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33"/>
  </p:notesMasterIdLst>
  <p:sldIdLst>
    <p:sldId id="256" r:id="rId2"/>
    <p:sldId id="346" r:id="rId3"/>
    <p:sldId id="300" r:id="rId4"/>
    <p:sldId id="301" r:id="rId5"/>
    <p:sldId id="302" r:id="rId6"/>
    <p:sldId id="303" r:id="rId7"/>
    <p:sldId id="287" r:id="rId8"/>
    <p:sldId id="290" r:id="rId9"/>
    <p:sldId id="304" r:id="rId10"/>
    <p:sldId id="305" r:id="rId11"/>
    <p:sldId id="343" r:id="rId12"/>
    <p:sldId id="344" r:id="rId13"/>
    <p:sldId id="306" r:id="rId14"/>
    <p:sldId id="307" r:id="rId15"/>
    <p:sldId id="336" r:id="rId16"/>
    <p:sldId id="337" r:id="rId17"/>
    <p:sldId id="339" r:id="rId18"/>
    <p:sldId id="338" r:id="rId19"/>
    <p:sldId id="340" r:id="rId20"/>
    <p:sldId id="341" r:id="rId21"/>
    <p:sldId id="342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45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886"/>
    <a:srgbClr val="617EA1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4660"/>
  </p:normalViewPr>
  <p:slideViewPr>
    <p:cSldViewPr>
      <p:cViewPr varScale="1">
        <p:scale>
          <a:sx n="52" d="100"/>
          <a:sy n="52" d="100"/>
        </p:scale>
        <p:origin x="811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maria\Dropbox\sepeap\LiveMed%202019\anafilaxia\alerta%20escolar%20acumulad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Users\maria\Dropbox\sepeap\LiveMed%202019\anafilaxia\alerta%20escolar%20acumulad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Users\maria\Dropbox\sepeap\LiveMed%202019\anafilaxia\alerta%20escolar%20acumula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325886"/>
                </a:solidFill>
              </a:rPr>
              <a:t>INSCRITOS ALERTA ESCOLAR 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C31-0C4B-8071-60011F1066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31-0C4B-8071-60011F1066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C31-0C4B-8071-60011F1066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C31-0C4B-8071-60011F106668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C31-0C4B-8071-60011F10666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ALERGIA</c:v>
                </c:pt>
                <c:pt idx="1">
                  <c:v>CONVULSIONES</c:v>
                </c:pt>
                <c:pt idx="2">
                  <c:v>DIABETES</c:v>
                </c:pt>
                <c:pt idx="3">
                  <c:v>PERDIDA CONCIENCIA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1445</c:v>
                </c:pt>
                <c:pt idx="1">
                  <c:v>574</c:v>
                </c:pt>
                <c:pt idx="2">
                  <c:v>526</c:v>
                </c:pt>
                <c:pt idx="3">
                  <c:v>768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C31-0C4B-8071-60011F10666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ALERGIA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(Hoja1!$F$1,Hoja1!$H$1,Hoja1!$J$1,Hoja1!$L$1,Hoja1!$N$1)</c:f>
              <c:strCache>
                <c:ptCount val="5"/>
                <c:pt idx="0">
                  <c:v>TELEFONO</c:v>
                </c:pt>
                <c:pt idx="1">
                  <c:v>IN SITU</c:v>
                </c:pt>
                <c:pt idx="2">
                  <c:v>AP</c:v>
                </c:pt>
                <c:pt idx="3">
                  <c:v>URX</c:v>
                </c:pt>
                <c:pt idx="4">
                  <c:v>INGRESADOS</c:v>
                </c:pt>
              </c:strCache>
            </c:strRef>
          </c:cat>
          <c:val>
            <c:numRef>
              <c:f>(Hoja1!$F$2,Hoja1!$H$2,Hoja1!$J$2,Hoja1!$L$2,Hoja1!$N$2)</c:f>
              <c:numCache>
                <c:formatCode>General</c:formatCode>
                <c:ptCount val="5"/>
                <c:pt idx="0">
                  <c:v>10</c:v>
                </c:pt>
                <c:pt idx="1">
                  <c:v>5</c:v>
                </c:pt>
                <c:pt idx="2">
                  <c:v>6</c:v>
                </c:pt>
                <c:pt idx="3">
                  <c:v>10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6A-594E-88ED-89C397AE722B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CONVULSIONES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(Hoja1!$F$1,Hoja1!$H$1,Hoja1!$J$1,Hoja1!$L$1,Hoja1!$N$1)</c:f>
              <c:strCache>
                <c:ptCount val="5"/>
                <c:pt idx="0">
                  <c:v>TELEFONO</c:v>
                </c:pt>
                <c:pt idx="1">
                  <c:v>IN SITU</c:v>
                </c:pt>
                <c:pt idx="2">
                  <c:v>AP</c:v>
                </c:pt>
                <c:pt idx="3">
                  <c:v>URX</c:v>
                </c:pt>
                <c:pt idx="4">
                  <c:v>INGRESADOS</c:v>
                </c:pt>
              </c:strCache>
            </c:strRef>
          </c:cat>
          <c:val>
            <c:numRef>
              <c:f>(Hoja1!$F$3,Hoja1!$H$3,Hoja1!$J$3,Hoja1!$L$3,Hoja1!$N$3)</c:f>
              <c:numCache>
                <c:formatCode>General</c:formatCode>
                <c:ptCount val="5"/>
                <c:pt idx="0">
                  <c:v>6</c:v>
                </c:pt>
                <c:pt idx="1">
                  <c:v>38</c:v>
                </c:pt>
                <c:pt idx="2">
                  <c:v>11</c:v>
                </c:pt>
                <c:pt idx="3">
                  <c:v>68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6A-594E-88ED-89C397AE722B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DIABETES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(Hoja1!$F$1,Hoja1!$H$1,Hoja1!$J$1,Hoja1!$L$1,Hoja1!$N$1)</c:f>
              <c:strCache>
                <c:ptCount val="5"/>
                <c:pt idx="0">
                  <c:v>TELEFONO</c:v>
                </c:pt>
                <c:pt idx="1">
                  <c:v>IN SITU</c:v>
                </c:pt>
                <c:pt idx="2">
                  <c:v>AP</c:v>
                </c:pt>
                <c:pt idx="3">
                  <c:v>URX</c:v>
                </c:pt>
                <c:pt idx="4">
                  <c:v>INGRESADOS</c:v>
                </c:pt>
              </c:strCache>
            </c:strRef>
          </c:cat>
          <c:val>
            <c:numRef>
              <c:f>(Hoja1!$F$4,Hoja1!$H$4,Hoja1!$J$4,Hoja1!$L$4,Hoja1!$N$4)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8</c:v>
                </c:pt>
                <c:pt idx="3">
                  <c:v>17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56A-594E-88ED-89C397AE722B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PERDIDA CONCIENCIA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(Hoja1!$F$1,Hoja1!$H$1,Hoja1!$J$1,Hoja1!$L$1,Hoja1!$N$1)</c:f>
              <c:strCache>
                <c:ptCount val="5"/>
                <c:pt idx="0">
                  <c:v>TELEFONO</c:v>
                </c:pt>
                <c:pt idx="1">
                  <c:v>IN SITU</c:v>
                </c:pt>
                <c:pt idx="2">
                  <c:v>AP</c:v>
                </c:pt>
                <c:pt idx="3">
                  <c:v>URX</c:v>
                </c:pt>
                <c:pt idx="4">
                  <c:v>INGRESADOS</c:v>
                </c:pt>
              </c:strCache>
            </c:strRef>
          </c:cat>
          <c:val>
            <c:numRef>
              <c:f>(Hoja1!$F$5,Hoja1!$H$5,Hoja1!$J$5,Hoja1!$L$5,Hoja1!$N$5)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9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56A-594E-88ED-89C397AE7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87243152"/>
        <c:axId val="-263831232"/>
      </c:barChart>
      <c:catAx>
        <c:axId val="-48724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63831232"/>
        <c:crosses val="autoZero"/>
        <c:auto val="1"/>
        <c:lblAlgn val="ctr"/>
        <c:lblOffset val="100"/>
        <c:noMultiLvlLbl val="0"/>
      </c:catAx>
      <c:valAx>
        <c:axId val="-263831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48724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INSCRITOS ALERTA ESCOLAR 2016</a:t>
            </a:r>
          </a:p>
        </c:rich>
      </c:tx>
      <c:layout>
        <c:manualLayout>
          <c:xMode val="edge"/>
          <c:yMode val="edge"/>
          <c:x val="0.25097276264591439"/>
          <c:y val="2.89855072463768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24-E841-BE9B-7259A77088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24-E841-BE9B-7259A77088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24-E841-BE9B-7259A77088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24-E841-BE9B-7259A77088C7}"/>
              </c:ext>
            </c:extLst>
          </c:dPt>
          <c:dLbls>
            <c:dLbl>
              <c:idx val="0"/>
              <c:layout>
                <c:manualLayout>
                  <c:x val="7.9710144927536225E-2"/>
                  <c:y val="-0.133333333333333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124-E841-BE9B-7259A77088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40217391304347827"/>
                  <c:y val="-1.33333333333334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124-E841-BE9B-7259A77088C7}"/>
                </c:ext>
                <c:ext xmlns:c15="http://schemas.microsoft.com/office/drawing/2012/chart" uri="{CE6537A1-D6FC-4f65-9D91-7224C49458BB}">
                  <c15:layout>
                    <c:manualLayout>
                      <c:w val="0.30655797101449278"/>
                      <c:h val="0.26410026246719159"/>
                    </c:manualLayout>
                  </c15:layout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ALERGIA</c:v>
                </c:pt>
                <c:pt idx="1">
                  <c:v>CONVULSIONES</c:v>
                </c:pt>
                <c:pt idx="2">
                  <c:v>DIABETES</c:v>
                </c:pt>
                <c:pt idx="3">
                  <c:v>PERDIDA CONCIENCIA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1445</c:v>
                </c:pt>
                <c:pt idx="1">
                  <c:v>574</c:v>
                </c:pt>
                <c:pt idx="2">
                  <c:v>526</c:v>
                </c:pt>
                <c:pt idx="3">
                  <c:v>768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124-E841-BE9B-7259A77088C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E832F-7374-DC44-85C0-4DF13F022D4C}" type="datetimeFigureOut">
              <a:rPr lang="es-ES" smtClean="0"/>
              <a:t>10/05/2019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EF3B8-B5C4-B444-A72A-D6B9C8BD4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9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AB9F-9F8E-974D-960F-AFDE6CA1F3B9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668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AB9F-9F8E-974D-960F-AFDE6CA1F3B9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215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blipFill dpi="0" rotWithShape="1">
          <a:blip r:embed="rId2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FEA55B7-9A37-45FA-8039-A910D67B7AC0}"/>
              </a:ext>
            </a:extLst>
          </p:cNvPr>
          <p:cNvSpPr/>
          <p:nvPr userDrawn="1"/>
        </p:nvSpPr>
        <p:spPr>
          <a:xfrm>
            <a:off x="0" y="4103369"/>
            <a:ext cx="12192000" cy="2754631"/>
          </a:xfrm>
          <a:prstGeom prst="rect">
            <a:avLst/>
          </a:prstGeom>
          <a:solidFill>
            <a:srgbClr val="32588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2" y="4192525"/>
            <a:ext cx="11665296" cy="916230"/>
          </a:xfrm>
          <a:effectLst/>
        </p:spPr>
        <p:txBody>
          <a:bodyPr>
            <a:normAutofit/>
          </a:bodyPr>
          <a:lstStyle>
            <a:lvl1pPr algn="ctr">
              <a:defRPr sz="4000" b="1">
                <a:solidFill>
                  <a:srgbClr val="F2F5F9"/>
                </a:solidFill>
                <a:effectLst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5301208"/>
            <a:ext cx="11593288" cy="610820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805264"/>
            <a:ext cx="2993475" cy="8730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797F96D-765F-4F19-9045-53579402F5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36523"/>
            <a:ext cx="6858000" cy="83715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D10602A-D6C6-40CF-9960-B069DB342D1A}"/>
              </a:ext>
            </a:extLst>
          </p:cNvPr>
          <p:cNvSpPr/>
          <p:nvPr userDrawn="1"/>
        </p:nvSpPr>
        <p:spPr>
          <a:xfrm>
            <a:off x="0" y="4043988"/>
            <a:ext cx="12192000" cy="36000"/>
          </a:xfrm>
          <a:prstGeom prst="rect">
            <a:avLst/>
          </a:prstGeom>
          <a:solidFill>
            <a:srgbClr val="617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0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AAP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8000"/>
                    </a14:imgEffect>
                  </a14:imgLayer>
                </a14:imgProps>
              </a:ext>
            </a:extLst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graphicFrame>
        <p:nvGraphicFramePr>
          <p:cNvPr id="9" name="4 Tabla"/>
          <p:cNvGraphicFramePr>
            <a:graphicFrameLocks noGrp="1"/>
          </p:cNvGraphicFramePr>
          <p:nvPr userDrawn="1">
            <p:extLst/>
          </p:nvPr>
        </p:nvGraphicFramePr>
        <p:xfrm>
          <a:off x="1919536" y="1484784"/>
          <a:ext cx="8724031" cy="470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77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Clase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Principio activo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I ( muy alta)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Propionato</a:t>
                      </a: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</a:t>
                      </a: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clobetasol</a:t>
                      </a: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0,05%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II (potencia alta)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Prednicarbato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0,25% 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Mometasona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0,1%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Metilprednisolona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0,1%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Betametasona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Beclometasona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Propionato</a:t>
                      </a: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</a:t>
                      </a:r>
                      <a:r>
                        <a:rPr kumimoji="0" lang="es-E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fluticasona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III (potencia intermedia)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Clobetasona</a:t>
                      </a: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 0,05%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Hidrocortisona </a:t>
                      </a: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aceponato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 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Hidrocortisona butirato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Ac </a:t>
                      </a:r>
                      <a:r>
                        <a:rPr kumimoji="0" lang="es-ES" sz="16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fluocinolona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IV (potencia baja)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325886"/>
                          </a:solidFill>
                          <a:effectLst/>
                        </a:rPr>
                        <a:t>Hidrocortisona acetato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32588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sp>
        <p:nvSpPr>
          <p:cNvPr id="13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A7545CE-30DB-44CE-9E6E-F7D194AAB9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7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o clinico APAP">
    <p:bg>
      <p:bgPr>
        <a:blipFill dpi="0" rotWithShape="1">
          <a:blip r:embed="rId2">
            <a:alphaModFix amt="41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12391" y="1520788"/>
            <a:ext cx="11582400" cy="38164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5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25BC3AE-99E9-44CD-8572-01E7C44C39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5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 APAP">
    <p:bg>
      <p:bgPr>
        <a:blipFill dpi="0" rotWithShape="1">
          <a:blip r:embed="rId2">
            <a:alphaModFix amt="44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74000" t="-1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5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CD7AFA9-6BB2-4222-838B-41A179EC51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05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os y subnive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8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3176575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6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gunta interac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276872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Respuesta 1</a:t>
            </a:r>
          </a:p>
          <a:p>
            <a:pPr lvl="0"/>
            <a:r>
              <a:rPr lang="es-ES" dirty="0"/>
              <a:t>Respuesta 2</a:t>
            </a:r>
          </a:p>
          <a:p>
            <a:pPr lvl="0"/>
            <a:r>
              <a:rPr lang="es-ES" dirty="0"/>
              <a:t>Respuesta 3</a:t>
            </a:r>
          </a:p>
          <a:p>
            <a:pPr lvl="0"/>
            <a:r>
              <a:rPr lang="es-ES" dirty="0"/>
              <a:t>Respuesta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63084" y="908721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Pregunta X</a:t>
            </a:r>
          </a:p>
        </p:txBody>
      </p:sp>
      <p:pic>
        <p:nvPicPr>
          <p:cNvPr id="9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400"/>
            <a:ext cx="3176575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8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 dirty="0"/>
          </a:p>
        </p:txBody>
      </p:sp>
      <p:pic>
        <p:nvPicPr>
          <p:cNvPr id="12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43" y="6072206"/>
            <a:ext cx="4286280" cy="42862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5" y="6227877"/>
            <a:ext cx="2347384" cy="513491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90200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4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43" y="6072206"/>
            <a:ext cx="4286280" cy="428628"/>
          </a:xfrm>
          <a:prstGeom prst="rect">
            <a:avLst/>
          </a:prstGeom>
        </p:spPr>
      </p:pic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5" y="6227877"/>
            <a:ext cx="2347384" cy="5134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9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os y subnivele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B968E0B-5DC3-46E2-A684-4384517A6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 interactiva">
    <p:bg>
      <p:bgPr>
        <a:blipFill dpi="0" rotWithShape="1">
          <a:blip r:embed="rId2">
            <a:alphaModFix amt="14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11424" y="2474438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defRPr sz="2400" b="0" baseline="0">
                <a:solidFill>
                  <a:srgbClr val="32588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Respuesta 1</a:t>
            </a:r>
          </a:p>
          <a:p>
            <a:pPr lvl="0"/>
            <a:r>
              <a:rPr lang="es-ES" dirty="0"/>
              <a:t>Respuesta 2</a:t>
            </a:r>
          </a:p>
          <a:p>
            <a:pPr lvl="0"/>
            <a:r>
              <a:rPr lang="es-ES" dirty="0"/>
              <a:t>Respuesta 3</a:t>
            </a:r>
          </a:p>
          <a:p>
            <a:pPr lvl="0"/>
            <a:r>
              <a:rPr lang="es-ES" dirty="0"/>
              <a:t>Respuesta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11424" y="1106287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1">
                <a:solidFill>
                  <a:srgbClr val="32588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C5000B"/>
                </a:solidFill>
              </a:defRPr>
            </a:lvl1pPr>
          </a:lstStyle>
          <a:p>
            <a:r>
              <a:rPr lang="es-ES" dirty="0"/>
              <a:t>Pregunta X</a:t>
            </a:r>
          </a:p>
        </p:txBody>
      </p:sp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9086B94-6505-4421-AD15-CDFC7EED41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4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área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0" name="2 Marcador de contenido"/>
          <p:cNvSpPr>
            <a:spLocks noGrp="1"/>
          </p:cNvSpPr>
          <p:nvPr>
            <p:ph idx="13"/>
          </p:nvPr>
        </p:nvSpPr>
        <p:spPr>
          <a:xfrm>
            <a:off x="6072675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2D4E77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2D4E77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2D4E77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00000"/>
              </a:buClr>
              <a:defRPr sz="2000">
                <a:solidFill>
                  <a:srgbClr val="2D4E77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2000">
                <a:solidFill>
                  <a:srgbClr val="2D4E77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FE4E8E9-7F37-4A53-AD19-E7917AF789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2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con cabecera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3258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3258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11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12" name="2 Marcador de contenido"/>
          <p:cNvSpPr>
            <a:spLocks noGrp="1"/>
          </p:cNvSpPr>
          <p:nvPr>
            <p:ph idx="14"/>
          </p:nvPr>
        </p:nvSpPr>
        <p:spPr>
          <a:xfrm>
            <a:off x="6023992" y="1886843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18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7527443-DDBA-4B97-9F6B-F1CFE1B8FF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ierta sin estructura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8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F88046E-4515-4E3F-AFC4-D5029767E9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3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enzo en blanco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pic>
        <p:nvPicPr>
          <p:cNvPr id="6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sp>
        <p:nvSpPr>
          <p:cNvPr id="7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7402ED7-9706-49DA-9949-1D1938EE4B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áreas asimétricas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2492562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3258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3182654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rgbClr val="325886"/>
                </a:solidFill>
              </a:defRPr>
            </a:lvl1pPr>
            <a:lvl2pPr marL="1073150" indent="-173038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rgbClr val="325886"/>
                </a:solidFill>
              </a:defRPr>
            </a:lvl2pPr>
            <a:lvl3pPr marL="1431925" indent="-173038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rgbClr val="325886"/>
                </a:solidFill>
              </a:defRPr>
            </a:lvl3pPr>
            <a:lvl4pPr marL="1789113" indent="-173038">
              <a:spcBef>
                <a:spcPts val="600"/>
              </a:spcBef>
              <a:buClr>
                <a:srgbClr val="C5000B"/>
              </a:buClr>
              <a:defRPr sz="1400">
                <a:solidFill>
                  <a:srgbClr val="325886"/>
                </a:solidFill>
              </a:defRPr>
            </a:lvl4pPr>
            <a:lvl5pPr marL="2146300" indent="-173038">
              <a:spcBef>
                <a:spcPts val="600"/>
              </a:spcBef>
              <a:buClr>
                <a:srgbClr val="C5000B"/>
              </a:buClr>
              <a:defRPr sz="14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476672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rgbClr val="325886"/>
                </a:solidFill>
              </a:defRPr>
            </a:lvl1pPr>
            <a:lvl2pPr marL="116681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rgbClr val="325886"/>
                </a:solidFill>
              </a:defRPr>
            </a:lvl2pPr>
            <a:lvl3pPr marL="1881188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rgbClr val="325886"/>
                </a:solidFill>
              </a:defRPr>
            </a:lvl3pPr>
            <a:lvl4pPr marL="2517775" indent="-173038">
              <a:spcBef>
                <a:spcPts val="600"/>
              </a:spcBef>
              <a:buClr>
                <a:srgbClr val="C5000B"/>
              </a:buClr>
              <a:defRPr>
                <a:solidFill>
                  <a:srgbClr val="325886"/>
                </a:solidFill>
              </a:defRPr>
            </a:lvl4pPr>
            <a:lvl5pPr marL="3233738" indent="-185738">
              <a:spcBef>
                <a:spcPts val="600"/>
              </a:spcBef>
              <a:buClr>
                <a:srgbClr val="C5000B"/>
              </a:buClr>
              <a:defRPr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1" y="1282417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DF61A7A-ADC5-4536-85FA-B560EB9587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7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explicación">
    <p:bg>
      <p:bgPr>
        <a:blipFill dpi="0" rotWithShape="1">
          <a:blip r:embed="rId2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4"/>
              </a:buBlip>
              <a:defRPr sz="2400">
                <a:solidFill>
                  <a:srgbClr val="325886"/>
                </a:solidFill>
              </a:defRPr>
            </a:lvl1pPr>
            <a:lvl2pPr marL="1524000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rgbClr val="325886"/>
                </a:solidFill>
              </a:defRPr>
            </a:lvl2pPr>
            <a:lvl3pPr marL="2239963" indent="-265113">
              <a:spcBef>
                <a:spcPts val="600"/>
              </a:spcBef>
              <a:buClr>
                <a:srgbClr val="C5000B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rgbClr val="325886"/>
                </a:solidFill>
              </a:defRPr>
            </a:lvl3pPr>
            <a:lvl4pPr marL="2874963" indent="-184150">
              <a:spcBef>
                <a:spcPts val="600"/>
              </a:spcBef>
              <a:buClr>
                <a:srgbClr val="C5000B"/>
              </a:buClr>
              <a:defRPr sz="1600">
                <a:solidFill>
                  <a:srgbClr val="325886"/>
                </a:solidFill>
              </a:defRPr>
            </a:lvl4pPr>
            <a:lvl5pPr marL="3590925" indent="-185738">
              <a:spcBef>
                <a:spcPts val="600"/>
              </a:spcBef>
              <a:buClr>
                <a:srgbClr val="C5000B"/>
              </a:buClr>
              <a:defRPr sz="1600">
                <a:solidFill>
                  <a:srgbClr val="325886"/>
                </a:solidFill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rgbClr val="325886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0" name="9 Imagen" descr="Heartbeat.png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00" y="6226568"/>
            <a:ext cx="1765028" cy="514800"/>
          </a:xfrm>
          <a:prstGeom prst="rect">
            <a:avLst/>
          </a:prstGeom>
        </p:spPr>
      </p:pic>
      <p:sp>
        <p:nvSpPr>
          <p:cNvPr id="15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3352" y="5805264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rgbClr val="242021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67EDC4E-008A-4A71-8282-4D55258CE91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47600"/>
            <a:ext cx="3176577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3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764A-3372-4F92-A04B-C6D954743B17}" type="datetimeFigureOut">
              <a:rPr lang="es-ES" smtClean="0"/>
              <a:pPr/>
              <a:t>10/05/2019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86E7-29ED-41AB-9506-B1B1EB43D00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72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9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Emergencias pediátricas en atención primaria: entre la anafilaxia y la pérdida de conciencia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3A2F7E0-63BC-42B1-B8AE-09EDE51E0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32" y="5334000"/>
            <a:ext cx="11593288" cy="610820"/>
          </a:xfrm>
        </p:spPr>
        <p:txBody>
          <a:bodyPr/>
          <a:lstStyle/>
          <a:p>
            <a:r>
              <a:rPr lang="es-ES" sz="2400" dirty="0"/>
              <a:t>Dr. Luis Sánchez Santos. Sistema de Emergencias de Galicia. Santiago de Compostela.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xfrm>
            <a:off x="623392" y="2132856"/>
            <a:ext cx="10945216" cy="33308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 err="1"/>
              <a:t>Repetir</a:t>
            </a:r>
            <a:r>
              <a:rPr lang="en-US" dirty="0"/>
              <a:t> </a:t>
            </a:r>
            <a:r>
              <a:rPr lang="en-US" dirty="0" err="1"/>
              <a:t>adrenalina</a:t>
            </a:r>
            <a:r>
              <a:rPr lang="en-US" dirty="0"/>
              <a:t> + </a:t>
            </a:r>
            <a:r>
              <a:rPr lang="en-US" dirty="0" err="1"/>
              <a:t>salino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1 + </a:t>
            </a:r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ventilación</a:t>
            </a:r>
            <a:r>
              <a:rPr lang="en-US" dirty="0"/>
              <a:t> con </a:t>
            </a:r>
            <a:r>
              <a:rPr lang="en-US" dirty="0" err="1"/>
              <a:t>presión</a:t>
            </a:r>
            <a:r>
              <a:rPr lang="en-US" dirty="0"/>
              <a:t> </a:t>
            </a:r>
            <a:r>
              <a:rPr lang="en-US" dirty="0" err="1"/>
              <a:t>positiva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Administrar</a:t>
            </a:r>
            <a:r>
              <a:rPr lang="en-US" dirty="0"/>
              <a:t> </a:t>
            </a:r>
            <a:r>
              <a:rPr lang="en-US" dirty="0" err="1"/>
              <a:t>antihistam</a:t>
            </a:r>
            <a:r>
              <a:rPr lang="es-ES_tradnl" dirty="0" err="1"/>
              <a:t>ínicos</a:t>
            </a:r>
            <a:r>
              <a:rPr lang="es-ES_tradnl" dirty="0"/>
              <a:t>.</a:t>
            </a:r>
          </a:p>
          <a:p>
            <a:pPr algn="just"/>
            <a:r>
              <a:rPr lang="es-ES_tradnl" dirty="0"/>
              <a:t>Intubación </a:t>
            </a:r>
            <a:r>
              <a:rPr lang="es-ES_tradnl" dirty="0" err="1"/>
              <a:t>endotraqueal</a:t>
            </a:r>
            <a:r>
              <a:rPr lang="es-ES_tradnl" dirty="0"/>
              <a:t>.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0"/>
          </p:nvPr>
        </p:nvSpPr>
        <p:spPr>
          <a:xfrm>
            <a:off x="623392" y="980729"/>
            <a:ext cx="10945216" cy="936104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En esta situación, hasta la llegada de la UVI móvil, ¿qué haríamos?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634138" y="5943600"/>
            <a:ext cx="11582443" cy="295162"/>
          </a:xfrm>
        </p:spPr>
        <p:txBody>
          <a:bodyPr>
            <a:normAutofit fontScale="77500" lnSpcReduction="20000"/>
          </a:bodyPr>
          <a:lstStyle/>
          <a:p>
            <a:r>
              <a:rPr lang="es-ES_tradnl" dirty="0"/>
              <a:t> </a:t>
            </a:r>
            <a:r>
              <a:rPr lang="es-ES_tradnl" dirty="0" err="1"/>
              <a:t>Tiyyagura</a:t>
            </a:r>
            <a:r>
              <a:rPr lang="es-ES_tradnl" dirty="0"/>
              <a:t> GK, </a:t>
            </a:r>
            <a:r>
              <a:rPr lang="es-ES_tradnl" dirty="0" err="1"/>
              <a:t>Arnold</a:t>
            </a:r>
            <a:r>
              <a:rPr lang="es-ES_tradnl" dirty="0"/>
              <a:t> L, </a:t>
            </a:r>
            <a:r>
              <a:rPr lang="es-ES_tradnl" dirty="0" err="1"/>
              <a:t>Cone</a:t>
            </a:r>
            <a:r>
              <a:rPr lang="es-ES_tradnl" dirty="0"/>
              <a:t> DC, </a:t>
            </a:r>
            <a:r>
              <a:rPr lang="es-ES_tradnl" dirty="0" err="1"/>
              <a:t>Langhan</a:t>
            </a:r>
            <a:r>
              <a:rPr lang="es-ES_tradnl" dirty="0"/>
              <a:t> M. </a:t>
            </a:r>
            <a:r>
              <a:rPr lang="es-ES_tradnl" dirty="0" err="1"/>
              <a:t>Pediatric</a:t>
            </a:r>
            <a:r>
              <a:rPr lang="es-ES_tradnl" dirty="0"/>
              <a:t> </a:t>
            </a:r>
            <a:r>
              <a:rPr lang="es-ES_tradnl" dirty="0" err="1"/>
              <a:t>Anaphylaxis</a:t>
            </a:r>
            <a:r>
              <a:rPr lang="es-ES_tradnl" dirty="0"/>
              <a:t> Management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Prehospital</a:t>
            </a:r>
            <a:r>
              <a:rPr lang="es-ES_tradnl" dirty="0"/>
              <a:t> </a:t>
            </a:r>
            <a:r>
              <a:rPr lang="es-ES_tradnl" dirty="0" err="1"/>
              <a:t>Setting</a:t>
            </a:r>
            <a:r>
              <a:rPr lang="es-ES_tradnl" dirty="0"/>
              <a:t>. </a:t>
            </a:r>
            <a:r>
              <a:rPr lang="es-ES_tradnl" dirty="0" err="1"/>
              <a:t>Prehosp</a:t>
            </a:r>
            <a:r>
              <a:rPr lang="es-ES_tradnl" dirty="0"/>
              <a:t> </a:t>
            </a:r>
            <a:r>
              <a:rPr lang="es-ES_tradnl" dirty="0" err="1"/>
              <a:t>Emerg</a:t>
            </a:r>
            <a:r>
              <a:rPr lang="es-ES_tradnl" dirty="0"/>
              <a:t> </a:t>
            </a:r>
            <a:r>
              <a:rPr lang="es-ES_tradnl" dirty="0" err="1"/>
              <a:t>Care</a:t>
            </a:r>
            <a:r>
              <a:rPr lang="es-ES_tradnl" dirty="0"/>
              <a:t>. 2014 </a:t>
            </a:r>
            <a:r>
              <a:rPr lang="es-ES_tradnl" dirty="0" err="1"/>
              <a:t>Jan</a:t>
            </a:r>
            <a:r>
              <a:rPr lang="es-ES_tradnl" dirty="0"/>
              <a:t>-Mar; 18(1): 10.3109/10903127.2013.825352.</a:t>
            </a:r>
          </a:p>
          <a:p>
            <a:endParaRPr lang="es-ES_tradnl" dirty="0"/>
          </a:p>
        </p:txBody>
      </p:sp>
      <p:sp>
        <p:nvSpPr>
          <p:cNvPr id="1027" name="TPQuestion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Pregunta</a:t>
            </a:r>
            <a:r>
              <a:rPr lang="en-US" dirty="0"/>
              <a:t> 3</a:t>
            </a:r>
          </a:p>
        </p:txBody>
      </p:sp>
      <p:sp>
        <p:nvSpPr>
          <p:cNvPr id="102403" name="3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540000" cy="304800"/>
          </a:xfrm>
          <a:noFill/>
        </p:spPr>
        <p:txBody>
          <a:bodyPr/>
          <a:lstStyle/>
          <a:p>
            <a:pPr algn="ctr"/>
            <a:fld id="{EE85BA1F-41EF-491C-95FD-E75B440E6333}" type="slidenum">
              <a:rPr lang="en-US" sz="1000" b="1">
                <a:latin typeface="Arial" pitchFamily="34" charset="0"/>
              </a:rPr>
              <a:pPr algn="ctr"/>
              <a:t>10</a:t>
            </a:fld>
            <a:endParaRPr lang="en-US" sz="1000" b="1">
              <a:latin typeface="Arial" pitchFamily="34" charset="0"/>
            </a:endParaRPr>
          </a:p>
        </p:txBody>
      </p:sp>
      <p:sp>
        <p:nvSpPr>
          <p:cNvPr id="9" name="TPStartPoll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s-MX"/>
          </a:p>
        </p:txBody>
      </p:sp>
      <p:sp>
        <p:nvSpPr>
          <p:cNvPr id="16" name="TPCountdownTrigger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7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81000"/>
            <a:ext cx="11125200" cy="754496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800" dirty="0"/>
              <a:t>13 min: hemos administrado la segunda dosis de adrenalina y dos bolos de salino a 20 cc/kg. </a:t>
            </a:r>
            <a:endParaRPr lang="es-MX" sz="28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A: </a:t>
            </a:r>
            <a:r>
              <a:rPr lang="es-ES_tradnl" dirty="0" smtClean="0"/>
              <a:t>Alerta.</a:t>
            </a:r>
            <a:endParaRPr lang="es-ES_tradnl" dirty="0"/>
          </a:p>
          <a:p>
            <a:r>
              <a:rPr lang="es-ES_tradnl" dirty="0"/>
              <a:t>B: 45 rpm, tiraje subcostal (tiende a aumentar desde 57 rpm al llegar). No sibilantes. Crepita.  </a:t>
            </a:r>
            <a:r>
              <a:rPr lang="es-ES_tradnl" dirty="0" err="1"/>
              <a:t>Pulsioximetría</a:t>
            </a:r>
            <a:r>
              <a:rPr lang="es-ES_tradnl" dirty="0"/>
              <a:t> 90-91% onda </a:t>
            </a:r>
            <a:r>
              <a:rPr lang="es-ES_tradnl" dirty="0" smtClean="0"/>
              <a:t>confiable.</a:t>
            </a:r>
            <a:endParaRPr lang="es-ES_tradnl" dirty="0"/>
          </a:p>
          <a:p>
            <a:r>
              <a:rPr lang="es-ES_tradnl" dirty="0"/>
              <a:t>C:</a:t>
            </a:r>
          </a:p>
          <a:p>
            <a:pPr lvl="1"/>
            <a:r>
              <a:rPr lang="es-ES_tradnl" sz="2400" dirty="0"/>
              <a:t>HR: </a:t>
            </a:r>
            <a:r>
              <a:rPr lang="es-ES_tradnl" sz="2400" dirty="0" err="1"/>
              <a:t>Sinusal</a:t>
            </a:r>
            <a:r>
              <a:rPr lang="es-ES_tradnl" sz="2400" dirty="0"/>
              <a:t>. 145 </a:t>
            </a:r>
            <a:r>
              <a:rPr lang="es-ES_tradnl" sz="2400" dirty="0" err="1"/>
              <a:t>bpm</a:t>
            </a:r>
            <a:r>
              <a:rPr lang="es-ES_tradnl" sz="2400" dirty="0"/>
              <a:t> (desde 190 a su llegada</a:t>
            </a:r>
            <a:r>
              <a:rPr lang="es-ES_tradnl" sz="2400" dirty="0" smtClean="0"/>
              <a:t>).</a:t>
            </a:r>
            <a:endParaRPr lang="es-ES_tradnl" sz="2400" dirty="0"/>
          </a:p>
          <a:p>
            <a:pPr lvl="1"/>
            <a:r>
              <a:rPr lang="es-ES_tradnl" sz="2400" dirty="0"/>
              <a:t>Pulso periférico palpable, central firme. Ronchas y habones. </a:t>
            </a:r>
          </a:p>
          <a:p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9181D7B-42F3-C749-A486-E9162A0EC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56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350E0991-A24E-3940-89F2-8FAF92478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057400"/>
            <a:ext cx="10363200" cy="3330826"/>
          </a:xfrm>
        </p:spPr>
        <p:txBody>
          <a:bodyPr/>
          <a:lstStyle/>
          <a:p>
            <a:r>
              <a:rPr lang="es-ES" dirty="0"/>
              <a:t>Tercera dosis de adrenalina.</a:t>
            </a:r>
          </a:p>
          <a:p>
            <a:r>
              <a:rPr lang="es-ES" dirty="0"/>
              <a:t>Tercer bolo de salino.</a:t>
            </a:r>
          </a:p>
          <a:p>
            <a:r>
              <a:rPr lang="es-ES" dirty="0"/>
              <a:t>Ventilación con presión positiva intermitente con máscara-</a:t>
            </a:r>
            <a:r>
              <a:rPr lang="es-ES" dirty="0" err="1"/>
              <a:t>valvula</a:t>
            </a:r>
            <a:r>
              <a:rPr lang="es-ES" dirty="0"/>
              <a:t>-bolsa-reservorio.</a:t>
            </a:r>
          </a:p>
          <a:p>
            <a:r>
              <a:rPr lang="es-ES" dirty="0"/>
              <a:t>Ventilación con presión positiva intermitente con tubo </a:t>
            </a:r>
            <a:r>
              <a:rPr lang="es-ES" dirty="0" err="1"/>
              <a:t>endotraqueal</a:t>
            </a:r>
            <a:r>
              <a:rPr lang="es-ES" dirty="0"/>
              <a:t>-</a:t>
            </a:r>
            <a:r>
              <a:rPr lang="es-ES" dirty="0" err="1"/>
              <a:t>valvula</a:t>
            </a:r>
            <a:r>
              <a:rPr lang="es-ES" dirty="0"/>
              <a:t>-bolsa-reservorio.</a:t>
            </a: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EF57527-B193-004D-B41B-AE5240AA23C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14400" y="762000"/>
            <a:ext cx="10363200" cy="1035465"/>
          </a:xfrm>
        </p:spPr>
        <p:txBody>
          <a:bodyPr/>
          <a:lstStyle/>
          <a:p>
            <a:r>
              <a:rPr lang="es-ES" dirty="0"/>
              <a:t>¿Podemos hacer algo más?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C4CF7D0-E5DC-1F43-9040-DADB911D3B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9203DE4-3AC8-4E4A-B718-7BBA69DD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4</a:t>
            </a:r>
          </a:p>
        </p:txBody>
      </p:sp>
    </p:spTree>
    <p:extLst>
      <p:ext uri="{BB962C8B-B14F-4D97-AF65-F5344CB8AC3E}">
        <p14:creationId xmlns:p14="http://schemas.microsoft.com/office/powerpoint/2010/main" val="698119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  <a:endParaRPr lang="es-MX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2"/>
          </p:nvPr>
        </p:nvSpPr>
        <p:spPr>
          <a:xfrm>
            <a:off x="575144" y="5867400"/>
            <a:ext cx="11582443" cy="295162"/>
          </a:xfrm>
        </p:spPr>
        <p:txBody>
          <a:bodyPr>
            <a:noAutofit/>
          </a:bodyPr>
          <a:lstStyle/>
          <a:p>
            <a:r>
              <a:rPr lang="es-ES_tradnl" sz="900" dirty="0"/>
              <a:t> </a:t>
            </a:r>
            <a:r>
              <a:rPr lang="es-ES_tradnl" sz="900" dirty="0" err="1"/>
              <a:t>Kemp</a:t>
            </a:r>
            <a:r>
              <a:rPr lang="es-ES_tradnl" sz="900" dirty="0"/>
              <a:t> SF, </a:t>
            </a:r>
            <a:r>
              <a:rPr lang="es-ES_tradnl" sz="900" dirty="0" err="1"/>
              <a:t>Lockey</a:t>
            </a:r>
            <a:r>
              <a:rPr lang="es-ES_tradnl" sz="900" dirty="0"/>
              <a:t> RF, </a:t>
            </a:r>
            <a:r>
              <a:rPr lang="es-ES_tradnl" sz="900" dirty="0" err="1"/>
              <a:t>Simons</a:t>
            </a:r>
            <a:r>
              <a:rPr lang="es-ES_tradnl" sz="900" dirty="0"/>
              <a:t> FE. </a:t>
            </a:r>
            <a:r>
              <a:rPr lang="es-ES_tradnl" sz="900" dirty="0" err="1"/>
              <a:t>Epinephrine</a:t>
            </a:r>
            <a:r>
              <a:rPr lang="es-ES_tradnl" sz="900" dirty="0"/>
              <a:t>: </a:t>
            </a:r>
            <a:r>
              <a:rPr lang="es-ES_tradnl" sz="900" dirty="0" err="1"/>
              <a:t>The</a:t>
            </a:r>
            <a:r>
              <a:rPr lang="es-ES_tradnl" sz="900" dirty="0"/>
              <a:t> </a:t>
            </a:r>
            <a:r>
              <a:rPr lang="es-ES_tradnl" sz="900" dirty="0" err="1"/>
              <a:t>Drug</a:t>
            </a:r>
            <a:r>
              <a:rPr lang="es-ES_tradnl" sz="900" dirty="0"/>
              <a:t> of </a:t>
            </a:r>
            <a:r>
              <a:rPr lang="es-ES_tradnl" sz="900" dirty="0" err="1"/>
              <a:t>Choice</a:t>
            </a:r>
            <a:r>
              <a:rPr lang="es-ES_tradnl" sz="900" dirty="0"/>
              <a:t> </a:t>
            </a:r>
            <a:r>
              <a:rPr lang="es-ES_tradnl" sz="900" dirty="0" err="1"/>
              <a:t>for</a:t>
            </a:r>
            <a:r>
              <a:rPr lang="es-ES_tradnl" sz="900" dirty="0"/>
              <a:t> </a:t>
            </a:r>
            <a:r>
              <a:rPr lang="es-ES_tradnl" sz="900" dirty="0" err="1"/>
              <a:t>Anaphylaxis</a:t>
            </a:r>
            <a:r>
              <a:rPr lang="es-ES_tradnl" sz="900" dirty="0"/>
              <a:t>--A </a:t>
            </a:r>
            <a:r>
              <a:rPr lang="es-ES_tradnl" sz="900" dirty="0" err="1"/>
              <a:t>Statement</a:t>
            </a:r>
            <a:r>
              <a:rPr lang="es-ES_tradnl" sz="900" dirty="0"/>
              <a:t> of </a:t>
            </a:r>
            <a:r>
              <a:rPr lang="es-ES_tradnl" sz="900" dirty="0" err="1"/>
              <a:t>the</a:t>
            </a:r>
            <a:r>
              <a:rPr lang="es-ES_tradnl" sz="900" dirty="0"/>
              <a:t> </a:t>
            </a:r>
            <a:r>
              <a:rPr lang="es-ES_tradnl" sz="900" dirty="0" err="1"/>
              <a:t>World</a:t>
            </a:r>
            <a:r>
              <a:rPr lang="es-ES_tradnl" sz="900" dirty="0"/>
              <a:t> </a:t>
            </a:r>
            <a:r>
              <a:rPr lang="es-ES_tradnl" sz="900" dirty="0" err="1"/>
              <a:t>Allergy</a:t>
            </a:r>
            <a:r>
              <a:rPr lang="es-ES_tradnl" sz="900" dirty="0"/>
              <a:t> </a:t>
            </a:r>
            <a:r>
              <a:rPr lang="es-ES_tradnl" sz="900" dirty="0" err="1"/>
              <a:t>Organization</a:t>
            </a:r>
            <a:r>
              <a:rPr lang="es-ES_tradnl" sz="900" dirty="0"/>
              <a:t>. </a:t>
            </a:r>
            <a:r>
              <a:rPr lang="es-ES_tradnl" sz="900" dirty="0" err="1"/>
              <a:t>World</a:t>
            </a:r>
            <a:r>
              <a:rPr lang="es-ES_tradnl" sz="900" dirty="0"/>
              <a:t> </a:t>
            </a:r>
            <a:r>
              <a:rPr lang="es-ES_tradnl" sz="900" dirty="0" err="1"/>
              <a:t>Allergy</a:t>
            </a:r>
            <a:r>
              <a:rPr lang="es-ES_tradnl" sz="900" dirty="0"/>
              <a:t> </a:t>
            </a:r>
            <a:r>
              <a:rPr lang="es-ES_tradnl" sz="900" dirty="0" err="1"/>
              <a:t>Organization</a:t>
            </a:r>
            <a:r>
              <a:rPr lang="es-ES_tradnl" sz="900" dirty="0"/>
              <a:t> Journal20081(</a:t>
            </a:r>
            <a:r>
              <a:rPr lang="es-ES_tradnl" sz="900" dirty="0" err="1"/>
              <a:t>Suppl</a:t>
            </a:r>
            <a:r>
              <a:rPr lang="es-ES_tradnl" sz="900" dirty="0"/>
              <a:t> 2):S18</a:t>
            </a:r>
          </a:p>
          <a:p>
            <a:r>
              <a:rPr lang="es-ES" sz="900" dirty="0"/>
              <a:t>Wood JP, </a:t>
            </a:r>
            <a:r>
              <a:rPr lang="es-ES" sz="900" dirty="0" err="1"/>
              <a:t>Traub</a:t>
            </a:r>
            <a:r>
              <a:rPr lang="es-ES" sz="900" dirty="0"/>
              <a:t> SJ, </a:t>
            </a:r>
            <a:r>
              <a:rPr lang="es-ES" sz="900" dirty="0" err="1"/>
              <a:t>Lipinski</a:t>
            </a:r>
            <a:r>
              <a:rPr lang="es-ES" sz="900" dirty="0"/>
              <a:t> </a:t>
            </a:r>
            <a:r>
              <a:rPr lang="es-ES" sz="900" dirty="0" err="1"/>
              <a:t>C.Safety</a:t>
            </a:r>
            <a:r>
              <a:rPr lang="es-ES" sz="900" dirty="0"/>
              <a:t> of </a:t>
            </a:r>
            <a:r>
              <a:rPr lang="es-ES" sz="900" dirty="0" err="1"/>
              <a:t>epinephrine</a:t>
            </a:r>
            <a:r>
              <a:rPr lang="es-ES" sz="900" dirty="0"/>
              <a:t> </a:t>
            </a:r>
            <a:r>
              <a:rPr lang="es-ES" sz="900" dirty="0" err="1"/>
              <a:t>for</a:t>
            </a:r>
            <a:r>
              <a:rPr lang="es-ES" sz="900" dirty="0"/>
              <a:t> </a:t>
            </a:r>
            <a:r>
              <a:rPr lang="es-ES" sz="900" dirty="0" err="1"/>
              <a:t>anaphylaxis</a:t>
            </a:r>
            <a:r>
              <a:rPr lang="es-ES" sz="900" dirty="0"/>
              <a:t> in </a:t>
            </a:r>
            <a:r>
              <a:rPr lang="es-ES" sz="900" dirty="0" err="1"/>
              <a:t>the</a:t>
            </a:r>
            <a:r>
              <a:rPr lang="es-ES" sz="900" dirty="0"/>
              <a:t> </a:t>
            </a:r>
            <a:r>
              <a:rPr lang="es-ES" sz="900" dirty="0" err="1"/>
              <a:t>emergency</a:t>
            </a:r>
            <a:r>
              <a:rPr lang="es-ES" sz="900" dirty="0"/>
              <a:t> </a:t>
            </a:r>
            <a:r>
              <a:rPr lang="es-ES" sz="900" dirty="0" err="1"/>
              <a:t>setting</a:t>
            </a:r>
            <a:r>
              <a:rPr lang="es-ES" sz="900" dirty="0"/>
              <a:t>. </a:t>
            </a:r>
            <a:r>
              <a:rPr lang="es-ES" sz="900" dirty="0" err="1"/>
              <a:t>World</a:t>
            </a:r>
            <a:r>
              <a:rPr lang="es-ES" sz="900" dirty="0"/>
              <a:t> J </a:t>
            </a:r>
            <a:r>
              <a:rPr lang="es-ES" sz="900" dirty="0" err="1"/>
              <a:t>Emerg</a:t>
            </a:r>
            <a:r>
              <a:rPr lang="es-ES" sz="900" dirty="0"/>
              <a:t> </a:t>
            </a:r>
            <a:r>
              <a:rPr lang="es-ES" sz="900" dirty="0" err="1"/>
              <a:t>Med</a:t>
            </a:r>
            <a:r>
              <a:rPr lang="es-ES" sz="900" dirty="0"/>
              <a:t>. 2013; 4(4): 245–251. </a:t>
            </a:r>
            <a:r>
              <a:rPr lang="es-ES" sz="900" dirty="0" err="1"/>
              <a:t>doi</a:t>
            </a:r>
            <a:r>
              <a:rPr lang="es-ES" sz="900" dirty="0"/>
              <a:t>:  10.5847/wjem.j.issn.1920-8642.2013.04.001</a:t>
            </a:r>
            <a:endParaRPr lang="es-ES_tradnl" sz="900" dirty="0"/>
          </a:p>
          <a:p>
            <a:endParaRPr lang="es-ES_tradnl" sz="900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0" y="1371600"/>
            <a:ext cx="11582400" cy="4592024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A: Si el </a:t>
            </a:r>
            <a:r>
              <a:rPr lang="es-ES_tradnl" dirty="0" err="1"/>
              <a:t>rash</a:t>
            </a:r>
            <a:r>
              <a:rPr lang="es-ES_tradnl" dirty="0"/>
              <a:t> afecta a cara/cuello, hay que vigilar la vía aérea.</a:t>
            </a:r>
          </a:p>
          <a:p>
            <a:pPr algn="just"/>
            <a:r>
              <a:rPr lang="es-ES_tradnl" dirty="0"/>
              <a:t>B: La anafilaxia puede afectar al A-B-C-D.</a:t>
            </a:r>
          </a:p>
          <a:p>
            <a:pPr algn="just"/>
            <a:r>
              <a:rPr lang="es-ES_tradnl" dirty="0"/>
              <a:t>C: Manejo del shock anafiláctico en Atención Primaria.</a:t>
            </a:r>
          </a:p>
          <a:p>
            <a:pPr lvl="1" algn="just"/>
            <a:r>
              <a:rPr lang="es-ES_tradnl" sz="2400" dirty="0"/>
              <a:t>La adrenalina se debe administrar por vía intramuscular.</a:t>
            </a:r>
          </a:p>
          <a:p>
            <a:pPr lvl="1" algn="just"/>
            <a:r>
              <a:rPr lang="es-ES_tradnl" sz="2400" dirty="0"/>
              <a:t>Titular el efecto de las dosis.</a:t>
            </a:r>
          </a:p>
          <a:p>
            <a:pPr lvl="1" algn="just"/>
            <a:r>
              <a:rPr lang="es-ES_tradnl" sz="2400" dirty="0"/>
              <a:t>La reposición de fluidos es al menos tan importante como la adrenalina.</a:t>
            </a:r>
          </a:p>
          <a:p>
            <a:pPr lvl="1" algn="just"/>
            <a:r>
              <a:rPr lang="es-ES_tradnl" sz="2400" dirty="0"/>
              <a:t>Los líquidos deben ser administrados por una vía de calibre amplio, idealmente no </a:t>
            </a:r>
            <a:r>
              <a:rPr lang="es-ES_tradnl" sz="2400" dirty="0" err="1"/>
              <a:t>colapsable</a:t>
            </a:r>
            <a:r>
              <a:rPr lang="es-ES_tradnl" sz="2400" dirty="0"/>
              <a:t>.</a:t>
            </a:r>
          </a:p>
          <a:p>
            <a:pPr algn="just"/>
            <a:r>
              <a:rPr lang="es-ES_tradnl" dirty="0"/>
              <a:t>Estos pacientes deben ser monitorizados en AP de forma continua, al menos con la palpación simultánea de ambos pulsos.</a:t>
            </a:r>
          </a:p>
          <a:p>
            <a:pPr algn="just"/>
            <a:endParaRPr lang="es-ES_tradnl" dirty="0"/>
          </a:p>
          <a:p>
            <a:pPr algn="just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61287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2"/>
          </p:nvPr>
        </p:nvSpPr>
        <p:spPr>
          <a:xfrm>
            <a:off x="3429000" y="6248400"/>
            <a:ext cx="6781843" cy="533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l-NL" dirty="0" err="1"/>
              <a:t>Muraro</a:t>
            </a:r>
            <a:r>
              <a:rPr lang="nl-NL" dirty="0"/>
              <a:t> A, Roberts G, Worm M, </a:t>
            </a:r>
            <a:r>
              <a:rPr lang="nl-NL" dirty="0" err="1"/>
              <a:t>Bilo</a:t>
            </a:r>
            <a:r>
              <a:rPr lang="nl-NL" dirty="0"/>
              <a:t> MB, </a:t>
            </a:r>
            <a:r>
              <a:rPr lang="nl-NL" dirty="0" err="1"/>
              <a:t>Brockow</a:t>
            </a:r>
            <a:r>
              <a:rPr lang="nl-NL" dirty="0"/>
              <a:t> K, </a:t>
            </a:r>
            <a:r>
              <a:rPr lang="nl-NL" dirty="0" err="1"/>
              <a:t>Fern</a:t>
            </a:r>
            <a:r>
              <a:rPr lang="nl-NL" dirty="0"/>
              <a:t> </a:t>
            </a:r>
            <a:r>
              <a:rPr lang="nl-NL" dirty="0" err="1"/>
              <a:t>andez</a:t>
            </a:r>
            <a:r>
              <a:rPr lang="nl-NL" dirty="0"/>
              <a:t> </a:t>
            </a:r>
            <a:r>
              <a:rPr lang="nl-NL" dirty="0" err="1"/>
              <a:t>Rivas</a:t>
            </a:r>
            <a:r>
              <a:rPr lang="nl-NL" dirty="0"/>
              <a:t> M, Santos AF, </a:t>
            </a:r>
            <a:r>
              <a:rPr lang="nl-NL" dirty="0" err="1"/>
              <a:t>Zolkipli</a:t>
            </a:r>
            <a:r>
              <a:rPr lang="nl-NL" dirty="0"/>
              <a:t> ZQ, </a:t>
            </a:r>
            <a:r>
              <a:rPr lang="nl-NL" dirty="0" err="1"/>
              <a:t>Bellou</a:t>
            </a:r>
            <a:r>
              <a:rPr lang="nl-NL" dirty="0"/>
              <a:t> A, Beyer K, </a:t>
            </a:r>
            <a:r>
              <a:rPr lang="nl-NL" dirty="0" err="1"/>
              <a:t>Bindslev</a:t>
            </a:r>
            <a:r>
              <a:rPr lang="nl-NL" dirty="0"/>
              <a:t>-Jensen C, </a:t>
            </a:r>
            <a:r>
              <a:rPr lang="nl-NL" dirty="0" err="1"/>
              <a:t>Cardona</a:t>
            </a:r>
            <a:r>
              <a:rPr lang="nl-NL" dirty="0"/>
              <a:t> V, Clark AT, </a:t>
            </a:r>
            <a:r>
              <a:rPr lang="nl-NL" dirty="0" err="1"/>
              <a:t>Demoly</a:t>
            </a:r>
            <a:r>
              <a:rPr lang="nl-NL" dirty="0"/>
              <a:t> P, Dubois AEJ, </a:t>
            </a:r>
            <a:r>
              <a:rPr lang="nl-NL" dirty="0" err="1"/>
              <a:t>DunnGalvin</a:t>
            </a:r>
            <a:r>
              <a:rPr lang="nl-NL" dirty="0"/>
              <a:t> A, Eigenmann P, </a:t>
            </a:r>
            <a:r>
              <a:rPr lang="nl-NL" dirty="0" err="1"/>
              <a:t>Halken</a:t>
            </a:r>
            <a:r>
              <a:rPr lang="nl-NL" dirty="0"/>
              <a:t> S, </a:t>
            </a:r>
            <a:r>
              <a:rPr lang="nl-NL" dirty="0" err="1"/>
              <a:t>Harada</a:t>
            </a:r>
            <a:r>
              <a:rPr lang="nl-NL" dirty="0"/>
              <a:t> L, </a:t>
            </a:r>
            <a:r>
              <a:rPr lang="nl-NL" dirty="0" err="1"/>
              <a:t>Lack</a:t>
            </a:r>
            <a:r>
              <a:rPr lang="nl-NL" dirty="0"/>
              <a:t> G, </a:t>
            </a:r>
            <a:r>
              <a:rPr lang="nl-NL" dirty="0" err="1"/>
              <a:t>Jutel</a:t>
            </a:r>
            <a:r>
              <a:rPr lang="nl-NL" dirty="0"/>
              <a:t> M, </a:t>
            </a:r>
            <a:r>
              <a:rPr lang="nl-NL" dirty="0" err="1"/>
              <a:t>Niggemann</a:t>
            </a:r>
            <a:r>
              <a:rPr lang="nl-NL" dirty="0"/>
              <a:t> B, </a:t>
            </a:r>
            <a:r>
              <a:rPr lang="nl-NL" dirty="0" err="1"/>
              <a:t>Ruёff</a:t>
            </a:r>
            <a:r>
              <a:rPr lang="nl-NL" dirty="0"/>
              <a:t> F, Timmermans F, Vlieg– </a:t>
            </a:r>
            <a:r>
              <a:rPr lang="nl-NL" dirty="0" err="1"/>
              <a:t>Boerstra</a:t>
            </a:r>
            <a:r>
              <a:rPr lang="nl-NL" dirty="0"/>
              <a:t> BJ, </a:t>
            </a:r>
            <a:r>
              <a:rPr lang="nl-NL" dirty="0" err="1"/>
              <a:t>Werfel</a:t>
            </a:r>
            <a:r>
              <a:rPr lang="nl-NL" dirty="0"/>
              <a:t> T, </a:t>
            </a:r>
            <a:r>
              <a:rPr lang="nl-NL" dirty="0" err="1"/>
              <a:t>Dhami</a:t>
            </a:r>
            <a:r>
              <a:rPr lang="nl-NL" dirty="0"/>
              <a:t> S, </a:t>
            </a:r>
            <a:r>
              <a:rPr lang="nl-NL" dirty="0" err="1"/>
              <a:t>Panesar</a:t>
            </a:r>
            <a:r>
              <a:rPr lang="nl-NL" dirty="0"/>
              <a:t> S, </a:t>
            </a:r>
            <a:r>
              <a:rPr lang="nl-NL" dirty="0" err="1"/>
              <a:t>Akdis</a:t>
            </a:r>
            <a:r>
              <a:rPr lang="nl-NL" dirty="0"/>
              <a:t> CA, </a:t>
            </a:r>
            <a:r>
              <a:rPr lang="nl-NL" dirty="0" err="1"/>
              <a:t>Sheikh</a:t>
            </a:r>
            <a:r>
              <a:rPr lang="nl-NL" dirty="0"/>
              <a:t> A on </a:t>
            </a:r>
            <a:r>
              <a:rPr lang="nl-NL" dirty="0" err="1"/>
              <a:t>behalf</a:t>
            </a:r>
            <a:r>
              <a:rPr lang="nl-NL" dirty="0"/>
              <a:t> of the EAACI Food </a:t>
            </a:r>
            <a:r>
              <a:rPr lang="nl-NL" dirty="0" err="1"/>
              <a:t>Allergy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Anaphylaxis</a:t>
            </a:r>
            <a:r>
              <a:rPr lang="nl-NL" dirty="0"/>
              <a:t> </a:t>
            </a:r>
            <a:r>
              <a:rPr lang="nl-NL" dirty="0" err="1"/>
              <a:t>Guidelines</a:t>
            </a:r>
            <a:r>
              <a:rPr lang="nl-NL" dirty="0"/>
              <a:t> Group. </a:t>
            </a:r>
            <a:r>
              <a:rPr lang="nl-NL" dirty="0" err="1"/>
              <a:t>Anaphylaxis</a:t>
            </a:r>
            <a:r>
              <a:rPr lang="nl-NL" dirty="0"/>
              <a:t>: </a:t>
            </a:r>
            <a:r>
              <a:rPr lang="nl-NL" dirty="0" err="1"/>
              <a:t>guidelines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the European Academy of </a:t>
            </a:r>
            <a:r>
              <a:rPr lang="nl-NL" dirty="0" err="1"/>
              <a:t>Allergy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Clinical</a:t>
            </a:r>
            <a:r>
              <a:rPr lang="nl-NL" dirty="0"/>
              <a:t> </a:t>
            </a:r>
            <a:r>
              <a:rPr lang="nl-NL" dirty="0" err="1"/>
              <a:t>Immunology</a:t>
            </a:r>
            <a:r>
              <a:rPr lang="nl-NL" dirty="0"/>
              <a:t>. </a:t>
            </a:r>
            <a:r>
              <a:rPr lang="nl-NL" dirty="0" err="1"/>
              <a:t>Allergy</a:t>
            </a:r>
            <a:r>
              <a:rPr lang="nl-NL" dirty="0"/>
              <a:t> 2014; 69: 1026–1045. </a:t>
            </a:r>
          </a:p>
          <a:p>
            <a:pPr algn="l"/>
            <a:endParaRPr lang="es-ES" dirty="0"/>
          </a:p>
          <a:p>
            <a:endParaRPr lang="es-ES" dirty="0"/>
          </a:p>
        </p:txBody>
      </p:sp>
      <p:sp>
        <p:nvSpPr>
          <p:cNvPr id="66" name="Shape 422"/>
          <p:cNvSpPr/>
          <p:nvPr/>
        </p:nvSpPr>
        <p:spPr>
          <a:xfrm>
            <a:off x="3768008" y="17681"/>
            <a:ext cx="4056184" cy="307777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Valoración de </a:t>
            </a: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ABC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</p:txBody>
      </p:sp>
      <p:sp>
        <p:nvSpPr>
          <p:cNvPr id="67" name="Shape 423"/>
          <p:cNvSpPr/>
          <p:nvPr/>
        </p:nvSpPr>
        <p:spPr>
          <a:xfrm>
            <a:off x="3791744" y="381000"/>
            <a:ext cx="4032448" cy="615553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Vías aéreas altas, signos y síntomas de vías respiratorias bajas o cardiovasculares y probable anafilaxi</a:t>
            </a:r>
            <a:r>
              <a:rPr kumimoji="0" lang="es-ES_trad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Administrar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ADRENALINA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I.M.* 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</p:txBody>
      </p:sp>
      <p:sp>
        <p:nvSpPr>
          <p:cNvPr id="68" name="Shape 424"/>
          <p:cNvSpPr/>
          <p:nvPr/>
        </p:nvSpPr>
        <p:spPr>
          <a:xfrm>
            <a:off x="1391478" y="762000"/>
            <a:ext cx="2297940" cy="43088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ysDash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es posible retirar alergeno</a:t>
            </a:r>
            <a:r>
              <a:rPr kumimoji="0" lang="es-ES_tradnl" sz="11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. 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Pedir ayuda</a:t>
            </a:r>
          </a:p>
        </p:txBody>
      </p:sp>
      <p:sp>
        <p:nvSpPr>
          <p:cNvPr id="69" name="Shape 425"/>
          <p:cNvSpPr/>
          <p:nvPr/>
        </p:nvSpPr>
        <p:spPr>
          <a:xfrm>
            <a:off x="322871" y="152400"/>
            <a:ext cx="1849498" cy="24622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7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PARADA CARDIORRESPIRATORIA</a:t>
            </a:r>
          </a:p>
        </p:txBody>
      </p:sp>
      <p:sp>
        <p:nvSpPr>
          <p:cNvPr id="70" name="Shape 427"/>
          <p:cNvSpPr/>
          <p:nvPr/>
        </p:nvSpPr>
        <p:spPr>
          <a:xfrm>
            <a:off x="1391477" y="1295400"/>
            <a:ext cx="2640619" cy="1107996"/>
          </a:xfrm>
          <a:prstGeom prst="rect">
            <a:avLst/>
          </a:prstGeom>
          <a:solidFill>
            <a:srgbClr val="C0504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HIPOTENSIÓN O SHOCK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Oxigenoterapia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con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flujo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elevado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Decúbito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supino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con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extremidades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elevadas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SSF, 20 mL/Kg I.V. o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intraóseo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Llamar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para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cuidados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UCI</a:t>
            </a:r>
          </a:p>
        </p:txBody>
      </p:sp>
      <p:sp>
        <p:nvSpPr>
          <p:cNvPr id="71" name="Shape 428"/>
          <p:cNvSpPr/>
          <p:nvPr/>
        </p:nvSpPr>
        <p:spPr>
          <a:xfrm>
            <a:off x="4175787" y="1143000"/>
            <a:ext cx="2144175" cy="938719"/>
          </a:xfrm>
          <a:prstGeom prst="rect">
            <a:avLst/>
          </a:prstGeom>
          <a:solidFill>
            <a:srgbClr val="EDED02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ESTRIDOR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Oxigenoterapia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con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flujo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elevado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Sedestación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nebulizada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Considerar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budesonida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inhalada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</p:txBody>
      </p:sp>
      <p:sp>
        <p:nvSpPr>
          <p:cNvPr id="72" name="Shape 429"/>
          <p:cNvSpPr/>
          <p:nvPr/>
        </p:nvSpPr>
        <p:spPr>
          <a:xfrm>
            <a:off x="7344139" y="1143000"/>
            <a:ext cx="2688299" cy="769441"/>
          </a:xfrm>
          <a:prstGeom prst="rect">
            <a:avLst/>
          </a:prstGeom>
          <a:solidFill>
            <a:srgbClr val="EDED02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SIBILANCIAS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Oxigenoterapia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flujo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elevado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Sedestación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Agonistas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beta-2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nebulizados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</p:txBody>
      </p:sp>
      <p:sp>
        <p:nvSpPr>
          <p:cNvPr id="73" name="Shape 430"/>
          <p:cNvSpPr/>
          <p:nvPr/>
        </p:nvSpPr>
        <p:spPr>
          <a:xfrm>
            <a:off x="10128448" y="1524000"/>
            <a:ext cx="1532251" cy="2400657"/>
          </a:xfrm>
          <a:prstGeom prst="rect">
            <a:avLst/>
          </a:prstGeom>
          <a:gradFill flip="none" rotWithShape="1">
            <a:gsLst>
              <a:gs pos="2000">
                <a:sysClr val="window" lastClr="FFFFFF"/>
              </a:gs>
              <a:gs pos="100000">
                <a:srgbClr val="FFFFFF"/>
              </a:gs>
              <a:gs pos="39000">
                <a:srgbClr val="76FF02"/>
              </a:gs>
              <a:gs pos="68000">
                <a:srgbClr val="EDED02"/>
              </a:gs>
            </a:gsLst>
            <a:lin ang="5400000" scaled="0"/>
            <a:tileRect/>
          </a:gra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Sólo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angioedema o </a:t>
            </a:r>
            <a:r>
              <a:rPr kumimoji="0" sz="1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urticaria</a:t>
            </a:r>
            <a:r>
              <a: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: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Antihistamínico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P.O.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asma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conocida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administrar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beta-2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agoni</a:t>
            </a:r>
            <a:r>
              <a:rPr kumimoji="0" lang="es-E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st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inhalado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.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Mantener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observación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4 horas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puede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tratarse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de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manifestación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precoz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de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anafilaxia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.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v</a:t>
            </a:r>
            <a:r>
              <a:rPr kumimoji="0" lang="es-E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ó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mitos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persistentes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y/o dolor abdominal 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CONSIDERAR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I.M. </a:t>
            </a:r>
          </a:p>
        </p:txBody>
      </p:sp>
      <p:sp>
        <p:nvSpPr>
          <p:cNvPr id="74" name="Shape 431"/>
          <p:cNvSpPr/>
          <p:nvPr/>
        </p:nvSpPr>
        <p:spPr>
          <a:xfrm>
            <a:off x="4175787" y="2209800"/>
            <a:ext cx="2165728" cy="938719"/>
          </a:xfrm>
          <a:prstGeom prst="rect">
            <a:avLst/>
          </a:prstGeom>
          <a:gradFill flip="none" rotWithShape="1">
            <a:gsLst>
              <a:gs pos="0">
                <a:srgbClr val="EDED02"/>
              </a:gs>
              <a:gs pos="100000">
                <a:srgbClr val="FFFFFF"/>
              </a:gs>
              <a:gs pos="89000">
                <a:srgbClr val="C0504D"/>
              </a:gs>
              <a:gs pos="44000">
                <a:srgbClr val="EDED02"/>
              </a:gs>
            </a:gsLst>
            <a:lin ang="5400000" scaled="0"/>
            <a:tileRect/>
          </a:gra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dificultad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respiratoria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o 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falta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de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respuesta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5-10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minutos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: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I.M.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Acceso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I.V.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Llamar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para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cuidados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UCI</a:t>
            </a:r>
          </a:p>
        </p:txBody>
      </p:sp>
      <p:sp>
        <p:nvSpPr>
          <p:cNvPr id="75" name="Shape 432"/>
          <p:cNvSpPr/>
          <p:nvPr/>
        </p:nvSpPr>
        <p:spPr>
          <a:xfrm>
            <a:off x="4175787" y="3276600"/>
            <a:ext cx="2880320" cy="600164"/>
          </a:xfrm>
          <a:prstGeom prst="rect">
            <a:avLst/>
          </a:prstGeom>
          <a:solidFill>
            <a:srgbClr val="C0504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no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responde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5-10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minutos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: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Repetir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nebulizada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Considerar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 ulterior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I.M.</a:t>
            </a:r>
          </a:p>
        </p:txBody>
      </p:sp>
      <p:sp>
        <p:nvSpPr>
          <p:cNvPr id="76" name="Shape 433"/>
          <p:cNvSpPr/>
          <p:nvPr/>
        </p:nvSpPr>
        <p:spPr>
          <a:xfrm>
            <a:off x="1391478" y="2941857"/>
            <a:ext cx="2656361" cy="769441"/>
          </a:xfrm>
          <a:prstGeom prst="rect">
            <a:avLst/>
          </a:prstGeom>
          <a:solidFill>
            <a:srgbClr val="C0504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no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responde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5 -10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minutos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: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Repetir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I.M.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Repetir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bolo de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líquido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Preparar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perfusión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</p:txBody>
      </p:sp>
      <p:sp>
        <p:nvSpPr>
          <p:cNvPr id="77" name="Shape 434"/>
          <p:cNvSpPr/>
          <p:nvPr/>
        </p:nvSpPr>
        <p:spPr>
          <a:xfrm>
            <a:off x="7344139" y="2057400"/>
            <a:ext cx="2688299" cy="769441"/>
          </a:xfrm>
          <a:prstGeom prst="rect">
            <a:avLst/>
          </a:prstGeom>
          <a:gradFill flip="none" rotWithShape="1">
            <a:gsLst>
              <a:gs pos="0">
                <a:srgbClr val="EDED02"/>
              </a:gs>
              <a:gs pos="100000">
                <a:srgbClr val="FFFFFF"/>
              </a:gs>
              <a:gs pos="89000">
                <a:srgbClr val="C0504D"/>
              </a:gs>
              <a:gs pos="44000">
                <a:srgbClr val="EDED02"/>
              </a:gs>
            </a:gsLst>
            <a:lin ang="5400000" scaled="0"/>
            <a:tileRect/>
          </a:gra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dificultad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respiratoria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o 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falta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de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respuesta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5-10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minutos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: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I.M.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Acceso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I.V.</a:t>
            </a:r>
          </a:p>
        </p:txBody>
      </p:sp>
      <p:sp>
        <p:nvSpPr>
          <p:cNvPr id="78" name="Shape 435"/>
          <p:cNvSpPr/>
          <p:nvPr/>
        </p:nvSpPr>
        <p:spPr>
          <a:xfrm>
            <a:off x="7344139" y="3200400"/>
            <a:ext cx="2688299" cy="769441"/>
          </a:xfrm>
          <a:prstGeom prst="rect">
            <a:avLst/>
          </a:prstGeom>
          <a:solidFill>
            <a:srgbClr val="C0504D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Si no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responde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en</a:t>
            </a: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5-10 </a:t>
            </a:r>
            <a:r>
              <a:rPr kumimoji="0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minutos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: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Repetir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beta-2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agonista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nebulizado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Considerar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 ulterior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adrenalina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I.M.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Llamar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para </a:t>
            </a:r>
            <a:r>
              <a:rPr kumimoji="0" sz="11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cuidados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de UCI</a:t>
            </a:r>
          </a:p>
        </p:txBody>
      </p:sp>
      <p:sp>
        <p:nvSpPr>
          <p:cNvPr id="79" name="Shape 436"/>
          <p:cNvSpPr/>
          <p:nvPr/>
        </p:nvSpPr>
        <p:spPr>
          <a:xfrm>
            <a:off x="335361" y="457200"/>
            <a:ext cx="1310613" cy="24622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Tratar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según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protocolo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</p:txBody>
      </p:sp>
      <p:sp>
        <p:nvSpPr>
          <p:cNvPr id="80" name="Shape 437"/>
          <p:cNvSpPr/>
          <p:nvPr/>
        </p:nvSpPr>
        <p:spPr>
          <a:xfrm>
            <a:off x="335360" y="1669663"/>
            <a:ext cx="960107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*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Dosis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de </a:t>
            </a:r>
            <a:r>
              <a:rPr kumimoji="0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adrenalina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I.M.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0.01 mL/Kg  (1mg/mL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alibri"/>
            </a:endParaRP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alibri"/>
            </a:endParaRP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7.5 a 25 Kg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0.15 mg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≥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25 Kg </a:t>
            </a:r>
            <a:r>
              <a:rPr kumimoji="0" lang="es-ES_tradnl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0,30 mg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alibri"/>
            </a:endParaRPr>
          </a:p>
        </p:txBody>
      </p:sp>
      <p:sp>
        <p:nvSpPr>
          <p:cNvPr id="81" name="Shape 438"/>
          <p:cNvSpPr/>
          <p:nvPr/>
        </p:nvSpPr>
        <p:spPr>
          <a:xfrm>
            <a:off x="335360" y="3810000"/>
            <a:ext cx="3744416" cy="7386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Observación</a:t>
            </a: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: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Pacientes con signos o síntomas respiratorios deben mantenerse en observación al menos por 6-8 horas en el hospital </a:t>
            </a:r>
            <a:r>
              <a: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antes del </a:t>
            </a:r>
            <a:r>
              <a:rPr kumimoji="0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alta.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Si </a:t>
            </a:r>
            <a:r>
              <a:rPr kumimoji="0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presentan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hipotensión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o shock </a:t>
            </a:r>
            <a:r>
              <a:rPr kumimoji="0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precisan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monitorización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estrecha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durante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12-24 horas</a:t>
            </a:r>
            <a:r>
              <a: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.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alibri"/>
            </a:endParaRPr>
          </a:p>
        </p:txBody>
      </p:sp>
      <p:sp>
        <p:nvSpPr>
          <p:cNvPr id="82" name="Shape 439"/>
          <p:cNvSpPr/>
          <p:nvPr/>
        </p:nvSpPr>
        <p:spPr>
          <a:xfrm>
            <a:off x="-12290" y="5295037"/>
            <a:ext cx="12192000" cy="877163"/>
          </a:xfrm>
          <a:prstGeom prst="rect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Alta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Valorar el riesgo futuro de anafilaxia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.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Prescribir autoinyector de adrenalina si hay riesgo de recurrencia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.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alibri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Aportar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hoja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de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consejos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al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alta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(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evitar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aleg</a:t>
            </a:r>
            <a:r>
              <a:rPr kumimoji="0" lang="es-E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ergeno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si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es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posible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).I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nstrucciones de cu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á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ndo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y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cómo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usar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el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autoinyector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de </a:t>
            </a:r>
            <a:r>
              <a:rPr kumimoji="0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adrenalina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.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alibri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Citar para revisión en alergología y dietista si se implica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n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alimentos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.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Información de contacto con asociaciones de pacientes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. </a:t>
            </a: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Informe para médico de familia</a:t>
            </a: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.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alibri"/>
              </a:rPr>
              <a:t> </a:t>
            </a:r>
          </a:p>
        </p:txBody>
      </p:sp>
      <p:sp>
        <p:nvSpPr>
          <p:cNvPr id="83" name="Shape 440"/>
          <p:cNvSpPr/>
          <p:nvPr/>
        </p:nvSpPr>
        <p:spPr>
          <a:xfrm>
            <a:off x="1447800" y="4572000"/>
            <a:ext cx="10287000" cy="6232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5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Tercera</a:t>
            </a:r>
            <a:r>
              <a:rPr kumimoji="0" sz="115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15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línea</a:t>
            </a:r>
            <a:endParaRPr kumimoji="0" sz="115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  <a:p>
            <a:pPr marL="285750" marR="0" lvl="0" indent="-2857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Considerar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antihistamínico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I.V. o P.O. para control de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síntomas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cutáneos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  <a:p>
            <a:pPr marL="285750" marR="0" lvl="0" indent="-2857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Considerar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glucocorticoides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I.V. o P.O. para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prevenir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fase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tardía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de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reacciones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15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respiratorias</a:t>
            </a:r>
            <a:r>
              <a:rPr kumimoji="0" sz="115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84" name="Shape 441"/>
          <p:cNvSpPr/>
          <p:nvPr/>
        </p:nvSpPr>
        <p:spPr>
          <a:xfrm rot="5400000">
            <a:off x="11395082" y="439423"/>
            <a:ext cx="1088810" cy="30777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700"/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Primera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línea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85" name="Shape 442"/>
          <p:cNvSpPr/>
          <p:nvPr/>
        </p:nvSpPr>
        <p:spPr>
          <a:xfrm rot="5400000">
            <a:off x="10386230" y="2649488"/>
            <a:ext cx="3168353" cy="30777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Segunda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 </a:t>
            </a: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línea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86" name="Shape 426"/>
          <p:cNvSpPr/>
          <p:nvPr/>
        </p:nvSpPr>
        <p:spPr>
          <a:xfrm>
            <a:off x="8016213" y="76200"/>
            <a:ext cx="2688299" cy="93871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ysDash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Considerar un límite adrenalina si</a:t>
            </a:r>
            <a:r>
              <a:rPr kumimoji="0" lang="es-ES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:</a:t>
            </a:r>
            <a:endParaRPr kumimoji="0" sz="1100" b="0" i="0" u="none" strike="noStrike" kern="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Reacción</a:t>
            </a:r>
            <a:r>
              <a:rPr kumimoji="0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severa</a:t>
            </a:r>
            <a:r>
              <a:rPr kumimoji="0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previa</a:t>
            </a:r>
            <a:r>
              <a:rPr kumimoji="0" lang="es-ES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Exposición</a:t>
            </a:r>
            <a:r>
              <a:rPr kumimoji="0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a </a:t>
            </a: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alergeno</a:t>
            </a:r>
            <a:r>
              <a:rPr kumimoji="0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conocido</a:t>
            </a:r>
            <a:r>
              <a:rPr kumimoji="0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o probable</a:t>
            </a:r>
            <a:r>
              <a:rPr kumimoji="0" lang="es-ES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  <a:p>
            <a:pPr marL="171450" marR="0" lvl="0" indent="-17145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7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Asma</a:t>
            </a:r>
            <a:r>
              <a:rPr kumimoji="0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 </a:t>
            </a:r>
            <a:r>
              <a:rPr kumimoji="0" sz="1100" b="0" i="0" u="none" strike="noStrike" kern="0" cap="none" spc="0" normalizeH="0" baseline="0" noProof="0" dirty="0" err="1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coexistente</a:t>
            </a:r>
            <a:r>
              <a:rPr kumimoji="0" lang="es-ES" sz="1100" b="0" i="0" u="none" strike="noStrike" kern="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omic Sans MS"/>
                <a:cs typeface="Calibri"/>
                <a:sym typeface="Comic Sans MS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/>
              <a:ea typeface="Comic Sans MS"/>
              <a:cs typeface="Calibri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2568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91531AE4-E6C9-C243-A636-1664ECF4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Resuelto el apuro… qué hacer?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xmlns="" id="{CA8F6382-868A-0244-A0B0-32DC0354A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752600"/>
            <a:ext cx="5638800" cy="4104456"/>
          </a:xfrm>
        </p:spPr>
        <p:txBody>
          <a:bodyPr/>
          <a:lstStyle/>
          <a:p>
            <a:r>
              <a:rPr lang="es-ES" b="1" i="1" dirty="0"/>
              <a:t>Necesitamos identificar el </a:t>
            </a:r>
            <a:r>
              <a:rPr lang="es-ES" b="1" i="1" dirty="0" smtClean="0"/>
              <a:t>alérgeno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/>
              <a:t>Necesitamos tener un plan de acción.</a:t>
            </a:r>
          </a:p>
          <a:p>
            <a:r>
              <a:rPr lang="es-ES" dirty="0"/>
              <a:t>Necesitamos entrenar a los cuidadores y si procede al paciente.</a:t>
            </a:r>
          </a:p>
          <a:p>
            <a:r>
              <a:rPr lang="es-ES" dirty="0"/>
              <a:t>Necesitamos anticipar la reacción.</a:t>
            </a:r>
          </a:p>
          <a:p>
            <a:endParaRPr lang="es-ES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370236"/>
              </p:ext>
            </p:extLst>
          </p:nvPr>
        </p:nvGraphicFramePr>
        <p:xfrm>
          <a:off x="381000" y="1600200"/>
          <a:ext cx="6921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5569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8775B9-59FD-684F-95C7-B70BA96D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0"/>
            <a:ext cx="8458200" cy="604800"/>
          </a:xfrm>
        </p:spPr>
        <p:txBody>
          <a:bodyPr/>
          <a:lstStyle/>
          <a:p>
            <a:r>
              <a:rPr lang="es-ES" dirty="0"/>
              <a:t>Plan de acción: ¿en qué consiste?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C2689EA-B6F7-E44D-A6FC-52FC2C2D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58" y="1447800"/>
            <a:ext cx="12194458" cy="4592024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/>
              <a:t>Guía para el paciente y cuidadores, renovable anualmente (comienzo del año escolar). </a:t>
            </a:r>
          </a:p>
          <a:p>
            <a:r>
              <a:rPr lang="es-ES_tradnl" dirty="0"/>
              <a:t>Debe indicar al menos que ante la sospecha de anafilaxia, se administre sin dudar la adrenalina de forma inmediata,  y que se activen los servicios de emergencias. </a:t>
            </a:r>
          </a:p>
          <a:p>
            <a:r>
              <a:rPr lang="es-ES_tradnl" dirty="0"/>
              <a:t>El plan debe ser revisado con el paciente y la familia, además hay que entrenarlos en el uso adecuado de los auto inyectores de adrenalina usando un dispositivo de entrena</a:t>
            </a:r>
            <a:r>
              <a:rPr lang="es-ES" dirty="0"/>
              <a:t>miento.</a:t>
            </a:r>
          </a:p>
          <a:p>
            <a:r>
              <a:rPr lang="es-ES" dirty="0"/>
              <a:t>La medicación: deben prescribirse dos </a:t>
            </a:r>
            <a:r>
              <a:rPr lang="es-ES" b="1" dirty="0" err="1"/>
              <a:t>auto</a:t>
            </a:r>
            <a:r>
              <a:rPr lang="es-ES" dirty="0" err="1"/>
              <a:t>inyectores</a:t>
            </a:r>
            <a:r>
              <a:rPr lang="es-ES" dirty="0"/>
              <a:t> de adrenalina (los niños e</a:t>
            </a:r>
            <a:r>
              <a:rPr lang="es-ES_tradnl" dirty="0" err="1"/>
              <a:t>ntre</a:t>
            </a:r>
            <a:r>
              <a:rPr lang="es-ES_tradnl" dirty="0"/>
              <a:t> 9 y 11 años reconocen la anafilaxia, a los 12 -14 años se la pinchan). </a:t>
            </a:r>
          </a:p>
          <a:p>
            <a:pPr lvl="1"/>
            <a:r>
              <a:rPr lang="es-ES" sz="2400" dirty="0"/>
              <a:t>Diferentes modelos.</a:t>
            </a:r>
          </a:p>
          <a:p>
            <a:pPr lvl="1"/>
            <a:r>
              <a:rPr lang="es-ES" sz="2400" dirty="0"/>
              <a:t>Diferente caducidad.</a:t>
            </a:r>
          </a:p>
          <a:p>
            <a:pPr lvl="1"/>
            <a:r>
              <a:rPr lang="es-ES" sz="2400" dirty="0"/>
              <a:t>Puntos en común.</a:t>
            </a:r>
          </a:p>
          <a:p>
            <a:pPr lvl="2"/>
            <a:r>
              <a:rPr lang="es-ES" sz="2400" dirty="0"/>
              <a:t>Dosis</a:t>
            </a:r>
          </a:p>
          <a:p>
            <a:pPr lvl="2"/>
            <a:r>
              <a:rPr lang="es-ES" sz="2400" dirty="0"/>
              <a:t>Controles de seguridad.</a:t>
            </a:r>
          </a:p>
          <a:p>
            <a:r>
              <a:rPr lang="es-ES" dirty="0"/>
              <a:t>Activar sistema de emergencias, </a:t>
            </a:r>
            <a:r>
              <a:rPr lang="es-ES" dirty="0" smtClean="0"/>
              <a:t>¿cómo</a:t>
            </a:r>
            <a:r>
              <a:rPr lang="es-ES" dirty="0"/>
              <a:t>?</a:t>
            </a:r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6853954-5799-6F45-99B2-2D90082CA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0" y="5791200"/>
            <a:ext cx="5334000" cy="381000"/>
          </a:xfrm>
        </p:spPr>
        <p:txBody>
          <a:bodyPr>
            <a:normAutofit fontScale="92500" lnSpcReduction="20000"/>
          </a:bodyPr>
          <a:lstStyle/>
          <a:p>
            <a:r>
              <a:rPr lang="es-ES_tradnl" sz="1200" dirty="0"/>
              <a:t>Wang J et al. </a:t>
            </a:r>
            <a:r>
              <a:rPr lang="es-ES_tradnl" sz="1200" dirty="0" err="1"/>
              <a:t>Guidance</a:t>
            </a:r>
            <a:r>
              <a:rPr lang="es-ES_tradnl" sz="1200" dirty="0"/>
              <a:t> </a:t>
            </a:r>
            <a:r>
              <a:rPr lang="es-ES_tradnl" sz="1200" dirty="0" err="1"/>
              <a:t>on</a:t>
            </a:r>
            <a:r>
              <a:rPr lang="es-ES_tradnl" sz="1200" dirty="0"/>
              <a:t> </a:t>
            </a:r>
            <a:r>
              <a:rPr lang="es-ES_tradnl" sz="1200" dirty="0" err="1"/>
              <a:t>Completing</a:t>
            </a:r>
            <a:r>
              <a:rPr lang="es-ES_tradnl" sz="1200" dirty="0"/>
              <a:t> a </a:t>
            </a:r>
            <a:r>
              <a:rPr lang="es-ES_tradnl" sz="1200" dirty="0" err="1"/>
              <a:t>Written</a:t>
            </a:r>
            <a:r>
              <a:rPr lang="es-ES_tradnl" sz="1200" dirty="0"/>
              <a:t> </a:t>
            </a:r>
            <a:r>
              <a:rPr lang="es-ES_tradnl" sz="1200" dirty="0" err="1"/>
              <a:t>Allergy</a:t>
            </a:r>
            <a:r>
              <a:rPr lang="es-ES_tradnl" sz="1200" dirty="0"/>
              <a:t> and </a:t>
            </a:r>
            <a:r>
              <a:rPr lang="es-ES_tradnl" sz="1200" dirty="0" err="1"/>
              <a:t>Anaphylaxis</a:t>
            </a:r>
            <a:r>
              <a:rPr lang="es-ES_tradnl" sz="1200" dirty="0"/>
              <a:t> </a:t>
            </a:r>
            <a:r>
              <a:rPr lang="es-ES_tradnl" sz="1200" dirty="0" err="1"/>
              <a:t>Emergency</a:t>
            </a:r>
            <a:r>
              <a:rPr lang="es-ES_tradnl" sz="1200" dirty="0"/>
              <a:t> Plan. PEDIATRICS </a:t>
            </a:r>
            <a:r>
              <a:rPr lang="es-ES_tradnl" sz="1200" dirty="0" err="1"/>
              <a:t>Volume</a:t>
            </a:r>
            <a:r>
              <a:rPr lang="es-ES_tradnl" sz="1200" dirty="0"/>
              <a:t> 139, </a:t>
            </a:r>
            <a:r>
              <a:rPr lang="es-ES_tradnl" sz="1200" dirty="0" err="1"/>
              <a:t>number</a:t>
            </a:r>
            <a:r>
              <a:rPr lang="es-ES_tradnl" sz="1200" dirty="0"/>
              <a:t> 3, </a:t>
            </a:r>
            <a:r>
              <a:rPr lang="es-ES_tradnl" sz="1200" dirty="0" err="1"/>
              <a:t>March</a:t>
            </a:r>
            <a:r>
              <a:rPr lang="es-ES_tradnl" sz="1200" dirty="0"/>
              <a:t> 2017:e20164005 </a:t>
            </a:r>
            <a:endParaRPr lang="es-ES" sz="12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9369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A9A05F-1B08-5D48-A951-3550B186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5800"/>
            <a:ext cx="11353800" cy="604800"/>
          </a:xfrm>
        </p:spPr>
        <p:txBody>
          <a:bodyPr>
            <a:noAutofit/>
          </a:bodyPr>
          <a:lstStyle/>
          <a:p>
            <a:r>
              <a:rPr lang="es-ES" dirty="0" err="1"/>
              <a:t>Autoinyectores</a:t>
            </a:r>
            <a:r>
              <a:rPr lang="es-ES" dirty="0"/>
              <a:t>: el vehículo para la seguridad del paciente en la comunidad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xmlns="" id="{EBF35DD5-BE83-5141-B403-76766AC3FF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57" y="5572238"/>
            <a:ext cx="11582443" cy="295162"/>
          </a:xfrm>
        </p:spPr>
        <p:txBody>
          <a:bodyPr>
            <a:noAutofit/>
          </a:bodyPr>
          <a:lstStyle/>
          <a:p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Wang J et al.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Guidance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on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Completing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a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Written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Allergy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Anaphylaxis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Emergency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Plan. PEDIATRICS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Volume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139,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number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3, </a:t>
            </a:r>
            <a:r>
              <a:rPr lang="es-ES_tradnl" sz="1000" dirty="0" err="1">
                <a:solidFill>
                  <a:schemeClr val="bg2">
                    <a:lumMod val="10000"/>
                  </a:schemeClr>
                </a:solidFill>
              </a:rPr>
              <a:t>March</a:t>
            </a:r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2017:e20164005</a:t>
            </a:r>
          </a:p>
          <a:p>
            <a:r>
              <a:rPr lang="en-GB" sz="1000" dirty="0">
                <a:solidFill>
                  <a:schemeClr val="bg2">
                    <a:lumMod val="10000"/>
                  </a:schemeClr>
                </a:solidFill>
              </a:rPr>
              <a:t>Randomized comparison of Caregivers’ ability to use Epinephrine Autoinjectors and Prefilled Syringes for anaphylaxis (</a:t>
            </a:r>
            <a:r>
              <a:rPr lang="es-ES" sz="1000" dirty="0" err="1">
                <a:solidFill>
                  <a:schemeClr val="bg2">
                    <a:lumMod val="10000"/>
                  </a:schemeClr>
                </a:solidFill>
              </a:rPr>
              <a:t>Asian</a:t>
            </a:r>
            <a:r>
              <a:rPr lang="es-ES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bg2">
                    <a:lumMod val="10000"/>
                  </a:schemeClr>
                </a:solidFill>
              </a:rPr>
              <a:t>Pacific</a:t>
            </a:r>
            <a:r>
              <a:rPr lang="es-ES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bg2">
                    <a:lumMod val="10000"/>
                  </a:schemeClr>
                </a:solidFill>
              </a:rPr>
              <a:t>Journal</a:t>
            </a:r>
            <a:r>
              <a:rPr lang="es-ES" sz="1000" dirty="0">
                <a:solidFill>
                  <a:schemeClr val="bg2">
                    <a:lumMod val="10000"/>
                  </a:schemeClr>
                </a:solidFill>
              </a:rPr>
              <a:t> of </a:t>
            </a:r>
            <a:r>
              <a:rPr lang="es-ES" sz="1000" dirty="0" err="1">
                <a:solidFill>
                  <a:schemeClr val="bg2">
                    <a:lumMod val="10000"/>
                  </a:schemeClr>
                </a:solidFill>
              </a:rPr>
              <a:t>Allergy</a:t>
            </a:r>
            <a:r>
              <a:rPr lang="es-ES" sz="10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s-ES" sz="1000" dirty="0" err="1">
                <a:solidFill>
                  <a:schemeClr val="bg2">
                    <a:lumMod val="10000"/>
                  </a:schemeClr>
                </a:solidFill>
              </a:rPr>
              <a:t>Immunology</a:t>
            </a:r>
            <a:r>
              <a:rPr lang="es-ES" sz="1000" dirty="0">
                <a:solidFill>
                  <a:schemeClr val="bg2">
                    <a:lumMod val="10000"/>
                  </a:schemeClr>
                </a:solidFill>
              </a:rPr>
              <a:t> - 2018).</a:t>
            </a:r>
          </a:p>
          <a:p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Bioavailability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Cardiovascular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Effects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of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Adrenaline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Administered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by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Anapen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Autoinjector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in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Healthy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fr-FR" sz="1000" dirty="0" err="1">
                <a:solidFill>
                  <a:schemeClr val="bg2">
                    <a:lumMod val="10000"/>
                  </a:schemeClr>
                </a:solidFill>
              </a:rPr>
              <a:t>Volunteers</a:t>
            </a:r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 (JACI in practice  - 2017)</a:t>
            </a:r>
          </a:p>
          <a:p>
            <a:r>
              <a:rPr lang="es-ES_tradnl" sz="1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s-ES" sz="1000" dirty="0">
              <a:solidFill>
                <a:schemeClr val="bg2">
                  <a:lumMod val="10000"/>
                </a:schemeClr>
              </a:solidFill>
            </a:endParaRPr>
          </a:p>
          <a:p>
            <a:endParaRPr lang="es-ES" sz="1000" dirty="0">
              <a:solidFill>
                <a:schemeClr val="bg2">
                  <a:lumMod val="10000"/>
                </a:schemeClr>
              </a:solidFill>
            </a:endParaRPr>
          </a:p>
          <a:p>
            <a:endParaRPr lang="es-ES" sz="1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9812D463-3528-EB49-9E79-3C46A7F8D23A}"/>
              </a:ext>
            </a:extLst>
          </p:cNvPr>
          <p:cNvSpPr txBox="1"/>
          <p:nvPr/>
        </p:nvSpPr>
        <p:spPr>
          <a:xfrm>
            <a:off x="10210801" y="3962400"/>
            <a:ext cx="533400" cy="762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es-ES" sz="2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A202183-D4A1-1249-842D-9DE93F209B9B}"/>
              </a:ext>
            </a:extLst>
          </p:cNvPr>
          <p:cNvSpPr txBox="1"/>
          <p:nvPr/>
        </p:nvSpPr>
        <p:spPr>
          <a:xfrm>
            <a:off x="8229600" y="2514600"/>
            <a:ext cx="609600" cy="1524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es-ES" sz="2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182DDBA0-98DD-8D41-A49E-29254780F065}"/>
              </a:ext>
            </a:extLst>
          </p:cNvPr>
          <p:cNvSpPr txBox="1"/>
          <p:nvPr/>
        </p:nvSpPr>
        <p:spPr>
          <a:xfrm>
            <a:off x="7391400" y="4236719"/>
            <a:ext cx="381000" cy="10668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es-ES" sz="24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1AD0A5BE-D136-404B-B651-D6AB428E5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199978"/>
              </p:ext>
            </p:extLst>
          </p:nvPr>
        </p:nvGraphicFramePr>
        <p:xfrm>
          <a:off x="1676400" y="2133600"/>
          <a:ext cx="10210800" cy="2982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xmlns="" val="2385225627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xmlns="" val="125875869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32052832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3428972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400401784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975794839"/>
                    </a:ext>
                  </a:extLst>
                </a:gridCol>
              </a:tblGrid>
              <a:tr h="879605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Mecanismo acción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Present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Disponibilidad*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Necesidad</a:t>
                      </a:r>
                    </a:p>
                    <a:p>
                      <a:pPr algn="ctr"/>
                      <a:r>
                        <a:rPr lang="es-ES" dirty="0"/>
                        <a:t>entrenamiento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Efectividad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6264618"/>
                  </a:ext>
                </a:extLst>
              </a:tr>
              <a:tr h="509612">
                <a:tc>
                  <a:txBody>
                    <a:bodyPr/>
                    <a:lstStyle/>
                    <a:p>
                      <a:r>
                        <a:rPr lang="es-ES" sz="2000" dirty="0" err="1">
                          <a:solidFill>
                            <a:srgbClr val="325886"/>
                          </a:solidFill>
                        </a:rPr>
                        <a:t>Altellus</a:t>
                      </a: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Cartucho presurizado. Activado por presión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150 µgr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300 µgr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✓✓✓✓✓✓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✓✓✓✓✓✓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6846363"/>
                  </a:ext>
                </a:extLst>
              </a:tr>
              <a:tr h="509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>
                          <a:solidFill>
                            <a:srgbClr val="325886"/>
                          </a:solidFill>
                        </a:rPr>
                        <a:t>Jext</a:t>
                      </a: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®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Cartucho presurizado.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150 </a:t>
                      </a:r>
                      <a:r>
                        <a:rPr lang="es-ES" sz="2000" dirty="0" smtClean="0">
                          <a:solidFill>
                            <a:srgbClr val="325886"/>
                          </a:solidFill>
                        </a:rPr>
                        <a:t>µgr</a:t>
                      </a:r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✓✓✓✓✓✓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✓✓✓✓✓✓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5094568"/>
                  </a:ext>
                </a:extLst>
              </a:tr>
              <a:tr h="509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>
                          <a:solidFill>
                            <a:srgbClr val="325886"/>
                          </a:solidFill>
                        </a:rPr>
                        <a:t>Anapen</a:t>
                      </a: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®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Jeringa precargada. Activado por botón.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150 µgr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300 µgr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325886"/>
                          </a:solidFill>
                        </a:rPr>
                        <a:t>✓✓✓✓✓✓</a:t>
                      </a:r>
                    </a:p>
                    <a:p>
                      <a:endParaRPr lang="es-ES" sz="2000" dirty="0">
                        <a:solidFill>
                          <a:srgbClr val="32588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8780473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1F68A52-EF3D-6D42-AF58-D8A12258D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46" y="2743200"/>
            <a:ext cx="1298846" cy="1219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C096260-A5AA-2A40-8F18-E528F5E5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74" y="4032643"/>
            <a:ext cx="1310218" cy="9237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679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A7C54F-4A88-DE46-A1A1-D476CA41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2400"/>
            <a:ext cx="8458200" cy="604800"/>
          </a:xfrm>
        </p:spPr>
        <p:txBody>
          <a:bodyPr/>
          <a:lstStyle/>
          <a:p>
            <a:r>
              <a:rPr lang="es-ES" dirty="0"/>
              <a:t>Entrenamiento de cuidadores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CE85662-8D9C-C342-80A2-53761FD8D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4104456"/>
          </a:xfrm>
        </p:spPr>
        <p:txBody>
          <a:bodyPr/>
          <a:lstStyle/>
          <a:p>
            <a:r>
              <a:rPr lang="es-ES" dirty="0"/>
              <a:t>¿Hasta dónde debemos llegar (intervención en la comunidad)?</a:t>
            </a:r>
          </a:p>
          <a:p>
            <a:r>
              <a:rPr lang="es-ES" dirty="0"/>
              <a:t>¿Cómo debemos llegar?</a:t>
            </a:r>
          </a:p>
          <a:p>
            <a:r>
              <a:rPr lang="es-ES" dirty="0"/>
              <a:t>¿Qué tenemos qué enseñar?</a:t>
            </a:r>
          </a:p>
          <a:p>
            <a:pPr lvl="1"/>
            <a:r>
              <a:rPr lang="es-ES" sz="2400" b="1" i="1" dirty="0"/>
              <a:t>Identificar</a:t>
            </a:r>
          </a:p>
          <a:p>
            <a:pPr lvl="1"/>
            <a:r>
              <a:rPr lang="es-ES" sz="2400" b="1" i="1" dirty="0"/>
              <a:t>Activar</a:t>
            </a:r>
          </a:p>
          <a:p>
            <a:pPr lvl="1"/>
            <a:r>
              <a:rPr lang="es-ES" sz="2400" b="1" i="1" dirty="0"/>
              <a:t>Administrar</a:t>
            </a:r>
          </a:p>
          <a:p>
            <a:r>
              <a:rPr lang="es-ES" dirty="0"/>
              <a:t>¿Cuál es nuestro objetivo?</a:t>
            </a:r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5E03F91-6E04-A64C-8284-87C5C8E1CC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5144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564CCF-CEB3-3D41-BB95-CD95D753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"/>
            <a:ext cx="8458200" cy="604800"/>
          </a:xfrm>
        </p:spPr>
        <p:txBody>
          <a:bodyPr/>
          <a:lstStyle/>
          <a:p>
            <a:r>
              <a:rPr lang="es-ES" dirty="0"/>
              <a:t>Necesitamos anticipar la reacción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47800DA-E642-2A48-8319-D67F43FAE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8077200" cy="4592024"/>
          </a:xfrm>
        </p:spPr>
        <p:txBody>
          <a:bodyPr>
            <a:normAutofit/>
          </a:bodyPr>
          <a:lstStyle/>
          <a:p>
            <a:r>
              <a:rPr lang="es-ES" dirty="0"/>
              <a:t>Una base de datos de pacientes con alergias potencialmente graves.</a:t>
            </a:r>
          </a:p>
          <a:p>
            <a:r>
              <a:rPr lang="es-ES" dirty="0"/>
              <a:t>Integrada en el sistema de emergencias.</a:t>
            </a:r>
          </a:p>
          <a:p>
            <a:r>
              <a:rPr lang="es-ES" dirty="0"/>
              <a:t>Coherente con los planes de acción</a:t>
            </a:r>
          </a:p>
          <a:p>
            <a:r>
              <a:rPr lang="es-ES" dirty="0"/>
              <a:t>Que de seguridad a los cuidadores</a:t>
            </a:r>
          </a:p>
          <a:p>
            <a:r>
              <a:rPr lang="es-ES" dirty="0"/>
              <a:t>¿Existe?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610CFC8-69EE-6346-9396-E2D059BE1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57" y="5943600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 err="1"/>
              <a:t>Tamada</a:t>
            </a:r>
            <a:r>
              <a:rPr lang="es-ES" sz="1200" dirty="0"/>
              <a:t> de: Julia Benito et al. Manual de Anafilaxia Pediátrica. SEICAP. ISBN: 978-84-617-9604-5  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46A5721-ECFC-F54A-8E8D-8A706AE49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20238"/>
            <a:ext cx="3581212" cy="50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Conflictos de intereses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 Dr. Luis Sánchez Santos no refiere conflicto de interés con </a:t>
            </a:r>
            <a:r>
              <a:rPr lang="es-ES" smtClean="0"/>
              <a:t>esta presentación.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103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526788-E679-6846-9D5E-7A318012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0916478" cy="604800"/>
          </a:xfrm>
        </p:spPr>
        <p:txBody>
          <a:bodyPr/>
          <a:lstStyle/>
          <a:p>
            <a:r>
              <a:rPr lang="es-ES" dirty="0"/>
              <a:t>Resultados de un plan de gestión y acción.. programa Alerta Escolar 2009-2016 (35*)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40ACB9D-8E29-D649-9583-85F5DD492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463940"/>
              </p:ext>
            </p:extLst>
          </p:nvPr>
        </p:nvGraphicFramePr>
        <p:xfrm>
          <a:off x="762000" y="1447800"/>
          <a:ext cx="10058400" cy="421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80BC7AE5-153B-DA4C-A117-5FA6263DF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53735"/>
              </p:ext>
            </p:extLst>
          </p:nvPr>
        </p:nvGraphicFramePr>
        <p:xfrm>
          <a:off x="8077200" y="1447800"/>
          <a:ext cx="35052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472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41ED65-0416-A845-853B-6B549400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Anafilaxia en </a:t>
            </a:r>
            <a:r>
              <a:rPr lang="es-ES" dirty="0" smtClean="0"/>
              <a:t>pediatría. </a:t>
            </a:r>
            <a:r>
              <a:rPr lang="es-ES" dirty="0"/>
              <a:t>R</a:t>
            </a:r>
            <a:r>
              <a:rPr lang="es-ES" dirty="0" smtClean="0"/>
              <a:t>esumen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172CD47-E303-4843-941D-68AB716E0D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0" y="5715000"/>
            <a:ext cx="9144000" cy="685800"/>
          </a:xfrm>
        </p:spPr>
        <p:txBody>
          <a:bodyPr>
            <a:normAutofit fontScale="92500" lnSpcReduction="20000"/>
          </a:bodyPr>
          <a:lstStyle/>
          <a:p>
            <a:r>
              <a:rPr lang="es-ES" sz="1100" dirty="0" err="1"/>
              <a:t>Parlaman</a:t>
            </a:r>
            <a:r>
              <a:rPr lang="es-ES" sz="1100" dirty="0"/>
              <a:t> JP, </a:t>
            </a:r>
            <a:r>
              <a:rPr lang="es-ES" sz="1100" dirty="0" err="1"/>
              <a:t>Oron</a:t>
            </a:r>
            <a:r>
              <a:rPr lang="es-ES" sz="1100" dirty="0"/>
              <a:t> AP, </a:t>
            </a:r>
            <a:r>
              <a:rPr lang="es-ES" sz="1100" dirty="0" err="1"/>
              <a:t>Uspal</a:t>
            </a:r>
            <a:r>
              <a:rPr lang="es-ES" sz="1100" dirty="0"/>
              <a:t> NG, </a:t>
            </a:r>
            <a:r>
              <a:rPr lang="es-ES" sz="1100" dirty="0" err="1"/>
              <a:t>DeJong</a:t>
            </a:r>
            <a:r>
              <a:rPr lang="es-ES" sz="1100" dirty="0"/>
              <a:t> KN, </a:t>
            </a:r>
            <a:r>
              <a:rPr lang="es-ES" sz="1100" dirty="0" err="1"/>
              <a:t>Tieder</a:t>
            </a:r>
            <a:r>
              <a:rPr lang="es-ES" sz="1100" dirty="0"/>
              <a:t> JS. </a:t>
            </a:r>
            <a:r>
              <a:rPr lang="es-ES" sz="1100" dirty="0" err="1"/>
              <a:t>Emergency</a:t>
            </a:r>
            <a:r>
              <a:rPr lang="es-ES" sz="1100" dirty="0"/>
              <a:t> and Hospital </a:t>
            </a:r>
            <a:r>
              <a:rPr lang="es-ES" sz="1100" dirty="0" err="1"/>
              <a:t>Care</a:t>
            </a:r>
            <a:r>
              <a:rPr lang="es-ES" sz="1100" dirty="0"/>
              <a:t> </a:t>
            </a:r>
            <a:r>
              <a:rPr lang="es-ES" sz="1100" dirty="0" err="1"/>
              <a:t>for</a:t>
            </a:r>
            <a:r>
              <a:rPr lang="es-ES" sz="1100" dirty="0"/>
              <a:t> </a:t>
            </a:r>
            <a:r>
              <a:rPr lang="es-ES" sz="1100" dirty="0" err="1"/>
              <a:t>Food</a:t>
            </a:r>
            <a:r>
              <a:rPr lang="es-ES" sz="1100" dirty="0"/>
              <a:t> </a:t>
            </a:r>
            <a:r>
              <a:rPr lang="es-ES" sz="1100" dirty="0" err="1"/>
              <a:t>Related</a:t>
            </a:r>
            <a:r>
              <a:rPr lang="es-ES" sz="1100" dirty="0"/>
              <a:t> </a:t>
            </a:r>
            <a:r>
              <a:rPr lang="es-ES" sz="1100" dirty="0" err="1"/>
              <a:t>Anaphylaxis</a:t>
            </a:r>
            <a:r>
              <a:rPr lang="es-ES" sz="1100" dirty="0"/>
              <a:t> in </a:t>
            </a:r>
            <a:r>
              <a:rPr lang="es-ES" sz="1100" dirty="0" err="1"/>
              <a:t>Children</a:t>
            </a:r>
            <a:r>
              <a:rPr lang="es-ES" sz="1100" dirty="0"/>
              <a:t>. </a:t>
            </a:r>
            <a:r>
              <a:rPr lang="es-ES" sz="1100" dirty="0" err="1"/>
              <a:t>Hosp</a:t>
            </a:r>
            <a:r>
              <a:rPr lang="es-ES" sz="1100" dirty="0"/>
              <a:t> </a:t>
            </a:r>
            <a:r>
              <a:rPr lang="es-ES" sz="1100" dirty="0" err="1"/>
              <a:t>Pediatr</a:t>
            </a:r>
            <a:r>
              <a:rPr lang="es-ES" sz="1100" dirty="0"/>
              <a:t>. 2016 May;6(5):269-7.</a:t>
            </a:r>
          </a:p>
          <a:p>
            <a:r>
              <a:rPr lang="es-ES" sz="1100" dirty="0" err="1"/>
              <a:t>Grabenhenrich</a:t>
            </a:r>
            <a:r>
              <a:rPr lang="es-ES" sz="1100" dirty="0"/>
              <a:t> LB, </a:t>
            </a:r>
            <a:r>
              <a:rPr lang="es-ES" sz="1100" dirty="0" err="1"/>
              <a:t>Dölle</a:t>
            </a:r>
            <a:r>
              <a:rPr lang="es-ES" sz="1100" dirty="0"/>
              <a:t> S, </a:t>
            </a:r>
            <a:r>
              <a:rPr lang="es-ES" sz="1100" dirty="0" err="1"/>
              <a:t>Moneret-Vautrin</a:t>
            </a:r>
            <a:r>
              <a:rPr lang="es-ES" sz="1100" dirty="0"/>
              <a:t> A, </a:t>
            </a:r>
            <a:r>
              <a:rPr lang="es-ES" sz="1100" dirty="0" err="1"/>
              <a:t>Köhli</a:t>
            </a:r>
            <a:r>
              <a:rPr lang="es-ES" sz="1100" dirty="0"/>
              <a:t> A, </a:t>
            </a:r>
            <a:r>
              <a:rPr lang="es-ES" sz="1100" dirty="0" err="1"/>
              <a:t>Lange</a:t>
            </a:r>
            <a:r>
              <a:rPr lang="es-ES" sz="1100" dirty="0"/>
              <a:t> L et al. </a:t>
            </a:r>
            <a:r>
              <a:rPr lang="es-ES" sz="1100" dirty="0" err="1"/>
              <a:t>Anaphylaxis</a:t>
            </a:r>
            <a:r>
              <a:rPr lang="es-ES" sz="1100" dirty="0"/>
              <a:t> in </a:t>
            </a:r>
            <a:r>
              <a:rPr lang="es-ES" sz="1100" dirty="0" err="1"/>
              <a:t>children</a:t>
            </a:r>
            <a:r>
              <a:rPr lang="es-ES" sz="1100" dirty="0"/>
              <a:t> and </a:t>
            </a:r>
            <a:r>
              <a:rPr lang="es-ES" sz="1100" dirty="0" err="1"/>
              <a:t>adolescents</a:t>
            </a:r>
            <a:r>
              <a:rPr lang="es-ES" sz="1100" dirty="0"/>
              <a:t>: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European</a:t>
            </a:r>
            <a:r>
              <a:rPr lang="es-ES" sz="1100" dirty="0"/>
              <a:t> </a:t>
            </a:r>
            <a:r>
              <a:rPr lang="es-ES" sz="1100" dirty="0" err="1"/>
              <a:t>Anaphylaxis</a:t>
            </a:r>
            <a:r>
              <a:rPr lang="es-ES" sz="1100" dirty="0"/>
              <a:t> </a:t>
            </a:r>
            <a:r>
              <a:rPr lang="es-ES" sz="1100" dirty="0" err="1"/>
              <a:t>Registry.J</a:t>
            </a:r>
            <a:r>
              <a:rPr lang="es-ES" sz="1100" dirty="0"/>
              <a:t> </a:t>
            </a:r>
            <a:r>
              <a:rPr lang="es-ES" sz="1100" dirty="0" err="1"/>
              <a:t>Allergy</a:t>
            </a:r>
            <a:r>
              <a:rPr lang="es-ES" sz="1100" dirty="0"/>
              <a:t> </a:t>
            </a:r>
            <a:r>
              <a:rPr lang="es-ES" sz="1100" dirty="0" err="1"/>
              <a:t>Clin</a:t>
            </a:r>
            <a:r>
              <a:rPr lang="es-ES" sz="1100" dirty="0"/>
              <a:t> </a:t>
            </a:r>
            <a:r>
              <a:rPr lang="es-ES" sz="1100" dirty="0" err="1"/>
              <a:t>Immunol</a:t>
            </a:r>
            <a:r>
              <a:rPr lang="es-ES" sz="1100" dirty="0"/>
              <a:t>. </a:t>
            </a:r>
            <a:endParaRPr lang="es-ES" sz="1100" dirty="0" smtClean="0"/>
          </a:p>
          <a:p>
            <a:r>
              <a:rPr lang="es-ES" sz="1100" dirty="0" smtClean="0"/>
              <a:t>2016 </a:t>
            </a:r>
            <a:r>
              <a:rPr lang="es-ES" sz="1100" dirty="0"/>
              <a:t>Apr;137(4):1128-37.e1. </a:t>
            </a:r>
            <a:r>
              <a:rPr lang="es-ES" sz="1100" dirty="0" err="1"/>
              <a:t>doi</a:t>
            </a:r>
            <a:r>
              <a:rPr lang="es-ES" sz="1100" dirty="0"/>
              <a:t>: 10.1016/j.jaci.2015.11.015. </a:t>
            </a:r>
            <a:r>
              <a:rPr lang="es-ES" sz="1100" dirty="0" err="1"/>
              <a:t>Epub</a:t>
            </a:r>
            <a:r>
              <a:rPr lang="es-ES" sz="1100" dirty="0"/>
              <a:t> 2016 </a:t>
            </a:r>
            <a:r>
              <a:rPr lang="es-ES" sz="1100" dirty="0" smtClean="0"/>
              <a:t>Jan21</a:t>
            </a:r>
            <a:r>
              <a:rPr lang="es-ES" sz="1100" dirty="0"/>
              <a:t> </a:t>
            </a:r>
            <a:r>
              <a:rPr lang="es-ES" sz="1100" dirty="0" smtClean="0"/>
              <a:t>Julia </a:t>
            </a:r>
            <a:r>
              <a:rPr lang="es-ES" sz="1100" dirty="0"/>
              <a:t>Benito et al. Manual de Anafilaxia Pediátrica. SEICAP. ISBN: 978-84-617-9604-5  </a:t>
            </a:r>
          </a:p>
          <a:p>
            <a:r>
              <a:rPr lang="es-ES" sz="1000" dirty="0"/>
              <a:t> </a:t>
            </a:r>
          </a:p>
          <a:p>
            <a:endParaRPr lang="es-ES" sz="1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A0885EA-B1C4-684D-8F0A-55BE95F5F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916" y="1295400"/>
            <a:ext cx="11582400" cy="4310608"/>
          </a:xfrm>
        </p:spPr>
        <p:txBody>
          <a:bodyPr>
            <a:noAutofit/>
          </a:bodyPr>
          <a:lstStyle/>
          <a:p>
            <a:r>
              <a:rPr lang="es-ES" sz="2200" dirty="0"/>
              <a:t>La prevalencia de la anafilaxia pediátrica es desconocida, pero se detecta en los últimos años, un incremento de ingresos por esta causa en niños pequeños y adolescentes.</a:t>
            </a:r>
          </a:p>
          <a:p>
            <a:r>
              <a:rPr lang="es-ES" sz="2200" dirty="0"/>
              <a:t>Las causas: alimentos (66%), picaduras por himenópteros (19%) y fármacos (5%) . Por edad, el 43% de los casos afectan a preescolares, seguidos de un 33% de escolares y un 22% de adolescentes.</a:t>
            </a:r>
          </a:p>
          <a:p>
            <a:r>
              <a:rPr lang="es-ES" sz="2200" dirty="0"/>
              <a:t>Los síntomas más frecuentes son los cutáneos, aunque pueden estar ausentes en casos severos con hipotensión o aparecer “a posteriori”, tras la mejoría de la perfusión periférica. El segundo órgano más frecuentemente afectado es el aparato respiratorio. </a:t>
            </a:r>
          </a:p>
          <a:p>
            <a:r>
              <a:rPr lang="es-ES" sz="2200" dirty="0"/>
              <a:t>Todas las crisis deben tratarse agresiva y precozmente. La adrenalina es el fármaco de elección y debe ser administrada sin demora, no existen contraindicaciones para su uso en una anafilaxia. La reposición de volumen adecuada, y el transporte precoz a un centro de referencia, son esenciales para pacientes inestables. </a:t>
            </a:r>
          </a:p>
        </p:txBody>
      </p:sp>
    </p:spTree>
    <p:extLst>
      <p:ext uri="{BB962C8B-B14F-4D97-AF65-F5344CB8AC3E}">
        <p14:creationId xmlns:p14="http://schemas.microsoft.com/office/powerpoint/2010/main" val="4289813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</a:t>
            </a:r>
            <a:r>
              <a:rPr lang="es-ES" dirty="0" smtClean="0"/>
              <a:t>clínico 2</a:t>
            </a:r>
            <a:r>
              <a:rPr lang="es-ES" dirty="0"/>
              <a:t>: disminución del nivel de conciencia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2000" dirty="0"/>
              <a:t>Una niña de 22 meses llega al Centro de salud en AA SVB acompañada por sus padres remitida por el CCE (Centro de referencia a 25 </a:t>
            </a:r>
            <a:r>
              <a:rPr lang="es-ES" sz="2000" dirty="0" err="1"/>
              <a:t>kms</a:t>
            </a:r>
            <a:r>
              <a:rPr lang="es-ES" sz="2000" dirty="0"/>
              <a:t> de distancia), previa derivación hospitalaria para valoración por el pediatra. Previamente sana, hoy la madre la encuentra muy dormida y que responde poco a estímulos. Es muy estreñida y ha vomitado en dos ocasiones. No ha tenido fiebre, ni ha tomado ninguna medicación, en casa los fármacos se guardan bajo llave y los productos de limpieza no están al alcance de la niña.</a:t>
            </a:r>
          </a:p>
          <a:p>
            <a:r>
              <a:rPr lang="es-ES" sz="2000" dirty="0"/>
              <a:t>Evaluación inicial</a:t>
            </a:r>
          </a:p>
          <a:p>
            <a:pPr lvl="1"/>
            <a:r>
              <a:rPr lang="es-ES" sz="2000" dirty="0"/>
              <a:t>TEP: Apariencia: no respuesta a la presencia de extraños. Esfuerzo respiratorio normal. Coloración piel normal.</a:t>
            </a:r>
          </a:p>
          <a:p>
            <a:pPr lvl="1"/>
            <a:r>
              <a:rPr lang="es-ES" sz="2000" dirty="0"/>
              <a:t>A: Permeable, borborigmos audibles.</a:t>
            </a:r>
          </a:p>
          <a:p>
            <a:pPr lvl="1"/>
            <a:r>
              <a:rPr lang="es-ES" sz="2000" dirty="0"/>
              <a:t>B: 25 rpm. AP normal. SpO</a:t>
            </a:r>
            <a:r>
              <a:rPr lang="es-ES" sz="2000" baseline="-25000" dirty="0"/>
              <a:t>2</a:t>
            </a:r>
            <a:r>
              <a:rPr lang="es-ES" sz="2000" dirty="0"/>
              <a:t> (sin oxígeno) 96%.</a:t>
            </a:r>
          </a:p>
          <a:p>
            <a:pPr lvl="1"/>
            <a:r>
              <a:rPr lang="es-ES" sz="2000" dirty="0"/>
              <a:t>C: FC 90 lpm. </a:t>
            </a:r>
            <a:r>
              <a:rPr lang="es-ES" sz="2000" dirty="0" err="1"/>
              <a:t>Recoloración</a:t>
            </a:r>
            <a:r>
              <a:rPr lang="es-ES" sz="2000" dirty="0"/>
              <a:t> inmediata. TA 110/73</a:t>
            </a:r>
          </a:p>
          <a:p>
            <a:pPr lvl="1"/>
            <a:r>
              <a:rPr lang="es-ES" sz="2000" dirty="0"/>
              <a:t>D: Glasgow 12-13. Pupilas </a:t>
            </a:r>
            <a:r>
              <a:rPr lang="es-ES" sz="2000" dirty="0" err="1"/>
              <a:t>isocóricas</a:t>
            </a:r>
            <a:r>
              <a:rPr lang="es-ES" sz="2000" dirty="0"/>
              <a:t> y </a:t>
            </a:r>
            <a:r>
              <a:rPr lang="es-ES" sz="2000" dirty="0" err="1"/>
              <a:t>normorreactivas</a:t>
            </a:r>
            <a:r>
              <a:rPr lang="es-ES" sz="2000" dirty="0"/>
              <a:t>. No </a:t>
            </a:r>
            <a:r>
              <a:rPr lang="es-ES" sz="2000" dirty="0" err="1"/>
              <a:t>focalidad</a:t>
            </a:r>
            <a:r>
              <a:rPr lang="es-E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502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838200" y="2286000"/>
            <a:ext cx="10363200" cy="3330826"/>
          </a:xfrm>
        </p:spPr>
        <p:txBody>
          <a:bodyPr/>
          <a:lstStyle/>
          <a:p>
            <a:r>
              <a:rPr lang="es-ES" dirty="0"/>
              <a:t>Compromiso vía aérea evidente por los borborigmos.</a:t>
            </a:r>
          </a:p>
          <a:p>
            <a:r>
              <a:rPr lang="es-ES" dirty="0"/>
              <a:t>Sospecha intoxicación (disminución nivel conciencia</a:t>
            </a:r>
            <a:r>
              <a:rPr lang="es-ES" dirty="0" smtClean="0"/>
              <a:t>).</a:t>
            </a:r>
            <a:endParaRPr lang="es-ES" dirty="0"/>
          </a:p>
          <a:p>
            <a:r>
              <a:rPr lang="es-ES" dirty="0"/>
              <a:t>TA de adulto, Glasgow bajo, ver evolución.</a:t>
            </a:r>
          </a:p>
          <a:p>
            <a:r>
              <a:rPr lang="es-ES" dirty="0"/>
              <a:t>Estado </a:t>
            </a:r>
            <a:r>
              <a:rPr lang="es-ES" dirty="0" err="1"/>
              <a:t>posictal</a:t>
            </a:r>
            <a:r>
              <a:rPr lang="es-ES" dirty="0"/>
              <a:t> (disminución nivel de conciencia</a:t>
            </a:r>
            <a:r>
              <a:rPr lang="es-ES" dirty="0" smtClean="0"/>
              <a:t>).</a:t>
            </a:r>
            <a:endParaRPr lang="es-ES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0"/>
          </p:nvPr>
        </p:nvSpPr>
        <p:spPr>
          <a:xfrm>
            <a:off x="914400" y="762000"/>
            <a:ext cx="10363200" cy="1035465"/>
          </a:xfrm>
        </p:spPr>
        <p:txBody>
          <a:bodyPr anchor="ctr"/>
          <a:lstStyle/>
          <a:p>
            <a:r>
              <a:rPr lang="es-ES" dirty="0"/>
              <a:t>¿Alguna sospecha?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DAC8E341-835C-2343-9500-8990418D34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5</a:t>
            </a:r>
          </a:p>
        </p:txBody>
      </p:sp>
    </p:spTree>
    <p:extLst>
      <p:ext uri="{BB962C8B-B14F-4D97-AF65-F5344CB8AC3E}">
        <p14:creationId xmlns:p14="http://schemas.microsoft.com/office/powerpoint/2010/main" val="1342897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14400" y="2286000"/>
            <a:ext cx="10363200" cy="3330826"/>
          </a:xfrm>
        </p:spPr>
        <p:txBody>
          <a:bodyPr/>
          <a:lstStyle/>
          <a:p>
            <a:r>
              <a:rPr lang="es-ES" dirty="0"/>
              <a:t>Oxigenoterapia lentes nasales/acompaño en la AA SVB al Hospital.</a:t>
            </a:r>
          </a:p>
          <a:p>
            <a:r>
              <a:rPr lang="es-ES" dirty="0"/>
              <a:t>Oxigenoterapia lentes nasales/acompaño en AA SVB y solicito transferencia en ruta con AA SVA.</a:t>
            </a:r>
          </a:p>
          <a:p>
            <a:r>
              <a:rPr lang="es-ES" dirty="0"/>
              <a:t>Oxigenoterapia mascarilla facial con reservorio/advierto CCE situación y solicito AA SVA al punto aún fuera de </a:t>
            </a:r>
            <a:r>
              <a:rPr lang="es-ES" dirty="0" err="1"/>
              <a:t>isocrona</a:t>
            </a:r>
            <a:r>
              <a:rPr lang="es-ES" dirty="0"/>
              <a:t>.</a:t>
            </a:r>
          </a:p>
          <a:p>
            <a:r>
              <a:rPr lang="es-ES" dirty="0"/>
              <a:t>Oxigenoterapia lentes nasales/advierto CCE situación y solicito AA SVA al punto aún fuera de </a:t>
            </a:r>
            <a:r>
              <a:rPr lang="es-ES" dirty="0" err="1"/>
              <a:t>isocrona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914400" y="685800"/>
            <a:ext cx="10363200" cy="1035465"/>
          </a:xfrm>
        </p:spPr>
        <p:txBody>
          <a:bodyPr/>
          <a:lstStyle/>
          <a:p>
            <a:r>
              <a:rPr lang="es-ES" dirty="0"/>
              <a:t>Tomando </a:t>
            </a:r>
            <a:r>
              <a:rPr lang="es-ES" dirty="0" smtClean="0"/>
              <a:t>decisiones:</a:t>
            </a:r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6</a:t>
            </a:r>
          </a:p>
        </p:txBody>
      </p:sp>
    </p:spTree>
    <p:extLst>
      <p:ext uri="{BB962C8B-B14F-4D97-AF65-F5344CB8AC3E}">
        <p14:creationId xmlns:p14="http://schemas.microsoft.com/office/powerpoint/2010/main" val="77794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¿Están locos estos romanos?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¿Por qué activar AA SVA y no salir del Centro de salud?</a:t>
            </a:r>
          </a:p>
          <a:p>
            <a:r>
              <a:rPr lang="es-ES" dirty="0"/>
              <a:t>¿Por qué administrar oxígeno a dosis altas?</a:t>
            </a:r>
          </a:p>
          <a:p>
            <a:r>
              <a:rPr lang="es-ES" dirty="0"/>
              <a:t>¿Cómo interpretar la situación clínica?</a:t>
            </a:r>
          </a:p>
          <a:p>
            <a:r>
              <a:rPr lang="es-ES" dirty="0"/>
              <a:t>10 minutos más tarde....</a:t>
            </a:r>
          </a:p>
          <a:p>
            <a:pPr lvl="1"/>
            <a:r>
              <a:rPr lang="es-ES" dirty="0"/>
              <a:t>A: Tolera cánula </a:t>
            </a:r>
            <a:r>
              <a:rPr lang="es-ES" dirty="0" err="1"/>
              <a:t>orofaríngea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B: Sin cambios. SpO</a:t>
            </a:r>
            <a:r>
              <a:rPr lang="es-ES" baseline="-25000" dirty="0"/>
              <a:t>2</a:t>
            </a:r>
            <a:r>
              <a:rPr lang="es-ES" dirty="0"/>
              <a:t> 96%.</a:t>
            </a:r>
          </a:p>
          <a:p>
            <a:pPr lvl="1"/>
            <a:r>
              <a:rPr lang="es-ES" dirty="0"/>
              <a:t>C: FC 75 lpm. TA 116/93. Pulsos firmes y palpables.</a:t>
            </a:r>
          </a:p>
          <a:p>
            <a:pPr lvl="1"/>
            <a:r>
              <a:rPr lang="es-ES" dirty="0"/>
              <a:t>D: Glasgow 10-11. </a:t>
            </a:r>
          </a:p>
        </p:txBody>
      </p:sp>
    </p:spTree>
    <p:extLst>
      <p:ext uri="{BB962C8B-B14F-4D97-AF65-F5344CB8AC3E}">
        <p14:creationId xmlns:p14="http://schemas.microsoft.com/office/powerpoint/2010/main" val="3331020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 confirma intoxicación, , valorar </a:t>
            </a:r>
            <a:r>
              <a:rPr lang="es-ES" dirty="0" err="1"/>
              <a:t>naloxona</a:t>
            </a:r>
            <a:r>
              <a:rPr lang="es-ES" dirty="0"/>
              <a:t> y </a:t>
            </a:r>
            <a:r>
              <a:rPr lang="es-ES" dirty="0" err="1"/>
              <a:t>flumazenil</a:t>
            </a:r>
            <a:r>
              <a:rPr lang="es-ES" dirty="0"/>
              <a:t>.</a:t>
            </a:r>
          </a:p>
          <a:p>
            <a:r>
              <a:rPr lang="es-ES" dirty="0"/>
              <a:t>Se confirma el estado </a:t>
            </a:r>
            <a:r>
              <a:rPr lang="es-ES" dirty="0" err="1"/>
              <a:t>posictal</a:t>
            </a:r>
            <a:r>
              <a:rPr lang="es-ES" dirty="0"/>
              <a:t>.</a:t>
            </a:r>
          </a:p>
          <a:p>
            <a:r>
              <a:rPr lang="es-ES" dirty="0" err="1"/>
              <a:t>Bradicardia+hipertensión</a:t>
            </a:r>
            <a:r>
              <a:rPr lang="es-ES" dirty="0"/>
              <a:t>. Glasgow bajo. Hipertensión intracraneal.</a:t>
            </a:r>
          </a:p>
          <a:p>
            <a:r>
              <a:rPr lang="es-ES" dirty="0"/>
              <a:t>Todas son falsas.</a:t>
            </a: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914400" y="838200"/>
            <a:ext cx="10363200" cy="1035465"/>
          </a:xfrm>
        </p:spPr>
        <p:txBody>
          <a:bodyPr/>
          <a:lstStyle/>
          <a:p>
            <a:r>
              <a:rPr lang="es-ES" dirty="0"/>
              <a:t>¿Lo tenemos más claro?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E4BCFF1E-5AC5-E146-892B-0BB999099F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7	</a:t>
            </a:r>
          </a:p>
        </p:txBody>
      </p:sp>
    </p:spTree>
    <p:extLst>
      <p:ext uri="{BB962C8B-B14F-4D97-AF65-F5344CB8AC3E}">
        <p14:creationId xmlns:p14="http://schemas.microsoft.com/office/powerpoint/2010/main" val="4063174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Principios básicos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4234408"/>
          </a:xfrm>
        </p:spPr>
        <p:txBody>
          <a:bodyPr>
            <a:normAutofit/>
          </a:bodyPr>
          <a:lstStyle/>
          <a:p>
            <a:r>
              <a:rPr lang="es-ES" dirty="0"/>
              <a:t>Lesión cerebral primaria vs lesión cerebral </a:t>
            </a:r>
            <a:r>
              <a:rPr lang="es-ES" dirty="0" smtClean="0"/>
              <a:t>secundaria.</a:t>
            </a:r>
            <a:endParaRPr lang="es-ES" dirty="0"/>
          </a:p>
          <a:p>
            <a:r>
              <a:rPr lang="es-ES" dirty="0"/>
              <a:t>Mortalidad en TCE y situaciones de </a:t>
            </a:r>
            <a:r>
              <a:rPr lang="es-ES" dirty="0" smtClean="0"/>
              <a:t>HTIC.</a:t>
            </a:r>
            <a:endParaRPr lang="es-ES" dirty="0"/>
          </a:p>
          <a:p>
            <a:r>
              <a:rPr lang="es-ES" dirty="0"/>
              <a:t>Abordaje en AP:</a:t>
            </a:r>
          </a:p>
          <a:p>
            <a:pPr lvl="1"/>
            <a:r>
              <a:rPr lang="es-ES" sz="2400" dirty="0"/>
              <a:t>Posición anti- </a:t>
            </a:r>
            <a:r>
              <a:rPr lang="es-ES" sz="2400" dirty="0" err="1"/>
              <a:t>Trendelemburg</a:t>
            </a:r>
            <a:r>
              <a:rPr lang="es-ES" sz="2400" dirty="0"/>
              <a:t>.</a:t>
            </a:r>
          </a:p>
          <a:p>
            <a:pPr lvl="1"/>
            <a:r>
              <a:rPr lang="es-ES" sz="2400" dirty="0" err="1"/>
              <a:t>Sedoanalgesia</a:t>
            </a:r>
            <a:r>
              <a:rPr lang="es-ES" sz="2400" dirty="0"/>
              <a:t> profunda (evitar HTIC </a:t>
            </a:r>
            <a:r>
              <a:rPr lang="es-ES" sz="2400" dirty="0" err="1"/>
              <a:t>yatrogénica</a:t>
            </a:r>
            <a:r>
              <a:rPr lang="es-ES" sz="2400" dirty="0"/>
              <a:t>).</a:t>
            </a:r>
          </a:p>
          <a:p>
            <a:pPr lvl="1"/>
            <a:r>
              <a:rPr lang="es-ES" sz="2400" dirty="0"/>
              <a:t>Suero salino hipertónico 3%, 6 cc/kg (88 SSF+12 </a:t>
            </a:r>
            <a:r>
              <a:rPr lang="es-ES" sz="2400" dirty="0" err="1"/>
              <a:t>ClNa</a:t>
            </a:r>
            <a:r>
              <a:rPr lang="es-ES" sz="2400" dirty="0"/>
              <a:t> 20%).</a:t>
            </a:r>
          </a:p>
          <a:p>
            <a:pPr lvl="1"/>
            <a:r>
              <a:rPr lang="es-ES" sz="2400" dirty="0"/>
              <a:t>Cuidados de vía aérea.</a:t>
            </a:r>
          </a:p>
          <a:p>
            <a:pPr marL="1258887" lvl="1" indent="0">
              <a:buNone/>
            </a:pPr>
            <a:endParaRPr lang="es-ES" sz="2400" dirty="0"/>
          </a:p>
          <a:p>
            <a:pPr lvl="1"/>
            <a:endParaRPr lang="es-ES" sz="2400" dirty="0"/>
          </a:p>
          <a:p>
            <a:pPr lvl="1"/>
            <a:endParaRPr lang="es-ES" sz="2400" dirty="0"/>
          </a:p>
          <a:p>
            <a:pPr lvl="1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75837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838200" y="3352800"/>
            <a:ext cx="10363200" cy="2097562"/>
          </a:xfrm>
        </p:spPr>
        <p:txBody>
          <a:bodyPr/>
          <a:lstStyle/>
          <a:p>
            <a:r>
              <a:rPr lang="es-ES" dirty="0"/>
              <a:t>Evolución del Glasgow si 8 o inferior intubar automáticamente y VPP.</a:t>
            </a:r>
          </a:p>
          <a:p>
            <a:r>
              <a:rPr lang="es-ES" dirty="0"/>
              <a:t>Evolución del Glasgow si 8 o inferior, VPP.</a:t>
            </a:r>
          </a:p>
          <a:p>
            <a:r>
              <a:rPr lang="es-ES" dirty="0"/>
              <a:t>Evolución del Glasgow, TA, FC.</a:t>
            </a:r>
          </a:p>
          <a:p>
            <a:r>
              <a:rPr lang="es-ES" dirty="0"/>
              <a:t>Pupilas, evolución del Glasgow, TA, </a:t>
            </a:r>
            <a:r>
              <a:rPr lang="es-ES" dirty="0" smtClean="0"/>
              <a:t>FC.</a:t>
            </a:r>
            <a:endParaRPr lang="es-ES" dirty="0"/>
          </a:p>
          <a:p>
            <a:endParaRPr lang="es-ES" u="sng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0" y="1295400"/>
            <a:ext cx="12192000" cy="1035465"/>
          </a:xfrm>
        </p:spPr>
        <p:txBody>
          <a:bodyPr anchor="ctr">
            <a:noAutofit/>
          </a:bodyPr>
          <a:lstStyle/>
          <a:p>
            <a:r>
              <a:rPr lang="es-ES" dirty="0"/>
              <a:t>La AA SVA ha comunicado su llegada en aproximadamente 6 minutos, el paciente está </a:t>
            </a:r>
            <a:r>
              <a:rPr lang="es-ES" dirty="0" err="1"/>
              <a:t>semiincorporado</a:t>
            </a:r>
            <a:r>
              <a:rPr lang="es-ES" dirty="0"/>
              <a:t>. </a:t>
            </a:r>
            <a:r>
              <a:rPr lang="es-ES" dirty="0" err="1"/>
              <a:t>Guedel</a:t>
            </a:r>
            <a:r>
              <a:rPr lang="es-ES" dirty="0"/>
              <a:t> colocada. Mascarilla facial con reservorio. SpO</a:t>
            </a:r>
            <a:r>
              <a:rPr lang="es-ES" baseline="-25000" dirty="0"/>
              <a:t>2</a:t>
            </a:r>
            <a:r>
              <a:rPr lang="es-ES" dirty="0"/>
              <a:t> 98%. TA 115/75 (estabilizada). FC 85 (ligeramente aumentada respecto a la previa). Glasgow 9-10. ¿Elementos esenciales a vigilar por orden de importancia?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8 </a:t>
            </a:r>
          </a:p>
        </p:txBody>
      </p:sp>
    </p:spTree>
    <p:extLst>
      <p:ext uri="{BB962C8B-B14F-4D97-AF65-F5344CB8AC3E}">
        <p14:creationId xmlns:p14="http://schemas.microsoft.com/office/powerpoint/2010/main" val="1411807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Glasgow de 7, tras </a:t>
            </a:r>
            <a:r>
              <a:rPr lang="es-ES" dirty="0" err="1"/>
              <a:t>sedoanalgesia</a:t>
            </a:r>
            <a:r>
              <a:rPr lang="es-ES" dirty="0"/>
              <a:t>, administración de suero hipertónico y y </a:t>
            </a:r>
            <a:r>
              <a:rPr lang="es-ES" dirty="0" err="1"/>
              <a:t>anisocoria</a:t>
            </a:r>
            <a:r>
              <a:rPr lang="es-ES" dirty="0"/>
              <a:t>.</a:t>
            </a:r>
          </a:p>
          <a:p>
            <a:r>
              <a:rPr lang="es-ES" dirty="0"/>
              <a:t>Glasgow de 7, elevación 30, </a:t>
            </a:r>
            <a:r>
              <a:rPr lang="es-ES" dirty="0" err="1"/>
              <a:t>sedoanalgesia</a:t>
            </a:r>
            <a:r>
              <a:rPr lang="es-ES" dirty="0"/>
              <a:t>, salino hipertónico, y </a:t>
            </a:r>
            <a:r>
              <a:rPr lang="es-ES" dirty="0" err="1"/>
              <a:t>anisocoria</a:t>
            </a:r>
            <a:r>
              <a:rPr lang="es-ES" dirty="0"/>
              <a:t>.</a:t>
            </a:r>
          </a:p>
          <a:p>
            <a:r>
              <a:rPr lang="es-ES" dirty="0"/>
              <a:t>El mismo paciente de la B tras administración adicional de manitol.</a:t>
            </a:r>
          </a:p>
          <a:p>
            <a:r>
              <a:rPr lang="es-ES" dirty="0"/>
              <a:t>El paciente de la opción B tras administración adicional de manitol y </a:t>
            </a:r>
            <a:r>
              <a:rPr lang="es-ES" dirty="0" err="1"/>
              <a:t>rocuronio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s-ES" dirty="0"/>
              <a:t>¿En cuál de estas situaciones decidirías iniciar sin demora la ventilación con presión positiva?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EB085536-F607-3F4D-9B00-188A1ADB9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9</a:t>
            </a:r>
          </a:p>
        </p:txBody>
      </p:sp>
    </p:spTree>
    <p:extLst>
      <p:ext uri="{BB962C8B-B14F-4D97-AF65-F5344CB8AC3E}">
        <p14:creationId xmlns:p14="http://schemas.microsoft.com/office/powerpoint/2010/main" val="1971039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Caso clínico 1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2391" y="1520788"/>
            <a:ext cx="11582400" cy="4575212"/>
          </a:xfrm>
        </p:spPr>
        <p:txBody>
          <a:bodyPr>
            <a:normAutofit fontScale="85000" lnSpcReduction="20000"/>
          </a:bodyPr>
          <a:lstStyle/>
          <a:p>
            <a:r>
              <a:rPr lang="es-ES" sz="2800" dirty="0"/>
              <a:t>Niño de 2 años y 12 kg. AP: Intolerancia a </a:t>
            </a:r>
            <a:r>
              <a:rPr lang="es-ES" sz="2800" dirty="0" smtClean="0"/>
              <a:t>proteínas </a:t>
            </a:r>
            <a:r>
              <a:rPr lang="es-ES" sz="2800" dirty="0"/>
              <a:t>de leche de vaca (no </a:t>
            </a:r>
            <a:r>
              <a:rPr lang="es-ES" sz="2800" dirty="0" err="1"/>
              <a:t>IgE</a:t>
            </a:r>
            <a:r>
              <a:rPr lang="es-ES" sz="2800" dirty="0"/>
              <a:t>), RGE a tratamiento con </a:t>
            </a:r>
            <a:r>
              <a:rPr lang="es-ES" sz="2800" dirty="0" err="1"/>
              <a:t>esomeprazol</a:t>
            </a:r>
            <a:r>
              <a:rPr lang="es-ES" sz="2800" dirty="0"/>
              <a:t>. </a:t>
            </a:r>
          </a:p>
          <a:p>
            <a:r>
              <a:rPr lang="es-ES" sz="2800" dirty="0"/>
              <a:t>Acudió a urgencias ayer por cuadro catarral y otalgia derecha. Indicación de antiinflamatorios y si persistencia o fiebre alta iniciar antibioterapia con </a:t>
            </a:r>
            <a:r>
              <a:rPr lang="es-ES" sz="2800" dirty="0" err="1"/>
              <a:t>amox-clav</a:t>
            </a:r>
            <a:r>
              <a:rPr lang="es-ES" sz="2800" dirty="0"/>
              <a:t>. Por la noche fiebre hasta 39ºC y un vómito. Al levantarse, administran ibuprofeno y dosis de </a:t>
            </a:r>
            <a:r>
              <a:rPr lang="es-ES" sz="2800" dirty="0" smtClean="0"/>
              <a:t>antibiótico. </a:t>
            </a:r>
            <a:endParaRPr lang="es-ES" sz="2800" dirty="0"/>
          </a:p>
          <a:p>
            <a:r>
              <a:rPr lang="es-ES" sz="2800" dirty="0"/>
              <a:t>A los 20 minutos, dolor abdominal y vómito, con aparición brusca de exantema. Sensación progresiva de mareo hasta desplomarse.</a:t>
            </a:r>
          </a:p>
          <a:p>
            <a:r>
              <a:rPr lang="es-ES_tradnl" sz="2800" dirty="0"/>
              <a:t>Datos clínicos: </a:t>
            </a:r>
          </a:p>
          <a:p>
            <a:pPr lvl="1"/>
            <a:r>
              <a:rPr lang="es-ES" sz="2800" dirty="0"/>
              <a:t>A: Permeable, estridor.</a:t>
            </a:r>
          </a:p>
          <a:p>
            <a:pPr lvl="1"/>
            <a:r>
              <a:rPr lang="es-ES" sz="2800" dirty="0"/>
              <a:t>B: Taquipnea (57 rpm) y sibilancias audibles sin fonendo. </a:t>
            </a:r>
            <a:r>
              <a:rPr lang="es-ES" sz="2800" dirty="0" err="1"/>
              <a:t>Sat</a:t>
            </a:r>
            <a:r>
              <a:rPr lang="es-ES" sz="2800" dirty="0"/>
              <a:t> O2 92%.</a:t>
            </a:r>
            <a:endParaRPr lang="es-ES_tradnl" sz="2800" dirty="0"/>
          </a:p>
          <a:p>
            <a:pPr lvl="1"/>
            <a:r>
              <a:rPr lang="es-ES" sz="2800" dirty="0"/>
              <a:t>C: TA: 57/28mmHg, FC 190lpm. </a:t>
            </a:r>
            <a:r>
              <a:rPr lang="es-ES_tradnl" sz="2800" dirty="0"/>
              <a:t>Relleno capilar inmediato</a:t>
            </a:r>
          </a:p>
          <a:p>
            <a:pPr lvl="1"/>
            <a:r>
              <a:rPr lang="es-ES_tradnl" sz="2800" dirty="0"/>
              <a:t>D: Adormilado. Eritrodermia.</a:t>
            </a:r>
          </a:p>
          <a:p>
            <a:pPr algn="just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43440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r="74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609557" y="5715000"/>
            <a:ext cx="11582443" cy="295162"/>
          </a:xfrm>
        </p:spPr>
        <p:txBody>
          <a:bodyPr>
            <a:noAutofit/>
          </a:bodyPr>
          <a:lstStyle/>
          <a:p>
            <a:r>
              <a:rPr lang="es-ES" sz="1000" dirty="0"/>
              <a:t>Serrano González A, </a:t>
            </a:r>
            <a:r>
              <a:rPr lang="es-ES" sz="1000" dirty="0" err="1"/>
              <a:t>Cambra</a:t>
            </a:r>
            <a:r>
              <a:rPr lang="es-ES" sz="1000" dirty="0"/>
              <a:t> </a:t>
            </a:r>
            <a:r>
              <a:rPr lang="es-ES" sz="1000" dirty="0" err="1"/>
              <a:t>Lasaosa</a:t>
            </a:r>
            <a:r>
              <a:rPr lang="es-ES" sz="1000" dirty="0"/>
              <a:t> FJ. Protocolo de actuación en el traumatismo craneoencefálico grave. Disponible en: http://</a:t>
            </a:r>
            <a:r>
              <a:rPr lang="es-ES" sz="1000" dirty="0" err="1"/>
              <a:t>secip.blogspot.com.es</a:t>
            </a:r>
            <a:r>
              <a:rPr lang="es-ES" sz="1000" dirty="0"/>
              <a:t>/2010_04_01_archive.html. Consultado 26 noviembre, 2013.</a:t>
            </a:r>
          </a:p>
          <a:p>
            <a:r>
              <a:rPr lang="es-ES" sz="1000" dirty="0"/>
              <a:t>Casas-Fernández C. Valoración del traumatismo craneoencefálico. En: Hidalgo Vicario MI, Redondo Romero AM, Castellano Barca G, Medicina de la Adolescencia. Atención integral 2ª edición. </a:t>
            </a:r>
            <a:r>
              <a:rPr lang="es-ES" sz="1000" dirty="0" err="1"/>
              <a:t>Ergon</a:t>
            </a:r>
            <a:r>
              <a:rPr lang="es-ES" sz="1000" dirty="0"/>
              <a:t>. </a:t>
            </a:r>
            <a:r>
              <a:rPr lang="es-ES" sz="1000" dirty="0" err="1"/>
              <a:t>Majadahonda</a:t>
            </a:r>
            <a:r>
              <a:rPr lang="es-ES" sz="1000" dirty="0"/>
              <a:t> (Madrid) 2012; 1087-92.</a:t>
            </a:r>
          </a:p>
          <a:p>
            <a:r>
              <a:rPr lang="es-ES" sz="1000" dirty="0"/>
              <a:t> </a:t>
            </a:r>
          </a:p>
          <a:p>
            <a:endParaRPr lang="es-ES" sz="1000" dirty="0"/>
          </a:p>
        </p:txBody>
      </p:sp>
      <p:pic>
        <p:nvPicPr>
          <p:cNvPr id="4" name="Imagen 3" descr="Captur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6" r="30165" b="38215"/>
          <a:stretch/>
        </p:blipFill>
        <p:spPr>
          <a:xfrm>
            <a:off x="228600" y="0"/>
            <a:ext cx="4090967" cy="5523217"/>
          </a:xfrm>
          <a:prstGeom prst="rect">
            <a:avLst/>
          </a:prstGeom>
        </p:spPr>
      </p:pic>
      <p:pic>
        <p:nvPicPr>
          <p:cNvPr id="5" name="Imagen 4" descr="Captura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73" y="0"/>
            <a:ext cx="7808227" cy="3052749"/>
          </a:xfrm>
          <a:prstGeom prst="rect">
            <a:avLst/>
          </a:prstGeom>
        </p:spPr>
      </p:pic>
      <p:pic>
        <p:nvPicPr>
          <p:cNvPr id="6" name="Imagen 5" descr="IMGP23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00400"/>
            <a:ext cx="3158577" cy="23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22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3"/>
          <p:cNvSpPr txBox="1"/>
          <p:nvPr/>
        </p:nvSpPr>
        <p:spPr>
          <a:xfrm>
            <a:off x="0" y="5661360"/>
            <a:ext cx="11581920" cy="2948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es-ES" sz="3200" spc="-1">
              <a:solidFill>
                <a:srgbClr val="287AC8"/>
              </a:solidFill>
              <a:latin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Perdida de conciencia… para recordar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95400"/>
            <a:ext cx="11582400" cy="4592024"/>
          </a:xfrm>
        </p:spPr>
        <p:txBody>
          <a:bodyPr/>
          <a:lstStyle/>
          <a:p>
            <a:r>
              <a:rPr lang="es-ES" dirty="0"/>
              <a:t>La </a:t>
            </a:r>
            <a:r>
              <a:rPr lang="es-ES" dirty="0" err="1"/>
              <a:t>patocronía</a:t>
            </a:r>
            <a:r>
              <a:rPr lang="es-ES" dirty="0"/>
              <a:t> puede ser un elemento esencial para identificar la patología subyacente al cuadro clínico que presenta el enfermo.</a:t>
            </a:r>
          </a:p>
          <a:p>
            <a:r>
              <a:rPr lang="es-ES" dirty="0"/>
              <a:t>El manejo de la pérdida aguda de conciencia con sospecha de hipertensión intracraneal (HTIC) debe ser secuencial adaptándose a la situación funcional del paciente.</a:t>
            </a:r>
          </a:p>
          <a:p>
            <a:r>
              <a:rPr lang="es-ES" dirty="0"/>
              <a:t>La presencia de HTIC es un indicador de </a:t>
            </a:r>
            <a:r>
              <a:rPr lang="es-ES" dirty="0" err="1"/>
              <a:t>neuroimagen</a:t>
            </a:r>
            <a:r>
              <a:rPr lang="es-ES" dirty="0"/>
              <a:t>, y la identificación de una </a:t>
            </a:r>
            <a:r>
              <a:rPr lang="es-ES" dirty="0" err="1"/>
              <a:t>anisocoria</a:t>
            </a:r>
            <a:r>
              <a:rPr lang="es-ES" dirty="0"/>
              <a:t> indica la urgencia de aliviarla de forma inmediata.</a:t>
            </a:r>
          </a:p>
          <a:p>
            <a:r>
              <a:rPr lang="es-ES" dirty="0"/>
              <a:t>En cualquier caso, el manejo debe contemplar evitar por todos los medios la hipoxia y la hipotensión arterial sistémica.</a:t>
            </a:r>
          </a:p>
          <a:p>
            <a:pPr marL="542925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17237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458200" cy="604800"/>
          </a:xfrm>
        </p:spPr>
        <p:txBody>
          <a:bodyPr/>
          <a:lstStyle/>
          <a:p>
            <a:r>
              <a:rPr lang="es-ES_tradnl" dirty="0"/>
              <a:t>Coloración de piel y perfusión periférica</a:t>
            </a:r>
          </a:p>
        </p:txBody>
      </p:sp>
      <p:pic>
        <p:nvPicPr>
          <p:cNvPr id="4" name="eritrodermia">
            <a:hlinkClick r:id="" action="ppaction://media"/>
            <a:extLst>
              <a:ext uri="{FF2B5EF4-FFF2-40B4-BE49-F238E27FC236}">
                <a16:creationId xmlns:a16="http://schemas.microsoft.com/office/drawing/2014/main" xmlns="" id="{7EEB3326-E235-2247-86E0-FFB9B71F1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904999"/>
            <a:ext cx="5681132" cy="3195637"/>
          </a:xfrm>
          <a:prstGeom prst="rect">
            <a:avLst/>
          </a:prstGeom>
        </p:spPr>
      </p:pic>
      <p:pic>
        <p:nvPicPr>
          <p:cNvPr id="8" name="relleno capilar inmediato">
            <a:hlinkClick r:id="" action="ppaction://media"/>
            <a:extLst>
              <a:ext uri="{FF2B5EF4-FFF2-40B4-BE49-F238E27FC236}">
                <a16:creationId xmlns:a16="http://schemas.microsoft.com/office/drawing/2014/main" xmlns="" id="{9BAF51E2-DF32-B243-8741-BE2214B97E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5400" y="1904999"/>
            <a:ext cx="1907828" cy="33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Paciente </a:t>
            </a:r>
            <a:r>
              <a:rPr lang="es-ES_tradnl" dirty="0" err="1"/>
              <a:t>eritrodérmico</a:t>
            </a:r>
            <a:r>
              <a:rPr lang="es-ES_tradnl" dirty="0"/>
              <a:t>, </a:t>
            </a:r>
            <a:r>
              <a:rPr lang="es-ES_tradnl" dirty="0" err="1"/>
              <a:t>taquipneico</a:t>
            </a:r>
            <a:r>
              <a:rPr lang="es-ES_tradnl" dirty="0"/>
              <a:t>, con estridor y sibilantes y gran taquicardia. ¿De las siguientes cuál sería su primera opción?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AB171331-4119-364D-8653-0E2DA7F097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3075" name="TPQuestion"/>
          <p:cNvSpPr>
            <a:spLocks noGrp="1"/>
          </p:cNvSpPr>
          <p:nvPr>
            <p:ph type="title"/>
          </p:nvPr>
        </p:nvSpPr>
        <p:spPr>
          <a:noFill/>
          <a:ex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dirty="0"/>
              <a:t>Pregunta 1</a:t>
            </a:r>
          </a:p>
        </p:txBody>
      </p:sp>
      <p:sp>
        <p:nvSpPr>
          <p:cNvPr id="7173" name="3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5400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fld id="{08E65656-07FF-4CD6-A3D8-90FF48FBB740}" type="slidenum">
              <a:rPr lang="en-US" sz="1400" b="0" smtClean="0">
                <a:latin typeface="Lucida Grande"/>
                <a:sym typeface="Lucida Grande"/>
              </a:rPr>
              <a:pPr algn="l" eaLnBrk="1" hangingPunct="1"/>
              <a:t>5</a:t>
            </a:fld>
            <a:endParaRPr lang="en-US" sz="1400" b="0">
              <a:latin typeface="Lucida Grande"/>
              <a:sym typeface="Lucida Grande"/>
            </a:endParaRPr>
          </a:p>
        </p:txBody>
      </p:sp>
      <p:sp>
        <p:nvSpPr>
          <p:cNvPr id="9" name="TPStartPoll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>
              <a:latin typeface="Futura Lt BT" pitchFamily="34" charset="0"/>
            </a:endParaRPr>
          </a:p>
        </p:txBody>
      </p:sp>
      <p:sp>
        <p:nvSpPr>
          <p:cNvPr id="20" name="TPCountdownTrigger"/>
          <p:cNvSpPr>
            <a:spLocks noChangeArrowheads="1"/>
          </p:cNvSpPr>
          <p:nvPr/>
        </p:nvSpPr>
        <p:spPr bwMode="auto">
          <a:xfrm>
            <a:off x="0" y="0"/>
            <a:ext cx="16933" cy="12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>
              <a:latin typeface="Futura Lt BT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Canalizar una vía periférica y administrar la adrenalina vía iv.</a:t>
            </a:r>
          </a:p>
          <a:p>
            <a:r>
              <a:rPr lang="es-ES" dirty="0"/>
              <a:t>Adrenalina intramuscular precargada (0,15 mg) o 0,1 mg si no está disponible la anterior.</a:t>
            </a:r>
          </a:p>
          <a:p>
            <a:r>
              <a:rPr lang="es-ES" dirty="0"/>
              <a:t>Canalizar una vía periférica y administrar 200 cc de suero salino fisiológico en 20 minutos.</a:t>
            </a:r>
          </a:p>
          <a:p>
            <a:r>
              <a:rPr lang="es-ES" dirty="0"/>
              <a:t>Administrar corticoides por vía intravenosa.</a:t>
            </a:r>
          </a:p>
          <a:p>
            <a:pPr marL="0" indent="0">
              <a:buNone/>
            </a:pPr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5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609600" y="2438400"/>
            <a:ext cx="10945216" cy="3330826"/>
          </a:xfrm>
        </p:spPr>
        <p:txBody>
          <a:bodyPr>
            <a:normAutofit/>
          </a:bodyPr>
          <a:lstStyle/>
          <a:p>
            <a:pPr algn="just"/>
            <a:r>
              <a:rPr lang="es-ES_tradnl" dirty="0"/>
              <a:t>Obtener un acceso venoso por vía periférica para administrar líquidos.</a:t>
            </a:r>
          </a:p>
          <a:p>
            <a:pPr algn="just"/>
            <a:r>
              <a:rPr lang="es-ES_tradnl" dirty="0"/>
              <a:t>Obtener un acceso venoso por vía </a:t>
            </a:r>
            <a:r>
              <a:rPr lang="es-ES_tradnl" dirty="0" err="1"/>
              <a:t>intraósea</a:t>
            </a:r>
            <a:r>
              <a:rPr lang="es-ES_tradnl" dirty="0"/>
              <a:t> para administrar líquidos.</a:t>
            </a:r>
          </a:p>
          <a:p>
            <a:pPr algn="just"/>
            <a:r>
              <a:rPr lang="es-ES_tradnl" dirty="0"/>
              <a:t>Administrar suero salino fisiológico en bolos sucesivos de 10 cc/kg según respuesta del paciente.</a:t>
            </a:r>
          </a:p>
          <a:p>
            <a:pPr algn="just"/>
            <a:r>
              <a:rPr lang="es-ES_tradnl" dirty="0"/>
              <a:t>Administrar dosis sucesivas de adrenalina por vía subcutánea.</a:t>
            </a:r>
          </a:p>
          <a:p>
            <a:pPr marL="0" indent="0" algn="just">
              <a:buNone/>
            </a:pPr>
            <a:endParaRPr lang="es-ES_tradnl" u="sng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623392" y="908720"/>
            <a:ext cx="10945216" cy="1080120"/>
          </a:xfrm>
        </p:spPr>
        <p:txBody>
          <a:bodyPr/>
          <a:lstStyle/>
          <a:p>
            <a:r>
              <a:rPr lang="es-ES_tradnl" dirty="0"/>
              <a:t>¿Cuál de las siguientes opciones en este contexto le parece viable para el manejo del paciente?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Pregunta 2</a:t>
            </a:r>
          </a:p>
        </p:txBody>
      </p:sp>
    </p:spTree>
    <p:extLst>
      <p:ext uri="{BB962C8B-B14F-4D97-AF65-F5344CB8AC3E}">
        <p14:creationId xmlns:p14="http://schemas.microsoft.com/office/powerpoint/2010/main" val="193627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9948381" cy="604800"/>
          </a:xfrm>
        </p:spPr>
        <p:txBody>
          <a:bodyPr/>
          <a:lstStyle/>
          <a:p>
            <a:r>
              <a:rPr lang="es-ES" dirty="0"/>
              <a:t>Técnica de inserción de aguja </a:t>
            </a:r>
            <a:r>
              <a:rPr lang="es-ES" dirty="0" err="1"/>
              <a:t>intraósea</a:t>
            </a:r>
            <a:r>
              <a:rPr lang="es-ES" dirty="0"/>
              <a:t> con taladro</a:t>
            </a:r>
          </a:p>
        </p:txBody>
      </p:sp>
      <p:pic>
        <p:nvPicPr>
          <p:cNvPr id="6" name="T-550 EZ-IO Tibia Insertion and Infusion_Patient..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25" y="1752600"/>
            <a:ext cx="5286375" cy="2964323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03F70606-BD00-0144-BFC8-C850AF896EB4}"/>
              </a:ext>
            </a:extLst>
          </p:cNvPr>
          <p:cNvGrpSpPr/>
          <p:nvPr/>
        </p:nvGrpSpPr>
        <p:grpSpPr>
          <a:xfrm>
            <a:off x="111771" y="1371600"/>
            <a:ext cx="6892599" cy="3855586"/>
            <a:chOff x="4347594" y="1326876"/>
            <a:chExt cx="8211005" cy="3930924"/>
          </a:xfrm>
        </p:grpSpPr>
        <p:cxnSp>
          <p:nvCxnSpPr>
            <p:cNvPr id="8" name="Straight Arrow Connector 28">
              <a:extLst>
                <a:ext uri="{FF2B5EF4-FFF2-40B4-BE49-F238E27FC236}">
                  <a16:creationId xmlns:a16="http://schemas.microsoft.com/office/drawing/2014/main" xmlns="" id="{8C12342A-A6D9-2A4A-9F4A-ACDE9E7A71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137776" y="2655807"/>
              <a:ext cx="2134368" cy="1306597"/>
            </a:xfrm>
            <a:prstGeom prst="straightConnector1">
              <a:avLst/>
            </a:prstGeom>
            <a:noFill/>
            <a:ln w="12700" algn="ctr">
              <a:solidFill>
                <a:srgbClr val="00B05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Pie 30">
              <a:extLst>
                <a:ext uri="{FF2B5EF4-FFF2-40B4-BE49-F238E27FC236}">
                  <a16:creationId xmlns:a16="http://schemas.microsoft.com/office/drawing/2014/main" xmlns="" id="{E9E1C869-200D-2B45-9052-71DBC4677C68}"/>
                </a:ext>
              </a:extLst>
            </p:cNvPr>
            <p:cNvSpPr/>
            <p:nvPr/>
          </p:nvSpPr>
          <p:spPr>
            <a:xfrm>
              <a:off x="10292226" y="3612087"/>
              <a:ext cx="180975" cy="287337"/>
            </a:xfrm>
            <a:prstGeom prst="pie">
              <a:avLst>
                <a:gd name="adj1" fmla="val 10943157"/>
                <a:gd name="adj2" fmla="val 0"/>
              </a:avLst>
            </a:prstGeom>
            <a:solidFill>
              <a:schemeClr val="accent1"/>
            </a:solidFill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eaLnBrk="0" hangingPunct="0">
                <a:defRPr/>
              </a:pPr>
              <a:endParaRPr lang="en-GB" dirty="0">
                <a:solidFill>
                  <a:srgbClr val="287AC8"/>
                </a:solidFill>
                <a:latin typeface="Arial" pitchFamily="34" charset="0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F871522F-2533-094C-8348-42D04481D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7626" y="1326876"/>
              <a:ext cx="4604599" cy="129909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5100A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Antes de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activar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el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gatillo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del motor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debe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asegurarse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de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que,una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vez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traspasado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el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tejido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, al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menos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la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primera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marca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de 5mm </a:t>
              </a:r>
              <a:r>
                <a:rPr lang="en-GB" altLang="es-ES" sz="1600" dirty="0" err="1">
                  <a:solidFill>
                    <a:srgbClr val="325886"/>
                  </a:solidFill>
                  <a:latin typeface="+mn-lt"/>
                </a:rPr>
                <a:t>está</a:t>
              </a:r>
              <a:r>
                <a:rPr lang="en-GB" altLang="es-ES" sz="1600" dirty="0">
                  <a:solidFill>
                    <a:srgbClr val="325886"/>
                  </a:solidFill>
                  <a:latin typeface="+mn-lt"/>
                </a:rPr>
                <a:t> visible</a:t>
              </a:r>
            </a:p>
          </p:txBody>
        </p:sp>
        <p:sp>
          <p:nvSpPr>
            <p:cNvPr id="11" name="TextBox 37">
              <a:extLst>
                <a:ext uri="{FF2B5EF4-FFF2-40B4-BE49-F238E27FC236}">
                  <a16:creationId xmlns:a16="http://schemas.microsoft.com/office/drawing/2014/main" xmlns="" id="{82C9FEAE-B0F2-D846-830E-B40B494AA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5094" y="4114800"/>
              <a:ext cx="1905000" cy="8679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C5100A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Verdana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400" dirty="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</a:rPr>
                <a:t>No es necesario ver la marca una vez traspasada la corteza</a:t>
              </a:r>
              <a:endParaRPr lang="en-GB" altLang="es-ES" sz="14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</a:endParaRPr>
            </a:p>
          </p:txBody>
        </p:sp>
        <p:grpSp>
          <p:nvGrpSpPr>
            <p:cNvPr id="12" name="32 Grupo">
              <a:extLst>
                <a:ext uri="{FF2B5EF4-FFF2-40B4-BE49-F238E27FC236}">
                  <a16:creationId xmlns:a16="http://schemas.microsoft.com/office/drawing/2014/main" xmlns="" id="{1E117A89-B3A2-C74E-B7A0-101DA5FB6203}"/>
                </a:ext>
              </a:extLst>
            </p:cNvPr>
            <p:cNvGrpSpPr/>
            <p:nvPr/>
          </p:nvGrpSpPr>
          <p:grpSpPr>
            <a:xfrm>
              <a:off x="4347594" y="4114800"/>
              <a:ext cx="7502525" cy="1143000"/>
              <a:chOff x="762000" y="3437380"/>
              <a:chExt cx="7502525" cy="1143000"/>
            </a:xfrm>
          </p:grpSpPr>
          <p:pic>
            <p:nvPicPr>
              <p:cNvPr id="13" name="Picture 17">
                <a:extLst>
                  <a:ext uri="{FF2B5EF4-FFF2-40B4-BE49-F238E27FC236}">
                    <a16:creationId xmlns:a16="http://schemas.microsoft.com/office/drawing/2014/main" xmlns="" id="{39112B91-BDAD-854C-83CF-5C4A11C3F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3437380"/>
                <a:ext cx="2854325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9">
                <a:extLst>
                  <a:ext uri="{FF2B5EF4-FFF2-40B4-BE49-F238E27FC236}">
                    <a16:creationId xmlns:a16="http://schemas.microsoft.com/office/drawing/2014/main" xmlns="" id="{0D21338B-EB1A-614D-BA56-BF6EEB5ED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3437380"/>
                <a:ext cx="2854325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25" descr="45mmNeedleHub.png">
              <a:extLst>
                <a:ext uri="{FF2B5EF4-FFF2-40B4-BE49-F238E27FC236}">
                  <a16:creationId xmlns:a16="http://schemas.microsoft.com/office/drawing/2014/main" xmlns="" id="{D90253DB-AE93-C348-B985-44E76E7A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66"/>
            <a:stretch>
              <a:fillRect/>
            </a:stretch>
          </p:blipFill>
          <p:spPr bwMode="auto">
            <a:xfrm>
              <a:off x="10112839" y="3671519"/>
              <a:ext cx="53975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1" descr="25mmNeedlePNG.png">
              <a:extLst>
                <a:ext uri="{FF2B5EF4-FFF2-40B4-BE49-F238E27FC236}">
                  <a16:creationId xmlns:a16="http://schemas.microsoft.com/office/drawing/2014/main" xmlns="" id="{517FB4A1-57BA-B447-A365-C438D828F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169" y="2534101"/>
              <a:ext cx="539750" cy="128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24">
              <a:extLst>
                <a:ext uri="{FF2B5EF4-FFF2-40B4-BE49-F238E27FC236}">
                  <a16:creationId xmlns:a16="http://schemas.microsoft.com/office/drawing/2014/main" xmlns="" id="{854F5DE4-5FAB-3D45-B8D7-64412D2E32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776374" y="2655807"/>
              <a:ext cx="2361402" cy="1611393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8" name="Picture 29" descr="45mmNeedleFull.png">
              <a:extLst>
                <a:ext uri="{FF2B5EF4-FFF2-40B4-BE49-F238E27FC236}">
                  <a16:creationId xmlns:a16="http://schemas.microsoft.com/office/drawing/2014/main" xmlns="" id="{3529A808-333B-8E43-950A-021ED754D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2839" y="3098283"/>
              <a:ext cx="53975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40 CuadroTexto">
              <a:extLst>
                <a:ext uri="{FF2B5EF4-FFF2-40B4-BE49-F238E27FC236}">
                  <a16:creationId xmlns:a16="http://schemas.microsoft.com/office/drawing/2014/main" xmlns="" id="{FC73486F-1C05-6E42-BAFB-409D650FE851}"/>
                </a:ext>
              </a:extLst>
            </p:cNvPr>
            <p:cNvSpPr txBox="1"/>
            <p:nvPr/>
          </p:nvSpPr>
          <p:spPr>
            <a:xfrm>
              <a:off x="10387172" y="2103765"/>
              <a:ext cx="2171427" cy="1192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Para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comprobar</a:t>
              </a:r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que</a:t>
              </a:r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 se ha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accedido</a:t>
              </a:r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 al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espacio</a:t>
              </a:r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 intraóseo se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puede</a:t>
              </a:r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realizar</a:t>
              </a:r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una</a:t>
              </a:r>
              <a:r>
                <a:rPr lang="en-GB" altLang="es-ES" sz="1400" i="1" dirty="0">
                  <a:solidFill>
                    <a:srgbClr val="325886"/>
                  </a:solidFill>
                  <a:latin typeface="Calibri"/>
                </a:rPr>
                <a:t> </a:t>
              </a:r>
              <a:r>
                <a:rPr lang="en-GB" altLang="es-ES" sz="1400" i="1" dirty="0" err="1">
                  <a:solidFill>
                    <a:srgbClr val="325886"/>
                  </a:solidFill>
                  <a:latin typeface="Calibri"/>
                </a:rPr>
                <a:t>aspiración</a:t>
              </a:r>
              <a:endParaRPr lang="en-GB" altLang="es-ES" sz="1400" i="1" dirty="0">
                <a:solidFill>
                  <a:srgbClr val="325886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7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458200" cy="604800"/>
          </a:xfrm>
        </p:spPr>
        <p:txBody>
          <a:bodyPr/>
          <a:lstStyle/>
          <a:p>
            <a:r>
              <a:rPr lang="es-ES" dirty="0"/>
              <a:t>Elección aguja y lugar inserción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C8AFE7C8-4F01-6643-B75A-DA883B4819BA}"/>
              </a:ext>
            </a:extLst>
          </p:cNvPr>
          <p:cNvGrpSpPr/>
          <p:nvPr/>
        </p:nvGrpSpPr>
        <p:grpSpPr>
          <a:xfrm>
            <a:off x="1524000" y="1524000"/>
            <a:ext cx="9341300" cy="4732875"/>
            <a:chOff x="1860100" y="1052736"/>
            <a:chExt cx="8579300" cy="4866890"/>
          </a:xfrm>
        </p:grpSpPr>
        <p:grpSp>
          <p:nvGrpSpPr>
            <p:cNvPr id="51" name="68 Grupo"/>
            <p:cNvGrpSpPr/>
            <p:nvPr/>
          </p:nvGrpSpPr>
          <p:grpSpPr>
            <a:xfrm>
              <a:off x="7528814" y="1916832"/>
              <a:ext cx="2799365" cy="413944"/>
              <a:chOff x="5632202" y="1916832"/>
              <a:chExt cx="2799365" cy="413944"/>
            </a:xfrm>
          </p:grpSpPr>
          <p:sp>
            <p:nvSpPr>
              <p:cNvPr id="52" name="TextBox 3"/>
              <p:cNvSpPr txBox="1">
                <a:spLocks noChangeArrowheads="1"/>
              </p:cNvSpPr>
              <p:nvPr/>
            </p:nvSpPr>
            <p:spPr bwMode="auto">
              <a:xfrm>
                <a:off x="5632202" y="1916832"/>
                <a:ext cx="771749" cy="4139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C5100A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s-ES" sz="1800" dirty="0">
                    <a:solidFill>
                      <a:srgbClr val="325886"/>
                    </a:solidFill>
                    <a:latin typeface="Calibri"/>
                  </a:rPr>
                  <a:t>15 mm</a:t>
                </a:r>
              </a:p>
            </p:txBody>
          </p:sp>
          <p:sp>
            <p:nvSpPr>
              <p:cNvPr id="53" name="TextBox 12"/>
              <p:cNvSpPr txBox="1"/>
              <p:nvPr/>
            </p:nvSpPr>
            <p:spPr bwMode="auto">
              <a:xfrm>
                <a:off x="6978465" y="1916832"/>
                <a:ext cx="1453102" cy="41394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en-US" dirty="0">
                    <a:solidFill>
                      <a:srgbClr val="325886"/>
                    </a:solidFill>
                    <a:latin typeface="Calibri"/>
                    <a:ea typeface="ＭＳ Ｐゴシック" charset="0"/>
                  </a:rPr>
                  <a:t>Entre 3 y 39 Kg</a:t>
                </a:r>
              </a:p>
            </p:txBody>
          </p:sp>
        </p:grpSp>
        <p:grpSp>
          <p:nvGrpSpPr>
            <p:cNvPr id="54" name="73 Grupo"/>
            <p:cNvGrpSpPr/>
            <p:nvPr/>
          </p:nvGrpSpPr>
          <p:grpSpPr>
            <a:xfrm>
              <a:off x="7528814" y="3068960"/>
              <a:ext cx="2519428" cy="413944"/>
              <a:chOff x="5632202" y="3068960"/>
              <a:chExt cx="2519428" cy="413944"/>
            </a:xfrm>
          </p:grpSpPr>
          <p:sp>
            <p:nvSpPr>
              <p:cNvPr id="55" name="TextBox 7"/>
              <p:cNvSpPr txBox="1">
                <a:spLocks noChangeArrowheads="1"/>
              </p:cNvSpPr>
              <p:nvPr/>
            </p:nvSpPr>
            <p:spPr bwMode="auto">
              <a:xfrm>
                <a:off x="5632202" y="3068960"/>
                <a:ext cx="771749" cy="4139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eaLnBrk="0" hangingPunct="0">
                  <a:lnSpc>
                    <a:spcPct val="120000"/>
                  </a:lnSpc>
                  <a:spcBef>
                    <a:spcPct val="0"/>
                  </a:spcBef>
                  <a:buClrTx/>
                  <a:buFontTx/>
                  <a:buNone/>
                  <a:defRPr sz="2400" baseline="0">
                    <a:solidFill>
                      <a:srgbClr val="0070C0"/>
                    </a:solidFill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600"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en-GB" altLang="es-ES" sz="1800" dirty="0">
                    <a:solidFill>
                      <a:srgbClr val="325886"/>
                    </a:solidFill>
                    <a:latin typeface="Calibri"/>
                  </a:rPr>
                  <a:t>25 mm</a:t>
                </a:r>
              </a:p>
            </p:txBody>
          </p:sp>
          <p:sp>
            <p:nvSpPr>
              <p:cNvPr id="56" name="TextBox 13"/>
              <p:cNvSpPr txBox="1"/>
              <p:nvPr/>
            </p:nvSpPr>
            <p:spPr bwMode="auto">
              <a:xfrm>
                <a:off x="7135489" y="3068960"/>
                <a:ext cx="1016141" cy="41394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eaLnBrk="0" hangingPunct="0">
                  <a:lnSpc>
                    <a:spcPct val="120000"/>
                  </a:lnSpc>
                  <a:defRPr sz="2400" baseline="0">
                    <a:solidFill>
                      <a:srgbClr val="002060"/>
                    </a:solidFill>
                    <a:ea typeface="ＭＳ Ｐゴシック" charset="0"/>
                  </a:defRPr>
                </a:lvl1pPr>
              </a:lstStyle>
              <a:p>
                <a:r>
                  <a:rPr lang="en-US" sz="1800" dirty="0">
                    <a:solidFill>
                      <a:srgbClr val="325886"/>
                    </a:solidFill>
                    <a:latin typeface="Calibri"/>
                  </a:rPr>
                  <a:t>+ de 40Kg</a:t>
                </a:r>
              </a:p>
            </p:txBody>
          </p:sp>
        </p:grpSp>
        <p:grpSp>
          <p:nvGrpSpPr>
            <p:cNvPr id="57" name="74 Grupo"/>
            <p:cNvGrpSpPr/>
            <p:nvPr/>
          </p:nvGrpSpPr>
          <p:grpSpPr>
            <a:xfrm>
              <a:off x="7596873" y="4289678"/>
              <a:ext cx="2521353" cy="413944"/>
              <a:chOff x="5700261" y="4289678"/>
              <a:chExt cx="2521353" cy="413944"/>
            </a:xfrm>
          </p:grpSpPr>
          <p:sp>
            <p:nvSpPr>
              <p:cNvPr id="58" name="TextBox 8"/>
              <p:cNvSpPr txBox="1">
                <a:spLocks noChangeArrowheads="1"/>
              </p:cNvSpPr>
              <p:nvPr/>
            </p:nvSpPr>
            <p:spPr bwMode="auto">
              <a:xfrm>
                <a:off x="5700261" y="4289678"/>
                <a:ext cx="771750" cy="41394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eaLnBrk="0" hangingPunct="0">
                  <a:lnSpc>
                    <a:spcPct val="120000"/>
                  </a:lnSpc>
                  <a:spcBef>
                    <a:spcPct val="0"/>
                  </a:spcBef>
                  <a:buClrTx/>
                  <a:buFontTx/>
                  <a:buNone/>
                  <a:defRPr sz="2400" baseline="0">
                    <a:solidFill>
                      <a:srgbClr val="0070C0"/>
                    </a:solidFill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600"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en-GB" altLang="es-ES" sz="1800" dirty="0">
                    <a:solidFill>
                      <a:srgbClr val="325886"/>
                    </a:solidFill>
                    <a:latin typeface="Calibri"/>
                  </a:rPr>
                  <a:t>45 mm</a:t>
                </a:r>
              </a:p>
            </p:txBody>
          </p:sp>
          <p:sp>
            <p:nvSpPr>
              <p:cNvPr id="59" name="TextBox 14"/>
              <p:cNvSpPr txBox="1"/>
              <p:nvPr/>
            </p:nvSpPr>
            <p:spPr bwMode="auto">
              <a:xfrm>
                <a:off x="7156889" y="4289678"/>
                <a:ext cx="1064725" cy="41394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eaLnBrk="0" hangingPunct="0">
                  <a:lnSpc>
                    <a:spcPct val="120000"/>
                  </a:lnSpc>
                  <a:defRPr sz="2400" baseline="0">
                    <a:solidFill>
                      <a:srgbClr val="002060"/>
                    </a:solidFill>
                    <a:ea typeface="ＭＳ Ｐゴシック" charset="0"/>
                  </a:defRPr>
                </a:lvl1pPr>
              </a:lstStyle>
              <a:p>
                <a:r>
                  <a:rPr lang="en-US" sz="1800" dirty="0">
                    <a:solidFill>
                      <a:srgbClr val="325886"/>
                    </a:solidFill>
                    <a:latin typeface="Calibri"/>
                  </a:rPr>
                  <a:t>+ de 40 Kg</a:t>
                </a:r>
              </a:p>
            </p:txBody>
          </p:sp>
        </p:grpSp>
        <p:grpSp>
          <p:nvGrpSpPr>
            <p:cNvPr id="60" name="67 Grupo"/>
            <p:cNvGrpSpPr/>
            <p:nvPr/>
          </p:nvGrpSpPr>
          <p:grpSpPr>
            <a:xfrm>
              <a:off x="7333469" y="1196752"/>
              <a:ext cx="3105931" cy="3744416"/>
              <a:chOff x="5436857" y="1196752"/>
              <a:chExt cx="3105931" cy="3744416"/>
            </a:xfrm>
          </p:grpSpPr>
          <p:sp>
            <p:nvSpPr>
              <p:cNvPr id="61" name="85 Rectángulo redondeado"/>
              <p:cNvSpPr/>
              <p:nvPr/>
            </p:nvSpPr>
            <p:spPr>
              <a:xfrm>
                <a:off x="5436857" y="1196752"/>
                <a:ext cx="1223375" cy="374441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86 Rectángulo redondeado"/>
              <p:cNvSpPr/>
              <p:nvPr/>
            </p:nvSpPr>
            <p:spPr>
              <a:xfrm>
                <a:off x="6948264" y="1196752"/>
                <a:ext cx="1594524" cy="374441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87 CuadroTexto"/>
              <p:cNvSpPr txBox="1"/>
              <p:nvPr/>
            </p:nvSpPr>
            <p:spPr>
              <a:xfrm>
                <a:off x="5504416" y="1223676"/>
                <a:ext cx="974918" cy="664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dirty="0">
                    <a:solidFill>
                      <a:srgbClr val="325886"/>
                    </a:solidFill>
                    <a:latin typeface="+mj-lt"/>
                  </a:rPr>
                  <a:t>Longitud </a:t>
                </a:r>
              </a:p>
              <a:p>
                <a:pPr algn="ctr"/>
                <a:r>
                  <a:rPr lang="es-ES" dirty="0">
                    <a:solidFill>
                      <a:srgbClr val="325886"/>
                    </a:solidFill>
                    <a:latin typeface="+mj-lt"/>
                  </a:rPr>
                  <a:t>Aguja</a:t>
                </a:r>
              </a:p>
            </p:txBody>
          </p:sp>
          <p:sp>
            <p:nvSpPr>
              <p:cNvPr id="64" name="88 CuadroTexto"/>
              <p:cNvSpPr txBox="1"/>
              <p:nvPr/>
            </p:nvSpPr>
            <p:spPr>
              <a:xfrm>
                <a:off x="6961900" y="1209452"/>
                <a:ext cx="1488742" cy="664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>
                    <a:solidFill>
                      <a:srgbClr val="325886"/>
                    </a:solidFill>
                    <a:latin typeface="Calibri"/>
                  </a:rPr>
                  <a:t>Indicación Peso Paciente</a:t>
                </a:r>
              </a:p>
            </p:txBody>
          </p:sp>
        </p:grpSp>
        <p:grpSp>
          <p:nvGrpSpPr>
            <p:cNvPr id="65" name="66 Grupo"/>
            <p:cNvGrpSpPr/>
            <p:nvPr/>
          </p:nvGrpSpPr>
          <p:grpSpPr>
            <a:xfrm>
              <a:off x="1860100" y="1052736"/>
              <a:ext cx="5256584" cy="3888432"/>
              <a:chOff x="-36512" y="1052736"/>
              <a:chExt cx="5256584" cy="3888432"/>
            </a:xfrm>
          </p:grpSpPr>
          <p:pic>
            <p:nvPicPr>
              <p:cNvPr id="66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3242692"/>
                <a:ext cx="432048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00" y="2870002"/>
                <a:ext cx="803920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888" y="4106342"/>
                <a:ext cx="762000" cy="834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9632" y="1700808"/>
                <a:ext cx="724398" cy="870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6369" y="3244680"/>
                <a:ext cx="200025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6434" y="3244680"/>
                <a:ext cx="419775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6369" y="2060848"/>
                <a:ext cx="200025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2060848"/>
                <a:ext cx="504052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4464840"/>
                <a:ext cx="434529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8" y="4466828"/>
                <a:ext cx="200025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722" y="4464840"/>
                <a:ext cx="434529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511" y="4464840"/>
                <a:ext cx="434529" cy="11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297" y="4466828"/>
                <a:ext cx="419775" cy="116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1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1700808"/>
                <a:ext cx="1771650" cy="87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1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374" y="2809304"/>
                <a:ext cx="2143125" cy="866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1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65" y="4112493"/>
                <a:ext cx="2847975" cy="828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TextBox 4"/>
              <p:cNvSpPr txBox="1">
                <a:spLocks noChangeArrowheads="1"/>
              </p:cNvSpPr>
              <p:nvPr/>
            </p:nvSpPr>
            <p:spPr bwMode="auto">
              <a:xfrm>
                <a:off x="-36512" y="1052736"/>
                <a:ext cx="3212253" cy="47473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eaLnBrk="0" hangingPunct="0">
                  <a:lnSpc>
                    <a:spcPct val="120000"/>
                  </a:lnSpc>
                  <a:spcBef>
                    <a:spcPct val="0"/>
                  </a:spcBef>
                  <a:buClrTx/>
                  <a:buFontTx/>
                  <a:buNone/>
                  <a:defRPr sz="2400" baseline="0">
                    <a:solidFill>
                      <a:srgbClr val="0070C0"/>
                    </a:solidFill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latin typeface="Verdana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600">
                    <a:latin typeface="Verdana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latin typeface="Verdana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es-ES" altLang="es-ES" sz="2000" dirty="0">
                    <a:solidFill>
                      <a:srgbClr val="325886"/>
                    </a:solidFill>
                  </a:rPr>
                  <a:t>3 agujas (todas con calibre 15G)</a:t>
                </a:r>
              </a:p>
            </p:txBody>
          </p:sp>
        </p:grpSp>
        <p:grpSp>
          <p:nvGrpSpPr>
            <p:cNvPr id="83" name="76 Grupo"/>
            <p:cNvGrpSpPr/>
            <p:nvPr/>
          </p:nvGrpSpPr>
          <p:grpSpPr>
            <a:xfrm>
              <a:off x="4596404" y="1484784"/>
              <a:ext cx="2850788" cy="4434842"/>
              <a:chOff x="2699792" y="1484784"/>
              <a:chExt cx="2850788" cy="4434842"/>
            </a:xfrm>
          </p:grpSpPr>
          <p:sp>
            <p:nvSpPr>
              <p:cNvPr id="84" name="38 Abrir llave"/>
              <p:cNvSpPr/>
              <p:nvPr/>
            </p:nvSpPr>
            <p:spPr>
              <a:xfrm rot="16200000">
                <a:off x="3630377" y="5481229"/>
                <a:ext cx="72008" cy="144016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287AC8"/>
                  </a:solidFill>
                  <a:latin typeface="Calibri"/>
                </a:endParaRPr>
              </a:p>
            </p:txBody>
          </p:sp>
          <p:sp>
            <p:nvSpPr>
              <p:cNvPr id="85" name="69 Abrir llave"/>
              <p:cNvSpPr/>
              <p:nvPr/>
            </p:nvSpPr>
            <p:spPr>
              <a:xfrm rot="16200000">
                <a:off x="3902738" y="5400742"/>
                <a:ext cx="65673" cy="31132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287AC8"/>
                  </a:solidFill>
                  <a:latin typeface="Calibri"/>
                </a:endParaRPr>
              </a:p>
            </p:txBody>
          </p:sp>
          <p:sp>
            <p:nvSpPr>
              <p:cNvPr id="86" name="70 Abrir llave"/>
              <p:cNvSpPr/>
              <p:nvPr/>
            </p:nvSpPr>
            <p:spPr>
              <a:xfrm rot="16200000">
                <a:off x="4262778" y="5400742"/>
                <a:ext cx="65673" cy="31132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287AC8"/>
                  </a:solidFill>
                  <a:latin typeface="Calibri"/>
                </a:endParaRPr>
              </a:p>
            </p:txBody>
          </p:sp>
          <p:sp>
            <p:nvSpPr>
              <p:cNvPr id="87" name="71 Abrir llave"/>
              <p:cNvSpPr/>
              <p:nvPr/>
            </p:nvSpPr>
            <p:spPr>
              <a:xfrm rot="16200000">
                <a:off x="4622818" y="5394408"/>
                <a:ext cx="65673" cy="31132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287AC8"/>
                  </a:solidFill>
                  <a:latin typeface="Calibri"/>
                </a:endParaRPr>
              </a:p>
            </p:txBody>
          </p:sp>
          <p:sp>
            <p:nvSpPr>
              <p:cNvPr id="88" name="72 Abrir llave"/>
              <p:cNvSpPr/>
              <p:nvPr/>
            </p:nvSpPr>
            <p:spPr>
              <a:xfrm rot="16200000">
                <a:off x="4982858" y="5394408"/>
                <a:ext cx="65673" cy="31132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287AC8"/>
                  </a:solidFill>
                  <a:latin typeface="Calibri"/>
                </a:endParaRPr>
              </a:p>
            </p:txBody>
          </p:sp>
          <p:grpSp>
            <p:nvGrpSpPr>
              <p:cNvPr id="89" name="75 Grupo"/>
              <p:cNvGrpSpPr/>
              <p:nvPr/>
            </p:nvGrpSpPr>
            <p:grpSpPr>
              <a:xfrm>
                <a:off x="2699792" y="1484784"/>
                <a:ext cx="2850788" cy="4434842"/>
                <a:chOff x="2699792" y="1484784"/>
                <a:chExt cx="2850788" cy="4434842"/>
              </a:xfrm>
            </p:grpSpPr>
            <p:cxnSp>
              <p:nvCxnSpPr>
                <p:cNvPr id="90" name="36 Conector recto"/>
                <p:cNvCxnSpPr/>
                <p:nvPr/>
              </p:nvCxnSpPr>
              <p:spPr>
                <a:xfrm>
                  <a:off x="3566369" y="1484784"/>
                  <a:ext cx="0" cy="3960440"/>
                </a:xfrm>
                <a:prstGeom prst="line">
                  <a:avLst/>
                </a:prstGeom>
                <a:ln w="9525">
                  <a:solidFill>
                    <a:srgbClr val="0070C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37 Conector recto"/>
                <p:cNvCxnSpPr/>
                <p:nvPr/>
              </p:nvCxnSpPr>
              <p:spPr>
                <a:xfrm>
                  <a:off x="4499993" y="1484784"/>
                  <a:ext cx="0" cy="3960440"/>
                </a:xfrm>
                <a:prstGeom prst="line">
                  <a:avLst/>
                </a:prstGeom>
                <a:ln w="9525">
                  <a:solidFill>
                    <a:srgbClr val="0070C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31 Conector recto"/>
                <p:cNvCxnSpPr/>
                <p:nvPr/>
              </p:nvCxnSpPr>
              <p:spPr>
                <a:xfrm>
                  <a:off x="3766394" y="1484784"/>
                  <a:ext cx="0" cy="3960440"/>
                </a:xfrm>
                <a:prstGeom prst="line">
                  <a:avLst/>
                </a:prstGeom>
                <a:ln w="9525">
                  <a:solidFill>
                    <a:srgbClr val="0070C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24 Conector recto"/>
                <p:cNvCxnSpPr/>
                <p:nvPr/>
              </p:nvCxnSpPr>
              <p:spPr>
                <a:xfrm>
                  <a:off x="4142433" y="1484784"/>
                  <a:ext cx="0" cy="3960440"/>
                </a:xfrm>
                <a:prstGeom prst="line">
                  <a:avLst/>
                </a:prstGeom>
                <a:ln w="9525">
                  <a:solidFill>
                    <a:srgbClr val="0070C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52 Conector recto"/>
                <p:cNvCxnSpPr/>
                <p:nvPr/>
              </p:nvCxnSpPr>
              <p:spPr>
                <a:xfrm>
                  <a:off x="4860032" y="1484784"/>
                  <a:ext cx="0" cy="3960440"/>
                </a:xfrm>
                <a:prstGeom prst="line">
                  <a:avLst/>
                </a:prstGeom>
                <a:ln w="9525">
                  <a:solidFill>
                    <a:srgbClr val="0070C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54 Conector recto"/>
                <p:cNvCxnSpPr/>
                <p:nvPr/>
              </p:nvCxnSpPr>
              <p:spPr>
                <a:xfrm>
                  <a:off x="5220072" y="1484784"/>
                  <a:ext cx="0" cy="3960440"/>
                </a:xfrm>
                <a:prstGeom prst="line">
                  <a:avLst/>
                </a:prstGeom>
                <a:ln w="9525">
                  <a:solidFill>
                    <a:srgbClr val="0070C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65 CuadroTexto"/>
                <p:cNvSpPr txBox="1"/>
                <p:nvPr/>
              </p:nvSpPr>
              <p:spPr>
                <a:xfrm>
                  <a:off x="2699792" y="5603134"/>
                  <a:ext cx="2850788" cy="3164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b="1" dirty="0">
                      <a:solidFill>
                        <a:srgbClr val="325886"/>
                      </a:solidFill>
                    </a:rPr>
                    <a:t>MARCAS :  5 / 10 / 10  / 10 /  10    (mm)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1127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896600" cy="60480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800" dirty="0"/>
              <a:t>5 min: tras administrar la primera dosis de adrenalina y el primer bolo de salino a 20 cc/kg. </a:t>
            </a:r>
            <a:endParaRPr lang="es-MX" sz="28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A: Adormilado.</a:t>
            </a:r>
          </a:p>
          <a:p>
            <a:r>
              <a:rPr lang="es-ES_tradnl" dirty="0"/>
              <a:t>B: 62 rpm irregular, superficial (tiende a aumentar desde 57 rpm al llegar). Sibilancias en </a:t>
            </a:r>
            <a:r>
              <a:rPr lang="es-ES_tradnl" dirty="0" err="1"/>
              <a:t>auscultacion</a:t>
            </a:r>
            <a:r>
              <a:rPr lang="es-ES_tradnl" dirty="0"/>
              <a:t>.</a:t>
            </a:r>
          </a:p>
          <a:p>
            <a:r>
              <a:rPr lang="es-ES_tradnl" dirty="0"/>
              <a:t>C:</a:t>
            </a:r>
          </a:p>
          <a:p>
            <a:pPr lvl="1"/>
            <a:r>
              <a:rPr lang="es-ES_tradnl" sz="2400" dirty="0"/>
              <a:t>HR: </a:t>
            </a:r>
            <a:r>
              <a:rPr lang="es-ES_tradnl" sz="2400" dirty="0" err="1"/>
              <a:t>Sinusal</a:t>
            </a:r>
            <a:r>
              <a:rPr lang="es-ES_tradnl" sz="2400" dirty="0"/>
              <a:t>. 165 </a:t>
            </a:r>
            <a:r>
              <a:rPr lang="es-ES_tradnl" sz="2400" dirty="0" err="1"/>
              <a:t>bpm</a:t>
            </a:r>
            <a:r>
              <a:rPr lang="es-ES_tradnl" sz="2400" dirty="0"/>
              <a:t> (desde 190 a su llegada</a:t>
            </a:r>
            <a:r>
              <a:rPr lang="es-ES_tradnl" sz="2400" dirty="0" smtClean="0"/>
              <a:t>).</a:t>
            </a:r>
            <a:endParaRPr lang="es-ES_tradnl" sz="2400" dirty="0"/>
          </a:p>
          <a:p>
            <a:pPr lvl="1"/>
            <a:r>
              <a:rPr lang="es-ES_tradnl" sz="2400" dirty="0"/>
              <a:t>Pulso periférico débil, central palpable. Ronchas y habones. </a:t>
            </a:r>
          </a:p>
          <a:p>
            <a:pPr lvl="1"/>
            <a:r>
              <a:rPr lang="es-ES_tradnl" sz="2400" dirty="0" err="1"/>
              <a:t>Pulsioximetría</a:t>
            </a:r>
            <a:r>
              <a:rPr lang="es-ES_tradnl" sz="2400" dirty="0"/>
              <a:t> 93-94% onda </a:t>
            </a:r>
            <a:r>
              <a:rPr lang="es-ES_tradnl" sz="2400" dirty="0" smtClean="0"/>
              <a:t>irregular.</a:t>
            </a:r>
            <a:endParaRPr lang="es-ES_tradnl" sz="2400" dirty="0"/>
          </a:p>
          <a:p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9181D7B-42F3-C749-A486-E9162A0EC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712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ULTS" val="Caso 4: paciente mal perfundido, onda pulsioximetría irregular, hinchado y pálido. Vías periféricas 22 en ambos brazos. ¿Siguiente paso?&#10;12[;]30[;]12[;]False[;]6[;]&#10;366666666666667[;]4[;]102740233382816[;]105555555555556&#10;1[;]-1[;]Adrenalina intramuscular cada 3-5 minutos y liquidos 20 ml/kg sucesivos e iniciar traslado.1[;]Adrenalina intramuscular cada 3-5 minutos y liquidos 20 ml/kg sucesivos e iniciar traslado.[;]&#10;0[;]-1[;]a + activación AA SVA interceptar en ruta2[;]a + activación AA SVA interceptar en ruta[;]&#10;3[;]-1[;]a + activación H43[;]a + activación H4[;]&#10;6[;]1[;]b o c en función de tiempos. Si el paciente  se mantiene con Pulso palpable.4[;]b o c en función de tiempos. Si el paciente  se mantiene con Pulso palpable.[;]&#10;2[;]-1[;]Ninguna de las anteriores5[;]Ninguna de las anteriores[;]&#10;"/>
  <p:tag name="LIVECHARTING" val="False"/>
  <p:tag name="AUTOOPENPOLL" val="False"/>
  <p:tag name="TYPE" val="MultiChoiceSlide"/>
  <p:tag name="TPQUESTIONXML" val="﻿&lt;?xml version=&quot;1.0&quot; encoding=&quot;utf-8&quot;?&gt;&#10;&lt;questionlist&gt;&#10;    &lt;properties&gt;&#10;        &lt;guid&gt;2A00EA76572F46C6A50C529EC7731413&lt;/guid&gt;&#10;        &lt;description /&gt;&#10;        &lt;date&gt;21/04/2013 13:50:21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AA94B96CDD94475BB843E6E63A5291E&lt;/guid&gt;&#10;            &lt;repollguid&gt;2072B225C2FB4382AACC1A63FDC84E0D&lt;/repollguid&gt;&#10;            &lt;sourceid&gt;CFD1AC28EDB9404DB5CA98E3D50A1FCC&lt;/sourceid&gt;&#10;            &lt;questiontext&gt;Caso 4: paciente mal perfundido, onda pulsioximetría irregular, hinchado y pálido. Vías periféricas 22 en ambos brazos. ¿Siguiente paso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3&lt;/bulletstyle&gt;&#10;            &lt;correctanswerindicator&gt;True&lt;/correctanswerindicator&gt;&#10;            &lt;answers&gt;&#10;                &lt;answer&gt;&#10;                    &lt;guid&gt;2A96573303754790BDA20238D2E480B4&lt;/guid&gt;&#10;                    &lt;answertext&gt;Adrenalina intramuscular cada 3-5 minutos y liquidos 20 ml/kg sucesivos e iniciar traslado.&lt;/answertext&gt;&#10;                    &lt;valuetype&gt;-1&lt;/valuetype&gt;&#10;                &lt;/answer&gt;&#10;                &lt;answer&gt;&#10;                    &lt;guid&gt;E78E67DD86DB43AD8B1F45C9A08148AA&lt;/guid&gt;&#10;                    &lt;answertext&gt;a + activación AA SVA interceptar en ruta&lt;/answertext&gt;&#10;                    &lt;valuetype&gt;-1&lt;/valuetype&gt;&#10;                &lt;/answer&gt;&#10;                &lt;answer&gt;&#10;                    &lt;guid&gt;B91001B0F7DE4E208D91C38DD634E47B&lt;/guid&gt;&#10;                    &lt;answertext&gt;a + activación H4&lt;/answertext&gt;&#10;                    &lt;valuetype&gt;-1&lt;/valuetype&gt;&#10;                &lt;/answer&gt;&#10;                &lt;answer&gt;&#10;                    &lt;guid&gt;7D743F483FA2498E8B79392E7A7A2086&lt;/guid&gt;&#10;                    &lt;answertext&gt;b o c en función de tiempos. Si el paciente  se mantiene con Pulso palpable.&lt;/answertext&gt;&#10;                    &lt;valuetype&gt;1&lt;/valuetype&gt;&#10;                &lt;/answer&gt;&#10;                &lt;answer&gt;&#10;                    &lt;guid&gt;49047B2E5AD24A598B9288F6EA979B55&lt;/guid&gt;&#10;                    &lt;answertext&gt;Ninguna de las anteriores&lt;/answertext&gt;&#10;                    &lt;valuetype&gt;-1&lt;/valuetype&gt;&#10;                &lt;/answer&gt;&#10;            &lt;/answers&gt;&#10;        &lt;/multichoice&gt;&#10;    &lt;/questions&gt;&#10;&lt;/questionlist&gt;"/>
  <p:tag name="HASRESULTS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ULTS" val="The EMS supposed to be at your practice in 15 minutes, in the meantime, you have to…&#10;30[;]30[;]30[;]False[;]5[;]&#10;313333333333333[;]3[;]138403596613511[;]191555555555556&#10;4[;]-1[;]Repeat epinephrine+saline1[;]Repeat epinephrine+saline[;]&#10;8[;]-1[;]a+consider i.o. access2[;]a+consider i.o. access[;]&#10;5[;]1[;]b+consider possitive pressure ventilation with bag-valve-mask3[;]b+consider possitive pressure ventilation with bag-valve-mask[;]&#10;6[;]-1[;]Defybrillate4[;]Defybrillate[;]&#10;7[;]-1[;]None of them5[;]None of them[;]&#10;"/>
  <p:tag name="LIVECHARTING" val="False"/>
  <p:tag name="AUTOOPENPOLL" val="False"/>
  <p:tag name="TYPE" val="MultiChoiceSlide"/>
  <p:tag name="TPQUESTIONXML" val="﻿&lt;?xml version=&quot;1.0&quot; encoding=&quot;utf-8&quot;?&gt;&#10;&lt;questionlist&gt;&#10;    &lt;properties&gt;&#10;        &lt;guid&gt;2A00EA76572F46C6A50C529EC7731413&lt;/guid&gt;&#10;        &lt;description /&gt;&#10;        &lt;date&gt;15/04/2013 12:42:03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0ECB522E7A1540C58B2CE41F684B5E29&lt;/guid&gt;&#10;            &lt;repollguid&gt;2072B225C2FB4382AACC1A63FDC84E0D&lt;/repollguid&gt;&#10;            &lt;sourceid&gt;CFD1AC28EDB9404DB5CA98E3D50A1FCC&lt;/sourceid&gt;&#10;            &lt;questiontext&gt;En esta situación, hasta la llegada de la UVI/helicóptero, qué hariamo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3&lt;/bulletstyle&gt;&#10;            &lt;correctanswerindicator&gt;True&lt;/correctanswerindicator&gt;&#10;            &lt;answers&gt;&#10;                &lt;answer&gt;&#10;                    &lt;guid&gt;2A96573303754790BDA20238D2E480B4&lt;/guid&gt;&#10;                    &lt;answertext&gt;Repetir adrenalina+salino&lt;/answertext&gt;&#10;                    &lt;valuetype&gt;-1&lt;/valuetype&gt;&#10;                &lt;/answer&gt;&#10;                &lt;answer&gt;&#10;                    &lt;guid&gt;E78E67DD86DB43AD8B1F45C9A08148AA&lt;/guid&gt;&#10;                    &lt;answertext&gt;a+consider i.o.&lt;/answertext&gt;&#10;                    &lt;valuetype&gt;-1&lt;/valuetype&gt;&#10;                &lt;/answer&gt;&#10;                &lt;answer&gt;&#10;                    &lt;guid&gt;B91001B0F7DE4E208D91C38DD634E47B&lt;/guid&gt;&#10;                    &lt;answertext&gt;b+considerar ventilación con presión positiva&lt;/answertext&gt;&#10;                    &lt;valuetype&gt;1&lt;/valuetype&gt;&#10;                &lt;/answer&gt;&#10;                &lt;answer&gt;&#10;                    &lt;guid&gt;7D743F483FA2498E8B79392E7A7A2086&lt;/guid&gt;&#10;                    &lt;answertext&gt;Desfibrilar&lt;/answertext&gt;&#10;                    &lt;valuetype&gt;-1&lt;/valuetype&gt;&#10;                &lt;/answer&gt;&#10;                &lt;answer&gt;&#10;                    &lt;guid&gt;B6B9155CA7A445A9A20151210E88D62E&lt;/guid&gt;&#10;                    &lt;answertext&gt;Ninguno de ellos&lt;/answertext&gt;&#10;                    &lt;valuetype&gt;-1&lt;/valuetype&gt;&#10;                &lt;/answer&gt;&#10;            &lt;/answers&gt;&#10;        &lt;/multichoice&gt;&#10;    &lt;/questions&gt;&#10;&lt;/questionlist&gt;"/>
  <p:tag name="HASRESULT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2_Tema de Office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APAP2018.potx" id="{589DEC79-2041-47F3-8C50-2B5540B171BB}" vid="{5A71220A-2DFE-4C77-9B8E-48131CB4BA1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LiveMed">
    <a:dk1>
      <a:srgbClr val="287AC8"/>
    </a:dk1>
    <a:lt1>
      <a:sysClr val="window" lastClr="FFFFFF"/>
    </a:lt1>
    <a:dk2>
      <a:srgbClr val="C5000B"/>
    </a:dk2>
    <a:lt2>
      <a:srgbClr val="EEECE1"/>
    </a:lt2>
    <a:accent1>
      <a:srgbClr val="004586"/>
    </a:accent1>
    <a:accent2>
      <a:srgbClr val="808080"/>
    </a:accent2>
    <a:accent3>
      <a:srgbClr val="585858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2652</Words>
  <Application>Microsoft Office PowerPoint</Application>
  <PresentationFormat>Panorámica</PresentationFormat>
  <Paragraphs>301</Paragraphs>
  <Slides>31</Slides>
  <Notes>2</Notes>
  <HiddenSlides>0</HiddenSlides>
  <MMClips>3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MS PGothic</vt:lpstr>
      <vt:lpstr>MS PGothic</vt:lpstr>
      <vt:lpstr>Arial</vt:lpstr>
      <vt:lpstr>Calibri</vt:lpstr>
      <vt:lpstr>Comic Sans MS</vt:lpstr>
      <vt:lpstr>Futura Lt BT</vt:lpstr>
      <vt:lpstr>Lucida Grande</vt:lpstr>
      <vt:lpstr>Times New Roman</vt:lpstr>
      <vt:lpstr>Wingdings</vt:lpstr>
      <vt:lpstr>2_Tema de Office</vt:lpstr>
      <vt:lpstr>Emergencias pediátricas en atención primaria: entre la anafilaxia y la pérdida de conciencia</vt:lpstr>
      <vt:lpstr>Conflictos de intereses</vt:lpstr>
      <vt:lpstr>Caso clínico 1</vt:lpstr>
      <vt:lpstr>Coloración de piel y perfusión periférica</vt:lpstr>
      <vt:lpstr>Pregunta 1</vt:lpstr>
      <vt:lpstr>Pregunta 2</vt:lpstr>
      <vt:lpstr>Técnica de inserción de aguja intraósea con taladro</vt:lpstr>
      <vt:lpstr>Elección aguja y lugar inserción</vt:lpstr>
      <vt:lpstr>5 min: tras administrar la primera dosis de adrenalina y el primer bolo de salino a 20 cc/kg. </vt:lpstr>
      <vt:lpstr>Pregunta 3</vt:lpstr>
      <vt:lpstr>13 min: hemos administrado la segunda dosis de adrenalina y dos bolos de salino a 20 cc/kg. </vt:lpstr>
      <vt:lpstr>Pregunta 4</vt:lpstr>
      <vt:lpstr>Conclusiones</vt:lpstr>
      <vt:lpstr>Presentación de PowerPoint</vt:lpstr>
      <vt:lpstr>Resuelto el apuro… qué hacer?</vt:lpstr>
      <vt:lpstr>Plan de acción: ¿en qué consiste?</vt:lpstr>
      <vt:lpstr>Autoinyectores: el vehículo para la seguridad del paciente en la comunidad</vt:lpstr>
      <vt:lpstr>Entrenamiento de cuidadores</vt:lpstr>
      <vt:lpstr>Necesitamos anticipar la reacción</vt:lpstr>
      <vt:lpstr>Resultados de un plan de gestión y acción.. programa Alerta Escolar 2009-2016 (35*)</vt:lpstr>
      <vt:lpstr>Anafilaxia en pediatría. Resumen</vt:lpstr>
      <vt:lpstr>Caso clínico 2: disminución del nivel de conciencia</vt:lpstr>
      <vt:lpstr>Pregunta 5</vt:lpstr>
      <vt:lpstr>Pregunta 6</vt:lpstr>
      <vt:lpstr>¿Están locos estos romanos?</vt:lpstr>
      <vt:lpstr>Pregunta 7 </vt:lpstr>
      <vt:lpstr>Principios básicos</vt:lpstr>
      <vt:lpstr>Pregunta 8 </vt:lpstr>
      <vt:lpstr>Pregunta 9</vt:lpstr>
      <vt:lpstr>Presentación de PowerPoint</vt:lpstr>
      <vt:lpstr>Perdida de conciencia… para recordar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Live Med</dc:creator>
  <cp:lastModifiedBy>esperanza lopez</cp:lastModifiedBy>
  <cp:revision>61</cp:revision>
  <dcterms:created xsi:type="dcterms:W3CDTF">2016-09-19T12:35:27Z</dcterms:created>
  <dcterms:modified xsi:type="dcterms:W3CDTF">2019-05-10T08:42:24Z</dcterms:modified>
</cp:coreProperties>
</file>