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35"/>
  </p:notesMasterIdLst>
  <p:sldIdLst>
    <p:sldId id="256" r:id="rId2"/>
    <p:sldId id="264" r:id="rId3"/>
    <p:sldId id="267" r:id="rId4"/>
    <p:sldId id="271" r:id="rId5"/>
    <p:sldId id="262" r:id="rId6"/>
    <p:sldId id="462" r:id="rId7"/>
    <p:sldId id="459" r:id="rId8"/>
    <p:sldId id="408" r:id="rId9"/>
    <p:sldId id="410" r:id="rId10"/>
    <p:sldId id="458" r:id="rId11"/>
    <p:sldId id="418" r:id="rId12"/>
    <p:sldId id="415" r:id="rId13"/>
    <p:sldId id="417" r:id="rId14"/>
    <p:sldId id="419" r:id="rId15"/>
    <p:sldId id="420" r:id="rId16"/>
    <p:sldId id="421" r:id="rId17"/>
    <p:sldId id="422" r:id="rId18"/>
    <p:sldId id="423" r:id="rId19"/>
    <p:sldId id="425" r:id="rId20"/>
    <p:sldId id="424" r:id="rId21"/>
    <p:sldId id="427" r:id="rId22"/>
    <p:sldId id="432" r:id="rId23"/>
    <p:sldId id="437" r:id="rId24"/>
    <p:sldId id="430" r:id="rId25"/>
    <p:sldId id="450" r:id="rId26"/>
    <p:sldId id="447" r:id="rId27"/>
    <p:sldId id="461" r:id="rId28"/>
    <p:sldId id="440" r:id="rId29"/>
    <p:sldId id="442" r:id="rId30"/>
    <p:sldId id="445" r:id="rId31"/>
    <p:sldId id="457" r:id="rId32"/>
    <p:sldId id="261" r:id="rId33"/>
    <p:sldId id="453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4" autoAdjust="0"/>
    <p:restoredTop sz="93506" autoAdjust="0"/>
  </p:normalViewPr>
  <p:slideViewPr>
    <p:cSldViewPr snapToGrid="0">
      <p:cViewPr varScale="1">
        <p:scale>
          <a:sx n="48" d="100"/>
          <a:sy n="48" d="100"/>
        </p:scale>
        <p:origin x="63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155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A3749-A653-4811-9C22-FF678E641D40}" type="datetimeFigureOut">
              <a:rPr lang="es-ES" smtClean="0"/>
              <a:t>07/05/2019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EAEAD-0D87-4015-9355-FD37C90C93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28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EAEAD-0D87-4015-9355-FD37C90C938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2270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EAEAD-0D87-4015-9355-FD37C90C938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9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EAEAD-0D87-4015-9355-FD37C90C938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726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EAEAD-0D87-4015-9355-FD37C90C938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8057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EAEAD-0D87-4015-9355-FD37C90C9387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162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EAEAD-0D87-4015-9355-FD37C90C9387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1618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EAEAD-0D87-4015-9355-FD37C90C9387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650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blipFill dpi="0" rotWithShape="1">
          <a:blip r:embed="rId2">
            <a:alphaModFix amt="8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FEA55B7-9A37-45FA-8039-A910D67B7AC0}"/>
              </a:ext>
            </a:extLst>
          </p:cNvPr>
          <p:cNvSpPr/>
          <p:nvPr userDrawn="1"/>
        </p:nvSpPr>
        <p:spPr>
          <a:xfrm>
            <a:off x="0" y="4103369"/>
            <a:ext cx="12192000" cy="2754631"/>
          </a:xfrm>
          <a:prstGeom prst="rect">
            <a:avLst/>
          </a:prstGeom>
          <a:solidFill>
            <a:srgbClr val="32588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352" y="4192525"/>
            <a:ext cx="11665296" cy="916230"/>
          </a:xfrm>
          <a:effectLst/>
        </p:spPr>
        <p:txBody>
          <a:bodyPr>
            <a:normAutofit/>
          </a:bodyPr>
          <a:lstStyle>
            <a:lvl1pPr algn="ctr">
              <a:defRPr sz="4000" b="1">
                <a:solidFill>
                  <a:srgbClr val="F2F5F9"/>
                </a:solidFill>
                <a:effectLst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60" y="5301208"/>
            <a:ext cx="11593288" cy="610820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5805264"/>
            <a:ext cx="2993475" cy="8730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797F96D-765F-4F19-9045-53579402F5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136523"/>
            <a:ext cx="6858000" cy="83715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D10602A-D6C6-40CF-9960-B069DB342D1A}"/>
              </a:ext>
            </a:extLst>
          </p:cNvPr>
          <p:cNvSpPr/>
          <p:nvPr userDrawn="1"/>
        </p:nvSpPr>
        <p:spPr>
          <a:xfrm>
            <a:off x="0" y="4043988"/>
            <a:ext cx="12192000" cy="36000"/>
          </a:xfrm>
          <a:prstGeom prst="rect">
            <a:avLst/>
          </a:prstGeom>
          <a:solidFill>
            <a:srgbClr val="617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9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AAP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8000"/>
                    </a14:imgEffect>
                  </a14:imgLayer>
                </a14:imgProps>
              </a:ext>
            </a:extLst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graphicFrame>
        <p:nvGraphicFramePr>
          <p:cNvPr id="9" name="4 Tabla"/>
          <p:cNvGraphicFramePr>
            <a:graphicFrameLocks noGrp="1"/>
          </p:cNvGraphicFramePr>
          <p:nvPr userDrawn="1">
            <p:extLst/>
          </p:nvPr>
        </p:nvGraphicFramePr>
        <p:xfrm>
          <a:off x="1919536" y="1484784"/>
          <a:ext cx="8724031" cy="4705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6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772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Clase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Principio activo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I ( muy alta)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Propionato</a:t>
                      </a: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</a:t>
                      </a: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clobetasol</a:t>
                      </a: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0,05%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II (potencia alta)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Prednicarbato</a:t>
                      </a: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0,25%  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Mometasona</a:t>
                      </a: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0,1%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Metilprednisolona</a:t>
                      </a: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0,1%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Betametasona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Beclometasona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Propionato</a:t>
                      </a: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</a:t>
                      </a:r>
                      <a:r>
                        <a:rPr kumimoji="0" lang="es-E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fluticasona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III (potencia intermedia)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Clobetasona</a:t>
                      </a: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0,05%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Hidrocortisona </a:t>
                      </a: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aceponato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</a:t>
                      </a: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Hidrocortisona butirato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Ac </a:t>
                      </a: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fluocinolona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IV (potencia baja)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Hidrocortisona acetato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sp>
        <p:nvSpPr>
          <p:cNvPr id="13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A7545CE-30DB-44CE-9E6E-F7D194AAB99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5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o clinico APAP">
    <p:bg>
      <p:bgPr>
        <a:blipFill dpi="0" rotWithShape="1">
          <a:blip r:embed="rId2">
            <a:alphaModFix amt="41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sp>
        <p:nvSpPr>
          <p:cNvPr id="12" name="2 Marcador de contenido"/>
          <p:cNvSpPr>
            <a:spLocks noGrp="1"/>
          </p:cNvSpPr>
          <p:nvPr>
            <p:ph idx="1"/>
          </p:nvPr>
        </p:nvSpPr>
        <p:spPr>
          <a:xfrm>
            <a:off x="12391" y="1520788"/>
            <a:ext cx="11582400" cy="38164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5"/>
              </a:buBlip>
              <a:defRPr sz="24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00000"/>
              </a:buClr>
              <a:defRPr sz="20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00000"/>
              </a:buClr>
              <a:defRPr sz="20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25BC3AE-99E9-44CD-8572-01E7C44C39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63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es APAP">
    <p:bg>
      <p:bgPr>
        <a:blipFill dpi="0" rotWithShape="1">
          <a:blip r:embed="rId2">
            <a:alphaModFix amt="44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l="74000" t="-1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0" y="1556792"/>
            <a:ext cx="11582400" cy="45920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5"/>
              </a:buBlip>
              <a:defRPr sz="24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5000B"/>
              </a:buClr>
              <a:defRPr sz="20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20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CD7AFA9-6BB2-4222-838B-41A179EC515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1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los y subniveles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 baseline="0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556792"/>
            <a:ext cx="11582400" cy="45920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5000B"/>
              </a:buClr>
              <a:defRPr sz="20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20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B968E0B-5DC3-46E2-A684-4384517A67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9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 interactiva">
    <p:bg>
      <p:bgPr>
        <a:blipFill dpi="0" rotWithShape="1">
          <a:blip r:embed="rId2">
            <a:alphaModFix amt="14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11424" y="2474438"/>
            <a:ext cx="10363200" cy="3330826"/>
          </a:xfrm>
        </p:spPr>
        <p:txBody>
          <a:bodyPr anchor="t"/>
          <a:lstStyle>
            <a:lvl1pPr marL="457200" indent="-457200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  <a:defRPr sz="2400" b="0" baseline="0">
                <a:solidFill>
                  <a:srgbClr val="32588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Respuesta 1</a:t>
            </a:r>
          </a:p>
          <a:p>
            <a:pPr lvl="0"/>
            <a:r>
              <a:rPr lang="es-ES" dirty="0"/>
              <a:t>Respuesta 2</a:t>
            </a:r>
          </a:p>
          <a:p>
            <a:pPr lvl="0"/>
            <a:r>
              <a:rPr lang="es-ES" dirty="0"/>
              <a:t>Respuesta 3</a:t>
            </a:r>
          </a:p>
          <a:p>
            <a:pPr lvl="0"/>
            <a:r>
              <a:rPr lang="es-ES" dirty="0"/>
              <a:t>Respuesta 4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0" hasCustomPrompt="1"/>
          </p:nvPr>
        </p:nvSpPr>
        <p:spPr>
          <a:xfrm>
            <a:off x="911424" y="1106287"/>
            <a:ext cx="10363200" cy="1035465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 b="1">
                <a:solidFill>
                  <a:srgbClr val="32588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Enunciado de la pregunta X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C5000B"/>
                </a:solidFill>
              </a:defRPr>
            </a:lvl1pPr>
          </a:lstStyle>
          <a:p>
            <a:r>
              <a:rPr lang="es-ES" dirty="0"/>
              <a:t>Pregunta X</a:t>
            </a:r>
          </a:p>
        </p:txBody>
      </p:sp>
      <p:pic>
        <p:nvPicPr>
          <p:cNvPr id="9" name="9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9086B94-6505-4421-AD15-CDFC7EED41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6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áreas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>
            <a:spLocks noGrp="1"/>
          </p:cNvSpPr>
          <p:nvPr>
            <p:ph idx="10"/>
          </p:nvPr>
        </p:nvSpPr>
        <p:spPr>
          <a:xfrm>
            <a:off x="0" y="1015674"/>
            <a:ext cx="5999989" cy="4645574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00000"/>
              </a:buClr>
              <a:defRPr sz="20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20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9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sp>
        <p:nvSpPr>
          <p:cNvPr id="10" name="2 Marcador de contenido"/>
          <p:cNvSpPr>
            <a:spLocks noGrp="1"/>
          </p:cNvSpPr>
          <p:nvPr>
            <p:ph idx="13"/>
          </p:nvPr>
        </p:nvSpPr>
        <p:spPr>
          <a:xfrm>
            <a:off x="6072675" y="1015674"/>
            <a:ext cx="5999989" cy="4645574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rgbClr val="2D4E77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rgbClr val="2D4E77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rgbClr val="2D4E77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00000"/>
              </a:buClr>
              <a:defRPr sz="2000">
                <a:solidFill>
                  <a:srgbClr val="2D4E77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2000">
                <a:solidFill>
                  <a:srgbClr val="2D4E77"/>
                </a:solidFill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FE4E8E9-7F37-4A53-AD19-E7917AF789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08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 con cabeceras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908721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3258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7" name="2 Marcador de texto"/>
          <p:cNvSpPr>
            <a:spLocks noGrp="1"/>
          </p:cNvSpPr>
          <p:nvPr>
            <p:ph type="body" idx="10"/>
          </p:nvPr>
        </p:nvSpPr>
        <p:spPr>
          <a:xfrm>
            <a:off x="6192011" y="908722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3258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-43" y="1886844"/>
            <a:ext cx="6000032" cy="3774405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5000B"/>
              </a:buClr>
              <a:defRPr sz="18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18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2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11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sp>
        <p:nvSpPr>
          <p:cNvPr id="12" name="2 Marcador de contenido"/>
          <p:cNvSpPr>
            <a:spLocks noGrp="1"/>
          </p:cNvSpPr>
          <p:nvPr>
            <p:ph idx="14"/>
          </p:nvPr>
        </p:nvSpPr>
        <p:spPr>
          <a:xfrm>
            <a:off x="6023992" y="1886843"/>
            <a:ext cx="6000032" cy="3774405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5000B"/>
              </a:buClr>
              <a:defRPr sz="18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18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97527443-DDBA-4B97-9F6B-F1CFE1B8FF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2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ierta sin estructura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7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sp>
        <p:nvSpPr>
          <p:cNvPr id="8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F88046E-4515-4E3F-AFC4-D5029767E9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5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enzo en blanco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6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sp>
        <p:nvSpPr>
          <p:cNvPr id="7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7402ED7-9706-49DA-9949-1D1938EE4B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42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áreas asimétricas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Marcador de texto"/>
          <p:cNvSpPr>
            <a:spLocks noGrp="1"/>
          </p:cNvSpPr>
          <p:nvPr>
            <p:ph type="body" idx="10"/>
          </p:nvPr>
        </p:nvSpPr>
        <p:spPr>
          <a:xfrm>
            <a:off x="609600" y="2492562"/>
            <a:ext cx="4085547" cy="69009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3258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6" name="2 Marcador de contenido"/>
          <p:cNvSpPr>
            <a:spLocks noGrp="1"/>
          </p:cNvSpPr>
          <p:nvPr>
            <p:ph idx="11"/>
          </p:nvPr>
        </p:nvSpPr>
        <p:spPr>
          <a:xfrm>
            <a:off x="1" y="3182654"/>
            <a:ext cx="4659993" cy="3486706"/>
          </a:xfrm>
        </p:spPr>
        <p:txBody>
          <a:bodyPr>
            <a:normAutofit/>
          </a:bodyPr>
          <a:lstStyle>
            <a:lvl1pPr marL="715963" indent="-185738">
              <a:spcBef>
                <a:spcPts val="600"/>
              </a:spcBef>
              <a:buFontTx/>
              <a:buBlip>
                <a:blip r:embed="rId3"/>
              </a:buBlip>
              <a:defRPr sz="1800">
                <a:solidFill>
                  <a:srgbClr val="325886"/>
                </a:solidFill>
              </a:defRPr>
            </a:lvl1pPr>
            <a:lvl2pPr marL="1073150" indent="-173038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1600">
                <a:solidFill>
                  <a:srgbClr val="325886"/>
                </a:solidFill>
              </a:defRPr>
            </a:lvl2pPr>
            <a:lvl3pPr marL="1431925" indent="-173038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1400">
                <a:solidFill>
                  <a:srgbClr val="325886"/>
                </a:solidFill>
              </a:defRPr>
            </a:lvl3pPr>
            <a:lvl4pPr marL="1789113" indent="-173038">
              <a:spcBef>
                <a:spcPts val="600"/>
              </a:spcBef>
              <a:buClr>
                <a:srgbClr val="C5000B"/>
              </a:buClr>
              <a:defRPr sz="1400">
                <a:solidFill>
                  <a:srgbClr val="325886"/>
                </a:solidFill>
              </a:defRPr>
            </a:lvl4pPr>
            <a:lvl5pPr marL="2146300" indent="-173038">
              <a:spcBef>
                <a:spcPts val="600"/>
              </a:spcBef>
              <a:buClr>
                <a:srgbClr val="C5000B"/>
              </a:buClr>
              <a:defRPr sz="14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7" name="2 Marcador de contenido"/>
          <p:cNvSpPr>
            <a:spLocks noGrp="1"/>
          </p:cNvSpPr>
          <p:nvPr>
            <p:ph idx="1"/>
          </p:nvPr>
        </p:nvSpPr>
        <p:spPr>
          <a:xfrm>
            <a:off x="4695147" y="476672"/>
            <a:ext cx="6887253" cy="5386608"/>
          </a:xfrm>
        </p:spPr>
        <p:txBody>
          <a:bodyPr/>
          <a:lstStyle>
            <a:lvl1pPr marL="450850" indent="-266700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rgbClr val="325886"/>
                </a:solidFill>
              </a:defRPr>
            </a:lvl1pPr>
            <a:lvl2pPr marL="1166813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rgbClr val="325886"/>
                </a:solidFill>
              </a:defRPr>
            </a:lvl2pPr>
            <a:lvl3pPr marL="1881188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rgbClr val="325886"/>
                </a:solidFill>
              </a:defRPr>
            </a:lvl3pPr>
            <a:lvl4pPr marL="2517775" indent="-173038">
              <a:spcBef>
                <a:spcPts val="600"/>
              </a:spcBef>
              <a:buClr>
                <a:srgbClr val="C5000B"/>
              </a:buClr>
              <a:defRPr>
                <a:solidFill>
                  <a:srgbClr val="325886"/>
                </a:solidFill>
              </a:defRPr>
            </a:lvl4pPr>
            <a:lvl5pPr marL="3233738" indent="-185738">
              <a:spcBef>
                <a:spcPts val="600"/>
              </a:spcBef>
              <a:buClr>
                <a:srgbClr val="C5000B"/>
              </a:buClr>
              <a:defRPr>
                <a:solidFill>
                  <a:srgbClr val="325886"/>
                </a:solidFill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609601" y="1282417"/>
            <a:ext cx="4050393" cy="1210145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10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DF61A7A-ADC5-4536-85FA-B560EB9587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60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y explicación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</a:extLst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03712" y="908720"/>
            <a:ext cx="5183221" cy="216457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16" name="2 Marcador de texto"/>
          <p:cNvSpPr>
            <a:spLocks noGrp="1"/>
          </p:cNvSpPr>
          <p:nvPr>
            <p:ph type="body" idx="10"/>
          </p:nvPr>
        </p:nvSpPr>
        <p:spPr>
          <a:xfrm>
            <a:off x="911424" y="3140968"/>
            <a:ext cx="10271787" cy="41705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0" y="3573016"/>
            <a:ext cx="11183211" cy="2088232"/>
          </a:xfrm>
        </p:spPr>
        <p:txBody>
          <a:bodyPr>
            <a:no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4"/>
              </a:buBlip>
              <a:defRPr sz="24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16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5000B"/>
              </a:buClr>
              <a:defRPr sz="16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16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9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10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sp>
        <p:nvSpPr>
          <p:cNvPr id="15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67EDC4E-008A-4A71-8282-4D55258CE91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0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4764A-3372-4F92-A04B-C6D954743B17}" type="datetimeFigureOut">
              <a:rPr lang="es-ES" smtClean="0"/>
              <a:pPr/>
              <a:t>07/05/2019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386E7-29ED-41AB-9506-B1B1EB43D00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246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3352" y="4192525"/>
            <a:ext cx="11665296" cy="1037346"/>
          </a:xfrm>
        </p:spPr>
        <p:txBody>
          <a:bodyPr>
            <a:normAutofit fontScale="90000"/>
          </a:bodyPr>
          <a:lstStyle/>
          <a:p>
            <a:r>
              <a:rPr lang="es-ES" dirty="0"/>
              <a:t>Optimización del enfoque clínico y terapéutico de la rinoconjuntivitis alérgica y la urticaria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8712" y="5421129"/>
            <a:ext cx="11593288" cy="610820"/>
          </a:xfrm>
        </p:spPr>
        <p:txBody>
          <a:bodyPr/>
          <a:lstStyle/>
          <a:p>
            <a:r>
              <a:rPr lang="es-ES" sz="2400" dirty="0"/>
              <a:t>Dr. Pablo Rodríguez del Río. Hospital Niño Jesús. Madrid.</a:t>
            </a:r>
          </a:p>
        </p:txBody>
      </p:sp>
    </p:spTree>
    <p:extLst>
      <p:ext uri="{BB962C8B-B14F-4D97-AF65-F5344CB8AC3E}">
        <p14:creationId xmlns:p14="http://schemas.microsoft.com/office/powerpoint/2010/main" val="931772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859D5C65-8E52-45FF-8BF9-6AE6B4EBA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6114"/>
            <a:ext cx="10972800" cy="604800"/>
          </a:xfrm>
        </p:spPr>
        <p:txBody>
          <a:bodyPr/>
          <a:lstStyle/>
          <a:p>
            <a:r>
              <a:rPr lang="es-ES" dirty="0"/>
              <a:t>ARIA: clasificación rinitis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xmlns="" id="{A2041404-0704-410B-9E8F-DAB8CC27D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61814"/>
            <a:ext cx="7033675" cy="714230"/>
          </a:xfrm>
        </p:spPr>
        <p:txBody>
          <a:bodyPr>
            <a:normAutofit/>
          </a:bodyPr>
          <a:lstStyle/>
          <a:p>
            <a:r>
              <a:rPr lang="es-ES" dirty="0" smtClean="0"/>
              <a:t>DURACIÓN</a:t>
            </a:r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F4E47A35-BD39-4317-B809-026E05354C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5927606"/>
            <a:ext cx="11582443" cy="295162"/>
          </a:xfrm>
        </p:spPr>
        <p:txBody>
          <a:bodyPr>
            <a:normAutofit/>
          </a:bodyPr>
          <a:lstStyle/>
          <a:p>
            <a:r>
              <a:rPr lang="en-US" sz="1200" dirty="0"/>
              <a:t>Bousquet J, et al. ARIA2008, </a:t>
            </a:r>
            <a:r>
              <a:rPr lang="en-US" sz="1200" i="0" dirty="0"/>
              <a:t>Allergy 2008: 63 (Suppl. 86): 8–160</a:t>
            </a:r>
            <a:endParaRPr lang="es-ES" sz="1200" dirty="0"/>
          </a:p>
          <a:p>
            <a:endParaRPr lang="es-ES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DCD55278-17F5-42C3-A9FB-56858DEC573E}"/>
              </a:ext>
            </a:extLst>
          </p:cNvPr>
          <p:cNvGrpSpPr/>
          <p:nvPr/>
        </p:nvGrpSpPr>
        <p:grpSpPr>
          <a:xfrm>
            <a:off x="7123374" y="1932794"/>
            <a:ext cx="4675275" cy="2195502"/>
            <a:chOff x="5295340" y="1915844"/>
            <a:chExt cx="4675275" cy="2195502"/>
          </a:xfrm>
        </p:grpSpPr>
        <p:sp>
          <p:nvSpPr>
            <p:cNvPr id="11" name="Flecha: cheurón 10">
              <a:extLst>
                <a:ext uri="{FF2B5EF4-FFF2-40B4-BE49-F238E27FC236}">
                  <a16:creationId xmlns:a16="http://schemas.microsoft.com/office/drawing/2014/main" xmlns="" id="{6EFC2DCC-3966-4E80-A185-596FE3260578}"/>
                </a:ext>
              </a:extLst>
            </p:cNvPr>
            <p:cNvSpPr/>
            <p:nvPr/>
          </p:nvSpPr>
          <p:spPr>
            <a:xfrm rot="16200000">
              <a:off x="7336522" y="1477252"/>
              <a:ext cx="592912" cy="4675275"/>
            </a:xfrm>
            <a:prstGeom prst="chevron">
              <a:avLst>
                <a:gd name="adj" fmla="val 22561"/>
              </a:avLst>
            </a:prstGeom>
            <a:solidFill>
              <a:schemeClr val="tx1">
                <a:lumMod val="40000"/>
                <a:lumOff val="6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2" name="Flecha: cheurón 11">
              <a:extLst>
                <a:ext uri="{FF2B5EF4-FFF2-40B4-BE49-F238E27FC236}">
                  <a16:creationId xmlns:a16="http://schemas.microsoft.com/office/drawing/2014/main" xmlns="" id="{5E3525D0-A318-456B-BD34-CACD95D5FE6D}"/>
                </a:ext>
              </a:extLst>
            </p:cNvPr>
            <p:cNvSpPr/>
            <p:nvPr/>
          </p:nvSpPr>
          <p:spPr>
            <a:xfrm rot="16200000">
              <a:off x="7085818" y="684112"/>
              <a:ext cx="1094320" cy="4675275"/>
            </a:xfrm>
            <a:prstGeom prst="chevron">
              <a:avLst>
                <a:gd name="adj" fmla="val 11892"/>
              </a:avLst>
            </a:prstGeom>
            <a:solidFill>
              <a:schemeClr val="tx1">
                <a:lumMod val="60000"/>
                <a:lumOff val="4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xmlns="" id="{777C33CB-7D4B-4F5D-A55A-17EECFA5194C}"/>
                </a:ext>
              </a:extLst>
            </p:cNvPr>
            <p:cNvSpPr txBox="1"/>
            <p:nvPr/>
          </p:nvSpPr>
          <p:spPr>
            <a:xfrm>
              <a:off x="6798456" y="3610458"/>
              <a:ext cx="1836958" cy="31061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</a:rPr>
                <a:t>0 Leve</a:t>
              </a:r>
            </a:p>
          </p:txBody>
        </p:sp>
        <p:sp>
          <p:nvSpPr>
            <p:cNvPr id="14" name="Flecha: cheurón 13">
              <a:extLst>
                <a:ext uri="{FF2B5EF4-FFF2-40B4-BE49-F238E27FC236}">
                  <a16:creationId xmlns:a16="http://schemas.microsoft.com/office/drawing/2014/main" xmlns="" id="{6F2FDD6A-DA74-4EF1-ADAC-90E82DB5B320}"/>
                </a:ext>
              </a:extLst>
            </p:cNvPr>
            <p:cNvSpPr/>
            <p:nvPr/>
          </p:nvSpPr>
          <p:spPr>
            <a:xfrm rot="16200000">
              <a:off x="7336522" y="-125338"/>
              <a:ext cx="592912" cy="4675275"/>
            </a:xfrm>
            <a:prstGeom prst="chevron">
              <a:avLst>
                <a:gd name="adj" fmla="val 22561"/>
              </a:avLst>
            </a:prstGeom>
            <a:solidFill>
              <a:schemeClr val="tx1">
                <a:lumMod val="75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D05B4090-0AD7-4184-BA66-E26C180B4639}"/>
                </a:ext>
              </a:extLst>
            </p:cNvPr>
            <p:cNvSpPr txBox="1"/>
            <p:nvPr/>
          </p:nvSpPr>
          <p:spPr>
            <a:xfrm>
              <a:off x="6540843" y="2838783"/>
              <a:ext cx="2390506" cy="31061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</a:rPr>
                <a:t>1-3 Moderada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xmlns="" id="{9D1C2F51-2142-4A38-ADB5-DB86A84CF39D}"/>
                </a:ext>
              </a:extLst>
            </p:cNvPr>
            <p:cNvSpPr txBox="1"/>
            <p:nvPr/>
          </p:nvSpPr>
          <p:spPr>
            <a:xfrm>
              <a:off x="6767584" y="2029792"/>
              <a:ext cx="1870743" cy="31061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</a:rPr>
                <a:t>4 Grave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xmlns="" id="{A992DAEA-FC82-46BA-865E-70F9D4F7003E}"/>
              </a:ext>
            </a:extLst>
          </p:cNvPr>
          <p:cNvGrpSpPr/>
          <p:nvPr/>
        </p:nvGrpSpPr>
        <p:grpSpPr>
          <a:xfrm>
            <a:off x="7093691" y="4514620"/>
            <a:ext cx="4805369" cy="1152112"/>
            <a:chOff x="5317060" y="4507266"/>
            <a:chExt cx="4805369" cy="1152112"/>
          </a:xfrm>
        </p:grpSpPr>
        <p:sp>
          <p:nvSpPr>
            <p:cNvPr id="19" name="Flecha: cheurón 18">
              <a:extLst>
                <a:ext uri="{FF2B5EF4-FFF2-40B4-BE49-F238E27FC236}">
                  <a16:creationId xmlns:a16="http://schemas.microsoft.com/office/drawing/2014/main" xmlns="" id="{2FD2E7A6-EAED-4F5C-84BF-CFB62FAC0D02}"/>
                </a:ext>
              </a:extLst>
            </p:cNvPr>
            <p:cNvSpPr/>
            <p:nvPr/>
          </p:nvSpPr>
          <p:spPr>
            <a:xfrm>
              <a:off x="5317060" y="4535455"/>
              <a:ext cx="2402685" cy="1123923"/>
            </a:xfrm>
            <a:prstGeom prst="chevron">
              <a:avLst>
                <a:gd name="adj" fmla="val 22561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rgbClr val="32588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0" name="Título 3">
              <a:extLst>
                <a:ext uri="{FF2B5EF4-FFF2-40B4-BE49-F238E27FC236}">
                  <a16:creationId xmlns:a16="http://schemas.microsoft.com/office/drawing/2014/main" xmlns="" id="{682F8A3D-7E63-4027-B393-977CFD0CB294}"/>
                </a:ext>
              </a:extLst>
            </p:cNvPr>
            <p:cNvSpPr txBox="1">
              <a:spLocks/>
            </p:cNvSpPr>
            <p:nvPr/>
          </p:nvSpPr>
          <p:spPr>
            <a:xfrm>
              <a:off x="5503701" y="5139605"/>
              <a:ext cx="2099060" cy="47901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200" b="1" kern="1200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ES" sz="1600" b="0" dirty="0">
                  <a:solidFill>
                    <a:srgbClr val="325886"/>
                  </a:solidFill>
                  <a:latin typeface="+mn-lt"/>
                </a:rPr>
                <a:t>Síntomas ≤ 4 días ó ≤ 4 semanas consecutivas </a:t>
              </a:r>
            </a:p>
          </p:txBody>
        </p:sp>
        <p:sp>
          <p:nvSpPr>
            <p:cNvPr id="21" name="Flecha: cheurón 20">
              <a:extLst>
                <a:ext uri="{FF2B5EF4-FFF2-40B4-BE49-F238E27FC236}">
                  <a16:creationId xmlns:a16="http://schemas.microsoft.com/office/drawing/2014/main" xmlns="" id="{2C75EB58-6AFB-4854-91A1-2AA48F1F1494}"/>
                </a:ext>
              </a:extLst>
            </p:cNvPr>
            <p:cNvSpPr/>
            <p:nvPr/>
          </p:nvSpPr>
          <p:spPr>
            <a:xfrm>
              <a:off x="7719744" y="4546727"/>
              <a:ext cx="2402685" cy="1112651"/>
            </a:xfrm>
            <a:prstGeom prst="chevron">
              <a:avLst>
                <a:gd name="adj" fmla="val 22561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solidFill>
                <a:srgbClr val="32588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2" name="Título 3">
              <a:extLst>
                <a:ext uri="{FF2B5EF4-FFF2-40B4-BE49-F238E27FC236}">
                  <a16:creationId xmlns:a16="http://schemas.microsoft.com/office/drawing/2014/main" xmlns="" id="{31F1556E-604E-4D02-9D7A-5217815261FC}"/>
                </a:ext>
              </a:extLst>
            </p:cNvPr>
            <p:cNvSpPr txBox="1">
              <a:spLocks/>
            </p:cNvSpPr>
            <p:nvPr/>
          </p:nvSpPr>
          <p:spPr>
            <a:xfrm>
              <a:off x="7906385" y="5150877"/>
              <a:ext cx="2099060" cy="47901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200" b="1" kern="1200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ES" sz="1600" b="0" dirty="0">
                  <a:solidFill>
                    <a:srgbClr val="325886"/>
                  </a:solidFill>
                  <a:latin typeface="+mn-lt"/>
                </a:rPr>
                <a:t>Síntomas &gt; 4 días y &gt; 4 semanas consecutivas </a:t>
              </a:r>
            </a:p>
          </p:txBody>
        </p:sp>
        <p:sp>
          <p:nvSpPr>
            <p:cNvPr id="23" name="Título 3">
              <a:extLst>
                <a:ext uri="{FF2B5EF4-FFF2-40B4-BE49-F238E27FC236}">
                  <a16:creationId xmlns:a16="http://schemas.microsoft.com/office/drawing/2014/main" xmlns="" id="{FA48751B-771A-436D-ACBB-18D6C4D8995F}"/>
                </a:ext>
              </a:extLst>
            </p:cNvPr>
            <p:cNvSpPr txBox="1">
              <a:spLocks/>
            </p:cNvSpPr>
            <p:nvPr/>
          </p:nvSpPr>
          <p:spPr>
            <a:xfrm>
              <a:off x="5481371" y="4507266"/>
              <a:ext cx="2168717" cy="6048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200" b="1" kern="1200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2800" dirty="0">
                  <a:solidFill>
                    <a:schemeClr val="bg1"/>
                  </a:solidFill>
                </a:rPr>
                <a:t>Intermitente</a:t>
              </a:r>
            </a:p>
          </p:txBody>
        </p:sp>
        <p:sp>
          <p:nvSpPr>
            <p:cNvPr id="24" name="Título 3">
              <a:extLst>
                <a:ext uri="{FF2B5EF4-FFF2-40B4-BE49-F238E27FC236}">
                  <a16:creationId xmlns:a16="http://schemas.microsoft.com/office/drawing/2014/main" xmlns="" id="{93907274-B2AB-4EF4-878E-DF0E917C4DB2}"/>
                </a:ext>
              </a:extLst>
            </p:cNvPr>
            <p:cNvSpPr txBox="1">
              <a:spLocks/>
            </p:cNvSpPr>
            <p:nvPr/>
          </p:nvSpPr>
          <p:spPr>
            <a:xfrm>
              <a:off x="7801899" y="4507266"/>
              <a:ext cx="2168717" cy="6048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200" b="1" kern="1200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2800" dirty="0">
                  <a:solidFill>
                    <a:schemeClr val="bg1"/>
                  </a:solidFill>
                </a:rPr>
                <a:t>Persistente</a:t>
              </a:r>
            </a:p>
          </p:txBody>
        </p:sp>
      </p:grpSp>
      <p:sp>
        <p:nvSpPr>
          <p:cNvPr id="25" name="Marcador de contenido 1">
            <a:extLst>
              <a:ext uri="{FF2B5EF4-FFF2-40B4-BE49-F238E27FC236}">
                <a16:creationId xmlns:a16="http://schemas.microsoft.com/office/drawing/2014/main" xmlns="" id="{A2041404-0704-410B-9E8F-DAB8CC27D177}"/>
              </a:ext>
            </a:extLst>
          </p:cNvPr>
          <p:cNvSpPr txBox="1">
            <a:spLocks/>
          </p:cNvSpPr>
          <p:nvPr/>
        </p:nvSpPr>
        <p:spPr>
          <a:xfrm>
            <a:off x="0" y="4120528"/>
            <a:ext cx="7033675" cy="2442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808038" indent="-265113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4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1pPr>
            <a:lvl2pPr marL="1524000" indent="-265113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2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2pPr>
            <a:lvl3pPr marL="2239963" indent="-265113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20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3pPr>
            <a:lvl4pPr marL="2874963" indent="-184150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Font typeface="Arial" pitchFamily="34" charset="0"/>
              <a:buChar char="–"/>
              <a:defRPr sz="20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4pPr>
            <a:lvl5pPr marL="3590925" indent="-185738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Font typeface="Arial" pitchFamily="34" charset="0"/>
              <a:buChar char="»"/>
              <a:defRPr sz="20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600" dirty="0"/>
          </a:p>
        </p:txBody>
      </p:sp>
      <p:sp>
        <p:nvSpPr>
          <p:cNvPr id="26" name="Marcador de contenido 1">
            <a:extLst>
              <a:ext uri="{FF2B5EF4-FFF2-40B4-BE49-F238E27FC236}">
                <a16:creationId xmlns:a16="http://schemas.microsoft.com/office/drawing/2014/main" xmlns="" id="{A2041404-0704-410B-9E8F-DAB8CC27D177}"/>
              </a:ext>
            </a:extLst>
          </p:cNvPr>
          <p:cNvSpPr txBox="1">
            <a:spLocks/>
          </p:cNvSpPr>
          <p:nvPr/>
        </p:nvSpPr>
        <p:spPr>
          <a:xfrm>
            <a:off x="10505" y="1708396"/>
            <a:ext cx="7033675" cy="2442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808038" indent="-265113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4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1pPr>
            <a:lvl2pPr marL="1524000" indent="-265113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2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2pPr>
            <a:lvl3pPr marL="2239963" indent="-265113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20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3pPr>
            <a:lvl4pPr marL="2874963" indent="-184150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Font typeface="Arial" pitchFamily="34" charset="0"/>
              <a:buChar char="–"/>
              <a:defRPr sz="20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4pPr>
            <a:lvl5pPr marL="3590925" indent="-185738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Font typeface="Arial" pitchFamily="34" charset="0"/>
              <a:buChar char="»"/>
              <a:defRPr sz="20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GRAVEDAD:</a:t>
            </a:r>
          </a:p>
          <a:p>
            <a:pPr marL="993775" lvl="1" indent="0"/>
            <a:r>
              <a:rPr lang="es-ES" sz="2400" dirty="0" smtClean="0"/>
              <a:t>Alteración del sueño.</a:t>
            </a:r>
          </a:p>
          <a:p>
            <a:pPr marL="1260475" lvl="1" indent="-266700"/>
            <a:r>
              <a:rPr lang="es-ES" sz="2400" dirty="0" smtClean="0"/>
              <a:t>Afectación actividades cotidianas de ocio/deportivas.</a:t>
            </a:r>
          </a:p>
          <a:p>
            <a:pPr marL="993775" lvl="1" indent="0"/>
            <a:r>
              <a:rPr lang="es-ES" sz="2400" dirty="0" smtClean="0"/>
              <a:t>Afectación de tareas escolares/laborales.</a:t>
            </a:r>
          </a:p>
          <a:p>
            <a:pPr marL="993775" lvl="1" indent="0"/>
            <a:r>
              <a:rPr lang="es-ES" sz="2400" dirty="0" smtClean="0"/>
              <a:t>Síntomas molestos.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1686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92379EB6-4C2B-4867-B5FB-5C34BCAE6705}"/>
              </a:ext>
            </a:extLst>
          </p:cNvPr>
          <p:cNvSpPr/>
          <p:nvPr/>
        </p:nvSpPr>
        <p:spPr>
          <a:xfrm>
            <a:off x="5514828" y="4860176"/>
            <a:ext cx="1507374" cy="7204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lt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982539D4-A420-4073-88F9-5ECBE7E4F176}"/>
              </a:ext>
            </a:extLst>
          </p:cNvPr>
          <p:cNvSpPr/>
          <p:nvPr/>
        </p:nvSpPr>
        <p:spPr>
          <a:xfrm>
            <a:off x="5780835" y="4062153"/>
            <a:ext cx="1008611" cy="6483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2CAA3151-EF8B-4935-AAE3-84B2B977C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4919"/>
            <a:ext cx="10972800" cy="604800"/>
          </a:xfrm>
        </p:spPr>
        <p:txBody>
          <a:bodyPr/>
          <a:lstStyle/>
          <a:p>
            <a:r>
              <a:rPr lang="es-ES" dirty="0"/>
              <a:t>Diagnóstico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AA192716-447C-4CD0-A5A0-27D6D4874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3" y="1888761"/>
            <a:ext cx="5246600" cy="3254171"/>
          </a:xfrm>
        </p:spPr>
        <p:txBody>
          <a:bodyPr>
            <a:normAutofit/>
          </a:bodyPr>
          <a:lstStyle/>
          <a:p>
            <a:r>
              <a:rPr lang="es-ES" dirty="0"/>
              <a:t>Clínico:</a:t>
            </a:r>
          </a:p>
          <a:p>
            <a:r>
              <a:rPr lang="es-ES" dirty="0"/>
              <a:t>≥1 por &gt; 1 hora varios días:</a:t>
            </a:r>
          </a:p>
          <a:p>
            <a:pPr lvl="1"/>
            <a:r>
              <a:rPr lang="es-ES" sz="2400" dirty="0" err="1"/>
              <a:t>Hidrorrea</a:t>
            </a:r>
            <a:r>
              <a:rPr lang="es-ES" sz="2400" dirty="0"/>
              <a:t>.</a:t>
            </a:r>
          </a:p>
          <a:p>
            <a:pPr lvl="1"/>
            <a:r>
              <a:rPr lang="es-ES" sz="2400" dirty="0"/>
              <a:t>Congestión nasal.</a:t>
            </a:r>
          </a:p>
          <a:p>
            <a:pPr lvl="1"/>
            <a:r>
              <a:rPr lang="es-ES" sz="2400" dirty="0"/>
              <a:t>Afectación bilateral.</a:t>
            </a:r>
          </a:p>
          <a:p>
            <a:pPr lvl="1"/>
            <a:r>
              <a:rPr lang="es-ES" sz="2400" dirty="0"/>
              <a:t>Prurito y lagrimeo ocular.</a:t>
            </a:r>
          </a:p>
          <a:p>
            <a:pPr lvl="1"/>
            <a:r>
              <a:rPr lang="es-ES" sz="2400" dirty="0"/>
              <a:t>Estornudos en salvas.</a:t>
            </a:r>
            <a:endParaRPr lang="es-ES" sz="180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1D94F600-4DCF-4AA7-AA00-26305245B2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5920165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/>
              <a:t>Papadopoulos NG, et al. </a:t>
            </a:r>
            <a:r>
              <a:rPr lang="es-ES" sz="1200" dirty="0" err="1"/>
              <a:t>Rhinitis</a:t>
            </a:r>
            <a:r>
              <a:rPr lang="es-ES" sz="1200" dirty="0"/>
              <a:t> </a:t>
            </a:r>
            <a:r>
              <a:rPr lang="es-ES" sz="1200" dirty="0" err="1"/>
              <a:t>Subtypes</a:t>
            </a:r>
            <a:r>
              <a:rPr lang="es-ES" sz="1200" dirty="0"/>
              <a:t>, </a:t>
            </a:r>
            <a:r>
              <a:rPr lang="es-ES" sz="1200" dirty="0" err="1"/>
              <a:t>Endotypes</a:t>
            </a:r>
            <a:r>
              <a:rPr lang="es-ES" sz="1200" dirty="0"/>
              <a:t>, and </a:t>
            </a:r>
            <a:r>
              <a:rPr lang="es-ES" sz="1200" dirty="0" err="1"/>
              <a:t>Definitions</a:t>
            </a:r>
            <a:r>
              <a:rPr lang="es-ES" sz="1200" dirty="0"/>
              <a:t> </a:t>
            </a:r>
            <a:r>
              <a:rPr lang="de-DE" sz="1200" dirty="0" err="1"/>
              <a:t>Immunol</a:t>
            </a:r>
            <a:r>
              <a:rPr lang="de-DE" sz="1200" dirty="0"/>
              <a:t> </a:t>
            </a:r>
            <a:r>
              <a:rPr lang="de-DE" sz="1200" dirty="0" err="1"/>
              <a:t>Allergy</a:t>
            </a:r>
            <a:r>
              <a:rPr lang="de-DE" sz="1200" dirty="0"/>
              <a:t> </a:t>
            </a:r>
            <a:r>
              <a:rPr lang="de-DE" sz="1200" dirty="0" err="1"/>
              <a:t>Clin</a:t>
            </a:r>
            <a:r>
              <a:rPr lang="de-DE" sz="1200" dirty="0"/>
              <a:t> N Am 36 (2016) 215–233</a:t>
            </a:r>
            <a:endParaRPr lang="es-ES" sz="12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D0E84AA-071F-491D-93CD-3C4647831A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3F4"/>
              </a:clrFrom>
              <a:clrTo>
                <a:srgbClr val="F3F3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1468" y="968582"/>
            <a:ext cx="7029714" cy="47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8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DEB46F75-7D5C-4654-84D0-F8147AEBD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424" y="2474438"/>
            <a:ext cx="10363200" cy="2095006"/>
          </a:xfrm>
        </p:spPr>
        <p:txBody>
          <a:bodyPr/>
          <a:lstStyle/>
          <a:p>
            <a:r>
              <a:rPr lang="es-ES" dirty="0"/>
              <a:t>Derivaría a alergología inmediatamente para valoración.</a:t>
            </a:r>
          </a:p>
          <a:p>
            <a:r>
              <a:rPr lang="es-ES" dirty="0"/>
              <a:t>Derivaría a alergología en caso de repetirse más estaciones.</a:t>
            </a:r>
          </a:p>
          <a:p>
            <a:r>
              <a:rPr lang="es-ES" dirty="0"/>
              <a:t>Derivaría únicamente en caso de presentar alguna comorbilidad.</a:t>
            </a:r>
          </a:p>
          <a:p>
            <a:r>
              <a:rPr lang="es-ES" dirty="0"/>
              <a:t>Mientras sus síntomas sean exclusivos nasales, no derivaría.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8D259F61-61B2-4B41-B375-6023549793C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80761" y="995591"/>
            <a:ext cx="11424526" cy="875907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Considerando una alta sospecha de rinitis alérgica, </a:t>
            </a:r>
          </a:p>
          <a:p>
            <a:r>
              <a:rPr lang="es-ES" dirty="0"/>
              <a:t>¿Como manejaría a medio y largo plazo a esta paciente? 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0D0E23E3-F58E-4007-B76B-8BC62CE8F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4</a:t>
            </a:r>
          </a:p>
        </p:txBody>
      </p:sp>
    </p:spTree>
    <p:extLst>
      <p:ext uri="{BB962C8B-B14F-4D97-AF65-F5344CB8AC3E}">
        <p14:creationId xmlns:p14="http://schemas.microsoft.com/office/powerpoint/2010/main" val="2084214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4FEAAC96-9F18-40BC-9E34-6FF0C190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Criterio derivación: Rinitis alérgica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8B4FF6FC-4EA0-4679-B223-0B37CFA9D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57" y="5835893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 err="1"/>
              <a:t>UpToDate</a:t>
            </a:r>
            <a:r>
              <a:rPr lang="es-ES" sz="1200" dirty="0"/>
              <a:t>: </a:t>
            </a:r>
            <a:r>
              <a:rPr lang="es-ES" sz="1200" dirty="0" err="1"/>
              <a:t>Pharmacotherapy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allergic</a:t>
            </a:r>
            <a:r>
              <a:rPr lang="es-ES" sz="1200" dirty="0"/>
              <a:t> </a:t>
            </a:r>
            <a:r>
              <a:rPr lang="es-ES" sz="1200" dirty="0" err="1"/>
              <a:t>rhinitis</a:t>
            </a:r>
            <a:endParaRPr lang="es-ES" sz="12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0F1C7DDB-5191-46D2-891D-D8E689705E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057" y="1558805"/>
            <a:ext cx="11207886" cy="3955303"/>
          </a:xfrm>
          <a:prstGeom prst="rect">
            <a:avLst/>
          </a:prstGeom>
        </p:spPr>
      </p:pic>
      <p:sp>
        <p:nvSpPr>
          <p:cNvPr id="19" name="9 Rectángulo">
            <a:extLst>
              <a:ext uri="{FF2B5EF4-FFF2-40B4-BE49-F238E27FC236}">
                <a16:creationId xmlns:a16="http://schemas.microsoft.com/office/drawing/2014/main" xmlns="" id="{6F16E4A6-BD1F-4527-BC23-3A795C1D6E73}"/>
              </a:ext>
            </a:extLst>
          </p:cNvPr>
          <p:cNvSpPr/>
          <p:nvPr/>
        </p:nvSpPr>
        <p:spPr>
          <a:xfrm>
            <a:off x="801342" y="2362849"/>
            <a:ext cx="3127807" cy="301566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10 Rectángulo">
            <a:extLst>
              <a:ext uri="{FF2B5EF4-FFF2-40B4-BE49-F238E27FC236}">
                <a16:creationId xmlns:a16="http://schemas.microsoft.com/office/drawing/2014/main" xmlns="" id="{1D9E3C83-9ABE-43D0-9ED4-3C732F1C69E4}"/>
              </a:ext>
            </a:extLst>
          </p:cNvPr>
          <p:cNvSpPr/>
          <p:nvPr/>
        </p:nvSpPr>
        <p:spPr>
          <a:xfrm>
            <a:off x="1654279" y="3699409"/>
            <a:ext cx="1205299" cy="2856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11 Rectángulo">
            <a:extLst>
              <a:ext uri="{FF2B5EF4-FFF2-40B4-BE49-F238E27FC236}">
                <a16:creationId xmlns:a16="http://schemas.microsoft.com/office/drawing/2014/main" xmlns="" id="{ED1C28CD-3930-4D12-B1C4-567F8237DA60}"/>
              </a:ext>
            </a:extLst>
          </p:cNvPr>
          <p:cNvSpPr/>
          <p:nvPr/>
        </p:nvSpPr>
        <p:spPr>
          <a:xfrm>
            <a:off x="1903661" y="4825594"/>
            <a:ext cx="3266855" cy="297016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2" name="12 Rectángulo">
            <a:extLst>
              <a:ext uri="{FF2B5EF4-FFF2-40B4-BE49-F238E27FC236}">
                <a16:creationId xmlns:a16="http://schemas.microsoft.com/office/drawing/2014/main" xmlns="" id="{265F9DA9-E94B-4794-8CA4-18156ED9D6D8}"/>
              </a:ext>
            </a:extLst>
          </p:cNvPr>
          <p:cNvSpPr/>
          <p:nvPr/>
        </p:nvSpPr>
        <p:spPr>
          <a:xfrm>
            <a:off x="1820332" y="3338754"/>
            <a:ext cx="4275668" cy="2856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184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B0F0AD-B3DA-4EFB-90BA-38A54E7D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09" y="159904"/>
            <a:ext cx="8478982" cy="604800"/>
          </a:xfrm>
        </p:spPr>
        <p:txBody>
          <a:bodyPr/>
          <a:lstStyle/>
          <a:p>
            <a:r>
              <a:rPr lang="es-ES" dirty="0"/>
              <a:t>…pero, ¿por qué derivar tan pronto?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327E3F0-8B1A-4E74-9BA2-9DEBEBED4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577" y="5945714"/>
            <a:ext cx="11582443" cy="295162"/>
          </a:xfrm>
        </p:spPr>
        <p:txBody>
          <a:bodyPr>
            <a:normAutofit/>
          </a:bodyPr>
          <a:lstStyle/>
          <a:p>
            <a:r>
              <a:rPr lang="en-US" sz="1200" dirty="0" err="1"/>
              <a:t>Marño</a:t>
            </a:r>
            <a:r>
              <a:rPr lang="en-US" sz="1200" dirty="0"/>
              <a:t>-Sánchez F, et al. </a:t>
            </a:r>
            <a:r>
              <a:rPr lang="en-US" sz="1200" dirty="0" err="1"/>
              <a:t>Multimorbidities</a:t>
            </a:r>
            <a:r>
              <a:rPr lang="en-US" sz="1200" dirty="0"/>
              <a:t> of Pediatric Allergic Rhinitis. </a:t>
            </a:r>
            <a:r>
              <a:rPr lang="en-US" sz="1200" dirty="0" err="1"/>
              <a:t>Curr</a:t>
            </a:r>
            <a:r>
              <a:rPr lang="en-US" sz="1200" dirty="0"/>
              <a:t> Allergy Asthma Rep. 2019 Feb 22;19(2):13</a:t>
            </a:r>
            <a:endParaRPr lang="es-ES" sz="1200" dirty="0"/>
          </a:p>
        </p:txBody>
      </p:sp>
      <p:graphicFrame>
        <p:nvGraphicFramePr>
          <p:cNvPr id="7" name="Marcador de contenido 4">
            <a:extLst>
              <a:ext uri="{FF2B5EF4-FFF2-40B4-BE49-F238E27FC236}">
                <a16:creationId xmlns:a16="http://schemas.microsoft.com/office/drawing/2014/main" xmlns="" id="{931DFEE3-1EF4-4F27-AA02-1377AF4AE4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4166163"/>
              </p:ext>
            </p:extLst>
          </p:nvPr>
        </p:nvGraphicFramePr>
        <p:xfrm>
          <a:off x="374753" y="1634629"/>
          <a:ext cx="5299424" cy="352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4467">
                  <a:extLst>
                    <a:ext uri="{9D8B030D-6E8A-4147-A177-3AD203B41FA5}">
                      <a16:colId xmlns:a16="http://schemas.microsoft.com/office/drawing/2014/main" xmlns="" val="2194220150"/>
                    </a:ext>
                  </a:extLst>
                </a:gridCol>
                <a:gridCol w="3364957">
                  <a:extLst>
                    <a:ext uri="{9D8B030D-6E8A-4147-A177-3AD203B41FA5}">
                      <a16:colId xmlns:a16="http://schemas.microsoft.com/office/drawing/2014/main" xmlns="" val="3603354507"/>
                    </a:ext>
                  </a:extLst>
                </a:gridCol>
              </a:tblGrid>
              <a:tr h="298631">
                <a:tc gridSpan="2"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Comorbilidades mecanismo alérgico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39522625"/>
                  </a:ext>
                </a:extLst>
              </a:tr>
              <a:tr h="310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Patología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Sospecha</a:t>
                      </a:r>
                      <a:endParaRPr lang="es-E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1166300"/>
                  </a:ext>
                </a:extLst>
              </a:tr>
              <a:tr h="298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Asma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Tos, sibilancias, disnea, síntomas con ejercicio físico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20861637"/>
                  </a:ext>
                </a:extLst>
              </a:tr>
              <a:tr h="376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Dermatitis atópica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Prurito, eritema, eccema crónicos en zonas características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83071617"/>
                  </a:ext>
                </a:extLst>
              </a:tr>
              <a:tr h="376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Alergia a alimentos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Síntomas característicos inmediatos (≤2h) tras la ingesta de alimento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18538530"/>
                  </a:ext>
                </a:extLst>
              </a:tr>
              <a:tr h="376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Conjuntivitis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Lagrimeo, prurito, enrojecimiento SIN fotofobia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80614262"/>
                  </a:ext>
                </a:extLst>
              </a:tr>
            </a:tbl>
          </a:graphicData>
        </a:graphic>
      </p:graphicFrame>
      <p:graphicFrame>
        <p:nvGraphicFramePr>
          <p:cNvPr id="8" name="Marcador de contenido 4">
            <a:extLst>
              <a:ext uri="{FF2B5EF4-FFF2-40B4-BE49-F238E27FC236}">
                <a16:creationId xmlns:a16="http://schemas.microsoft.com/office/drawing/2014/main" xmlns="" id="{82E27DB8-D6BE-4C5B-BFAE-73B17D81D1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6300647"/>
              </p:ext>
            </p:extLst>
          </p:nvPr>
        </p:nvGraphicFramePr>
        <p:xfrm>
          <a:off x="6165329" y="1634629"/>
          <a:ext cx="5644196" cy="4010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320">
                  <a:extLst>
                    <a:ext uri="{9D8B030D-6E8A-4147-A177-3AD203B41FA5}">
                      <a16:colId xmlns:a16="http://schemas.microsoft.com/office/drawing/2014/main" xmlns="" val="2194220150"/>
                    </a:ext>
                  </a:extLst>
                </a:gridCol>
                <a:gridCol w="3583876">
                  <a:extLst>
                    <a:ext uri="{9D8B030D-6E8A-4147-A177-3AD203B41FA5}">
                      <a16:colId xmlns:a16="http://schemas.microsoft.com/office/drawing/2014/main" xmlns="" val="3603354507"/>
                    </a:ext>
                  </a:extLst>
                </a:gridCol>
              </a:tblGrid>
              <a:tr h="298631">
                <a:tc gridSpan="2"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Comorbilidades mecanismo NO alérgico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39522625"/>
                  </a:ext>
                </a:extLst>
              </a:tr>
              <a:tr h="310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Patología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Sospecha</a:t>
                      </a:r>
                      <a:endParaRPr lang="es-ES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1166300"/>
                  </a:ext>
                </a:extLst>
              </a:tr>
              <a:tr h="298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Deformidad septal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Congestión nasal resistente a tratamiento de predominio unilateral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20861637"/>
                  </a:ext>
                </a:extLst>
              </a:tr>
              <a:tr h="376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Hipertrofia turbinas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Congestión nasal alternante bilateral con hiposmia y falta de respuesta a </a:t>
                      </a:r>
                      <a:r>
                        <a:rPr lang="es-ES" sz="1600" b="0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tto</a:t>
                      </a:r>
                      <a:endParaRPr lang="es-ES" sz="1600" b="0" dirty="0">
                        <a:solidFill>
                          <a:srgbClr val="32588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83071617"/>
                  </a:ext>
                </a:extLst>
              </a:tr>
              <a:tr h="376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Hipertrofia adenoides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Obstrucción nasal, </a:t>
                      </a:r>
                      <a:r>
                        <a:rPr lang="es-ES" sz="1600" b="0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fascies</a:t>
                      </a:r>
                      <a:r>
                        <a:rPr lang="es-ES" sz="16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adenoidea, voz nasal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18538530"/>
                  </a:ext>
                </a:extLst>
              </a:tr>
              <a:tr h="376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Rinosinusitis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Obstrucción nasal, rinorrea purulenta, dolor región paranasal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80614262"/>
                  </a:ext>
                </a:extLst>
              </a:tr>
              <a:tr h="376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Otitis media serosa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Retraso en lenguaje, volumen TV elevado, falta de concentración…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4518343"/>
                  </a:ext>
                </a:extLst>
              </a:tr>
              <a:tr h="376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Alteraciones del sueño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Somnolencia diurna, bajo rendimiento escolar, cambios de humor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21976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64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C4BBBE-AEB2-4E4E-A128-29DB290D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329" y="188016"/>
            <a:ext cx="8623069" cy="604800"/>
          </a:xfrm>
        </p:spPr>
        <p:txBody>
          <a:bodyPr/>
          <a:lstStyle/>
          <a:p>
            <a:r>
              <a:rPr lang="es-ES" dirty="0"/>
              <a:t>Asma y rinitis, una sola enfermedad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ADA2BA5-D35E-42DD-858D-73F401EDC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74887" y="2436485"/>
            <a:ext cx="4686300" cy="1985030"/>
          </a:xfrm>
        </p:spPr>
        <p:txBody>
          <a:bodyPr>
            <a:normAutofit/>
          </a:bodyPr>
          <a:lstStyle/>
          <a:p>
            <a:pPr lvl="1"/>
            <a:r>
              <a:rPr lang="es-ES" sz="2400" dirty="0"/>
              <a:t>749 niños rinitis y asma</a:t>
            </a:r>
          </a:p>
          <a:p>
            <a:pPr lvl="1"/>
            <a:r>
              <a:rPr lang="es-ES" sz="2400" dirty="0"/>
              <a:t>1 año de seguimiento</a:t>
            </a:r>
          </a:p>
          <a:p>
            <a:pPr lvl="1"/>
            <a:r>
              <a:rPr lang="es-ES" sz="2400" dirty="0"/>
              <a:t>4 a 6 evaluaciones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B119984-EB82-44F3-8C9B-19A588B948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57" y="5923630"/>
            <a:ext cx="11582443" cy="2951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1200" dirty="0" err="1"/>
              <a:t>Togias</a:t>
            </a:r>
            <a:r>
              <a:rPr lang="es-ES" sz="1200" dirty="0"/>
              <a:t> et al. </a:t>
            </a:r>
            <a:r>
              <a:rPr lang="en-US" sz="1200" dirty="0"/>
              <a:t>Rhinitis in children and adolescents with asthma: Ubiquitous, difficult to control, and associated </a:t>
            </a:r>
            <a:r>
              <a:rPr lang="es-ES" sz="1200" dirty="0" err="1"/>
              <a:t>with</a:t>
            </a:r>
            <a:r>
              <a:rPr lang="es-ES" sz="1200" dirty="0"/>
              <a:t> </a:t>
            </a:r>
            <a:r>
              <a:rPr lang="es-ES" sz="1200" dirty="0" err="1"/>
              <a:t>asthma</a:t>
            </a:r>
            <a:r>
              <a:rPr lang="es-ES" sz="1200" dirty="0"/>
              <a:t> </a:t>
            </a:r>
            <a:r>
              <a:rPr lang="es-ES" sz="1200" dirty="0" err="1"/>
              <a:t>outcomes</a:t>
            </a:r>
            <a:r>
              <a:rPr lang="es-ES" sz="1200" dirty="0"/>
              <a:t>. J </a:t>
            </a:r>
            <a:r>
              <a:rPr lang="es-ES" sz="1200" dirty="0" err="1"/>
              <a:t>Allergy</a:t>
            </a:r>
            <a:r>
              <a:rPr lang="es-ES" sz="1200" dirty="0"/>
              <a:t> Clin </a:t>
            </a:r>
            <a:r>
              <a:rPr lang="es-ES" sz="1200" dirty="0" err="1"/>
              <a:t>Immunol</a:t>
            </a:r>
            <a:r>
              <a:rPr lang="es-ES" sz="1200" dirty="0"/>
              <a:t> 2018, en prensa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9FC833D-6DA2-485F-B218-B2F4D440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376" y="1406655"/>
            <a:ext cx="3692688" cy="36990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4AF0D14-B6E1-4593-9761-470B65B90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110" y="1406655"/>
            <a:ext cx="3857106" cy="360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3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9B5FA9-9B80-4C9C-8065-067705F6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094" y="109778"/>
            <a:ext cx="9277004" cy="604800"/>
          </a:xfrm>
        </p:spPr>
        <p:txBody>
          <a:bodyPr/>
          <a:lstStyle/>
          <a:p>
            <a:r>
              <a:rPr lang="es-ES" dirty="0"/>
              <a:t>Curso natural de la rinitis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A04964D-C6AD-47F5-919D-C6F7535AF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0588" y="1556792"/>
            <a:ext cx="6446496" cy="1684429"/>
          </a:xfrm>
        </p:spPr>
        <p:txBody>
          <a:bodyPr>
            <a:normAutofit lnSpcReduction="10000"/>
          </a:bodyPr>
          <a:lstStyle/>
          <a:p>
            <a:r>
              <a:rPr lang="es-ES" dirty="0"/>
              <a:t>1995: Cohorte no seleccionada </a:t>
            </a:r>
          </a:p>
          <a:p>
            <a:pPr lvl="1"/>
            <a:r>
              <a:rPr lang="es-ES" sz="2400" dirty="0"/>
              <a:t>1500 niños (media 14 años)</a:t>
            </a:r>
          </a:p>
          <a:p>
            <a:pPr lvl="2"/>
            <a:r>
              <a:rPr lang="es-ES" sz="2400" dirty="0"/>
              <a:t>Prevalencia 19%.</a:t>
            </a:r>
          </a:p>
          <a:p>
            <a:pPr lvl="1"/>
            <a:r>
              <a:rPr lang="es-ES" sz="2400" dirty="0"/>
              <a:t>Evaluación clínica y sensibilizaciones.</a:t>
            </a:r>
          </a:p>
          <a:p>
            <a:pPr lvl="1"/>
            <a:endParaRPr lang="es-ES" sz="20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5A6851D-5FCC-4B56-A752-A5BDF9640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57" y="5746154"/>
            <a:ext cx="11582443" cy="242795"/>
          </a:xfrm>
        </p:spPr>
        <p:txBody>
          <a:bodyPr>
            <a:noAutofit/>
          </a:bodyPr>
          <a:lstStyle/>
          <a:p>
            <a:r>
              <a:rPr lang="es-ES" sz="1200" dirty="0" err="1">
                <a:latin typeface="AdvTTa9c1b374"/>
              </a:rPr>
              <a:t>Mortz</a:t>
            </a:r>
            <a:r>
              <a:rPr lang="es-ES" sz="1200" dirty="0">
                <a:latin typeface="AdvTTa9c1b374"/>
              </a:rPr>
              <a:t> CG, et al. </a:t>
            </a:r>
            <a:r>
              <a:rPr lang="es-ES" sz="1200" dirty="0" err="1">
                <a:latin typeface="AdvTTa9c1b374"/>
              </a:rPr>
              <a:t>Atopic</a:t>
            </a:r>
            <a:r>
              <a:rPr lang="es-ES" sz="1200" dirty="0">
                <a:latin typeface="AdvTTa9c1b374"/>
              </a:rPr>
              <a:t> </a:t>
            </a:r>
            <a:r>
              <a:rPr lang="en-US" sz="1200" dirty="0">
                <a:latin typeface="AdvTTa9c1b374"/>
              </a:rPr>
              <a:t>diseases and type I sensitization from adolescence to adulthood in an unselected population (TOACS) with focus on </a:t>
            </a:r>
            <a:r>
              <a:rPr lang="es-ES" sz="1200" dirty="0" err="1">
                <a:latin typeface="AdvTTa9c1b374"/>
              </a:rPr>
              <a:t>predictors</a:t>
            </a:r>
            <a:r>
              <a:rPr lang="es-ES" sz="1200" dirty="0">
                <a:latin typeface="AdvTTa9c1b374"/>
              </a:rPr>
              <a:t> </a:t>
            </a:r>
            <a:r>
              <a:rPr lang="es-ES" sz="1200" dirty="0" err="1">
                <a:latin typeface="AdvTTa9c1b374"/>
              </a:rPr>
              <a:t>for</a:t>
            </a:r>
            <a:r>
              <a:rPr lang="es-ES" sz="1200" dirty="0">
                <a:latin typeface="AdvTTa9c1b374"/>
              </a:rPr>
              <a:t> </a:t>
            </a:r>
            <a:r>
              <a:rPr lang="es-ES" sz="1200" dirty="0" err="1">
                <a:latin typeface="AdvTTa9c1b374"/>
              </a:rPr>
              <a:t>allergic</a:t>
            </a:r>
            <a:r>
              <a:rPr lang="es-ES" sz="1200" dirty="0">
                <a:latin typeface="AdvTTa9c1b374"/>
              </a:rPr>
              <a:t> </a:t>
            </a:r>
            <a:r>
              <a:rPr lang="es-ES" sz="1200" dirty="0" err="1">
                <a:latin typeface="AdvTTa9c1b374"/>
              </a:rPr>
              <a:t>rhinitis</a:t>
            </a:r>
            <a:r>
              <a:rPr lang="es-ES" sz="1200" dirty="0">
                <a:latin typeface="AdvTTa9c1b374"/>
              </a:rPr>
              <a:t>. </a:t>
            </a:r>
            <a:r>
              <a:rPr lang="es-ES" sz="1200" dirty="0" err="1">
                <a:latin typeface="AdvTTeb5f0e55.I"/>
              </a:rPr>
              <a:t>Allergy</a:t>
            </a:r>
            <a:r>
              <a:rPr lang="es-ES" sz="1200" dirty="0">
                <a:latin typeface="AdvTTa9c1b374"/>
              </a:rPr>
              <a:t>. 2019;74:308</a:t>
            </a:r>
            <a:r>
              <a:rPr lang="es-ES" sz="1200" dirty="0">
                <a:latin typeface="AdvOTb0c9bf5d+20"/>
              </a:rPr>
              <a:t>–</a:t>
            </a:r>
            <a:r>
              <a:rPr lang="es-ES" sz="1200" dirty="0">
                <a:latin typeface="AdvTTa9c1b374"/>
              </a:rPr>
              <a:t>317</a:t>
            </a:r>
            <a:endParaRPr lang="es-ES" sz="1200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CBA3011A-CB17-41F3-9EB2-3F5F4827543B}"/>
              </a:ext>
            </a:extLst>
          </p:cNvPr>
          <p:cNvSpPr txBox="1">
            <a:spLocks/>
          </p:cNvSpPr>
          <p:nvPr/>
        </p:nvSpPr>
        <p:spPr>
          <a:xfrm>
            <a:off x="-210588" y="3911911"/>
            <a:ext cx="6306588" cy="16844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808038" indent="-265113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4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1pPr>
            <a:lvl2pPr marL="1524000" indent="-265113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2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2pPr>
            <a:lvl3pPr marL="2239963" indent="-265113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20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3pPr>
            <a:lvl4pPr marL="2874963" indent="-184150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Font typeface="Arial" pitchFamily="34" charset="0"/>
              <a:buChar char="–"/>
              <a:defRPr sz="20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4pPr>
            <a:lvl5pPr marL="3590925" indent="-185738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Font typeface="Arial" pitchFamily="34" charset="0"/>
              <a:buChar char="»"/>
              <a:defRPr sz="20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2010: misma cohorte </a:t>
            </a:r>
          </a:p>
          <a:p>
            <a:pPr lvl="1"/>
            <a:r>
              <a:rPr lang="es-ES" sz="2400" dirty="0"/>
              <a:t>1271/1500 sujetos (media 29 años)</a:t>
            </a:r>
          </a:p>
          <a:p>
            <a:pPr lvl="2"/>
            <a:r>
              <a:rPr lang="es-ES" sz="2400" dirty="0"/>
              <a:t>Prevalencia 41%.</a:t>
            </a:r>
          </a:p>
          <a:p>
            <a:pPr lvl="1"/>
            <a:r>
              <a:rPr lang="es-ES" sz="2400" dirty="0"/>
              <a:t>Evaluación clínica y sensibilizaciones.</a:t>
            </a:r>
          </a:p>
          <a:p>
            <a:pPr lvl="1"/>
            <a:endParaRPr lang="es-ES" sz="2000" dirty="0"/>
          </a:p>
        </p:txBody>
      </p:sp>
      <p:sp>
        <p:nvSpPr>
          <p:cNvPr id="6" name="Flecha arriba 14">
            <a:extLst>
              <a:ext uri="{FF2B5EF4-FFF2-40B4-BE49-F238E27FC236}">
                <a16:creationId xmlns:a16="http://schemas.microsoft.com/office/drawing/2014/main" xmlns="" id="{962A97F1-3531-481F-A5FB-E259D1C41A33}"/>
              </a:ext>
            </a:extLst>
          </p:cNvPr>
          <p:cNvSpPr/>
          <p:nvPr/>
        </p:nvSpPr>
        <p:spPr>
          <a:xfrm rot="10800000">
            <a:off x="2768600" y="3241221"/>
            <a:ext cx="461302" cy="729703"/>
          </a:xfrm>
          <a:prstGeom prst="upArrow">
            <a:avLst>
              <a:gd name="adj1" fmla="val 43380"/>
              <a:gd name="adj2" fmla="val 65762"/>
            </a:avLst>
          </a:prstGeom>
          <a:gradFill flip="none" rotWithShape="1">
            <a:gsLst>
              <a:gs pos="0">
                <a:srgbClr val="E03E52">
                  <a:lumMod val="67000"/>
                </a:srgbClr>
              </a:gs>
              <a:gs pos="48000">
                <a:srgbClr val="E03E52">
                  <a:lumMod val="97000"/>
                  <a:lumOff val="3000"/>
                </a:srgbClr>
              </a:gs>
              <a:gs pos="100000">
                <a:srgbClr val="E03E52">
                  <a:lumMod val="20000"/>
                  <a:lumOff val="8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270000"/>
              </a:lnSpc>
              <a:defRPr/>
            </a:pPr>
            <a:endParaRPr lang="es-ES" kern="0" dirty="0">
              <a:solidFill>
                <a:srgbClr val="E03E52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67DF285-989F-4C36-9BA5-BDE861B28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761" y="1556792"/>
            <a:ext cx="5663760" cy="37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7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003856-2858-4A73-9673-DA289D493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715" y="124001"/>
            <a:ext cx="8817033" cy="604800"/>
          </a:xfrm>
        </p:spPr>
        <p:txBody>
          <a:bodyPr/>
          <a:lstStyle/>
          <a:p>
            <a:r>
              <a:rPr lang="es-ES" dirty="0"/>
              <a:t>Mejor opción: Tratamiento etiológico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13E042C-EDF4-42E2-B38A-129E542B10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780" y="5842626"/>
            <a:ext cx="11857220" cy="783846"/>
          </a:xfrm>
        </p:spPr>
        <p:txBody>
          <a:bodyPr>
            <a:normAutofit/>
          </a:bodyPr>
          <a:lstStyle/>
          <a:p>
            <a:r>
              <a:rPr lang="es-ES" sz="1200" dirty="0">
                <a:latin typeface="AdvTTa9c1b374"/>
              </a:rPr>
              <a:t>Varona R, </a:t>
            </a:r>
            <a:r>
              <a:rPr lang="en-US" sz="1200" dirty="0">
                <a:latin typeface="AdvTTa9c1b374"/>
              </a:rPr>
              <a:t>et al. Persistent regulatory T‐cell response 2 years after 3 years of grass tablet SLIT: Links to reduced eosinophil counts, </a:t>
            </a:r>
            <a:r>
              <a:rPr lang="en-US" sz="1200" dirty="0" err="1">
                <a:latin typeface="AdvTTa9c1b374"/>
              </a:rPr>
              <a:t>sIgE</a:t>
            </a:r>
            <a:r>
              <a:rPr lang="en-US" sz="1200" dirty="0">
                <a:latin typeface="AdvTTa9c1b374"/>
              </a:rPr>
              <a:t> levels, and clinical benefit. Allergy. 2019;74:349– </a:t>
            </a:r>
            <a:r>
              <a:rPr lang="es-ES" sz="1200" dirty="0">
                <a:latin typeface="AdvTTa9c1b374"/>
              </a:rPr>
              <a:t>360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6D7B4BC-FDF4-44DD-B6BD-05A0B761DDB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7715" y="1127133"/>
            <a:ext cx="7602757" cy="452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60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522F3D-E194-42B8-9CC5-A90A783E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962" y="264394"/>
            <a:ext cx="8246225" cy="604800"/>
          </a:xfrm>
        </p:spPr>
        <p:txBody>
          <a:bodyPr/>
          <a:lstStyle/>
          <a:p>
            <a:r>
              <a:rPr lang="es-ES" dirty="0"/>
              <a:t>Aspectos clínicos de mejoría en ITE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5B7489E-CBB7-4FDB-B003-0F8CCA396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50341"/>
            <a:ext cx="11111346" cy="3957317"/>
          </a:xfrm>
        </p:spPr>
        <p:txBody>
          <a:bodyPr>
            <a:normAutofit/>
          </a:bodyPr>
          <a:lstStyle/>
          <a:p>
            <a:r>
              <a:rPr lang="es-ES" sz="2000" dirty="0"/>
              <a:t>En rinitis alérgica:</a:t>
            </a:r>
          </a:p>
          <a:p>
            <a:pPr lvl="1"/>
            <a:r>
              <a:rPr lang="es-ES" sz="2000" dirty="0"/>
              <a:t>Mejora los síntomas.</a:t>
            </a:r>
          </a:p>
          <a:p>
            <a:pPr lvl="1"/>
            <a:r>
              <a:rPr lang="es-ES" sz="2000" dirty="0"/>
              <a:t>Mejora el consumo de medicación.</a:t>
            </a:r>
            <a:endParaRPr lang="es-ES" sz="2000" b="1" dirty="0"/>
          </a:p>
          <a:p>
            <a:r>
              <a:rPr lang="es-ES" sz="2000" dirty="0"/>
              <a:t>En asma alérgico:</a:t>
            </a:r>
          </a:p>
          <a:p>
            <a:pPr lvl="1"/>
            <a:r>
              <a:rPr lang="es-ES" sz="2000" dirty="0"/>
              <a:t>Mejora los síntomas.</a:t>
            </a:r>
          </a:p>
          <a:p>
            <a:pPr lvl="1"/>
            <a:r>
              <a:rPr lang="es-ES" sz="2000" dirty="0"/>
              <a:t>Mejora el consumo de medicación de rescate y de corticoides inhalados de mantenimiento.</a:t>
            </a:r>
          </a:p>
          <a:p>
            <a:r>
              <a:rPr lang="es-ES" sz="2000" dirty="0"/>
              <a:t>Mejora la calidad de vida.</a:t>
            </a:r>
          </a:p>
          <a:p>
            <a:r>
              <a:rPr lang="es-ES" sz="2000" dirty="0"/>
              <a:t>Reduce costes sociosanitarios.</a:t>
            </a:r>
          </a:p>
          <a:p>
            <a:r>
              <a:rPr lang="es-ES" sz="2000" dirty="0"/>
              <a:t>El efecto beneficioso tras 3 años de tratamiento perdura tras la suspensión de 6 a 15 años.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0C604AD4-423D-4165-9EC2-BC5602925B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57" y="5407658"/>
            <a:ext cx="11582443" cy="725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1200" dirty="0" err="1"/>
              <a:t>Dhami</a:t>
            </a:r>
            <a:r>
              <a:rPr lang="es-ES" sz="1200" dirty="0"/>
              <a:t> S, et al. </a:t>
            </a:r>
            <a:r>
              <a:rPr lang="es-ES" sz="1200" dirty="0" err="1"/>
              <a:t>Allergen</a:t>
            </a:r>
            <a:r>
              <a:rPr lang="es-ES" sz="1200" dirty="0"/>
              <a:t> </a:t>
            </a:r>
            <a:r>
              <a:rPr lang="es-ES" sz="1200" dirty="0" err="1"/>
              <a:t>immunotherapy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allergic</a:t>
            </a:r>
            <a:r>
              <a:rPr lang="es-ES" sz="1200" dirty="0"/>
              <a:t> </a:t>
            </a:r>
            <a:r>
              <a:rPr lang="es-ES" sz="1200" dirty="0" err="1"/>
              <a:t>rhinoconjunctivitis</a:t>
            </a:r>
            <a:r>
              <a:rPr lang="es-ES" sz="1200" dirty="0"/>
              <a:t>: A </a:t>
            </a:r>
            <a:r>
              <a:rPr lang="en-US" sz="1200" dirty="0"/>
              <a:t>systematic review and meta-analysis. Allergy. 2017;72:1597–</a:t>
            </a:r>
            <a:r>
              <a:rPr lang="es-ES" sz="1200" dirty="0"/>
              <a:t>1631</a:t>
            </a:r>
          </a:p>
          <a:p>
            <a:r>
              <a:rPr lang="pt-BR" sz="1200" dirty="0" err="1"/>
              <a:t>Dhami</a:t>
            </a:r>
            <a:r>
              <a:rPr lang="pt-BR" sz="1200" dirty="0"/>
              <a:t> S, </a:t>
            </a:r>
            <a:r>
              <a:rPr lang="es-ES" sz="1200" dirty="0"/>
              <a:t>et al. </a:t>
            </a:r>
            <a:r>
              <a:rPr lang="es-ES" sz="1200" dirty="0" err="1"/>
              <a:t>Allergen</a:t>
            </a:r>
            <a:r>
              <a:rPr lang="es-ES" sz="1200" dirty="0"/>
              <a:t> </a:t>
            </a:r>
            <a:r>
              <a:rPr lang="es-ES" sz="1200" dirty="0" err="1"/>
              <a:t>immunotherapy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allergic</a:t>
            </a:r>
            <a:r>
              <a:rPr lang="es-ES" sz="1200" dirty="0"/>
              <a:t> </a:t>
            </a:r>
            <a:r>
              <a:rPr lang="es-ES" sz="1200" dirty="0" err="1"/>
              <a:t>asthma</a:t>
            </a:r>
            <a:r>
              <a:rPr lang="es-ES" sz="1200" dirty="0"/>
              <a:t>: A </a:t>
            </a:r>
            <a:r>
              <a:rPr lang="en-US" sz="1200" dirty="0"/>
              <a:t>systematic review and meta-analysis. Allergy. 2017;72:1825– </a:t>
            </a:r>
            <a:r>
              <a:rPr lang="es-ES" sz="1200" dirty="0"/>
              <a:t>1848</a:t>
            </a:r>
          </a:p>
          <a:p>
            <a:r>
              <a:rPr lang="es-ES" sz="1200" dirty="0" err="1"/>
              <a:t>Hankin</a:t>
            </a:r>
            <a:r>
              <a:rPr lang="es-ES" sz="1200" dirty="0"/>
              <a:t> CS, Cox L. </a:t>
            </a:r>
            <a:r>
              <a:rPr lang="en-US" sz="1200" dirty="0"/>
              <a:t>Allergy immunotherapy: what is the evidence for </a:t>
            </a:r>
            <a:r>
              <a:rPr lang="es-ES" sz="1200" dirty="0" err="1"/>
              <a:t>cost</a:t>
            </a:r>
            <a:r>
              <a:rPr lang="es-ES" sz="1200" dirty="0"/>
              <a:t> </a:t>
            </a:r>
            <a:r>
              <a:rPr lang="es-ES" sz="1200" dirty="0" err="1"/>
              <a:t>saving</a:t>
            </a:r>
            <a:r>
              <a:rPr lang="es-ES" sz="1200" dirty="0"/>
              <a:t>? </a:t>
            </a:r>
            <a:r>
              <a:rPr lang="es-ES" sz="1200" dirty="0" err="1"/>
              <a:t>Curr</a:t>
            </a:r>
            <a:r>
              <a:rPr lang="es-ES" sz="1200" dirty="0"/>
              <a:t> </a:t>
            </a:r>
            <a:r>
              <a:rPr lang="es-ES" sz="1200" dirty="0" err="1"/>
              <a:t>Opin</a:t>
            </a:r>
            <a:r>
              <a:rPr lang="es-ES" sz="1200" dirty="0"/>
              <a:t> </a:t>
            </a:r>
            <a:r>
              <a:rPr lang="es-ES" sz="1200" dirty="0" err="1"/>
              <a:t>Allergy</a:t>
            </a:r>
            <a:r>
              <a:rPr lang="es-ES" sz="1200" dirty="0"/>
              <a:t> Clin </a:t>
            </a:r>
            <a:r>
              <a:rPr lang="es-ES" sz="1200" dirty="0" err="1"/>
              <a:t>Immunol</a:t>
            </a:r>
            <a:r>
              <a:rPr lang="es-ES" sz="1200" dirty="0"/>
              <a:t> 2014, 14:363–370</a:t>
            </a:r>
          </a:p>
          <a:p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578650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DEB46F75-7D5C-4654-84D0-F8147AEBD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006" y="3322336"/>
            <a:ext cx="10363200" cy="2095006"/>
          </a:xfrm>
        </p:spPr>
        <p:txBody>
          <a:bodyPr/>
          <a:lstStyle/>
          <a:p>
            <a:r>
              <a:rPr lang="es-ES" dirty="0" err="1"/>
              <a:t>Dexclorfeniramina</a:t>
            </a:r>
            <a:r>
              <a:rPr lang="es-ES" dirty="0"/>
              <a:t> intramuscular.</a:t>
            </a:r>
          </a:p>
          <a:p>
            <a:r>
              <a:rPr lang="es-ES" dirty="0"/>
              <a:t>Adrenalina intramuscular.</a:t>
            </a:r>
          </a:p>
          <a:p>
            <a:r>
              <a:rPr lang="es-ES" dirty="0"/>
              <a:t>Metilprednisolona intramuscular.</a:t>
            </a:r>
          </a:p>
          <a:p>
            <a:r>
              <a:rPr lang="es-ES" dirty="0"/>
              <a:t>Antihistamínico oral de segunda generación.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8D259F61-61B2-4B41-B375-6023549793C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14793" y="933371"/>
            <a:ext cx="11267607" cy="2274524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Nuestra paciente es diagnosticada de Rinitis persistente moderada grave por alergia a gramíneas e inicia tratamiento con </a:t>
            </a:r>
            <a:r>
              <a:rPr lang="es-ES" dirty="0">
                <a:solidFill>
                  <a:srgbClr val="C00000"/>
                </a:solidFill>
              </a:rPr>
              <a:t>inmunoterapia subcutánea para gramíneas</a:t>
            </a:r>
            <a:r>
              <a:rPr lang="es-ES" dirty="0"/>
              <a:t>. </a:t>
            </a:r>
          </a:p>
          <a:p>
            <a:r>
              <a:rPr lang="es-ES" dirty="0"/>
              <a:t>En el </a:t>
            </a:r>
            <a:r>
              <a:rPr lang="es-ES" dirty="0">
                <a:solidFill>
                  <a:srgbClr val="C00000"/>
                </a:solidFill>
              </a:rPr>
              <a:t>4º día de tratamiento </a:t>
            </a:r>
            <a:r>
              <a:rPr lang="es-ES" dirty="0"/>
              <a:t>en su Centro de Salud, presenta </a:t>
            </a:r>
            <a:r>
              <a:rPr lang="es-ES" dirty="0">
                <a:solidFill>
                  <a:srgbClr val="C00000"/>
                </a:solidFill>
              </a:rPr>
              <a:t>a los 10 minutos un cuadro de prurito generalizado con lesiones </a:t>
            </a:r>
            <a:r>
              <a:rPr lang="es-ES" dirty="0" err="1">
                <a:solidFill>
                  <a:srgbClr val="C00000"/>
                </a:solidFill>
              </a:rPr>
              <a:t>habonosas</a:t>
            </a:r>
            <a:r>
              <a:rPr lang="es-ES" dirty="0"/>
              <a:t>. </a:t>
            </a:r>
          </a:p>
          <a:p>
            <a:r>
              <a:rPr lang="es-ES" dirty="0"/>
              <a:t>¿Qué tratamiento instauraría?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0D0E23E3-F58E-4007-B76B-8BC62CE8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9422"/>
            <a:ext cx="10972800" cy="604800"/>
          </a:xfrm>
        </p:spPr>
        <p:txBody>
          <a:bodyPr/>
          <a:lstStyle/>
          <a:p>
            <a:r>
              <a:rPr lang="es-ES" dirty="0"/>
              <a:t>Pregunta 5 </a:t>
            </a:r>
          </a:p>
        </p:txBody>
      </p:sp>
    </p:spTree>
    <p:extLst>
      <p:ext uri="{BB962C8B-B14F-4D97-AF65-F5344CB8AC3E}">
        <p14:creationId xmlns:p14="http://schemas.microsoft.com/office/powerpoint/2010/main" val="1132540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DEB46F75-7D5C-4654-84D0-F8147AEBD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Antihistamínico de primera generación.</a:t>
            </a:r>
          </a:p>
          <a:p>
            <a:r>
              <a:rPr lang="es-ES" dirty="0"/>
              <a:t>Antihistamínico oral de segunda generación.</a:t>
            </a:r>
          </a:p>
          <a:p>
            <a:r>
              <a:rPr lang="es-ES" dirty="0"/>
              <a:t>Antihistamínico nasal.</a:t>
            </a:r>
          </a:p>
          <a:p>
            <a:r>
              <a:rPr lang="es-ES" dirty="0"/>
              <a:t>Corticoide nasal.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8D259F61-61B2-4B41-B375-6023549793C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49424" y="658735"/>
            <a:ext cx="11887199" cy="1709733"/>
          </a:xfrm>
        </p:spPr>
        <p:txBody>
          <a:bodyPr>
            <a:normAutofit fontScale="92500"/>
          </a:bodyPr>
          <a:lstStyle/>
          <a:p>
            <a:r>
              <a:rPr lang="es-ES" dirty="0"/>
              <a:t>Acude a nuestra consulta en Mayo una niña de 13 años con síntomas de estornudos en salvas, congestión e </a:t>
            </a:r>
            <a:r>
              <a:rPr lang="es-ES" dirty="0" err="1"/>
              <a:t>hidrorrea</a:t>
            </a:r>
            <a:r>
              <a:rPr lang="es-ES" dirty="0"/>
              <a:t> intensa de más de 2 semanas de duración. </a:t>
            </a:r>
          </a:p>
          <a:p>
            <a:r>
              <a:rPr lang="es-ES" dirty="0"/>
              <a:t>¿Qué tratamiento instauraría?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BB716288-1BE1-4BB6-877C-7050543BE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0D0E23E3-F58E-4007-B76B-8BC62CE8F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1</a:t>
            </a:r>
          </a:p>
        </p:txBody>
      </p:sp>
    </p:spTree>
    <p:extLst>
      <p:ext uri="{BB962C8B-B14F-4D97-AF65-F5344CB8AC3E}">
        <p14:creationId xmlns:p14="http://schemas.microsoft.com/office/powerpoint/2010/main" val="4218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F8C98E-473F-442B-8DAD-47692BB4A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275" y="183811"/>
            <a:ext cx="8267700" cy="604800"/>
          </a:xfrm>
        </p:spPr>
        <p:txBody>
          <a:bodyPr/>
          <a:lstStyle/>
          <a:p>
            <a:r>
              <a:rPr lang="es-ES" dirty="0"/>
              <a:t>Antihistamínicos de 1</a:t>
            </a:r>
            <a:r>
              <a:rPr lang="es-ES" baseline="30000" dirty="0"/>
              <a:t>era</a:t>
            </a:r>
            <a:r>
              <a:rPr lang="es-ES" dirty="0"/>
              <a:t> generación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C506748-11BF-4621-9778-AFFDD932D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" y="1426163"/>
            <a:ext cx="11582400" cy="900658"/>
          </a:xfrm>
        </p:spPr>
        <p:txBody>
          <a:bodyPr/>
          <a:lstStyle/>
          <a:p>
            <a:r>
              <a:rPr lang="es-ES" i="1" dirty="0"/>
              <a:t>“I</a:t>
            </a:r>
            <a:r>
              <a:rPr lang="en-US" i="1" dirty="0"/>
              <a:t>t is strongly recommended not to use first-generation antihistamines any longer in allergy both for adults </a:t>
            </a:r>
            <a:r>
              <a:rPr lang="es-ES" i="1" dirty="0"/>
              <a:t>and </a:t>
            </a:r>
            <a:r>
              <a:rPr lang="es-ES" i="1" dirty="0" err="1"/>
              <a:t>especially</a:t>
            </a:r>
            <a:r>
              <a:rPr lang="es-ES" i="1" dirty="0"/>
              <a:t> in </a:t>
            </a:r>
            <a:r>
              <a:rPr lang="es-ES" i="1" dirty="0" err="1"/>
              <a:t>children</a:t>
            </a:r>
            <a:r>
              <a:rPr lang="es-ES" i="1" dirty="0"/>
              <a:t>”*.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3CCFF34-35FE-4611-A30D-DC338F12B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250" y="5728007"/>
            <a:ext cx="11715750" cy="6048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sz="1200" dirty="0"/>
              <a:t>*Zuberbier T, </a:t>
            </a:r>
            <a:r>
              <a:rPr lang="es-ES" sz="1200" dirty="0"/>
              <a:t>et al. </a:t>
            </a:r>
            <a:r>
              <a:rPr lang="en-US" sz="1200" dirty="0"/>
              <a:t>The EAACI/GA²LEN/EDF/WAO guideline for the definition, classification, diagnosis and management of </a:t>
            </a:r>
            <a:r>
              <a:rPr lang="es-ES" sz="1200" dirty="0"/>
              <a:t>urticaria. </a:t>
            </a:r>
            <a:r>
              <a:rPr lang="es-ES" sz="1200" dirty="0" err="1"/>
              <a:t>Allergy</a:t>
            </a:r>
            <a:r>
              <a:rPr lang="es-ES" sz="1200" dirty="0"/>
              <a:t>. 2018;73:1393- 1414</a:t>
            </a:r>
          </a:p>
          <a:p>
            <a:r>
              <a:rPr lang="de-DE" sz="1200" dirty="0"/>
              <a:t>Simons et al. </a:t>
            </a:r>
            <a:r>
              <a:rPr lang="en-US" sz="1200" dirty="0"/>
              <a:t>Histamine and H1-antihistamines: Celebrating a century of </a:t>
            </a:r>
            <a:r>
              <a:rPr lang="es-ES" sz="1200" dirty="0" err="1"/>
              <a:t>Progress</a:t>
            </a:r>
            <a:r>
              <a:rPr lang="es-ES" sz="1200" dirty="0"/>
              <a:t>, </a:t>
            </a:r>
            <a:r>
              <a:rPr lang="de-DE" sz="1200" dirty="0"/>
              <a:t>J Allergy Clin Immunol 2011;128:1139-50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0218EE3-FAAB-4082-A700-006FF263F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698" y="2531567"/>
            <a:ext cx="7550603" cy="29617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8122DAB6-443B-4F85-B492-047F5A5895FE}"/>
              </a:ext>
            </a:extLst>
          </p:cNvPr>
          <p:cNvCxnSpPr>
            <a:cxnSpLocks/>
          </p:cNvCxnSpPr>
          <p:nvPr/>
        </p:nvCxnSpPr>
        <p:spPr>
          <a:xfrm>
            <a:off x="4480019" y="1823389"/>
            <a:ext cx="64657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1FC1B94A-4FA5-48A7-94BC-6DB04D7B457A}"/>
              </a:ext>
            </a:extLst>
          </p:cNvPr>
          <p:cNvCxnSpPr>
            <a:cxnSpLocks/>
          </p:cNvCxnSpPr>
          <p:nvPr/>
        </p:nvCxnSpPr>
        <p:spPr>
          <a:xfrm>
            <a:off x="4302369" y="2186804"/>
            <a:ext cx="25529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3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42ACD3F6-06D4-47E4-9C13-96654305496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/>
          </a:bodyPr>
          <a:lstStyle/>
          <a:p>
            <a:r>
              <a:rPr lang="es-ES" dirty="0"/>
              <a:t>Se emplean aproximadamente en el 30%* de urticarias agudas en urgencias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xmlns="" id="{2D21A411-D421-4CD4-9280-376B7F648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06427"/>
            <a:ext cx="6887253" cy="2316455"/>
          </a:xfrm>
        </p:spPr>
        <p:txBody>
          <a:bodyPr/>
          <a:lstStyle/>
          <a:p>
            <a:r>
              <a:rPr lang="es-ES" sz="2000" dirty="0"/>
              <a:t>Nivel de evidencia para dicha actuación escaso</a:t>
            </a:r>
          </a:p>
          <a:p>
            <a:r>
              <a:rPr lang="es-ES" sz="2000" dirty="0"/>
              <a:t>2018: </a:t>
            </a:r>
          </a:p>
          <a:p>
            <a:pPr lvl="1"/>
            <a:r>
              <a:rPr lang="es-ES" sz="1800" dirty="0"/>
              <a:t>100 adultos, urticaria aguda</a:t>
            </a:r>
          </a:p>
          <a:p>
            <a:pPr lvl="1"/>
            <a:r>
              <a:rPr lang="es-ES" sz="1800" dirty="0" err="1"/>
              <a:t>Randomizados</a:t>
            </a:r>
            <a:r>
              <a:rPr lang="es-ES" sz="1800" dirty="0"/>
              <a:t> 1:1</a:t>
            </a:r>
          </a:p>
          <a:p>
            <a:pPr lvl="2"/>
            <a:r>
              <a:rPr lang="es-ES" sz="1600" dirty="0" err="1"/>
              <a:t>Levocetirizina</a:t>
            </a:r>
            <a:r>
              <a:rPr lang="es-ES" sz="1600" dirty="0"/>
              <a:t> + Pb</a:t>
            </a:r>
          </a:p>
          <a:p>
            <a:pPr lvl="2"/>
            <a:r>
              <a:rPr lang="es-ES" sz="1600" dirty="0" err="1"/>
              <a:t>Levocetirizina</a:t>
            </a:r>
            <a:r>
              <a:rPr lang="es-ES" sz="1600" dirty="0"/>
              <a:t> + prednisona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81873244-D817-421D-8546-9C1678B81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Corticoides sistémicos en urticaria aguda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E864B872-6E61-47A7-A309-A005F50803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7718" y="5767100"/>
            <a:ext cx="4659993" cy="5470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1200" dirty="0"/>
              <a:t>*</a:t>
            </a:r>
            <a:r>
              <a:rPr lang="en-GB" sz="1200" dirty="0" err="1"/>
              <a:t>Beno</a:t>
            </a:r>
            <a:r>
              <a:rPr lang="en-GB" sz="1200" dirty="0"/>
              <a:t> SM, et al. A survey of emergency department management of acute urticaria in children. </a:t>
            </a:r>
            <a:r>
              <a:rPr lang="es-ES" sz="1200" dirty="0" err="1"/>
              <a:t>Pediatr</a:t>
            </a:r>
            <a:r>
              <a:rPr lang="es-ES" sz="1200" dirty="0"/>
              <a:t> </a:t>
            </a:r>
            <a:r>
              <a:rPr lang="es-ES" sz="1200" dirty="0" err="1"/>
              <a:t>Emerg</a:t>
            </a:r>
            <a:r>
              <a:rPr lang="es-ES" sz="1200" dirty="0"/>
              <a:t> </a:t>
            </a:r>
            <a:r>
              <a:rPr lang="es-ES" sz="1200" dirty="0" err="1"/>
              <a:t>Care</a:t>
            </a:r>
            <a:r>
              <a:rPr lang="es-ES" sz="1200" dirty="0"/>
              <a:t> 2007;23(12): 862–8</a:t>
            </a:r>
            <a:endParaRPr lang="en-GB" sz="1200" dirty="0"/>
          </a:p>
          <a:p>
            <a:endParaRPr lang="es-ES" sz="120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4CABD789-C902-4528-8BEA-1A8B27435B0D}"/>
              </a:ext>
            </a:extLst>
          </p:cNvPr>
          <p:cNvGrpSpPr/>
          <p:nvPr/>
        </p:nvGrpSpPr>
        <p:grpSpPr>
          <a:xfrm>
            <a:off x="5543167" y="516297"/>
            <a:ext cx="5994843" cy="1322430"/>
            <a:chOff x="5534525" y="274639"/>
            <a:chExt cx="5994843" cy="1322430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2A0B0D66-FBC9-40C2-B764-8EBCA3525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4525" y="274639"/>
              <a:ext cx="5994843" cy="13224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xmlns="" id="{A30C5690-9740-4E9F-BB06-4E9A3CDC2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64389" y="1162539"/>
              <a:ext cx="2244354" cy="149317"/>
            </a:xfrm>
            <a:prstGeom prst="rect">
              <a:avLst/>
            </a:prstGeom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A61A779-2487-4E9F-A5E0-F0FDBC3457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5238" y="2438269"/>
            <a:ext cx="4780603" cy="2772002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2AC46AA4-3AED-4C99-90A4-DF6C6E20E180}"/>
              </a:ext>
            </a:extLst>
          </p:cNvPr>
          <p:cNvSpPr txBox="1"/>
          <p:nvPr/>
        </p:nvSpPr>
        <p:spPr>
          <a:xfrm>
            <a:off x="5607142" y="2123203"/>
            <a:ext cx="6110345" cy="34504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s-ES" sz="1400" dirty="0"/>
              <a:t>% de pacientes que pasan a presentar 0 puntos en escala de prurito (escala 0-10)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7ACD9800-EA86-4CAC-86EB-14F9DAD9F4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7421" y="5531893"/>
            <a:ext cx="4259029" cy="101474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11A329A4-0176-4DA8-914A-FC42E4396D60}"/>
              </a:ext>
            </a:extLst>
          </p:cNvPr>
          <p:cNvSpPr txBox="1"/>
          <p:nvPr/>
        </p:nvSpPr>
        <p:spPr>
          <a:xfrm>
            <a:off x="4968364" y="5178005"/>
            <a:ext cx="6110345" cy="34504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s-ES" sz="1400" dirty="0"/>
              <a:t>% de pacientes que presentan reagudización</a:t>
            </a:r>
          </a:p>
        </p:txBody>
      </p:sp>
    </p:spTree>
    <p:extLst>
      <p:ext uri="{BB962C8B-B14F-4D97-AF65-F5344CB8AC3E}">
        <p14:creationId xmlns:p14="http://schemas.microsoft.com/office/powerpoint/2010/main" val="92095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DCC3B8D6-87CF-4E52-ACC9-81ABF8ABE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9884"/>
            <a:ext cx="10972800" cy="604800"/>
          </a:xfrm>
        </p:spPr>
        <p:txBody>
          <a:bodyPr/>
          <a:lstStyle/>
          <a:p>
            <a:r>
              <a:rPr lang="es-ES" dirty="0"/>
              <a:t>Diagnóstico Urticaria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3353E03E-135E-478C-B384-BF6679580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13242"/>
            <a:ext cx="6565735" cy="3513529"/>
          </a:xfrm>
        </p:spPr>
        <p:txBody>
          <a:bodyPr>
            <a:noAutofit/>
          </a:bodyPr>
          <a:lstStyle/>
          <a:p>
            <a:r>
              <a:rPr lang="es-ES" dirty="0"/>
              <a:t>Objetivación de lesiones características:</a:t>
            </a:r>
          </a:p>
          <a:p>
            <a:pPr lvl="1"/>
            <a:r>
              <a:rPr lang="es-ES" sz="2400" dirty="0"/>
              <a:t>Habones, diseminados, pudiendo ser confluentes.</a:t>
            </a:r>
          </a:p>
          <a:p>
            <a:pPr lvl="1"/>
            <a:r>
              <a:rPr lang="es-ES" sz="2400" dirty="0"/>
              <a:t>Angioedema en menos del 10% de urticarias agudas.</a:t>
            </a:r>
          </a:p>
          <a:p>
            <a:pPr lvl="1"/>
            <a:r>
              <a:rPr lang="es-ES" sz="2400" dirty="0"/>
              <a:t>AUSENCIA DE AFECTACIÓN DE OTROS ÓRGANOS.</a:t>
            </a:r>
          </a:p>
          <a:p>
            <a:r>
              <a:rPr lang="es-ES" dirty="0"/>
              <a:t>No realizar pruebas complementarias, salvo sospecha de reacción alérgica.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539F29A2-29D5-48CA-84C6-4E6D94A53C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5894102"/>
            <a:ext cx="11582443" cy="295162"/>
          </a:xfrm>
        </p:spPr>
        <p:txBody>
          <a:bodyPr>
            <a:normAutofit/>
          </a:bodyPr>
          <a:lstStyle/>
          <a:p>
            <a:r>
              <a:rPr lang="en-US" sz="1200" dirty="0"/>
              <a:t>Liu TH, et al. Significant factors associated with severity and outcome of an initial episode of acute urticaria in children. </a:t>
            </a:r>
            <a:r>
              <a:rPr lang="en-US" sz="1200" dirty="0" err="1"/>
              <a:t>Pediatr</a:t>
            </a:r>
            <a:r>
              <a:rPr lang="en-US" sz="1200" dirty="0"/>
              <a:t> Allergy Immunol </a:t>
            </a:r>
            <a:r>
              <a:rPr lang="es-ES" sz="1200" dirty="0"/>
              <a:t>2010;21(7):1043–51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8C08711-8AD8-4DD7-828D-E659AE7C4A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2" t="1106" r="3012" b="1926"/>
          <a:stretch/>
        </p:blipFill>
        <p:spPr>
          <a:xfrm>
            <a:off x="6894067" y="1599767"/>
            <a:ext cx="4916722" cy="375489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18785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7441A8-946A-46FA-86E3-6E118F9B8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949" y="221256"/>
            <a:ext cx="8296102" cy="604800"/>
          </a:xfrm>
        </p:spPr>
        <p:txBody>
          <a:bodyPr/>
          <a:lstStyle/>
          <a:p>
            <a:r>
              <a:rPr lang="es-ES" dirty="0"/>
              <a:t>Epidemiología y etiología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1BCAA88-FCF2-49CB-8A82-1787DA337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" y="1703521"/>
            <a:ext cx="6156960" cy="906675"/>
          </a:xfrm>
        </p:spPr>
        <p:txBody>
          <a:bodyPr/>
          <a:lstStyle/>
          <a:p>
            <a:r>
              <a:rPr lang="es-ES" dirty="0"/>
              <a:t>Incidencia: </a:t>
            </a:r>
          </a:p>
          <a:p>
            <a:pPr lvl="1"/>
            <a:r>
              <a:rPr lang="es-ES" dirty="0"/>
              <a:t>Cohorte longitudinal  9000 niños*.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74468874-E38D-4FE1-A147-B0B5A18D0D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895115"/>
            <a:ext cx="11582443" cy="423395"/>
          </a:xfrm>
        </p:spPr>
        <p:txBody>
          <a:bodyPr>
            <a:normAutofit lnSpcReduction="10000"/>
          </a:bodyPr>
          <a:lstStyle/>
          <a:p>
            <a:r>
              <a:rPr lang="en-US" sz="1000" dirty="0"/>
              <a:t>*</a:t>
            </a:r>
            <a:r>
              <a:rPr lang="en-US" sz="1000" dirty="0" err="1"/>
              <a:t>Bruske</a:t>
            </a:r>
            <a:r>
              <a:rPr lang="en-US" sz="1000" dirty="0"/>
              <a:t> I, et al. Epidemiology of urticaria in infants and young children in Germany – Results from the German </a:t>
            </a:r>
            <a:r>
              <a:rPr lang="en-US" sz="1000" dirty="0" err="1"/>
              <a:t>LISAplus</a:t>
            </a:r>
            <a:r>
              <a:rPr lang="en-US" sz="1000" dirty="0"/>
              <a:t> and </a:t>
            </a:r>
            <a:r>
              <a:rPr lang="en-US" sz="1000" dirty="0" err="1"/>
              <a:t>GINIplus</a:t>
            </a:r>
            <a:r>
              <a:rPr lang="en-US" sz="1000" dirty="0"/>
              <a:t> Birth Cohort Studies. </a:t>
            </a:r>
            <a:r>
              <a:rPr lang="en-US" sz="1000" dirty="0" err="1"/>
              <a:t>Pediatr</a:t>
            </a:r>
            <a:r>
              <a:rPr lang="en-US" sz="1000" dirty="0"/>
              <a:t> Allergy Immunol </a:t>
            </a:r>
            <a:r>
              <a:rPr lang="es-ES" sz="1000" dirty="0"/>
              <a:t>2014: 25: 36–42</a:t>
            </a:r>
          </a:p>
          <a:p>
            <a:r>
              <a:rPr lang="es-ES" sz="1000" dirty="0"/>
              <a:t>**</a:t>
            </a:r>
            <a:r>
              <a:rPr lang="es-ES" sz="1000" dirty="0" err="1"/>
              <a:t>Konstantinou</a:t>
            </a:r>
            <a:r>
              <a:rPr lang="es-ES" sz="1000" dirty="0"/>
              <a:t> GN, et al. </a:t>
            </a:r>
            <a:r>
              <a:rPr lang="es-ES" sz="1000" dirty="0" err="1"/>
              <a:t>Childhood</a:t>
            </a:r>
            <a:r>
              <a:rPr lang="es-ES" sz="1000" dirty="0"/>
              <a:t> </a:t>
            </a:r>
            <a:r>
              <a:rPr lang="es-ES" sz="1000" dirty="0" err="1"/>
              <a:t>acute</a:t>
            </a:r>
            <a:r>
              <a:rPr lang="es-ES" sz="1000" dirty="0"/>
              <a:t> urticaria in </a:t>
            </a:r>
            <a:r>
              <a:rPr lang="es-ES" sz="1000" dirty="0" err="1"/>
              <a:t>northern</a:t>
            </a:r>
            <a:r>
              <a:rPr lang="es-ES" sz="1000" dirty="0"/>
              <a:t> and </a:t>
            </a:r>
            <a:r>
              <a:rPr lang="es-ES" sz="1000" dirty="0" err="1"/>
              <a:t>southern</a:t>
            </a:r>
            <a:r>
              <a:rPr lang="es-ES" sz="1000" dirty="0"/>
              <a:t> </a:t>
            </a:r>
            <a:r>
              <a:rPr lang="en-US" sz="1000" dirty="0"/>
              <a:t>Europe shows a similar epidemiological pattern and significant meteorological influences. Pediatric Allergy Immunology 2011: 22: 36–42</a:t>
            </a:r>
            <a:endParaRPr lang="es-ES" sz="1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28F231D-D2B7-4B95-801B-3D2CC65D2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51" y="2771345"/>
            <a:ext cx="4659780" cy="276373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C415154-56EB-4AB5-B811-4521FDD3AA71}"/>
              </a:ext>
            </a:extLst>
          </p:cNvPr>
          <p:cNvSpPr/>
          <p:nvPr/>
        </p:nvSpPr>
        <p:spPr>
          <a:xfrm>
            <a:off x="825774" y="3475832"/>
            <a:ext cx="4971011" cy="104740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xmlns="" id="{ADE65534-866A-47BF-9D61-50138DEDE23E}"/>
              </a:ext>
            </a:extLst>
          </p:cNvPr>
          <p:cNvSpPr txBox="1">
            <a:spLocks/>
          </p:cNvSpPr>
          <p:nvPr/>
        </p:nvSpPr>
        <p:spPr>
          <a:xfrm>
            <a:off x="5425483" y="1703521"/>
            <a:ext cx="6156960" cy="989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808038" indent="-265113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4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1pPr>
            <a:lvl2pPr marL="1524000" indent="-265113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2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2pPr>
            <a:lvl3pPr marL="2239963" indent="-265113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20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3pPr>
            <a:lvl4pPr marL="2874963" indent="-184150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Font typeface="Arial" pitchFamily="34" charset="0"/>
              <a:buChar char="–"/>
              <a:defRPr sz="20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4pPr>
            <a:lvl5pPr marL="3590925" indent="-185738" algn="l" defTabSz="914400" rtl="0" eaLnBrk="1" latinLnBrk="0" hangingPunct="1">
              <a:spcBef>
                <a:spcPts val="600"/>
              </a:spcBef>
              <a:buClr>
                <a:srgbClr val="C5000B"/>
              </a:buClr>
              <a:buFont typeface="Arial" pitchFamily="34" charset="0"/>
              <a:buChar char="»"/>
              <a:defRPr sz="2000" kern="1200">
                <a:solidFill>
                  <a:srgbClr val="32588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Etiología: </a:t>
            </a:r>
          </a:p>
          <a:p>
            <a:pPr lvl="1"/>
            <a:r>
              <a:rPr lang="es-ES" dirty="0"/>
              <a:t>Cohorte 729 niños urticaria aguda**.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21C0BAFF-E261-4971-BDB9-DF4709921BA5}"/>
              </a:ext>
            </a:extLst>
          </p:cNvPr>
          <p:cNvGrpSpPr/>
          <p:nvPr/>
        </p:nvGrpSpPr>
        <p:grpSpPr>
          <a:xfrm>
            <a:off x="6599621" y="2940755"/>
            <a:ext cx="4670538" cy="2438939"/>
            <a:chOff x="6162460" y="2962178"/>
            <a:chExt cx="4355706" cy="2072435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55B1E333-83CB-441A-B7D4-EFA122D8A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6030" r="76024"/>
            <a:stretch/>
          </p:blipFill>
          <p:spPr>
            <a:xfrm>
              <a:off x="6162460" y="3497536"/>
              <a:ext cx="1694607" cy="1537077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39D72299-3060-450B-B87D-BA1C38B92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989" b="84750"/>
            <a:stretch/>
          </p:blipFill>
          <p:spPr>
            <a:xfrm>
              <a:off x="6162460" y="2964453"/>
              <a:ext cx="1909096" cy="533083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xmlns="" id="{B96139E7-BD49-4F43-BE69-2D09DEF57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353" t="56030" r="15866"/>
            <a:stretch/>
          </p:blipFill>
          <p:spPr>
            <a:xfrm>
              <a:off x="7840210" y="3497536"/>
              <a:ext cx="2670352" cy="153707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xmlns="" id="{B8AA4BB4-4CFA-4A2D-AC29-DAE6445B5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386" t="-130" r="15866" b="84750"/>
            <a:stretch/>
          </p:blipFill>
          <p:spPr>
            <a:xfrm>
              <a:off x="6507222" y="2962178"/>
              <a:ext cx="4010944" cy="537633"/>
            </a:xfrm>
            <a:prstGeom prst="rect">
              <a:avLst/>
            </a:prstGeom>
          </p:spPr>
        </p:pic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C3B12E3-6353-4759-9743-50AEB9EAF1C3}"/>
              </a:ext>
            </a:extLst>
          </p:cNvPr>
          <p:cNvSpPr/>
          <p:nvPr/>
        </p:nvSpPr>
        <p:spPr>
          <a:xfrm>
            <a:off x="6517178" y="4956299"/>
            <a:ext cx="4860152" cy="29516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1C070B79-892E-43D1-B63F-A2F610073652}"/>
              </a:ext>
            </a:extLst>
          </p:cNvPr>
          <p:cNvSpPr/>
          <p:nvPr/>
        </p:nvSpPr>
        <p:spPr>
          <a:xfrm>
            <a:off x="6517178" y="4375653"/>
            <a:ext cx="4860152" cy="295163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954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1DA2820-76A2-4147-9ABC-A9F10F33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Evolución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2DB441ED-BCB9-48EC-971B-CE9CF82A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63609"/>
            <a:ext cx="11582400" cy="4092801"/>
          </a:xfrm>
        </p:spPr>
        <p:txBody>
          <a:bodyPr>
            <a:normAutofit/>
          </a:bodyPr>
          <a:lstStyle/>
          <a:p>
            <a:r>
              <a:rPr lang="es-ES" dirty="0"/>
              <a:t>La duración dependerá del origen:</a:t>
            </a:r>
          </a:p>
          <a:p>
            <a:pPr lvl="1"/>
            <a:r>
              <a:rPr lang="es-ES" sz="2400" dirty="0"/>
              <a:t>Urticarias idiopáticas agudas/infecciosas de 3 a 10 días.</a:t>
            </a:r>
          </a:p>
          <a:p>
            <a:pPr lvl="1"/>
            <a:r>
              <a:rPr lang="es-ES" sz="2400" dirty="0"/>
              <a:t>Urticarias de mecanismo IgE: resolución rápida, habitualmente menos de 24 horas.</a:t>
            </a:r>
          </a:p>
          <a:p>
            <a:endParaRPr lang="es-ES" dirty="0"/>
          </a:p>
          <a:p>
            <a:r>
              <a:rPr lang="es-ES" dirty="0"/>
              <a:t>Si la urticaria perdura más de 6 semanas, se diagnosticará de </a:t>
            </a:r>
            <a:r>
              <a:rPr lang="es-ES" b="1" dirty="0"/>
              <a:t>URTICARIA CRÓNICA:</a:t>
            </a:r>
          </a:p>
          <a:p>
            <a:pPr lvl="1"/>
            <a:r>
              <a:rPr lang="es-ES" sz="2400" dirty="0"/>
              <a:t>Urticaria aguda → crónica:</a:t>
            </a:r>
          </a:p>
          <a:p>
            <a:pPr lvl="2"/>
            <a:r>
              <a:rPr lang="es-ES" sz="2400" dirty="0"/>
              <a:t>En 1120 niños con urticaria aguda (&lt;18a): 5,4% desarrollaron UC.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A8C6EC98-A990-43CD-A582-A6055034F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5956410"/>
            <a:ext cx="11582443" cy="295162"/>
          </a:xfrm>
        </p:spPr>
        <p:txBody>
          <a:bodyPr>
            <a:normAutofit/>
          </a:bodyPr>
          <a:lstStyle/>
          <a:p>
            <a:r>
              <a:rPr lang="en-US" sz="1200" dirty="0"/>
              <a:t>Liu TH, et al. Significant factors associated with severity and outcome of an initial episode of acute urticaria in children. </a:t>
            </a:r>
            <a:r>
              <a:rPr lang="en-US" sz="1200" dirty="0" err="1"/>
              <a:t>Pediatr</a:t>
            </a:r>
            <a:r>
              <a:rPr lang="en-US" sz="1200" dirty="0"/>
              <a:t> Allergy Immunol </a:t>
            </a:r>
            <a:r>
              <a:rPr lang="es-ES" sz="1200" dirty="0"/>
              <a:t>2010;21(7):1043–51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798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92D5E24B-78CF-48FD-87B3-DA5E335EBED8}"/>
              </a:ext>
            </a:extLst>
          </p:cNvPr>
          <p:cNvSpPr/>
          <p:nvPr/>
        </p:nvSpPr>
        <p:spPr>
          <a:xfrm>
            <a:off x="6313991" y="2118166"/>
            <a:ext cx="3102331" cy="43405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4DB99859-B777-4BAF-876D-1E7D334F8FD1}"/>
              </a:ext>
            </a:extLst>
          </p:cNvPr>
          <p:cNvSpPr/>
          <p:nvPr/>
        </p:nvSpPr>
        <p:spPr>
          <a:xfrm>
            <a:off x="2578907" y="2118167"/>
            <a:ext cx="3735084" cy="43405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872DB2-1B22-41FE-ABCB-074DDDDE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Clasificación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8FE1E3D-280C-4E7E-9DEF-3C5B7DBC12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5843068"/>
            <a:ext cx="11582443" cy="295162"/>
          </a:xfrm>
        </p:spPr>
        <p:txBody>
          <a:bodyPr>
            <a:normAutofit/>
          </a:bodyPr>
          <a:lstStyle/>
          <a:p>
            <a:r>
              <a:rPr lang="en-US" sz="1200" dirty="0" err="1"/>
              <a:t>Zuberbier</a:t>
            </a:r>
            <a:r>
              <a:rPr lang="en-US" sz="1200" dirty="0"/>
              <a:t> T, et al. The EAACI/GA²LEN/EDF/WAO Guideline for the Definition, Classification, Diagnosis and Management of Urticaria, </a:t>
            </a:r>
            <a:r>
              <a:rPr lang="es-ES" sz="1200" dirty="0" err="1"/>
              <a:t>Allergy</a:t>
            </a:r>
            <a:r>
              <a:rPr lang="es-ES" sz="1200" dirty="0"/>
              <a:t>. 2018 Jul;73(7):1393-1414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90FBA19-D330-4BDE-ABD2-136A377018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8907" y="1694266"/>
            <a:ext cx="6837415" cy="36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7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6A351F1-28C3-4D52-8AE3-3910C4BD7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Diagnóstico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AEB452E-BF91-430C-9D12-3DED3CD32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8699"/>
            <a:ext cx="11582400" cy="864523"/>
          </a:xfrm>
        </p:spPr>
        <p:txBody>
          <a:bodyPr>
            <a:normAutofit lnSpcReduction="10000"/>
          </a:bodyPr>
          <a:lstStyle/>
          <a:p>
            <a:r>
              <a:rPr lang="es-ES" dirty="0"/>
              <a:t>La presencia de habones y/o angioedema característicos, durante más de 6 semanas.</a:t>
            </a:r>
          </a:p>
          <a:p>
            <a:r>
              <a:rPr lang="es-ES" dirty="0"/>
              <a:t>Pruebas complementarias:</a:t>
            </a:r>
          </a:p>
          <a:p>
            <a:pPr marL="542925" indent="0">
              <a:buNone/>
            </a:pPr>
            <a:endParaRPr lang="es-ES" sz="20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69EA939-5C57-4E8E-8500-B2982AD397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593" y="5976041"/>
            <a:ext cx="11582443" cy="295162"/>
          </a:xfrm>
        </p:spPr>
        <p:txBody>
          <a:bodyPr>
            <a:normAutofit/>
          </a:bodyPr>
          <a:lstStyle/>
          <a:p>
            <a:r>
              <a:rPr lang="en-US" sz="1200" dirty="0" err="1"/>
              <a:t>Zuberbier</a:t>
            </a:r>
            <a:r>
              <a:rPr lang="en-US" sz="1200" dirty="0"/>
              <a:t> T, et al. The EAACI/GA²LEN/EDF/WAO Guideline for the Definition, Classification, Diagnosis and Management of Urticaria, </a:t>
            </a:r>
            <a:r>
              <a:rPr lang="es-ES" sz="1200" dirty="0" err="1"/>
              <a:t>Allergy</a:t>
            </a:r>
            <a:r>
              <a:rPr lang="es-ES" sz="1200" dirty="0"/>
              <a:t>. 2018 Jul;73(7):1393-1414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D6A0AA64-135D-40FA-8C12-4D8124A1B0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8733101"/>
              </p:ext>
            </p:extLst>
          </p:nvPr>
        </p:nvGraphicFramePr>
        <p:xfrm>
          <a:off x="619593" y="2515808"/>
          <a:ext cx="4641955" cy="3400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451">
                  <a:extLst>
                    <a:ext uri="{9D8B030D-6E8A-4147-A177-3AD203B41FA5}">
                      <a16:colId xmlns:a16="http://schemas.microsoft.com/office/drawing/2014/main" xmlns="" val="1484375146"/>
                    </a:ext>
                  </a:extLst>
                </a:gridCol>
                <a:gridCol w="3308504">
                  <a:extLst>
                    <a:ext uri="{9D8B030D-6E8A-4147-A177-3AD203B41FA5}">
                      <a16:colId xmlns:a16="http://schemas.microsoft.com/office/drawing/2014/main" xmlns="" val="3603354507"/>
                    </a:ext>
                  </a:extLst>
                </a:gridCol>
              </a:tblGrid>
              <a:tr h="31504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Urticaria crónica espontánea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39522625"/>
                  </a:ext>
                </a:extLst>
              </a:tr>
              <a:tr h="327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Obligatorio</a:t>
                      </a:r>
                    </a:p>
                  </a:txBody>
                  <a:tcPr marL="18000" marR="1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rgbClr val="325886"/>
                          </a:solidFill>
                          <a:latin typeface="+mn-lt"/>
                        </a:rPr>
                        <a:t>Sistemático de sangre (SS), VSG/PCR</a:t>
                      </a:r>
                      <a:endParaRPr lang="es-ES" sz="1400" b="0" dirty="0">
                        <a:solidFill>
                          <a:srgbClr val="32588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71166300"/>
                  </a:ext>
                </a:extLst>
              </a:tr>
              <a:tr h="522372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Opcional/ según historia clínica</a:t>
                      </a:r>
                    </a:p>
                  </a:txBody>
                  <a:tcPr marL="18000" marR="1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Evitar fármacos desencadenantes (</a:t>
                      </a:r>
                      <a:r>
                        <a:rPr lang="es-ES" sz="1400" b="0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IECAs</a:t>
                      </a: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s-ES" sz="1400" b="0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AINEs</a:t>
                      </a: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20861637"/>
                  </a:ext>
                </a:extLst>
              </a:tr>
              <a:tr h="39690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Screening Ed. infecciosas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83071617"/>
                  </a:ext>
                </a:extLst>
              </a:tr>
              <a:tr h="52237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Screening tiroideo (nivel T4 libre, TSH; autoanticuerpos)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18538530"/>
                  </a:ext>
                </a:extLst>
              </a:tr>
              <a:tr h="39690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Autoinmunidad (test de suero autólogo)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80614262"/>
                  </a:ext>
                </a:extLst>
              </a:tr>
              <a:tr h="52237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Screening de enfermedades graves sistémicas (</a:t>
                      </a:r>
                      <a:r>
                        <a:rPr lang="es-ES" sz="1400" b="0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triptasa</a:t>
                      </a: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47147698"/>
                  </a:ext>
                </a:extLst>
              </a:tr>
              <a:tr h="39690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Biopsia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94076365"/>
                  </a:ext>
                </a:extLst>
              </a:tr>
            </a:tbl>
          </a:graphicData>
        </a:graphic>
      </p:graphicFrame>
      <p:graphicFrame>
        <p:nvGraphicFramePr>
          <p:cNvPr id="6" name="Marcador de contenido 4">
            <a:extLst>
              <a:ext uri="{FF2B5EF4-FFF2-40B4-BE49-F238E27FC236}">
                <a16:creationId xmlns:a16="http://schemas.microsoft.com/office/drawing/2014/main" xmlns="" id="{27674418-B440-45D0-8807-DC6C6D71A6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4929072"/>
              </p:ext>
            </p:extLst>
          </p:nvPr>
        </p:nvGraphicFramePr>
        <p:xfrm>
          <a:off x="6410814" y="2515808"/>
          <a:ext cx="5431436" cy="3400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046">
                  <a:extLst>
                    <a:ext uri="{9D8B030D-6E8A-4147-A177-3AD203B41FA5}">
                      <a16:colId xmlns:a16="http://schemas.microsoft.com/office/drawing/2014/main" xmlns="" val="1484375146"/>
                    </a:ext>
                  </a:extLst>
                </a:gridCol>
                <a:gridCol w="3835390">
                  <a:extLst>
                    <a:ext uri="{9D8B030D-6E8A-4147-A177-3AD203B41FA5}">
                      <a16:colId xmlns:a16="http://schemas.microsoft.com/office/drawing/2014/main" xmlns="" val="3603354507"/>
                    </a:ext>
                  </a:extLst>
                </a:gridCol>
              </a:tblGrid>
              <a:tr h="31952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Urticaria inducible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39522625"/>
                  </a:ext>
                </a:extLst>
              </a:tr>
              <a:tr h="555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Urticaria a </a:t>
                      </a:r>
                      <a:r>
                        <a:rPr lang="es-ES" sz="1400" b="1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frígore</a:t>
                      </a:r>
                      <a:endParaRPr lang="es-ES" sz="1400" b="1" dirty="0">
                        <a:solidFill>
                          <a:srgbClr val="32588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" marR="18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rgbClr val="325886"/>
                          </a:solidFill>
                          <a:latin typeface="+mn-lt"/>
                        </a:rPr>
                        <a:t>Provocación con frío, SS, VSG/PCR</a:t>
                      </a: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descartar otras patologías, especialmente infecciosas</a:t>
                      </a:r>
                      <a:r>
                        <a:rPr lang="es-ES" sz="1400" dirty="0">
                          <a:solidFill>
                            <a:srgbClr val="325886"/>
                          </a:solidFill>
                          <a:latin typeface="+mn-lt"/>
                        </a:rPr>
                        <a:t> </a:t>
                      </a:r>
                      <a:endParaRPr lang="es-ES" sz="1400" b="0" dirty="0">
                        <a:solidFill>
                          <a:srgbClr val="32588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71166300"/>
                  </a:ext>
                </a:extLst>
              </a:tr>
              <a:tr h="555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Urticaria de presión tardía</a:t>
                      </a:r>
                    </a:p>
                  </a:txBody>
                  <a:tcPr marL="18000" marR="18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Tests</a:t>
                      </a: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presión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53191813"/>
                  </a:ext>
                </a:extLst>
              </a:tr>
              <a:tr h="286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Urticaria</a:t>
                      </a:r>
                      <a:r>
                        <a:rPr lang="es-ES" sz="1400" b="1" baseline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colinérgica</a:t>
                      </a:r>
                      <a:endParaRPr lang="es-ES" sz="1400" b="1" dirty="0">
                        <a:solidFill>
                          <a:srgbClr val="32588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" marR="18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 de Provocación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9233511"/>
                  </a:ext>
                </a:extLst>
              </a:tr>
              <a:tr h="286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Dermografismo</a:t>
                      </a:r>
                    </a:p>
                  </a:txBody>
                  <a:tcPr marL="18000" marR="18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Inducir dermografismo, </a:t>
                      </a:r>
                      <a:r>
                        <a:rPr lang="es-ES" sz="1400" dirty="0">
                          <a:solidFill>
                            <a:srgbClr val="325886"/>
                          </a:solidFill>
                          <a:latin typeface="+mn-lt"/>
                        </a:rPr>
                        <a:t>SS, VSG/PCR</a:t>
                      </a:r>
                      <a:endParaRPr lang="es-ES" sz="1400" b="0" dirty="0">
                        <a:solidFill>
                          <a:srgbClr val="32588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66639377"/>
                  </a:ext>
                </a:extLst>
              </a:tr>
              <a:tr h="555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Angioedema vibratorio</a:t>
                      </a:r>
                    </a:p>
                  </a:txBody>
                  <a:tcPr marL="18000" marR="18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Inducir vibración (p.ej. </a:t>
                      </a:r>
                      <a:r>
                        <a:rPr lang="es-ES" sz="1400" b="0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Vortex</a:t>
                      </a: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66032580"/>
                  </a:ext>
                </a:extLst>
              </a:tr>
              <a:tr h="841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Urticaria </a:t>
                      </a:r>
                      <a:r>
                        <a:rPr lang="es-ES" sz="1400" b="1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acuagémica</a:t>
                      </a:r>
                      <a:r>
                        <a:rPr lang="es-ES" sz="14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por</a:t>
                      </a:r>
                      <a:r>
                        <a:rPr lang="es-ES" sz="1400" b="1" baseline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calor, solar</a:t>
                      </a:r>
                      <a:endParaRPr lang="es-ES" sz="1400" b="1" dirty="0">
                        <a:solidFill>
                          <a:srgbClr val="32588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" marR="18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 específicos</a:t>
                      </a:r>
                      <a:r>
                        <a:rPr lang="es-ES" sz="1400" b="0" baseline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(calor, luz UV…)</a:t>
                      </a:r>
                      <a:endParaRPr lang="es-ES" sz="1400" b="0" dirty="0">
                        <a:solidFill>
                          <a:srgbClr val="32588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4613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87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11BCBE-CA14-4A72-A1CF-13C960A31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874" y="179689"/>
            <a:ext cx="8495607" cy="604800"/>
          </a:xfrm>
        </p:spPr>
        <p:txBody>
          <a:bodyPr/>
          <a:lstStyle/>
          <a:p>
            <a:r>
              <a:rPr lang="es-ES" dirty="0"/>
              <a:t>Caso clínico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D4779B0-43C4-47E9-BC52-FB2270E84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93339"/>
            <a:ext cx="4555770" cy="1616000"/>
          </a:xfrm>
        </p:spPr>
        <p:txBody>
          <a:bodyPr>
            <a:normAutofit/>
          </a:bodyPr>
          <a:lstStyle/>
          <a:p>
            <a:pPr algn="just"/>
            <a:r>
              <a:rPr lang="es-ES" sz="2000" dirty="0"/>
              <a:t>Niña de 6 años, urticaria de 8 semanas de evolución, con insuficiente respuesta a antihistamínico de 2ª generación a dosis según prospecto.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2BBD36D-E24C-4694-A67A-7D15B3AFE6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7605" r="13559"/>
          <a:stretch/>
        </p:blipFill>
        <p:spPr>
          <a:xfrm>
            <a:off x="1234615" y="3455263"/>
            <a:ext cx="3868616" cy="251364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Imagen 7" descr="Imagen que contiene persona, interior, ropa, hombre&#10;&#10;Descripción generada automáticamente">
            <a:extLst>
              <a:ext uri="{FF2B5EF4-FFF2-40B4-BE49-F238E27FC236}">
                <a16:creationId xmlns:a16="http://schemas.microsoft.com/office/drawing/2014/main" xmlns="" id="{9B7E5EA7-E059-4F3F-A6DD-8FD436023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/>
          <a:stretch/>
        </p:blipFill>
        <p:spPr>
          <a:xfrm rot="5400000">
            <a:off x="4175679" y="2155770"/>
            <a:ext cx="4740688" cy="28855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Imagen 9" descr="Imagen que contiene interior, hombre, persona, pared&#10;&#10;Descripción generada automáticamente">
            <a:extLst>
              <a:ext uri="{FF2B5EF4-FFF2-40B4-BE49-F238E27FC236}">
                <a16:creationId xmlns:a16="http://schemas.microsoft.com/office/drawing/2014/main" xmlns="" id="{BA13CA0F-FD9C-49DF-B129-FCE306103F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7"/>
          <a:stretch/>
        </p:blipFill>
        <p:spPr>
          <a:xfrm rot="5400000">
            <a:off x="7276254" y="2155771"/>
            <a:ext cx="4740686" cy="288558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C59A713-31E1-47FC-9122-4F5E1360A4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133" y="1820804"/>
            <a:ext cx="4740691" cy="35555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7398F054-B5DD-4BB4-907E-F4EEBB5B3C29}"/>
              </a:ext>
            </a:extLst>
          </p:cNvPr>
          <p:cNvGrpSpPr/>
          <p:nvPr/>
        </p:nvGrpSpPr>
        <p:grpSpPr>
          <a:xfrm>
            <a:off x="1332720" y="1228218"/>
            <a:ext cx="3555520" cy="4740687"/>
            <a:chOff x="1547709" y="1228218"/>
            <a:chExt cx="3555520" cy="4740691"/>
          </a:xfrm>
        </p:grpSpPr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xmlns="" id="{11BDBD71-D6E0-429A-B486-7522E4229F9F}"/>
                </a:ext>
              </a:extLst>
            </p:cNvPr>
            <p:cNvCxnSpPr/>
            <p:nvPr/>
          </p:nvCxnSpPr>
          <p:spPr>
            <a:xfrm>
              <a:off x="1547710" y="1228220"/>
              <a:ext cx="3555519" cy="47406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xmlns="" id="{64B27883-4C18-4FE6-8C31-732110C34E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7709" y="1228218"/>
              <a:ext cx="3555518" cy="47406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931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651EDB20-0DD0-458A-A6FA-33D1A90C3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424" y="2474438"/>
            <a:ext cx="10363200" cy="2042144"/>
          </a:xfrm>
        </p:spPr>
        <p:txBody>
          <a:bodyPr>
            <a:normAutofit/>
          </a:bodyPr>
          <a:lstStyle/>
          <a:p>
            <a:r>
              <a:rPr lang="es-ES" dirty="0"/>
              <a:t>Añadir antihistamínico de primera generación por la noche.</a:t>
            </a:r>
          </a:p>
          <a:p>
            <a:r>
              <a:rPr lang="es-ES" dirty="0"/>
              <a:t>Instaurar dieta de eliminación alimentos alergénicos.</a:t>
            </a:r>
          </a:p>
          <a:p>
            <a:r>
              <a:rPr lang="es-ES" dirty="0"/>
              <a:t>Añadir corticoide sistémico.</a:t>
            </a:r>
          </a:p>
          <a:p>
            <a:r>
              <a:rPr lang="es-ES" dirty="0"/>
              <a:t>Aumentar las dosis del antihistamínico de segunda generación.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5D7DC4FA-9206-4245-9819-33A07464741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11424" y="1106288"/>
            <a:ext cx="10363200" cy="561800"/>
          </a:xfrm>
        </p:spPr>
        <p:txBody>
          <a:bodyPr/>
          <a:lstStyle/>
          <a:p>
            <a:r>
              <a:rPr lang="es-ES" dirty="0"/>
              <a:t>¿Qué actitud terapéutica tendría con esta paciente?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B256B57-5722-4B9E-A168-E92F0DEC1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6</a:t>
            </a:r>
          </a:p>
        </p:txBody>
      </p:sp>
    </p:spTree>
    <p:extLst>
      <p:ext uri="{BB962C8B-B14F-4D97-AF65-F5344CB8AC3E}">
        <p14:creationId xmlns:p14="http://schemas.microsoft.com/office/powerpoint/2010/main" val="2636159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A905B7E6-020F-4C3F-B50E-4FD3CF5A2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Tratamiento urticaria crónica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1ABD92FC-6968-4A6D-8AEE-6A0452413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11582400" cy="707596"/>
          </a:xfrm>
        </p:spPr>
        <p:txBody>
          <a:bodyPr/>
          <a:lstStyle/>
          <a:p>
            <a:r>
              <a:rPr lang="es-ES" dirty="0"/>
              <a:t>No existen guías específicas para niños, extrapolación de adultos: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DD986553-16C3-4E6A-88FD-EC92850048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392" y="5764922"/>
            <a:ext cx="11582443" cy="487568"/>
          </a:xfrm>
        </p:spPr>
        <p:txBody>
          <a:bodyPr>
            <a:normAutofit fontScale="92500" lnSpcReduction="10000"/>
          </a:bodyPr>
          <a:lstStyle/>
          <a:p>
            <a:r>
              <a:rPr lang="en-US" sz="1300" dirty="0" err="1"/>
              <a:t>Zuberbier</a:t>
            </a:r>
            <a:r>
              <a:rPr lang="en-US" sz="1300" dirty="0"/>
              <a:t> T, et al. The EAACI/GA²LEN/EDF/WAO Guideline for the Definition, Classification, Diagnosis and Management of Urticaria. Allergy. 2018 Jan 15. </a:t>
            </a:r>
            <a:r>
              <a:rPr lang="en-US" sz="1300" dirty="0" err="1"/>
              <a:t>doi</a:t>
            </a:r>
            <a:r>
              <a:rPr lang="en-US" sz="1300" dirty="0"/>
              <a:t>: 10.1111/all.13397</a:t>
            </a:r>
          </a:p>
          <a:p>
            <a:r>
              <a:rPr lang="en-US" sz="1300" dirty="0" err="1"/>
              <a:t>Cornillier</a:t>
            </a:r>
            <a:r>
              <a:rPr lang="en-US" sz="1300" dirty="0"/>
              <a:t> et al, et al. Chronic spontaneous urticaria in children - a systematic review on interventions and comorbidities. </a:t>
            </a:r>
            <a:r>
              <a:rPr lang="en-US" sz="1300" dirty="0" err="1"/>
              <a:t>Pediatr</a:t>
            </a:r>
            <a:r>
              <a:rPr lang="en-US" sz="1300" dirty="0"/>
              <a:t> Allergy Immunol. 2018 </a:t>
            </a:r>
            <a:r>
              <a:rPr lang="pt-BR" sz="1300" dirty="0" err="1"/>
              <a:t>Feb</a:t>
            </a:r>
            <a:r>
              <a:rPr lang="pt-BR" sz="1300" dirty="0"/>
              <a:t> 2. </a:t>
            </a:r>
            <a:r>
              <a:rPr lang="pt-BR" sz="1300" dirty="0" err="1"/>
              <a:t>doi</a:t>
            </a:r>
            <a:r>
              <a:rPr lang="pt-BR" sz="1300" dirty="0"/>
              <a:t>: 10.1111/pai.12870</a:t>
            </a:r>
            <a:endParaRPr lang="es-ES" sz="1300" dirty="0"/>
          </a:p>
        </p:txBody>
      </p:sp>
      <p:sp>
        <p:nvSpPr>
          <p:cNvPr id="9" name="Flecha arriba 14">
            <a:extLst>
              <a:ext uri="{FF2B5EF4-FFF2-40B4-BE49-F238E27FC236}">
                <a16:creationId xmlns:a16="http://schemas.microsoft.com/office/drawing/2014/main" xmlns="" id="{15A004FF-B3AC-45A3-9336-D2F5D33E2D22}"/>
              </a:ext>
            </a:extLst>
          </p:cNvPr>
          <p:cNvSpPr/>
          <p:nvPr/>
        </p:nvSpPr>
        <p:spPr>
          <a:xfrm rot="10800000">
            <a:off x="4195459" y="2753787"/>
            <a:ext cx="250018" cy="463713"/>
          </a:xfrm>
          <a:prstGeom prst="upArrow">
            <a:avLst>
              <a:gd name="adj1" fmla="val 43380"/>
              <a:gd name="adj2" fmla="val 65762"/>
            </a:avLst>
          </a:prstGeom>
          <a:gradFill flip="none" rotWithShape="1">
            <a:gsLst>
              <a:gs pos="0">
                <a:srgbClr val="E03E52">
                  <a:lumMod val="67000"/>
                </a:srgbClr>
              </a:gs>
              <a:gs pos="48000">
                <a:srgbClr val="E03E52">
                  <a:lumMod val="97000"/>
                  <a:lumOff val="3000"/>
                </a:srgbClr>
              </a:gs>
              <a:gs pos="100000">
                <a:srgbClr val="E03E52">
                  <a:lumMod val="20000"/>
                  <a:lumOff val="8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270000"/>
              </a:lnSpc>
              <a:defRPr/>
            </a:pPr>
            <a:endParaRPr lang="es-ES" kern="0" dirty="0">
              <a:solidFill>
                <a:srgbClr val="E03E52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2C9F98C9-DD49-4631-AD0B-8866631779FD}"/>
              </a:ext>
            </a:extLst>
          </p:cNvPr>
          <p:cNvSpPr/>
          <p:nvPr/>
        </p:nvSpPr>
        <p:spPr>
          <a:xfrm>
            <a:off x="2216055" y="2374009"/>
            <a:ext cx="4208824" cy="379778"/>
          </a:xfrm>
          <a:prstGeom prst="roundRect">
            <a:avLst/>
          </a:prstGeom>
          <a:noFill/>
          <a:ln w="9525" cap="flat" cmpd="sng" algn="ctr">
            <a:solidFill>
              <a:srgbClr val="32588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325886"/>
                </a:solidFill>
              </a:rPr>
              <a:t>Antihistamínicos de 2ª generación (AHsg)</a:t>
            </a:r>
          </a:p>
        </p:txBody>
      </p:sp>
      <p:sp>
        <p:nvSpPr>
          <p:cNvPr id="11" name="Flecha arriba 14">
            <a:extLst>
              <a:ext uri="{FF2B5EF4-FFF2-40B4-BE49-F238E27FC236}">
                <a16:creationId xmlns:a16="http://schemas.microsoft.com/office/drawing/2014/main" xmlns="" id="{91DBABE6-4369-4E2E-A5F3-0D7C385BDE28}"/>
              </a:ext>
            </a:extLst>
          </p:cNvPr>
          <p:cNvSpPr/>
          <p:nvPr/>
        </p:nvSpPr>
        <p:spPr>
          <a:xfrm rot="10800000">
            <a:off x="4195459" y="3601382"/>
            <a:ext cx="250018" cy="463713"/>
          </a:xfrm>
          <a:prstGeom prst="upArrow">
            <a:avLst>
              <a:gd name="adj1" fmla="val 43380"/>
              <a:gd name="adj2" fmla="val 65762"/>
            </a:avLst>
          </a:prstGeom>
          <a:gradFill flip="none" rotWithShape="1">
            <a:gsLst>
              <a:gs pos="0">
                <a:srgbClr val="E03E52">
                  <a:lumMod val="67000"/>
                </a:srgbClr>
              </a:gs>
              <a:gs pos="48000">
                <a:srgbClr val="E03E52">
                  <a:lumMod val="97000"/>
                  <a:lumOff val="3000"/>
                </a:srgbClr>
              </a:gs>
              <a:gs pos="100000">
                <a:srgbClr val="E03E52">
                  <a:lumMod val="20000"/>
                  <a:lumOff val="8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270000"/>
              </a:lnSpc>
              <a:defRPr/>
            </a:pPr>
            <a:endParaRPr lang="es-ES" kern="0" dirty="0">
              <a:solidFill>
                <a:srgbClr val="E03E52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FFA0C74A-4F6B-468F-B57D-02DEDA64A699}"/>
              </a:ext>
            </a:extLst>
          </p:cNvPr>
          <p:cNvSpPr/>
          <p:nvPr/>
        </p:nvSpPr>
        <p:spPr>
          <a:xfrm>
            <a:off x="2216055" y="3208761"/>
            <a:ext cx="4208824" cy="379778"/>
          </a:xfrm>
          <a:prstGeom prst="roundRect">
            <a:avLst/>
          </a:prstGeom>
          <a:noFill/>
          <a:ln w="9525" cap="flat" cmpd="sng" algn="ctr">
            <a:solidFill>
              <a:srgbClr val="32588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325886"/>
                </a:solidFill>
              </a:rPr>
              <a:t>Aumentar AHsg hasta x4 </a:t>
            </a:r>
          </a:p>
        </p:txBody>
      </p:sp>
      <p:sp>
        <p:nvSpPr>
          <p:cNvPr id="13" name="Flecha arriba 14">
            <a:extLst>
              <a:ext uri="{FF2B5EF4-FFF2-40B4-BE49-F238E27FC236}">
                <a16:creationId xmlns:a16="http://schemas.microsoft.com/office/drawing/2014/main" xmlns="" id="{638477A5-CAF3-4D91-B376-0055CF5A5AE6}"/>
              </a:ext>
            </a:extLst>
          </p:cNvPr>
          <p:cNvSpPr/>
          <p:nvPr/>
        </p:nvSpPr>
        <p:spPr>
          <a:xfrm rot="10800000">
            <a:off x="4195459" y="4457716"/>
            <a:ext cx="250018" cy="463713"/>
          </a:xfrm>
          <a:prstGeom prst="upArrow">
            <a:avLst>
              <a:gd name="adj1" fmla="val 43380"/>
              <a:gd name="adj2" fmla="val 65762"/>
            </a:avLst>
          </a:prstGeom>
          <a:gradFill flip="none" rotWithShape="1">
            <a:gsLst>
              <a:gs pos="0">
                <a:srgbClr val="E03E52">
                  <a:lumMod val="67000"/>
                </a:srgbClr>
              </a:gs>
              <a:gs pos="48000">
                <a:srgbClr val="E03E52">
                  <a:lumMod val="97000"/>
                  <a:lumOff val="3000"/>
                </a:srgbClr>
              </a:gs>
              <a:gs pos="100000">
                <a:srgbClr val="E03E52">
                  <a:lumMod val="20000"/>
                  <a:lumOff val="8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270000"/>
              </a:lnSpc>
              <a:defRPr/>
            </a:pPr>
            <a:endParaRPr lang="es-ES" kern="0" dirty="0">
              <a:solidFill>
                <a:srgbClr val="E03E52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xmlns="" id="{88180DB9-9575-45C3-83A3-17999FBDDB51}"/>
              </a:ext>
            </a:extLst>
          </p:cNvPr>
          <p:cNvSpPr/>
          <p:nvPr/>
        </p:nvSpPr>
        <p:spPr>
          <a:xfrm>
            <a:off x="2216055" y="4077938"/>
            <a:ext cx="4208824" cy="379778"/>
          </a:xfrm>
          <a:prstGeom prst="roundRect">
            <a:avLst/>
          </a:prstGeom>
          <a:noFill/>
          <a:ln w="9525" cap="flat" cmpd="sng" algn="ctr">
            <a:solidFill>
              <a:srgbClr val="32588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325886"/>
                </a:solidFill>
              </a:rPr>
              <a:t>Añadir </a:t>
            </a:r>
            <a:r>
              <a:rPr lang="es-ES" sz="1600" dirty="0" err="1">
                <a:solidFill>
                  <a:srgbClr val="325886"/>
                </a:solidFill>
              </a:rPr>
              <a:t>Omalizumab</a:t>
            </a:r>
            <a:r>
              <a:rPr lang="es-ES" sz="1600" dirty="0">
                <a:solidFill>
                  <a:srgbClr val="325886"/>
                </a:solidFill>
              </a:rPr>
              <a:t> a AHsg 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D4817145-D691-498D-B856-8FA4B7D184F5}"/>
              </a:ext>
            </a:extLst>
          </p:cNvPr>
          <p:cNvSpPr/>
          <p:nvPr/>
        </p:nvSpPr>
        <p:spPr>
          <a:xfrm>
            <a:off x="2216055" y="4921430"/>
            <a:ext cx="4208824" cy="379778"/>
          </a:xfrm>
          <a:prstGeom prst="roundRect">
            <a:avLst/>
          </a:prstGeom>
          <a:noFill/>
          <a:ln w="9525" cap="flat" cmpd="sng" algn="ctr">
            <a:solidFill>
              <a:srgbClr val="32588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325886"/>
                </a:solidFill>
              </a:rPr>
              <a:t>Añadir Ciclosporina a AHsg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87F27DA2-610B-48DA-825B-A306E1B54BF2}"/>
              </a:ext>
            </a:extLst>
          </p:cNvPr>
          <p:cNvSpPr txBox="1"/>
          <p:nvPr/>
        </p:nvSpPr>
        <p:spPr>
          <a:xfrm>
            <a:off x="4445477" y="2740945"/>
            <a:ext cx="6524272" cy="43546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s-ES" sz="1600" dirty="0">
                <a:solidFill>
                  <a:srgbClr val="325886"/>
                </a:solidFill>
              </a:rPr>
              <a:t>Si control inadecuado. A las 2-4 semanas o antes si síntomas intolerables 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76AE70E6-0236-4016-A921-6EC2AC20C938}"/>
              </a:ext>
            </a:extLst>
          </p:cNvPr>
          <p:cNvSpPr txBox="1"/>
          <p:nvPr/>
        </p:nvSpPr>
        <p:spPr>
          <a:xfrm>
            <a:off x="4495125" y="3623212"/>
            <a:ext cx="6524272" cy="43546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s-ES" sz="1600" dirty="0">
                <a:solidFill>
                  <a:srgbClr val="325886"/>
                </a:solidFill>
              </a:rPr>
              <a:t>Si control inadecuado. A las 2-4 semanas o antes si síntomas intolerables 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13E92970-C61C-4733-B0D7-BA22E5B35A0E}"/>
              </a:ext>
            </a:extLst>
          </p:cNvPr>
          <p:cNvSpPr txBox="1"/>
          <p:nvPr/>
        </p:nvSpPr>
        <p:spPr>
          <a:xfrm>
            <a:off x="4495125" y="4444092"/>
            <a:ext cx="6524272" cy="43546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s-ES" sz="1600" dirty="0">
                <a:solidFill>
                  <a:srgbClr val="325886"/>
                </a:solidFill>
              </a:rPr>
              <a:t>Si control inadecuado. A los 6 meses o antes si síntomas intolerables 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A6BB375B-B461-45E1-A7B6-E2171385AE5A}"/>
              </a:ext>
            </a:extLst>
          </p:cNvPr>
          <p:cNvSpPr txBox="1"/>
          <p:nvPr/>
        </p:nvSpPr>
        <p:spPr>
          <a:xfrm>
            <a:off x="6424879" y="2376001"/>
            <a:ext cx="3282582" cy="3684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Remisión completa en 50%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B9313E4C-1DDD-4A87-A973-ACEA2AEFAD87}"/>
              </a:ext>
            </a:extLst>
          </p:cNvPr>
          <p:cNvSpPr txBox="1"/>
          <p:nvPr/>
        </p:nvSpPr>
        <p:spPr>
          <a:xfrm>
            <a:off x="6424879" y="3209553"/>
            <a:ext cx="2839229" cy="3684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Remisión completa en 98% </a:t>
            </a:r>
          </a:p>
        </p:txBody>
      </p:sp>
    </p:spTree>
    <p:extLst>
      <p:ext uri="{BB962C8B-B14F-4D97-AF65-F5344CB8AC3E}">
        <p14:creationId xmlns:p14="http://schemas.microsoft.com/office/powerpoint/2010/main" val="278934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4BB21AF5-8B20-4907-8E8A-98B65C783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Antihistamínicos, rutas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E660213F-2998-4344-9E7D-A7B7F342C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Oral:</a:t>
            </a:r>
          </a:p>
          <a:p>
            <a:pPr lvl="1"/>
            <a:r>
              <a:rPr lang="es-ES" sz="2400" dirty="0"/>
              <a:t>Emplear siempre antihistamínicos de 2ª generación.</a:t>
            </a:r>
          </a:p>
          <a:p>
            <a:pPr lvl="2"/>
            <a:r>
              <a:rPr lang="es-ES" sz="2400" dirty="0"/>
              <a:t>Inicio de acción a partir de 30 minutos, pico efecto aprox. 90 minutos.</a:t>
            </a:r>
          </a:p>
          <a:p>
            <a:pPr lvl="1"/>
            <a:r>
              <a:rPr lang="es-ES" sz="2400" dirty="0"/>
              <a:t>Ruta preferida hasta en el 76%* de los casos.</a:t>
            </a:r>
          </a:p>
          <a:p>
            <a:r>
              <a:rPr lang="es-ES" dirty="0"/>
              <a:t>Intranasal: </a:t>
            </a:r>
          </a:p>
          <a:p>
            <a:pPr lvl="1"/>
            <a:r>
              <a:rPr lang="es-ES" sz="2400" dirty="0"/>
              <a:t>Eficaces localmente, mayor velocidad de acción.</a:t>
            </a:r>
          </a:p>
          <a:p>
            <a:pPr lvl="1"/>
            <a:r>
              <a:rPr lang="es-ES" sz="2400" dirty="0"/>
              <a:t>Sin efecto a nivel ocular, errores de administración ocasionales.</a:t>
            </a:r>
          </a:p>
          <a:p>
            <a:r>
              <a:rPr lang="es-ES" dirty="0"/>
              <a:t>Tópico ocular:</a:t>
            </a:r>
          </a:p>
          <a:p>
            <a:pPr lvl="1"/>
            <a:r>
              <a:rPr lang="es-ES" sz="2400" dirty="0"/>
              <a:t>Gran potencia de acción local.</a:t>
            </a:r>
          </a:p>
          <a:p>
            <a:pPr lvl="1"/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9E90D222-7149-4E5F-BC49-C0C7AADEBA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57" y="5771213"/>
            <a:ext cx="11582443" cy="470010"/>
          </a:xfrm>
        </p:spPr>
        <p:txBody>
          <a:bodyPr>
            <a:normAutofit lnSpcReduction="10000"/>
          </a:bodyPr>
          <a:lstStyle/>
          <a:p>
            <a:r>
              <a:rPr lang="es-ES" sz="1200" i="0" dirty="0"/>
              <a:t>*Ibáñez MD, et al. </a:t>
            </a:r>
            <a:r>
              <a:rPr lang="es-ES" sz="1200" i="0" dirty="0" err="1"/>
              <a:t>Analysis</a:t>
            </a:r>
            <a:r>
              <a:rPr lang="es-ES" sz="1200" i="0" dirty="0"/>
              <a:t> </a:t>
            </a:r>
            <a:r>
              <a:rPr lang="es-ES" sz="1200" i="0" dirty="0" err="1"/>
              <a:t>of</a:t>
            </a:r>
            <a:r>
              <a:rPr lang="es-ES" sz="1200" i="0" dirty="0"/>
              <a:t> </a:t>
            </a:r>
            <a:r>
              <a:rPr lang="es-ES" sz="1200" i="0" dirty="0" err="1"/>
              <a:t>comorbidities</a:t>
            </a:r>
            <a:r>
              <a:rPr lang="es-ES" sz="1200" i="0" dirty="0"/>
              <a:t> and </a:t>
            </a:r>
            <a:r>
              <a:rPr lang="es-ES" sz="1200" i="0" dirty="0" err="1"/>
              <a:t>therapeutic</a:t>
            </a:r>
            <a:r>
              <a:rPr lang="es-ES" sz="1200" i="0" dirty="0"/>
              <a:t> </a:t>
            </a:r>
            <a:r>
              <a:rPr lang="en-US" sz="1200" i="0" dirty="0"/>
              <a:t>approach for allergic rhinitis in a pediatric population in Spain. </a:t>
            </a:r>
            <a:r>
              <a:rPr lang="en-US" sz="1200" i="0" dirty="0" err="1"/>
              <a:t>Pediatr</a:t>
            </a:r>
            <a:r>
              <a:rPr lang="en-US" sz="1200" i="0" dirty="0"/>
              <a:t> Allergy Immunol 2013: 24: 678–684</a:t>
            </a:r>
          </a:p>
          <a:p>
            <a:r>
              <a:rPr lang="es-ES" sz="1200" i="0" dirty="0" err="1"/>
              <a:t>Fitzsimons</a:t>
            </a:r>
            <a:r>
              <a:rPr lang="es-ES" sz="1200" i="0" dirty="0"/>
              <a:t> R, </a:t>
            </a:r>
            <a:r>
              <a:rPr lang="en-US" sz="1200" i="0" dirty="0"/>
              <a:t>et al. Antihistamine use in children. Arch Dis Child Educ </a:t>
            </a:r>
            <a:r>
              <a:rPr lang="en-US" sz="1200" i="0" dirty="0" err="1"/>
              <a:t>Pract</a:t>
            </a:r>
            <a:r>
              <a:rPr lang="en-US" sz="1200" i="0" dirty="0"/>
              <a:t> Ed </a:t>
            </a:r>
            <a:r>
              <a:rPr lang="es-ES" sz="1200" i="0" dirty="0"/>
              <a:t>2015;100:122–131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189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4B4DC3-E6A5-43D3-941D-E08E4AA2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AntiH1 diferencias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xmlns="" id="{07DA9C29-99DE-4A53-BAC5-CEE12685C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17965"/>
            <a:ext cx="11582400" cy="1939764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Ben-Shoshan2018:</a:t>
            </a:r>
          </a:p>
          <a:p>
            <a:pPr lvl="1"/>
            <a:r>
              <a:rPr lang="es-ES" sz="2400" dirty="0" err="1"/>
              <a:t>Cetirizina</a:t>
            </a:r>
            <a:r>
              <a:rPr lang="es-ES" sz="2400" dirty="0"/>
              <a:t>, </a:t>
            </a:r>
            <a:r>
              <a:rPr lang="es-ES" sz="2400" dirty="0" err="1"/>
              <a:t>levocetirizina</a:t>
            </a:r>
            <a:r>
              <a:rPr lang="es-ES" sz="2400" dirty="0"/>
              <a:t>, desloratadina: estudios de seguridad a partir de 1 año de edad.</a:t>
            </a:r>
          </a:p>
          <a:p>
            <a:pPr lvl="1"/>
            <a:r>
              <a:rPr lang="es-ES" sz="2400" dirty="0"/>
              <a:t>Incluso </a:t>
            </a:r>
            <a:r>
              <a:rPr lang="es-ES" sz="2400" dirty="0" err="1"/>
              <a:t>cetirizina</a:t>
            </a:r>
            <a:r>
              <a:rPr lang="es-ES" sz="2400" dirty="0"/>
              <a:t> puede producir somnolencia a dosis normales, por lo que </a:t>
            </a:r>
            <a:r>
              <a:rPr lang="es-ES" sz="2400" dirty="0" err="1"/>
              <a:t>Bilastina</a:t>
            </a:r>
            <a:r>
              <a:rPr lang="es-ES" sz="2400" dirty="0"/>
              <a:t>, debido a su excepcional perfil de seguridad, podría ser la mejor elección desde esta perspectiva.</a:t>
            </a:r>
          </a:p>
          <a:p>
            <a:pPr lvl="1"/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228CCB3-15B2-48D8-B479-C309D39136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5752256"/>
            <a:ext cx="11582443" cy="544250"/>
          </a:xfrm>
        </p:spPr>
        <p:txBody>
          <a:bodyPr>
            <a:normAutofit/>
          </a:bodyPr>
          <a:lstStyle/>
          <a:p>
            <a:r>
              <a:rPr lang="en-US" sz="1200" dirty="0" err="1"/>
              <a:t>Wolthers</a:t>
            </a:r>
            <a:r>
              <a:rPr lang="en-US" sz="1200" dirty="0"/>
              <a:t> OD. </a:t>
            </a:r>
            <a:r>
              <a:rPr lang="en-US" sz="1200" dirty="0" err="1"/>
              <a:t>Bilastine</a:t>
            </a:r>
            <a:r>
              <a:rPr lang="en-US" sz="1200" dirty="0"/>
              <a:t>: A New </a:t>
            </a:r>
            <a:r>
              <a:rPr lang="en-US" sz="1200" dirty="0" err="1"/>
              <a:t>Nonsedating</a:t>
            </a:r>
            <a:r>
              <a:rPr lang="en-US" sz="1200" dirty="0"/>
              <a:t> Oral H1 Antihistamine </a:t>
            </a:r>
            <a:r>
              <a:rPr lang="en-US" sz="1200" dirty="0" err="1"/>
              <a:t>forTreatment</a:t>
            </a:r>
            <a:r>
              <a:rPr lang="en-US" sz="1200" dirty="0"/>
              <a:t> of Allergic </a:t>
            </a:r>
            <a:r>
              <a:rPr lang="en-US" sz="1200" dirty="0" err="1"/>
              <a:t>Rhinoconjunctivitis</a:t>
            </a:r>
            <a:r>
              <a:rPr lang="en-US" sz="1200" dirty="0"/>
              <a:t> and Urticaria </a:t>
            </a:r>
            <a:r>
              <a:rPr lang="es-ES" sz="1200" dirty="0" err="1"/>
              <a:t>Biomed</a:t>
            </a:r>
            <a:r>
              <a:rPr lang="es-ES" sz="1200" dirty="0"/>
              <a:t> Res </a:t>
            </a:r>
            <a:r>
              <a:rPr lang="es-ES" sz="1200" dirty="0" err="1"/>
              <a:t>Int</a:t>
            </a:r>
            <a:r>
              <a:rPr lang="es-ES" sz="1200" dirty="0"/>
              <a:t>. 2013;2013:62683</a:t>
            </a:r>
          </a:p>
          <a:p>
            <a:r>
              <a:rPr lang="en-US" sz="1200" dirty="0"/>
              <a:t>Ben-</a:t>
            </a:r>
            <a:r>
              <a:rPr lang="en-US" sz="1200" dirty="0" err="1"/>
              <a:t>Shoshan</a:t>
            </a:r>
            <a:r>
              <a:rPr lang="en-US" sz="1200" dirty="0"/>
              <a:t> M et al. Management of Pediatric Urticaria with Review of the Literature on Chronic Spontaneous Urticaria in </a:t>
            </a:r>
            <a:r>
              <a:rPr lang="es-ES" sz="1200" dirty="0" err="1"/>
              <a:t>Children</a:t>
            </a:r>
            <a:r>
              <a:rPr lang="es-ES" sz="1200" dirty="0"/>
              <a:t> J </a:t>
            </a:r>
            <a:r>
              <a:rPr lang="es-ES" sz="1200" dirty="0" err="1"/>
              <a:t>Allergy</a:t>
            </a:r>
            <a:r>
              <a:rPr lang="es-ES" sz="1200" dirty="0"/>
              <a:t> Clin </a:t>
            </a:r>
            <a:r>
              <a:rPr lang="es-ES" sz="1200" dirty="0" err="1"/>
              <a:t>Immunol</a:t>
            </a:r>
            <a:r>
              <a:rPr lang="es-ES" sz="1200" dirty="0"/>
              <a:t> </a:t>
            </a:r>
            <a:r>
              <a:rPr lang="es-ES" sz="1200" dirty="0" err="1"/>
              <a:t>Pract</a:t>
            </a:r>
            <a:r>
              <a:rPr lang="es-ES" sz="1200" dirty="0"/>
              <a:t> 2018;6:1152-61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CE97E477-4311-472A-9FBF-7EDF10FB02E5}"/>
              </a:ext>
            </a:extLst>
          </p:cNvPr>
          <p:cNvGrpSpPr/>
          <p:nvPr/>
        </p:nvGrpSpPr>
        <p:grpSpPr>
          <a:xfrm>
            <a:off x="995423" y="1497408"/>
            <a:ext cx="10226779" cy="1939764"/>
            <a:chOff x="720415" y="2125231"/>
            <a:chExt cx="10418659" cy="1936924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xmlns="" id="{EF3148A6-1814-4BC8-A652-CA50B2EEB1E1}"/>
                </a:ext>
              </a:extLst>
            </p:cNvPr>
            <p:cNvGrpSpPr/>
            <p:nvPr/>
          </p:nvGrpSpPr>
          <p:grpSpPr>
            <a:xfrm>
              <a:off x="720415" y="2125231"/>
              <a:ext cx="10418659" cy="418464"/>
              <a:chOff x="1773340" y="2319195"/>
              <a:chExt cx="10418659" cy="418464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xmlns="" id="{6C29C501-54F4-464C-9635-8959BC73D0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1273" b="81147"/>
              <a:stretch/>
            </p:blipFill>
            <p:spPr>
              <a:xfrm>
                <a:off x="3812770" y="2319195"/>
                <a:ext cx="8379229" cy="418464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xmlns="" id="{D21765AA-B670-42EA-A2E9-D0429903D4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82818" b="81147"/>
              <a:stretch/>
            </p:blipFill>
            <p:spPr>
              <a:xfrm>
                <a:off x="1773340" y="2319195"/>
                <a:ext cx="2094850" cy="418464"/>
              </a:xfrm>
              <a:prstGeom prst="rect">
                <a:avLst/>
              </a:prstGeom>
            </p:spPr>
          </p:pic>
        </p:grp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xmlns="" id="{1699EE85-7D10-4E13-BFAE-7EE28A8A2DFA}"/>
                </a:ext>
              </a:extLst>
            </p:cNvPr>
            <p:cNvGrpSpPr/>
            <p:nvPr/>
          </p:nvGrpSpPr>
          <p:grpSpPr>
            <a:xfrm>
              <a:off x="720415" y="2543695"/>
              <a:ext cx="10418659" cy="1518460"/>
              <a:chOff x="1773340" y="3017753"/>
              <a:chExt cx="10418659" cy="1518460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xmlns="" id="{C7D154B5-9242-4705-AC00-183F609A3C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1273" t="31469" b="119"/>
              <a:stretch/>
            </p:blipFill>
            <p:spPr>
              <a:xfrm>
                <a:off x="3812770" y="3017755"/>
                <a:ext cx="8379229" cy="151845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xmlns="" id="{6AEB23BD-2969-492C-89B8-67EF2B9F83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31469" r="82818" b="119"/>
              <a:stretch/>
            </p:blipFill>
            <p:spPr>
              <a:xfrm>
                <a:off x="1773340" y="3017753"/>
                <a:ext cx="2094850" cy="1518459"/>
              </a:xfrm>
              <a:prstGeom prst="rect">
                <a:avLst/>
              </a:prstGeom>
            </p:spPr>
          </p:pic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0C6E3CF8-4F25-4403-8350-D71079FEA3AD}"/>
              </a:ext>
            </a:extLst>
          </p:cNvPr>
          <p:cNvGrpSpPr/>
          <p:nvPr/>
        </p:nvGrpSpPr>
        <p:grpSpPr>
          <a:xfrm>
            <a:off x="513664" y="1918099"/>
            <a:ext cx="10575515" cy="300801"/>
            <a:chOff x="513664" y="1918099"/>
            <a:chExt cx="10575515" cy="300801"/>
          </a:xfrm>
        </p:grpSpPr>
        <p:sp>
          <p:nvSpPr>
            <p:cNvPr id="14" name="Flecha arriba 14">
              <a:extLst>
                <a:ext uri="{FF2B5EF4-FFF2-40B4-BE49-F238E27FC236}">
                  <a16:creationId xmlns:a16="http://schemas.microsoft.com/office/drawing/2014/main" xmlns="" id="{C2C623C3-ED08-4577-9E6D-2FF49B66015C}"/>
                </a:ext>
              </a:extLst>
            </p:cNvPr>
            <p:cNvSpPr/>
            <p:nvPr/>
          </p:nvSpPr>
          <p:spPr>
            <a:xfrm rot="5400000">
              <a:off x="655103" y="1837796"/>
              <a:ext cx="172295" cy="455173"/>
            </a:xfrm>
            <a:prstGeom prst="upArrow">
              <a:avLst>
                <a:gd name="adj1" fmla="val 43380"/>
                <a:gd name="adj2" fmla="val 65762"/>
              </a:avLst>
            </a:prstGeom>
            <a:gradFill flip="none" rotWithShape="1">
              <a:gsLst>
                <a:gs pos="0">
                  <a:srgbClr val="E03E52">
                    <a:lumMod val="67000"/>
                  </a:srgbClr>
                </a:gs>
                <a:gs pos="48000">
                  <a:srgbClr val="E03E52">
                    <a:lumMod val="97000"/>
                    <a:lumOff val="3000"/>
                  </a:srgbClr>
                </a:gs>
                <a:gs pos="100000">
                  <a:srgbClr val="E03E52">
                    <a:lumMod val="20000"/>
                    <a:lumOff val="8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270000"/>
                </a:lnSpc>
                <a:defRPr/>
              </a:pPr>
              <a:endParaRPr lang="es-ES" kern="0" dirty="0">
                <a:solidFill>
                  <a:srgbClr val="E03E52">
                    <a:lumMod val="60000"/>
                    <a:lumOff val="40000"/>
                  </a:srgbClr>
                </a:solidFill>
                <a:latin typeface="Calibri" panose="020F0502020204030204"/>
              </a:endParaRP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xmlns="" id="{E83D9526-ED39-4515-9D90-4941E7BB1003}"/>
                </a:ext>
              </a:extLst>
            </p:cNvPr>
            <p:cNvGrpSpPr/>
            <p:nvPr/>
          </p:nvGrpSpPr>
          <p:grpSpPr>
            <a:xfrm>
              <a:off x="3104863" y="1918099"/>
              <a:ext cx="7984316" cy="300801"/>
              <a:chOff x="3104863" y="1918099"/>
              <a:chExt cx="7984316" cy="300801"/>
            </a:xfrm>
          </p:grpSpPr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xmlns="" id="{B1919F34-F9EA-4512-BAD8-B7B9D7690924}"/>
                  </a:ext>
                </a:extLst>
              </p:cNvPr>
              <p:cNvSpPr/>
              <p:nvPr/>
            </p:nvSpPr>
            <p:spPr>
              <a:xfrm>
                <a:off x="3104863" y="1918099"/>
                <a:ext cx="701728" cy="294568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xmlns="" id="{975ABEE4-5C98-41D5-96F0-26C61F720A1D}"/>
                  </a:ext>
                </a:extLst>
              </p:cNvPr>
              <p:cNvSpPr/>
              <p:nvPr/>
            </p:nvSpPr>
            <p:spPr>
              <a:xfrm>
                <a:off x="8103701" y="1924332"/>
                <a:ext cx="701728" cy="294568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xmlns="" id="{345C0518-DD93-4BCA-967B-CA3B395102EC}"/>
                  </a:ext>
                </a:extLst>
              </p:cNvPr>
              <p:cNvSpPr/>
              <p:nvPr/>
            </p:nvSpPr>
            <p:spPr>
              <a:xfrm>
                <a:off x="9334505" y="1918281"/>
                <a:ext cx="701728" cy="294568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xmlns="" id="{9C4ED7D1-0F71-4426-9313-823B31D778FB}"/>
                  </a:ext>
                </a:extLst>
              </p:cNvPr>
              <p:cNvSpPr/>
              <p:nvPr/>
            </p:nvSpPr>
            <p:spPr>
              <a:xfrm>
                <a:off x="10387451" y="1918280"/>
                <a:ext cx="701728" cy="294568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DB2023FA-012B-4931-935C-391311A82BE8}"/>
              </a:ext>
            </a:extLst>
          </p:cNvPr>
          <p:cNvSpPr/>
          <p:nvPr/>
        </p:nvSpPr>
        <p:spPr>
          <a:xfrm>
            <a:off x="10387451" y="2223082"/>
            <a:ext cx="701728" cy="2945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xmlns="" id="{1800F96D-5ADB-43CA-937B-BD85B4D6329D}"/>
              </a:ext>
            </a:extLst>
          </p:cNvPr>
          <p:cNvGrpSpPr/>
          <p:nvPr/>
        </p:nvGrpSpPr>
        <p:grpSpPr>
          <a:xfrm>
            <a:off x="513664" y="2510241"/>
            <a:ext cx="10575515" cy="309437"/>
            <a:chOff x="513664" y="2510241"/>
            <a:chExt cx="10575515" cy="309437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xmlns="" id="{886F2E5E-5CA7-48B5-951A-764F47215F05}"/>
                </a:ext>
              </a:extLst>
            </p:cNvPr>
            <p:cNvSpPr/>
            <p:nvPr/>
          </p:nvSpPr>
          <p:spPr>
            <a:xfrm>
              <a:off x="5537680" y="2510241"/>
              <a:ext cx="701728" cy="29456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xmlns="" id="{CA5F669D-FFFE-4929-860C-D0A14345898B}"/>
                </a:ext>
              </a:extLst>
            </p:cNvPr>
            <p:cNvSpPr/>
            <p:nvPr/>
          </p:nvSpPr>
          <p:spPr>
            <a:xfrm>
              <a:off x="10387451" y="2525110"/>
              <a:ext cx="701728" cy="29456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Flecha arriba 14">
              <a:extLst>
                <a:ext uri="{FF2B5EF4-FFF2-40B4-BE49-F238E27FC236}">
                  <a16:creationId xmlns:a16="http://schemas.microsoft.com/office/drawing/2014/main" xmlns="" id="{82B2180B-8E3D-4097-A7D2-578277C57AAB}"/>
                </a:ext>
              </a:extLst>
            </p:cNvPr>
            <p:cNvSpPr/>
            <p:nvPr/>
          </p:nvSpPr>
          <p:spPr>
            <a:xfrm rot="5400000">
              <a:off x="655103" y="2427187"/>
              <a:ext cx="172295" cy="455173"/>
            </a:xfrm>
            <a:prstGeom prst="upArrow">
              <a:avLst>
                <a:gd name="adj1" fmla="val 43380"/>
                <a:gd name="adj2" fmla="val 65762"/>
              </a:avLst>
            </a:prstGeom>
            <a:gradFill flip="none" rotWithShape="1">
              <a:gsLst>
                <a:gs pos="0">
                  <a:srgbClr val="E03E52">
                    <a:lumMod val="67000"/>
                  </a:srgbClr>
                </a:gs>
                <a:gs pos="48000">
                  <a:srgbClr val="E03E52">
                    <a:lumMod val="97000"/>
                    <a:lumOff val="3000"/>
                  </a:srgbClr>
                </a:gs>
                <a:gs pos="100000">
                  <a:srgbClr val="E03E52">
                    <a:lumMod val="20000"/>
                    <a:lumOff val="8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270000"/>
                </a:lnSpc>
                <a:defRPr/>
              </a:pPr>
              <a:endParaRPr lang="es-ES" kern="0" dirty="0">
                <a:solidFill>
                  <a:srgbClr val="E03E52">
                    <a:lumMod val="60000"/>
                    <a:lumOff val="40000"/>
                  </a:srgbClr>
                </a:solidFill>
                <a:latin typeface="Calibri" panose="020F0502020204030204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xmlns="" id="{F9A76186-DB30-4702-BB67-F09BF308AE4C}"/>
              </a:ext>
            </a:extLst>
          </p:cNvPr>
          <p:cNvGrpSpPr/>
          <p:nvPr/>
        </p:nvGrpSpPr>
        <p:grpSpPr>
          <a:xfrm>
            <a:off x="513664" y="2804378"/>
            <a:ext cx="10575515" cy="309437"/>
            <a:chOff x="513664" y="2804378"/>
            <a:chExt cx="10575515" cy="309437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xmlns="" id="{D3679DF7-22F3-40E7-A451-291EC2FA1805}"/>
                </a:ext>
              </a:extLst>
            </p:cNvPr>
            <p:cNvSpPr/>
            <p:nvPr/>
          </p:nvSpPr>
          <p:spPr>
            <a:xfrm>
              <a:off x="4351834" y="2804378"/>
              <a:ext cx="701728" cy="29456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xmlns="" id="{D8153631-0ACD-4E69-8674-36190C5D58E7}"/>
                </a:ext>
              </a:extLst>
            </p:cNvPr>
            <p:cNvSpPr/>
            <p:nvPr/>
          </p:nvSpPr>
          <p:spPr>
            <a:xfrm>
              <a:off x="6693252" y="2804378"/>
              <a:ext cx="701728" cy="29456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xmlns="" id="{1C07C6E2-DCA7-4562-9E31-0A29BB3BF75C}"/>
                </a:ext>
              </a:extLst>
            </p:cNvPr>
            <p:cNvSpPr/>
            <p:nvPr/>
          </p:nvSpPr>
          <p:spPr>
            <a:xfrm>
              <a:off x="10387451" y="2819247"/>
              <a:ext cx="701728" cy="29456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Flecha arriba 14">
              <a:extLst>
                <a:ext uri="{FF2B5EF4-FFF2-40B4-BE49-F238E27FC236}">
                  <a16:creationId xmlns:a16="http://schemas.microsoft.com/office/drawing/2014/main" xmlns="" id="{3F65CED8-7562-416E-A3FA-709ABE8165FE}"/>
                </a:ext>
              </a:extLst>
            </p:cNvPr>
            <p:cNvSpPr/>
            <p:nvPr/>
          </p:nvSpPr>
          <p:spPr>
            <a:xfrm rot="5400000">
              <a:off x="655103" y="2747154"/>
              <a:ext cx="172295" cy="455173"/>
            </a:xfrm>
            <a:prstGeom prst="upArrow">
              <a:avLst>
                <a:gd name="adj1" fmla="val 43380"/>
                <a:gd name="adj2" fmla="val 65762"/>
              </a:avLst>
            </a:prstGeom>
            <a:gradFill flip="none" rotWithShape="1">
              <a:gsLst>
                <a:gs pos="0">
                  <a:srgbClr val="E03E52">
                    <a:lumMod val="67000"/>
                  </a:srgbClr>
                </a:gs>
                <a:gs pos="48000">
                  <a:srgbClr val="E03E52">
                    <a:lumMod val="97000"/>
                    <a:lumOff val="3000"/>
                  </a:srgbClr>
                </a:gs>
                <a:gs pos="100000">
                  <a:srgbClr val="E03E52">
                    <a:lumMod val="20000"/>
                    <a:lumOff val="8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270000"/>
                </a:lnSpc>
                <a:defRPr/>
              </a:pPr>
              <a:endParaRPr lang="es-ES" kern="0" dirty="0">
                <a:solidFill>
                  <a:srgbClr val="E03E52">
                    <a:lumMod val="60000"/>
                    <a:lumOff val="40000"/>
                  </a:srgbClr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xmlns="" id="{F7117C33-575F-4B55-A9A8-6DB83FE37527}"/>
              </a:ext>
            </a:extLst>
          </p:cNvPr>
          <p:cNvGrpSpPr/>
          <p:nvPr/>
        </p:nvGrpSpPr>
        <p:grpSpPr>
          <a:xfrm>
            <a:off x="513664" y="3112758"/>
            <a:ext cx="10575515" cy="305652"/>
            <a:chOff x="513664" y="3112758"/>
            <a:chExt cx="10575515" cy="305652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xmlns="" id="{4072FD2E-EB84-4223-B008-E6DA9FC7A481}"/>
                </a:ext>
              </a:extLst>
            </p:cNvPr>
            <p:cNvSpPr/>
            <p:nvPr/>
          </p:nvSpPr>
          <p:spPr>
            <a:xfrm>
              <a:off x="3104863" y="3113201"/>
              <a:ext cx="701728" cy="29456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xmlns="" id="{023D2380-9333-4629-926F-A5ED68C7A074}"/>
                </a:ext>
              </a:extLst>
            </p:cNvPr>
            <p:cNvSpPr/>
            <p:nvPr/>
          </p:nvSpPr>
          <p:spPr>
            <a:xfrm>
              <a:off x="4351834" y="3123032"/>
              <a:ext cx="701728" cy="29456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xmlns="" id="{12E86DAC-7569-4449-AB4D-872F6B504CA7}"/>
                </a:ext>
              </a:extLst>
            </p:cNvPr>
            <p:cNvSpPr/>
            <p:nvPr/>
          </p:nvSpPr>
          <p:spPr>
            <a:xfrm>
              <a:off x="8103701" y="3115826"/>
              <a:ext cx="701728" cy="29456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xmlns="" id="{0A14817E-E336-4523-A200-D15B3E9FAB6F}"/>
                </a:ext>
              </a:extLst>
            </p:cNvPr>
            <p:cNvSpPr/>
            <p:nvPr/>
          </p:nvSpPr>
          <p:spPr>
            <a:xfrm>
              <a:off x="9381641" y="3123842"/>
              <a:ext cx="701728" cy="29456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xmlns="" id="{EFBF233C-03B5-4493-A400-27667BD24A28}"/>
                </a:ext>
              </a:extLst>
            </p:cNvPr>
            <p:cNvSpPr/>
            <p:nvPr/>
          </p:nvSpPr>
          <p:spPr>
            <a:xfrm>
              <a:off x="10387451" y="3112758"/>
              <a:ext cx="701728" cy="29456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Flecha arriba 14">
              <a:extLst>
                <a:ext uri="{FF2B5EF4-FFF2-40B4-BE49-F238E27FC236}">
                  <a16:creationId xmlns:a16="http://schemas.microsoft.com/office/drawing/2014/main" xmlns="" id="{F1B62BC8-4D8A-4DCE-B396-B50C4F3E07EF}"/>
                </a:ext>
              </a:extLst>
            </p:cNvPr>
            <p:cNvSpPr/>
            <p:nvPr/>
          </p:nvSpPr>
          <p:spPr>
            <a:xfrm rot="5400000">
              <a:off x="655103" y="3052327"/>
              <a:ext cx="172295" cy="455173"/>
            </a:xfrm>
            <a:prstGeom prst="upArrow">
              <a:avLst>
                <a:gd name="adj1" fmla="val 43380"/>
                <a:gd name="adj2" fmla="val 65762"/>
              </a:avLst>
            </a:prstGeom>
            <a:gradFill flip="none" rotWithShape="1">
              <a:gsLst>
                <a:gs pos="0">
                  <a:srgbClr val="E03E52">
                    <a:lumMod val="67000"/>
                  </a:srgbClr>
                </a:gs>
                <a:gs pos="48000">
                  <a:srgbClr val="E03E52">
                    <a:lumMod val="97000"/>
                    <a:lumOff val="3000"/>
                  </a:srgbClr>
                </a:gs>
                <a:gs pos="100000">
                  <a:srgbClr val="E03E52">
                    <a:lumMod val="20000"/>
                    <a:lumOff val="8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270000"/>
                </a:lnSpc>
                <a:defRPr/>
              </a:pPr>
              <a:endParaRPr lang="es-ES" kern="0" dirty="0">
                <a:solidFill>
                  <a:srgbClr val="E03E52">
                    <a:lumMod val="60000"/>
                    <a:lumOff val="40000"/>
                  </a:srgbClr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78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2FC9AC-3400-4CB9-B45C-5F5E2716F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Pronóstico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DA9F6BD-C0E1-48F0-95CE-E58ED9EFA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240279"/>
            <a:ext cx="5767451" cy="2377441"/>
          </a:xfrm>
        </p:spPr>
        <p:txBody>
          <a:bodyPr>
            <a:normAutofit/>
          </a:bodyPr>
          <a:lstStyle/>
          <a:p>
            <a:r>
              <a:rPr lang="es-ES" dirty="0"/>
              <a:t>222 niños UC</a:t>
            </a:r>
          </a:p>
          <a:p>
            <a:pPr lvl="1"/>
            <a:r>
              <a:rPr lang="es-ES" dirty="0"/>
              <a:t>Mediana 8,8 años.</a:t>
            </a:r>
          </a:p>
          <a:p>
            <a:pPr lvl="1"/>
            <a:r>
              <a:rPr lang="es-ES" dirty="0"/>
              <a:t>Mediana duración 23 meses.</a:t>
            </a:r>
          </a:p>
          <a:p>
            <a:r>
              <a:rPr lang="es-ES" dirty="0"/>
              <a:t>Peor pronóstico pacientes con urticaria muy activa.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AB0ED6C-FB64-442A-8617-2086A04D1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57" y="5817674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 err="1"/>
              <a:t>Yilmaz</a:t>
            </a:r>
            <a:r>
              <a:rPr lang="es-ES" sz="1200" dirty="0"/>
              <a:t> EA, et al. </a:t>
            </a:r>
            <a:r>
              <a:rPr lang="en-US" sz="1200" dirty="0"/>
              <a:t>The persistence of chronic spontaneous urticaria in childhood is associated with the urticaria activity score. Allergy Asthma Proc.</a:t>
            </a:r>
            <a:r>
              <a:rPr lang="es-ES" sz="1200" dirty="0"/>
              <a:t> 2017. 1;38(2):136-142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85B17469-6580-4F81-8005-60F518463151}"/>
              </a:ext>
            </a:extLst>
          </p:cNvPr>
          <p:cNvGrpSpPr/>
          <p:nvPr/>
        </p:nvGrpSpPr>
        <p:grpSpPr>
          <a:xfrm>
            <a:off x="6424550" y="1527506"/>
            <a:ext cx="4708355" cy="3802986"/>
            <a:chOff x="5902036" y="1490749"/>
            <a:chExt cx="4708355" cy="380298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9109D9EE-A6E5-493E-B6D6-7822430FF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2036" y="1490749"/>
              <a:ext cx="4708355" cy="3527366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147A1D12-BFD4-4D3D-A06F-89D0BC14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6407" y="5069301"/>
              <a:ext cx="2557030" cy="224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232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C4BEB70F-3A94-4F3F-A120-D1FCEB55A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 Rinitis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91B2A7C-9DA1-48EF-8AC7-F778C8351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ES" dirty="0"/>
              <a:t>El tratamiento de primera línea son los antihistamínicos de segunda generación.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Los corticoides intranasales pueden emplearse desde los 2 años basándonos en estudios de seguridad existentes, pudiendo valorarse su empleo a demanda.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La inmunoterapia específica es el único tratamiento que puede modificar el curso natural de la enfermedad.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La rinitis es una patología muy prevalente, crónica y con un nivel de comorbilidad muy significativo que debe ser valorada por el alergólogo en caso de ser moderada o grave.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El diagnóstico de la rinitis alérgica depende de una historia compatible y la demostración de sensibilización.</a:t>
            </a:r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1005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DCFA24-EF3C-4BA4-9A7F-11E0D2F1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 Urticaria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FC41EC1-A4BF-4CCF-ABBB-897D5FE94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dirty="0"/>
              <a:t>La urticaria aguda es frecuente y habitualmente de causa desconocida.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En urticaria aguda, no se precisa de test diagnósticos complementarios salvo estudio alergológico si sospecha.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En urticaria crónica no está indicado realizar screening extensos, si es inducible, precisa de </a:t>
            </a:r>
            <a:r>
              <a:rPr lang="es-ES" dirty="0" err="1"/>
              <a:t>tests</a:t>
            </a:r>
            <a:r>
              <a:rPr lang="es-ES" dirty="0"/>
              <a:t> específicos.</a:t>
            </a:r>
          </a:p>
          <a:p>
            <a:pPr marL="542925" indent="0" algn="just">
              <a:buNone/>
            </a:pPr>
            <a:endParaRPr lang="es-ES" dirty="0"/>
          </a:p>
          <a:p>
            <a:pPr algn="just"/>
            <a:r>
              <a:rPr lang="es-ES" dirty="0"/>
              <a:t>El tratamiento se basa en el empleo de antihistamínicos de segunda generación, que se pueden administrar hasta 4 veces su dosis habitual.</a:t>
            </a:r>
          </a:p>
        </p:txBody>
      </p:sp>
    </p:spTree>
    <p:extLst>
      <p:ext uri="{BB962C8B-B14F-4D97-AF65-F5344CB8AC3E}">
        <p14:creationId xmlns:p14="http://schemas.microsoft.com/office/powerpoint/2010/main" val="2450290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DEB46F75-7D5C-4654-84D0-F8147AEBD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Añadir antileucotrieno (</a:t>
            </a:r>
            <a:r>
              <a:rPr lang="es-ES" dirty="0" err="1"/>
              <a:t>montelukast</a:t>
            </a:r>
            <a:r>
              <a:rPr lang="es-ES" dirty="0"/>
              <a:t>).</a:t>
            </a:r>
          </a:p>
          <a:p>
            <a:r>
              <a:rPr lang="es-ES" dirty="0"/>
              <a:t>Seleccionar antihistamínico oral distinto.</a:t>
            </a:r>
          </a:p>
          <a:p>
            <a:r>
              <a:rPr lang="es-ES" dirty="0"/>
              <a:t>Añadir antihistamínico nasal.</a:t>
            </a:r>
          </a:p>
          <a:p>
            <a:r>
              <a:rPr lang="es-ES" dirty="0"/>
              <a:t>Añadir corticoide nasal.</a:t>
            </a:r>
          </a:p>
        </p:txBody>
      </p:sp>
      <p:sp>
        <p:nvSpPr>
          <p:cNvPr id="9" name="Marcador de texto 6">
            <a:extLst>
              <a:ext uri="{FF2B5EF4-FFF2-40B4-BE49-F238E27FC236}">
                <a16:creationId xmlns:a16="http://schemas.microsoft.com/office/drawing/2014/main" xmlns="" id="{A04C4AB3-41EC-40CF-BF7F-DC41425C297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11424" y="980601"/>
            <a:ext cx="10363200" cy="1261955"/>
          </a:xfrm>
        </p:spPr>
        <p:txBody>
          <a:bodyPr>
            <a:normAutofit fontScale="92500" lnSpcReduction="10000"/>
          </a:bodyPr>
          <a:lstStyle/>
          <a:p>
            <a:r>
              <a:rPr lang="es-ES" b="0" dirty="0"/>
              <a:t>La misma paciente, vuelve a consultar por mal control de los síntomas, especialmente la </a:t>
            </a:r>
            <a:r>
              <a:rPr lang="es-ES" dirty="0"/>
              <a:t>congestión nasal</a:t>
            </a:r>
            <a:r>
              <a:rPr lang="es-ES" b="0" dirty="0"/>
              <a:t>. ¿Cuál sería el siguiente escalón terapéutico?</a:t>
            </a:r>
            <a:endParaRPr lang="es-ES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BB716288-1BE1-4BB6-877C-7050543BE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0D0E23E3-F58E-4007-B76B-8BC62CE8F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2</a:t>
            </a:r>
          </a:p>
        </p:txBody>
      </p:sp>
    </p:spTree>
    <p:extLst>
      <p:ext uri="{BB962C8B-B14F-4D97-AF65-F5344CB8AC3E}">
        <p14:creationId xmlns:p14="http://schemas.microsoft.com/office/powerpoint/2010/main" val="272568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8657AC-1E45-48B8-B404-6425589CE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974" y="71021"/>
            <a:ext cx="8495607" cy="604800"/>
          </a:xfrm>
        </p:spPr>
        <p:txBody>
          <a:bodyPr/>
          <a:lstStyle/>
          <a:p>
            <a:r>
              <a:rPr lang="es-ES" dirty="0"/>
              <a:t>Algoritmo terapéutico rinitis en pediatría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3C17EFC-B693-42C1-B1A3-D8C3AD3688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57" y="5887017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>
                <a:solidFill>
                  <a:schemeClr val="bg2">
                    <a:lumMod val="10000"/>
                  </a:schemeClr>
                </a:solidFill>
              </a:rPr>
              <a:t>Roberts G, et al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Paediatric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rhinitis: position paper of the European Academy of Allergy and Clinical Immunology. Allergy 2013; 68: 1102–1116</a:t>
            </a:r>
            <a:endParaRPr lang="es-ES" sz="1200" dirty="0">
              <a:solidFill>
                <a:schemeClr val="bg2">
                  <a:lumMod val="10000"/>
                </a:schemeClr>
              </a:solidFill>
            </a:endParaRP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B2F7A36-190F-46D5-9C30-F9A5FD1B9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9386" y="1449673"/>
            <a:ext cx="8145986" cy="40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4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E79333-7734-4353-891D-E78D20D9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7073"/>
            <a:ext cx="10972800" cy="604800"/>
          </a:xfrm>
        </p:spPr>
        <p:txBody>
          <a:bodyPr/>
          <a:lstStyle/>
          <a:p>
            <a:r>
              <a:rPr lang="es-ES" dirty="0"/>
              <a:t>Corticoides intranasales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9FBE8D9-9680-4CD8-B57D-4C2359C4A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57" y="5931071"/>
            <a:ext cx="11582443" cy="295162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Berger WE, et al. Intranasal spray medications for maintenance therapy of </a:t>
            </a:r>
            <a:r>
              <a:rPr lang="es-ES" sz="1200" dirty="0" err="1">
                <a:solidFill>
                  <a:schemeClr val="bg2">
                    <a:lumMod val="10000"/>
                  </a:schemeClr>
                </a:solidFill>
              </a:rPr>
              <a:t>allergic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bg2">
                    <a:lumMod val="10000"/>
                  </a:schemeClr>
                </a:solidFill>
              </a:rPr>
              <a:t>rhinitis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</a:rPr>
              <a:t>. Am J </a:t>
            </a:r>
            <a:r>
              <a:rPr lang="es-ES" sz="1200" dirty="0" err="1">
                <a:solidFill>
                  <a:schemeClr val="bg2">
                    <a:lumMod val="10000"/>
                  </a:schemeClr>
                </a:solidFill>
              </a:rPr>
              <a:t>Rhinol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bg2">
                    <a:lumMod val="10000"/>
                  </a:schemeClr>
                </a:solidFill>
              </a:rPr>
              <a:t>Allergy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</a:rPr>
              <a:t> 2015; 29, 273-82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3162A47D-E77D-42D8-ACF3-49636C3C12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9340532"/>
              </p:ext>
            </p:extLst>
          </p:nvPr>
        </p:nvGraphicFramePr>
        <p:xfrm>
          <a:off x="1019695" y="1765471"/>
          <a:ext cx="10285613" cy="3581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9152">
                  <a:extLst>
                    <a:ext uri="{9D8B030D-6E8A-4147-A177-3AD203B41FA5}">
                      <a16:colId xmlns:a16="http://schemas.microsoft.com/office/drawing/2014/main" xmlns="" val="3603354507"/>
                    </a:ext>
                  </a:extLst>
                </a:gridCol>
                <a:gridCol w="2791656">
                  <a:extLst>
                    <a:ext uri="{9D8B030D-6E8A-4147-A177-3AD203B41FA5}">
                      <a16:colId xmlns:a16="http://schemas.microsoft.com/office/drawing/2014/main" xmlns="" val="1530695396"/>
                    </a:ext>
                  </a:extLst>
                </a:gridCol>
                <a:gridCol w="2239695">
                  <a:extLst>
                    <a:ext uri="{9D8B030D-6E8A-4147-A177-3AD203B41FA5}">
                      <a16:colId xmlns:a16="http://schemas.microsoft.com/office/drawing/2014/main" xmlns="" val="1491092632"/>
                    </a:ext>
                  </a:extLst>
                </a:gridCol>
                <a:gridCol w="1815110">
                  <a:extLst>
                    <a:ext uri="{9D8B030D-6E8A-4147-A177-3AD203B41FA5}">
                      <a16:colId xmlns:a16="http://schemas.microsoft.com/office/drawing/2014/main" xmlns="" val="4074932954"/>
                    </a:ext>
                  </a:extLst>
                </a:gridCol>
              </a:tblGrid>
              <a:tr h="325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Principio activo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Posología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Dosis diaria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AEMPS/FDA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39522625"/>
                  </a:ext>
                </a:extLst>
              </a:tr>
              <a:tr h="4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Beclometasona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 </a:t>
                      </a:r>
                      <a:r>
                        <a:rPr lang="es-ES" sz="2000" b="0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puff</a:t>
                      </a: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/12 horas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168-336 µg/día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 6/≥ 4 años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71166300"/>
                  </a:ext>
                </a:extLst>
              </a:tr>
              <a:tr h="4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Budesonida</a:t>
                      </a:r>
                      <a:endParaRPr lang="es-ES" sz="2000" b="1" dirty="0">
                        <a:solidFill>
                          <a:srgbClr val="32588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 </a:t>
                      </a:r>
                      <a:r>
                        <a:rPr lang="es-ES" sz="2000" b="0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puff</a:t>
                      </a: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/12 horas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256 µg/día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 6 años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53191813"/>
                  </a:ext>
                </a:extLst>
              </a:tr>
              <a:tr h="4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Propionato de fluticasona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1-2/24 horas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100-200 µg/día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 4 años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69555481"/>
                  </a:ext>
                </a:extLst>
              </a:tr>
              <a:tr h="4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Furoato</a:t>
                      </a:r>
                      <a:r>
                        <a:rPr lang="es-ES" sz="20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fluticasona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1-2/24 horas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55-110 µg/día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≥6/≥ 2 años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59931410"/>
                  </a:ext>
                </a:extLst>
              </a:tr>
              <a:tr h="4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Mometasona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1-2/24 horas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100-200 µg/día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 3/≥ 2 años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46162768"/>
                  </a:ext>
                </a:extLst>
              </a:tr>
              <a:tr h="4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err="1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Triamcinolona</a:t>
                      </a:r>
                      <a:endParaRPr lang="es-ES" sz="2000" b="1" dirty="0">
                        <a:solidFill>
                          <a:srgbClr val="32588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1-2/24 horas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110-220 µg/día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≥6/≥  2 años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1409974"/>
                  </a:ext>
                </a:extLst>
              </a:tr>
              <a:tr h="4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Azelastina + P. de Fluticasona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1/12 horas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548/200 µg/día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rgbClr val="32588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≥12/≥  6 años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3459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4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01D82E-A9F5-4BC8-988D-DCB438141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918" y="66030"/>
            <a:ext cx="9840633" cy="1142423"/>
          </a:xfrm>
        </p:spPr>
        <p:txBody>
          <a:bodyPr/>
          <a:lstStyle/>
          <a:p>
            <a:r>
              <a:rPr lang="es-ES" dirty="0"/>
              <a:t>Corticoides intranasales, ¿tratamiento mantenido?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E99E028-4EF8-4656-9BCF-CB7AD7983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5342"/>
            <a:ext cx="5681272" cy="3321777"/>
          </a:xfrm>
        </p:spPr>
        <p:txBody>
          <a:bodyPr>
            <a:noAutofit/>
          </a:bodyPr>
          <a:lstStyle/>
          <a:p>
            <a:r>
              <a:rPr lang="es-ES" dirty="0"/>
              <a:t>150 niños 6-18 años</a:t>
            </a:r>
          </a:p>
          <a:p>
            <a:r>
              <a:rPr lang="es-ES" dirty="0"/>
              <a:t>Rinitis alérgica polínica</a:t>
            </a:r>
          </a:p>
          <a:p>
            <a:r>
              <a:rPr lang="es-ES" dirty="0"/>
              <a:t>Aleatorizados:</a:t>
            </a:r>
          </a:p>
          <a:p>
            <a:pPr lvl="1"/>
            <a:r>
              <a:rPr lang="es-ES" sz="2400" dirty="0"/>
              <a:t>P. Fluticasona mantenido</a:t>
            </a:r>
          </a:p>
          <a:p>
            <a:pPr lvl="1"/>
            <a:r>
              <a:rPr lang="es-ES" sz="2400" dirty="0"/>
              <a:t>P. Fluticasona a demanda</a:t>
            </a:r>
          </a:p>
          <a:p>
            <a:pPr lvl="1"/>
            <a:r>
              <a:rPr lang="es-ES" sz="2400" dirty="0" err="1"/>
              <a:t>Levocetirizina</a:t>
            </a:r>
            <a:r>
              <a:rPr lang="es-ES" sz="2400" dirty="0"/>
              <a:t> a demanda</a:t>
            </a:r>
          </a:p>
          <a:p>
            <a:pPr lvl="1"/>
            <a:endParaRPr lang="es-ES" sz="2400" dirty="0"/>
          </a:p>
          <a:p>
            <a:r>
              <a:rPr lang="es-ES" b="1" dirty="0"/>
              <a:t>Ahorro del 61% de fluticasona en el grupo a demanda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7A6C1A7-EC7C-4B05-9E2A-854B68906E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57" y="5975432"/>
            <a:ext cx="11582443" cy="322526"/>
          </a:xfrm>
        </p:spPr>
        <p:txBody>
          <a:bodyPr>
            <a:normAutofit/>
          </a:bodyPr>
          <a:lstStyle/>
          <a:p>
            <a:r>
              <a:rPr lang="es-ES" sz="1200" dirty="0" err="1">
                <a:solidFill>
                  <a:schemeClr val="bg2">
                    <a:lumMod val="10000"/>
                  </a:schemeClr>
                </a:solidFill>
              </a:rPr>
              <a:t>Wartna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</a:rPr>
              <a:t> JB et al. </a:t>
            </a:r>
            <a:r>
              <a:rPr lang="es-ES" sz="1200" dirty="0" err="1">
                <a:solidFill>
                  <a:schemeClr val="bg2">
                    <a:lumMod val="10000"/>
                  </a:schemeClr>
                </a:solidFill>
              </a:rPr>
              <a:t>treatment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bg2">
                    <a:lumMod val="10000"/>
                  </a:schemeClr>
                </a:solidFill>
              </a:rPr>
              <a:t>of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bg2">
                    <a:lumMod val="10000"/>
                  </a:schemeClr>
                </a:solidFill>
              </a:rPr>
              <a:t>pollen-related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allergic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rhinoconjunctivitis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in children: randomized controlled trial. Allergy 2017; 72: 636–644.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09AABB8-5466-47BB-94F1-9DD841668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45" r="28156"/>
          <a:stretch/>
        </p:blipFill>
        <p:spPr>
          <a:xfrm>
            <a:off x="5836409" y="4006871"/>
            <a:ext cx="6319057" cy="142219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1DB112E-3E51-4F89-ADAF-F2B4998D0396}"/>
              </a:ext>
            </a:extLst>
          </p:cNvPr>
          <p:cNvSpPr/>
          <p:nvPr/>
        </p:nvSpPr>
        <p:spPr>
          <a:xfrm>
            <a:off x="5836410" y="4897653"/>
            <a:ext cx="6319057" cy="41893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3C8F3E7A-AA0D-4B19-96F9-B7915A23527E}"/>
              </a:ext>
            </a:extLst>
          </p:cNvPr>
          <p:cNvGrpSpPr/>
          <p:nvPr/>
        </p:nvGrpSpPr>
        <p:grpSpPr>
          <a:xfrm>
            <a:off x="5836409" y="2109087"/>
            <a:ext cx="6134816" cy="1284383"/>
            <a:chOff x="5483753" y="2283295"/>
            <a:chExt cx="5677469" cy="1094934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7971B687-2062-4B51-9BD3-95C02F29A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3189" r="32928"/>
            <a:stretch/>
          </p:blipFill>
          <p:spPr>
            <a:xfrm>
              <a:off x="5488331" y="2283295"/>
              <a:ext cx="5672891" cy="97051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E0BE29E4-8134-40DC-9F8F-CE534E89B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8156" b="91950"/>
            <a:stretch/>
          </p:blipFill>
          <p:spPr>
            <a:xfrm>
              <a:off x="5483753" y="3251734"/>
              <a:ext cx="5672891" cy="126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88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43CDD5A-85D7-4D47-94D6-8D4DAA16F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9178"/>
            <a:ext cx="10972800" cy="604800"/>
          </a:xfrm>
        </p:spPr>
        <p:txBody>
          <a:bodyPr/>
          <a:lstStyle/>
          <a:p>
            <a:r>
              <a:rPr lang="es-ES" dirty="0"/>
              <a:t>Medicación intranasal, técnica</a:t>
            </a:r>
          </a:p>
        </p:txBody>
      </p:sp>
      <p:pic>
        <p:nvPicPr>
          <p:cNvPr id="1026" name="Picture 2" descr="https://ars.els-cdn.com/content/image/1-s2.0-S0194599803019636-gr2.jpg">
            <a:extLst>
              <a:ext uri="{FF2B5EF4-FFF2-40B4-BE49-F238E27FC236}">
                <a16:creationId xmlns:a16="http://schemas.microsoft.com/office/drawing/2014/main" xmlns="" id="{D8BE3710-3528-4FD2-840E-A53AD8CD9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87" y="1596351"/>
            <a:ext cx="8977312" cy="436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rapecio 2">
            <a:extLst>
              <a:ext uri="{FF2B5EF4-FFF2-40B4-BE49-F238E27FC236}">
                <a16:creationId xmlns:a16="http://schemas.microsoft.com/office/drawing/2014/main" xmlns="" id="{CDBC2F8F-D782-4788-BCF0-A72708909B2A}"/>
              </a:ext>
            </a:extLst>
          </p:cNvPr>
          <p:cNvSpPr/>
          <p:nvPr/>
        </p:nvSpPr>
        <p:spPr>
          <a:xfrm>
            <a:off x="4545914" y="1888715"/>
            <a:ext cx="7320741" cy="4067694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51D7D6A5-19EC-4496-B0F1-513B0C9AAC50}"/>
              </a:ext>
            </a:extLst>
          </p:cNvPr>
          <p:cNvGrpSpPr/>
          <p:nvPr/>
        </p:nvGrpSpPr>
        <p:grpSpPr>
          <a:xfrm>
            <a:off x="2427839" y="1628738"/>
            <a:ext cx="2460567" cy="4295284"/>
            <a:chOff x="1983971" y="1661126"/>
            <a:chExt cx="2460567" cy="4295284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xmlns="" id="{BFD5CB2E-8766-47D8-BBE3-04FC05F7E23C}"/>
                </a:ext>
              </a:extLst>
            </p:cNvPr>
            <p:cNvCxnSpPr>
              <a:cxnSpLocks/>
            </p:cNvCxnSpPr>
            <p:nvPr/>
          </p:nvCxnSpPr>
          <p:spPr>
            <a:xfrm>
              <a:off x="1983971" y="1723505"/>
              <a:ext cx="2460567" cy="423290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xmlns="" id="{5C798BE9-46D0-4806-B2AE-59808769E0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4931" y="1661126"/>
              <a:ext cx="2205644" cy="42952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021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DEB46F75-7D5C-4654-84D0-F8147AEBD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3079237"/>
            <a:ext cx="10363200" cy="3330826"/>
          </a:xfrm>
        </p:spPr>
        <p:txBody>
          <a:bodyPr/>
          <a:lstStyle/>
          <a:p>
            <a:r>
              <a:rPr lang="es-ES" dirty="0"/>
              <a:t>Rinitis persistente leve.</a:t>
            </a:r>
          </a:p>
          <a:p>
            <a:r>
              <a:rPr lang="es-ES" dirty="0"/>
              <a:t>Rinitis intermitente moderada.</a:t>
            </a:r>
          </a:p>
          <a:p>
            <a:r>
              <a:rPr lang="es-ES" dirty="0"/>
              <a:t>Rinitis intermitente grave.</a:t>
            </a:r>
          </a:p>
          <a:p>
            <a:r>
              <a:rPr lang="es-ES" dirty="0"/>
              <a:t>Rinitis persistente moderada-grave.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BB716288-1BE1-4BB6-877C-7050543BE2D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35856" y="1067104"/>
            <a:ext cx="11720287" cy="1709733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La paciente, con 14 años, refiere empeoramiento de sus síntomas en la siguiente estación, con molestias diarias los 2 meses primaverales consistentes en congestión e </a:t>
            </a:r>
            <a:r>
              <a:rPr lang="es-ES" dirty="0" err="1"/>
              <a:t>hidrorrea</a:t>
            </a:r>
            <a:r>
              <a:rPr lang="es-ES" dirty="0"/>
              <a:t> que han interferido en sus estudios y sus actividades deportivas.</a:t>
            </a:r>
          </a:p>
          <a:p>
            <a:r>
              <a:rPr lang="es-ES" dirty="0"/>
              <a:t>¿Qué tipo de rinitis presenta?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0D0E23E3-F58E-4007-B76B-8BC62CE8F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3</a:t>
            </a:r>
          </a:p>
        </p:txBody>
      </p:sp>
    </p:spTree>
    <p:extLst>
      <p:ext uri="{BB962C8B-B14F-4D97-AF65-F5344CB8AC3E}">
        <p14:creationId xmlns:p14="http://schemas.microsoft.com/office/powerpoint/2010/main" val="158978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Tema de Office">
  <a:themeElements>
    <a:clrScheme name="LiveMed">
      <a:dk1>
        <a:srgbClr val="287AC8"/>
      </a:dk1>
      <a:lt1>
        <a:sysClr val="window" lastClr="FFFFFF"/>
      </a:lt1>
      <a:dk2>
        <a:srgbClr val="C5000B"/>
      </a:dk2>
      <a:lt2>
        <a:srgbClr val="EEECE1"/>
      </a:lt2>
      <a:accent1>
        <a:srgbClr val="004586"/>
      </a:accent1>
      <a:accent2>
        <a:srgbClr val="808080"/>
      </a:accent2>
      <a:accent3>
        <a:srgbClr val="585858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horz" lIns="91440" tIns="45720" rIns="91440" bIns="45720" rtlCol="0" anchor="ctr">
        <a:noAutofit/>
      </a:bodyPr>
      <a:lstStyle>
        <a:defPPr algn="ctr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lantillaAPAP2018.potx" id="{589DEC79-2041-47F3-8C50-2B5540B171BB}" vid="{5A71220A-2DFE-4C77-9B8E-48131CB4BA1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APAP. PRR. v1</Template>
  <TotalTime>1579</TotalTime>
  <Words>2400</Words>
  <Application>Microsoft Office PowerPoint</Application>
  <PresentationFormat>Panorámica</PresentationFormat>
  <Paragraphs>307</Paragraphs>
  <Slides>33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AdvOTb0c9bf5d+20</vt:lpstr>
      <vt:lpstr>AdvTTa9c1b374</vt:lpstr>
      <vt:lpstr>AdvTTeb5f0e55.I</vt:lpstr>
      <vt:lpstr>Arial</vt:lpstr>
      <vt:lpstr>Calibri</vt:lpstr>
      <vt:lpstr>Times New Roman</vt:lpstr>
      <vt:lpstr>Wingdings</vt:lpstr>
      <vt:lpstr>3_Tema de Office</vt:lpstr>
      <vt:lpstr>Optimización del enfoque clínico y terapéutico de la rinoconjuntivitis alérgica y la urticaria</vt:lpstr>
      <vt:lpstr>Pregunta 1</vt:lpstr>
      <vt:lpstr>Antihistamínicos, rutas</vt:lpstr>
      <vt:lpstr>Pregunta 2</vt:lpstr>
      <vt:lpstr>Algoritmo terapéutico rinitis en pediatría</vt:lpstr>
      <vt:lpstr>Corticoides intranasales</vt:lpstr>
      <vt:lpstr>Corticoides intranasales, ¿tratamiento mantenido?</vt:lpstr>
      <vt:lpstr>Medicación intranasal, técnica</vt:lpstr>
      <vt:lpstr>Pregunta 3</vt:lpstr>
      <vt:lpstr>ARIA: clasificación rinitis</vt:lpstr>
      <vt:lpstr>Diagnóstico</vt:lpstr>
      <vt:lpstr>Pregunta 4</vt:lpstr>
      <vt:lpstr>Criterio derivación: Rinitis alérgica</vt:lpstr>
      <vt:lpstr>…pero, ¿por qué derivar tan pronto?</vt:lpstr>
      <vt:lpstr>Asma y rinitis, una sola enfermedad</vt:lpstr>
      <vt:lpstr>Curso natural de la rinitis</vt:lpstr>
      <vt:lpstr>Mejor opción: Tratamiento etiológico</vt:lpstr>
      <vt:lpstr>Aspectos clínicos de mejoría en ITE</vt:lpstr>
      <vt:lpstr>Pregunta 5 </vt:lpstr>
      <vt:lpstr>Antihistamínicos de 1era generación</vt:lpstr>
      <vt:lpstr>Corticoides sistémicos en urticaria aguda</vt:lpstr>
      <vt:lpstr>Diagnóstico Urticaria</vt:lpstr>
      <vt:lpstr>Epidemiología y etiología</vt:lpstr>
      <vt:lpstr>Evolución</vt:lpstr>
      <vt:lpstr>Clasificación</vt:lpstr>
      <vt:lpstr>Diagnóstico</vt:lpstr>
      <vt:lpstr>Caso clínico</vt:lpstr>
      <vt:lpstr>Pregunta 6</vt:lpstr>
      <vt:lpstr>Tratamiento urticaria crónica</vt:lpstr>
      <vt:lpstr>AntiH1 diferencias</vt:lpstr>
      <vt:lpstr>Pronóstico</vt:lpstr>
      <vt:lpstr>Conclusiones Rinitis</vt:lpstr>
      <vt:lpstr>Conclusiones Urticaria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Rodríguez del Río</dc:creator>
  <cp:lastModifiedBy>esperanza lopez</cp:lastModifiedBy>
  <cp:revision>192</cp:revision>
  <dcterms:created xsi:type="dcterms:W3CDTF">2019-02-19T05:33:41Z</dcterms:created>
  <dcterms:modified xsi:type="dcterms:W3CDTF">2019-05-07T10:11:59Z</dcterms:modified>
</cp:coreProperties>
</file>