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53"/>
  </p:notesMasterIdLst>
  <p:sldIdLst>
    <p:sldId id="681" r:id="rId2"/>
    <p:sldId id="682" r:id="rId3"/>
    <p:sldId id="496" r:id="rId4"/>
    <p:sldId id="495" r:id="rId5"/>
    <p:sldId id="424" r:id="rId6"/>
    <p:sldId id="646" r:id="rId7"/>
    <p:sldId id="647" r:id="rId8"/>
    <p:sldId id="677" r:id="rId9"/>
    <p:sldId id="412" r:id="rId10"/>
    <p:sldId id="524" r:id="rId11"/>
    <p:sldId id="650" r:id="rId12"/>
    <p:sldId id="651" r:id="rId13"/>
    <p:sldId id="663" r:id="rId14"/>
    <p:sldId id="657" r:id="rId15"/>
    <p:sldId id="360" r:id="rId16"/>
    <p:sldId id="678" r:id="rId17"/>
    <p:sldId id="654" r:id="rId18"/>
    <p:sldId id="655" r:id="rId19"/>
    <p:sldId id="659" r:id="rId20"/>
    <p:sldId id="553" r:id="rId21"/>
    <p:sldId id="664" r:id="rId22"/>
    <p:sldId id="672" r:id="rId23"/>
    <p:sldId id="679" r:id="rId24"/>
    <p:sldId id="300" r:id="rId25"/>
    <p:sldId id="294" r:id="rId26"/>
    <p:sldId id="296" r:id="rId27"/>
    <p:sldId id="298" r:id="rId28"/>
    <p:sldId id="337" r:id="rId29"/>
    <p:sldId id="673" r:id="rId30"/>
    <p:sldId id="338" r:id="rId31"/>
    <p:sldId id="661" r:id="rId32"/>
    <p:sldId id="427" r:id="rId33"/>
    <p:sldId id="428" r:id="rId34"/>
    <p:sldId id="429" r:id="rId35"/>
    <p:sldId id="662" r:id="rId36"/>
    <p:sldId id="380" r:id="rId37"/>
    <p:sldId id="638" r:id="rId38"/>
    <p:sldId id="680" r:id="rId39"/>
    <p:sldId id="381" r:id="rId40"/>
    <p:sldId id="382" r:id="rId41"/>
    <p:sldId id="676" r:id="rId42"/>
    <p:sldId id="383" r:id="rId43"/>
    <p:sldId id="500" r:id="rId44"/>
    <p:sldId id="385" r:id="rId45"/>
    <p:sldId id="388" r:id="rId46"/>
    <p:sldId id="639" r:id="rId47"/>
    <p:sldId id="644" r:id="rId48"/>
    <p:sldId id="645" r:id="rId49"/>
    <p:sldId id="683" r:id="rId50"/>
    <p:sldId id="684" r:id="rId51"/>
    <p:sldId id="510"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zalo Pin Arboledas" initials="GPA" lastIdx="2" clrIdx="0">
    <p:extLst>
      <p:ext uri="{19B8F6BF-5375-455C-9EA6-DF929625EA0E}">
        <p15:presenceInfo xmlns:p15="http://schemas.microsoft.com/office/powerpoint/2012/main" userId="d07e9316fe8abc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886"/>
    <a:srgbClr val="11752B"/>
    <a:srgbClr val="000000"/>
    <a:srgbClr val="382EFA"/>
    <a:srgbClr val="0270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249" autoAdjust="0"/>
  </p:normalViewPr>
  <p:slideViewPr>
    <p:cSldViewPr>
      <p:cViewPr varScale="1">
        <p:scale>
          <a:sx n="48" d="100"/>
          <a:sy n="48" d="100"/>
        </p:scale>
        <p:origin x="859" y="29"/>
      </p:cViewPr>
      <p:guideLst>
        <p:guide orient="horz" pos="2160"/>
        <p:guide pos="3840"/>
      </p:guideLst>
    </p:cSldViewPr>
  </p:slideViewPr>
  <p:outlineViewPr>
    <p:cViewPr>
      <p:scale>
        <a:sx n="20" d="100"/>
        <a:sy n="20" d="100"/>
      </p:scale>
      <p:origin x="0" y="-562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1T16:38:22.807" idx="1">
    <p:pos x="10" y="10"/>
    <p:text/>
    <p:extLst>
      <p:ext uri="{C676402C-5697-4E1C-873F-D02D1690AC5C}">
        <p15:threadingInfo xmlns:p15="http://schemas.microsoft.com/office/powerpoint/2012/main" timeZoneBias="-120"/>
      </p:ext>
    </p:extLst>
  </p:cm>
  <p:cm authorId="1" dt="2019-04-11T16:38:30.551" idx="2">
    <p:pos x="146" y="146"/>
    <p:text>Disminución cortisol y T</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F4D8B-4FEE-4DED-A715-B008D974E2B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S"/>
        </a:p>
      </dgm:t>
    </dgm:pt>
    <dgm:pt modelId="{4C974720-9C08-4FB2-A87C-E465A37CF156}">
      <dgm:prSet phldrT="[Texto]" custT="1"/>
      <dgm:spPr>
        <a:solidFill>
          <a:schemeClr val="accent6">
            <a:lumMod val="60000"/>
            <a:lumOff val="40000"/>
          </a:schemeClr>
        </a:solidFill>
      </dgm:spPr>
      <dgm:t>
        <a:bodyPr/>
        <a:lstStyle/>
        <a:p>
          <a:r>
            <a:rPr lang="es-ES" sz="1600" dirty="0" smtClean="0">
              <a:solidFill>
                <a:srgbClr val="325886"/>
              </a:solidFill>
            </a:rPr>
            <a:t>Siestas según edad. Evitarlas en adolescentes</a:t>
          </a:r>
          <a:endParaRPr lang="es-ES" sz="1600" dirty="0">
            <a:solidFill>
              <a:srgbClr val="325886"/>
            </a:solidFill>
          </a:endParaRPr>
        </a:p>
      </dgm:t>
    </dgm:pt>
    <dgm:pt modelId="{AE3041AB-B2CF-454B-9023-F1422D664211}" type="parTrans" cxnId="{5E8410F8-75CE-4696-9723-04FFC7D84DAB}">
      <dgm:prSet/>
      <dgm:spPr/>
      <dgm:t>
        <a:bodyPr/>
        <a:lstStyle/>
        <a:p>
          <a:endParaRPr lang="es-ES"/>
        </a:p>
      </dgm:t>
    </dgm:pt>
    <dgm:pt modelId="{8C19210B-87EE-4467-8ECF-2187657F7474}" type="sibTrans" cxnId="{5E8410F8-75CE-4696-9723-04FFC7D84DAB}">
      <dgm:prSet/>
      <dgm:spPr/>
      <dgm:t>
        <a:bodyPr/>
        <a:lstStyle/>
        <a:p>
          <a:endParaRPr lang="es-ES"/>
        </a:p>
      </dgm:t>
    </dgm:pt>
    <dgm:pt modelId="{805B092B-A868-47A2-BC09-38630B801D2A}">
      <dgm:prSet phldrT="[Texto]"/>
      <dgm:spPr>
        <a:solidFill>
          <a:schemeClr val="accent4">
            <a:lumMod val="60000"/>
            <a:lumOff val="40000"/>
          </a:schemeClr>
        </a:solidFill>
      </dgm:spPr>
      <dgm:t>
        <a:bodyPr/>
        <a:lstStyle/>
        <a:p>
          <a:r>
            <a:rPr lang="es-ES" dirty="0" smtClean="0">
              <a:solidFill>
                <a:srgbClr val="325886"/>
              </a:solidFill>
            </a:rPr>
            <a:t>Desactivar. Rutina </a:t>
          </a:r>
          <a:r>
            <a:rPr lang="es-ES" dirty="0" err="1" smtClean="0">
              <a:solidFill>
                <a:srgbClr val="325886"/>
              </a:solidFill>
            </a:rPr>
            <a:t>presueño</a:t>
          </a:r>
          <a:endParaRPr lang="es-ES" dirty="0">
            <a:solidFill>
              <a:srgbClr val="325886"/>
            </a:solidFill>
          </a:endParaRPr>
        </a:p>
      </dgm:t>
    </dgm:pt>
    <dgm:pt modelId="{29157D3B-F370-477C-8524-00EE89F66976}" type="parTrans" cxnId="{9C6E198B-A2FF-45DA-8DEA-D75EEF2E056A}">
      <dgm:prSet/>
      <dgm:spPr/>
      <dgm:t>
        <a:bodyPr/>
        <a:lstStyle/>
        <a:p>
          <a:endParaRPr lang="es-ES"/>
        </a:p>
      </dgm:t>
    </dgm:pt>
    <dgm:pt modelId="{C345C92D-34CA-4945-A69D-707B63758E89}" type="sibTrans" cxnId="{9C6E198B-A2FF-45DA-8DEA-D75EEF2E056A}">
      <dgm:prSet/>
      <dgm:spPr/>
      <dgm:t>
        <a:bodyPr/>
        <a:lstStyle/>
        <a:p>
          <a:endParaRPr lang="es-ES"/>
        </a:p>
      </dgm:t>
    </dgm:pt>
    <dgm:pt modelId="{72A449D0-A23B-4BDF-8801-397901FA923E}">
      <dgm:prSet phldrT="[Texto]" custT="1"/>
      <dgm:spPr>
        <a:solidFill>
          <a:schemeClr val="bg1">
            <a:lumMod val="65000"/>
          </a:schemeClr>
        </a:solidFill>
      </dgm:spPr>
      <dgm:t>
        <a:bodyPr/>
        <a:lstStyle/>
        <a:p>
          <a:r>
            <a:rPr lang="es-ES" sz="1600" dirty="0" smtClean="0">
              <a:solidFill>
                <a:srgbClr val="325886"/>
              </a:solidFill>
            </a:rPr>
            <a:t>Evitar actividades estimulantes previo a acostarse </a:t>
          </a:r>
          <a:endParaRPr lang="es-ES" sz="1600" dirty="0">
            <a:solidFill>
              <a:srgbClr val="325886"/>
            </a:solidFill>
          </a:endParaRPr>
        </a:p>
      </dgm:t>
    </dgm:pt>
    <dgm:pt modelId="{D7256446-F9AD-4DB8-A980-A58103ED71BC}" type="parTrans" cxnId="{09138D6D-E087-43E1-B378-095D1CBF7822}">
      <dgm:prSet/>
      <dgm:spPr/>
      <dgm:t>
        <a:bodyPr/>
        <a:lstStyle/>
        <a:p>
          <a:endParaRPr lang="es-ES"/>
        </a:p>
      </dgm:t>
    </dgm:pt>
    <dgm:pt modelId="{B95BB214-A007-44E8-B10B-2E93C22D1212}" type="sibTrans" cxnId="{09138D6D-E087-43E1-B378-095D1CBF7822}">
      <dgm:prSet/>
      <dgm:spPr/>
      <dgm:t>
        <a:bodyPr/>
        <a:lstStyle/>
        <a:p>
          <a:endParaRPr lang="es-ES"/>
        </a:p>
      </dgm:t>
    </dgm:pt>
    <dgm:pt modelId="{33E9AF82-7E4B-4343-A1E2-E762B0E03F7F}">
      <dgm:prSet phldrT="[Texto]" custT="1"/>
      <dgm:spPr>
        <a:solidFill>
          <a:schemeClr val="bg1">
            <a:lumMod val="65000"/>
          </a:schemeClr>
        </a:solidFill>
      </dgm:spPr>
      <dgm:t>
        <a:bodyPr/>
        <a:lstStyle/>
        <a:p>
          <a:r>
            <a:rPr lang="es-ES" sz="1800" dirty="0" smtClean="0">
              <a:solidFill>
                <a:srgbClr val="325886"/>
              </a:solidFill>
            </a:rPr>
            <a:t>Actividad física diaria, no precia a acostarse</a:t>
          </a:r>
          <a:endParaRPr lang="es-ES" sz="1800" dirty="0">
            <a:solidFill>
              <a:srgbClr val="325886"/>
            </a:solidFill>
          </a:endParaRPr>
        </a:p>
      </dgm:t>
    </dgm:pt>
    <dgm:pt modelId="{AA75B753-0043-4103-8395-051FAFC31A3E}" type="parTrans" cxnId="{3F2A0530-B532-414F-BB90-A8DD92A7A5FB}">
      <dgm:prSet/>
      <dgm:spPr/>
      <dgm:t>
        <a:bodyPr/>
        <a:lstStyle/>
        <a:p>
          <a:endParaRPr lang="es-ES"/>
        </a:p>
      </dgm:t>
    </dgm:pt>
    <dgm:pt modelId="{F64606C2-5BAC-4464-BB05-6458BA102155}" type="sibTrans" cxnId="{3F2A0530-B532-414F-BB90-A8DD92A7A5FB}">
      <dgm:prSet/>
      <dgm:spPr/>
      <dgm:t>
        <a:bodyPr/>
        <a:lstStyle/>
        <a:p>
          <a:endParaRPr lang="es-ES"/>
        </a:p>
      </dgm:t>
    </dgm:pt>
    <dgm:pt modelId="{ADC81A28-04B7-44E3-82BE-847AA6EEC723}">
      <dgm:prSet phldrT="[Texto]" custT="1"/>
      <dgm:spPr>
        <a:solidFill>
          <a:schemeClr val="bg1">
            <a:lumMod val="65000"/>
          </a:schemeClr>
        </a:solidFill>
      </dgm:spPr>
      <dgm:t>
        <a:bodyPr/>
        <a:lstStyle/>
        <a:p>
          <a:r>
            <a:rPr lang="es-ES" sz="1800" dirty="0" smtClean="0">
              <a:solidFill>
                <a:srgbClr val="325886"/>
              </a:solidFill>
            </a:rPr>
            <a:t>Exposición diurna solar</a:t>
          </a:r>
          <a:endParaRPr lang="es-ES" sz="1800" dirty="0">
            <a:solidFill>
              <a:srgbClr val="325886"/>
            </a:solidFill>
          </a:endParaRPr>
        </a:p>
      </dgm:t>
    </dgm:pt>
    <dgm:pt modelId="{8337AE0C-AB77-4D96-A1BD-B116AFE68BB0}" type="parTrans" cxnId="{A43AC072-DF26-4E55-93D7-853BC00F8FBF}">
      <dgm:prSet/>
      <dgm:spPr/>
      <dgm:t>
        <a:bodyPr/>
        <a:lstStyle/>
        <a:p>
          <a:endParaRPr lang="es-ES"/>
        </a:p>
      </dgm:t>
    </dgm:pt>
    <dgm:pt modelId="{FEA9FDD0-A5A3-4D4D-9D99-29152FD2A044}" type="sibTrans" cxnId="{A43AC072-DF26-4E55-93D7-853BC00F8FBF}">
      <dgm:prSet/>
      <dgm:spPr/>
      <dgm:t>
        <a:bodyPr/>
        <a:lstStyle/>
        <a:p>
          <a:endParaRPr lang="es-ES"/>
        </a:p>
      </dgm:t>
    </dgm:pt>
    <dgm:pt modelId="{2736E68E-0677-41DB-94C2-29BDD30C8E9D}">
      <dgm:prSet custT="1"/>
      <dgm:spPr>
        <a:solidFill>
          <a:schemeClr val="bg1">
            <a:lumMod val="65000"/>
          </a:schemeClr>
        </a:solidFill>
      </dgm:spPr>
      <dgm:t>
        <a:bodyPr/>
        <a:lstStyle/>
        <a:p>
          <a:r>
            <a:rPr lang="es-ES" sz="1800" dirty="0" smtClean="0">
              <a:solidFill>
                <a:srgbClr val="325886"/>
              </a:solidFill>
            </a:rPr>
            <a:t>Horarios regulares</a:t>
          </a:r>
          <a:endParaRPr lang="es-ES" sz="1800" dirty="0">
            <a:solidFill>
              <a:srgbClr val="325886"/>
            </a:solidFill>
          </a:endParaRPr>
        </a:p>
      </dgm:t>
    </dgm:pt>
    <dgm:pt modelId="{18247737-414B-4C26-8BAE-170D9C1565BD}" type="parTrans" cxnId="{E2114283-642A-4884-A4F7-E737FC918FEE}">
      <dgm:prSet/>
      <dgm:spPr/>
      <dgm:t>
        <a:bodyPr/>
        <a:lstStyle/>
        <a:p>
          <a:endParaRPr lang="es-ES"/>
        </a:p>
      </dgm:t>
    </dgm:pt>
    <dgm:pt modelId="{BB9A21A1-C954-4433-8652-C36DFFE3D1B5}" type="sibTrans" cxnId="{E2114283-642A-4884-A4F7-E737FC918FEE}">
      <dgm:prSet/>
      <dgm:spPr/>
      <dgm:t>
        <a:bodyPr/>
        <a:lstStyle/>
        <a:p>
          <a:endParaRPr lang="es-ES"/>
        </a:p>
      </dgm:t>
    </dgm:pt>
    <dgm:pt modelId="{8360696A-762D-44AA-972A-F1B48E5C5154}">
      <dgm:prSet custT="1"/>
      <dgm:spPr>
        <a:solidFill>
          <a:schemeClr val="tx1">
            <a:lumMod val="60000"/>
            <a:lumOff val="40000"/>
          </a:schemeClr>
        </a:solidFill>
      </dgm:spPr>
      <dgm:t>
        <a:bodyPr/>
        <a:lstStyle/>
        <a:p>
          <a:r>
            <a:rPr lang="es-ES" sz="1800" dirty="0" smtClean="0">
              <a:solidFill>
                <a:srgbClr val="325886"/>
              </a:solidFill>
            </a:rPr>
            <a:t>Condiciones ambientales</a:t>
          </a:r>
          <a:r>
            <a:rPr lang="es-ES" sz="1500" dirty="0" smtClean="0"/>
            <a:t>	</a:t>
          </a:r>
          <a:endParaRPr lang="es-ES" sz="1500" dirty="0"/>
        </a:p>
      </dgm:t>
    </dgm:pt>
    <dgm:pt modelId="{4658D6B3-73CE-4ED2-A484-0364AD6F802C}" type="parTrans" cxnId="{3F07F0C1-05E8-4E50-9BF6-5C0C0A40BA31}">
      <dgm:prSet/>
      <dgm:spPr/>
      <dgm:t>
        <a:bodyPr/>
        <a:lstStyle/>
        <a:p>
          <a:endParaRPr lang="es-ES"/>
        </a:p>
      </dgm:t>
    </dgm:pt>
    <dgm:pt modelId="{2FA40A15-F2AC-4693-A4C3-46BBF86B8D51}" type="sibTrans" cxnId="{3F07F0C1-05E8-4E50-9BF6-5C0C0A40BA31}">
      <dgm:prSet/>
      <dgm:spPr/>
      <dgm:t>
        <a:bodyPr/>
        <a:lstStyle/>
        <a:p>
          <a:endParaRPr lang="es-ES"/>
        </a:p>
      </dgm:t>
    </dgm:pt>
    <dgm:pt modelId="{7208811E-20BC-48B6-8C4F-4CC5809B747F}" type="pres">
      <dgm:prSet presAssocID="{6F3F4D8B-4FEE-4DED-A715-B008D974E2B0}" presName="cycle" presStyleCnt="0">
        <dgm:presLayoutVars>
          <dgm:dir/>
          <dgm:resizeHandles val="exact"/>
        </dgm:presLayoutVars>
      </dgm:prSet>
      <dgm:spPr/>
      <dgm:t>
        <a:bodyPr/>
        <a:lstStyle/>
        <a:p>
          <a:endParaRPr lang="es-ES"/>
        </a:p>
      </dgm:t>
    </dgm:pt>
    <dgm:pt modelId="{CB83E645-2E74-4274-9DB7-8640A3B0D55B}" type="pres">
      <dgm:prSet presAssocID="{4C974720-9C08-4FB2-A87C-E465A37CF156}" presName="node" presStyleLbl="node1" presStyleIdx="0" presStyleCnt="7" custScaleX="129508" custRadScaleRad="100099" custRadScaleInc="1476">
        <dgm:presLayoutVars>
          <dgm:bulletEnabled val="1"/>
        </dgm:presLayoutVars>
      </dgm:prSet>
      <dgm:spPr/>
      <dgm:t>
        <a:bodyPr/>
        <a:lstStyle/>
        <a:p>
          <a:endParaRPr lang="es-ES"/>
        </a:p>
      </dgm:t>
    </dgm:pt>
    <dgm:pt modelId="{D624713F-B11C-42A5-A20E-DFA298CD0340}" type="pres">
      <dgm:prSet presAssocID="{4C974720-9C08-4FB2-A87C-E465A37CF156}" presName="spNode" presStyleCnt="0"/>
      <dgm:spPr/>
    </dgm:pt>
    <dgm:pt modelId="{917691AC-92AB-4F99-AF95-9BBAF92A1FE5}" type="pres">
      <dgm:prSet presAssocID="{8C19210B-87EE-4467-8ECF-2187657F7474}" presName="sibTrans" presStyleLbl="sibTrans1D1" presStyleIdx="0" presStyleCnt="7"/>
      <dgm:spPr/>
      <dgm:t>
        <a:bodyPr/>
        <a:lstStyle/>
        <a:p>
          <a:endParaRPr lang="es-ES"/>
        </a:p>
      </dgm:t>
    </dgm:pt>
    <dgm:pt modelId="{05D0E8B5-2784-491D-892D-9A8C9785E41C}" type="pres">
      <dgm:prSet presAssocID="{805B092B-A868-47A2-BC09-38630B801D2A}" presName="node" presStyleLbl="node1" presStyleIdx="1" presStyleCnt="7">
        <dgm:presLayoutVars>
          <dgm:bulletEnabled val="1"/>
        </dgm:presLayoutVars>
      </dgm:prSet>
      <dgm:spPr/>
      <dgm:t>
        <a:bodyPr/>
        <a:lstStyle/>
        <a:p>
          <a:endParaRPr lang="es-ES"/>
        </a:p>
      </dgm:t>
    </dgm:pt>
    <dgm:pt modelId="{BC95BDBD-9A8A-4203-BD8F-B3E75FA130D0}" type="pres">
      <dgm:prSet presAssocID="{805B092B-A868-47A2-BC09-38630B801D2A}" presName="spNode" presStyleCnt="0"/>
      <dgm:spPr/>
    </dgm:pt>
    <dgm:pt modelId="{83EF84D8-C949-4088-A051-8BEB83956C39}" type="pres">
      <dgm:prSet presAssocID="{C345C92D-34CA-4945-A69D-707B63758E89}" presName="sibTrans" presStyleLbl="sibTrans1D1" presStyleIdx="1" presStyleCnt="7"/>
      <dgm:spPr/>
      <dgm:t>
        <a:bodyPr/>
        <a:lstStyle/>
        <a:p>
          <a:endParaRPr lang="es-ES"/>
        </a:p>
      </dgm:t>
    </dgm:pt>
    <dgm:pt modelId="{6BC183C8-36F1-4D13-9265-BC0A705B6C52}" type="pres">
      <dgm:prSet presAssocID="{72A449D0-A23B-4BDF-8801-397901FA923E}" presName="node" presStyleLbl="node1" presStyleIdx="2" presStyleCnt="7" custScaleY="150347" custRadScaleRad="95886" custRadScaleInc="-87046">
        <dgm:presLayoutVars>
          <dgm:bulletEnabled val="1"/>
        </dgm:presLayoutVars>
      </dgm:prSet>
      <dgm:spPr/>
      <dgm:t>
        <a:bodyPr/>
        <a:lstStyle/>
        <a:p>
          <a:endParaRPr lang="es-ES"/>
        </a:p>
      </dgm:t>
    </dgm:pt>
    <dgm:pt modelId="{5A412F29-B3C5-431A-8B29-9EE820CA7993}" type="pres">
      <dgm:prSet presAssocID="{72A449D0-A23B-4BDF-8801-397901FA923E}" presName="spNode" presStyleCnt="0"/>
      <dgm:spPr/>
    </dgm:pt>
    <dgm:pt modelId="{9B533737-996F-4C8A-9E53-2AF9A70FB3B4}" type="pres">
      <dgm:prSet presAssocID="{B95BB214-A007-44E8-B10B-2E93C22D1212}" presName="sibTrans" presStyleLbl="sibTrans1D1" presStyleIdx="2" presStyleCnt="7"/>
      <dgm:spPr/>
      <dgm:t>
        <a:bodyPr/>
        <a:lstStyle/>
        <a:p>
          <a:endParaRPr lang="es-ES"/>
        </a:p>
      </dgm:t>
    </dgm:pt>
    <dgm:pt modelId="{6768AC89-8D40-46BF-9522-90BFBE393F59}" type="pres">
      <dgm:prSet presAssocID="{33E9AF82-7E4B-4343-A1E2-E762B0E03F7F}" presName="node" presStyleLbl="node1" presStyleIdx="3" presStyleCnt="7" custScaleX="283280" custRadScaleRad="105997" custRadScaleInc="84377">
        <dgm:presLayoutVars>
          <dgm:bulletEnabled val="1"/>
        </dgm:presLayoutVars>
      </dgm:prSet>
      <dgm:spPr/>
      <dgm:t>
        <a:bodyPr/>
        <a:lstStyle/>
        <a:p>
          <a:endParaRPr lang="es-ES"/>
        </a:p>
      </dgm:t>
    </dgm:pt>
    <dgm:pt modelId="{9233EB13-E487-48CA-B55C-474631597EBB}" type="pres">
      <dgm:prSet presAssocID="{33E9AF82-7E4B-4343-A1E2-E762B0E03F7F}" presName="spNode" presStyleCnt="0"/>
      <dgm:spPr/>
    </dgm:pt>
    <dgm:pt modelId="{37D210B2-2D0C-4C2C-BA75-8164C157863F}" type="pres">
      <dgm:prSet presAssocID="{F64606C2-5BAC-4464-BB05-6458BA102155}" presName="sibTrans" presStyleLbl="sibTrans1D1" presStyleIdx="3" presStyleCnt="7"/>
      <dgm:spPr/>
      <dgm:t>
        <a:bodyPr/>
        <a:lstStyle/>
        <a:p>
          <a:endParaRPr lang="es-ES"/>
        </a:p>
      </dgm:t>
    </dgm:pt>
    <dgm:pt modelId="{73517012-67EB-4EF0-9D6D-D47CEEB17F86}" type="pres">
      <dgm:prSet presAssocID="{ADC81A28-04B7-44E3-82BE-847AA6EEC723}" presName="node" presStyleLbl="node1" presStyleIdx="4" presStyleCnt="7" custRadScaleRad="91342" custRadScaleInc="199863">
        <dgm:presLayoutVars>
          <dgm:bulletEnabled val="1"/>
        </dgm:presLayoutVars>
      </dgm:prSet>
      <dgm:spPr/>
      <dgm:t>
        <a:bodyPr/>
        <a:lstStyle/>
        <a:p>
          <a:endParaRPr lang="es-ES"/>
        </a:p>
      </dgm:t>
    </dgm:pt>
    <dgm:pt modelId="{8C8E1AB4-D993-4D5B-8803-2F6A23299D56}" type="pres">
      <dgm:prSet presAssocID="{ADC81A28-04B7-44E3-82BE-847AA6EEC723}" presName="spNode" presStyleCnt="0"/>
      <dgm:spPr/>
    </dgm:pt>
    <dgm:pt modelId="{07DBBA4B-9119-4DE6-AC92-1C3DCD3A6949}" type="pres">
      <dgm:prSet presAssocID="{FEA9FDD0-A5A3-4D4D-9D99-29152FD2A044}" presName="sibTrans" presStyleLbl="sibTrans1D1" presStyleIdx="4" presStyleCnt="7"/>
      <dgm:spPr/>
      <dgm:t>
        <a:bodyPr/>
        <a:lstStyle/>
        <a:p>
          <a:endParaRPr lang="es-ES"/>
        </a:p>
      </dgm:t>
    </dgm:pt>
    <dgm:pt modelId="{9850A1A5-898A-48E4-94A7-7EE2DF02BA2E}" type="pres">
      <dgm:prSet presAssocID="{8360696A-762D-44AA-972A-F1B48E5C5154}" presName="node" presStyleLbl="node1" presStyleIdx="5" presStyleCnt="7" custRadScaleRad="93540" custRadScaleInc="115816">
        <dgm:presLayoutVars>
          <dgm:bulletEnabled val="1"/>
        </dgm:presLayoutVars>
      </dgm:prSet>
      <dgm:spPr/>
      <dgm:t>
        <a:bodyPr/>
        <a:lstStyle/>
        <a:p>
          <a:endParaRPr lang="es-ES"/>
        </a:p>
      </dgm:t>
    </dgm:pt>
    <dgm:pt modelId="{86172C9A-21FF-445C-9AFB-FB86CA86098C}" type="pres">
      <dgm:prSet presAssocID="{8360696A-762D-44AA-972A-F1B48E5C5154}" presName="spNode" presStyleCnt="0"/>
      <dgm:spPr/>
    </dgm:pt>
    <dgm:pt modelId="{1A52912C-D2A2-4422-95CC-73D2AD5CAFDF}" type="pres">
      <dgm:prSet presAssocID="{2FA40A15-F2AC-4693-A4C3-46BBF86B8D51}" presName="sibTrans" presStyleLbl="sibTrans1D1" presStyleIdx="5" presStyleCnt="7"/>
      <dgm:spPr/>
      <dgm:t>
        <a:bodyPr/>
        <a:lstStyle/>
        <a:p>
          <a:endParaRPr lang="es-ES"/>
        </a:p>
      </dgm:t>
    </dgm:pt>
    <dgm:pt modelId="{4E632A39-9277-4B58-AB23-BC38C3442899}" type="pres">
      <dgm:prSet presAssocID="{2736E68E-0677-41DB-94C2-29BDD30C8E9D}" presName="node" presStyleLbl="node1" presStyleIdx="6" presStyleCnt="7">
        <dgm:presLayoutVars>
          <dgm:bulletEnabled val="1"/>
        </dgm:presLayoutVars>
      </dgm:prSet>
      <dgm:spPr/>
      <dgm:t>
        <a:bodyPr/>
        <a:lstStyle/>
        <a:p>
          <a:endParaRPr lang="es-ES"/>
        </a:p>
      </dgm:t>
    </dgm:pt>
    <dgm:pt modelId="{DB84CE29-4AF8-4307-B2C3-BD39BB8C243B}" type="pres">
      <dgm:prSet presAssocID="{2736E68E-0677-41DB-94C2-29BDD30C8E9D}" presName="spNode" presStyleCnt="0"/>
      <dgm:spPr/>
    </dgm:pt>
    <dgm:pt modelId="{19E4E017-D91C-4BAC-A7A7-0122BB39A055}" type="pres">
      <dgm:prSet presAssocID="{BB9A21A1-C954-4433-8652-C36DFFE3D1B5}" presName="sibTrans" presStyleLbl="sibTrans1D1" presStyleIdx="6" presStyleCnt="7"/>
      <dgm:spPr/>
      <dgm:t>
        <a:bodyPr/>
        <a:lstStyle/>
        <a:p>
          <a:endParaRPr lang="es-ES"/>
        </a:p>
      </dgm:t>
    </dgm:pt>
  </dgm:ptLst>
  <dgm:cxnLst>
    <dgm:cxn modelId="{09138D6D-E087-43E1-B378-095D1CBF7822}" srcId="{6F3F4D8B-4FEE-4DED-A715-B008D974E2B0}" destId="{72A449D0-A23B-4BDF-8801-397901FA923E}" srcOrd="2" destOrd="0" parTransId="{D7256446-F9AD-4DB8-A980-A58103ED71BC}" sibTransId="{B95BB214-A007-44E8-B10B-2E93C22D1212}"/>
    <dgm:cxn modelId="{E2114283-642A-4884-A4F7-E737FC918FEE}" srcId="{6F3F4D8B-4FEE-4DED-A715-B008D974E2B0}" destId="{2736E68E-0677-41DB-94C2-29BDD30C8E9D}" srcOrd="6" destOrd="0" parTransId="{18247737-414B-4C26-8BAE-170D9C1565BD}" sibTransId="{BB9A21A1-C954-4433-8652-C36DFFE3D1B5}"/>
    <dgm:cxn modelId="{E6DECBD2-985E-4558-9A87-74532F65B24F}" type="presOf" srcId="{F64606C2-5BAC-4464-BB05-6458BA102155}" destId="{37D210B2-2D0C-4C2C-BA75-8164C157863F}" srcOrd="0" destOrd="0" presId="urn:microsoft.com/office/officeart/2005/8/layout/cycle6"/>
    <dgm:cxn modelId="{96B092C6-C156-4EF4-AC54-4C972B98C53D}" type="presOf" srcId="{4C974720-9C08-4FB2-A87C-E465A37CF156}" destId="{CB83E645-2E74-4274-9DB7-8640A3B0D55B}" srcOrd="0" destOrd="0" presId="urn:microsoft.com/office/officeart/2005/8/layout/cycle6"/>
    <dgm:cxn modelId="{9C6E198B-A2FF-45DA-8DEA-D75EEF2E056A}" srcId="{6F3F4D8B-4FEE-4DED-A715-B008D974E2B0}" destId="{805B092B-A868-47A2-BC09-38630B801D2A}" srcOrd="1" destOrd="0" parTransId="{29157D3B-F370-477C-8524-00EE89F66976}" sibTransId="{C345C92D-34CA-4945-A69D-707B63758E89}"/>
    <dgm:cxn modelId="{A43AC072-DF26-4E55-93D7-853BC00F8FBF}" srcId="{6F3F4D8B-4FEE-4DED-A715-B008D974E2B0}" destId="{ADC81A28-04B7-44E3-82BE-847AA6EEC723}" srcOrd="4" destOrd="0" parTransId="{8337AE0C-AB77-4D96-A1BD-B116AFE68BB0}" sibTransId="{FEA9FDD0-A5A3-4D4D-9D99-29152FD2A044}"/>
    <dgm:cxn modelId="{B8406D5D-8AFA-4195-A0D1-C4C9B87EEAE7}" type="presOf" srcId="{72A449D0-A23B-4BDF-8801-397901FA923E}" destId="{6BC183C8-36F1-4D13-9265-BC0A705B6C52}" srcOrd="0" destOrd="0" presId="urn:microsoft.com/office/officeart/2005/8/layout/cycle6"/>
    <dgm:cxn modelId="{D2649638-66BD-4403-90EE-238D5A36744B}" type="presOf" srcId="{8360696A-762D-44AA-972A-F1B48E5C5154}" destId="{9850A1A5-898A-48E4-94A7-7EE2DF02BA2E}" srcOrd="0" destOrd="0" presId="urn:microsoft.com/office/officeart/2005/8/layout/cycle6"/>
    <dgm:cxn modelId="{DAFD7155-30BE-400E-8184-223CD365E00D}" type="presOf" srcId="{B95BB214-A007-44E8-B10B-2E93C22D1212}" destId="{9B533737-996F-4C8A-9E53-2AF9A70FB3B4}" srcOrd="0" destOrd="0" presId="urn:microsoft.com/office/officeart/2005/8/layout/cycle6"/>
    <dgm:cxn modelId="{9B0B029D-2ED2-4120-A706-ACB23647156A}" type="presOf" srcId="{BB9A21A1-C954-4433-8652-C36DFFE3D1B5}" destId="{19E4E017-D91C-4BAC-A7A7-0122BB39A055}" srcOrd="0" destOrd="0" presId="urn:microsoft.com/office/officeart/2005/8/layout/cycle6"/>
    <dgm:cxn modelId="{2A136C47-4230-469C-87C7-0104AEC0D9AE}" type="presOf" srcId="{C345C92D-34CA-4945-A69D-707B63758E89}" destId="{83EF84D8-C949-4088-A051-8BEB83956C39}" srcOrd="0" destOrd="0" presId="urn:microsoft.com/office/officeart/2005/8/layout/cycle6"/>
    <dgm:cxn modelId="{0F626FCF-A091-4B28-83D8-7A66F9E74706}" type="presOf" srcId="{6F3F4D8B-4FEE-4DED-A715-B008D974E2B0}" destId="{7208811E-20BC-48B6-8C4F-4CC5809B747F}" srcOrd="0" destOrd="0" presId="urn:microsoft.com/office/officeart/2005/8/layout/cycle6"/>
    <dgm:cxn modelId="{5E8410F8-75CE-4696-9723-04FFC7D84DAB}" srcId="{6F3F4D8B-4FEE-4DED-A715-B008D974E2B0}" destId="{4C974720-9C08-4FB2-A87C-E465A37CF156}" srcOrd="0" destOrd="0" parTransId="{AE3041AB-B2CF-454B-9023-F1422D664211}" sibTransId="{8C19210B-87EE-4467-8ECF-2187657F7474}"/>
    <dgm:cxn modelId="{21AD3011-84F5-4433-A599-EE6C277F2A52}" type="presOf" srcId="{ADC81A28-04B7-44E3-82BE-847AA6EEC723}" destId="{73517012-67EB-4EF0-9D6D-D47CEEB17F86}" srcOrd="0" destOrd="0" presId="urn:microsoft.com/office/officeart/2005/8/layout/cycle6"/>
    <dgm:cxn modelId="{40B599D4-ED53-446E-AEE8-B1453E0C6E99}" type="presOf" srcId="{FEA9FDD0-A5A3-4D4D-9D99-29152FD2A044}" destId="{07DBBA4B-9119-4DE6-AC92-1C3DCD3A6949}" srcOrd="0" destOrd="0" presId="urn:microsoft.com/office/officeart/2005/8/layout/cycle6"/>
    <dgm:cxn modelId="{CCFF2918-E201-4C70-88FB-F64AB1C57F77}" type="presOf" srcId="{8C19210B-87EE-4467-8ECF-2187657F7474}" destId="{917691AC-92AB-4F99-AF95-9BBAF92A1FE5}" srcOrd="0" destOrd="0" presId="urn:microsoft.com/office/officeart/2005/8/layout/cycle6"/>
    <dgm:cxn modelId="{DCEF4E6E-6F4C-4853-8425-331D475657F1}" type="presOf" srcId="{805B092B-A868-47A2-BC09-38630B801D2A}" destId="{05D0E8B5-2784-491D-892D-9A8C9785E41C}" srcOrd="0" destOrd="0" presId="urn:microsoft.com/office/officeart/2005/8/layout/cycle6"/>
    <dgm:cxn modelId="{86AE80A3-B7CB-4D74-AA2F-B05419B3D2E0}" type="presOf" srcId="{2FA40A15-F2AC-4693-A4C3-46BBF86B8D51}" destId="{1A52912C-D2A2-4422-95CC-73D2AD5CAFDF}" srcOrd="0" destOrd="0" presId="urn:microsoft.com/office/officeart/2005/8/layout/cycle6"/>
    <dgm:cxn modelId="{1E310005-991D-4DC4-B35C-C487A38C3AC8}" type="presOf" srcId="{2736E68E-0677-41DB-94C2-29BDD30C8E9D}" destId="{4E632A39-9277-4B58-AB23-BC38C3442899}" srcOrd="0" destOrd="0" presId="urn:microsoft.com/office/officeart/2005/8/layout/cycle6"/>
    <dgm:cxn modelId="{3F07F0C1-05E8-4E50-9BF6-5C0C0A40BA31}" srcId="{6F3F4D8B-4FEE-4DED-A715-B008D974E2B0}" destId="{8360696A-762D-44AA-972A-F1B48E5C5154}" srcOrd="5" destOrd="0" parTransId="{4658D6B3-73CE-4ED2-A484-0364AD6F802C}" sibTransId="{2FA40A15-F2AC-4693-A4C3-46BBF86B8D51}"/>
    <dgm:cxn modelId="{2F5D5E71-7092-436A-9206-2F7E24F1D827}" type="presOf" srcId="{33E9AF82-7E4B-4343-A1E2-E762B0E03F7F}" destId="{6768AC89-8D40-46BF-9522-90BFBE393F59}" srcOrd="0" destOrd="0" presId="urn:microsoft.com/office/officeart/2005/8/layout/cycle6"/>
    <dgm:cxn modelId="{3F2A0530-B532-414F-BB90-A8DD92A7A5FB}" srcId="{6F3F4D8B-4FEE-4DED-A715-B008D974E2B0}" destId="{33E9AF82-7E4B-4343-A1E2-E762B0E03F7F}" srcOrd="3" destOrd="0" parTransId="{AA75B753-0043-4103-8395-051FAFC31A3E}" sibTransId="{F64606C2-5BAC-4464-BB05-6458BA102155}"/>
    <dgm:cxn modelId="{414998AA-E487-4C11-8F01-1E95405A496F}" type="presParOf" srcId="{7208811E-20BC-48B6-8C4F-4CC5809B747F}" destId="{CB83E645-2E74-4274-9DB7-8640A3B0D55B}" srcOrd="0" destOrd="0" presId="urn:microsoft.com/office/officeart/2005/8/layout/cycle6"/>
    <dgm:cxn modelId="{EBA9C010-CE48-4FB6-8CA5-132F22D1994D}" type="presParOf" srcId="{7208811E-20BC-48B6-8C4F-4CC5809B747F}" destId="{D624713F-B11C-42A5-A20E-DFA298CD0340}" srcOrd="1" destOrd="0" presId="urn:microsoft.com/office/officeart/2005/8/layout/cycle6"/>
    <dgm:cxn modelId="{78962879-8D49-48FA-9007-797BECEE0969}" type="presParOf" srcId="{7208811E-20BC-48B6-8C4F-4CC5809B747F}" destId="{917691AC-92AB-4F99-AF95-9BBAF92A1FE5}" srcOrd="2" destOrd="0" presId="urn:microsoft.com/office/officeart/2005/8/layout/cycle6"/>
    <dgm:cxn modelId="{C90B06D3-3B61-408B-B606-4BF0B91FEB7B}" type="presParOf" srcId="{7208811E-20BC-48B6-8C4F-4CC5809B747F}" destId="{05D0E8B5-2784-491D-892D-9A8C9785E41C}" srcOrd="3" destOrd="0" presId="urn:microsoft.com/office/officeart/2005/8/layout/cycle6"/>
    <dgm:cxn modelId="{FD54E6C2-60EE-4171-A977-6B8697773F28}" type="presParOf" srcId="{7208811E-20BC-48B6-8C4F-4CC5809B747F}" destId="{BC95BDBD-9A8A-4203-BD8F-B3E75FA130D0}" srcOrd="4" destOrd="0" presId="urn:microsoft.com/office/officeart/2005/8/layout/cycle6"/>
    <dgm:cxn modelId="{D6C68D44-6B2F-4376-BFAB-E59BD00DCE99}" type="presParOf" srcId="{7208811E-20BC-48B6-8C4F-4CC5809B747F}" destId="{83EF84D8-C949-4088-A051-8BEB83956C39}" srcOrd="5" destOrd="0" presId="urn:microsoft.com/office/officeart/2005/8/layout/cycle6"/>
    <dgm:cxn modelId="{83DF1451-E4D7-4268-98AA-2CA936D05A33}" type="presParOf" srcId="{7208811E-20BC-48B6-8C4F-4CC5809B747F}" destId="{6BC183C8-36F1-4D13-9265-BC0A705B6C52}" srcOrd="6" destOrd="0" presId="urn:microsoft.com/office/officeart/2005/8/layout/cycle6"/>
    <dgm:cxn modelId="{643EF111-B472-4D9B-934D-78D3143E08D3}" type="presParOf" srcId="{7208811E-20BC-48B6-8C4F-4CC5809B747F}" destId="{5A412F29-B3C5-431A-8B29-9EE820CA7993}" srcOrd="7" destOrd="0" presId="urn:microsoft.com/office/officeart/2005/8/layout/cycle6"/>
    <dgm:cxn modelId="{1F1396BB-B85D-4DFC-82EF-F32E3A818499}" type="presParOf" srcId="{7208811E-20BC-48B6-8C4F-4CC5809B747F}" destId="{9B533737-996F-4C8A-9E53-2AF9A70FB3B4}" srcOrd="8" destOrd="0" presId="urn:microsoft.com/office/officeart/2005/8/layout/cycle6"/>
    <dgm:cxn modelId="{18AA9D7D-4CDC-4016-ABB5-66BBB71A1CAB}" type="presParOf" srcId="{7208811E-20BC-48B6-8C4F-4CC5809B747F}" destId="{6768AC89-8D40-46BF-9522-90BFBE393F59}" srcOrd="9" destOrd="0" presId="urn:microsoft.com/office/officeart/2005/8/layout/cycle6"/>
    <dgm:cxn modelId="{6FE357A5-2AEB-4969-B8C8-885FBED18985}" type="presParOf" srcId="{7208811E-20BC-48B6-8C4F-4CC5809B747F}" destId="{9233EB13-E487-48CA-B55C-474631597EBB}" srcOrd="10" destOrd="0" presId="urn:microsoft.com/office/officeart/2005/8/layout/cycle6"/>
    <dgm:cxn modelId="{3A214679-8569-49F5-B376-BF407593BB53}" type="presParOf" srcId="{7208811E-20BC-48B6-8C4F-4CC5809B747F}" destId="{37D210B2-2D0C-4C2C-BA75-8164C157863F}" srcOrd="11" destOrd="0" presId="urn:microsoft.com/office/officeart/2005/8/layout/cycle6"/>
    <dgm:cxn modelId="{5436A236-8D9E-483E-AB99-844D5764CCD7}" type="presParOf" srcId="{7208811E-20BC-48B6-8C4F-4CC5809B747F}" destId="{73517012-67EB-4EF0-9D6D-D47CEEB17F86}" srcOrd="12" destOrd="0" presId="urn:microsoft.com/office/officeart/2005/8/layout/cycle6"/>
    <dgm:cxn modelId="{ED98D1A0-4F5F-4A89-B078-C042FBD1DBE8}" type="presParOf" srcId="{7208811E-20BC-48B6-8C4F-4CC5809B747F}" destId="{8C8E1AB4-D993-4D5B-8803-2F6A23299D56}" srcOrd="13" destOrd="0" presId="urn:microsoft.com/office/officeart/2005/8/layout/cycle6"/>
    <dgm:cxn modelId="{25693B8A-E1CA-41F7-B627-CA273227411D}" type="presParOf" srcId="{7208811E-20BC-48B6-8C4F-4CC5809B747F}" destId="{07DBBA4B-9119-4DE6-AC92-1C3DCD3A6949}" srcOrd="14" destOrd="0" presId="urn:microsoft.com/office/officeart/2005/8/layout/cycle6"/>
    <dgm:cxn modelId="{B8113D7E-1C63-43E4-BFC1-89253877552F}" type="presParOf" srcId="{7208811E-20BC-48B6-8C4F-4CC5809B747F}" destId="{9850A1A5-898A-48E4-94A7-7EE2DF02BA2E}" srcOrd="15" destOrd="0" presId="urn:microsoft.com/office/officeart/2005/8/layout/cycle6"/>
    <dgm:cxn modelId="{80B37EB6-5A61-4EC0-9977-C5474F54FEDA}" type="presParOf" srcId="{7208811E-20BC-48B6-8C4F-4CC5809B747F}" destId="{86172C9A-21FF-445C-9AFB-FB86CA86098C}" srcOrd="16" destOrd="0" presId="urn:microsoft.com/office/officeart/2005/8/layout/cycle6"/>
    <dgm:cxn modelId="{4EBD075C-240A-40E0-B610-741E0F801A54}" type="presParOf" srcId="{7208811E-20BC-48B6-8C4F-4CC5809B747F}" destId="{1A52912C-D2A2-4422-95CC-73D2AD5CAFDF}" srcOrd="17" destOrd="0" presId="urn:microsoft.com/office/officeart/2005/8/layout/cycle6"/>
    <dgm:cxn modelId="{7C18A264-125C-4658-A125-50B61948ECB4}" type="presParOf" srcId="{7208811E-20BC-48B6-8C4F-4CC5809B747F}" destId="{4E632A39-9277-4B58-AB23-BC38C3442899}" srcOrd="18" destOrd="0" presId="urn:microsoft.com/office/officeart/2005/8/layout/cycle6"/>
    <dgm:cxn modelId="{A89BA9CC-8B65-48C2-82A2-5D05DFAE774A}" type="presParOf" srcId="{7208811E-20BC-48B6-8C4F-4CC5809B747F}" destId="{DB84CE29-4AF8-4307-B2C3-BD39BB8C243B}" srcOrd="19" destOrd="0" presId="urn:microsoft.com/office/officeart/2005/8/layout/cycle6"/>
    <dgm:cxn modelId="{FEA16CE6-0DFA-4D20-930F-9F9D697BA9C8}" type="presParOf" srcId="{7208811E-20BC-48B6-8C4F-4CC5809B747F}" destId="{19E4E017-D91C-4BAC-A7A7-0122BB39A055}"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3E645-2E74-4274-9DB7-8640A3B0D55B}">
      <dsp:nvSpPr>
        <dsp:cNvPr id="0" name=""/>
        <dsp:cNvSpPr/>
      </dsp:nvSpPr>
      <dsp:spPr>
        <a:xfrm>
          <a:off x="3600400" y="0"/>
          <a:ext cx="1896222" cy="951713"/>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rgbClr val="325886"/>
              </a:solidFill>
            </a:rPr>
            <a:t>Siestas según edad. Evitarlas en adolescentes</a:t>
          </a:r>
          <a:endParaRPr lang="es-ES" sz="1600" kern="1200" dirty="0">
            <a:solidFill>
              <a:srgbClr val="325886"/>
            </a:solidFill>
          </a:endParaRPr>
        </a:p>
      </dsp:txBody>
      <dsp:txXfrm>
        <a:off x="3646859" y="46459"/>
        <a:ext cx="1803304" cy="858795"/>
      </dsp:txXfrm>
    </dsp:sp>
    <dsp:sp modelId="{917691AC-92AB-4F99-AF95-9BBAF92A1FE5}">
      <dsp:nvSpPr>
        <dsp:cNvPr id="0" name=""/>
        <dsp:cNvSpPr/>
      </dsp:nvSpPr>
      <dsp:spPr>
        <a:xfrm>
          <a:off x="1812562" y="472754"/>
          <a:ext cx="5432654" cy="5432654"/>
        </a:xfrm>
        <a:custGeom>
          <a:avLst/>
          <a:gdLst/>
          <a:ahLst/>
          <a:cxnLst/>
          <a:rect l="0" t="0" r="0" b="0"/>
          <a:pathLst>
            <a:path>
              <a:moveTo>
                <a:pt x="3691265" y="180991"/>
              </a:moveTo>
              <a:arcTo wR="2716327" hR="2716327" stAng="17462025" swAng="960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D0E8B5-2784-491D-892D-9A8C9785E41C}">
      <dsp:nvSpPr>
        <dsp:cNvPr id="0" name=""/>
        <dsp:cNvSpPr/>
      </dsp:nvSpPr>
      <dsp:spPr>
        <a:xfrm>
          <a:off x="5928126" y="1025381"/>
          <a:ext cx="1464174" cy="951713"/>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solidFill>
                <a:srgbClr val="325886"/>
              </a:solidFill>
            </a:rPr>
            <a:t>Desactivar. Rutina </a:t>
          </a:r>
          <a:r>
            <a:rPr lang="es-ES" sz="1700" kern="1200" dirty="0" err="1" smtClean="0">
              <a:solidFill>
                <a:srgbClr val="325886"/>
              </a:solidFill>
            </a:rPr>
            <a:t>presueño</a:t>
          </a:r>
          <a:endParaRPr lang="es-ES" sz="1700" kern="1200" dirty="0">
            <a:solidFill>
              <a:srgbClr val="325886"/>
            </a:solidFill>
          </a:endParaRPr>
        </a:p>
      </dsp:txBody>
      <dsp:txXfrm>
        <a:off x="5974585" y="1071840"/>
        <a:ext cx="1371256" cy="858795"/>
      </dsp:txXfrm>
    </dsp:sp>
    <dsp:sp modelId="{83EF84D8-C949-4088-A051-8BEB83956C39}">
      <dsp:nvSpPr>
        <dsp:cNvPr id="0" name=""/>
        <dsp:cNvSpPr/>
      </dsp:nvSpPr>
      <dsp:spPr>
        <a:xfrm>
          <a:off x="1581701" y="-221577"/>
          <a:ext cx="5432654" cy="5432654"/>
        </a:xfrm>
        <a:custGeom>
          <a:avLst/>
          <a:gdLst/>
          <a:ahLst/>
          <a:cxnLst/>
          <a:rect l="0" t="0" r="0" b="0"/>
          <a:pathLst>
            <a:path>
              <a:moveTo>
                <a:pt x="5383653" y="2202709"/>
              </a:moveTo>
              <a:arcTo wR="2716327" hR="2716327" stAng="20946036" swAng="5105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C183C8-36F1-4D13-9265-BC0A705B6C52}">
      <dsp:nvSpPr>
        <dsp:cNvPr id="0" name=""/>
        <dsp:cNvSpPr/>
      </dsp:nvSpPr>
      <dsp:spPr>
        <a:xfrm>
          <a:off x="6407302" y="2385551"/>
          <a:ext cx="1464174" cy="1430872"/>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rgbClr val="325886"/>
              </a:solidFill>
            </a:rPr>
            <a:t>Evitar actividades estimulantes previo a acostarse </a:t>
          </a:r>
          <a:endParaRPr lang="es-ES" sz="1600" kern="1200" dirty="0">
            <a:solidFill>
              <a:srgbClr val="325886"/>
            </a:solidFill>
          </a:endParaRPr>
        </a:p>
      </dsp:txBody>
      <dsp:txXfrm>
        <a:off x="6477151" y="2455400"/>
        <a:ext cx="1324476" cy="1291174"/>
      </dsp:txXfrm>
    </dsp:sp>
    <dsp:sp modelId="{9B533737-996F-4C8A-9E53-2AF9A70FB3B4}">
      <dsp:nvSpPr>
        <dsp:cNvPr id="0" name=""/>
        <dsp:cNvSpPr/>
      </dsp:nvSpPr>
      <dsp:spPr>
        <a:xfrm>
          <a:off x="1764365" y="266110"/>
          <a:ext cx="5432654" cy="5432654"/>
        </a:xfrm>
        <a:custGeom>
          <a:avLst/>
          <a:gdLst/>
          <a:ahLst/>
          <a:cxnLst/>
          <a:rect l="0" t="0" r="0" b="0"/>
          <a:pathLst>
            <a:path>
              <a:moveTo>
                <a:pt x="5296292" y="3566157"/>
              </a:moveTo>
              <a:arcTo wR="2716327" hR="2716327" stAng="1093900" swAng="210138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768AC89-8D40-46BF-9522-90BFBE393F59}">
      <dsp:nvSpPr>
        <dsp:cNvPr id="0" name=""/>
        <dsp:cNvSpPr/>
      </dsp:nvSpPr>
      <dsp:spPr>
        <a:xfrm>
          <a:off x="3024339" y="5168966"/>
          <a:ext cx="4147713" cy="951713"/>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rgbClr val="325886"/>
              </a:solidFill>
            </a:rPr>
            <a:t>Actividad física diaria, no precia a acostarse</a:t>
          </a:r>
          <a:endParaRPr lang="es-ES" sz="1800" kern="1200" dirty="0">
            <a:solidFill>
              <a:srgbClr val="325886"/>
            </a:solidFill>
          </a:endParaRPr>
        </a:p>
      </dsp:txBody>
      <dsp:txXfrm>
        <a:off x="3070798" y="5215425"/>
        <a:ext cx="4054795" cy="858795"/>
      </dsp:txXfrm>
    </dsp:sp>
    <dsp:sp modelId="{37D210B2-2D0C-4C2C-BA75-8164C157863F}">
      <dsp:nvSpPr>
        <dsp:cNvPr id="0" name=""/>
        <dsp:cNvSpPr/>
      </dsp:nvSpPr>
      <dsp:spPr>
        <a:xfrm>
          <a:off x="2123658" y="465954"/>
          <a:ext cx="5432654" cy="5432654"/>
        </a:xfrm>
        <a:custGeom>
          <a:avLst/>
          <a:gdLst/>
          <a:ahLst/>
          <a:cxnLst/>
          <a:rect l="0" t="0" r="0" b="0"/>
          <a:pathLst>
            <a:path>
              <a:moveTo>
                <a:pt x="897688" y="4733996"/>
              </a:moveTo>
              <a:arcTo wR="2716327" hR="2716327" stAng="7921807" swAng="4996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517012-67EB-4EF0-9D6D-D47CEEB17F86}">
      <dsp:nvSpPr>
        <dsp:cNvPr id="0" name=""/>
        <dsp:cNvSpPr/>
      </dsp:nvSpPr>
      <dsp:spPr>
        <a:xfrm>
          <a:off x="1656188" y="3960438"/>
          <a:ext cx="1464174" cy="951713"/>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rgbClr val="325886"/>
              </a:solidFill>
            </a:rPr>
            <a:t>Exposición diurna solar</a:t>
          </a:r>
          <a:endParaRPr lang="es-ES" sz="1800" kern="1200" dirty="0">
            <a:solidFill>
              <a:srgbClr val="325886"/>
            </a:solidFill>
          </a:endParaRPr>
        </a:p>
      </dsp:txBody>
      <dsp:txXfrm>
        <a:off x="1702647" y="4006897"/>
        <a:ext cx="1371256" cy="858795"/>
      </dsp:txXfrm>
    </dsp:sp>
    <dsp:sp modelId="{07DBBA4B-9119-4DE6-AC92-1C3DCD3A6949}">
      <dsp:nvSpPr>
        <dsp:cNvPr id="0" name=""/>
        <dsp:cNvSpPr/>
      </dsp:nvSpPr>
      <dsp:spPr>
        <a:xfrm>
          <a:off x="1962201" y="186788"/>
          <a:ext cx="5432654" cy="5432654"/>
        </a:xfrm>
        <a:custGeom>
          <a:avLst/>
          <a:gdLst/>
          <a:ahLst/>
          <a:cxnLst/>
          <a:rect l="0" t="0" r="0" b="0"/>
          <a:pathLst>
            <a:path>
              <a:moveTo>
                <a:pt x="211803" y="3767895"/>
              </a:moveTo>
              <a:arcTo wR="2716327" hR="2716327" stAng="9433442" swAng="7761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50A1A5-898A-48E4-94A7-7EE2DF02BA2E}">
      <dsp:nvSpPr>
        <dsp:cNvPr id="0" name=""/>
        <dsp:cNvSpPr/>
      </dsp:nvSpPr>
      <dsp:spPr>
        <a:xfrm>
          <a:off x="1282487" y="2409462"/>
          <a:ext cx="1464174" cy="951713"/>
        </a:xfrm>
        <a:prstGeom prst="roundRect">
          <a:avLst/>
        </a:prstGeom>
        <a:solidFill>
          <a:schemeClr val="tx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rgbClr val="325886"/>
              </a:solidFill>
            </a:rPr>
            <a:t>Condiciones ambientales</a:t>
          </a:r>
          <a:r>
            <a:rPr lang="es-ES" sz="1500" kern="1200" dirty="0" smtClean="0"/>
            <a:t>	</a:t>
          </a:r>
          <a:endParaRPr lang="es-ES" sz="1500" kern="1200" dirty="0"/>
        </a:p>
      </dsp:txBody>
      <dsp:txXfrm>
        <a:off x="1328946" y="2455921"/>
        <a:ext cx="1371256" cy="858795"/>
      </dsp:txXfrm>
    </dsp:sp>
    <dsp:sp modelId="{1A52912C-D2A2-4422-95CC-73D2AD5CAFDF}">
      <dsp:nvSpPr>
        <dsp:cNvPr id="0" name=""/>
        <dsp:cNvSpPr/>
      </dsp:nvSpPr>
      <dsp:spPr>
        <a:xfrm>
          <a:off x="2104651" y="-595951"/>
          <a:ext cx="5432654" cy="5432654"/>
        </a:xfrm>
        <a:custGeom>
          <a:avLst/>
          <a:gdLst/>
          <a:ahLst/>
          <a:cxnLst/>
          <a:rect l="0" t="0" r="0" b="0"/>
          <a:pathLst>
            <a:path>
              <a:moveTo>
                <a:pt x="14970" y="3001113"/>
              </a:moveTo>
              <a:arcTo wR="2716327" hR="2716327" stAng="10438915" swAng="53702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632A39-9277-4B58-AB23-BC38C3442899}">
      <dsp:nvSpPr>
        <dsp:cNvPr id="0" name=""/>
        <dsp:cNvSpPr/>
      </dsp:nvSpPr>
      <dsp:spPr>
        <a:xfrm>
          <a:off x="1680706" y="1025381"/>
          <a:ext cx="1464174" cy="951713"/>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rgbClr val="325886"/>
              </a:solidFill>
            </a:rPr>
            <a:t>Horarios regulares</a:t>
          </a:r>
          <a:endParaRPr lang="es-ES" sz="1800" kern="1200" dirty="0">
            <a:solidFill>
              <a:srgbClr val="325886"/>
            </a:solidFill>
          </a:endParaRPr>
        </a:p>
      </dsp:txBody>
      <dsp:txXfrm>
        <a:off x="1727165" y="1071840"/>
        <a:ext cx="1371256" cy="858795"/>
      </dsp:txXfrm>
    </dsp:sp>
    <dsp:sp modelId="{19E4E017-D91C-4BAC-A7A7-0122BB39A055}">
      <dsp:nvSpPr>
        <dsp:cNvPr id="0" name=""/>
        <dsp:cNvSpPr/>
      </dsp:nvSpPr>
      <dsp:spPr>
        <a:xfrm>
          <a:off x="1827554" y="472934"/>
          <a:ext cx="5432654" cy="5432654"/>
        </a:xfrm>
        <a:custGeom>
          <a:avLst/>
          <a:gdLst/>
          <a:ahLst/>
          <a:cxnLst/>
          <a:rect l="0" t="0" r="0" b="0"/>
          <a:pathLst>
            <a:path>
              <a:moveTo>
                <a:pt x="1080714" y="547639"/>
              </a:moveTo>
              <a:arcTo wR="2716327" hR="2716327" stAng="13978595" swAng="99184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3FE576-DD47-4A01-86A8-33BFC0225F48}" type="datetimeFigureOut">
              <a:rPr lang="es-ES" smtClean="0"/>
              <a:t>07/05/2019</a:t>
            </a:fld>
            <a:endParaRPr lang="es-ES"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15CDD-97D4-4015-B428-4557723BBC5E}" type="slidenum">
              <a:rPr lang="es-ES" smtClean="0"/>
              <a:t>‹Nº›</a:t>
            </a:fld>
            <a:endParaRPr lang="es-ES" dirty="0"/>
          </a:p>
        </p:txBody>
      </p:sp>
    </p:spTree>
    <p:extLst>
      <p:ext uri="{BB962C8B-B14F-4D97-AF65-F5344CB8AC3E}">
        <p14:creationId xmlns:p14="http://schemas.microsoft.com/office/powerpoint/2010/main" val="396842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a:t>
            </a:fld>
            <a:endParaRPr lang="es-ES" dirty="0"/>
          </a:p>
        </p:txBody>
      </p:sp>
    </p:spTree>
    <p:extLst>
      <p:ext uri="{BB962C8B-B14F-4D97-AF65-F5344CB8AC3E}">
        <p14:creationId xmlns:p14="http://schemas.microsoft.com/office/powerpoint/2010/main" val="3265259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13</a:t>
            </a:fld>
            <a:endParaRPr lang="es-ES" dirty="0"/>
          </a:p>
        </p:txBody>
      </p:sp>
    </p:spTree>
    <p:extLst>
      <p:ext uri="{BB962C8B-B14F-4D97-AF65-F5344CB8AC3E}">
        <p14:creationId xmlns:p14="http://schemas.microsoft.com/office/powerpoint/2010/main" val="2570239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14</a:t>
            </a:fld>
            <a:endParaRPr lang="es-ES" dirty="0"/>
          </a:p>
        </p:txBody>
      </p:sp>
    </p:spTree>
    <p:extLst>
      <p:ext uri="{BB962C8B-B14F-4D97-AF65-F5344CB8AC3E}">
        <p14:creationId xmlns:p14="http://schemas.microsoft.com/office/powerpoint/2010/main" val="376651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p:txBody>
          <a:bodyPr/>
          <a:lstStyle/>
          <a:p>
            <a:endParaRPr lang="es-ES" dirty="0"/>
          </a:p>
        </p:txBody>
      </p:sp>
      <p:sp>
        <p:nvSpPr>
          <p:cNvPr id="4" name="Marcador de posición de número de diapositiva 3"/>
          <p:cNvSpPr>
            <a:spLocks noGrp="1"/>
          </p:cNvSpPr>
          <p:nvPr>
            <p:ph type="sldNum" sz="quarter" idx="10"/>
          </p:nvPr>
        </p:nvSpPr>
        <p:spPr/>
        <p:txBody>
          <a:bodyPr/>
          <a:lstStyle/>
          <a:p>
            <a:fld id="{995FEC5B-BAD6-7241-B932-6CF373AEFD92}" type="slidenum">
              <a:rPr lang="es-ES" smtClean="0"/>
              <a:t>15</a:t>
            </a:fld>
            <a:endParaRPr lang="es-ES"/>
          </a:p>
        </p:txBody>
      </p:sp>
    </p:spTree>
    <p:extLst>
      <p:ext uri="{BB962C8B-B14F-4D97-AF65-F5344CB8AC3E}">
        <p14:creationId xmlns:p14="http://schemas.microsoft.com/office/powerpoint/2010/main" val="119548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17</a:t>
            </a:fld>
            <a:endParaRPr lang="es-ES" dirty="0"/>
          </a:p>
        </p:txBody>
      </p:sp>
    </p:spTree>
    <p:extLst>
      <p:ext uri="{BB962C8B-B14F-4D97-AF65-F5344CB8AC3E}">
        <p14:creationId xmlns:p14="http://schemas.microsoft.com/office/powerpoint/2010/main" val="169516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err="1">
                <a:solidFill>
                  <a:schemeClr val="tx1"/>
                </a:solidFill>
                <a:latin typeface="+mn-lt"/>
                <a:ea typeface="+mn-ea"/>
                <a:cs typeface="+mn-cs"/>
              </a:rPr>
              <a:t>An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interesting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finding</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our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study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infants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who</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slept</a:t>
            </a:r>
            <a:r>
              <a:rPr lang="es-ES" sz="1200" b="0" i="0" u="none" strike="noStrike" kern="1200" baseline="0" dirty="0">
                <a:solidFill>
                  <a:schemeClr val="tx1"/>
                </a:solidFill>
                <a:latin typeface="+mn-lt"/>
                <a:ea typeface="+mn-ea"/>
                <a:cs typeface="+mn-cs"/>
              </a:rPr>
              <a:t> 10 h at 12 </a:t>
            </a:r>
            <a:r>
              <a:rPr lang="es-ES" sz="1200" b="0" i="0" u="none" strike="noStrike" kern="1200" baseline="0" dirty="0" err="1">
                <a:solidFill>
                  <a:schemeClr val="tx1"/>
                </a:solidFill>
                <a:latin typeface="+mn-lt"/>
                <a:ea typeface="+mn-ea"/>
                <a:cs typeface="+mn-cs"/>
              </a:rPr>
              <a:t>months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were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those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with</a:t>
            </a:r>
            <a:r>
              <a:rPr lang="es-ES" sz="1200" b="0" i="0" u="none" strike="noStrike" kern="1200" baseline="0" dirty="0">
                <a:solidFill>
                  <a:schemeClr val="tx1"/>
                </a:solidFill>
                <a:latin typeface="+mn-lt"/>
                <a:ea typeface="+mn-ea"/>
                <a:cs typeface="+mn-cs"/>
              </a:rPr>
              <a:t> a </a:t>
            </a:r>
            <a:r>
              <a:rPr lang="es-ES" sz="1200" b="0" i="0" u="none" strike="noStrike" kern="1200" baseline="0" dirty="0" err="1">
                <a:solidFill>
                  <a:schemeClr val="tx1"/>
                </a:solidFill>
                <a:latin typeface="+mn-lt"/>
                <a:ea typeface="+mn-ea"/>
                <a:cs typeface="+mn-cs"/>
              </a:rPr>
              <a:t>nonindependent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sleep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initiation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method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breastfeeding</a:t>
            </a:r>
            <a:r>
              <a:rPr lang="es-ES" sz="1200" b="0" i="0" u="none" strike="noStrike" kern="1200" baseline="0" dirty="0">
                <a:solidFill>
                  <a:schemeClr val="tx1"/>
                </a:solidFill>
                <a:latin typeface="+mn-lt"/>
                <a:ea typeface="+mn-ea"/>
                <a:cs typeface="+mn-cs"/>
              </a:rPr>
              <a:t>, holding, </a:t>
            </a:r>
            <a:r>
              <a:rPr lang="es-ES" sz="1200" b="0" i="0" u="none" strike="noStrike" kern="1200" baseline="0" dirty="0" err="1">
                <a:solidFill>
                  <a:schemeClr val="tx1"/>
                </a:solidFill>
                <a:latin typeface="+mn-lt"/>
                <a:ea typeface="+mn-ea"/>
                <a:cs typeface="+mn-cs"/>
              </a:rPr>
              <a:t>rocking</a:t>
            </a:r>
            <a:r>
              <a:rPr lang="es-ES" sz="1200" b="0" i="0" u="none" strike="noStrike" kern="1200" baseline="0" dirty="0">
                <a:solidFill>
                  <a:schemeClr val="tx1"/>
                </a:solidFill>
                <a:latin typeface="+mn-lt"/>
                <a:ea typeface="+mn-ea"/>
                <a:cs typeface="+mn-cs"/>
              </a:rPr>
              <a:t>) at </a:t>
            </a:r>
            <a:r>
              <a:rPr lang="es-ES" sz="1200" b="0" i="0" u="none" strike="noStrike" kern="1200" baseline="0" dirty="0" err="1">
                <a:solidFill>
                  <a:schemeClr val="tx1"/>
                </a:solidFill>
                <a:latin typeface="+mn-lt"/>
                <a:ea typeface="+mn-ea"/>
                <a:cs typeface="+mn-cs"/>
              </a:rPr>
              <a:t>six</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months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compared</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those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who</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slept</a:t>
            </a:r>
            <a:r>
              <a:rPr lang="es-ES" sz="1200" b="0" i="0" u="none" strike="noStrike" kern="1200" baseline="0" dirty="0">
                <a:solidFill>
                  <a:schemeClr val="tx1"/>
                </a:solidFill>
                <a:latin typeface="+mn-lt"/>
                <a:ea typeface="+mn-ea"/>
                <a:cs typeface="+mn-cs"/>
              </a:rPr>
              <a:t> 15 h in total. </a:t>
            </a:r>
            <a:r>
              <a:rPr lang="es-ES" sz="1200" b="1" i="0" u="none" strike="noStrike" kern="1200" baseline="0" dirty="0" err="1">
                <a:solidFill>
                  <a:schemeClr val="tx1"/>
                </a:solidFill>
                <a:latin typeface="+mn-lt"/>
                <a:ea typeface="+mn-ea"/>
                <a:cs typeface="+mn-cs"/>
              </a:rPr>
              <a:t>However</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an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independent</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sleep</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initiation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method</a:t>
            </a:r>
            <a:r>
              <a:rPr lang="es-ES" sz="1200" b="1" i="0" u="none" strike="noStrike" kern="1200" baseline="0" dirty="0">
                <a:solidFill>
                  <a:schemeClr val="tx1"/>
                </a:solidFill>
                <a:latin typeface="+mn-lt"/>
                <a:ea typeface="+mn-ea"/>
                <a:cs typeface="+mn-cs"/>
              </a:rPr>
              <a:t> at </a:t>
            </a:r>
            <a:r>
              <a:rPr lang="es-ES" sz="1200" b="1" i="0" u="none" strike="noStrike" kern="1200" baseline="0" dirty="0" err="1">
                <a:solidFill>
                  <a:schemeClr val="tx1"/>
                </a:solidFill>
                <a:latin typeface="+mn-lt"/>
                <a:ea typeface="+mn-ea"/>
                <a:cs typeface="+mn-cs"/>
              </a:rPr>
              <a:t>three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months</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contributed</a:t>
            </a:r>
            <a:r>
              <a:rPr lang="es-ES" sz="1200" b="1" i="0" u="none" strike="noStrike" kern="1200" baseline="0" dirty="0">
                <a:solidFill>
                  <a:schemeClr val="tx1"/>
                </a:solidFill>
                <a:latin typeface="+mn-lt"/>
                <a:ea typeface="+mn-ea"/>
                <a:cs typeface="+mn-cs"/>
              </a:rPr>
              <a:t> to </a:t>
            </a:r>
            <a:r>
              <a:rPr lang="es-ES" sz="1200" b="1" i="0" u="none" strike="noStrike" kern="1200" baseline="0" dirty="0" err="1">
                <a:solidFill>
                  <a:schemeClr val="tx1"/>
                </a:solidFill>
                <a:latin typeface="+mn-lt"/>
                <a:ea typeface="+mn-ea"/>
                <a:cs typeface="+mn-cs"/>
              </a:rPr>
              <a:t>an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increase</a:t>
            </a:r>
            <a:r>
              <a:rPr lang="es-ES" sz="1200" b="1" i="0" u="none" strike="noStrike" kern="1200" baseline="0" dirty="0">
                <a:solidFill>
                  <a:schemeClr val="tx1"/>
                </a:solidFill>
                <a:latin typeface="+mn-lt"/>
                <a:ea typeface="+mn-ea"/>
                <a:cs typeface="+mn-cs"/>
              </a:rPr>
              <a:t> in </a:t>
            </a:r>
            <a:r>
              <a:rPr lang="es-ES" sz="1200" b="1" i="0" u="none" strike="noStrike" kern="1200" baseline="0" dirty="0" err="1">
                <a:solidFill>
                  <a:schemeClr val="tx1"/>
                </a:solidFill>
                <a:latin typeface="+mn-lt"/>
                <a:ea typeface="+mn-ea"/>
                <a:cs typeface="+mn-cs"/>
              </a:rPr>
              <a:t>night</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awakenings</a:t>
            </a:r>
            <a:r>
              <a:rPr lang="es-ES" sz="1200" b="1" i="0" u="none" strike="noStrike" kern="1200" baseline="0" dirty="0">
                <a:solidFill>
                  <a:schemeClr val="tx1"/>
                </a:solidFill>
                <a:latin typeface="+mn-lt"/>
                <a:ea typeface="+mn-ea"/>
                <a:cs typeface="+mn-cs"/>
              </a:rPr>
              <a:t> at 12 </a:t>
            </a:r>
            <a:r>
              <a:rPr lang="es-ES" sz="1200" b="1" i="0" u="none" strike="noStrike" kern="1200" baseline="0" dirty="0" err="1">
                <a:solidFill>
                  <a:schemeClr val="tx1"/>
                </a:solidFill>
                <a:latin typeface="+mn-lt"/>
                <a:ea typeface="+mn-ea"/>
                <a:cs typeface="+mn-cs"/>
              </a:rPr>
              <a:t>months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Although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surprising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might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hypothesize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early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autonomy</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falling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sleep</a:t>
            </a:r>
            <a:r>
              <a:rPr lang="es-ES" sz="1200" b="0" i="0" u="none" strike="noStrike" kern="1200" baseline="0" dirty="0">
                <a:solidFill>
                  <a:schemeClr val="tx1"/>
                </a:solidFill>
                <a:latin typeface="+mn-lt"/>
                <a:ea typeface="+mn-ea"/>
                <a:cs typeface="+mn-cs"/>
              </a:rPr>
              <a:t> at </a:t>
            </a:r>
            <a:r>
              <a:rPr lang="es-ES" sz="1200" b="0" i="0" u="none" strike="noStrike" kern="1200" baseline="0" dirty="0" err="1">
                <a:solidFill>
                  <a:schemeClr val="tx1"/>
                </a:solidFill>
                <a:latin typeface="+mn-lt"/>
                <a:ea typeface="+mn-ea"/>
                <a:cs typeface="+mn-cs"/>
              </a:rPr>
              <a:t>three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months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when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abilities</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self-soothing</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emotional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regulation</a:t>
            </a:r>
            <a:r>
              <a:rPr lang="es-ES" sz="1200" b="0" i="0" u="none" strike="noStrike" kern="1200" baseline="0" dirty="0">
                <a:solidFill>
                  <a:schemeClr val="tx1"/>
                </a:solidFill>
                <a:latin typeface="+mn-lt"/>
                <a:ea typeface="+mn-ea"/>
                <a:cs typeface="+mn-cs"/>
              </a:rPr>
              <a:t> are </a:t>
            </a:r>
            <a:r>
              <a:rPr lang="es-ES" sz="1200" b="0" i="0" u="none" strike="noStrike" kern="1200" baseline="0" dirty="0" err="1">
                <a:solidFill>
                  <a:schemeClr val="tx1"/>
                </a:solidFill>
                <a:latin typeface="+mn-lt"/>
                <a:ea typeface="+mn-ea"/>
                <a:cs typeface="+mn-cs"/>
              </a:rPr>
              <a:t>not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yet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developed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may</a:t>
            </a:r>
            <a:r>
              <a:rPr lang="es-ES" sz="1200" b="0" i="0" u="none" strike="noStrike" kern="1200" baseline="0" dirty="0">
                <a:solidFill>
                  <a:schemeClr val="tx1"/>
                </a:solidFill>
                <a:latin typeface="+mn-lt"/>
                <a:ea typeface="+mn-ea"/>
                <a:cs typeface="+mn-cs"/>
              </a:rPr>
              <a:t> be </a:t>
            </a:r>
            <a:r>
              <a:rPr lang="es-ES" sz="1200" b="0" i="0" u="none" strike="noStrike" kern="1200" baseline="0" dirty="0" err="1">
                <a:solidFill>
                  <a:schemeClr val="tx1"/>
                </a:solidFill>
                <a:latin typeface="+mn-lt"/>
                <a:ea typeface="+mn-ea"/>
                <a:cs typeface="+mn-cs"/>
              </a:rPr>
              <a:t>linked</a:t>
            </a:r>
            <a:r>
              <a:rPr lang="es-ES" sz="1200" b="0" i="0" u="none" strike="noStrike" kern="1200" baseline="0" dirty="0">
                <a:solidFill>
                  <a:schemeClr val="tx1"/>
                </a:solidFill>
                <a:latin typeface="+mn-lt"/>
                <a:ea typeface="+mn-ea"/>
                <a:cs typeface="+mn-cs"/>
              </a:rPr>
              <a:t> to a </a:t>
            </a:r>
            <a:r>
              <a:rPr lang="es-ES" sz="1200" b="0" i="0" u="none" strike="noStrike" kern="1200" baseline="0" dirty="0" err="1">
                <a:solidFill>
                  <a:schemeClr val="tx1"/>
                </a:solidFill>
                <a:latin typeface="+mn-lt"/>
                <a:ea typeface="+mn-ea"/>
                <a:cs typeface="+mn-cs"/>
              </a:rPr>
              <a:t>lack</a:t>
            </a:r>
            <a:r>
              <a:rPr lang="es-ES" sz="1200" b="0" i="0" u="none" strike="noStrike" kern="1200" baseline="0" dirty="0">
                <a:solidFill>
                  <a:schemeClr val="tx1"/>
                </a:solidFill>
                <a:latin typeface="+mn-lt"/>
                <a:ea typeface="+mn-ea"/>
                <a:cs typeface="+mn-cs"/>
              </a:rPr>
              <a:t> of parental </a:t>
            </a:r>
            <a:r>
              <a:rPr lang="es-ES" sz="1200" b="0" i="0" u="none" strike="noStrike" kern="1200" baseline="0" dirty="0" err="1">
                <a:solidFill>
                  <a:schemeClr val="tx1"/>
                </a:solidFill>
                <a:latin typeface="+mn-lt"/>
                <a:ea typeface="+mn-ea"/>
                <a:cs typeface="+mn-cs"/>
              </a:rPr>
              <a:t>sensitivity</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child's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emotional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needs</a:t>
            </a:r>
            <a:r>
              <a:rPr lang="es-ES" sz="1200" b="0"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Because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infants</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especially</a:t>
            </a:r>
            <a:r>
              <a:rPr lang="es-ES" sz="1200" b="1" i="0" u="none" strike="noStrike" kern="1200" baseline="0" dirty="0">
                <a:solidFill>
                  <a:schemeClr val="tx1"/>
                </a:solidFill>
                <a:latin typeface="+mn-lt"/>
                <a:ea typeface="+mn-ea"/>
                <a:cs typeface="+mn-cs"/>
              </a:rPr>
              <a:t> in </a:t>
            </a:r>
            <a:r>
              <a:rPr lang="es-ES" sz="1200" b="1" i="0" u="none" strike="noStrike" kern="1200" baseline="0" dirty="0" err="1">
                <a:solidFill>
                  <a:schemeClr val="tx1"/>
                </a:solidFill>
                <a:latin typeface="+mn-lt"/>
                <a:ea typeface="+mn-ea"/>
                <a:cs typeface="+mn-cs"/>
              </a:rPr>
              <a:t>the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first</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months</a:t>
            </a:r>
            <a:r>
              <a:rPr lang="es-ES" sz="1200" b="1" i="0" u="none" strike="noStrike" kern="1200" baseline="0" dirty="0">
                <a:solidFill>
                  <a:schemeClr val="tx1"/>
                </a:solidFill>
                <a:latin typeface="+mn-lt"/>
                <a:ea typeface="+mn-ea"/>
                <a:cs typeface="+mn-cs"/>
              </a:rPr>
              <a:t> of </a:t>
            </a:r>
            <a:r>
              <a:rPr lang="es-ES" sz="1200" b="1" i="0" u="none" strike="noStrike" kern="1200" baseline="0" dirty="0" err="1">
                <a:solidFill>
                  <a:schemeClr val="tx1"/>
                </a:solidFill>
                <a:latin typeface="+mn-lt"/>
                <a:ea typeface="+mn-ea"/>
                <a:cs typeface="+mn-cs"/>
              </a:rPr>
              <a:t>life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rely</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on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parents</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for</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their</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emotional</a:t>
            </a:r>
            <a:r>
              <a:rPr lang="es-ES" sz="1200" b="1" i="0" u="none" strike="noStrike" kern="1200" baseline="0" dirty="0">
                <a:solidFill>
                  <a:schemeClr val="tx1"/>
                </a:solidFill>
                <a:latin typeface="+mn-lt"/>
                <a:ea typeface="+mn-ea"/>
                <a:cs typeface="+mn-cs"/>
              </a:rPr>
              <a:t> and </a:t>
            </a:r>
            <a:r>
              <a:rPr lang="es-ES" sz="1200" b="1" i="0" u="none" strike="noStrike" kern="1200" baseline="0" dirty="0" err="1">
                <a:solidFill>
                  <a:schemeClr val="tx1"/>
                </a:solidFill>
                <a:latin typeface="+mn-lt"/>
                <a:ea typeface="+mn-ea"/>
                <a:cs typeface="+mn-cs"/>
              </a:rPr>
              <a:t>behavioral</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regulation</a:t>
            </a:r>
            <a:r>
              <a:rPr lang="es-ES" sz="1200" b="1" i="0" u="none" strike="noStrike" kern="1200" baseline="0" dirty="0">
                <a:solidFill>
                  <a:schemeClr val="tx1"/>
                </a:solidFill>
                <a:latin typeface="+mn-lt"/>
                <a:ea typeface="+mn-ea"/>
                <a:cs typeface="+mn-cs"/>
              </a:rPr>
              <a:t> and </a:t>
            </a:r>
            <a:r>
              <a:rPr lang="es-ES" sz="1200" b="1" i="0" u="none" strike="noStrike" kern="1200" baseline="0" dirty="0" err="1">
                <a:solidFill>
                  <a:schemeClr val="tx1"/>
                </a:solidFill>
                <a:latin typeface="+mn-lt"/>
                <a:ea typeface="+mn-ea"/>
                <a:cs typeface="+mn-cs"/>
              </a:rPr>
              <a:t>only</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successively</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with</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the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improvement</a:t>
            </a:r>
            <a:r>
              <a:rPr lang="es-ES" sz="1200" b="1" i="0" u="none" strike="noStrike" kern="1200" baseline="0" dirty="0">
                <a:solidFill>
                  <a:schemeClr val="tx1"/>
                </a:solidFill>
                <a:latin typeface="+mn-lt"/>
                <a:ea typeface="+mn-ea"/>
                <a:cs typeface="+mn-cs"/>
              </a:rPr>
              <a:t> in </a:t>
            </a:r>
            <a:r>
              <a:rPr lang="es-ES" sz="1200" b="1" i="0" u="none" strike="noStrike" kern="1200" baseline="0" dirty="0" err="1">
                <a:solidFill>
                  <a:schemeClr val="tx1"/>
                </a:solidFill>
                <a:latin typeface="+mn-lt"/>
                <a:ea typeface="+mn-ea"/>
                <a:cs typeface="+mn-cs"/>
              </a:rPr>
              <a:t>self-regulation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abilities</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learn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how</a:t>
            </a:r>
            <a:r>
              <a:rPr lang="es-ES" sz="1200" b="1" i="0" u="none" strike="noStrike" kern="1200" baseline="0" dirty="0">
                <a:solidFill>
                  <a:schemeClr val="tx1"/>
                </a:solidFill>
                <a:latin typeface="+mn-lt"/>
                <a:ea typeface="+mn-ea"/>
                <a:cs typeface="+mn-cs"/>
              </a:rPr>
              <a:t> to control </a:t>
            </a:r>
            <a:r>
              <a:rPr lang="es-ES" sz="1200" b="1" i="0" u="none" strike="noStrike" kern="1200" baseline="0" dirty="0" err="1">
                <a:solidFill>
                  <a:schemeClr val="tx1"/>
                </a:solidFill>
                <a:latin typeface="+mn-lt"/>
                <a:ea typeface="+mn-ea"/>
                <a:cs typeface="+mn-cs"/>
              </a:rPr>
              <a:t>their</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own</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behaviors</a:t>
            </a:r>
            <a:r>
              <a:rPr lang="es-ES" sz="1200" b="1" i="0" u="none" strike="noStrike" kern="1200" baseline="0" dirty="0">
                <a:solidFill>
                  <a:schemeClr val="tx1"/>
                </a:solidFill>
                <a:latin typeface="+mn-lt"/>
                <a:ea typeface="+mn-ea"/>
                <a:cs typeface="+mn-cs"/>
              </a:rPr>
              <a:t> [38,39], </a:t>
            </a:r>
            <a:r>
              <a:rPr lang="es-ES" sz="1200" b="1" i="0" u="none" strike="noStrike" kern="1200" baseline="0" dirty="0" err="1">
                <a:solidFill>
                  <a:schemeClr val="tx1"/>
                </a:solidFill>
                <a:latin typeface="+mn-lt"/>
                <a:ea typeface="+mn-ea"/>
                <a:cs typeface="+mn-cs"/>
              </a:rPr>
              <a:t>the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adoption</a:t>
            </a:r>
            <a:r>
              <a:rPr lang="es-ES" sz="1200" b="1" i="0" u="none" strike="noStrike" kern="1200" baseline="0" dirty="0">
                <a:solidFill>
                  <a:schemeClr val="tx1"/>
                </a:solidFill>
                <a:latin typeface="+mn-lt"/>
                <a:ea typeface="+mn-ea"/>
                <a:cs typeface="+mn-cs"/>
              </a:rPr>
              <a:t> of </a:t>
            </a:r>
            <a:r>
              <a:rPr lang="es-ES" sz="1200" b="1" i="0" u="none" strike="noStrike" kern="1200" baseline="0" dirty="0" err="1">
                <a:solidFill>
                  <a:schemeClr val="tx1"/>
                </a:solidFill>
                <a:latin typeface="+mn-lt"/>
                <a:ea typeface="+mn-ea"/>
                <a:cs typeface="+mn-cs"/>
              </a:rPr>
              <a:t>strategies</a:t>
            </a:r>
            <a:r>
              <a:rPr lang="es-ES" sz="1200" b="1" i="0" u="none" strike="noStrike" kern="1200" baseline="0" dirty="0">
                <a:solidFill>
                  <a:schemeClr val="tx1"/>
                </a:solidFill>
                <a:latin typeface="+mn-lt"/>
                <a:ea typeface="+mn-ea"/>
                <a:cs typeface="+mn-cs"/>
              </a:rPr>
              <a:t> to </a:t>
            </a:r>
            <a:r>
              <a:rPr lang="es-ES" sz="1200" b="1" i="0" u="none" strike="noStrike" kern="1200" baseline="0" dirty="0" err="1">
                <a:solidFill>
                  <a:schemeClr val="tx1"/>
                </a:solidFill>
                <a:latin typeface="+mn-lt"/>
                <a:ea typeface="+mn-ea"/>
                <a:cs typeface="+mn-cs"/>
              </a:rPr>
              <a:t>fall</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sleep</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independently</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too</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early</a:t>
            </a:r>
            <a:r>
              <a:rPr lang="es-ES" sz="1200" b="1" i="0" u="none" strike="noStrike" kern="1200" baseline="0" dirty="0">
                <a:solidFill>
                  <a:schemeClr val="tx1"/>
                </a:solidFill>
                <a:latin typeface="+mn-lt"/>
                <a:ea typeface="+mn-ea"/>
                <a:cs typeface="+mn-cs"/>
              </a:rPr>
              <a:t> in </a:t>
            </a:r>
            <a:r>
              <a:rPr lang="es-ES" sz="1200" b="1" i="0" u="none" strike="noStrike" kern="1200" baseline="0" dirty="0" err="1">
                <a:solidFill>
                  <a:schemeClr val="tx1"/>
                </a:solidFill>
                <a:latin typeface="+mn-lt"/>
                <a:ea typeface="+mn-ea"/>
                <a:cs typeface="+mn-cs"/>
              </a:rPr>
              <a:t>the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infant's</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life</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might</a:t>
            </a:r>
            <a:r>
              <a:rPr lang="es-ES" sz="1200" b="1" i="0" u="none" strike="noStrike" kern="1200" baseline="0" dirty="0">
                <a:solidFill>
                  <a:schemeClr val="tx1"/>
                </a:solidFill>
                <a:latin typeface="+mn-lt"/>
                <a:ea typeface="+mn-ea"/>
                <a:cs typeface="+mn-cs"/>
              </a:rPr>
              <a:t> cause </a:t>
            </a:r>
            <a:r>
              <a:rPr lang="es-ES" sz="1200" b="1" i="0" u="none" strike="noStrike" kern="1200" baseline="0" dirty="0" err="1">
                <a:solidFill>
                  <a:schemeClr val="tx1"/>
                </a:solidFill>
                <a:latin typeface="+mn-lt"/>
                <a:ea typeface="+mn-ea"/>
                <a:cs typeface="+mn-cs"/>
              </a:rPr>
              <a:t>difficulty</a:t>
            </a:r>
            <a:r>
              <a:rPr lang="es-ES" sz="1200" b="1" i="0" u="none" strike="noStrike" kern="1200" baseline="0" dirty="0">
                <a:solidFill>
                  <a:schemeClr val="tx1"/>
                </a:solidFill>
                <a:latin typeface="+mn-lt"/>
                <a:ea typeface="+mn-ea"/>
                <a:cs typeface="+mn-cs"/>
              </a:rPr>
              <a:t> in </a:t>
            </a:r>
            <a:r>
              <a:rPr lang="es-ES" sz="1200" b="1" i="0" u="none" strike="noStrike" kern="1200" baseline="0" dirty="0" err="1">
                <a:solidFill>
                  <a:schemeClr val="tx1"/>
                </a:solidFill>
                <a:latin typeface="+mn-lt"/>
                <a:ea typeface="+mn-ea"/>
                <a:cs typeface="+mn-cs"/>
              </a:rPr>
              <a:t>promoting</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sleep</a:t>
            </a:r>
            <a:r>
              <a:rPr lang="es-ES" sz="1200" b="1"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self-regulation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contrary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excessive</a:t>
            </a:r>
            <a:r>
              <a:rPr lang="es-ES" sz="1200" b="0" i="0" u="none" strike="noStrike" kern="1200" baseline="0" dirty="0">
                <a:solidFill>
                  <a:schemeClr val="tx1"/>
                </a:solidFill>
                <a:latin typeface="+mn-lt"/>
                <a:ea typeface="+mn-ea"/>
                <a:cs typeface="+mn-cs"/>
              </a:rPr>
              <a:t> parental </a:t>
            </a:r>
            <a:r>
              <a:rPr lang="es-ES" sz="1200" b="0" i="0" u="none" strike="noStrike" kern="1200" baseline="0" dirty="0" err="1">
                <a:solidFill>
                  <a:schemeClr val="tx1"/>
                </a:solidFill>
                <a:latin typeface="+mn-lt"/>
                <a:ea typeface="+mn-ea"/>
                <a:cs typeface="+mn-cs"/>
              </a:rPr>
              <a:t>attitude</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put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infants</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sleep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later</a:t>
            </a:r>
            <a:r>
              <a:rPr lang="es-ES" sz="1200" b="0" i="0" u="none" strike="noStrike" kern="1200" baseline="0" dirty="0">
                <a:solidFill>
                  <a:schemeClr val="tx1"/>
                </a:solidFill>
                <a:latin typeface="+mn-lt"/>
                <a:ea typeface="+mn-ea"/>
                <a:cs typeface="+mn-cs"/>
              </a:rPr>
              <a:t> at </a:t>
            </a:r>
            <a:r>
              <a:rPr lang="es-ES" sz="1200" b="0" i="0" u="none" strike="noStrike" kern="1200" baseline="0" dirty="0" err="1">
                <a:solidFill>
                  <a:schemeClr val="tx1"/>
                </a:solidFill>
                <a:latin typeface="+mn-lt"/>
                <a:ea typeface="+mn-ea"/>
                <a:cs typeface="+mn-cs"/>
              </a:rPr>
              <a:t>six</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months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when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infants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start</a:t>
            </a:r>
            <a:r>
              <a:rPr lang="es-ES" sz="1200" b="0" i="0" u="none" strike="noStrike" kern="1200" baseline="0" dirty="0">
                <a:solidFill>
                  <a:schemeClr val="tx1"/>
                </a:solidFill>
                <a:latin typeface="+mn-lt"/>
                <a:ea typeface="+mn-ea"/>
                <a:cs typeface="+mn-cs"/>
              </a:rPr>
              <a:t> to be </a:t>
            </a:r>
            <a:r>
              <a:rPr lang="es-ES" sz="1200" b="0" i="0" u="none" strike="noStrike" kern="1200" baseline="0" dirty="0" err="1">
                <a:solidFill>
                  <a:schemeClr val="tx1"/>
                </a:solidFill>
                <a:latin typeface="+mn-lt"/>
                <a:ea typeface="+mn-ea"/>
                <a:cs typeface="+mn-cs"/>
              </a:rPr>
              <a:t>able</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regulate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their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own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sleep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through</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selfsoothing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behaviors</a:t>
            </a:r>
            <a:r>
              <a:rPr lang="es-ES" sz="1200" b="0" i="0" u="none" strike="noStrike" kern="1200" baseline="0" dirty="0">
                <a:solidFill>
                  <a:schemeClr val="tx1"/>
                </a:solidFill>
                <a:latin typeface="+mn-lt"/>
                <a:ea typeface="+mn-ea"/>
                <a:cs typeface="+mn-cs"/>
              </a:rPr>
              <a:t> [40], </a:t>
            </a:r>
            <a:r>
              <a:rPr lang="es-ES" sz="1200" b="0" i="0" u="none" strike="noStrike" kern="1200" baseline="0" dirty="0" err="1">
                <a:solidFill>
                  <a:schemeClr val="tx1"/>
                </a:solidFill>
                <a:latin typeface="+mn-lt"/>
                <a:ea typeface="+mn-ea"/>
                <a:cs typeface="+mn-cs"/>
              </a:rPr>
              <a:t>may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represent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interference</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experience</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falling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asleep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independently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thus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contributing</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occurrence</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sleep</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disturbances</a:t>
            </a:r>
            <a:r>
              <a:rPr lang="es-ES" sz="1200" b="0" i="0" u="none" strike="noStrike" kern="1200" baseline="0" dirty="0">
                <a:solidFill>
                  <a:schemeClr val="tx1"/>
                </a:solidFill>
                <a:latin typeface="+mn-lt"/>
                <a:ea typeface="+mn-ea"/>
                <a:cs typeface="+mn-cs"/>
              </a:rPr>
              <a:t> at 12 </a:t>
            </a:r>
            <a:r>
              <a:rPr lang="es-ES" sz="1200" b="0" i="0" u="none" strike="noStrike" kern="1200" baseline="0" dirty="0" err="1">
                <a:solidFill>
                  <a:schemeClr val="tx1"/>
                </a:solidFill>
                <a:latin typeface="+mn-lt"/>
                <a:ea typeface="+mn-ea"/>
                <a:cs typeface="+mn-cs"/>
              </a:rPr>
              <a:t>months</a:t>
            </a:r>
            <a:r>
              <a:rPr lang="es-ES" sz="1200" b="0" i="0" u="none" strike="noStrike" kern="1200" baseline="0" dirty="0">
                <a:solidFill>
                  <a:schemeClr val="tx1"/>
                </a:solidFill>
                <a:latin typeface="+mn-lt"/>
                <a:ea typeface="+mn-ea"/>
                <a:cs typeface="+mn-cs"/>
              </a:rPr>
              <a:t> [4]. </a:t>
            </a:r>
            <a:r>
              <a:rPr lang="es-ES" sz="1200" b="0" i="0" u="none" strike="noStrike" kern="1200" baseline="0" dirty="0" err="1">
                <a:solidFill>
                  <a:schemeClr val="tx1"/>
                </a:solidFill>
                <a:latin typeface="+mn-lt"/>
                <a:ea typeface="+mn-ea"/>
                <a:cs typeface="+mn-cs"/>
              </a:rPr>
              <a:t>From</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this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perspective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think</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that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our</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study</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adds</a:t>
            </a:r>
            <a:r>
              <a:rPr lang="es-ES" sz="1200" b="0" i="0" u="none" strike="noStrike" kern="1200" baseline="0" dirty="0">
                <a:solidFill>
                  <a:schemeClr val="tx1"/>
                </a:solidFill>
                <a:latin typeface="+mn-lt"/>
                <a:ea typeface="+mn-ea"/>
                <a:cs typeface="+mn-cs"/>
              </a:rPr>
              <a:t> a novel </a:t>
            </a:r>
            <a:r>
              <a:rPr lang="es-ES" sz="1200" b="0" i="0" u="none" strike="noStrike" kern="1200" baseline="0" dirty="0" err="1">
                <a:solidFill>
                  <a:schemeClr val="tx1"/>
                </a:solidFill>
                <a:latin typeface="+mn-lt"/>
                <a:ea typeface="+mn-ea"/>
                <a:cs typeface="+mn-cs"/>
              </a:rPr>
              <a:t>contribution</a:t>
            </a:r>
            <a:r>
              <a:rPr lang="es-ES" sz="1200" b="0" i="0" u="none" strike="noStrike" kern="1200" baseline="0" dirty="0">
                <a:solidFill>
                  <a:schemeClr val="tx1"/>
                </a:solidFill>
                <a:latin typeface="+mn-lt"/>
                <a:ea typeface="+mn-ea"/>
                <a:cs typeface="+mn-cs"/>
              </a:rPr>
              <a:t> to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field</a:t>
            </a:r>
            <a:r>
              <a:rPr lang="es-ES" sz="1200" b="0" i="0" u="none" strike="noStrike" kern="1200" baseline="0" dirty="0">
                <a:solidFill>
                  <a:schemeClr val="tx1"/>
                </a:solidFill>
                <a:latin typeface="+mn-lt"/>
                <a:ea typeface="+mn-ea"/>
                <a:cs typeface="+mn-cs"/>
              </a:rPr>
              <a:t>, as </a:t>
            </a:r>
            <a:r>
              <a:rPr lang="es-ES" sz="1200" b="0" i="0" u="none" strike="noStrike" kern="1200" baseline="0" dirty="0" err="1">
                <a:solidFill>
                  <a:schemeClr val="tx1"/>
                </a:solidFill>
                <a:latin typeface="+mn-lt"/>
                <a:ea typeface="+mn-ea"/>
                <a:cs typeface="+mn-cs"/>
              </a:rPr>
              <a:t>it</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highlights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importance</a:t>
            </a:r>
            <a:r>
              <a:rPr lang="es-ES" sz="1200" b="0" i="0" u="none" strike="noStrike" kern="1200" baseline="0" dirty="0">
                <a:solidFill>
                  <a:schemeClr val="tx1"/>
                </a:solidFill>
                <a:latin typeface="+mn-lt"/>
                <a:ea typeface="+mn-ea"/>
                <a:cs typeface="+mn-cs"/>
              </a:rPr>
              <a:t> of </a:t>
            </a:r>
            <a:r>
              <a:rPr lang="es-ES" sz="1200" b="0" i="0" u="none" strike="noStrike" kern="1200" baseline="0" dirty="0" err="1">
                <a:solidFill>
                  <a:schemeClr val="tx1"/>
                </a:solidFill>
                <a:latin typeface="+mn-lt"/>
                <a:ea typeface="+mn-ea"/>
                <a:cs typeface="+mn-cs"/>
              </a:rPr>
              <a:t>having</a:t>
            </a:r>
            <a:r>
              <a:rPr lang="es-ES" sz="1200" b="0" i="0" u="none" strike="noStrike" kern="1200" baseline="0" dirty="0">
                <a:solidFill>
                  <a:schemeClr val="tx1"/>
                </a:solidFill>
                <a:latin typeface="+mn-lt"/>
                <a:ea typeface="+mn-ea"/>
                <a:cs typeface="+mn-cs"/>
              </a:rPr>
              <a:t> parental </a:t>
            </a:r>
            <a:r>
              <a:rPr lang="es-ES" sz="1200" b="0" i="0" u="none" strike="noStrike" kern="1200" baseline="0" dirty="0" err="1">
                <a:solidFill>
                  <a:schemeClr val="tx1"/>
                </a:solidFill>
                <a:latin typeface="+mn-lt"/>
                <a:ea typeface="+mn-ea"/>
                <a:cs typeface="+mn-cs"/>
              </a:rPr>
              <a:t>support</a:t>
            </a:r>
            <a:endParaRPr lang="es-ES" dirty="0"/>
          </a:p>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18</a:t>
            </a:fld>
            <a:endParaRPr lang="es-ES" dirty="0"/>
          </a:p>
        </p:txBody>
      </p:sp>
    </p:spTree>
    <p:extLst>
      <p:ext uri="{BB962C8B-B14F-4D97-AF65-F5344CB8AC3E}">
        <p14:creationId xmlns:p14="http://schemas.microsoft.com/office/powerpoint/2010/main" val="117035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19</a:t>
            </a:fld>
            <a:endParaRPr lang="es-ES" dirty="0"/>
          </a:p>
        </p:txBody>
      </p:sp>
    </p:spTree>
    <p:extLst>
      <p:ext uri="{BB962C8B-B14F-4D97-AF65-F5344CB8AC3E}">
        <p14:creationId xmlns:p14="http://schemas.microsoft.com/office/powerpoint/2010/main" val="3877734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D178D75-04C3-3C43-A5D5-B0B904BADCD8}" type="slidenum">
              <a:rPr lang="es-ES" smtClean="0"/>
              <a:t>20</a:t>
            </a:fld>
            <a:endParaRPr lang="es-ES"/>
          </a:p>
        </p:txBody>
      </p:sp>
    </p:spTree>
    <p:extLst>
      <p:ext uri="{BB962C8B-B14F-4D97-AF65-F5344CB8AC3E}">
        <p14:creationId xmlns:p14="http://schemas.microsoft.com/office/powerpoint/2010/main" val="412132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Changes in cortisol and core body temperature occur prior to sleep consolidation (Joseph et al., 2015) and another noted an association between cortisol and sleep regulation (</a:t>
            </a:r>
            <a:r>
              <a:rPr lang="en-US" dirty="0" err="1"/>
              <a:t>Saridjan</a:t>
            </a:r>
            <a:r>
              <a:rPr lang="en-US" dirty="0"/>
              <a:t> et al., 2017), thus supporting the role of core body temperature and cortisol as part of the sleep process</a:t>
            </a:r>
            <a:endParaRPr lang="es-ES" dirty="0"/>
          </a:p>
        </p:txBody>
      </p:sp>
      <p:sp>
        <p:nvSpPr>
          <p:cNvPr id="4" name="Marcador de número de diapositiva 3"/>
          <p:cNvSpPr>
            <a:spLocks noGrp="1"/>
          </p:cNvSpPr>
          <p:nvPr>
            <p:ph type="sldNum" sz="quarter" idx="10"/>
          </p:nvPr>
        </p:nvSpPr>
        <p:spPr/>
        <p:txBody>
          <a:bodyPr/>
          <a:lstStyle/>
          <a:p>
            <a:fld id="{3D178D75-04C3-3C43-A5D5-B0B904BADCD8}" type="slidenum">
              <a:rPr lang="es-ES" smtClean="0"/>
              <a:t>21</a:t>
            </a:fld>
            <a:endParaRPr lang="es-ES"/>
          </a:p>
        </p:txBody>
      </p:sp>
    </p:spTree>
    <p:extLst>
      <p:ext uri="{BB962C8B-B14F-4D97-AF65-F5344CB8AC3E}">
        <p14:creationId xmlns:p14="http://schemas.microsoft.com/office/powerpoint/2010/main" val="628733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Rutina: </a:t>
            </a:r>
            <a:r>
              <a:rPr lang="en-US" dirty="0"/>
              <a:t>a bath (minimum duration of 5 min), a massage (minimum duration of 3 min with suggested massage techniques), and quiet activities (e.g., cuddling, singing lullaby) with lights out within 30 min of the end of the bath.</a:t>
            </a:r>
          </a:p>
          <a:p>
            <a:r>
              <a:rPr lang="en-US" dirty="0"/>
              <a:t>One possible mechanism is that the institution of a routine reduces household chaos and/caregiver stress (Boles et al., 2017). Another possible, albeit speculative, reason for observing this fast change, particularly in sleep onset latency and sleep consolidation, may be that a bath and/or massage may impact elements of physiology, such as core body temperature or cortisol. Changes in cortisol and core body temperature occur prior to sleep consolidation (Joseph et al., 2015) and another noted an association between cortisol and sleep regulation (</a:t>
            </a:r>
            <a:r>
              <a:rPr lang="en-US" dirty="0" err="1"/>
              <a:t>Saridjan</a:t>
            </a:r>
            <a:r>
              <a:rPr lang="en-US" dirty="0"/>
              <a:t> et al., 2017), thus supporting the role of core body temperature and cortisol as part of the sleep process.</a:t>
            </a:r>
          </a:p>
          <a:p>
            <a:r>
              <a:rPr lang="en-US" dirty="0"/>
              <a:t>This intervention did not directly prescribe independent sleep onset, although studies have found that this factor is most highly predictive of sleep outcomes (e.g., </a:t>
            </a:r>
            <a:r>
              <a:rPr lang="en-US" dirty="0" err="1"/>
              <a:t>Sadeh</a:t>
            </a:r>
            <a:r>
              <a:rPr lang="en-US" dirty="0"/>
              <a:t> et al., 2009). In one way, this is relevant when working with families as a practitioner in that some families may not be comfortable allowing babies to fall asleep independently. Communicating to families that rapid change is possible with simple implementation of a three-step bedtime routine, even without formal sleep training, can be a highly useful clinical tool. It will be important for future research to address the rate and amount of change with a variation to the routine that targets self-soothing and falling asleep independently</a:t>
            </a:r>
          </a:p>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15CDD-97D4-4015-B428-4557723BBC5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54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24</a:t>
            </a:fld>
            <a:endParaRPr lang="es-ES" dirty="0"/>
          </a:p>
        </p:txBody>
      </p:sp>
    </p:spTree>
    <p:extLst>
      <p:ext uri="{BB962C8B-B14F-4D97-AF65-F5344CB8AC3E}">
        <p14:creationId xmlns:p14="http://schemas.microsoft.com/office/powerpoint/2010/main" val="264827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ES" dirty="0"/>
              <a:t>Simon Neubauer and colleagues (2018, Science Advances) document a gradual change within Homo sapiens, from an elongated endocranial shape towards a more globular one. Two features of this process stand out: parietal and cerebellar bulging. Parietal brain areas are involved in orientation, attention, perception of stimuli, sensorimotor transformations underlying planning, visuospatial integration, imagery, self-awareness, working and long-term memory, numerical processing, and tool use. The cerebellum is not only associated with motor-related functions like the coordination of movements and balance, but also with spatial processing, working memory, language, social cognition, and affective processing. The Homo sapiens fossils were found to have increasingly more modern endocranial shapes in accordance with their geological age. Only fossils younger than 35,000 years show the same globular shape as present-day humans, suggesting that modern brain organization evolved some time between 100,000 and 35,000 years ago. Importantly, these shape changes evolved independently of brain size — with endocranial volumes of around 1,400 milliliters, even the oldest Homo sapiens fossils from Jebel </a:t>
            </a:r>
            <a:r>
              <a:rPr lang="en-US" altLang="es-ES" dirty="0" err="1"/>
              <a:t>Irhoud</a:t>
            </a:r>
            <a:r>
              <a:rPr lang="en-US" altLang="es-ES" dirty="0"/>
              <a:t> fell within present-day variation of brain size</a:t>
            </a:r>
            <a:endParaRPr lang="es-ES" altLang="es-ES" dirty="0"/>
          </a:p>
          <a:p>
            <a:endParaRPr lang="es-ES" dirty="0"/>
          </a:p>
        </p:txBody>
      </p:sp>
      <p:sp>
        <p:nvSpPr>
          <p:cNvPr id="4" name="3 Marcador de número de diapositiva"/>
          <p:cNvSpPr>
            <a:spLocks noGrp="1"/>
          </p:cNvSpPr>
          <p:nvPr>
            <p:ph type="sldNum" sz="quarter" idx="10"/>
          </p:nvPr>
        </p:nvSpPr>
        <p:spPr/>
        <p:txBody>
          <a:bodyPr/>
          <a:lstStyle/>
          <a:p>
            <a:fld id="{995FEC5B-BAD6-7241-B932-6CF373AEFD92}" type="slidenum">
              <a:rPr lang="es-ES" smtClean="0"/>
              <a:t>4</a:t>
            </a:fld>
            <a:endParaRPr lang="es-ES"/>
          </a:p>
        </p:txBody>
      </p:sp>
    </p:spTree>
    <p:extLst>
      <p:ext uri="{BB962C8B-B14F-4D97-AF65-F5344CB8AC3E}">
        <p14:creationId xmlns:p14="http://schemas.microsoft.com/office/powerpoint/2010/main" val="121732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25</a:t>
            </a:fld>
            <a:endParaRPr lang="es-ES" dirty="0"/>
          </a:p>
        </p:txBody>
      </p:sp>
    </p:spTree>
    <p:extLst>
      <p:ext uri="{BB962C8B-B14F-4D97-AF65-F5344CB8AC3E}">
        <p14:creationId xmlns:p14="http://schemas.microsoft.com/office/powerpoint/2010/main" val="62906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26</a:t>
            </a:fld>
            <a:endParaRPr lang="es-ES" dirty="0"/>
          </a:p>
        </p:txBody>
      </p:sp>
    </p:spTree>
    <p:extLst>
      <p:ext uri="{BB962C8B-B14F-4D97-AF65-F5344CB8AC3E}">
        <p14:creationId xmlns:p14="http://schemas.microsoft.com/office/powerpoint/2010/main" val="3539061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27</a:t>
            </a:fld>
            <a:endParaRPr lang="es-ES" dirty="0"/>
          </a:p>
        </p:txBody>
      </p:sp>
    </p:spTree>
    <p:extLst>
      <p:ext uri="{BB962C8B-B14F-4D97-AF65-F5344CB8AC3E}">
        <p14:creationId xmlns:p14="http://schemas.microsoft.com/office/powerpoint/2010/main" val="3477348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8">
            <a:extLst>
              <a:ext uri="{FF2B5EF4-FFF2-40B4-BE49-F238E27FC236}">
                <a16:creationId xmlns="" xmlns:a16="http://schemas.microsoft.com/office/drawing/2014/main" id="{014FAA6E-0E0C-214E-AB13-D94DB4B44D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BB3C54-5932-B241-B54A-45DEC1125D04}" type="slidenum">
              <a:rPr lang="en-US" altLang="es-ES" sz="1200">
                <a:solidFill>
                  <a:srgbClr val="FFFFFF"/>
                </a:solidFill>
                <a:latin typeface="Calibri" panose="020F0502020204030204" pitchFamily="34" charset="0"/>
              </a:rPr>
              <a:pPr eaLnBrk="1" hangingPunct="1"/>
              <a:t>28</a:t>
            </a:fld>
            <a:endParaRPr lang="en-US" altLang="es-ES" sz="1200">
              <a:solidFill>
                <a:srgbClr val="FFFFFF"/>
              </a:solidFill>
              <a:latin typeface="Calibri" panose="020F0502020204030204" pitchFamily="34" charset="0"/>
            </a:endParaRPr>
          </a:p>
        </p:txBody>
      </p:sp>
      <p:sp>
        <p:nvSpPr>
          <p:cNvPr id="190467" name="Text Box 1">
            <a:extLst>
              <a:ext uri="{FF2B5EF4-FFF2-40B4-BE49-F238E27FC236}">
                <a16:creationId xmlns="" xmlns:a16="http://schemas.microsoft.com/office/drawing/2014/main" id="{802B3B6F-8A70-F444-97E9-CB0172342D5E}"/>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buSzPct val="100000"/>
            </a:pPr>
            <a:fld id="{E05C5851-6B9A-7345-A9F8-DB8443C5D703}" type="slidenum">
              <a:rPr lang="en-US" altLang="es-ES" sz="1200">
                <a:solidFill>
                  <a:srgbClr val="000000"/>
                </a:solidFill>
                <a:latin typeface="Calibri" panose="020F0502020204030204" pitchFamily="34" charset="0"/>
              </a:rPr>
              <a:pPr algn="r" eaLnBrk="1" hangingPunct="1">
                <a:buSzPct val="100000"/>
              </a:pPr>
              <a:t>28</a:t>
            </a:fld>
            <a:endParaRPr lang="en-US" altLang="es-ES" sz="1200">
              <a:solidFill>
                <a:srgbClr val="000000"/>
              </a:solidFill>
              <a:latin typeface="Calibri" panose="020F0502020204030204" pitchFamily="34" charset="0"/>
            </a:endParaRPr>
          </a:p>
        </p:txBody>
      </p:sp>
      <p:sp>
        <p:nvSpPr>
          <p:cNvPr id="190468" name="Rectangle 2">
            <a:extLst>
              <a:ext uri="{FF2B5EF4-FFF2-40B4-BE49-F238E27FC236}">
                <a16:creationId xmlns="" xmlns:a16="http://schemas.microsoft.com/office/drawing/2014/main" id="{E44085D6-0389-E341-833F-31253EF86508}"/>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190469" name="Rectangle 3">
            <a:extLst>
              <a:ext uri="{FF2B5EF4-FFF2-40B4-BE49-F238E27FC236}">
                <a16:creationId xmlns="" xmlns:a16="http://schemas.microsoft.com/office/drawing/2014/main" id="{27B9D593-34DF-0B4E-AC80-FC80F7467A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1035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8">
            <a:extLst>
              <a:ext uri="{FF2B5EF4-FFF2-40B4-BE49-F238E27FC236}">
                <a16:creationId xmlns="" xmlns:a16="http://schemas.microsoft.com/office/drawing/2014/main" id="{D08C6958-B73E-8C46-8748-6FBBB0DF2C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8CEE5E9-66D3-A34E-97DA-C38204866FE7}" type="slidenum">
              <a:rPr lang="en-US" altLang="es-ES" sz="1200">
                <a:solidFill>
                  <a:srgbClr val="FFFFFF"/>
                </a:solidFill>
                <a:latin typeface="Calibri" panose="020F0502020204030204" pitchFamily="34" charset="0"/>
              </a:rPr>
              <a:pPr eaLnBrk="1" hangingPunct="1"/>
              <a:t>30</a:t>
            </a:fld>
            <a:endParaRPr lang="en-US" altLang="es-ES" sz="1200">
              <a:solidFill>
                <a:srgbClr val="FFFFFF"/>
              </a:solidFill>
              <a:latin typeface="Calibri" panose="020F0502020204030204" pitchFamily="34" charset="0"/>
            </a:endParaRPr>
          </a:p>
        </p:txBody>
      </p:sp>
      <p:sp>
        <p:nvSpPr>
          <p:cNvPr id="192515" name="Text Box 1">
            <a:extLst>
              <a:ext uri="{FF2B5EF4-FFF2-40B4-BE49-F238E27FC236}">
                <a16:creationId xmlns="" xmlns:a16="http://schemas.microsoft.com/office/drawing/2014/main" id="{6D3A4466-2435-0E43-BA4B-95C8E44B7AA4}"/>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buSzPct val="100000"/>
            </a:pPr>
            <a:fld id="{B206E042-69A1-A249-87B8-A7B585636987}" type="slidenum">
              <a:rPr lang="en-US" altLang="es-ES" sz="1200">
                <a:solidFill>
                  <a:srgbClr val="000000"/>
                </a:solidFill>
                <a:latin typeface="Calibri" panose="020F0502020204030204" pitchFamily="34" charset="0"/>
              </a:rPr>
              <a:pPr algn="r" eaLnBrk="1" hangingPunct="1">
                <a:buSzPct val="100000"/>
              </a:pPr>
              <a:t>30</a:t>
            </a:fld>
            <a:endParaRPr lang="en-US" altLang="es-ES" sz="1200">
              <a:solidFill>
                <a:srgbClr val="000000"/>
              </a:solidFill>
              <a:latin typeface="Calibri" panose="020F0502020204030204" pitchFamily="34" charset="0"/>
            </a:endParaRPr>
          </a:p>
        </p:txBody>
      </p:sp>
      <p:sp>
        <p:nvSpPr>
          <p:cNvPr id="192516" name="Rectangle 2">
            <a:extLst>
              <a:ext uri="{FF2B5EF4-FFF2-40B4-BE49-F238E27FC236}">
                <a16:creationId xmlns="" xmlns:a16="http://schemas.microsoft.com/office/drawing/2014/main" id="{E53351FB-7E17-714A-B48C-C8CA4E9F5811}"/>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192517" name="Rectangle 3">
            <a:extLst>
              <a:ext uri="{FF2B5EF4-FFF2-40B4-BE49-F238E27FC236}">
                <a16:creationId xmlns="" xmlns:a16="http://schemas.microsoft.com/office/drawing/2014/main" id="{C98A5D1F-E158-124F-81FC-B21DB6F5F6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7901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31</a:t>
            </a:fld>
            <a:endParaRPr lang="es-ES" dirty="0"/>
          </a:p>
        </p:txBody>
      </p:sp>
    </p:spTree>
    <p:extLst>
      <p:ext uri="{BB962C8B-B14F-4D97-AF65-F5344CB8AC3E}">
        <p14:creationId xmlns:p14="http://schemas.microsoft.com/office/powerpoint/2010/main" val="1184197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 xmlns:a16="http://schemas.microsoft.com/office/drawing/2014/main" id="{430C4F0A-9279-8A45-98E6-FDEBE18C2A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9D01A3C-D99B-514F-A899-2385CB3CD573}" type="slidenum">
              <a:rPr lang="es-ES" altLang="es-ES" sz="1200">
                <a:solidFill>
                  <a:srgbClr val="000000"/>
                </a:solidFill>
                <a:latin typeface="Times New Roman" panose="02020603050405020304" pitchFamily="18" charset="0"/>
              </a:rPr>
              <a:pPr eaLnBrk="1" hangingPunct="1"/>
              <a:t>32</a:t>
            </a:fld>
            <a:endParaRPr lang="es-ES" altLang="es-ES" sz="1200">
              <a:solidFill>
                <a:srgbClr val="000000"/>
              </a:solidFill>
              <a:latin typeface="Times New Roman" panose="02020603050405020304" pitchFamily="18" charset="0"/>
            </a:endParaRPr>
          </a:p>
        </p:txBody>
      </p:sp>
      <p:sp>
        <p:nvSpPr>
          <p:cNvPr id="218114" name="Rectangle 2">
            <a:extLst>
              <a:ext uri="{FF2B5EF4-FFF2-40B4-BE49-F238E27FC236}">
                <a16:creationId xmlns="" xmlns:a16="http://schemas.microsoft.com/office/drawing/2014/main" id="{D7F07075-0B73-EB49-914D-FB13E92431D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Rectangle 3">
            <a:extLst>
              <a:ext uri="{FF2B5EF4-FFF2-40B4-BE49-F238E27FC236}">
                <a16:creationId xmlns="" xmlns:a16="http://schemas.microsoft.com/office/drawing/2014/main" id="{98719F8F-84B4-1F46-8AD5-DB1C581CE4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ea typeface="ＭＳ Ｐゴシック" panose="020B0600070205080204" pitchFamily="34" charset="-128"/>
              </a:rPr>
              <a:t>the advance of sleep onset increased by 0:19 hours, for every 1 h increase in the interval between melatonin administration and pretreatment DLMO. However, the results predict a delay of sleep onset when this interval was shorter than 0:46 hours. </a:t>
            </a:r>
          </a:p>
          <a:p>
            <a:pPr eaLnBrk="1" hangingPunct="1">
              <a:spcBef>
                <a:spcPct val="0"/>
              </a:spcBef>
            </a:pPr>
            <a:r>
              <a:rPr lang="es-ES" altLang="es-ES">
                <a:ea typeface="ＭＳ Ｐゴシック" panose="020B0600070205080204" pitchFamily="34" charset="-128"/>
              </a:rPr>
              <a:t>show that the earlier melatonin is administered within a window of 0:46–6:00 hours of DLMO, the larger the phase-advance of sleep onset </a:t>
            </a:r>
          </a:p>
          <a:p>
            <a:pPr eaLnBrk="1" hangingPunct="1">
              <a:spcBef>
                <a:spcPct val="0"/>
              </a:spcBef>
            </a:pPr>
            <a:endParaRPr lang="es-ES" altLang="es-ES">
              <a:ea typeface="ＭＳ Ｐゴシック" panose="020B0600070205080204" pitchFamily="34" charset="-128"/>
            </a:endParaRPr>
          </a:p>
        </p:txBody>
      </p:sp>
    </p:spTree>
    <p:extLst>
      <p:ext uri="{BB962C8B-B14F-4D97-AF65-F5344CB8AC3E}">
        <p14:creationId xmlns:p14="http://schemas.microsoft.com/office/powerpoint/2010/main" val="4266396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 xmlns:a16="http://schemas.microsoft.com/office/drawing/2014/main" id="{6A5303F9-3F01-EC47-AD0B-1D692DAD85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EB1A300-93A3-EB4C-9E47-7FEF56FBF61A}" type="slidenum">
              <a:rPr lang="es-ES" altLang="es-ES" sz="1200">
                <a:solidFill>
                  <a:srgbClr val="000000"/>
                </a:solidFill>
                <a:latin typeface="Times New Roman" panose="02020603050405020304" pitchFamily="18" charset="0"/>
              </a:rPr>
              <a:pPr eaLnBrk="1" hangingPunct="1"/>
              <a:t>33</a:t>
            </a:fld>
            <a:endParaRPr lang="es-ES" altLang="es-ES" sz="1200">
              <a:solidFill>
                <a:srgbClr val="000000"/>
              </a:solidFill>
              <a:latin typeface="Times New Roman" panose="02020603050405020304" pitchFamily="18" charset="0"/>
            </a:endParaRPr>
          </a:p>
        </p:txBody>
      </p:sp>
      <p:sp>
        <p:nvSpPr>
          <p:cNvPr id="220162" name="Rectangle 2">
            <a:extLst>
              <a:ext uri="{FF2B5EF4-FFF2-40B4-BE49-F238E27FC236}">
                <a16:creationId xmlns="" xmlns:a16="http://schemas.microsoft.com/office/drawing/2014/main" id="{AE066477-3994-FB42-928F-998384EFD54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Rectangle 3">
            <a:extLst>
              <a:ext uri="{FF2B5EF4-FFF2-40B4-BE49-F238E27FC236}">
                <a16:creationId xmlns="" xmlns:a16="http://schemas.microsoft.com/office/drawing/2014/main" id="{E9C5B6D5-5763-5E4C-ABB5-492A4C33E5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ea typeface="ＭＳ Ｐゴシック" panose="020B0600070205080204" pitchFamily="34" charset="-128"/>
              </a:rPr>
              <a:t>El cambio  del momento de secreción de melatonina se correlaciona significativamente con el momento circadiano de la administración de la melatonina y con el angulo de diferencia de fase( PAD:refleja la distancia en tiempo entre el DLMO basal y el momento basal medio de inicio de sueño según actigrafia) y no con el momento de reloj  horario de la administración. La magnitud del cambio en el inicio del sueño no se relaciona con la dosis si no con el momento de la administración. Es necesario determinar previamente al uso de la melatonina el DLMO (agenda)</a:t>
            </a:r>
          </a:p>
        </p:txBody>
      </p:sp>
    </p:spTree>
    <p:extLst>
      <p:ext uri="{BB962C8B-B14F-4D97-AF65-F5344CB8AC3E}">
        <p14:creationId xmlns:p14="http://schemas.microsoft.com/office/powerpoint/2010/main" val="4103059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34</a:t>
            </a:fld>
            <a:endParaRPr lang="es-ES" dirty="0"/>
          </a:p>
        </p:txBody>
      </p:sp>
    </p:spTree>
    <p:extLst>
      <p:ext uri="{BB962C8B-B14F-4D97-AF65-F5344CB8AC3E}">
        <p14:creationId xmlns:p14="http://schemas.microsoft.com/office/powerpoint/2010/main" val="109952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35</a:t>
            </a:fld>
            <a:endParaRPr lang="es-ES" dirty="0"/>
          </a:p>
        </p:txBody>
      </p:sp>
    </p:spTree>
    <p:extLst>
      <p:ext uri="{BB962C8B-B14F-4D97-AF65-F5344CB8AC3E}">
        <p14:creationId xmlns:p14="http://schemas.microsoft.com/office/powerpoint/2010/main" val="180289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ES" altLang="es-ES" dirty="0" err="1"/>
              <a:t>The</a:t>
            </a:r>
            <a:r>
              <a:rPr lang="es-ES" altLang="es-ES" dirty="0"/>
              <a:t>  SCN </a:t>
            </a:r>
            <a:r>
              <a:rPr lang="es-ES" altLang="es-ES" dirty="0" err="1"/>
              <a:t>controls</a:t>
            </a:r>
            <a:r>
              <a:rPr lang="es-ES" altLang="es-ES" dirty="0"/>
              <a:t> </a:t>
            </a:r>
            <a:r>
              <a:rPr lang="es-ES" altLang="es-ES" dirty="0" err="1"/>
              <a:t>feeding</a:t>
            </a:r>
            <a:r>
              <a:rPr lang="es-ES" altLang="es-ES" dirty="0"/>
              <a:t> and </a:t>
            </a:r>
            <a:r>
              <a:rPr lang="es-ES" altLang="es-ES" dirty="0" err="1"/>
              <a:t>activity</a:t>
            </a:r>
            <a:r>
              <a:rPr lang="es-ES" altLang="es-ES" dirty="0"/>
              <a:t> </a:t>
            </a:r>
            <a:r>
              <a:rPr lang="es-ES" altLang="es-ES" dirty="0" err="1"/>
              <a:t>rhythms</a:t>
            </a:r>
            <a:r>
              <a:rPr lang="es-ES" altLang="es-ES" dirty="0"/>
              <a:t> </a:t>
            </a:r>
            <a:r>
              <a:rPr lang="es-ES" altLang="es-ES" dirty="0" err="1"/>
              <a:t>producing</a:t>
            </a:r>
            <a:r>
              <a:rPr lang="es-ES" altLang="es-ES" dirty="0"/>
              <a:t> 24 h </a:t>
            </a:r>
            <a:r>
              <a:rPr lang="es-ES" altLang="es-ES" dirty="0" err="1"/>
              <a:t>variation</a:t>
            </a:r>
            <a:r>
              <a:rPr lang="es-ES" altLang="es-ES" dirty="0"/>
              <a:t> in </a:t>
            </a:r>
            <a:r>
              <a:rPr lang="es-ES" altLang="es-ES" dirty="0" err="1"/>
              <a:t>the</a:t>
            </a:r>
            <a:r>
              <a:rPr lang="es-ES" altLang="es-ES" dirty="0"/>
              <a:t> </a:t>
            </a:r>
            <a:r>
              <a:rPr lang="es-ES" altLang="es-ES" dirty="0" err="1"/>
              <a:t>nutrient</a:t>
            </a:r>
            <a:r>
              <a:rPr lang="es-ES" altLang="es-ES" dirty="0"/>
              <a:t> </a:t>
            </a:r>
            <a:r>
              <a:rPr lang="es-ES" altLang="es-ES" dirty="0" err="1"/>
              <a:t>state</a:t>
            </a:r>
            <a:r>
              <a:rPr lang="es-ES" altLang="es-ES" dirty="0"/>
              <a:t> of </a:t>
            </a:r>
            <a:r>
              <a:rPr lang="es-ES" altLang="es-ES" dirty="0" err="1"/>
              <a:t>peripheral</a:t>
            </a:r>
            <a:r>
              <a:rPr lang="es-ES" altLang="es-ES" dirty="0"/>
              <a:t> </a:t>
            </a:r>
            <a:r>
              <a:rPr lang="es-ES" altLang="es-ES" dirty="0" err="1"/>
              <a:t>tissues</a:t>
            </a:r>
            <a:r>
              <a:rPr lang="es-ES" altLang="es-ES" dirty="0"/>
              <a:t>.</a:t>
            </a:r>
          </a:p>
          <a:p>
            <a:pPr eaLnBrk="1" hangingPunct="1">
              <a:spcBef>
                <a:spcPct val="0"/>
              </a:spcBef>
            </a:pPr>
            <a:r>
              <a:rPr lang="es-ES" dirty="0">
                <a:latin typeface="Calibri" charset="0"/>
              </a:rPr>
              <a:t>El patrón de sensibilidad rítmica de muchas hormonas nutricionales varía en respuesta a condiciones ambientales y conductuales como el horario de la  ingesta. Las cenas tardías favorecen la tendencia a obesidad y diabetes tipo 2. </a:t>
            </a:r>
          </a:p>
          <a:p>
            <a:pPr eaLnBrk="1" hangingPunct="1">
              <a:spcBef>
                <a:spcPct val="0"/>
              </a:spcBef>
            </a:pPr>
            <a:r>
              <a:rPr lang="es-ES" dirty="0">
                <a:latin typeface="Calibri" charset="0"/>
              </a:rPr>
              <a:t>El 35% de la composición de la microbiota varía a lo largo del día al parecer en función de la composición de la dieta, los hábitos alimenticios y el momento del día; estos cambios de la </a:t>
            </a:r>
            <a:r>
              <a:rPr lang="es-ES" dirty="0" err="1">
                <a:latin typeface="Calibri" charset="0"/>
              </a:rPr>
              <a:t>microbiota</a:t>
            </a:r>
            <a:r>
              <a:rPr lang="es-ES" dirty="0">
                <a:latin typeface="Calibri" charset="0"/>
              </a:rPr>
              <a:t> modulan el sistema</a:t>
            </a:r>
            <a:r>
              <a:rPr lang="es-ES" baseline="0" dirty="0">
                <a:latin typeface="Calibri" charset="0"/>
              </a:rPr>
              <a:t> inmune del huésped al modular el metabolismo del triptófano.</a:t>
            </a:r>
          </a:p>
          <a:p>
            <a:pPr eaLnBrk="1" hangingPunct="1">
              <a:spcBef>
                <a:spcPct val="0"/>
              </a:spcBef>
            </a:pPr>
            <a:r>
              <a:rPr lang="es-ES" altLang="es-ES" dirty="0" err="1"/>
              <a:t>Only</a:t>
            </a:r>
            <a:r>
              <a:rPr lang="es-ES" altLang="es-ES" dirty="0"/>
              <a:t> 1% of </a:t>
            </a:r>
            <a:r>
              <a:rPr lang="es-ES" altLang="es-ES" dirty="0" err="1"/>
              <a:t>dietary</a:t>
            </a:r>
            <a:r>
              <a:rPr lang="es-ES" altLang="es-ES" dirty="0"/>
              <a:t> TRP </a:t>
            </a:r>
            <a:r>
              <a:rPr lang="es-ES" altLang="es-ES" dirty="0" err="1"/>
              <a:t>is</a:t>
            </a:r>
            <a:r>
              <a:rPr lang="es-ES" altLang="es-ES" dirty="0"/>
              <a:t> </a:t>
            </a:r>
            <a:r>
              <a:rPr lang="es-ES" altLang="es-ES" dirty="0" err="1"/>
              <a:t>used</a:t>
            </a:r>
            <a:r>
              <a:rPr lang="es-ES" altLang="es-ES" dirty="0"/>
              <a:t> </a:t>
            </a:r>
            <a:r>
              <a:rPr lang="es-ES" altLang="es-ES" dirty="0" err="1"/>
              <a:t>for</a:t>
            </a:r>
            <a:r>
              <a:rPr lang="es-ES" altLang="es-ES" dirty="0"/>
              <a:t> </a:t>
            </a:r>
            <a:r>
              <a:rPr lang="es-ES" altLang="es-ES" dirty="0" err="1"/>
              <a:t>brain</a:t>
            </a:r>
            <a:r>
              <a:rPr lang="es-ES" altLang="es-ES" dirty="0"/>
              <a:t> 5-HT </a:t>
            </a:r>
            <a:r>
              <a:rPr lang="es-ES" altLang="es-ES" dirty="0" err="1"/>
              <a:t>synthesis</a:t>
            </a:r>
            <a:r>
              <a:rPr lang="es-ES" altLang="es-ES" dirty="0"/>
              <a:t>. TRP use </a:t>
            </a:r>
            <a:r>
              <a:rPr lang="es-ES" altLang="es-ES" dirty="0" err="1"/>
              <a:t>for</a:t>
            </a:r>
            <a:r>
              <a:rPr lang="es-ES" altLang="es-ES" dirty="0"/>
              <a:t> </a:t>
            </a:r>
            <a:r>
              <a:rPr lang="es-ES" altLang="es-ES" dirty="0" err="1"/>
              <a:t>synthesis</a:t>
            </a:r>
            <a:r>
              <a:rPr lang="es-ES" altLang="es-ES" dirty="0"/>
              <a:t> of </a:t>
            </a:r>
            <a:r>
              <a:rPr lang="es-ES" altLang="es-ES" dirty="0" err="1"/>
              <a:t>niacin</a:t>
            </a:r>
            <a:r>
              <a:rPr lang="es-ES" altLang="es-ES" dirty="0"/>
              <a:t> </a:t>
            </a:r>
            <a:r>
              <a:rPr lang="es-ES" altLang="es-ES" dirty="0" err="1"/>
              <a:t>is</a:t>
            </a:r>
            <a:r>
              <a:rPr lang="es-ES" altLang="es-ES" dirty="0"/>
              <a:t> </a:t>
            </a:r>
            <a:r>
              <a:rPr lang="es-ES" altLang="es-ES" dirty="0" err="1"/>
              <a:t>via</a:t>
            </a:r>
            <a:r>
              <a:rPr lang="es-ES" altLang="es-ES" dirty="0"/>
              <a:t> </a:t>
            </a:r>
            <a:r>
              <a:rPr lang="es-ES" altLang="es-ES" dirty="0" err="1"/>
              <a:t>the</a:t>
            </a:r>
            <a:r>
              <a:rPr lang="es-ES" altLang="es-ES" dirty="0"/>
              <a:t> </a:t>
            </a:r>
            <a:r>
              <a:rPr lang="es-ES" altLang="es-ES" dirty="0" err="1"/>
              <a:t>oxidatyve</a:t>
            </a:r>
            <a:r>
              <a:rPr lang="es-ES" altLang="es-ES" dirty="0"/>
              <a:t> </a:t>
            </a:r>
            <a:r>
              <a:rPr lang="es-ES" altLang="es-ES" dirty="0" err="1"/>
              <a:t>kyneurine</a:t>
            </a:r>
            <a:r>
              <a:rPr lang="es-ES" altLang="es-ES" dirty="0"/>
              <a:t> </a:t>
            </a:r>
            <a:r>
              <a:rPr lang="es-ES" altLang="es-ES" dirty="0" err="1"/>
              <a:t>pathway</a:t>
            </a:r>
            <a:r>
              <a:rPr lang="es-ES" altLang="es-ES" dirty="0"/>
              <a:t>. A </a:t>
            </a:r>
            <a:r>
              <a:rPr lang="es-ES" altLang="es-ES" dirty="0" err="1"/>
              <a:t>further</a:t>
            </a:r>
            <a:r>
              <a:rPr lang="es-ES" altLang="es-ES" dirty="0"/>
              <a:t> </a:t>
            </a:r>
            <a:r>
              <a:rPr lang="es-ES" altLang="es-ES" dirty="0" err="1"/>
              <a:t>route</a:t>
            </a:r>
            <a:r>
              <a:rPr lang="es-ES" altLang="es-ES" dirty="0"/>
              <a:t> </a:t>
            </a:r>
            <a:r>
              <a:rPr lang="es-ES" altLang="es-ES" dirty="0" err="1"/>
              <a:t>for</a:t>
            </a:r>
            <a:r>
              <a:rPr lang="es-ES" altLang="es-ES" dirty="0"/>
              <a:t> TRP </a:t>
            </a:r>
            <a:r>
              <a:rPr lang="es-ES" altLang="es-ES" dirty="0" err="1"/>
              <a:t>metabolism</a:t>
            </a:r>
            <a:r>
              <a:rPr lang="es-ES" altLang="es-ES" dirty="0"/>
              <a:t> </a:t>
            </a:r>
            <a:r>
              <a:rPr lang="es-ES" altLang="es-ES" dirty="0" err="1"/>
              <a:t>is</a:t>
            </a:r>
            <a:r>
              <a:rPr lang="es-ES" altLang="es-ES" dirty="0"/>
              <a:t> </a:t>
            </a:r>
            <a:r>
              <a:rPr lang="es-ES" altLang="es-ES" dirty="0" err="1"/>
              <a:t>via</a:t>
            </a:r>
            <a:r>
              <a:rPr lang="es-ES" altLang="es-ES" dirty="0"/>
              <a:t> </a:t>
            </a:r>
            <a:r>
              <a:rPr lang="es-ES" altLang="es-ES" dirty="0" err="1"/>
              <a:t>degradation</a:t>
            </a:r>
            <a:r>
              <a:rPr lang="es-ES" altLang="es-ES" dirty="0"/>
              <a:t> </a:t>
            </a:r>
            <a:r>
              <a:rPr lang="es-ES" altLang="es-ES" dirty="0" err="1"/>
              <a:t>by</a:t>
            </a:r>
            <a:r>
              <a:rPr lang="es-ES" altLang="es-ES" dirty="0"/>
              <a:t> </a:t>
            </a:r>
            <a:r>
              <a:rPr lang="es-ES" altLang="es-ES" dirty="0" err="1"/>
              <a:t>gut</a:t>
            </a:r>
            <a:r>
              <a:rPr lang="es-ES" altLang="es-ES" dirty="0"/>
              <a:t> </a:t>
            </a:r>
            <a:r>
              <a:rPr lang="es-ES" altLang="es-ES" dirty="0" err="1"/>
              <a:t>microbiota</a:t>
            </a:r>
            <a:r>
              <a:rPr lang="es-ES" altLang="es-ES" dirty="0"/>
              <a:t>, </a:t>
            </a:r>
            <a:r>
              <a:rPr lang="es-ES" altLang="es-ES" dirty="0" err="1"/>
              <a:t>which</a:t>
            </a:r>
            <a:r>
              <a:rPr lang="es-ES" altLang="es-ES" dirty="0"/>
              <a:t> can lead to </a:t>
            </a:r>
            <a:r>
              <a:rPr lang="es-ES" altLang="es-ES" dirty="0" err="1"/>
              <a:t>production</a:t>
            </a:r>
            <a:r>
              <a:rPr lang="es-ES" altLang="es-ES" dirty="0"/>
              <a:t> of </a:t>
            </a:r>
            <a:r>
              <a:rPr lang="es-ES" altLang="es-ES" dirty="0" err="1"/>
              <a:t>both</a:t>
            </a:r>
            <a:r>
              <a:rPr lang="es-ES" altLang="es-ES" dirty="0"/>
              <a:t> positive and </a:t>
            </a:r>
            <a:r>
              <a:rPr lang="es-ES" altLang="es-ES" dirty="0" err="1"/>
              <a:t>detrimental</a:t>
            </a:r>
            <a:r>
              <a:rPr lang="es-ES" altLang="es-ES" dirty="0"/>
              <a:t> active </a:t>
            </a:r>
            <a:r>
              <a:rPr lang="es-ES" altLang="es-ES" dirty="0" err="1"/>
              <a:t>metabolites</a:t>
            </a:r>
            <a:r>
              <a:rPr lang="es-ES" altLang="es-ES" dirty="0"/>
              <a:t> , </a:t>
            </a:r>
            <a:r>
              <a:rPr lang="es-ES" altLang="es-ES" dirty="0" err="1"/>
              <a:t>including</a:t>
            </a:r>
            <a:r>
              <a:rPr lang="es-ES" altLang="es-ES" dirty="0"/>
              <a:t> </a:t>
            </a:r>
            <a:r>
              <a:rPr lang="es-ES" altLang="es-ES" dirty="0" err="1"/>
              <a:t>quinolinic</a:t>
            </a:r>
            <a:r>
              <a:rPr lang="es-ES" altLang="es-ES" dirty="0"/>
              <a:t> </a:t>
            </a:r>
            <a:r>
              <a:rPr lang="es-ES" altLang="es-ES" dirty="0" err="1"/>
              <a:t>acid</a:t>
            </a:r>
            <a:r>
              <a:rPr lang="es-ES" altLang="es-ES" dirty="0"/>
              <a:t>; </a:t>
            </a:r>
            <a:r>
              <a:rPr lang="es-ES" altLang="es-ES" dirty="0" err="1"/>
              <a:t>therefore</a:t>
            </a:r>
            <a:r>
              <a:rPr lang="es-ES" altLang="es-ES" dirty="0"/>
              <a:t>, individual </a:t>
            </a:r>
            <a:r>
              <a:rPr lang="es-ES" altLang="es-ES" dirty="0" err="1"/>
              <a:t>variation</a:t>
            </a:r>
            <a:r>
              <a:rPr lang="es-ES" altLang="es-ES" dirty="0"/>
              <a:t> in </a:t>
            </a:r>
            <a:r>
              <a:rPr lang="es-ES" altLang="es-ES" dirty="0" err="1"/>
              <a:t>the</a:t>
            </a:r>
            <a:r>
              <a:rPr lang="es-ES" altLang="es-ES" dirty="0"/>
              <a:t> </a:t>
            </a:r>
            <a:r>
              <a:rPr lang="es-ES" altLang="es-ES" dirty="0" err="1"/>
              <a:t>gut</a:t>
            </a:r>
            <a:r>
              <a:rPr lang="es-ES" altLang="es-ES" dirty="0"/>
              <a:t> </a:t>
            </a:r>
            <a:r>
              <a:rPr lang="es-ES" altLang="es-ES" dirty="0" err="1"/>
              <a:t>microbiome</a:t>
            </a:r>
            <a:r>
              <a:rPr lang="es-ES" altLang="es-ES" dirty="0"/>
              <a:t> </a:t>
            </a:r>
            <a:r>
              <a:rPr lang="es-ES" altLang="es-ES" dirty="0" err="1"/>
              <a:t>may</a:t>
            </a:r>
            <a:r>
              <a:rPr lang="es-ES" altLang="es-ES" dirty="0"/>
              <a:t> </a:t>
            </a:r>
            <a:r>
              <a:rPr lang="es-ES" altLang="es-ES" dirty="0" err="1"/>
              <a:t>have</a:t>
            </a:r>
            <a:r>
              <a:rPr lang="es-ES" altLang="es-ES" dirty="0"/>
              <a:t> </a:t>
            </a:r>
            <a:r>
              <a:rPr lang="es-ES" altLang="es-ES" dirty="0" err="1"/>
              <a:t>implications</a:t>
            </a:r>
            <a:r>
              <a:rPr lang="es-ES" altLang="es-ES" dirty="0"/>
              <a:t> </a:t>
            </a:r>
            <a:r>
              <a:rPr lang="es-ES" altLang="es-ES" dirty="0" err="1"/>
              <a:t>for</a:t>
            </a:r>
            <a:r>
              <a:rPr lang="es-ES" altLang="es-ES" dirty="0"/>
              <a:t> TRP </a:t>
            </a:r>
            <a:r>
              <a:rPr lang="es-ES" altLang="es-ES" dirty="0" err="1"/>
              <a:t>metabolism</a:t>
            </a:r>
            <a:r>
              <a:rPr lang="es-ES" altLang="es-ES" dirty="0"/>
              <a:t> and </a:t>
            </a:r>
            <a:r>
              <a:rPr lang="es-ES" altLang="es-ES" dirty="0" err="1"/>
              <a:t>thus</a:t>
            </a:r>
            <a:r>
              <a:rPr lang="es-ES" altLang="es-ES" dirty="0"/>
              <a:t> </a:t>
            </a:r>
            <a:r>
              <a:rPr lang="es-ES" altLang="es-ES" dirty="0" err="1"/>
              <a:t>brain</a:t>
            </a:r>
            <a:r>
              <a:rPr lang="es-ES" altLang="es-ES" dirty="0"/>
              <a:t> </a:t>
            </a:r>
            <a:r>
              <a:rPr lang="es-ES" altLang="es-ES" dirty="0" err="1"/>
              <a:t>health</a:t>
            </a:r>
            <a:r>
              <a:rPr lang="es-ES" altLang="es-ES" dirty="0"/>
              <a:t> and </a:t>
            </a:r>
            <a:r>
              <a:rPr lang="es-ES" altLang="es-ES" dirty="0" err="1"/>
              <a:t>psychological</a:t>
            </a:r>
            <a:r>
              <a:rPr lang="es-ES" altLang="es-ES" dirty="0"/>
              <a:t> </a:t>
            </a:r>
            <a:r>
              <a:rPr lang="es-ES" altLang="es-ES" dirty="0" err="1"/>
              <a:t>well</a:t>
            </a:r>
            <a:r>
              <a:rPr lang="es-ES" altLang="es-ES" dirty="0"/>
              <a:t> </a:t>
            </a:r>
            <a:r>
              <a:rPr lang="es-ES" altLang="es-ES" dirty="0" err="1"/>
              <a:t>being</a:t>
            </a:r>
            <a:r>
              <a:rPr lang="es-ES" altLang="es-ES" dirty="0"/>
              <a:t>. (</a:t>
            </a:r>
            <a:r>
              <a:rPr lang="es-ES" altLang="es-ES" dirty="0" err="1"/>
              <a:t>Dinan</a:t>
            </a:r>
            <a:r>
              <a:rPr lang="es-ES" altLang="es-ES" dirty="0"/>
              <a:t> TG, </a:t>
            </a:r>
            <a:r>
              <a:rPr lang="es-ES" altLang="es-ES" dirty="0" err="1"/>
              <a:t>Cryan</a:t>
            </a:r>
            <a:r>
              <a:rPr lang="es-ES" altLang="es-ES" dirty="0"/>
              <a:t> JF. </a:t>
            </a:r>
            <a:r>
              <a:rPr lang="es-ES" altLang="es-ES" dirty="0" err="1"/>
              <a:t>Gut</a:t>
            </a:r>
            <a:r>
              <a:rPr lang="es-ES" altLang="es-ES" dirty="0"/>
              <a:t> </a:t>
            </a:r>
            <a:r>
              <a:rPr lang="es-ES" altLang="es-ES" dirty="0" err="1"/>
              <a:t>instincs:microbiota</a:t>
            </a:r>
            <a:r>
              <a:rPr lang="es-ES" altLang="es-ES" dirty="0"/>
              <a:t> as </a:t>
            </a:r>
            <a:r>
              <a:rPr lang="es-ES" altLang="es-ES" dirty="0" err="1"/>
              <a:t>key</a:t>
            </a:r>
            <a:r>
              <a:rPr lang="es-ES" altLang="es-ES" dirty="0"/>
              <a:t> </a:t>
            </a:r>
            <a:r>
              <a:rPr lang="es-ES" altLang="es-ES" dirty="0" err="1"/>
              <a:t>regulator</a:t>
            </a:r>
            <a:r>
              <a:rPr lang="es-ES" altLang="es-ES" dirty="0"/>
              <a:t> of </a:t>
            </a:r>
            <a:r>
              <a:rPr lang="es-ES" altLang="es-ES" dirty="0" err="1"/>
              <a:t>brain</a:t>
            </a:r>
            <a:r>
              <a:rPr lang="es-ES" altLang="es-ES" dirty="0"/>
              <a:t> </a:t>
            </a:r>
            <a:r>
              <a:rPr lang="es-ES" altLang="es-ES" dirty="0" err="1"/>
              <a:t>development</a:t>
            </a:r>
            <a:r>
              <a:rPr lang="es-ES" altLang="es-ES" dirty="0"/>
              <a:t>, </a:t>
            </a:r>
            <a:r>
              <a:rPr lang="es-ES" altLang="es-ES" dirty="0" err="1"/>
              <a:t>ageing</a:t>
            </a:r>
            <a:r>
              <a:rPr lang="es-ES" altLang="es-ES" dirty="0"/>
              <a:t> and </a:t>
            </a:r>
            <a:r>
              <a:rPr lang="es-ES" altLang="es-ES" dirty="0" err="1"/>
              <a:t>neurodegeneration</a:t>
            </a:r>
            <a:r>
              <a:rPr lang="es-ES" altLang="es-ES" dirty="0"/>
              <a:t>. J Physil.2017;595:489-503</a:t>
            </a:r>
          </a:p>
          <a:p>
            <a:pPr eaLnBrk="1" hangingPunct="1">
              <a:spcBef>
                <a:spcPct val="0"/>
              </a:spcBef>
            </a:pPr>
            <a:r>
              <a:rPr lang="es-ES" altLang="es-ES" dirty="0" err="1"/>
              <a:t>The</a:t>
            </a:r>
            <a:r>
              <a:rPr lang="es-ES" altLang="es-ES" dirty="0"/>
              <a:t> </a:t>
            </a:r>
            <a:r>
              <a:rPr lang="es-ES" altLang="es-ES" dirty="0" err="1"/>
              <a:t>metabolism</a:t>
            </a:r>
            <a:r>
              <a:rPr lang="es-ES" altLang="es-ES" dirty="0"/>
              <a:t> of TRP </a:t>
            </a:r>
            <a:r>
              <a:rPr lang="es-ES" altLang="es-ES" dirty="0" err="1"/>
              <a:t>for</a:t>
            </a:r>
            <a:r>
              <a:rPr lang="es-ES" altLang="es-ES" dirty="0"/>
              <a:t> </a:t>
            </a:r>
            <a:r>
              <a:rPr lang="es-ES" altLang="es-ES" dirty="0" err="1"/>
              <a:t>the</a:t>
            </a:r>
            <a:r>
              <a:rPr lang="es-ES" altLang="es-ES" dirty="0"/>
              <a:t> </a:t>
            </a:r>
            <a:r>
              <a:rPr lang="es-ES" altLang="es-ES" dirty="0" err="1"/>
              <a:t>synthesis</a:t>
            </a:r>
            <a:r>
              <a:rPr lang="es-ES" altLang="es-ES" dirty="0"/>
              <a:t> of 5-HT </a:t>
            </a:r>
            <a:r>
              <a:rPr lang="es-ES" altLang="es-ES" dirty="0" err="1"/>
              <a:t>is</a:t>
            </a:r>
            <a:r>
              <a:rPr lang="es-ES" altLang="es-ES" dirty="0"/>
              <a:t> </a:t>
            </a:r>
            <a:r>
              <a:rPr lang="es-ES" altLang="es-ES" dirty="0" err="1"/>
              <a:t>catalysed</a:t>
            </a:r>
            <a:r>
              <a:rPr lang="es-ES" altLang="es-ES" dirty="0"/>
              <a:t> </a:t>
            </a:r>
            <a:r>
              <a:rPr lang="es-ES" altLang="es-ES" dirty="0" err="1"/>
              <a:t>by</a:t>
            </a:r>
            <a:r>
              <a:rPr lang="es-ES" altLang="es-ES" dirty="0"/>
              <a:t> </a:t>
            </a:r>
            <a:r>
              <a:rPr lang="es-ES" altLang="es-ES" dirty="0" err="1"/>
              <a:t>the</a:t>
            </a:r>
            <a:r>
              <a:rPr lang="es-ES" altLang="es-ES" dirty="0"/>
              <a:t> </a:t>
            </a:r>
            <a:r>
              <a:rPr lang="es-ES" altLang="es-ES" dirty="0" err="1"/>
              <a:t>rate-limiting</a:t>
            </a:r>
            <a:r>
              <a:rPr lang="es-ES" altLang="es-ES" dirty="0"/>
              <a:t> </a:t>
            </a:r>
            <a:r>
              <a:rPr lang="es-ES" altLang="es-ES" dirty="0" err="1"/>
              <a:t>enzyme</a:t>
            </a:r>
            <a:r>
              <a:rPr lang="es-ES" altLang="es-ES" dirty="0"/>
              <a:t> TRP </a:t>
            </a:r>
            <a:r>
              <a:rPr lang="es-ES" altLang="es-ES" dirty="0" err="1"/>
              <a:t>hydroxylase</a:t>
            </a:r>
            <a:r>
              <a:rPr lang="es-ES" altLang="es-ES" dirty="0"/>
              <a:t>  (TPH) </a:t>
            </a:r>
            <a:r>
              <a:rPr lang="es-ES" altLang="es-ES" dirty="0" err="1"/>
              <a:t>with</a:t>
            </a:r>
            <a:r>
              <a:rPr lang="es-ES" altLang="es-ES" dirty="0"/>
              <a:t> </a:t>
            </a:r>
            <a:r>
              <a:rPr lang="es-ES" altLang="es-ES" dirty="0" err="1"/>
              <a:t>converts</a:t>
            </a:r>
            <a:r>
              <a:rPr lang="es-ES" altLang="es-ES" dirty="0"/>
              <a:t> TRP </a:t>
            </a:r>
            <a:r>
              <a:rPr lang="es-ES" altLang="es-ES" dirty="0" err="1"/>
              <a:t>into</a:t>
            </a:r>
            <a:r>
              <a:rPr lang="es-ES" altLang="es-ES" dirty="0"/>
              <a:t> 5-hydroxytryptophan. In </a:t>
            </a:r>
            <a:r>
              <a:rPr lang="es-ES" altLang="es-ES" dirty="0" err="1"/>
              <a:t>turn</a:t>
            </a:r>
            <a:r>
              <a:rPr lang="es-ES" altLang="es-ES" dirty="0"/>
              <a:t>, 5-hydroxytriptophan </a:t>
            </a:r>
            <a:r>
              <a:rPr lang="es-ES" altLang="es-ES" dirty="0" err="1"/>
              <a:t>is</a:t>
            </a:r>
            <a:r>
              <a:rPr lang="es-ES" altLang="es-ES" dirty="0"/>
              <a:t> </a:t>
            </a:r>
            <a:r>
              <a:rPr lang="es-ES" altLang="es-ES" dirty="0" err="1"/>
              <a:t>decarboxylated</a:t>
            </a:r>
            <a:r>
              <a:rPr lang="es-ES" altLang="es-ES" dirty="0"/>
              <a:t> to 5-HT </a:t>
            </a:r>
            <a:r>
              <a:rPr lang="es-ES" altLang="es-ES" dirty="0" err="1"/>
              <a:t>by</a:t>
            </a:r>
            <a:r>
              <a:rPr lang="es-ES" altLang="es-ES" dirty="0"/>
              <a:t> </a:t>
            </a:r>
            <a:r>
              <a:rPr lang="es-ES" altLang="es-ES" dirty="0" err="1"/>
              <a:t>enzyme</a:t>
            </a:r>
            <a:r>
              <a:rPr lang="es-ES" altLang="es-ES" dirty="0"/>
              <a:t> </a:t>
            </a:r>
            <a:r>
              <a:rPr lang="es-ES" altLang="es-ES" dirty="0" err="1"/>
              <a:t>aromatic</a:t>
            </a:r>
            <a:r>
              <a:rPr lang="es-ES" altLang="es-ES" dirty="0"/>
              <a:t> amino </a:t>
            </a:r>
            <a:r>
              <a:rPr lang="es-ES" altLang="es-ES" dirty="0" err="1"/>
              <a:t>acid</a:t>
            </a:r>
            <a:r>
              <a:rPr lang="es-ES" altLang="es-ES" dirty="0"/>
              <a:t> </a:t>
            </a:r>
            <a:r>
              <a:rPr lang="es-ES" altLang="es-ES" dirty="0" err="1"/>
              <a:t>decarboxylase</a:t>
            </a:r>
            <a:r>
              <a:rPr lang="es-ES" altLang="es-ES" dirty="0"/>
              <a:t>.</a:t>
            </a:r>
          </a:p>
          <a:p>
            <a:pPr eaLnBrk="1" hangingPunct="1">
              <a:spcBef>
                <a:spcPct val="0"/>
              </a:spcBef>
            </a:pPr>
            <a:r>
              <a:rPr lang="es-ES" altLang="es-ES" dirty="0" err="1"/>
              <a:t>The</a:t>
            </a:r>
            <a:r>
              <a:rPr lang="es-ES" altLang="es-ES" dirty="0"/>
              <a:t> </a:t>
            </a:r>
            <a:r>
              <a:rPr lang="es-ES" altLang="es-ES" dirty="0" err="1"/>
              <a:t>key</a:t>
            </a:r>
            <a:r>
              <a:rPr lang="es-ES" altLang="es-ES" dirty="0"/>
              <a:t>  </a:t>
            </a:r>
            <a:r>
              <a:rPr lang="es-ES" altLang="es-ES" dirty="0" err="1"/>
              <a:t>observation</a:t>
            </a:r>
            <a:r>
              <a:rPr lang="es-ES" altLang="es-ES" dirty="0"/>
              <a:t> </a:t>
            </a:r>
            <a:r>
              <a:rPr lang="es-ES" altLang="es-ES" dirty="0" err="1"/>
              <a:t>for</a:t>
            </a:r>
            <a:r>
              <a:rPr lang="es-ES" altLang="es-ES" dirty="0"/>
              <a:t> </a:t>
            </a:r>
            <a:r>
              <a:rPr lang="es-ES" altLang="es-ES" dirty="0" err="1"/>
              <a:t>this</a:t>
            </a:r>
            <a:r>
              <a:rPr lang="es-ES" altLang="es-ES" dirty="0"/>
              <a:t> </a:t>
            </a:r>
            <a:r>
              <a:rPr lang="es-ES" altLang="es-ES" dirty="0" err="1"/>
              <a:t>pathway</a:t>
            </a:r>
            <a:r>
              <a:rPr lang="es-ES" altLang="es-ES" dirty="0"/>
              <a:t> </a:t>
            </a:r>
            <a:r>
              <a:rPr lang="es-ES" altLang="es-ES" dirty="0" err="1"/>
              <a:t>is</a:t>
            </a:r>
            <a:r>
              <a:rPr lang="es-ES" altLang="es-ES" dirty="0"/>
              <a:t> </a:t>
            </a:r>
            <a:r>
              <a:rPr lang="es-ES" altLang="es-ES" dirty="0" err="1"/>
              <a:t>that</a:t>
            </a:r>
            <a:r>
              <a:rPr lang="es-ES" altLang="es-ES" dirty="0"/>
              <a:t> TPH </a:t>
            </a:r>
            <a:r>
              <a:rPr lang="es-ES" altLang="es-ES" dirty="0" err="1"/>
              <a:t>is</a:t>
            </a:r>
            <a:r>
              <a:rPr lang="es-ES" altLang="es-ES" dirty="0"/>
              <a:t> </a:t>
            </a:r>
            <a:r>
              <a:rPr lang="es-ES" altLang="es-ES" dirty="0" err="1"/>
              <a:t>not</a:t>
            </a:r>
            <a:r>
              <a:rPr lang="es-ES" altLang="es-ES" dirty="0"/>
              <a:t> </a:t>
            </a:r>
            <a:r>
              <a:rPr lang="es-ES" altLang="es-ES" dirty="0" err="1"/>
              <a:t>fully</a:t>
            </a:r>
            <a:r>
              <a:rPr lang="es-ES" altLang="es-ES" dirty="0"/>
              <a:t> </a:t>
            </a:r>
            <a:r>
              <a:rPr lang="es-ES" altLang="es-ES" dirty="0" err="1"/>
              <a:t>saturated</a:t>
            </a:r>
            <a:r>
              <a:rPr lang="es-ES" altLang="es-ES" dirty="0"/>
              <a:t> </a:t>
            </a:r>
            <a:r>
              <a:rPr lang="es-ES" altLang="es-ES" dirty="0" err="1"/>
              <a:t>by</a:t>
            </a:r>
            <a:r>
              <a:rPr lang="es-ES" altLang="es-ES" dirty="0"/>
              <a:t> </a:t>
            </a:r>
            <a:r>
              <a:rPr lang="es-ES" altLang="es-ES" dirty="0" err="1"/>
              <a:t>its</a:t>
            </a:r>
            <a:r>
              <a:rPr lang="es-ES" altLang="es-ES" dirty="0"/>
              <a:t> </a:t>
            </a:r>
            <a:r>
              <a:rPr lang="es-ES" altLang="es-ES" dirty="0" err="1"/>
              <a:t>substrate</a:t>
            </a:r>
            <a:r>
              <a:rPr lang="es-ES" altLang="es-ES" dirty="0"/>
              <a:t> TRP </a:t>
            </a:r>
            <a:r>
              <a:rPr lang="es-ES" altLang="es-ES" dirty="0" err="1"/>
              <a:t>under</a:t>
            </a:r>
            <a:r>
              <a:rPr lang="es-ES" altLang="es-ES" dirty="0"/>
              <a:t> normal </a:t>
            </a:r>
            <a:r>
              <a:rPr lang="es-ES" altLang="es-ES" dirty="0" err="1"/>
              <a:t>conditions,so</a:t>
            </a:r>
            <a:r>
              <a:rPr lang="es-ES" altLang="es-ES" dirty="0"/>
              <a:t> </a:t>
            </a:r>
            <a:r>
              <a:rPr lang="es-ES" altLang="es-ES" dirty="0" err="1"/>
              <a:t>that</a:t>
            </a:r>
            <a:r>
              <a:rPr lang="es-ES" altLang="es-ES" dirty="0"/>
              <a:t> </a:t>
            </a:r>
            <a:r>
              <a:rPr lang="es-ES" altLang="es-ES" dirty="0" err="1"/>
              <a:t>raising</a:t>
            </a:r>
            <a:r>
              <a:rPr lang="es-ES" altLang="es-ES" dirty="0"/>
              <a:t> </a:t>
            </a:r>
            <a:r>
              <a:rPr lang="es-ES" altLang="es-ES" dirty="0" err="1"/>
              <a:t>brain</a:t>
            </a:r>
            <a:r>
              <a:rPr lang="es-ES" altLang="es-ES" dirty="0"/>
              <a:t> TRP </a:t>
            </a:r>
            <a:r>
              <a:rPr lang="es-ES" altLang="es-ES" dirty="0" err="1"/>
              <a:t>levels</a:t>
            </a:r>
            <a:r>
              <a:rPr lang="es-ES" altLang="es-ES" dirty="0"/>
              <a:t> </a:t>
            </a:r>
            <a:r>
              <a:rPr lang="es-ES" altLang="es-ES" dirty="0" err="1"/>
              <a:t>could</a:t>
            </a:r>
            <a:r>
              <a:rPr lang="es-ES" altLang="es-ES" dirty="0"/>
              <a:t> </a:t>
            </a:r>
            <a:r>
              <a:rPr lang="es-ES" altLang="es-ES" dirty="0" err="1"/>
              <a:t>increase</a:t>
            </a:r>
            <a:r>
              <a:rPr lang="es-ES" altLang="es-ES" dirty="0"/>
              <a:t> </a:t>
            </a:r>
            <a:r>
              <a:rPr lang="es-ES" altLang="es-ES" dirty="0" err="1"/>
              <a:t>serotnin</a:t>
            </a:r>
            <a:r>
              <a:rPr lang="es-ES" altLang="es-ES" dirty="0"/>
              <a:t> </a:t>
            </a:r>
            <a:r>
              <a:rPr lang="es-ES" altLang="es-ES" dirty="0" err="1"/>
              <a:t>synthesis</a:t>
            </a:r>
            <a:r>
              <a:rPr lang="es-ES" altLang="es-ES" dirty="0"/>
              <a:t>.</a:t>
            </a:r>
          </a:p>
          <a:p>
            <a:pPr eaLnBrk="1" hangingPunct="1">
              <a:spcBef>
                <a:spcPct val="0"/>
              </a:spcBef>
            </a:pPr>
            <a:r>
              <a:rPr lang="es-ES" altLang="es-ES" dirty="0" err="1"/>
              <a:t>Brain</a:t>
            </a:r>
            <a:r>
              <a:rPr lang="es-ES" altLang="es-ES" dirty="0"/>
              <a:t> TRP </a:t>
            </a:r>
            <a:r>
              <a:rPr lang="es-ES" altLang="es-ES" dirty="0" err="1"/>
              <a:t>levels</a:t>
            </a:r>
            <a:r>
              <a:rPr lang="es-ES" altLang="es-ES" dirty="0"/>
              <a:t> are </a:t>
            </a:r>
            <a:r>
              <a:rPr lang="es-ES" altLang="es-ES" dirty="0" err="1"/>
              <a:t>buffered</a:t>
            </a:r>
            <a:r>
              <a:rPr lang="es-ES" altLang="es-ES" dirty="0"/>
              <a:t> </a:t>
            </a:r>
            <a:r>
              <a:rPr lang="es-ES" altLang="es-ES" dirty="0" err="1"/>
              <a:t>from</a:t>
            </a:r>
            <a:r>
              <a:rPr lang="es-ES" altLang="es-ES" dirty="0"/>
              <a:t> plasma TRP </a:t>
            </a:r>
            <a:r>
              <a:rPr lang="es-ES" altLang="es-ES" dirty="0" err="1"/>
              <a:t>by</a:t>
            </a:r>
            <a:r>
              <a:rPr lang="es-ES" altLang="es-ES" dirty="0"/>
              <a:t> </a:t>
            </a:r>
            <a:r>
              <a:rPr lang="es-ES" altLang="es-ES" dirty="0" err="1"/>
              <a:t>the</a:t>
            </a:r>
            <a:r>
              <a:rPr lang="es-ES" altLang="es-ES" dirty="0"/>
              <a:t> </a:t>
            </a:r>
            <a:r>
              <a:rPr lang="es-ES" altLang="es-ES" dirty="0" err="1"/>
              <a:t>blood-brain</a:t>
            </a:r>
            <a:r>
              <a:rPr lang="es-ES" altLang="es-ES" dirty="0"/>
              <a:t> </a:t>
            </a:r>
            <a:r>
              <a:rPr lang="es-ES" altLang="es-ES" dirty="0" err="1"/>
              <a:t>berrier</a:t>
            </a:r>
            <a:r>
              <a:rPr lang="es-ES" altLang="es-ES" dirty="0"/>
              <a:t>: to be </a:t>
            </a:r>
            <a:r>
              <a:rPr lang="es-ES" altLang="es-ES" dirty="0" err="1"/>
              <a:t>transported</a:t>
            </a:r>
            <a:r>
              <a:rPr lang="es-ES" altLang="es-ES" dirty="0"/>
              <a:t> </a:t>
            </a:r>
            <a:r>
              <a:rPr lang="es-ES" altLang="es-ES" dirty="0" err="1"/>
              <a:t>into</a:t>
            </a:r>
            <a:r>
              <a:rPr lang="es-ES" altLang="es-ES" dirty="0"/>
              <a:t> </a:t>
            </a:r>
            <a:r>
              <a:rPr lang="es-ES" altLang="es-ES" dirty="0" err="1"/>
              <a:t>the</a:t>
            </a:r>
            <a:r>
              <a:rPr lang="es-ES" altLang="es-ES" dirty="0"/>
              <a:t> </a:t>
            </a:r>
            <a:r>
              <a:rPr lang="es-ES" altLang="es-ES" dirty="0" err="1"/>
              <a:t>brain</a:t>
            </a:r>
            <a:r>
              <a:rPr lang="es-ES" altLang="es-ES" dirty="0"/>
              <a:t>, TRP has to compete  </a:t>
            </a:r>
            <a:r>
              <a:rPr lang="es-ES" altLang="es-ES" dirty="0" err="1"/>
              <a:t>for</a:t>
            </a:r>
            <a:r>
              <a:rPr lang="es-ES" altLang="es-ES" dirty="0"/>
              <a:t> </a:t>
            </a:r>
            <a:r>
              <a:rPr lang="es-ES" altLang="es-ES" dirty="0" err="1"/>
              <a:t>uptake</a:t>
            </a:r>
            <a:r>
              <a:rPr lang="es-ES" altLang="es-ES" dirty="0"/>
              <a:t> </a:t>
            </a:r>
            <a:r>
              <a:rPr lang="es-ES" altLang="es-ES" dirty="0" err="1"/>
              <a:t>across</a:t>
            </a:r>
            <a:r>
              <a:rPr lang="es-ES" altLang="es-ES" dirty="0"/>
              <a:t> </a:t>
            </a:r>
            <a:r>
              <a:rPr lang="es-ES" altLang="es-ES" dirty="0" err="1"/>
              <a:t>the</a:t>
            </a:r>
            <a:r>
              <a:rPr lang="es-ES" altLang="es-ES" dirty="0"/>
              <a:t> </a:t>
            </a:r>
            <a:r>
              <a:rPr lang="es-ES" altLang="es-ES" dirty="0" err="1"/>
              <a:t>blood-brain</a:t>
            </a:r>
            <a:r>
              <a:rPr lang="es-ES" altLang="es-ES" dirty="0"/>
              <a:t> </a:t>
            </a:r>
            <a:r>
              <a:rPr lang="es-ES" altLang="es-ES" dirty="0" err="1"/>
              <a:t>barrier</a:t>
            </a:r>
            <a:r>
              <a:rPr lang="es-ES" altLang="es-ES" dirty="0"/>
              <a:t> </a:t>
            </a:r>
            <a:r>
              <a:rPr lang="es-ES" altLang="es-ES" dirty="0" err="1"/>
              <a:t>against</a:t>
            </a:r>
            <a:r>
              <a:rPr lang="es-ES" altLang="es-ES" dirty="0"/>
              <a:t> </a:t>
            </a:r>
            <a:r>
              <a:rPr lang="es-ES" altLang="es-ES" dirty="0" err="1"/>
              <a:t>other</a:t>
            </a:r>
            <a:r>
              <a:rPr lang="es-ES" altLang="es-ES" dirty="0"/>
              <a:t> amino </a:t>
            </a:r>
            <a:r>
              <a:rPr lang="es-ES" altLang="es-ES" dirty="0" err="1"/>
              <a:t>acid</a:t>
            </a:r>
            <a:r>
              <a:rPr lang="es-ES" altLang="es-ES" dirty="0"/>
              <a:t>  in particular </a:t>
            </a:r>
            <a:r>
              <a:rPr lang="es-ES" altLang="es-ES" dirty="0" err="1"/>
              <a:t>the</a:t>
            </a:r>
            <a:r>
              <a:rPr lang="es-ES" altLang="es-ES" dirty="0"/>
              <a:t> </a:t>
            </a:r>
            <a:r>
              <a:rPr lang="es-ES" altLang="es-ES" dirty="0" err="1"/>
              <a:t>large</a:t>
            </a:r>
            <a:r>
              <a:rPr lang="es-ES" altLang="es-ES" dirty="0"/>
              <a:t> neutral amino </a:t>
            </a:r>
            <a:r>
              <a:rPr lang="es-ES" altLang="es-ES" dirty="0" err="1"/>
              <a:t>acids</a:t>
            </a:r>
            <a:r>
              <a:rPr lang="es-ES" altLang="es-ES" dirty="0"/>
              <a:t> (LNAA) </a:t>
            </a:r>
            <a:r>
              <a:rPr lang="es-ES" altLang="es-ES" dirty="0" err="1"/>
              <a:t>leucine,isoleucine</a:t>
            </a:r>
            <a:r>
              <a:rPr lang="es-ES" altLang="es-ES" dirty="0"/>
              <a:t>, </a:t>
            </a:r>
            <a:r>
              <a:rPr lang="es-ES" altLang="es-ES" dirty="0" err="1"/>
              <a:t>valine,phenylalanina</a:t>
            </a:r>
            <a:r>
              <a:rPr lang="es-ES" altLang="es-ES" dirty="0"/>
              <a:t> and </a:t>
            </a:r>
            <a:r>
              <a:rPr lang="es-ES" altLang="es-ES" dirty="0" err="1"/>
              <a:t>tyrosine</a:t>
            </a:r>
            <a:r>
              <a:rPr lang="es-ES" altLang="es-ES" dirty="0"/>
              <a:t>: </a:t>
            </a:r>
            <a:r>
              <a:rPr lang="es-ES" altLang="es-ES" dirty="0" err="1"/>
              <a:t>Thus</a:t>
            </a:r>
            <a:r>
              <a:rPr lang="es-ES" altLang="es-ES" dirty="0"/>
              <a:t> </a:t>
            </a:r>
            <a:r>
              <a:rPr lang="es-ES" altLang="es-ES" dirty="0" err="1"/>
              <a:t>the</a:t>
            </a:r>
            <a:r>
              <a:rPr lang="es-ES" altLang="es-ES" dirty="0"/>
              <a:t> ratio of plasma </a:t>
            </a:r>
            <a:r>
              <a:rPr lang="es-ES" altLang="es-ES" dirty="0" err="1"/>
              <a:t>or</a:t>
            </a:r>
            <a:r>
              <a:rPr lang="es-ES" altLang="es-ES" dirty="0"/>
              <a:t> </a:t>
            </a:r>
            <a:r>
              <a:rPr lang="es-ES" altLang="es-ES" dirty="0" err="1"/>
              <a:t>serum</a:t>
            </a:r>
            <a:r>
              <a:rPr lang="es-ES" altLang="es-ES" dirty="0"/>
              <a:t> TRP to LNAA </a:t>
            </a:r>
            <a:r>
              <a:rPr lang="es-ES" altLang="es-ES" dirty="0" err="1"/>
              <a:t>is</a:t>
            </a:r>
            <a:r>
              <a:rPr lang="es-ES" altLang="es-ES" dirty="0"/>
              <a:t> </a:t>
            </a:r>
            <a:r>
              <a:rPr lang="es-ES" altLang="es-ES" dirty="0" err="1"/>
              <a:t>recognised</a:t>
            </a:r>
            <a:r>
              <a:rPr lang="es-ES" altLang="es-ES" dirty="0"/>
              <a:t>  as </a:t>
            </a:r>
            <a:r>
              <a:rPr lang="es-ES" altLang="es-ES" dirty="0" err="1"/>
              <a:t>the</a:t>
            </a:r>
            <a:r>
              <a:rPr lang="es-ES" altLang="es-ES" dirty="0"/>
              <a:t> </a:t>
            </a:r>
            <a:r>
              <a:rPr lang="es-ES" altLang="es-ES" dirty="0" err="1"/>
              <a:t>best</a:t>
            </a:r>
            <a:r>
              <a:rPr lang="es-ES" altLang="es-ES" dirty="0"/>
              <a:t> </a:t>
            </a:r>
            <a:r>
              <a:rPr lang="es-ES" altLang="es-ES" dirty="0" err="1"/>
              <a:t>peripheral</a:t>
            </a:r>
            <a:r>
              <a:rPr lang="es-ES" altLang="es-ES" dirty="0"/>
              <a:t> </a:t>
            </a:r>
            <a:r>
              <a:rPr lang="es-ES" altLang="es-ES" dirty="0" err="1"/>
              <a:t>biomarker</a:t>
            </a:r>
            <a:r>
              <a:rPr lang="es-ES" altLang="es-ES" dirty="0"/>
              <a:t> of </a:t>
            </a:r>
            <a:r>
              <a:rPr lang="es-ES" altLang="es-ES" dirty="0" err="1"/>
              <a:t>uptake</a:t>
            </a:r>
            <a:r>
              <a:rPr lang="es-ES" altLang="es-ES" dirty="0"/>
              <a:t> of TRP </a:t>
            </a:r>
            <a:r>
              <a:rPr lang="es-ES" altLang="es-ES" dirty="0" err="1"/>
              <a:t>into</a:t>
            </a:r>
            <a:r>
              <a:rPr lang="es-ES" altLang="es-ES" dirty="0"/>
              <a:t> </a:t>
            </a:r>
            <a:r>
              <a:rPr lang="es-ES" altLang="es-ES" dirty="0" err="1"/>
              <a:t>the</a:t>
            </a:r>
            <a:r>
              <a:rPr lang="es-ES" altLang="es-ES" dirty="0"/>
              <a:t> </a:t>
            </a:r>
            <a:r>
              <a:rPr lang="es-ES" altLang="es-ES" dirty="0" err="1"/>
              <a:t>brain</a:t>
            </a:r>
            <a:r>
              <a:rPr lang="es-ES" altLang="es-ES" dirty="0"/>
              <a:t>. </a:t>
            </a:r>
          </a:p>
          <a:p>
            <a:pPr eaLnBrk="1" hangingPunct="1">
              <a:spcBef>
                <a:spcPct val="0"/>
              </a:spcBef>
            </a:pPr>
            <a:r>
              <a:rPr lang="es-ES" altLang="es-ES" dirty="0" err="1"/>
              <a:t>Food</a:t>
            </a:r>
            <a:r>
              <a:rPr lang="es-ES" altLang="es-ES" dirty="0"/>
              <a:t> </a:t>
            </a:r>
            <a:r>
              <a:rPr lang="es-ES" altLang="es-ES" dirty="0" err="1"/>
              <a:t>or</a:t>
            </a:r>
            <a:r>
              <a:rPr lang="es-ES" altLang="es-ES" dirty="0"/>
              <a:t> </a:t>
            </a:r>
            <a:r>
              <a:rPr lang="es-ES" altLang="es-ES" dirty="0" err="1"/>
              <a:t>drink</a:t>
            </a:r>
            <a:r>
              <a:rPr lang="es-ES" altLang="es-ES" dirty="0"/>
              <a:t> </a:t>
            </a:r>
            <a:r>
              <a:rPr lang="es-ES" altLang="es-ES" dirty="0" err="1"/>
              <a:t>that</a:t>
            </a:r>
            <a:r>
              <a:rPr lang="es-ES" altLang="es-ES" dirty="0"/>
              <a:t> </a:t>
            </a:r>
            <a:r>
              <a:rPr lang="es-ES" altLang="es-ES" dirty="0" err="1"/>
              <a:t>stimulates</a:t>
            </a:r>
            <a:r>
              <a:rPr lang="es-ES" altLang="es-ES" dirty="0"/>
              <a:t>  </a:t>
            </a:r>
            <a:r>
              <a:rPr lang="es-ES" altLang="es-ES" dirty="0" err="1"/>
              <a:t>insulin</a:t>
            </a:r>
            <a:r>
              <a:rPr lang="es-ES" altLang="es-ES" dirty="0"/>
              <a:t> </a:t>
            </a:r>
            <a:r>
              <a:rPr lang="es-ES" altLang="es-ES" dirty="0" err="1"/>
              <a:t>relaese</a:t>
            </a:r>
            <a:r>
              <a:rPr lang="es-ES" altLang="es-ES" dirty="0"/>
              <a:t> and so </a:t>
            </a:r>
            <a:r>
              <a:rPr lang="es-ES" altLang="es-ES" dirty="0" err="1"/>
              <a:t>prmotes</a:t>
            </a:r>
            <a:r>
              <a:rPr lang="es-ES" altLang="es-ES" dirty="0"/>
              <a:t> </a:t>
            </a:r>
            <a:r>
              <a:rPr lang="es-ES" altLang="es-ES" dirty="0" err="1"/>
              <a:t>uptake</a:t>
            </a:r>
            <a:r>
              <a:rPr lang="es-ES" altLang="es-ES" dirty="0"/>
              <a:t> of NEFA </a:t>
            </a:r>
            <a:r>
              <a:rPr lang="es-ES" altLang="es-ES" dirty="0" err="1"/>
              <a:t>into</a:t>
            </a:r>
            <a:r>
              <a:rPr lang="es-ES" altLang="es-ES" dirty="0"/>
              <a:t> </a:t>
            </a:r>
            <a:r>
              <a:rPr lang="es-ES" altLang="es-ES" dirty="0" err="1"/>
              <a:t>tissue</a:t>
            </a:r>
            <a:r>
              <a:rPr lang="es-ES" altLang="es-ES" dirty="0"/>
              <a:t> </a:t>
            </a:r>
            <a:r>
              <a:rPr lang="es-ES" altLang="es-ES" dirty="0" err="1"/>
              <a:t>wil</a:t>
            </a:r>
            <a:r>
              <a:rPr lang="es-ES" altLang="es-ES" dirty="0"/>
              <a:t> </a:t>
            </a:r>
            <a:r>
              <a:rPr lang="es-ES" altLang="es-ES" dirty="0" err="1"/>
              <a:t>tend</a:t>
            </a:r>
            <a:r>
              <a:rPr lang="es-ES" altLang="es-ES" dirty="0"/>
              <a:t> to reduce </a:t>
            </a:r>
            <a:r>
              <a:rPr lang="es-ES" altLang="es-ES" dirty="0" err="1"/>
              <a:t>the</a:t>
            </a:r>
            <a:r>
              <a:rPr lang="es-ES" altLang="es-ES" dirty="0"/>
              <a:t> </a:t>
            </a:r>
            <a:r>
              <a:rPr lang="es-ES" altLang="es-ES" dirty="0" err="1"/>
              <a:t>availability</a:t>
            </a:r>
            <a:r>
              <a:rPr lang="es-ES" altLang="es-ES" dirty="0"/>
              <a:t>  of free plasma TRP, </a:t>
            </a:r>
            <a:r>
              <a:rPr lang="es-ES" altLang="es-ES" dirty="0" err="1"/>
              <a:t>but</a:t>
            </a:r>
            <a:r>
              <a:rPr lang="es-ES" altLang="es-ES" dirty="0"/>
              <a:t> at </a:t>
            </a:r>
            <a:r>
              <a:rPr lang="es-ES" altLang="es-ES" dirty="0" err="1"/>
              <a:t>the</a:t>
            </a:r>
            <a:r>
              <a:rPr lang="es-ES" altLang="es-ES" dirty="0"/>
              <a:t> </a:t>
            </a:r>
            <a:r>
              <a:rPr lang="es-ES" altLang="es-ES" dirty="0" err="1"/>
              <a:t>same</a:t>
            </a:r>
            <a:r>
              <a:rPr lang="es-ES" altLang="es-ES" dirty="0"/>
              <a:t> time </a:t>
            </a:r>
            <a:r>
              <a:rPr lang="es-ES" altLang="es-ES" dirty="0" err="1"/>
              <a:t>will</a:t>
            </a:r>
            <a:r>
              <a:rPr lang="es-ES" altLang="es-ES" dirty="0"/>
              <a:t> </a:t>
            </a:r>
            <a:r>
              <a:rPr lang="es-ES" altLang="es-ES" dirty="0" err="1"/>
              <a:t>remove</a:t>
            </a:r>
            <a:r>
              <a:rPr lang="es-ES" altLang="es-ES" dirty="0"/>
              <a:t> </a:t>
            </a:r>
            <a:r>
              <a:rPr lang="es-ES" altLang="es-ES" dirty="0" err="1"/>
              <a:t>competing</a:t>
            </a:r>
            <a:r>
              <a:rPr lang="es-ES" altLang="es-ES" dirty="0"/>
              <a:t> LNAA </a:t>
            </a:r>
            <a:r>
              <a:rPr lang="es-ES" altLang="es-ES" dirty="0" err="1"/>
              <a:t>from</a:t>
            </a:r>
            <a:r>
              <a:rPr lang="es-ES" altLang="es-ES" dirty="0"/>
              <a:t> plasma  </a:t>
            </a:r>
            <a:r>
              <a:rPr lang="es-ES" altLang="es-ES" dirty="0" err="1"/>
              <a:t>into</a:t>
            </a:r>
            <a:r>
              <a:rPr lang="es-ES" altLang="es-ES" dirty="0"/>
              <a:t> </a:t>
            </a:r>
            <a:r>
              <a:rPr lang="es-ES" altLang="es-ES" dirty="0" err="1"/>
              <a:t>tissue</a:t>
            </a:r>
            <a:r>
              <a:rPr lang="es-ES" altLang="es-ES" dirty="0"/>
              <a:t>. </a:t>
            </a:r>
            <a:r>
              <a:rPr lang="es-ES" altLang="es-ES" dirty="0" err="1"/>
              <a:t>Thus</a:t>
            </a:r>
            <a:r>
              <a:rPr lang="es-ES" altLang="es-ES" dirty="0"/>
              <a:t> </a:t>
            </a:r>
            <a:r>
              <a:rPr lang="es-ES" altLang="es-ES" dirty="0" err="1"/>
              <a:t>measuring</a:t>
            </a:r>
            <a:r>
              <a:rPr lang="es-ES" altLang="es-ES" dirty="0"/>
              <a:t> </a:t>
            </a:r>
            <a:r>
              <a:rPr lang="es-ES" altLang="es-ES" dirty="0" err="1"/>
              <a:t>both</a:t>
            </a:r>
            <a:r>
              <a:rPr lang="es-ES" altLang="es-ES" dirty="0"/>
              <a:t> free and total TRP </a:t>
            </a:r>
            <a:r>
              <a:rPr lang="es-ES" altLang="es-ES" dirty="0" err="1"/>
              <a:t>may</a:t>
            </a:r>
            <a:r>
              <a:rPr lang="es-ES" altLang="es-ES" dirty="0"/>
              <a:t> </a:t>
            </a:r>
            <a:r>
              <a:rPr lang="es-ES" altLang="es-ES" dirty="0" err="1"/>
              <a:t>ensure</a:t>
            </a:r>
            <a:r>
              <a:rPr lang="es-ES" altLang="es-ES" dirty="0"/>
              <a:t> </a:t>
            </a:r>
            <a:r>
              <a:rPr lang="es-ES" altLang="es-ES" dirty="0" err="1"/>
              <a:t>better</a:t>
            </a:r>
            <a:r>
              <a:rPr lang="es-ES" altLang="es-ES" dirty="0"/>
              <a:t> </a:t>
            </a:r>
            <a:r>
              <a:rPr lang="es-ES" altLang="es-ES" dirty="0" err="1"/>
              <a:t>prediction</a:t>
            </a:r>
            <a:r>
              <a:rPr lang="es-ES" altLang="es-ES" dirty="0"/>
              <a:t> of TRP </a:t>
            </a:r>
            <a:r>
              <a:rPr lang="es-ES" altLang="es-ES" dirty="0" err="1"/>
              <a:t>entry</a:t>
            </a:r>
            <a:r>
              <a:rPr lang="es-ES" altLang="es-ES" dirty="0"/>
              <a:t>  </a:t>
            </a:r>
            <a:r>
              <a:rPr lang="es-ES" altLang="es-ES" dirty="0" err="1"/>
              <a:t>into</a:t>
            </a:r>
            <a:r>
              <a:rPr lang="es-ES" altLang="es-ES" dirty="0"/>
              <a:t> </a:t>
            </a:r>
            <a:r>
              <a:rPr lang="es-ES" altLang="es-ES" dirty="0" err="1"/>
              <a:t>the</a:t>
            </a:r>
            <a:r>
              <a:rPr lang="es-ES" altLang="es-ES" dirty="0"/>
              <a:t> </a:t>
            </a:r>
            <a:r>
              <a:rPr lang="es-ES" altLang="es-ES" dirty="0" err="1"/>
              <a:t>brain</a:t>
            </a:r>
            <a:r>
              <a:rPr lang="es-ES" altLang="es-ES" dirty="0"/>
              <a:t> and </a:t>
            </a:r>
            <a:r>
              <a:rPr lang="es-ES" altLang="es-ES" dirty="0" err="1"/>
              <a:t>its</a:t>
            </a:r>
            <a:r>
              <a:rPr lang="es-ES" altLang="es-ES" dirty="0"/>
              <a:t> </a:t>
            </a:r>
            <a:r>
              <a:rPr lang="es-ES" altLang="es-ES" dirty="0" err="1"/>
              <a:t>behavioural</a:t>
            </a:r>
            <a:r>
              <a:rPr lang="es-ES" altLang="es-ES" dirty="0"/>
              <a:t> </a:t>
            </a:r>
            <a:r>
              <a:rPr lang="es-ES" altLang="es-ES" dirty="0" err="1"/>
              <a:t>associations</a:t>
            </a:r>
            <a:r>
              <a:rPr lang="es-ES" altLang="es-ES" dirty="0"/>
              <a:t>.</a:t>
            </a:r>
          </a:p>
          <a:p>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clock</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in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gut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has</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been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shown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to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participate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in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daily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cycles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of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food</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digestión</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Hussain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2014;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Tahara</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and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Shibata</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2013), as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well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as in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coping</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with</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pathogenic</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condition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of Salmonella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infection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Bellet</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et al., 2013) and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regulation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of interleukin-17-producing CD4+ T</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helper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(TH17)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cells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that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protect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against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bacterial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and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fungal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infections</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mucosal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surfaces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Yu</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et al., 2013).</a:t>
            </a:r>
          </a:p>
          <a:p>
            <a:pPr eaLnBrk="1" hangingPunct="1">
              <a:spcBef>
                <a:spcPct val="0"/>
              </a:spcBef>
            </a:pPr>
            <a:r>
              <a:rPr lang="es-ES" altLang="es-ES" dirty="0"/>
              <a:t>Irregular </a:t>
            </a:r>
            <a:r>
              <a:rPr lang="es-ES" altLang="es-ES" dirty="0" err="1"/>
              <a:t>eating</a:t>
            </a:r>
            <a:r>
              <a:rPr lang="es-ES" altLang="es-ES" dirty="0"/>
              <a:t> </a:t>
            </a:r>
            <a:r>
              <a:rPr lang="es-ES" altLang="es-ES" dirty="0" err="1"/>
              <a:t>habits</a:t>
            </a:r>
            <a:r>
              <a:rPr lang="es-ES" altLang="es-ES" dirty="0"/>
              <a:t> </a:t>
            </a:r>
            <a:r>
              <a:rPr lang="es-ES" altLang="es-ES" dirty="0" err="1"/>
              <a:t>may</a:t>
            </a:r>
            <a:r>
              <a:rPr lang="es-ES" altLang="es-ES" dirty="0"/>
              <a:t> reduce HDL. In </a:t>
            </a:r>
            <a:r>
              <a:rPr lang="es-ES" altLang="es-ES" dirty="0" err="1"/>
              <a:t>other</a:t>
            </a:r>
            <a:r>
              <a:rPr lang="es-ES" altLang="es-ES" dirty="0"/>
              <a:t> </a:t>
            </a:r>
            <a:r>
              <a:rPr lang="es-ES" altLang="es-ES" dirty="0" err="1"/>
              <a:t>words</a:t>
            </a:r>
            <a:r>
              <a:rPr lang="es-ES" altLang="es-ES" dirty="0"/>
              <a:t>, regular </a:t>
            </a:r>
            <a:r>
              <a:rPr lang="es-ES" altLang="es-ES" dirty="0" err="1"/>
              <a:t>eating</a:t>
            </a:r>
            <a:r>
              <a:rPr lang="es-ES" altLang="es-ES" dirty="0"/>
              <a:t> </a:t>
            </a:r>
            <a:r>
              <a:rPr lang="es-ES" altLang="es-ES" dirty="0" err="1"/>
              <a:t>habits</a:t>
            </a:r>
            <a:r>
              <a:rPr lang="es-ES" altLang="es-ES" dirty="0"/>
              <a:t> </a:t>
            </a:r>
            <a:r>
              <a:rPr lang="es-ES" altLang="es-ES" dirty="0" err="1"/>
              <a:t>may</a:t>
            </a:r>
            <a:r>
              <a:rPr lang="es-ES" altLang="es-ES" dirty="0"/>
              <a:t> </a:t>
            </a:r>
            <a:r>
              <a:rPr lang="es-ES" altLang="es-ES" dirty="0" err="1"/>
              <a:t>decrease</a:t>
            </a:r>
            <a:r>
              <a:rPr lang="es-ES" altLang="es-ES" dirty="0"/>
              <a:t> “</a:t>
            </a:r>
            <a:r>
              <a:rPr lang="es-ES" altLang="es-ES" dirty="0" err="1"/>
              <a:t>bad</a:t>
            </a:r>
            <a:r>
              <a:rPr lang="es-ES" altLang="es-ES" dirty="0"/>
              <a:t>” colesterol and </a:t>
            </a:r>
            <a:r>
              <a:rPr lang="es-ES" altLang="es-ES" dirty="0" err="1"/>
              <a:t>increase</a:t>
            </a:r>
            <a:r>
              <a:rPr lang="es-ES" altLang="es-ES" dirty="0"/>
              <a:t> “</a:t>
            </a:r>
            <a:r>
              <a:rPr lang="es-ES" altLang="es-ES" dirty="0" err="1"/>
              <a:t>good</a:t>
            </a:r>
            <a:r>
              <a:rPr lang="es-ES" altLang="es-ES" dirty="0"/>
              <a:t>” colesterol.</a:t>
            </a:r>
          </a:p>
          <a:p>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circadian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clock</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within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intestinal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epithelial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cells</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IECs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responsible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for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cyclic</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glucocorticoid</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production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and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is</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under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endocrine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control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from</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pituitary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-adrenal axis.</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Remarkably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IECs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clock</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profoundly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disrupted</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by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depletion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of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microbiota</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leading</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to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altered</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corticosteroids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levels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and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consequent</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metabolic</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disorders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Thus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microbiota</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determines</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appropriate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function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of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gut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clock</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most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likely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contributing</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to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additional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system-wide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cyclic</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homeostasis.The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influence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that</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microbiota</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appears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to</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have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neuronal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functions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(Mayer et al., 2014)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begs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question</a:t>
            </a:r>
            <a:endPar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endParaRPr>
          </a:p>
          <a:p>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of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whether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central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clock</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or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other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brain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structures</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may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be</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receiving</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nutritional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information</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in a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cyclic</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manner</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through</a:t>
            </a:r>
            <a:r>
              <a:rPr lang="es-ES" sz="1200" kern="1200" baseline="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the</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gut-microbiota</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interplay</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a:t>
            </a:r>
          </a:p>
          <a:p>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Cell</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161, </a:t>
            </a:r>
            <a:r>
              <a:rPr lang="es-ES" sz="1200" kern="1200" dirty="0" err="1">
                <a:solidFill>
                  <a:schemeClr val="tx1"/>
                </a:solidFill>
                <a:effectLst/>
                <a:latin typeface="+mn-lt"/>
                <a:ea typeface="ＭＳ Ｐゴシック" panose="020B0600070205080204" pitchFamily="34" charset="-128"/>
                <a:cs typeface="ＭＳ Ｐゴシック" panose="020B0600070205080204" pitchFamily="34" charset="-128"/>
              </a:rPr>
              <a:t>March</a:t>
            </a:r>
            <a:r>
              <a:rPr lang="es-ES" sz="1200" kern="1200" dirty="0">
                <a:solidFill>
                  <a:schemeClr val="tx1"/>
                </a:solidFill>
                <a:effectLst/>
                <a:latin typeface="+mn-lt"/>
                <a:ea typeface="ＭＳ Ｐゴシック" panose="020B0600070205080204" pitchFamily="34" charset="-128"/>
                <a:cs typeface="ＭＳ Ｐゴシック" panose="020B0600070205080204" pitchFamily="34" charset="-128"/>
              </a:rPr>
              <a:t> 26, 2015.</a:t>
            </a:r>
          </a:p>
          <a:p>
            <a:r>
              <a:rPr lang="en-US" altLang="es-ES" b="1" dirty="0"/>
              <a:t>It should not be surprising that the intestinal </a:t>
            </a:r>
            <a:r>
              <a:rPr lang="en-US" altLang="es-ES" b="1" dirty="0" err="1"/>
              <a:t>microbiana</a:t>
            </a:r>
            <a:r>
              <a:rPr lang="en-US" altLang="es-ES" b="1" dirty="0"/>
              <a:t> plays a critical role in the development of the brain itself from the time of birth.</a:t>
            </a:r>
            <a:endParaRPr lang="es-ES" altLang="es-ES" b="1" dirty="0"/>
          </a:p>
          <a:p>
            <a:r>
              <a:rPr lang="en-US" altLang="es-ES" dirty="0"/>
              <a:t>Douglas E, Elliott E, Neo J. Effect of intestinal microbial ecology on the developing brain. ] </a:t>
            </a:r>
            <a:r>
              <a:rPr lang="es-ES" altLang="es-ES" dirty="0"/>
              <a:t>AMA </a:t>
            </a:r>
            <a:r>
              <a:rPr lang="es-ES" altLang="es-ES" dirty="0" err="1"/>
              <a:t>Pediatr</a:t>
            </a:r>
            <a:r>
              <a:rPr lang="es-ES" altLang="es-ES" dirty="0"/>
              <a:t> 2013.5167: 374 -379</a:t>
            </a:r>
          </a:p>
          <a:p>
            <a:pPr eaLnBrk="1" hangingPunct="1">
              <a:spcBef>
                <a:spcPct val="0"/>
              </a:spcBef>
            </a:pPr>
            <a:endParaRPr lang="es-ES" dirty="0">
              <a:latin typeface="Calibri" charset="0"/>
            </a:endParaRPr>
          </a:p>
        </p:txBody>
      </p:sp>
      <p:sp>
        <p:nvSpPr>
          <p:cNvPr id="3993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D34AD4-DC3E-7041-AB5A-194E8E8A9CB5}" type="slidenum">
              <a:rPr kumimoji="0" lang="es-E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58578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36</a:t>
            </a:fld>
            <a:endParaRPr lang="es-ES" dirty="0"/>
          </a:p>
        </p:txBody>
      </p:sp>
    </p:spTree>
    <p:extLst>
      <p:ext uri="{BB962C8B-B14F-4D97-AF65-F5344CB8AC3E}">
        <p14:creationId xmlns:p14="http://schemas.microsoft.com/office/powerpoint/2010/main" val="3812736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37</a:t>
            </a:fld>
            <a:endParaRPr lang="es-ES" dirty="0"/>
          </a:p>
        </p:txBody>
      </p:sp>
    </p:spTree>
    <p:extLst>
      <p:ext uri="{BB962C8B-B14F-4D97-AF65-F5344CB8AC3E}">
        <p14:creationId xmlns:p14="http://schemas.microsoft.com/office/powerpoint/2010/main" val="3479644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39</a:t>
            </a:fld>
            <a:endParaRPr lang="es-ES" dirty="0"/>
          </a:p>
        </p:txBody>
      </p:sp>
    </p:spTree>
    <p:extLst>
      <p:ext uri="{BB962C8B-B14F-4D97-AF65-F5344CB8AC3E}">
        <p14:creationId xmlns:p14="http://schemas.microsoft.com/office/powerpoint/2010/main" val="1543307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40</a:t>
            </a:fld>
            <a:endParaRPr lang="es-ES" dirty="0"/>
          </a:p>
        </p:txBody>
      </p:sp>
    </p:spTree>
    <p:extLst>
      <p:ext uri="{BB962C8B-B14F-4D97-AF65-F5344CB8AC3E}">
        <p14:creationId xmlns:p14="http://schemas.microsoft.com/office/powerpoint/2010/main" val="1956362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42</a:t>
            </a:fld>
            <a:endParaRPr lang="es-ES" dirty="0"/>
          </a:p>
        </p:txBody>
      </p:sp>
    </p:spTree>
    <p:extLst>
      <p:ext uri="{BB962C8B-B14F-4D97-AF65-F5344CB8AC3E}">
        <p14:creationId xmlns:p14="http://schemas.microsoft.com/office/powerpoint/2010/main" val="171241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43</a:t>
            </a:fld>
            <a:endParaRPr lang="es-ES" dirty="0"/>
          </a:p>
        </p:txBody>
      </p:sp>
    </p:spTree>
    <p:extLst>
      <p:ext uri="{BB962C8B-B14F-4D97-AF65-F5344CB8AC3E}">
        <p14:creationId xmlns:p14="http://schemas.microsoft.com/office/powerpoint/2010/main" val="3250328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 xmlns:a16="http://schemas.microsoft.com/office/drawing/2014/main" id="{0395DA64-A922-2447-B1F8-517EE2376B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5A32ADD-39BC-DB45-AE25-5B8A324F1E9D}" type="slidenum">
              <a:rPr lang="es-ES" altLang="es-ES" sz="1200">
                <a:solidFill>
                  <a:srgbClr val="000000"/>
                </a:solidFill>
                <a:latin typeface="Times New Roman" panose="02020603050405020304" pitchFamily="18" charset="0"/>
              </a:rPr>
              <a:pPr eaLnBrk="1" hangingPunct="1"/>
              <a:t>44</a:t>
            </a:fld>
            <a:endParaRPr lang="es-ES" altLang="es-ES" sz="1200">
              <a:solidFill>
                <a:srgbClr val="000000"/>
              </a:solidFill>
              <a:latin typeface="Times New Roman" panose="02020603050405020304" pitchFamily="18" charset="0"/>
            </a:endParaRPr>
          </a:p>
        </p:txBody>
      </p:sp>
      <p:sp>
        <p:nvSpPr>
          <p:cNvPr id="72707" name="Rectangle 1">
            <a:extLst>
              <a:ext uri="{FF2B5EF4-FFF2-40B4-BE49-F238E27FC236}">
                <a16:creationId xmlns="" xmlns:a16="http://schemas.microsoft.com/office/drawing/2014/main" id="{BAF4FC05-28B7-884F-8951-C574B58DAC7E}"/>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72708" name="Rectangle 2">
            <a:extLst>
              <a:ext uri="{FF2B5EF4-FFF2-40B4-BE49-F238E27FC236}">
                <a16:creationId xmlns="" xmlns:a16="http://schemas.microsoft.com/office/drawing/2014/main" id="{469C0EC5-42F5-BA45-A613-562074AF92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04788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a:extLst>
              <a:ext uri="{FF2B5EF4-FFF2-40B4-BE49-F238E27FC236}">
                <a16:creationId xmlns="" xmlns:a16="http://schemas.microsoft.com/office/drawing/2014/main" id="{0BBDB368-BF7F-A84C-B285-7E94C8F86E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842963" algn="l"/>
                <a:tab pos="1687513" algn="l"/>
                <a:tab pos="2532063" algn="l"/>
                <a:tab pos="3375025" algn="l"/>
                <a:tab pos="4219575" algn="l"/>
                <a:tab pos="5064125" algn="l"/>
                <a:tab pos="5907088" algn="l"/>
                <a:tab pos="6751638" algn="l"/>
                <a:tab pos="7596188" algn="l"/>
                <a:tab pos="8440738" algn="l"/>
                <a:tab pos="92837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F03706-C915-7A43-A8BB-22ABAD294DDA}" type="slidenum">
              <a:rPr lang="es-ES" altLang="es-ES" sz="1200">
                <a:solidFill>
                  <a:srgbClr val="000000"/>
                </a:solidFill>
                <a:latin typeface="Times New Roman" panose="02020603050405020304" pitchFamily="18" charset="0"/>
              </a:rPr>
              <a:pPr eaLnBrk="1" hangingPunct="1"/>
              <a:t>45</a:t>
            </a:fld>
            <a:endParaRPr lang="es-ES" altLang="es-ES" sz="1200">
              <a:solidFill>
                <a:srgbClr val="000000"/>
              </a:solidFill>
              <a:latin typeface="Times New Roman" panose="02020603050405020304" pitchFamily="18" charset="0"/>
            </a:endParaRPr>
          </a:p>
        </p:txBody>
      </p:sp>
      <p:sp>
        <p:nvSpPr>
          <p:cNvPr id="76803" name="Rectangle 1">
            <a:extLst>
              <a:ext uri="{FF2B5EF4-FFF2-40B4-BE49-F238E27FC236}">
                <a16:creationId xmlns="" xmlns:a16="http://schemas.microsoft.com/office/drawing/2014/main" id="{E90F185A-1A8C-FC4D-BC0A-C6C361B963FB}"/>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76804" name="Rectangle 2">
            <a:extLst>
              <a:ext uri="{FF2B5EF4-FFF2-40B4-BE49-F238E27FC236}">
                <a16:creationId xmlns="" xmlns:a16="http://schemas.microsoft.com/office/drawing/2014/main" id="{2320E79B-F2AF-2145-B12F-18BA182FDB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ltLang="es-E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19628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2F726C-D8A5-9544-BCFF-DA72E609E6C7}" type="slidenum">
              <a:rPr lang="es-ES" smtClean="0"/>
              <a:t>46</a:t>
            </a:fld>
            <a:endParaRPr lang="es-ES"/>
          </a:p>
        </p:txBody>
      </p:sp>
    </p:spTree>
    <p:extLst>
      <p:ext uri="{BB962C8B-B14F-4D97-AF65-F5344CB8AC3E}">
        <p14:creationId xmlns:p14="http://schemas.microsoft.com/office/powerpoint/2010/main" val="3257669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2F726C-D8A5-9544-BCFF-DA72E609E6C7}" type="slidenum">
              <a:rPr lang="es-ES" smtClean="0"/>
              <a:t>47</a:t>
            </a:fld>
            <a:endParaRPr lang="es-ES"/>
          </a:p>
        </p:txBody>
      </p:sp>
    </p:spTree>
    <p:extLst>
      <p:ext uri="{BB962C8B-B14F-4D97-AF65-F5344CB8AC3E}">
        <p14:creationId xmlns:p14="http://schemas.microsoft.com/office/powerpoint/2010/main" val="196735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6</a:t>
            </a:fld>
            <a:endParaRPr lang="es-ES" dirty="0"/>
          </a:p>
        </p:txBody>
      </p:sp>
    </p:spTree>
    <p:extLst>
      <p:ext uri="{BB962C8B-B14F-4D97-AF65-F5344CB8AC3E}">
        <p14:creationId xmlns:p14="http://schemas.microsoft.com/office/powerpoint/2010/main" val="4209966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C2F726C-D8A5-9544-BCFF-DA72E609E6C7}" type="slidenum">
              <a:rPr lang="es-ES" smtClean="0"/>
              <a:t>48</a:t>
            </a:fld>
            <a:endParaRPr lang="es-ES"/>
          </a:p>
        </p:txBody>
      </p:sp>
    </p:spTree>
    <p:extLst>
      <p:ext uri="{BB962C8B-B14F-4D97-AF65-F5344CB8AC3E}">
        <p14:creationId xmlns:p14="http://schemas.microsoft.com/office/powerpoint/2010/main" val="579075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C2F726C-D8A5-9544-BCFF-DA72E609E6C7}" type="slidenum">
              <a:rPr lang="es-ES" smtClean="0"/>
              <a:t>51</a:t>
            </a:fld>
            <a:endParaRPr lang="es-ES"/>
          </a:p>
        </p:txBody>
      </p:sp>
    </p:spTree>
    <p:extLst>
      <p:ext uri="{BB962C8B-B14F-4D97-AF65-F5344CB8AC3E}">
        <p14:creationId xmlns:p14="http://schemas.microsoft.com/office/powerpoint/2010/main" val="205931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C115CDD-97D4-4015-B428-4557723BBC5E}" type="slidenum">
              <a:rPr lang="es-ES" smtClean="0"/>
              <a:t>7</a:t>
            </a:fld>
            <a:endParaRPr lang="es-ES" dirty="0"/>
          </a:p>
        </p:txBody>
      </p:sp>
    </p:spTree>
    <p:extLst>
      <p:ext uri="{BB962C8B-B14F-4D97-AF65-F5344CB8AC3E}">
        <p14:creationId xmlns:p14="http://schemas.microsoft.com/office/powerpoint/2010/main" val="2967280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 xmlns:a16="http://schemas.microsoft.com/office/drawing/2014/main" id="{C8370C7F-35E6-C246-842E-3F86962414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BE37C0-61D0-3248-9052-DD076107B40D}" type="slidenum">
              <a:rPr lang="es-ES" altLang="es-ES" sz="1200">
                <a:solidFill>
                  <a:srgbClr val="000000"/>
                </a:solidFill>
                <a:latin typeface="Times New Roman" panose="02020603050405020304" pitchFamily="18" charset="0"/>
              </a:rPr>
              <a:pPr eaLnBrk="1" hangingPunct="1"/>
              <a:t>9</a:t>
            </a:fld>
            <a:endParaRPr lang="es-ES" altLang="es-ES" sz="1200">
              <a:solidFill>
                <a:srgbClr val="000000"/>
              </a:solidFill>
              <a:latin typeface="Times New Roman" panose="02020603050405020304" pitchFamily="18" charset="0"/>
            </a:endParaRPr>
          </a:p>
        </p:txBody>
      </p:sp>
      <p:sp>
        <p:nvSpPr>
          <p:cNvPr id="196610" name="Rectangle 2">
            <a:extLst>
              <a:ext uri="{FF2B5EF4-FFF2-40B4-BE49-F238E27FC236}">
                <a16:creationId xmlns="" xmlns:a16="http://schemas.microsoft.com/office/drawing/2014/main" id="{027DEE57-A3B1-DF44-8824-9B7F941B647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Rectangle 3">
            <a:extLst>
              <a:ext uri="{FF2B5EF4-FFF2-40B4-BE49-F238E27FC236}">
                <a16:creationId xmlns="" xmlns:a16="http://schemas.microsoft.com/office/drawing/2014/main" id="{DE25F445-78F6-DB44-8EFC-27F8E26B7D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ea typeface="ＭＳ Ｐゴシック" panose="020B0600070205080204" pitchFamily="34" charset="-128"/>
              </a:rPr>
              <a:t>light at 6500K resulted in attenuated melatonin secretion (adjusted to each individuals melatonin prelight values) in comparison to the other light conditions (main factor </a:t>
            </a:r>
            <a:r>
              <a:rPr lang="ja-JP" altLang="es-ES">
                <a:ea typeface="ＭＳ Ｐゴシック" panose="020B0600070205080204" pitchFamily="34" charset="-128"/>
              </a:rPr>
              <a:t>‘‘</a:t>
            </a:r>
            <a:r>
              <a:rPr lang="es-ES" altLang="ja-JP">
                <a:ea typeface="ＭＳ Ｐゴシック" panose="020B0600070205080204" pitchFamily="34" charset="-128"/>
              </a:rPr>
              <a:t>light condition</a:t>
            </a:r>
            <a:r>
              <a:rPr lang="ja-JP" altLang="es-ES">
                <a:ea typeface="ＭＳ Ｐゴシック" panose="020B0600070205080204" pitchFamily="34" charset="-128"/>
              </a:rPr>
              <a:t>’’</a:t>
            </a:r>
            <a:r>
              <a:rPr lang="es-ES" altLang="ja-JP">
                <a:ea typeface="ＭＳ Ｐゴシック" panose="020B0600070205080204" pitchFamily="34" charset="-128"/>
              </a:rPr>
              <a:t>, F2,23 =4.1, p =0.04). These differences occurred mainly after 90 minutes of light exposure, and persisted during post-light exposure (Fig. 6). Comparison of salivary melatonin levels across different light conditions indicated that light at 6500K, 3000K and 2500K resulted, respectively, in an increase of 29.565%, 4967.6% and 4268.6% in comparison to pre-light exposure (1-way ANOVA, F2,17 = 2.1, p= 0.03).</a:t>
            </a:r>
          </a:p>
          <a:p>
            <a:pPr eaLnBrk="1" hangingPunct="1">
              <a:spcBef>
                <a:spcPct val="0"/>
              </a:spcBef>
            </a:pPr>
            <a:r>
              <a:rPr lang="es-ES" altLang="es-ES">
                <a:ea typeface="ＭＳ Ｐゴシック" panose="020B0600070205080204" pitchFamily="34" charset="-128"/>
              </a:rPr>
              <a:t>Here we demonstrate that the alerting response to polychromatic light in the evening is wavelength-dependent, such that light at 6500K is more effective than light at 2500K and 3000K in reducing subjective sleepiness and enhancing cognitive performance, specifically associated with tasks of sustained attention. </a:t>
            </a:r>
          </a:p>
          <a:p>
            <a:pPr eaLnBrk="1" hangingPunct="1">
              <a:spcBef>
                <a:spcPct val="0"/>
              </a:spcBef>
            </a:pPr>
            <a:r>
              <a:rPr lang="es-ES" altLang="es-ES">
                <a:ea typeface="ＭＳ Ｐゴシック" panose="020B0600070205080204" pitchFamily="34" charset="-128"/>
              </a:rPr>
              <a:t>the human circadian pacemaker is highly sensitive to short wavelength light night-time increases alertness .</a:t>
            </a:r>
          </a:p>
        </p:txBody>
      </p:sp>
    </p:spTree>
    <p:extLst>
      <p:ext uri="{BB962C8B-B14F-4D97-AF65-F5344CB8AC3E}">
        <p14:creationId xmlns:p14="http://schemas.microsoft.com/office/powerpoint/2010/main" val="115665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a:extLst>
              <a:ext uri="{FF2B5EF4-FFF2-40B4-BE49-F238E27FC236}">
                <a16:creationId xmlns="" xmlns:a16="http://schemas.microsoft.com/office/drawing/2014/main" id="{4DA75081-4952-DC43-8EFC-BC899CD6EC10}"/>
              </a:ext>
            </a:extLst>
          </p:cNvPr>
          <p:cNvSpPr>
            <a:spLocks noGrp="1" noRot="1" noChangeAspect="1" noChangeArrowheads="1" noTextEdit="1"/>
          </p:cNvSpPr>
          <p:nvPr>
            <p:ph type="sldImg"/>
          </p:nvPr>
        </p:nvSpPr>
        <p:spPr>
          <a:xfrm>
            <a:off x="685800" y="1143000"/>
            <a:ext cx="5486400" cy="3086100"/>
          </a:xfrm>
          <a:ln/>
        </p:spPr>
      </p:sp>
      <p:sp>
        <p:nvSpPr>
          <p:cNvPr id="90115" name="2 Marcador de notas">
            <a:extLst>
              <a:ext uri="{FF2B5EF4-FFF2-40B4-BE49-F238E27FC236}">
                <a16:creationId xmlns="" xmlns:a16="http://schemas.microsoft.com/office/drawing/2014/main" id="{C2A48C27-97DB-824E-9507-9D1BDADCF3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ES"/>
              <a:t>natural sleep or anesthesia are associated with a 60% increase in the interstitial</a:t>
            </a:r>
          </a:p>
          <a:p>
            <a:r>
              <a:rPr lang="en-US" altLang="es-ES"/>
              <a:t>space, resulting in a striking increase in convective exchange of cerebrospinal fluid with interstitial</a:t>
            </a:r>
          </a:p>
          <a:p>
            <a:r>
              <a:rPr lang="en-US" altLang="es-ES"/>
              <a:t>fluid. In turn, convective fluxes of interstitial fluid increased the rate of amyloid b clearance</a:t>
            </a:r>
          </a:p>
          <a:p>
            <a:r>
              <a:rPr lang="en-US" altLang="es-ES"/>
              <a:t>during sleep. Thus, the restorative function of sleep may be a consequence of the enhanced</a:t>
            </a:r>
          </a:p>
          <a:p>
            <a:r>
              <a:rPr lang="en-US" altLang="es-ES"/>
              <a:t>removal of potentially neurotoxic waste products that accumulate in the awake central nervous</a:t>
            </a:r>
          </a:p>
          <a:p>
            <a:r>
              <a:rPr lang="es-ES" altLang="es-ES"/>
              <a:t>system.</a:t>
            </a:r>
          </a:p>
        </p:txBody>
      </p:sp>
      <p:sp>
        <p:nvSpPr>
          <p:cNvPr id="90116" name="3 Marcador de número de diapositiva">
            <a:extLst>
              <a:ext uri="{FF2B5EF4-FFF2-40B4-BE49-F238E27FC236}">
                <a16:creationId xmlns="" xmlns:a16="http://schemas.microsoft.com/office/drawing/2014/main" id="{F3109BC4-92DC-1A4D-83A6-DFA7B98C4C9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E06D80-3E70-194E-8957-EA66D7134865}" type="slidenum">
              <a:rPr lang="es-ES" altLang="es-ES">
                <a:latin typeface="Arial" panose="020B0604020202020204" pitchFamily="34" charset="0"/>
              </a:rPr>
              <a:pPr>
                <a:spcBef>
                  <a:spcPct val="0"/>
                </a:spcBef>
              </a:pPr>
              <a:t>10</a:t>
            </a:fld>
            <a:endParaRPr lang="es-ES" altLang="es-ES">
              <a:latin typeface="Arial" panose="020B0604020202020204" pitchFamily="34" charset="0"/>
            </a:endParaRPr>
          </a:p>
        </p:txBody>
      </p:sp>
    </p:spTree>
    <p:extLst>
      <p:ext uri="{BB962C8B-B14F-4D97-AF65-F5344CB8AC3E}">
        <p14:creationId xmlns:p14="http://schemas.microsoft.com/office/powerpoint/2010/main" val="330222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err="1">
                <a:latin typeface=""/>
              </a:rPr>
              <a:t>Our</a:t>
            </a:r>
            <a:r>
              <a:rPr lang="es-ES" dirty="0">
                <a:latin typeface=""/>
              </a:rPr>
              <a:t> </a:t>
            </a:r>
            <a:r>
              <a:rPr lang="es-ES" dirty="0" err="1">
                <a:latin typeface=""/>
              </a:rPr>
              <a:t>results</a:t>
            </a:r>
            <a:r>
              <a:rPr lang="es-ES" dirty="0">
                <a:latin typeface=""/>
              </a:rPr>
              <a:t> </a:t>
            </a:r>
            <a:r>
              <a:rPr lang="es-ES" dirty="0" err="1">
                <a:latin typeface=""/>
              </a:rPr>
              <a:t>demonstrate</a:t>
            </a:r>
            <a:r>
              <a:rPr lang="es-ES" dirty="0">
                <a:latin typeface=""/>
              </a:rPr>
              <a:t> </a:t>
            </a:r>
            <a:r>
              <a:rPr lang="es-ES" dirty="0" err="1">
                <a:latin typeface=""/>
              </a:rPr>
              <a:t>that</a:t>
            </a:r>
            <a:r>
              <a:rPr lang="es-ES" dirty="0">
                <a:latin typeface=""/>
              </a:rPr>
              <a:t> maternal </a:t>
            </a:r>
            <a:r>
              <a:rPr lang="es-ES" dirty="0" err="1">
                <a:latin typeface=""/>
              </a:rPr>
              <a:t>feeding</a:t>
            </a:r>
            <a:r>
              <a:rPr lang="es-ES" dirty="0">
                <a:latin typeface=""/>
              </a:rPr>
              <a:t> </a:t>
            </a:r>
            <a:r>
              <a:rPr lang="es-ES" dirty="0" err="1">
                <a:latin typeface=""/>
              </a:rPr>
              <a:t>entrains</a:t>
            </a:r>
            <a:r>
              <a:rPr lang="es-ES" dirty="0">
                <a:latin typeface=""/>
              </a:rPr>
              <a:t> </a:t>
            </a:r>
            <a:r>
              <a:rPr lang="es-ES" dirty="0" err="1">
                <a:latin typeface=""/>
              </a:rPr>
              <a:t>the</a:t>
            </a:r>
            <a:r>
              <a:rPr lang="es-ES" dirty="0">
                <a:latin typeface=""/>
              </a:rPr>
              <a:t> fetal SCN and </a:t>
            </a:r>
            <a:r>
              <a:rPr lang="es-ES" dirty="0" err="1">
                <a:latin typeface=""/>
              </a:rPr>
              <a:t>liver</a:t>
            </a:r>
            <a:r>
              <a:rPr lang="es-ES" dirty="0">
                <a:latin typeface=""/>
              </a:rPr>
              <a:t> </a:t>
            </a:r>
            <a:r>
              <a:rPr lang="es-ES" dirty="0" err="1">
                <a:latin typeface=""/>
              </a:rPr>
              <a:t>independently</a:t>
            </a:r>
            <a:r>
              <a:rPr lang="es-ES" dirty="0">
                <a:latin typeface=""/>
              </a:rPr>
              <a:t> of </a:t>
            </a:r>
            <a:r>
              <a:rPr lang="es-ES" dirty="0" err="1">
                <a:latin typeface=""/>
              </a:rPr>
              <a:t>both</a:t>
            </a:r>
            <a:r>
              <a:rPr lang="es-ES" dirty="0">
                <a:latin typeface=""/>
              </a:rPr>
              <a:t> </a:t>
            </a:r>
            <a:r>
              <a:rPr lang="es-ES" dirty="0" err="1">
                <a:latin typeface=""/>
              </a:rPr>
              <a:t>the</a:t>
            </a:r>
            <a:r>
              <a:rPr lang="es-ES" dirty="0">
                <a:latin typeface=""/>
              </a:rPr>
              <a:t> maternal SCN and </a:t>
            </a:r>
            <a:r>
              <a:rPr lang="es-ES" dirty="0" err="1">
                <a:latin typeface=""/>
              </a:rPr>
              <a:t>the</a:t>
            </a:r>
            <a:r>
              <a:rPr lang="es-ES" dirty="0">
                <a:latin typeface=""/>
              </a:rPr>
              <a:t> LD </a:t>
            </a:r>
            <a:r>
              <a:rPr lang="es-ES" dirty="0" err="1">
                <a:latin typeface=""/>
              </a:rPr>
              <a:t>cycle</a:t>
            </a:r>
            <a:r>
              <a:rPr lang="es-ES" dirty="0">
                <a:latin typeface=""/>
              </a:rPr>
              <a:t>. </a:t>
            </a:r>
            <a:r>
              <a:rPr lang="es-ES" dirty="0" err="1">
                <a:latin typeface=""/>
              </a:rPr>
              <a:t>This</a:t>
            </a:r>
            <a:r>
              <a:rPr lang="es-ES" dirty="0">
                <a:latin typeface=""/>
              </a:rPr>
              <a:t> </a:t>
            </a:r>
            <a:r>
              <a:rPr lang="es-ES" dirty="0" err="1">
                <a:latin typeface=""/>
              </a:rPr>
              <a:t>indicates</a:t>
            </a:r>
            <a:r>
              <a:rPr lang="es-ES" dirty="0">
                <a:latin typeface=""/>
              </a:rPr>
              <a:t> </a:t>
            </a:r>
            <a:r>
              <a:rPr lang="es-ES" dirty="0" err="1">
                <a:latin typeface=""/>
              </a:rPr>
              <a:t>that</a:t>
            </a:r>
            <a:r>
              <a:rPr lang="es-ES" dirty="0">
                <a:latin typeface=""/>
              </a:rPr>
              <a:t> maternal-</a:t>
            </a:r>
            <a:r>
              <a:rPr lang="es-ES" dirty="0" err="1">
                <a:latin typeface=""/>
              </a:rPr>
              <a:t>feeding</a:t>
            </a:r>
            <a:r>
              <a:rPr lang="es-ES" dirty="0">
                <a:latin typeface=""/>
              </a:rPr>
              <a:t> </a:t>
            </a:r>
            <a:r>
              <a:rPr lang="es-ES" dirty="0" err="1">
                <a:latin typeface=""/>
              </a:rPr>
              <a:t>signals</a:t>
            </a:r>
            <a:r>
              <a:rPr lang="es-ES" dirty="0">
                <a:latin typeface=""/>
              </a:rPr>
              <a:t> can be more </a:t>
            </a:r>
            <a:r>
              <a:rPr lang="es-ES" dirty="0" err="1">
                <a:latin typeface=""/>
              </a:rPr>
              <a:t>influential</a:t>
            </a:r>
            <a:r>
              <a:rPr lang="es-ES" dirty="0">
                <a:latin typeface=""/>
              </a:rPr>
              <a:t> </a:t>
            </a:r>
            <a:r>
              <a:rPr lang="es-ES" dirty="0" err="1">
                <a:latin typeface=""/>
              </a:rPr>
              <a:t>for</a:t>
            </a:r>
            <a:r>
              <a:rPr lang="es-ES" dirty="0">
                <a:latin typeface=""/>
              </a:rPr>
              <a:t> </a:t>
            </a:r>
            <a:r>
              <a:rPr lang="es-ES" dirty="0" err="1">
                <a:latin typeface=""/>
              </a:rPr>
              <a:t>the</a:t>
            </a:r>
            <a:r>
              <a:rPr lang="es-ES" dirty="0">
                <a:latin typeface=""/>
              </a:rPr>
              <a:t> fetal SCN and particular </a:t>
            </a:r>
            <a:r>
              <a:rPr lang="es-ES" dirty="0" err="1">
                <a:latin typeface=""/>
              </a:rPr>
              <a:t>organ</a:t>
            </a:r>
            <a:r>
              <a:rPr lang="es-ES" dirty="0">
                <a:latin typeface=""/>
              </a:rPr>
              <a:t> </a:t>
            </a:r>
            <a:r>
              <a:rPr lang="es-ES" dirty="0" err="1">
                <a:latin typeface=""/>
              </a:rPr>
              <a:t>oscillators</a:t>
            </a:r>
            <a:r>
              <a:rPr lang="es-ES" dirty="0">
                <a:latin typeface=""/>
              </a:rPr>
              <a:t> </a:t>
            </a:r>
            <a:r>
              <a:rPr lang="es-ES" dirty="0" err="1">
                <a:latin typeface=""/>
              </a:rPr>
              <a:t>than</a:t>
            </a:r>
            <a:r>
              <a:rPr lang="es-ES" dirty="0">
                <a:latin typeface=""/>
              </a:rPr>
              <a:t> hormonal </a:t>
            </a:r>
            <a:r>
              <a:rPr lang="es-ES" dirty="0" err="1">
                <a:latin typeface=""/>
              </a:rPr>
              <a:t>signals</a:t>
            </a:r>
            <a:r>
              <a:rPr lang="es-ES" dirty="0">
                <a:latin typeface=""/>
              </a:rPr>
              <a:t> </a:t>
            </a:r>
            <a:r>
              <a:rPr lang="es-ES" dirty="0" err="1">
                <a:latin typeface=""/>
              </a:rPr>
              <a:t>controlled</a:t>
            </a:r>
            <a:r>
              <a:rPr lang="es-ES" dirty="0">
                <a:latin typeface=""/>
              </a:rPr>
              <a:t> </a:t>
            </a:r>
            <a:r>
              <a:rPr lang="es-ES" dirty="0" err="1">
                <a:latin typeface=""/>
              </a:rPr>
              <a:t>by</a:t>
            </a:r>
            <a:r>
              <a:rPr lang="es-ES" dirty="0">
                <a:latin typeface=""/>
              </a:rPr>
              <a:t> </a:t>
            </a:r>
            <a:r>
              <a:rPr lang="es-ES" dirty="0" err="1">
                <a:latin typeface=""/>
              </a:rPr>
              <a:t>the</a:t>
            </a:r>
            <a:r>
              <a:rPr lang="es-ES" dirty="0">
                <a:latin typeface=""/>
              </a:rPr>
              <a:t> maternal SCN, </a:t>
            </a:r>
            <a:r>
              <a:rPr lang="es-ES" dirty="0" err="1">
                <a:latin typeface=""/>
              </a:rPr>
              <a:t>suggesting</a:t>
            </a:r>
            <a:r>
              <a:rPr lang="es-ES" dirty="0">
                <a:latin typeface=""/>
              </a:rPr>
              <a:t> </a:t>
            </a:r>
            <a:r>
              <a:rPr lang="es-ES" dirty="0" err="1">
                <a:latin typeface=""/>
              </a:rPr>
              <a:t>the</a:t>
            </a:r>
            <a:r>
              <a:rPr lang="es-ES" dirty="0">
                <a:latin typeface=""/>
              </a:rPr>
              <a:t> </a:t>
            </a:r>
            <a:r>
              <a:rPr lang="es-ES" dirty="0" err="1">
                <a:latin typeface=""/>
              </a:rPr>
              <a:t>importance</a:t>
            </a:r>
            <a:r>
              <a:rPr lang="es-ES" dirty="0">
                <a:latin typeface=""/>
              </a:rPr>
              <a:t> of a regular maternal </a:t>
            </a:r>
            <a:r>
              <a:rPr lang="es-ES" dirty="0" err="1">
                <a:latin typeface=""/>
              </a:rPr>
              <a:t>feeding</a:t>
            </a:r>
            <a:r>
              <a:rPr lang="es-ES" dirty="0">
                <a:latin typeface=""/>
              </a:rPr>
              <a:t> </a:t>
            </a:r>
            <a:r>
              <a:rPr lang="es-ES" dirty="0" err="1">
                <a:latin typeface=""/>
              </a:rPr>
              <a:t>schedule</a:t>
            </a:r>
            <a:r>
              <a:rPr lang="es-ES" dirty="0">
                <a:latin typeface=""/>
              </a:rPr>
              <a:t> </a:t>
            </a:r>
            <a:r>
              <a:rPr lang="es-ES" dirty="0" err="1">
                <a:latin typeface=""/>
              </a:rPr>
              <a:t>for</a:t>
            </a:r>
            <a:r>
              <a:rPr lang="es-ES" dirty="0">
                <a:latin typeface=""/>
              </a:rPr>
              <a:t> </a:t>
            </a:r>
            <a:r>
              <a:rPr lang="es-ES" dirty="0" err="1">
                <a:latin typeface=""/>
              </a:rPr>
              <a:t>appropriate</a:t>
            </a:r>
            <a:r>
              <a:rPr lang="es-ES" dirty="0">
                <a:latin typeface=""/>
              </a:rPr>
              <a:t> fetal molecular </a:t>
            </a:r>
            <a:r>
              <a:rPr lang="es-ES" dirty="0" err="1">
                <a:latin typeface=""/>
              </a:rPr>
              <a:t>clockwork</a:t>
            </a:r>
            <a:r>
              <a:rPr lang="es-ES" dirty="0">
                <a:latin typeface=""/>
              </a:rPr>
              <a:t> </a:t>
            </a:r>
            <a:r>
              <a:rPr lang="es-ES" dirty="0" err="1">
                <a:latin typeface=""/>
              </a:rPr>
              <a:t>during</a:t>
            </a:r>
            <a:r>
              <a:rPr lang="es-ES" dirty="0">
                <a:latin typeface=""/>
              </a:rPr>
              <a:t> </a:t>
            </a:r>
            <a:r>
              <a:rPr lang="es-ES" dirty="0" err="1">
                <a:latin typeface=""/>
              </a:rPr>
              <a:t>pregnancy</a:t>
            </a:r>
            <a:endParaRPr lang="es-ES" dirty="0"/>
          </a:p>
          <a:p>
            <a:r>
              <a:rPr lang="es-ES" sz="1200" kern="1200" dirty="0">
                <a:solidFill>
                  <a:schemeClr val="tx1"/>
                </a:solidFill>
                <a:effectLst/>
                <a:latin typeface="+mn-lt"/>
                <a:ea typeface="+mn-ea"/>
                <a:cs typeface="+mn-cs"/>
              </a:rPr>
              <a:t>In </a:t>
            </a:r>
            <a:r>
              <a:rPr lang="es-ES" sz="1200" kern="1200" dirty="0" err="1">
                <a:solidFill>
                  <a:schemeClr val="tx1"/>
                </a:solidFill>
                <a:effectLst/>
                <a:latin typeface="+mn-lt"/>
                <a:ea typeface="+mn-ea"/>
                <a:cs typeface="+mn-cs"/>
              </a:rPr>
              <a:t>humans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melatonin</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dopamine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receptors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appear</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early</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gestational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18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fetal SCN, </a:t>
            </a:r>
            <a:r>
              <a:rPr lang="es-ES" sz="1200" kern="1200" dirty="0" err="1">
                <a:solidFill>
                  <a:schemeClr val="tx1"/>
                </a:solidFill>
                <a:effectLst/>
                <a:latin typeface="+mn-lt"/>
                <a:ea typeface="+mn-ea"/>
                <a:cs typeface="+mn-cs"/>
              </a:rPr>
              <a:t>suggesting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melatonin</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dopamine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serve</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primary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communicators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circadian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information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fetus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Melatonin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mother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readily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passes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through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placenta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fetal </a:t>
            </a:r>
            <a:r>
              <a:rPr lang="es-ES" sz="1200" kern="1200" dirty="0" err="1">
                <a:solidFill>
                  <a:schemeClr val="tx1"/>
                </a:solidFill>
                <a:effectLst/>
                <a:latin typeface="+mn-lt"/>
                <a:ea typeface="+mn-ea"/>
                <a:cs typeface="+mn-cs"/>
              </a:rPr>
              <a:t>blood</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brain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barrier</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may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thus</a:t>
            </a:r>
            <a:r>
              <a:rPr lang="es-ES" sz="1200" kern="1200" dirty="0">
                <a:solidFill>
                  <a:schemeClr val="tx1"/>
                </a:solidFill>
                <a:effectLst/>
                <a:latin typeface="+mn-lt"/>
                <a:ea typeface="+mn-ea"/>
                <a:cs typeface="+mn-cs"/>
              </a:rPr>
              <a:t> be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predominant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relay</a:t>
            </a:r>
            <a:r>
              <a:rPr lang="es-ES" sz="1200" kern="1200" dirty="0">
                <a:solidFill>
                  <a:schemeClr val="tx1"/>
                </a:solidFill>
                <a:effectLst/>
                <a:latin typeface="+mn-lt"/>
                <a:ea typeface="+mn-ea"/>
                <a:cs typeface="+mn-cs"/>
              </a:rPr>
              <a:t> of time- of-</a:t>
            </a:r>
            <a:r>
              <a:rPr lang="es-ES" sz="1200" kern="1200" dirty="0" err="1">
                <a:solidFill>
                  <a:schemeClr val="tx1"/>
                </a:solidFill>
                <a:effectLst/>
                <a:latin typeface="+mn-lt"/>
                <a:ea typeface="+mn-ea"/>
                <a:cs typeface="+mn-cs"/>
              </a:rPr>
              <a:t>day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information</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fetus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particularly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transition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dusk</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night</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circulating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melatonin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rises</a:t>
            </a:r>
            <a:r>
              <a:rPr lang="es-ES" sz="1200" kern="1200" dirty="0">
                <a:solidFill>
                  <a:schemeClr val="tx1"/>
                </a:solidFill>
                <a:effectLst/>
                <a:latin typeface="+mn-lt"/>
                <a:ea typeface="+mn-ea"/>
                <a:cs typeface="+mn-cs"/>
              </a:rPr>
              <a:t>.</a:t>
            </a:r>
          </a:p>
          <a:p>
            <a:r>
              <a:rPr lang="es-ES" sz="1200" kern="1200" dirty="0" err="1">
                <a:solidFill>
                  <a:schemeClr val="tx1"/>
                </a:solidFill>
                <a:effectLst/>
                <a:latin typeface="+mn-lt"/>
                <a:ea typeface="+mn-ea"/>
                <a:cs typeface="+mn-cs"/>
              </a:rPr>
              <a:t>Circadian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rhythms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melatonin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along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corticosteroid</a:t>
            </a:r>
            <a:r>
              <a:rPr lang="es-ES" sz="1200" kern="1200" dirty="0">
                <a:solidFill>
                  <a:schemeClr val="tx1"/>
                </a:solidFill>
                <a:effectLst/>
                <a:latin typeface="+mn-lt"/>
                <a:ea typeface="+mn-ea"/>
                <a:cs typeface="+mn-cs"/>
              </a:rPr>
              <a:t> are detectable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umbilical </a:t>
            </a:r>
            <a:r>
              <a:rPr lang="es-ES" sz="1200" kern="1200" dirty="0" err="1">
                <a:solidFill>
                  <a:schemeClr val="tx1"/>
                </a:solidFill>
                <a:effectLst/>
                <a:latin typeface="+mn-lt"/>
                <a:ea typeface="+mn-ea"/>
                <a:cs typeface="+mn-cs"/>
              </a:rPr>
              <a:t>artery</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vein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along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fetal </a:t>
            </a:r>
            <a:r>
              <a:rPr lang="es-ES" sz="1200" kern="1200" dirty="0" err="1">
                <a:solidFill>
                  <a:schemeClr val="tx1"/>
                </a:solidFill>
                <a:effectLst/>
                <a:latin typeface="+mn-lt"/>
                <a:ea typeface="+mn-ea"/>
                <a:cs typeface="+mn-cs"/>
              </a:rPr>
              <a:t>circulation</a:t>
            </a:r>
            <a:r>
              <a:rPr lang="es-ES" sz="1200" kern="1200" dirty="0">
                <a:solidFill>
                  <a:schemeClr val="tx1"/>
                </a:solidFill>
                <a:effectLst/>
                <a:latin typeface="+mn-lt"/>
                <a:ea typeface="+mn-ea"/>
                <a:cs typeface="+mn-cs"/>
              </a:rPr>
              <a:t>. Fetal </a:t>
            </a:r>
            <a:r>
              <a:rPr lang="es-ES" sz="1200" kern="1200" dirty="0" err="1">
                <a:solidFill>
                  <a:schemeClr val="tx1"/>
                </a:solidFill>
                <a:effectLst/>
                <a:latin typeface="+mn-lt"/>
                <a:ea typeface="+mn-ea"/>
                <a:cs typeface="+mn-cs"/>
              </a:rPr>
              <a:t>rhythms</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also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entrained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maternal </a:t>
            </a:r>
            <a:r>
              <a:rPr lang="es-ES" sz="1200" kern="1200" dirty="0" err="1">
                <a:solidFill>
                  <a:schemeClr val="tx1"/>
                </a:solidFill>
                <a:effectLst/>
                <a:latin typeface="+mn-lt"/>
                <a:ea typeface="+mn-ea"/>
                <a:cs typeface="+mn-cs"/>
              </a:rPr>
              <a:t>core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body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temperature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feedingand</a:t>
            </a:r>
            <a:r>
              <a:rPr lang="es-ES" sz="1200" kern="1200" dirty="0">
                <a:solidFill>
                  <a:schemeClr val="tx1"/>
                </a:solidFill>
                <a:effectLst/>
                <a:latin typeface="+mn-lt"/>
                <a:ea typeface="+mn-ea"/>
                <a:cs typeface="+mn-cs"/>
              </a:rPr>
              <a:t> hormone reléase.</a:t>
            </a:r>
          </a:p>
          <a:p>
            <a:r>
              <a:rPr lang="es-ES" sz="1200" kern="1200" dirty="0" err="1">
                <a:solidFill>
                  <a:schemeClr val="tx1"/>
                </a:solidFill>
                <a:effectLst/>
                <a:latin typeface="+mn-lt"/>
                <a:ea typeface="+mn-ea"/>
                <a:cs typeface="+mn-cs"/>
              </a:rPr>
              <a:t>Abnormal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sleep</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feeding</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work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schedules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disrupt</a:t>
            </a:r>
            <a:r>
              <a:rPr lang="es-ES" sz="1200" kern="1200" dirty="0">
                <a:solidFill>
                  <a:schemeClr val="tx1"/>
                </a:solidFill>
                <a:effectLst/>
                <a:latin typeface="+mn-lt"/>
                <a:ea typeface="+mn-ea"/>
                <a:cs typeface="+mn-cs"/>
              </a:rPr>
              <a:t> maternal </a:t>
            </a:r>
            <a:r>
              <a:rPr lang="es-ES" sz="1200" kern="1200" dirty="0" err="1">
                <a:solidFill>
                  <a:schemeClr val="tx1"/>
                </a:solidFill>
                <a:effectLst/>
                <a:latin typeface="+mn-lt"/>
                <a:ea typeface="+mn-ea"/>
                <a:cs typeface="+mn-cs"/>
              </a:rPr>
              <a:t>rhythms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such</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melatonin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fluctuations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desynchronize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maternal SCN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peripheral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oscillators</a:t>
            </a:r>
            <a:r>
              <a:rPr lang="es-ES" sz="1200" kern="1200" dirty="0">
                <a:solidFill>
                  <a:schemeClr val="tx1"/>
                </a:solidFill>
                <a:effectLst/>
                <a:latin typeface="+mn-lt"/>
                <a:ea typeface="+mn-ea"/>
                <a:cs typeface="+mn-cs"/>
              </a:rPr>
              <a:t> and lead to </a:t>
            </a:r>
            <a:r>
              <a:rPr lang="es-ES" sz="1200" kern="1200" dirty="0" err="1">
                <a:solidFill>
                  <a:schemeClr val="tx1"/>
                </a:solidFill>
                <a:effectLst/>
                <a:latin typeface="+mn-lt"/>
                <a:ea typeface="+mn-ea"/>
                <a:cs typeface="+mn-cs"/>
              </a:rPr>
              <a:t>deleterious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effects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shift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fetus</a:t>
            </a:r>
            <a:r>
              <a:rPr lang="es-ES" sz="1200" kern="1200" dirty="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11</a:t>
            </a:fld>
            <a:endParaRPr lang="es-ES" dirty="0"/>
          </a:p>
        </p:txBody>
      </p:sp>
    </p:spTree>
    <p:extLst>
      <p:ext uri="{BB962C8B-B14F-4D97-AF65-F5344CB8AC3E}">
        <p14:creationId xmlns:p14="http://schemas.microsoft.com/office/powerpoint/2010/main" val="75370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eaLnBrk="1" hangingPunct="1">
              <a:spcBef>
                <a:spcPct val="0"/>
              </a:spcBef>
            </a:pPr>
            <a:r>
              <a:rPr lang="es-ES" b="1" dirty="0">
                <a:latin typeface="Calibri" charset="0"/>
              </a:rPr>
              <a:t>E</a:t>
            </a:r>
            <a:r>
              <a:rPr lang="es-ES" b="0" dirty="0">
                <a:latin typeface="Calibri" charset="0"/>
              </a:rPr>
              <a:t>l</a:t>
            </a:r>
            <a:r>
              <a:rPr lang="es-ES" b="0" baseline="0" dirty="0">
                <a:latin typeface="Calibri" charset="0"/>
              </a:rPr>
              <a:t> aumento nocturno de la melatonina pineal materna aumenta la melatonina sanguínea la cual es trasferida a la leche materna. De esta manera, la leche materna nocturna tiene mayor contenido de antioxidantes, antiinflamatorios y efectos reguladores inmunes por lo que tiene un gran impacto en el desarrollo de la </a:t>
            </a:r>
            <a:r>
              <a:rPr lang="es-ES" b="0" baseline="0" dirty="0" err="1">
                <a:latin typeface="Calibri" charset="0"/>
              </a:rPr>
              <a:t>microbiota</a:t>
            </a:r>
            <a:r>
              <a:rPr lang="es-ES" b="0" baseline="0" dirty="0">
                <a:latin typeface="Calibri" charset="0"/>
              </a:rPr>
              <a:t> del niño y en la permeabilidad intestinal con consecuencias en el desarrollo del sistema inmune el cual, a su vez, está claramente influenciado por factores circadianos. Muchos de los factores de los componentes de la lactancia materna que sustentan los beneficios de la lactancia materna están regulados por la melatonina lo que sugiere que la actividad </a:t>
            </a:r>
            <a:r>
              <a:rPr lang="es-ES" b="0" baseline="0" dirty="0" err="1">
                <a:latin typeface="Calibri" charset="0"/>
              </a:rPr>
              <a:t>melatoninergica</a:t>
            </a:r>
            <a:r>
              <a:rPr lang="es-ES" b="0" baseline="0" dirty="0">
                <a:latin typeface="Calibri" charset="0"/>
              </a:rPr>
              <a:t> materna modula  en gran medida los beneficios de la lactancia materna.</a:t>
            </a:r>
            <a:endParaRPr lang="es-ES" b="1" dirty="0">
              <a:latin typeface="Calibri" charset="0"/>
            </a:endParaRPr>
          </a:p>
          <a:p>
            <a:pPr eaLnBrk="1" hangingPunct="1">
              <a:spcBef>
                <a:spcPct val="0"/>
              </a:spcBef>
            </a:pPr>
            <a:r>
              <a:rPr lang="es-ES" b="0" dirty="0">
                <a:latin typeface="Calibri" charset="0"/>
              </a:rPr>
              <a:t>Algunos efectos de la melatonina están regulados por el gen MIR-16 que se expresa con ritmo circadiano en</a:t>
            </a:r>
            <a:r>
              <a:rPr lang="es-ES" b="0" baseline="0" dirty="0">
                <a:latin typeface="Calibri" charset="0"/>
              </a:rPr>
              <a:t> la leche materna: hay una interacción entre melatonina, ritmo circadiano y </a:t>
            </a:r>
            <a:r>
              <a:rPr lang="es-ES" b="0" baseline="0" dirty="0" err="1">
                <a:latin typeface="Calibri" charset="0"/>
              </a:rPr>
              <a:t>mRNA</a:t>
            </a:r>
            <a:r>
              <a:rPr lang="es-ES" b="0" baseline="0" dirty="0">
                <a:latin typeface="Calibri" charset="0"/>
              </a:rPr>
              <a:t> en los efectos de los componentes de la leche materna  de manera que alteraciones en la </a:t>
            </a:r>
            <a:r>
              <a:rPr lang="es-ES" b="0" baseline="0" dirty="0" err="1">
                <a:latin typeface="Calibri" charset="0"/>
              </a:rPr>
              <a:t>via</a:t>
            </a:r>
            <a:r>
              <a:rPr lang="es-ES" b="0" baseline="0" dirty="0">
                <a:latin typeface="Calibri" charset="0"/>
              </a:rPr>
              <a:t> </a:t>
            </a:r>
            <a:r>
              <a:rPr lang="es-ES" b="0" baseline="0" dirty="0" err="1">
                <a:latin typeface="Calibri" charset="0"/>
              </a:rPr>
              <a:t>melatoninergica</a:t>
            </a:r>
            <a:r>
              <a:rPr lang="es-ES" b="0" baseline="0" dirty="0">
                <a:latin typeface="Calibri" charset="0"/>
              </a:rPr>
              <a:t> materna pueden tener un impacto significativo en los componentes de la LM y en la regulación intestinal del niño y su sistema inmune.</a:t>
            </a:r>
          </a:p>
          <a:p>
            <a:pPr eaLnBrk="1" hangingPunct="1">
              <a:spcBef>
                <a:spcPct val="0"/>
              </a:spcBef>
            </a:pPr>
            <a:r>
              <a:rPr lang="es-ES" b="0" baseline="0" dirty="0">
                <a:latin typeface="Calibri" charset="0"/>
              </a:rPr>
              <a:t>Como conclusión:</a:t>
            </a:r>
          </a:p>
          <a:p>
            <a:pPr marL="228600" indent="-228600" eaLnBrk="1" hangingPunct="1">
              <a:spcBef>
                <a:spcPct val="0"/>
              </a:spcBef>
              <a:buAutoNum type="arabicPeriod"/>
            </a:pPr>
            <a:r>
              <a:rPr lang="es-ES" b="0" baseline="0" dirty="0">
                <a:latin typeface="Calibri" charset="0"/>
              </a:rPr>
              <a:t>Es muy importante el respeto al ritmo circadiano materno el ultimo trimestre del embarazo ( relación cortisol-melatonina) y el primer cuatrimestre de la vida del niño </a:t>
            </a:r>
          </a:p>
          <a:p>
            <a:pPr marL="228600" marR="0" indent="-228600" algn="l" defTabSz="457200" rtl="0" eaLnBrk="1" fontAlgn="auto" latinLnBrk="0" hangingPunct="1">
              <a:lnSpc>
                <a:spcPct val="100000"/>
              </a:lnSpc>
              <a:spcBef>
                <a:spcPct val="0"/>
              </a:spcBef>
              <a:spcAft>
                <a:spcPts val="0"/>
              </a:spcAft>
              <a:buClrTx/>
              <a:buSzTx/>
              <a:buFontTx/>
              <a:buAutoNum type="arabicPeriod"/>
              <a:tabLst/>
              <a:defRPr/>
            </a:pPr>
            <a:r>
              <a:rPr lang="es-ES" dirty="0">
                <a:latin typeface="Calibri" charset="0"/>
              </a:rPr>
              <a:t>En los primeros meses de vida en los que no hay ritmo circadiano la concentración sérica de melatonina de origen digestivo es fundamental por lo que un ayuno prolongado artificialmente por la  noche podría favorecer la disminución patológica de melatonina sérica (Pin).</a:t>
            </a:r>
            <a:r>
              <a:rPr lang="es-ES" b="0" baseline="0" dirty="0">
                <a:latin typeface="Calibri" charset="0"/>
              </a:rPr>
              <a:t>La toma nocturna de leche materna se debe respetar hasta que el establecimiento del ritmo circadiano en el niño la suprima gradualmente.</a:t>
            </a:r>
            <a:endParaRPr lang="es-ES" b="0" dirty="0">
              <a:latin typeface="Calibri" charset="0"/>
            </a:endParaRPr>
          </a:p>
          <a:p>
            <a:pPr eaLnBrk="1" hangingPunct="1">
              <a:spcBef>
                <a:spcPct val="0"/>
              </a:spcBef>
            </a:pPr>
            <a:endParaRPr lang="es-ES" b="1" dirty="0">
              <a:latin typeface="Calibri" charset="0"/>
            </a:endParaRPr>
          </a:p>
          <a:p>
            <a:pPr eaLnBrk="1" hangingPunct="1">
              <a:spcBef>
                <a:spcPct val="0"/>
              </a:spcBef>
            </a:pPr>
            <a:r>
              <a:rPr lang="es-ES" b="1" dirty="0">
                <a:latin typeface="Calibri" charset="0"/>
              </a:rPr>
              <a:t>Short-</a:t>
            </a:r>
            <a:r>
              <a:rPr lang="es-ES" b="1" dirty="0" err="1">
                <a:latin typeface="Calibri" charset="0"/>
              </a:rPr>
              <a:t>term</a:t>
            </a:r>
            <a:r>
              <a:rPr lang="es-ES" b="1" dirty="0">
                <a:latin typeface="Calibri" charset="0"/>
              </a:rPr>
              <a:t> </a:t>
            </a:r>
            <a:r>
              <a:rPr lang="es-ES" b="1" dirty="0" err="1">
                <a:latin typeface="Calibri" charset="0"/>
              </a:rPr>
              <a:t>fasting</a:t>
            </a:r>
            <a:r>
              <a:rPr lang="es-ES" b="1" dirty="0">
                <a:latin typeface="Calibri" charset="0"/>
              </a:rPr>
              <a:t> in </a:t>
            </a:r>
            <a:r>
              <a:rPr lang="es-ES" b="1" dirty="0" err="1">
                <a:latin typeface="Calibri" charset="0"/>
              </a:rPr>
              <a:t>humans</a:t>
            </a:r>
            <a:r>
              <a:rPr lang="es-ES" b="1" dirty="0">
                <a:latin typeface="Calibri" charset="0"/>
              </a:rPr>
              <a:t> </a:t>
            </a:r>
            <a:r>
              <a:rPr lang="es-ES" b="1" dirty="0" err="1">
                <a:latin typeface="Calibri" charset="0"/>
              </a:rPr>
              <a:t>for</a:t>
            </a:r>
            <a:r>
              <a:rPr lang="es-ES" b="1" dirty="0">
                <a:latin typeface="Calibri" charset="0"/>
              </a:rPr>
              <a:t> </a:t>
            </a:r>
            <a:r>
              <a:rPr lang="es-ES" b="1" dirty="0" err="1">
                <a:latin typeface="Calibri" charset="0"/>
              </a:rPr>
              <a:t>two</a:t>
            </a:r>
            <a:r>
              <a:rPr lang="es-ES" b="1" dirty="0">
                <a:latin typeface="Calibri" charset="0"/>
              </a:rPr>
              <a:t> </a:t>
            </a:r>
            <a:r>
              <a:rPr lang="es-ES" b="1" dirty="0" err="1">
                <a:latin typeface="Calibri" charset="0"/>
              </a:rPr>
              <a:t>days</a:t>
            </a:r>
            <a:r>
              <a:rPr lang="es-ES" b="1" dirty="0">
                <a:latin typeface="Calibri" charset="0"/>
              </a:rPr>
              <a:t> reduces nocturnal </a:t>
            </a:r>
            <a:r>
              <a:rPr lang="es-ES" b="1" dirty="0" err="1">
                <a:latin typeface="Calibri" charset="0"/>
              </a:rPr>
              <a:t>concentrations</a:t>
            </a:r>
            <a:r>
              <a:rPr lang="es-ES" b="1" dirty="0">
                <a:latin typeface="Calibri" charset="0"/>
              </a:rPr>
              <a:t> of </a:t>
            </a:r>
            <a:r>
              <a:rPr lang="es-ES" b="1" dirty="0" err="1">
                <a:latin typeface="Calibri" charset="0"/>
              </a:rPr>
              <a:t>melatonin</a:t>
            </a:r>
            <a:r>
              <a:rPr lang="es-ES" b="1" dirty="0">
                <a:latin typeface="Calibri" charset="0"/>
              </a:rPr>
              <a:t> in </a:t>
            </a:r>
            <a:r>
              <a:rPr lang="es-ES" b="1" dirty="0" err="1">
                <a:latin typeface="Calibri" charset="0"/>
              </a:rPr>
              <a:t>serum</a:t>
            </a:r>
            <a:r>
              <a:rPr lang="es-ES" b="1" dirty="0">
                <a:latin typeface="Calibri" charset="0"/>
              </a:rPr>
              <a:t>  </a:t>
            </a:r>
            <a:r>
              <a:rPr lang="es-ES" dirty="0" err="1">
                <a:latin typeface="Calibri" charset="0"/>
              </a:rPr>
              <a:t>Rojdmark</a:t>
            </a:r>
            <a:r>
              <a:rPr lang="es-ES" dirty="0">
                <a:latin typeface="Calibri" charset="0"/>
              </a:rPr>
              <a:t> S, </a:t>
            </a:r>
            <a:r>
              <a:rPr lang="es-ES" dirty="0" err="1">
                <a:latin typeface="Calibri" charset="0"/>
              </a:rPr>
              <a:t>Wetterber</a:t>
            </a:r>
            <a:r>
              <a:rPr lang="es-ES" dirty="0">
                <a:latin typeface="Calibri" charset="0"/>
              </a:rPr>
              <a:t> L. Short-</a:t>
            </a:r>
            <a:r>
              <a:rPr lang="es-ES" dirty="0" err="1">
                <a:latin typeface="Calibri" charset="0"/>
              </a:rPr>
              <a:t>term</a:t>
            </a:r>
            <a:r>
              <a:rPr lang="es-ES" dirty="0">
                <a:latin typeface="Calibri" charset="0"/>
              </a:rPr>
              <a:t> </a:t>
            </a:r>
            <a:r>
              <a:rPr lang="es-ES" dirty="0" err="1">
                <a:latin typeface="Calibri" charset="0"/>
              </a:rPr>
              <a:t>fasting</a:t>
            </a:r>
            <a:r>
              <a:rPr lang="es-ES" dirty="0">
                <a:latin typeface="Calibri" charset="0"/>
              </a:rPr>
              <a:t> </a:t>
            </a:r>
            <a:r>
              <a:rPr lang="es-ES" dirty="0" err="1">
                <a:latin typeface="Calibri" charset="0"/>
              </a:rPr>
              <a:t>inhibits</a:t>
            </a:r>
            <a:r>
              <a:rPr lang="es-ES" dirty="0">
                <a:latin typeface="Calibri" charset="0"/>
              </a:rPr>
              <a:t> </a:t>
            </a:r>
            <a:r>
              <a:rPr lang="es-ES" dirty="0" err="1">
                <a:latin typeface="Calibri" charset="0"/>
              </a:rPr>
              <a:t>the</a:t>
            </a:r>
            <a:r>
              <a:rPr lang="es-ES" dirty="0">
                <a:latin typeface="Calibri" charset="0"/>
              </a:rPr>
              <a:t> nocturnal </a:t>
            </a:r>
            <a:r>
              <a:rPr lang="es-ES" dirty="0" err="1">
                <a:latin typeface="Calibri" charset="0"/>
              </a:rPr>
              <a:t>melatonin</a:t>
            </a:r>
            <a:r>
              <a:rPr lang="es-ES" dirty="0">
                <a:latin typeface="Calibri" charset="0"/>
              </a:rPr>
              <a:t> </a:t>
            </a:r>
            <a:r>
              <a:rPr lang="es-ES" dirty="0" err="1">
                <a:latin typeface="Calibri" charset="0"/>
              </a:rPr>
              <a:t>secretion</a:t>
            </a:r>
            <a:r>
              <a:rPr lang="es-ES" dirty="0">
                <a:latin typeface="Calibri" charset="0"/>
              </a:rPr>
              <a:t> in </a:t>
            </a:r>
            <a:r>
              <a:rPr lang="es-ES" dirty="0" err="1">
                <a:latin typeface="Calibri" charset="0"/>
              </a:rPr>
              <a:t>healthy</a:t>
            </a:r>
            <a:r>
              <a:rPr lang="es-ES" dirty="0">
                <a:latin typeface="Calibri" charset="0"/>
              </a:rPr>
              <a:t> </a:t>
            </a:r>
            <a:r>
              <a:rPr lang="es-ES" dirty="0" err="1">
                <a:latin typeface="Calibri" charset="0"/>
              </a:rPr>
              <a:t>man</a:t>
            </a:r>
            <a:r>
              <a:rPr lang="es-ES" dirty="0">
                <a:latin typeface="Calibri" charset="0"/>
              </a:rPr>
              <a:t>. </a:t>
            </a:r>
            <a:r>
              <a:rPr lang="es-ES" dirty="0" err="1">
                <a:latin typeface="Calibri" charset="0"/>
              </a:rPr>
              <a:t>Clin</a:t>
            </a:r>
            <a:r>
              <a:rPr lang="es-ES" dirty="0">
                <a:latin typeface="Calibri" charset="0"/>
              </a:rPr>
              <a:t> </a:t>
            </a:r>
            <a:r>
              <a:rPr lang="es-ES" dirty="0" err="1">
                <a:latin typeface="Calibri" charset="0"/>
              </a:rPr>
              <a:t>Endocrinol</a:t>
            </a:r>
            <a:r>
              <a:rPr lang="es-ES" dirty="0">
                <a:latin typeface="Calibri" charset="0"/>
              </a:rPr>
              <a:t> (</a:t>
            </a:r>
            <a:r>
              <a:rPr lang="es-ES" dirty="0" err="1">
                <a:latin typeface="Calibri" charset="0"/>
              </a:rPr>
              <a:t>Oxf</a:t>
            </a:r>
            <a:r>
              <a:rPr lang="es-ES" dirty="0">
                <a:latin typeface="Calibri" charset="0"/>
              </a:rPr>
              <a:t>), 1989. 30(4): p. 451–7</a:t>
            </a:r>
          </a:p>
          <a:p>
            <a:pPr eaLnBrk="1" hangingPunct="1">
              <a:spcBef>
                <a:spcPct val="0"/>
              </a:spcBef>
            </a:pPr>
            <a:r>
              <a:rPr lang="es-ES" altLang="es-ES_tradnl" dirty="0" err="1">
                <a:latin typeface="Times New Roman" panose="02020603050405020304" pitchFamily="18" charset="0"/>
              </a:rPr>
              <a:t>Based</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on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the</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known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properties</a:t>
            </a:r>
            <a:r>
              <a:rPr lang="es-ES" altLang="es-ES_tradnl" dirty="0">
                <a:latin typeface="Times New Roman" panose="02020603050405020304" pitchFamily="18" charset="0"/>
              </a:rPr>
              <a:t> of </a:t>
            </a:r>
            <a:r>
              <a:rPr lang="es-ES" altLang="es-ES_tradnl" dirty="0" err="1">
                <a:latin typeface="Times New Roman" panose="02020603050405020304" pitchFamily="18" charset="0"/>
              </a:rPr>
              <a:t>the</a:t>
            </a:r>
            <a:r>
              <a:rPr lang="es-ES" altLang="es-ES_tradnl" dirty="0">
                <a:latin typeface="Times New Roman" panose="02020603050405020304" pitchFamily="18" charset="0"/>
              </a:rPr>
              <a:t> hormone, </a:t>
            </a:r>
            <a:r>
              <a:rPr lang="es-ES" altLang="es-ES_tradnl" dirty="0" err="1">
                <a:latin typeface="Times New Roman" panose="02020603050405020304" pitchFamily="18" charset="0"/>
              </a:rPr>
              <a:t>hypnosis</a:t>
            </a:r>
            <a:r>
              <a:rPr lang="es-ES" altLang="es-ES_tradnl" dirty="0">
                <a:latin typeface="Times New Roman" panose="02020603050405020304" pitchFamily="18" charset="0"/>
              </a:rPr>
              <a:t> and, </a:t>
            </a:r>
            <a:r>
              <a:rPr lang="es-ES" altLang="es-ES_tradnl" dirty="0" err="1">
                <a:latin typeface="Times New Roman" panose="02020603050405020304" pitchFamily="18" charset="0"/>
              </a:rPr>
              <a:t>it</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is</a:t>
            </a:r>
            <a:r>
              <a:rPr lang="es-ES" altLang="es-ES_tradnl" dirty="0">
                <a:latin typeface="Times New Roman" panose="02020603050405020304" pitchFamily="18" charset="0"/>
              </a:rPr>
              <a:t> plausible </a:t>
            </a:r>
            <a:r>
              <a:rPr lang="es-ES" altLang="es-ES_tradnl" dirty="0" err="1">
                <a:latin typeface="Times New Roman" panose="02020603050405020304" pitchFamily="18" charset="0"/>
              </a:rPr>
              <a:t>that</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the</a:t>
            </a:r>
            <a:r>
              <a:rPr lang="es-ES" altLang="es-ES_tradnl" dirty="0">
                <a:latin typeface="Times New Roman" panose="02020603050405020304" pitchFamily="18" charset="0"/>
              </a:rPr>
              <a:t> nocturnal </a:t>
            </a:r>
            <a:r>
              <a:rPr lang="es-ES" altLang="es-ES_tradnl" dirty="0" err="1">
                <a:latin typeface="Times New Roman" panose="02020603050405020304" pitchFamily="18" charset="0"/>
              </a:rPr>
              <a:t>melatonin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provided</a:t>
            </a:r>
            <a:r>
              <a:rPr lang="es-ES" altLang="es-ES_tradnl" dirty="0">
                <a:latin typeface="Times New Roman" panose="02020603050405020304" pitchFamily="18" charset="0"/>
              </a:rPr>
              <a:t> to </a:t>
            </a:r>
            <a:r>
              <a:rPr lang="es-ES" altLang="es-ES_tradnl" dirty="0" err="1">
                <a:latin typeface="Times New Roman" panose="02020603050405020304" pitchFamily="18" charset="0"/>
              </a:rPr>
              <a:t>the</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breast-fed</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infant</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results</a:t>
            </a:r>
            <a:r>
              <a:rPr lang="es-ES" altLang="es-ES_tradnl" dirty="0">
                <a:latin typeface="Times New Roman" panose="02020603050405020304" pitchFamily="18" charset="0"/>
              </a:rPr>
              <a:t> in </a:t>
            </a:r>
            <a:r>
              <a:rPr lang="es-ES" altLang="es-ES_tradnl" dirty="0" err="1">
                <a:latin typeface="Times New Roman" panose="02020603050405020304" pitchFamily="18" charset="0"/>
              </a:rPr>
              <a:t>reduced</a:t>
            </a:r>
            <a:r>
              <a:rPr lang="es-ES" altLang="es-ES_tradnl" dirty="0">
                <a:latin typeface="Times New Roman" panose="02020603050405020304" pitchFamily="18" charset="0"/>
              </a:rPr>
              <a:t> gastrointestinal </a:t>
            </a:r>
            <a:r>
              <a:rPr lang="es-ES" altLang="es-ES_tradnl" dirty="0" err="1">
                <a:latin typeface="Times New Roman" panose="02020603050405020304" pitchFamily="18" charset="0"/>
              </a:rPr>
              <a:t>activity</a:t>
            </a:r>
            <a:r>
              <a:rPr lang="es-ES" altLang="es-ES_tradnl" dirty="0">
                <a:latin typeface="Times New Roman" panose="02020603050405020304" pitchFamily="18" charset="0"/>
              </a:rPr>
              <a:t> and </a:t>
            </a:r>
            <a:r>
              <a:rPr lang="es-ES" altLang="es-ES_tradnl" dirty="0" err="1">
                <a:latin typeface="Times New Roman" panose="02020603050405020304" pitchFamily="18" charset="0"/>
              </a:rPr>
              <a:t>therefore</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less</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infantile</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colic</a:t>
            </a:r>
            <a:r>
              <a:rPr lang="es-ES" altLang="es-ES_tradnl" dirty="0">
                <a:latin typeface="Times New Roman" panose="02020603050405020304" pitchFamily="18" charset="0"/>
              </a:rPr>
              <a:t> as </a:t>
            </a:r>
            <a:r>
              <a:rPr lang="es-ES" altLang="es-ES_tradnl" dirty="0" err="1">
                <a:latin typeface="Times New Roman" panose="02020603050405020304" pitchFamily="18" charset="0"/>
              </a:rPr>
              <a:t>well</a:t>
            </a:r>
            <a:r>
              <a:rPr lang="es-ES" altLang="es-ES_tradnl" dirty="0">
                <a:latin typeface="Times New Roman" panose="02020603050405020304" pitchFamily="18" charset="0"/>
              </a:rPr>
              <a:t> as </a:t>
            </a:r>
            <a:r>
              <a:rPr lang="es-ES" altLang="es-ES_tradnl" dirty="0" err="1">
                <a:latin typeface="Times New Roman" panose="02020603050405020304" pitchFamily="18" charset="0"/>
              </a:rPr>
              <a:t>promoting</a:t>
            </a:r>
            <a:r>
              <a:rPr lang="es-ES" altLang="es-ES_tradnl" dirty="0">
                <a:latin typeface="Times New Roman" panose="02020603050405020304" pitchFamily="18" charset="0"/>
              </a:rPr>
              <a:t> nocturnal </a:t>
            </a:r>
            <a:r>
              <a:rPr lang="es-ES" altLang="es-ES_tradnl" dirty="0" err="1">
                <a:latin typeface="Times New Roman" panose="02020603050405020304" pitchFamily="18" charset="0"/>
              </a:rPr>
              <a:t>sleep</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Previous</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studies</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found</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that</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melatonin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is</a:t>
            </a:r>
            <a:r>
              <a:rPr lang="es-ES" altLang="es-ES_tradnl" dirty="0">
                <a:latin typeface="Times New Roman" panose="02020603050405020304" pitchFamily="18" charset="0"/>
              </a:rPr>
              <a:t> absorbed </a:t>
            </a:r>
            <a:r>
              <a:rPr lang="es-ES" altLang="es-ES_tradnl" dirty="0" err="1">
                <a:latin typeface="Times New Roman" panose="02020603050405020304" pitchFamily="18" charset="0"/>
              </a:rPr>
              <a:t>through</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the</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infant</a:t>
            </a:r>
            <a:r>
              <a:rPr lang="es-ES" altLang="es-ES_tradnl" dirty="0">
                <a:latin typeface="Times New Roman" panose="02020603050405020304" pitchFamily="18" charset="0"/>
              </a:rPr>
              <a:t> gastrointestinal </a:t>
            </a:r>
            <a:r>
              <a:rPr lang="es-ES" altLang="es-ES_tradnl" dirty="0" err="1">
                <a:latin typeface="Times New Roman" panose="02020603050405020304" pitchFamily="18" charset="0"/>
              </a:rPr>
              <a:t>tract</a:t>
            </a:r>
            <a:r>
              <a:rPr lang="es-ES" altLang="es-ES_tradnl" dirty="0">
                <a:latin typeface="Times New Roman" panose="02020603050405020304" pitchFamily="18" charset="0"/>
              </a:rPr>
              <a:t> and </a:t>
            </a:r>
            <a:r>
              <a:rPr lang="es-ES" altLang="es-ES_tradnl" dirty="0" err="1">
                <a:latin typeface="Times New Roman" panose="02020603050405020304" pitchFamily="18" charset="0"/>
              </a:rPr>
              <a:t>few</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studies</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demonstrated</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that</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external</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melatonin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added</a:t>
            </a:r>
            <a:r>
              <a:rPr lang="es-ES" altLang="es-ES_tradnl" dirty="0">
                <a:latin typeface="Times New Roman" panose="02020603050405020304" pitchFamily="18" charset="0"/>
              </a:rPr>
              <a:t> to </a:t>
            </a:r>
            <a:r>
              <a:rPr lang="es-ES" altLang="es-ES_tradnl" dirty="0" err="1">
                <a:latin typeface="Times New Roman" panose="02020603050405020304" pitchFamily="18" charset="0"/>
              </a:rPr>
              <a:t>infants</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nutrition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resulted</a:t>
            </a:r>
            <a:r>
              <a:rPr lang="es-ES" altLang="es-ES_tradnl" dirty="0">
                <a:latin typeface="Times New Roman" panose="02020603050405020304" pitchFamily="18" charset="0"/>
              </a:rPr>
              <a:t> in </a:t>
            </a:r>
            <a:r>
              <a:rPr lang="es-ES" altLang="es-ES_tradnl" dirty="0" err="1">
                <a:latin typeface="Times New Roman" panose="02020603050405020304" pitchFamily="18" charset="0"/>
              </a:rPr>
              <a:t>earlier</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development</a:t>
            </a:r>
            <a:r>
              <a:rPr lang="es-ES" altLang="es-ES_tradnl" dirty="0">
                <a:latin typeface="Times New Roman" panose="02020603050405020304" pitchFamily="18" charset="0"/>
              </a:rPr>
              <a:t> of </a:t>
            </a:r>
            <a:r>
              <a:rPr lang="es-ES" altLang="es-ES_tradnl" dirty="0" err="1">
                <a:latin typeface="Times New Roman" panose="02020603050405020304" pitchFamily="18" charset="0"/>
              </a:rPr>
              <a:t>circadian</a:t>
            </a:r>
            <a:r>
              <a:rPr lang="es-ES" altLang="es-ES_tradnl" dirty="0">
                <a:latin typeface="Times New Roman" panose="02020603050405020304" pitchFamily="18" charset="0"/>
              </a:rPr>
              <a:t> </a:t>
            </a:r>
            <a:r>
              <a:rPr lang="es-ES" altLang="es-ES_tradnl" dirty="0" err="1">
                <a:latin typeface="Times New Roman" panose="02020603050405020304" pitchFamily="18" charset="0"/>
              </a:rPr>
              <a:t>rhythm</a:t>
            </a:r>
            <a:r>
              <a:rPr lang="es-ES" altLang="es-ES_tradnl" dirty="0">
                <a:latin typeface="Times New Roman" panose="02020603050405020304" pitchFamily="18" charset="0"/>
              </a:rPr>
              <a:t> and in </a:t>
            </a:r>
            <a:r>
              <a:rPr lang="es-ES" altLang="es-ES_tradnl" dirty="0" err="1">
                <a:latin typeface="Times New Roman" panose="02020603050405020304" pitchFamily="18" charset="0"/>
              </a:rPr>
              <a:t>improved</a:t>
            </a:r>
            <a:r>
              <a:rPr lang="es-ES" altLang="es-ES_tradnl" dirty="0">
                <a:latin typeface="Times New Roman" panose="02020603050405020304" pitchFamily="18" charset="0"/>
              </a:rPr>
              <a:t> nocturnal </a:t>
            </a:r>
            <a:r>
              <a:rPr lang="es-ES" altLang="es-ES_tradnl" dirty="0" err="1">
                <a:latin typeface="Times New Roman" panose="02020603050405020304" pitchFamily="18" charset="0"/>
              </a:rPr>
              <a:t>sleep</a:t>
            </a:r>
            <a:r>
              <a:rPr lang="es-ES" altLang="es-ES_tradnl" dirty="0">
                <a:latin typeface="Times New Roman" panose="02020603050405020304" pitchFamily="18" charset="0"/>
              </a:rPr>
              <a:t>.</a:t>
            </a:r>
          </a:p>
          <a:p>
            <a:pPr eaLnBrk="1" hangingPunct="1">
              <a:spcBef>
                <a:spcPct val="0"/>
              </a:spcBef>
            </a:pPr>
            <a:r>
              <a:rPr lang="es-ES" altLang="es-ES_tradnl" b="1" dirty="0"/>
              <a:t>Short-</a:t>
            </a:r>
            <a:r>
              <a:rPr lang="es-ES" altLang="es-ES_tradnl" b="1" dirty="0" err="1"/>
              <a:t>term</a:t>
            </a:r>
            <a:r>
              <a:rPr lang="es-ES" altLang="es-ES_tradnl" b="1" dirty="0"/>
              <a:t> </a:t>
            </a:r>
            <a:r>
              <a:rPr lang="es-ES" altLang="es-ES_tradnl" b="1" dirty="0" err="1"/>
              <a:t>fasting</a:t>
            </a:r>
            <a:r>
              <a:rPr lang="es-ES" altLang="es-ES_tradnl" b="1" dirty="0"/>
              <a:t> in </a:t>
            </a:r>
            <a:r>
              <a:rPr lang="es-ES" altLang="es-ES_tradnl" b="1" dirty="0" err="1"/>
              <a:t>humans</a:t>
            </a:r>
            <a:r>
              <a:rPr lang="es-ES" altLang="es-ES_tradnl" b="1" dirty="0"/>
              <a:t> </a:t>
            </a:r>
            <a:r>
              <a:rPr lang="es-ES" altLang="es-ES_tradnl" b="1" dirty="0" err="1"/>
              <a:t>for</a:t>
            </a:r>
            <a:r>
              <a:rPr lang="es-ES" altLang="es-ES_tradnl" b="1" dirty="0"/>
              <a:t> </a:t>
            </a:r>
            <a:r>
              <a:rPr lang="es-ES" altLang="es-ES_tradnl" b="1" dirty="0" err="1"/>
              <a:t>two</a:t>
            </a:r>
            <a:r>
              <a:rPr lang="es-ES" altLang="es-ES_tradnl" b="1" dirty="0"/>
              <a:t> </a:t>
            </a:r>
            <a:r>
              <a:rPr lang="es-ES" altLang="es-ES_tradnl" b="1" dirty="0" err="1"/>
              <a:t>days</a:t>
            </a:r>
            <a:r>
              <a:rPr lang="es-ES" altLang="es-ES_tradnl" b="1" dirty="0"/>
              <a:t> reduces nocturnal </a:t>
            </a:r>
            <a:r>
              <a:rPr lang="es-ES" altLang="es-ES_tradnl" b="1" dirty="0" err="1"/>
              <a:t>concentrations</a:t>
            </a:r>
            <a:r>
              <a:rPr lang="es-ES" altLang="es-ES_tradnl" b="1" dirty="0"/>
              <a:t> of </a:t>
            </a:r>
            <a:r>
              <a:rPr lang="es-ES" altLang="es-ES_tradnl" b="1" dirty="0" err="1"/>
              <a:t>melatonin</a:t>
            </a:r>
            <a:r>
              <a:rPr lang="es-ES" altLang="es-ES_tradnl" b="1" dirty="0"/>
              <a:t> in </a:t>
            </a:r>
            <a:r>
              <a:rPr lang="es-ES" altLang="es-ES_tradnl" b="1" dirty="0" err="1"/>
              <a:t>serum</a:t>
            </a:r>
            <a:r>
              <a:rPr lang="es-ES" altLang="es-ES_tradnl" b="1" dirty="0"/>
              <a:t>  </a:t>
            </a:r>
            <a:r>
              <a:rPr lang="es-ES" altLang="es-ES_tradnl" dirty="0" err="1"/>
              <a:t>Rojdmark</a:t>
            </a:r>
            <a:r>
              <a:rPr lang="es-ES" altLang="es-ES_tradnl" dirty="0"/>
              <a:t> S, </a:t>
            </a:r>
            <a:r>
              <a:rPr lang="es-ES" altLang="es-ES_tradnl" dirty="0" err="1"/>
              <a:t>Wetterber</a:t>
            </a:r>
            <a:r>
              <a:rPr lang="es-ES" altLang="es-ES_tradnl" dirty="0"/>
              <a:t> L. Short-</a:t>
            </a:r>
            <a:r>
              <a:rPr lang="es-ES" altLang="es-ES_tradnl" dirty="0" err="1"/>
              <a:t>term</a:t>
            </a:r>
            <a:r>
              <a:rPr lang="es-ES" altLang="es-ES_tradnl" dirty="0"/>
              <a:t> </a:t>
            </a:r>
            <a:r>
              <a:rPr lang="es-ES" altLang="es-ES_tradnl" dirty="0" err="1"/>
              <a:t>fasting</a:t>
            </a:r>
            <a:r>
              <a:rPr lang="es-ES" altLang="es-ES_tradnl" dirty="0"/>
              <a:t> </a:t>
            </a:r>
            <a:r>
              <a:rPr lang="es-ES" altLang="es-ES_tradnl" dirty="0" err="1"/>
              <a:t>inhibits</a:t>
            </a:r>
            <a:r>
              <a:rPr lang="es-ES" altLang="es-ES_tradnl" dirty="0"/>
              <a:t> </a:t>
            </a:r>
            <a:r>
              <a:rPr lang="es-ES" altLang="es-ES_tradnl" dirty="0" err="1"/>
              <a:t>the</a:t>
            </a:r>
            <a:r>
              <a:rPr lang="es-ES" altLang="es-ES_tradnl" dirty="0"/>
              <a:t> nocturnal </a:t>
            </a:r>
            <a:r>
              <a:rPr lang="es-ES" altLang="es-ES_tradnl" dirty="0" err="1"/>
              <a:t>melatonin</a:t>
            </a:r>
            <a:r>
              <a:rPr lang="es-ES" altLang="es-ES_tradnl" dirty="0"/>
              <a:t> </a:t>
            </a:r>
            <a:r>
              <a:rPr lang="es-ES" altLang="es-ES_tradnl" dirty="0" err="1"/>
              <a:t>secretion</a:t>
            </a:r>
            <a:r>
              <a:rPr lang="es-ES" altLang="es-ES_tradnl" dirty="0"/>
              <a:t> in </a:t>
            </a:r>
            <a:r>
              <a:rPr lang="es-ES" altLang="es-ES_tradnl" dirty="0" err="1"/>
              <a:t>healthy</a:t>
            </a:r>
            <a:r>
              <a:rPr lang="es-ES" altLang="es-ES_tradnl" dirty="0"/>
              <a:t> </a:t>
            </a:r>
            <a:r>
              <a:rPr lang="es-ES" altLang="es-ES_tradnl" dirty="0" err="1"/>
              <a:t>man</a:t>
            </a:r>
            <a:r>
              <a:rPr lang="es-ES" altLang="es-ES_tradnl" dirty="0"/>
              <a:t>. </a:t>
            </a:r>
            <a:r>
              <a:rPr lang="es-ES" altLang="es-ES_tradnl" dirty="0" err="1"/>
              <a:t>Clin</a:t>
            </a:r>
            <a:r>
              <a:rPr lang="es-ES" altLang="es-ES_tradnl" dirty="0"/>
              <a:t> </a:t>
            </a:r>
            <a:r>
              <a:rPr lang="es-ES" altLang="es-ES_tradnl" dirty="0" err="1"/>
              <a:t>Endocrinol</a:t>
            </a:r>
            <a:r>
              <a:rPr lang="es-ES" altLang="es-ES_tradnl" dirty="0"/>
              <a:t> (</a:t>
            </a:r>
            <a:r>
              <a:rPr lang="es-ES" altLang="es-ES_tradnl" dirty="0" err="1"/>
              <a:t>Oxf</a:t>
            </a:r>
            <a:r>
              <a:rPr lang="es-ES" altLang="es-ES_tradnl" dirty="0"/>
              <a:t>), 1989. 30(4): p. 451–7</a:t>
            </a:r>
          </a:p>
          <a:p>
            <a:pPr eaLnBrk="1" hangingPunct="1">
              <a:spcBef>
                <a:spcPct val="0"/>
              </a:spcBef>
            </a:pPr>
            <a:r>
              <a:rPr lang="es-ES" altLang="es-ES_tradnl" dirty="0"/>
              <a:t>En los primeros meses de vida en los que no hay ritmo circadiano la concentración sérica de melatonina de origen digestivo es fundamental por lo que un ayuno prolongado artificialmente por la  noche podría favorecer la </a:t>
            </a:r>
            <a:r>
              <a:rPr lang="es-ES" altLang="es-ES_tradnl" dirty="0" err="1"/>
              <a:t>dismiución</a:t>
            </a:r>
            <a:r>
              <a:rPr lang="es-ES" altLang="es-ES_tradnl" dirty="0"/>
              <a:t> patológica de melatonina sérica (Pin)</a:t>
            </a:r>
          </a:p>
          <a:p>
            <a:endParaRPr lang="es-ES" dirty="0"/>
          </a:p>
        </p:txBody>
      </p:sp>
      <p:sp>
        <p:nvSpPr>
          <p:cNvPr id="4" name="Marcador de número de diapositiva 3"/>
          <p:cNvSpPr>
            <a:spLocks noGrp="1"/>
          </p:cNvSpPr>
          <p:nvPr>
            <p:ph type="sldNum" sz="quarter" idx="10"/>
          </p:nvPr>
        </p:nvSpPr>
        <p:spPr/>
        <p:txBody>
          <a:bodyPr/>
          <a:lstStyle/>
          <a:p>
            <a:fld id="{DC115CDD-97D4-4015-B428-4557723BBC5E}" type="slidenum">
              <a:rPr lang="es-ES" smtClean="0"/>
              <a:t>12</a:t>
            </a:fld>
            <a:endParaRPr lang="es-ES" dirty="0"/>
          </a:p>
        </p:txBody>
      </p:sp>
    </p:spTree>
    <p:extLst>
      <p:ext uri="{BB962C8B-B14F-4D97-AF65-F5344CB8AC3E}">
        <p14:creationId xmlns:p14="http://schemas.microsoft.com/office/powerpoint/2010/main" val="3348899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alphaModFix amt="85000"/>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 xmlns:a16="http://schemas.microsoft.com/office/drawing/2014/main" id="{1FEA55B7-9A37-45FA-8039-A910D67B7AC0}"/>
              </a:ext>
            </a:extLst>
          </p:cNvPr>
          <p:cNvSpPr/>
          <p:nvPr userDrawn="1"/>
        </p:nvSpPr>
        <p:spPr>
          <a:xfrm>
            <a:off x="0" y="4103371"/>
            <a:ext cx="12192000" cy="2754631"/>
          </a:xfrm>
          <a:prstGeom prst="rect">
            <a:avLst/>
          </a:prstGeom>
          <a:solidFill>
            <a:srgbClr val="3258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solidFill>
                <a:schemeClr val="bg1"/>
              </a:solidFill>
            </a:endParaRPr>
          </a:p>
        </p:txBody>
      </p:sp>
      <p:sp>
        <p:nvSpPr>
          <p:cNvPr id="2" name="Title 1"/>
          <p:cNvSpPr>
            <a:spLocks noGrp="1"/>
          </p:cNvSpPr>
          <p:nvPr>
            <p:ph type="ctrTitle"/>
          </p:nvPr>
        </p:nvSpPr>
        <p:spPr>
          <a:xfrm>
            <a:off x="263352" y="4192525"/>
            <a:ext cx="11665296" cy="916230"/>
          </a:xfrm>
          <a:effectLst/>
        </p:spPr>
        <p:txBody>
          <a:bodyPr>
            <a:normAutofit/>
          </a:bodyPr>
          <a:lstStyle>
            <a:lvl1pPr algn="ctr">
              <a:defRPr sz="3000" b="1">
                <a:solidFill>
                  <a:srgbClr val="F2F5F9"/>
                </a:solidFill>
                <a:effectLst/>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335360" y="5301208"/>
            <a:ext cx="11593288" cy="610820"/>
          </a:xfrm>
        </p:spPr>
        <p:txBody>
          <a:bodyPr>
            <a:noAutofit/>
          </a:bodyPr>
          <a:lstStyle>
            <a:lvl1pPr marL="0" indent="0" algn="r">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dirty="0"/>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345" y="5805266"/>
            <a:ext cx="2993475" cy="873097"/>
          </a:xfrm>
          <a:prstGeom prst="rect">
            <a:avLst/>
          </a:prstGeom>
        </p:spPr>
      </p:pic>
      <p:pic>
        <p:nvPicPr>
          <p:cNvPr id="10" name="Imagen 9">
            <a:extLst>
              <a:ext uri="{FF2B5EF4-FFF2-40B4-BE49-F238E27FC236}">
                <a16:creationId xmlns="" xmlns:a16="http://schemas.microsoft.com/office/drawing/2014/main" id="{6797F96D-765F-4F19-9045-53579402F5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08600" y="136523"/>
            <a:ext cx="6858000" cy="837158"/>
          </a:xfrm>
          <a:prstGeom prst="rect">
            <a:avLst/>
          </a:prstGeom>
        </p:spPr>
      </p:pic>
      <p:sp>
        <p:nvSpPr>
          <p:cNvPr id="11" name="Rectángulo 10">
            <a:extLst>
              <a:ext uri="{FF2B5EF4-FFF2-40B4-BE49-F238E27FC236}">
                <a16:creationId xmlns="" xmlns:a16="http://schemas.microsoft.com/office/drawing/2014/main" id="{2D10602A-D6C6-40CF-9960-B069DB342D1A}"/>
              </a:ext>
            </a:extLst>
          </p:cNvPr>
          <p:cNvSpPr/>
          <p:nvPr userDrawn="1"/>
        </p:nvSpPr>
        <p:spPr>
          <a:xfrm>
            <a:off x="0" y="4043988"/>
            <a:ext cx="12192000" cy="36000"/>
          </a:xfrm>
          <a:prstGeom prst="rect">
            <a:avLst/>
          </a:prstGeom>
          <a:solidFill>
            <a:srgbClr val="617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solidFill>
                <a:schemeClr val="bg1"/>
              </a:solidFill>
            </a:endParaRPr>
          </a:p>
        </p:txBody>
      </p:sp>
    </p:spTree>
    <p:extLst>
      <p:ext uri="{BB962C8B-B14F-4D97-AF65-F5344CB8AC3E}">
        <p14:creationId xmlns:p14="http://schemas.microsoft.com/office/powerpoint/2010/main" val="412897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a AAP">
    <p:bg>
      <p:bgPr>
        <a:blipFill dpi="0" rotWithShape="1">
          <a:blip r:embed="rId2">
            <a:alphaModFix amt="32000"/>
            <a:duotone>
              <a:schemeClr val="accent1">
                <a:shade val="45000"/>
                <a:satMod val="135000"/>
              </a:schemeClr>
              <a:prstClr val="white"/>
            </a:duotone>
            <a:extLst>
              <a:ext uri="{BEBA8EAE-BF5A-486C-A8C5-ECC9F3942E4B}">
                <a14:imgProps xmlns:a14="http://schemas.microsoft.com/office/drawing/2010/main">
                  <a14:imgLayer r:embed="rId3">
                    <a14:imgEffect>
                      <a14:saturation sat="98000"/>
                    </a14:imgEffect>
                  </a14:imgLayer>
                </a14:imgProps>
              </a:ext>
            </a:extLst>
          </a:blip>
          <a:srcRect/>
          <a:stretch>
            <a:fillRect t="-1000" r="74000" b="79000"/>
          </a:stretch>
        </a:blipFill>
        <a:effectLst/>
      </p:bgPr>
    </p:bg>
    <p:spTree>
      <p:nvGrpSpPr>
        <p:cNvPr id="1" name=""/>
        <p:cNvGrpSpPr/>
        <p:nvPr/>
      </p:nvGrpSpPr>
      <p:grpSpPr>
        <a:xfrm>
          <a:off x="0" y="0"/>
          <a:ext cx="0" cy="0"/>
          <a:chOff x="0" y="0"/>
          <a:chExt cx="0" cy="0"/>
        </a:xfrm>
      </p:grpSpPr>
      <p:sp>
        <p:nvSpPr>
          <p:cNvPr id="7"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8"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graphicFrame>
        <p:nvGraphicFramePr>
          <p:cNvPr id="9" name="4 Tabla"/>
          <p:cNvGraphicFramePr>
            <a:graphicFrameLocks noGrp="1"/>
          </p:cNvGraphicFramePr>
          <p:nvPr userDrawn="1">
            <p:extLst/>
          </p:nvPr>
        </p:nvGraphicFramePr>
        <p:xfrm>
          <a:off x="1919538" y="1484784"/>
          <a:ext cx="8724031" cy="4705346"/>
        </p:xfrm>
        <a:graphic>
          <a:graphicData uri="http://schemas.openxmlformats.org/drawingml/2006/table">
            <a:tbl>
              <a:tblPr firstRow="1" bandRow="1">
                <a:tableStyleId>{5C22544A-7EE6-4342-B048-85BDC9FD1C3A}</a:tableStyleId>
              </a:tblPr>
              <a:tblGrid>
                <a:gridCol w="3846760">
                  <a:extLst>
                    <a:ext uri="{9D8B030D-6E8A-4147-A177-3AD203B41FA5}">
                      <a16:colId xmlns="" xmlns:a16="http://schemas.microsoft.com/office/drawing/2014/main" val="20000"/>
                    </a:ext>
                  </a:extLst>
                </a:gridCol>
                <a:gridCol w="4877271">
                  <a:extLst>
                    <a:ext uri="{9D8B030D-6E8A-4147-A177-3AD203B41FA5}">
                      <a16:colId xmlns="" xmlns:a16="http://schemas.microsoft.com/office/drawing/2014/main" val="20001"/>
                    </a:ext>
                  </a:extLst>
                </a:gridCol>
              </a:tblGrid>
              <a:tr h="3657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a:ln>
                            <a:noFill/>
                          </a:ln>
                          <a:effectLst/>
                        </a:rPr>
                        <a:t>Clase</a:t>
                      </a:r>
                      <a:endParaRPr kumimoji="0" lang="es-ES" sz="1800" b="0" i="0" u="none" strike="noStrike" cap="none" normalizeH="0" baseline="0" dirty="0">
                        <a:ln>
                          <a:noFill/>
                        </a:ln>
                        <a:solidFill>
                          <a:schemeClr val="bg1"/>
                        </a:solidFill>
                        <a:effectLst/>
                        <a:latin typeface="+mn-lt"/>
                        <a:cs typeface="Times New Roman" pitchFamily="18" charset="0"/>
                      </a:endParaRPr>
                    </a:p>
                  </a:txBody>
                  <a:tcPr marT="45721" marB="45721"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a:ln>
                            <a:noFill/>
                          </a:ln>
                          <a:effectLst/>
                        </a:rPr>
                        <a:t>Principio activo</a:t>
                      </a:r>
                      <a:endParaRPr kumimoji="0" lang="es-ES" sz="1800" b="0" i="0" u="none" strike="noStrike" cap="none" normalizeH="0" baseline="0" dirty="0">
                        <a:ln>
                          <a:noFill/>
                        </a:ln>
                        <a:solidFill>
                          <a:schemeClr val="bg1"/>
                        </a:solidFill>
                        <a:effectLst/>
                        <a:latin typeface="+mn-lt"/>
                        <a:cs typeface="Times New Roman" pitchFamily="18" charset="0"/>
                      </a:endParaRPr>
                    </a:p>
                  </a:txBody>
                  <a:tcPr marT="45721" marB="45721" anchor="b" horzOverflow="overflow"/>
                </a:tc>
                <a:extLst>
                  <a:ext uri="{0D108BD9-81ED-4DB2-BD59-A6C34878D82A}">
                    <a16:rowId xmlns="" xmlns:a16="http://schemas.microsoft.com/office/drawing/2014/main" val="10000"/>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a:ln>
                            <a:noFill/>
                          </a:ln>
                          <a:solidFill>
                            <a:srgbClr val="325886"/>
                          </a:solidFill>
                          <a:effectLst/>
                        </a:rPr>
                        <a:t>I ( muy alta)</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err="1">
                          <a:ln>
                            <a:noFill/>
                          </a:ln>
                          <a:solidFill>
                            <a:srgbClr val="325886"/>
                          </a:solidFill>
                          <a:effectLst/>
                        </a:rPr>
                        <a:t>Propionato</a:t>
                      </a:r>
                      <a:r>
                        <a:rPr kumimoji="0" lang="es-ES" sz="1600" u="none" strike="noStrike" cap="none" normalizeH="0" baseline="0" dirty="0">
                          <a:ln>
                            <a:noFill/>
                          </a:ln>
                          <a:solidFill>
                            <a:srgbClr val="325886"/>
                          </a:solidFill>
                          <a:effectLst/>
                        </a:rPr>
                        <a:t> </a:t>
                      </a:r>
                      <a:r>
                        <a:rPr kumimoji="0" lang="es-ES" sz="1600" u="none" strike="noStrike" cap="none" normalizeH="0" baseline="0" dirty="0" err="1">
                          <a:ln>
                            <a:noFill/>
                          </a:ln>
                          <a:solidFill>
                            <a:srgbClr val="325886"/>
                          </a:solidFill>
                          <a:effectLst/>
                        </a:rPr>
                        <a:t>clobetasol</a:t>
                      </a:r>
                      <a:r>
                        <a:rPr kumimoji="0" lang="es-ES" sz="1600" u="none" strike="noStrike" cap="none" normalizeH="0" baseline="0" dirty="0">
                          <a:ln>
                            <a:noFill/>
                          </a:ln>
                          <a:solidFill>
                            <a:srgbClr val="325886"/>
                          </a:solidFill>
                          <a:effectLst/>
                        </a:rPr>
                        <a:t> 0,05%</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1"/>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a:ln>
                            <a:noFill/>
                          </a:ln>
                          <a:solidFill>
                            <a:srgbClr val="325886"/>
                          </a:solidFill>
                          <a:effectLst/>
                        </a:rPr>
                        <a:t>II (potencia alta)</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err="1">
                          <a:ln>
                            <a:noFill/>
                          </a:ln>
                          <a:solidFill>
                            <a:srgbClr val="325886"/>
                          </a:solidFill>
                          <a:effectLst/>
                        </a:rPr>
                        <a:t>Prednicarbato</a:t>
                      </a:r>
                      <a:r>
                        <a:rPr kumimoji="0" lang="es-ES" sz="1600" b="1" u="none" strike="noStrike" cap="none" normalizeH="0" baseline="0" dirty="0">
                          <a:ln>
                            <a:noFill/>
                          </a:ln>
                          <a:solidFill>
                            <a:srgbClr val="325886"/>
                          </a:solidFill>
                          <a:effectLst/>
                        </a:rPr>
                        <a:t> 0,25%  </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2"/>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 </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err="1">
                          <a:ln>
                            <a:noFill/>
                          </a:ln>
                          <a:solidFill>
                            <a:srgbClr val="325886"/>
                          </a:solidFill>
                          <a:effectLst/>
                        </a:rPr>
                        <a:t>Mometasona</a:t>
                      </a:r>
                      <a:r>
                        <a:rPr kumimoji="0" lang="es-ES" sz="1600" b="1" u="none" strike="noStrike" cap="none" normalizeH="0" baseline="0" dirty="0">
                          <a:ln>
                            <a:noFill/>
                          </a:ln>
                          <a:solidFill>
                            <a:srgbClr val="325886"/>
                          </a:solidFill>
                          <a:effectLst/>
                        </a:rPr>
                        <a:t> 0,1%</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3"/>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 </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err="1">
                          <a:ln>
                            <a:noFill/>
                          </a:ln>
                          <a:solidFill>
                            <a:srgbClr val="325886"/>
                          </a:solidFill>
                          <a:effectLst/>
                        </a:rPr>
                        <a:t>Metilprednisolona</a:t>
                      </a:r>
                      <a:r>
                        <a:rPr kumimoji="0" lang="es-ES" sz="1600" b="1" u="none" strike="noStrike" cap="none" normalizeH="0" baseline="0" dirty="0">
                          <a:ln>
                            <a:noFill/>
                          </a:ln>
                          <a:solidFill>
                            <a:srgbClr val="325886"/>
                          </a:solidFill>
                          <a:effectLst/>
                        </a:rPr>
                        <a:t> 0,1%</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4"/>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 </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err="1">
                          <a:ln>
                            <a:noFill/>
                          </a:ln>
                          <a:solidFill>
                            <a:srgbClr val="325886"/>
                          </a:solidFill>
                          <a:effectLst/>
                        </a:rPr>
                        <a:t>Betametasona</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5"/>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solidFill>
                            <a:srgbClr val="325886"/>
                          </a:solidFill>
                          <a:effectLst/>
                        </a:rPr>
                        <a:t> </a:t>
                      </a:r>
                      <a:endParaRPr kumimoji="0" lang="en-GB" sz="1600" b="0"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err="1">
                          <a:ln>
                            <a:noFill/>
                          </a:ln>
                          <a:solidFill>
                            <a:srgbClr val="325886"/>
                          </a:solidFill>
                          <a:effectLst/>
                        </a:rPr>
                        <a:t>Beclometasona</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6"/>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err="1">
                          <a:ln>
                            <a:noFill/>
                          </a:ln>
                          <a:solidFill>
                            <a:srgbClr val="325886"/>
                          </a:solidFill>
                          <a:effectLst/>
                        </a:rPr>
                        <a:t>Propionato</a:t>
                      </a:r>
                      <a:r>
                        <a:rPr kumimoji="0" lang="es-ES" sz="1600" b="1" u="none" strike="noStrike" cap="none" normalizeH="0" baseline="0" dirty="0">
                          <a:ln>
                            <a:noFill/>
                          </a:ln>
                          <a:solidFill>
                            <a:srgbClr val="325886"/>
                          </a:solidFill>
                          <a:effectLst/>
                        </a:rPr>
                        <a:t> </a:t>
                      </a:r>
                      <a:r>
                        <a:rPr kumimoji="0" lang="es-ES" sz="1600" b="1" u="none" strike="noStrike" cap="none" normalizeH="0" baseline="0" dirty="0" err="1">
                          <a:ln>
                            <a:noFill/>
                          </a:ln>
                          <a:solidFill>
                            <a:srgbClr val="325886"/>
                          </a:solidFill>
                          <a:effectLst/>
                        </a:rPr>
                        <a:t>fluticasona</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7"/>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a:ln>
                            <a:noFill/>
                          </a:ln>
                          <a:solidFill>
                            <a:srgbClr val="325886"/>
                          </a:solidFill>
                          <a:effectLst/>
                        </a:rPr>
                        <a:t> III (potencia intermedia)</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err="1">
                          <a:ln>
                            <a:noFill/>
                          </a:ln>
                          <a:solidFill>
                            <a:srgbClr val="325886"/>
                          </a:solidFill>
                          <a:effectLst/>
                        </a:rPr>
                        <a:t>Clobetasona</a:t>
                      </a:r>
                      <a:r>
                        <a:rPr kumimoji="0" lang="es-ES" sz="1600" u="none" strike="noStrike" cap="none" normalizeH="0" baseline="0" dirty="0">
                          <a:ln>
                            <a:noFill/>
                          </a:ln>
                          <a:solidFill>
                            <a:srgbClr val="325886"/>
                          </a:solidFill>
                          <a:effectLst/>
                        </a:rPr>
                        <a:t> 0,05%</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8"/>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 </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Hidrocortisona </a:t>
                      </a:r>
                      <a:r>
                        <a:rPr kumimoji="0" lang="es-ES" sz="1600" u="none" strike="noStrike" cap="none" normalizeH="0" baseline="0" dirty="0" err="1">
                          <a:ln>
                            <a:noFill/>
                          </a:ln>
                          <a:solidFill>
                            <a:srgbClr val="325886"/>
                          </a:solidFill>
                          <a:effectLst/>
                        </a:rPr>
                        <a:t>aceponato</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09"/>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a:ln>
                            <a:noFill/>
                          </a:ln>
                          <a:solidFill>
                            <a:srgbClr val="325886"/>
                          </a:solidFill>
                          <a:effectLst/>
                        </a:rPr>
                        <a:t> </a:t>
                      </a:r>
                      <a:endParaRPr kumimoji="0" lang="es-ES" sz="1600" b="0" i="0" u="none" strike="noStrike" cap="none" normalizeH="0" baseline="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Hidrocortisona butirato</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10"/>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a:ln>
                          <a:noFill/>
                        </a:ln>
                        <a:solidFill>
                          <a:srgbClr val="325886"/>
                        </a:solidFill>
                        <a:effectLst/>
                        <a:latin typeface="+mn-lt"/>
                        <a:cs typeface="Arial" pitchFamily="34"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Ac </a:t>
                      </a:r>
                      <a:r>
                        <a:rPr kumimoji="0" lang="es-ES" sz="1600" u="none" strike="noStrike" cap="none" normalizeH="0" baseline="0" dirty="0" err="1">
                          <a:ln>
                            <a:noFill/>
                          </a:ln>
                          <a:solidFill>
                            <a:srgbClr val="325886"/>
                          </a:solidFill>
                          <a:effectLst/>
                        </a:rPr>
                        <a:t>fluocinolona</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11"/>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u="none" strike="noStrike" cap="none" normalizeH="0" baseline="0" dirty="0">
                          <a:ln>
                            <a:noFill/>
                          </a:ln>
                          <a:solidFill>
                            <a:srgbClr val="325886"/>
                          </a:solidFill>
                          <a:effectLst/>
                        </a:rPr>
                        <a:t>IV (potencia baja)</a:t>
                      </a:r>
                      <a:endParaRPr kumimoji="0" lang="es-ES" sz="1600" b="1" i="0" u="none" strike="noStrike" cap="none" normalizeH="0" baseline="0" dirty="0">
                        <a:ln>
                          <a:noFill/>
                        </a:ln>
                        <a:solidFill>
                          <a:srgbClr val="325886"/>
                        </a:solidFill>
                        <a:effectLst/>
                        <a:latin typeface="+mn-lt"/>
                        <a:cs typeface="Times New Roman" pitchFamily="18" charset="0"/>
                      </a:endParaRPr>
                    </a:p>
                  </a:txBody>
                  <a:tcPr marT="45721" marB="45721"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u="none" strike="noStrike" cap="none" normalizeH="0" baseline="0" dirty="0">
                          <a:ln>
                            <a:noFill/>
                          </a:ln>
                          <a:solidFill>
                            <a:srgbClr val="325886"/>
                          </a:solidFill>
                          <a:effectLst/>
                        </a:rPr>
                        <a:t>Hidrocortisona acetato</a:t>
                      </a:r>
                      <a:endParaRPr kumimoji="0" lang="es-ES" sz="1600" b="0" i="0" u="none" strike="noStrike" cap="none" normalizeH="0" baseline="0" dirty="0">
                        <a:ln>
                          <a:noFill/>
                        </a:ln>
                        <a:solidFill>
                          <a:srgbClr val="325886"/>
                        </a:solidFill>
                        <a:effectLst/>
                        <a:latin typeface="+mn-lt"/>
                        <a:cs typeface="Times New Roman" pitchFamily="18" charset="0"/>
                      </a:endParaRPr>
                    </a:p>
                  </a:txBody>
                  <a:tcPr marT="45721" marB="45721" anchor="ctr" horzOverflow="overflow"/>
                </a:tc>
                <a:extLst>
                  <a:ext uri="{0D108BD9-81ED-4DB2-BD59-A6C34878D82A}">
                    <a16:rowId xmlns="" xmlns:a16="http://schemas.microsoft.com/office/drawing/2014/main" val="10012"/>
                  </a:ext>
                </a:extLst>
              </a:tr>
            </a:tbl>
          </a:graphicData>
        </a:graphic>
      </p:graphicFrame>
      <p:pic>
        <p:nvPicPr>
          <p:cNvPr id="10" name="Imagen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sp>
        <p:nvSpPr>
          <p:cNvPr id="13"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11" name="Imagen 10">
            <a:extLst>
              <a:ext uri="{FF2B5EF4-FFF2-40B4-BE49-F238E27FC236}">
                <a16:creationId xmlns="" xmlns:a16="http://schemas.microsoft.com/office/drawing/2014/main" id="{DA7545CE-30DB-44CE-9E6E-F7D194AAB99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214526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o clinico APAP">
    <p:bg>
      <p:bgPr>
        <a:blipFill dpi="0" rotWithShape="1">
          <a:blip r:embed="rId2">
            <a:alphaModFix amt="41000"/>
            <a:duotone>
              <a:schemeClr val="accent1">
                <a:shade val="45000"/>
                <a:satMod val="135000"/>
              </a:schemeClr>
              <a:prstClr val="white"/>
            </a:duotone>
            <a:lum/>
          </a:blip>
          <a:srcRect/>
          <a:stretch>
            <a:fillRect r="74000" b="79000"/>
          </a:stretch>
        </a:blipFill>
        <a:effectLst/>
      </p:bgPr>
    </p:bg>
    <p:spTree>
      <p:nvGrpSpPr>
        <p:cNvPr id="1" name=""/>
        <p:cNvGrpSpPr/>
        <p:nvPr/>
      </p:nvGrpSpPr>
      <p:grpSpPr>
        <a:xfrm>
          <a:off x="0" y="0"/>
          <a:ext cx="0" cy="0"/>
          <a:chOff x="0" y="0"/>
          <a:chExt cx="0" cy="0"/>
        </a:xfrm>
      </p:grpSpPr>
      <p:sp>
        <p:nvSpPr>
          <p:cNvPr id="7"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8"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sp>
        <p:nvSpPr>
          <p:cNvPr id="12" name="2 Marcador de contenido"/>
          <p:cNvSpPr>
            <a:spLocks noGrp="1"/>
          </p:cNvSpPr>
          <p:nvPr>
            <p:ph idx="1"/>
          </p:nvPr>
        </p:nvSpPr>
        <p:spPr>
          <a:xfrm>
            <a:off x="12391" y="1520788"/>
            <a:ext cx="11582400" cy="3816424"/>
          </a:xfrm>
        </p:spPr>
        <p:txBody>
          <a:bodyPr>
            <a:normAutofit/>
          </a:bodyPr>
          <a:lstStyle>
            <a:lvl1pPr marL="606029" indent="-198835">
              <a:spcBef>
                <a:spcPts val="450"/>
              </a:spcBef>
              <a:buFontTx/>
              <a:buBlip>
                <a:blip r:embed="rId5"/>
              </a:buBlip>
              <a:defRPr sz="1800">
                <a:solidFill>
                  <a:srgbClr val="325886"/>
                </a:solidFill>
              </a:defRPr>
            </a:lvl1pPr>
            <a:lvl2pPr marL="1143000" indent="-198835">
              <a:spcBef>
                <a:spcPts val="450"/>
              </a:spcBef>
              <a:buClr>
                <a:srgbClr val="C00000"/>
              </a:buClr>
              <a:buSzPct val="100000"/>
              <a:buFont typeface="Wingdings" panose="05000000000000000000" pitchFamily="2" charset="2"/>
              <a:buChar char="v"/>
              <a:defRPr sz="1650">
                <a:solidFill>
                  <a:srgbClr val="325886"/>
                </a:solidFill>
              </a:defRPr>
            </a:lvl2pPr>
            <a:lvl3pPr marL="1679972" indent="-198835">
              <a:spcBef>
                <a:spcPts val="450"/>
              </a:spcBef>
              <a:buClr>
                <a:srgbClr val="C00000"/>
              </a:buClr>
              <a:buSzPct val="100000"/>
              <a:buFont typeface="Wingdings" panose="05000000000000000000" pitchFamily="2" charset="2"/>
              <a:buChar char="ü"/>
              <a:defRPr sz="1500">
                <a:solidFill>
                  <a:srgbClr val="325886"/>
                </a:solidFill>
              </a:defRPr>
            </a:lvl3pPr>
            <a:lvl4pPr marL="2156222" indent="-138113">
              <a:spcBef>
                <a:spcPts val="450"/>
              </a:spcBef>
              <a:buClr>
                <a:srgbClr val="C00000"/>
              </a:buClr>
              <a:defRPr sz="1500">
                <a:solidFill>
                  <a:srgbClr val="325886"/>
                </a:solidFill>
              </a:defRPr>
            </a:lvl4pPr>
            <a:lvl5pPr marL="2693194" indent="-139304">
              <a:spcBef>
                <a:spcPts val="450"/>
              </a:spcBef>
              <a:buClr>
                <a:srgbClr val="C00000"/>
              </a:buClr>
              <a:defRPr sz="1500">
                <a:solidFill>
                  <a:srgbClr val="325886"/>
                </a:solidFill>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4"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9" name="Imagen 8">
            <a:extLst>
              <a:ext uri="{FF2B5EF4-FFF2-40B4-BE49-F238E27FC236}">
                <a16:creationId xmlns="" xmlns:a16="http://schemas.microsoft.com/office/drawing/2014/main" id="{825BC3AE-99E9-44CD-8572-01E7C44C3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3894958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siones APAP">
    <p:bg>
      <p:bgPr>
        <a:blipFill dpi="0" rotWithShape="1">
          <a:blip r:embed="rId2">
            <a:alphaModFix amt="44000"/>
            <a:duotone>
              <a:schemeClr val="accent1">
                <a:shade val="45000"/>
                <a:satMod val="135000"/>
              </a:schemeClr>
              <a:prstClr val="white"/>
            </a:duotone>
          </a:blip>
          <a:srcRect/>
          <a:stretch>
            <a:fillRect l="74000" t="-1000" b="79000"/>
          </a:stretch>
        </a:blipFill>
        <a:effectLst/>
      </p:bgPr>
    </p:bg>
    <p:spTree>
      <p:nvGrpSpPr>
        <p:cNvPr id="1" name=""/>
        <p:cNvGrpSpPr/>
        <p:nvPr/>
      </p:nvGrpSpPr>
      <p:grpSpPr>
        <a:xfrm>
          <a:off x="0" y="0"/>
          <a:ext cx="0" cy="0"/>
          <a:chOff x="0" y="0"/>
          <a:chExt cx="0" cy="0"/>
        </a:xfrm>
      </p:grpSpPr>
      <p:sp>
        <p:nvSpPr>
          <p:cNvPr id="7"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8"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sp>
        <p:nvSpPr>
          <p:cNvPr id="14"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sp>
        <p:nvSpPr>
          <p:cNvPr id="10" name="2 Marcador de contenido"/>
          <p:cNvSpPr>
            <a:spLocks noGrp="1"/>
          </p:cNvSpPr>
          <p:nvPr>
            <p:ph idx="1"/>
          </p:nvPr>
        </p:nvSpPr>
        <p:spPr>
          <a:xfrm>
            <a:off x="0" y="1556792"/>
            <a:ext cx="11582400" cy="4592024"/>
          </a:xfrm>
        </p:spPr>
        <p:txBody>
          <a:bodyPr>
            <a:normAutofit/>
          </a:bodyPr>
          <a:lstStyle>
            <a:lvl1pPr marL="606029" indent="-198835">
              <a:spcBef>
                <a:spcPts val="450"/>
              </a:spcBef>
              <a:buFontTx/>
              <a:buBlip>
                <a:blip r:embed="rId5"/>
              </a:buBlip>
              <a:defRPr sz="1800">
                <a:solidFill>
                  <a:srgbClr val="325886"/>
                </a:solidFill>
              </a:defRPr>
            </a:lvl1pPr>
            <a:lvl2pPr marL="1143000" indent="-198835">
              <a:spcBef>
                <a:spcPts val="450"/>
              </a:spcBef>
              <a:buClr>
                <a:srgbClr val="C5000B"/>
              </a:buClr>
              <a:buSzPct val="100000"/>
              <a:buFont typeface="Wingdings" panose="05000000000000000000" pitchFamily="2" charset="2"/>
              <a:buChar char="v"/>
              <a:defRPr sz="1650">
                <a:solidFill>
                  <a:srgbClr val="325886"/>
                </a:solidFill>
              </a:defRPr>
            </a:lvl2pPr>
            <a:lvl3pPr marL="1679972" indent="-198835">
              <a:spcBef>
                <a:spcPts val="450"/>
              </a:spcBef>
              <a:buClr>
                <a:srgbClr val="C5000B"/>
              </a:buClr>
              <a:buSzPct val="100000"/>
              <a:buFont typeface="Wingdings" panose="05000000000000000000" pitchFamily="2" charset="2"/>
              <a:buChar char="ü"/>
              <a:defRPr sz="1500">
                <a:solidFill>
                  <a:srgbClr val="325886"/>
                </a:solidFill>
              </a:defRPr>
            </a:lvl3pPr>
            <a:lvl4pPr marL="2156222" indent="-138113">
              <a:spcBef>
                <a:spcPts val="450"/>
              </a:spcBef>
              <a:buClr>
                <a:srgbClr val="C5000B"/>
              </a:buClr>
              <a:defRPr sz="1500">
                <a:solidFill>
                  <a:srgbClr val="325886"/>
                </a:solidFill>
              </a:defRPr>
            </a:lvl4pPr>
            <a:lvl5pPr marL="2693194" indent="-139304">
              <a:spcBef>
                <a:spcPts val="450"/>
              </a:spcBef>
              <a:buClr>
                <a:srgbClr val="C5000B"/>
              </a:buClr>
              <a:defRPr sz="1500">
                <a:solidFill>
                  <a:srgbClr val="325886"/>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9" name="Imagen 8">
            <a:extLst>
              <a:ext uri="{FF2B5EF4-FFF2-40B4-BE49-F238E27FC236}">
                <a16:creationId xmlns="" xmlns:a16="http://schemas.microsoft.com/office/drawing/2014/main" id="{6CD7AFA9-6BB2-4222-838B-41A179EC51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3137452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becera doble">
    <p:spTree>
      <p:nvGrpSpPr>
        <p:cNvPr id="1" name=""/>
        <p:cNvGrpSpPr/>
        <p:nvPr/>
      </p:nvGrpSpPr>
      <p:grpSpPr>
        <a:xfrm>
          <a:off x="0" y="0"/>
          <a:ext cx="0" cy="0"/>
          <a:chOff x="0" y="0"/>
          <a:chExt cx="0" cy="0"/>
        </a:xfrm>
      </p:grpSpPr>
      <p:pic>
        <p:nvPicPr>
          <p:cNvPr id="3" name="Imagen 3"/>
          <p:cNvPicPr>
            <a:picLocks noChangeAspect="1"/>
          </p:cNvPicPr>
          <p:nvPr userDrawn="1"/>
        </p:nvPicPr>
        <p:blipFill>
          <a:blip r:embed="rId2">
            <a:extLst>
              <a:ext uri="{28A0092B-C50C-407E-A947-70E740481C1C}">
                <a14:useLocalDpi xmlns:a14="http://schemas.microsoft.com/office/drawing/2010/main" val="0"/>
              </a:ext>
            </a:extLst>
          </a:blip>
          <a:srcRect t="-85" b="89204"/>
          <a:stretch>
            <a:fillRect/>
          </a:stretch>
        </p:blipFill>
        <p:spPr bwMode="auto">
          <a:xfrm>
            <a:off x="0" y="-7938"/>
            <a:ext cx="12192000" cy="74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4"/>
          <p:cNvSpPr/>
          <p:nvPr userDrawn="1"/>
        </p:nvSpPr>
        <p:spPr>
          <a:xfrm>
            <a:off x="1" y="0"/>
            <a:ext cx="4565651" cy="738188"/>
          </a:xfrm>
          <a:prstGeom prst="rect">
            <a:avLst/>
          </a:prstGeom>
          <a:solidFill>
            <a:srgbClr val="00B2A9">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ES" sz="1350">
              <a:solidFill>
                <a:prstClr val="white"/>
              </a:solidFill>
            </a:endParaRPr>
          </a:p>
        </p:txBody>
      </p:sp>
      <p:sp>
        <p:nvSpPr>
          <p:cNvPr id="5" name="Rectángulo 5"/>
          <p:cNvSpPr/>
          <p:nvPr userDrawn="1"/>
        </p:nvSpPr>
        <p:spPr>
          <a:xfrm>
            <a:off x="4565652" y="0"/>
            <a:ext cx="7626349" cy="738188"/>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ES" sz="1350">
              <a:solidFill>
                <a:prstClr val="white"/>
              </a:solidFill>
            </a:endParaRPr>
          </a:p>
        </p:txBody>
      </p:sp>
      <p:pic>
        <p:nvPicPr>
          <p:cNvPr id="6" name="Imagen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88501" y="6119813"/>
            <a:ext cx="2533651"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5140148" y="191221"/>
            <a:ext cx="6493053" cy="452519"/>
          </a:xfrm>
          <a:prstGeom prst="rect">
            <a:avLst/>
          </a:prstGeom>
        </p:spPr>
        <p:txBody>
          <a:bodyPr/>
          <a:lstStyle>
            <a:lvl1pPr algn="r">
              <a:defRPr lang="es-ES" sz="2100" b="0" kern="1200" dirty="0">
                <a:solidFill>
                  <a:schemeClr val="bg1"/>
                </a:solidFill>
                <a:latin typeface="+mn-lt"/>
                <a:ea typeface="+mn-ea"/>
                <a:cs typeface="+mn-cs"/>
              </a:defRPr>
            </a:lvl1pPr>
          </a:lstStyle>
          <a:p>
            <a:r>
              <a:rPr lang="es-ES" dirty="0"/>
              <a:t>Haga clic para modificar el estilo de título del patrón</a:t>
            </a:r>
          </a:p>
        </p:txBody>
      </p:sp>
      <p:sp>
        <p:nvSpPr>
          <p:cNvPr id="8" name="Marcador de número de diapositiva 2"/>
          <p:cNvSpPr>
            <a:spLocks noGrp="1"/>
          </p:cNvSpPr>
          <p:nvPr>
            <p:ph type="sldNum" sz="quarter" idx="10"/>
          </p:nvPr>
        </p:nvSpPr>
        <p:spPr/>
        <p:txBody>
          <a:bodyPr/>
          <a:lstStyle>
            <a:lvl1pPr defTabSz="342900">
              <a:defRPr/>
            </a:lvl1pPr>
          </a:lstStyle>
          <a:p>
            <a:pPr>
              <a:defRPr/>
            </a:pPr>
            <a:fld id="{D4EE9C02-0258-434E-939C-104021F120D4}" type="slidenum">
              <a:rPr lang="es-ES"/>
              <a:pPr>
                <a:defRPr/>
              </a:pPr>
              <a:t>‹Nº›</a:t>
            </a:fld>
            <a:endParaRPr lang="es-ES"/>
          </a:p>
        </p:txBody>
      </p:sp>
    </p:spTree>
    <p:extLst>
      <p:ext uri="{BB962C8B-B14F-4D97-AF65-F5344CB8AC3E}">
        <p14:creationId xmlns:p14="http://schemas.microsoft.com/office/powerpoint/2010/main" val="2676643672"/>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3160318-8FC4-CA4A-B648-9849D442C4A5}" type="datetimeFigureOut">
              <a:rPr lang="es-ES" smtClean="0"/>
              <a:t>07/05/2019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D7C7527-49EE-F344-BFBF-9718E676593F}" type="slidenum">
              <a:rPr lang="es-ES" smtClean="0"/>
              <a:t>‹Nº›</a:t>
            </a:fld>
            <a:endParaRPr lang="es-ES"/>
          </a:p>
        </p:txBody>
      </p:sp>
    </p:spTree>
    <p:extLst>
      <p:ext uri="{BB962C8B-B14F-4D97-AF65-F5344CB8AC3E}">
        <p14:creationId xmlns:p14="http://schemas.microsoft.com/office/powerpoint/2010/main" val="117271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ca con franja ">
    <p:spTree>
      <p:nvGrpSpPr>
        <p:cNvPr id="1" name=""/>
        <p:cNvGrpSpPr/>
        <p:nvPr/>
      </p:nvGrpSpPr>
      <p:grpSpPr>
        <a:xfrm>
          <a:off x="0" y="0"/>
          <a:ext cx="0" cy="0"/>
          <a:chOff x="0" y="0"/>
          <a:chExt cx="0" cy="0"/>
        </a:xfrm>
      </p:grpSpPr>
      <p:sp>
        <p:nvSpPr>
          <p:cNvPr id="2" name="Marcador de número de diapositiva 3">
            <a:extLst>
              <a:ext uri="{FF2B5EF4-FFF2-40B4-BE49-F238E27FC236}">
                <a16:creationId xmlns="" xmlns:a16="http://schemas.microsoft.com/office/drawing/2014/main" id="{D444AAB3-471F-984E-86BF-DE4B15A1B75E}"/>
              </a:ext>
            </a:extLst>
          </p:cNvPr>
          <p:cNvSpPr>
            <a:spLocks noGrp="1"/>
          </p:cNvSpPr>
          <p:nvPr>
            <p:ph type="sldNum" sz="quarter" idx="10"/>
          </p:nvPr>
        </p:nvSpPr>
        <p:spPr/>
        <p:txBody>
          <a:bodyPr/>
          <a:lstStyle>
            <a:lvl1pPr defTabSz="342900">
              <a:defRPr/>
            </a:lvl1pPr>
          </a:lstStyle>
          <a:p>
            <a:fld id="{B7E6C942-78D8-B148-8491-1627E9F73E73}" type="slidenum">
              <a:rPr lang="es-ES" altLang="es-ES"/>
              <a:pPr/>
              <a:t>‹Nº›</a:t>
            </a:fld>
            <a:endParaRPr lang="es-ES" altLang="es-ES"/>
          </a:p>
        </p:txBody>
      </p:sp>
    </p:spTree>
    <p:extLst>
      <p:ext uri="{BB962C8B-B14F-4D97-AF65-F5344CB8AC3E}">
        <p14:creationId xmlns:p14="http://schemas.microsoft.com/office/powerpoint/2010/main" val="4268717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3160318-8FC4-CA4A-B648-9849D442C4A5}" type="datetimeFigureOut">
              <a:rPr lang="es-ES" smtClean="0"/>
              <a:t>07/05/2019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D7C7527-49EE-F344-BFBF-9718E676593F}" type="slidenum">
              <a:rPr lang="es-ES" smtClean="0"/>
              <a:t>‹Nº›</a:t>
            </a:fld>
            <a:endParaRPr lang="es-ES"/>
          </a:p>
        </p:txBody>
      </p:sp>
    </p:spTree>
    <p:extLst>
      <p:ext uri="{BB962C8B-B14F-4D97-AF65-F5344CB8AC3E}">
        <p14:creationId xmlns:p14="http://schemas.microsoft.com/office/powerpoint/2010/main" val="27172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ienzo en blanco">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050" i="1">
                <a:solidFill>
                  <a:schemeClr val="accent2"/>
                </a:solidFill>
              </a:defRPr>
            </a:lvl1pPr>
          </a:lstStyle>
          <a:p>
            <a:pPr lvl="0"/>
            <a:r>
              <a:rPr lang="es-ES" dirty="0"/>
              <a:t>Haga clic para introducir una referencia bibliográfica</a:t>
            </a:r>
          </a:p>
        </p:txBody>
      </p:sp>
      <p:pic>
        <p:nvPicPr>
          <p:cNvPr id="6" name="11 Imagen" descr="Heartbeat.png"/>
          <p:cNvPicPr>
            <a:picLocks noChangeAspect="1"/>
          </p:cNvPicPr>
          <p:nvPr userDrawn="1"/>
        </p:nvPicPr>
        <p:blipFill>
          <a:blip r:embed="rId2" cstate="print">
            <a:duotone>
              <a:schemeClr val="accent1">
                <a:shade val="45000"/>
                <a:satMod val="135000"/>
              </a:schemeClr>
              <a:prstClr val="white"/>
            </a:duotone>
          </a:blip>
          <a:srcRect r="37971" b="1133"/>
          <a:stretch>
            <a:fillRect/>
          </a:stretch>
        </p:blipFill>
        <p:spPr>
          <a:xfrm>
            <a:off x="-32" y="6072206"/>
            <a:ext cx="3214711" cy="428628"/>
          </a:xfrm>
          <a:prstGeom prst="rect">
            <a:avLst/>
          </a:prstGeom>
        </p:spPr>
      </p:pic>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7001" y="6227880"/>
            <a:ext cx="1760539" cy="513491"/>
          </a:xfrm>
          <a:prstGeom prst="rect">
            <a:avLst/>
          </a:prstGeom>
        </p:spPr>
      </p:pic>
      <p:pic>
        <p:nvPicPr>
          <p:cNvPr id="9" name="Imagen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803" y="6476400"/>
            <a:ext cx="3176575" cy="291600"/>
          </a:xfrm>
          <a:prstGeom prst="rect">
            <a:avLst/>
          </a:prstGeom>
        </p:spPr>
      </p:pic>
    </p:spTree>
    <p:extLst>
      <p:ext uri="{BB962C8B-B14F-4D97-AF65-F5344CB8AC3E}">
        <p14:creationId xmlns:p14="http://schemas.microsoft.com/office/powerpoint/2010/main" val="3606542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E3160318-8FC4-CA4A-B648-9849D442C4A5}" type="datetimeFigureOut">
              <a:rPr lang="es-ES" smtClean="0"/>
              <a:t>07/05/2019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D7C7527-49EE-F344-BFBF-9718E676593F}" type="slidenum">
              <a:rPr lang="es-ES" smtClean="0"/>
              <a:t>‹Nº›</a:t>
            </a:fld>
            <a:endParaRPr lang="es-ES"/>
          </a:p>
        </p:txBody>
      </p:sp>
    </p:spTree>
    <p:extLst>
      <p:ext uri="{BB962C8B-B14F-4D97-AF65-F5344CB8AC3E}">
        <p14:creationId xmlns:p14="http://schemas.microsoft.com/office/powerpoint/2010/main" val="36380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ca + logo">
    <p:spTree>
      <p:nvGrpSpPr>
        <p:cNvPr id="1" name=""/>
        <p:cNvGrpSpPr/>
        <p:nvPr/>
      </p:nvGrpSpPr>
      <p:grpSpPr>
        <a:xfrm>
          <a:off x="0" y="0"/>
          <a:ext cx="0" cy="0"/>
          <a:chOff x="0" y="0"/>
          <a:chExt cx="0" cy="0"/>
        </a:xfrm>
      </p:grpSpPr>
      <p:pic>
        <p:nvPicPr>
          <p:cNvPr id="2" name="Imagen 3">
            <a:extLst>
              <a:ext uri="{FF2B5EF4-FFF2-40B4-BE49-F238E27FC236}">
                <a16:creationId xmlns="" xmlns:a16="http://schemas.microsoft.com/office/drawing/2014/main" id="{C79D0FCB-119B-9740-B29E-B1536E0F77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88501" y="6119813"/>
            <a:ext cx="2533651"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número de diapositiva 2">
            <a:extLst>
              <a:ext uri="{FF2B5EF4-FFF2-40B4-BE49-F238E27FC236}">
                <a16:creationId xmlns="" xmlns:a16="http://schemas.microsoft.com/office/drawing/2014/main" id="{AE40BF99-03D1-224D-B504-6CB36FCE5A92}"/>
              </a:ext>
            </a:extLst>
          </p:cNvPr>
          <p:cNvSpPr>
            <a:spLocks noGrp="1"/>
          </p:cNvSpPr>
          <p:nvPr>
            <p:ph type="sldNum" sz="quarter" idx="10"/>
          </p:nvPr>
        </p:nvSpPr>
        <p:spPr/>
        <p:txBody>
          <a:bodyPr/>
          <a:lstStyle>
            <a:lvl1pPr defTabSz="342900">
              <a:defRPr/>
            </a:lvl1pPr>
          </a:lstStyle>
          <a:p>
            <a:fld id="{19045528-2293-0E4B-8B4A-33FC1D410C1C}" type="slidenum">
              <a:rPr lang="es-ES" altLang="es-ES"/>
              <a:pPr/>
              <a:t>‹Nº›</a:t>
            </a:fld>
            <a:endParaRPr lang="es-ES" altLang="es-ES"/>
          </a:p>
        </p:txBody>
      </p:sp>
    </p:spTree>
    <p:extLst>
      <p:ext uri="{BB962C8B-B14F-4D97-AF65-F5344CB8AC3E}">
        <p14:creationId xmlns:p14="http://schemas.microsoft.com/office/powerpoint/2010/main" val="256333197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olos y subniveles">
    <p:bg>
      <p:bgPr>
        <a:blipFill dpi="0" rotWithShape="1">
          <a:blip r:embed="rId2">
            <a:alphaModFix amt="32000"/>
            <a:duotone>
              <a:schemeClr val="accent1">
                <a:shade val="45000"/>
                <a:satMod val="135000"/>
              </a:schemeClr>
              <a:prstClr val="white"/>
            </a:duotone>
            <a:lum/>
          </a:blip>
          <a:srcRect/>
          <a:stretch>
            <a:fillRect t="-1000" r="74000" b="79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2400" b="1" baseline="0">
                <a:solidFill>
                  <a:srgbClr val="325886"/>
                </a:solidFill>
              </a:defRPr>
            </a:lvl1pPr>
          </a:lstStyle>
          <a:p>
            <a:r>
              <a:rPr lang="es-ES" dirty="0"/>
              <a:t>Título de diapositiva: es obligatorio</a:t>
            </a:r>
          </a:p>
        </p:txBody>
      </p:sp>
      <p:sp>
        <p:nvSpPr>
          <p:cNvPr id="3" name="2 Marcador de contenido"/>
          <p:cNvSpPr>
            <a:spLocks noGrp="1"/>
          </p:cNvSpPr>
          <p:nvPr>
            <p:ph idx="1"/>
          </p:nvPr>
        </p:nvSpPr>
        <p:spPr>
          <a:xfrm>
            <a:off x="0" y="1556792"/>
            <a:ext cx="11582400" cy="4592024"/>
          </a:xfrm>
        </p:spPr>
        <p:txBody>
          <a:bodyPr>
            <a:normAutofit/>
          </a:bodyPr>
          <a:lstStyle>
            <a:lvl1pPr marL="606029" indent="-198835">
              <a:spcBef>
                <a:spcPts val="450"/>
              </a:spcBef>
              <a:buFontTx/>
              <a:buBlip>
                <a:blip r:embed="rId3"/>
              </a:buBlip>
              <a:defRPr sz="1800">
                <a:solidFill>
                  <a:srgbClr val="325886"/>
                </a:solidFill>
              </a:defRPr>
            </a:lvl1pPr>
            <a:lvl2pPr marL="1143000" indent="-198835">
              <a:spcBef>
                <a:spcPts val="450"/>
              </a:spcBef>
              <a:buClr>
                <a:srgbClr val="C5000B"/>
              </a:buClr>
              <a:buSzPct val="100000"/>
              <a:buFont typeface="Wingdings" panose="05000000000000000000" pitchFamily="2" charset="2"/>
              <a:buChar char="v"/>
              <a:defRPr sz="1650">
                <a:solidFill>
                  <a:srgbClr val="325886"/>
                </a:solidFill>
              </a:defRPr>
            </a:lvl2pPr>
            <a:lvl3pPr marL="1679972" indent="-198835">
              <a:spcBef>
                <a:spcPts val="450"/>
              </a:spcBef>
              <a:buClr>
                <a:srgbClr val="C5000B"/>
              </a:buClr>
              <a:buSzPct val="100000"/>
              <a:buFont typeface="Wingdings" panose="05000000000000000000" pitchFamily="2" charset="2"/>
              <a:buChar char="ü"/>
              <a:defRPr sz="1500">
                <a:solidFill>
                  <a:srgbClr val="325886"/>
                </a:solidFill>
              </a:defRPr>
            </a:lvl3pPr>
            <a:lvl4pPr marL="2156222" indent="-138113">
              <a:spcBef>
                <a:spcPts val="450"/>
              </a:spcBef>
              <a:buClr>
                <a:srgbClr val="C5000B"/>
              </a:buClr>
              <a:defRPr sz="1500">
                <a:solidFill>
                  <a:srgbClr val="325886"/>
                </a:solidFill>
              </a:defRPr>
            </a:lvl4pPr>
            <a:lvl5pPr marL="2693194" indent="-139304">
              <a:spcBef>
                <a:spcPts val="450"/>
              </a:spcBef>
              <a:buClr>
                <a:srgbClr val="C5000B"/>
              </a:buClr>
              <a:defRPr sz="1500">
                <a:solidFill>
                  <a:srgbClr val="325886"/>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8"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7" name="Imagen 6">
            <a:extLst>
              <a:ext uri="{FF2B5EF4-FFF2-40B4-BE49-F238E27FC236}">
                <a16:creationId xmlns="" xmlns:a16="http://schemas.microsoft.com/office/drawing/2014/main" id="{5B968E0B-5DC3-46E2-A684-4384517A678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3386786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abecera doble">
    <p:spTree>
      <p:nvGrpSpPr>
        <p:cNvPr id="1" name=""/>
        <p:cNvGrpSpPr/>
        <p:nvPr/>
      </p:nvGrpSpPr>
      <p:grpSpPr>
        <a:xfrm>
          <a:off x="0" y="0"/>
          <a:ext cx="0" cy="0"/>
          <a:chOff x="0" y="0"/>
          <a:chExt cx="0" cy="0"/>
        </a:xfrm>
      </p:grpSpPr>
      <p:pic>
        <p:nvPicPr>
          <p:cNvPr id="3" name="Imagen 3">
            <a:extLst>
              <a:ext uri="{FF2B5EF4-FFF2-40B4-BE49-F238E27FC236}">
                <a16:creationId xmlns="" xmlns:a16="http://schemas.microsoft.com/office/drawing/2014/main" id="{A679F823-47A2-E446-8DA5-DE12911282CD}"/>
              </a:ext>
            </a:extLst>
          </p:cNvPr>
          <p:cNvPicPr>
            <a:picLocks noChangeAspect="1"/>
          </p:cNvPicPr>
          <p:nvPr userDrawn="1"/>
        </p:nvPicPr>
        <p:blipFill>
          <a:blip r:embed="rId2">
            <a:extLst>
              <a:ext uri="{28A0092B-C50C-407E-A947-70E740481C1C}">
                <a14:useLocalDpi xmlns:a14="http://schemas.microsoft.com/office/drawing/2010/main" val="0"/>
              </a:ext>
            </a:extLst>
          </a:blip>
          <a:srcRect t="-85" b="89204"/>
          <a:stretch>
            <a:fillRect/>
          </a:stretch>
        </p:blipFill>
        <p:spPr bwMode="auto">
          <a:xfrm>
            <a:off x="0" y="-7938"/>
            <a:ext cx="12192000" cy="74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4">
            <a:extLst>
              <a:ext uri="{FF2B5EF4-FFF2-40B4-BE49-F238E27FC236}">
                <a16:creationId xmlns="" xmlns:a16="http://schemas.microsoft.com/office/drawing/2014/main" id="{B82DDD35-7FC5-FB40-A18E-D486641190C4}"/>
              </a:ext>
            </a:extLst>
          </p:cNvPr>
          <p:cNvSpPr/>
          <p:nvPr userDrawn="1"/>
        </p:nvSpPr>
        <p:spPr>
          <a:xfrm>
            <a:off x="1" y="0"/>
            <a:ext cx="4565651" cy="738188"/>
          </a:xfrm>
          <a:prstGeom prst="rect">
            <a:avLst/>
          </a:prstGeom>
          <a:solidFill>
            <a:srgbClr val="00B2A9">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ES" sz="1350">
              <a:solidFill>
                <a:prstClr val="white"/>
              </a:solidFill>
            </a:endParaRPr>
          </a:p>
        </p:txBody>
      </p:sp>
      <p:sp>
        <p:nvSpPr>
          <p:cNvPr id="5" name="Rectángulo 5">
            <a:extLst>
              <a:ext uri="{FF2B5EF4-FFF2-40B4-BE49-F238E27FC236}">
                <a16:creationId xmlns="" xmlns:a16="http://schemas.microsoft.com/office/drawing/2014/main" id="{C17AF979-6A2F-D447-9E22-F2093A8ADFF2}"/>
              </a:ext>
            </a:extLst>
          </p:cNvPr>
          <p:cNvSpPr/>
          <p:nvPr userDrawn="1"/>
        </p:nvSpPr>
        <p:spPr>
          <a:xfrm>
            <a:off x="4565652" y="0"/>
            <a:ext cx="7626349" cy="738188"/>
          </a:xfrm>
          <a:prstGeom prst="rect">
            <a:avLst/>
          </a:prstGeom>
          <a:solidFill>
            <a:srgbClr val="00B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s-ES" sz="1350">
              <a:solidFill>
                <a:prstClr val="white"/>
              </a:solidFill>
            </a:endParaRPr>
          </a:p>
        </p:txBody>
      </p:sp>
      <p:pic>
        <p:nvPicPr>
          <p:cNvPr id="6" name="Imagen 7">
            <a:extLst>
              <a:ext uri="{FF2B5EF4-FFF2-40B4-BE49-F238E27FC236}">
                <a16:creationId xmlns="" xmlns:a16="http://schemas.microsoft.com/office/drawing/2014/main" id="{44F92575-F571-7742-B0E0-EE1C55B4F6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88501" y="6119813"/>
            <a:ext cx="2533651"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5140148" y="191221"/>
            <a:ext cx="6493053" cy="452519"/>
          </a:xfrm>
          <a:prstGeom prst="rect">
            <a:avLst/>
          </a:prstGeom>
        </p:spPr>
        <p:txBody>
          <a:bodyPr/>
          <a:lstStyle>
            <a:lvl1pPr algn="r">
              <a:defRPr lang="es-ES" sz="2100" b="0" kern="1200" dirty="0">
                <a:solidFill>
                  <a:schemeClr val="bg1"/>
                </a:solidFill>
                <a:latin typeface="+mn-lt"/>
                <a:ea typeface="+mn-ea"/>
                <a:cs typeface="+mn-cs"/>
              </a:defRPr>
            </a:lvl1pPr>
          </a:lstStyle>
          <a:p>
            <a:r>
              <a:rPr lang="es-ES" dirty="0"/>
              <a:t>Haga clic para modificar el estilo de título del patrón</a:t>
            </a:r>
          </a:p>
        </p:txBody>
      </p:sp>
      <p:sp>
        <p:nvSpPr>
          <p:cNvPr id="8" name="Marcador de número de diapositiva 2">
            <a:extLst>
              <a:ext uri="{FF2B5EF4-FFF2-40B4-BE49-F238E27FC236}">
                <a16:creationId xmlns="" xmlns:a16="http://schemas.microsoft.com/office/drawing/2014/main" id="{3B40CBF1-A83A-284F-8115-1AD6BA22442F}"/>
              </a:ext>
            </a:extLst>
          </p:cNvPr>
          <p:cNvSpPr>
            <a:spLocks noGrp="1"/>
          </p:cNvSpPr>
          <p:nvPr>
            <p:ph type="sldNum" sz="quarter" idx="10"/>
          </p:nvPr>
        </p:nvSpPr>
        <p:spPr/>
        <p:txBody>
          <a:bodyPr/>
          <a:lstStyle>
            <a:lvl1pPr defTabSz="342900">
              <a:defRPr/>
            </a:lvl1pPr>
          </a:lstStyle>
          <a:p>
            <a:fld id="{ABD584DF-6D5A-E14D-A3C0-443A3D735A29}" type="slidenum">
              <a:rPr lang="es-ES" altLang="es-ES"/>
              <a:pPr/>
              <a:t>‹Nº›</a:t>
            </a:fld>
            <a:endParaRPr lang="es-ES" altLang="es-ES"/>
          </a:p>
        </p:txBody>
      </p:sp>
    </p:spTree>
    <p:extLst>
      <p:ext uri="{BB962C8B-B14F-4D97-AF65-F5344CB8AC3E}">
        <p14:creationId xmlns:p14="http://schemas.microsoft.com/office/powerpoint/2010/main" val="18462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gunta interactiva">
    <p:bg>
      <p:bgPr>
        <a:blipFill dpi="0" rotWithShape="1">
          <a:blip r:embed="rId2">
            <a:alphaModFix amt="14000"/>
            <a:duotone>
              <a:schemeClr val="accent1">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11424" y="2474438"/>
            <a:ext cx="10363200" cy="3330826"/>
          </a:xfrm>
        </p:spPr>
        <p:txBody>
          <a:bodyPr anchor="t"/>
          <a:lstStyle>
            <a:lvl1pPr marL="342900" indent="-342900">
              <a:spcBef>
                <a:spcPts val="450"/>
              </a:spcBef>
              <a:buClr>
                <a:srgbClr val="C00000"/>
              </a:buClr>
              <a:buFont typeface="+mj-lt"/>
              <a:buAutoNum type="arabicPeriod"/>
              <a:defRPr sz="1800" b="0" baseline="0">
                <a:solidFill>
                  <a:srgbClr val="32588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dirty="0"/>
              <a:t>Respuesta 1</a:t>
            </a:r>
          </a:p>
          <a:p>
            <a:pPr lvl="0"/>
            <a:r>
              <a:rPr lang="es-ES" dirty="0"/>
              <a:t>Respuesta 2</a:t>
            </a:r>
          </a:p>
          <a:p>
            <a:pPr lvl="0"/>
            <a:r>
              <a:rPr lang="es-ES" dirty="0"/>
              <a:t>Respuesta 3</a:t>
            </a:r>
          </a:p>
          <a:p>
            <a:pPr lvl="0"/>
            <a:r>
              <a:rPr lang="es-ES" dirty="0"/>
              <a:t>Respuesta 4</a:t>
            </a:r>
          </a:p>
        </p:txBody>
      </p:sp>
      <p:sp>
        <p:nvSpPr>
          <p:cNvPr id="13" name="2 Marcador de texto"/>
          <p:cNvSpPr>
            <a:spLocks noGrp="1"/>
          </p:cNvSpPr>
          <p:nvPr>
            <p:ph type="body" idx="10" hasCustomPrompt="1"/>
          </p:nvPr>
        </p:nvSpPr>
        <p:spPr>
          <a:xfrm>
            <a:off x="911424" y="1106289"/>
            <a:ext cx="10363200" cy="1035465"/>
          </a:xfrm>
        </p:spPr>
        <p:txBody>
          <a:bodyPr anchor="b">
            <a:normAutofit/>
          </a:bodyPr>
          <a:lstStyle>
            <a:lvl1pPr marL="0" indent="0" algn="ctr">
              <a:buNone/>
              <a:defRPr sz="2100" b="1">
                <a:solidFill>
                  <a:srgbClr val="32588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dirty="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C5000B"/>
                </a:solidFill>
              </a:defRPr>
            </a:lvl1pPr>
          </a:lstStyle>
          <a:p>
            <a:r>
              <a:rPr lang="es-ES" dirty="0"/>
              <a:t>Pregunta X</a:t>
            </a:r>
          </a:p>
        </p:txBody>
      </p:sp>
      <p:pic>
        <p:nvPicPr>
          <p:cNvPr id="9" name="9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10" name="Imagen 9">
            <a:extLst>
              <a:ext uri="{FF2B5EF4-FFF2-40B4-BE49-F238E27FC236}">
                <a16:creationId xmlns="" xmlns:a16="http://schemas.microsoft.com/office/drawing/2014/main" id="{B9086B94-6505-4421-AD15-CDFC7EED41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243625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os áreas">
    <p:bg>
      <p:bgPr>
        <a:blipFill dpi="0" rotWithShape="1">
          <a:blip r:embed="rId2">
            <a:alphaModFix amt="32000"/>
            <a:duotone>
              <a:schemeClr val="accent1">
                <a:shade val="45000"/>
                <a:satMod val="135000"/>
              </a:schemeClr>
              <a:prstClr val="white"/>
            </a:duotone>
            <a:lum/>
          </a:blip>
          <a:srcRect/>
          <a:stretch>
            <a:fillRect t="-1000" r="74000" b="79000"/>
          </a:stretch>
        </a:blipFill>
        <a:effectLst/>
      </p:bgPr>
    </p:bg>
    <p:spTree>
      <p:nvGrpSpPr>
        <p:cNvPr id="1" name=""/>
        <p:cNvGrpSpPr/>
        <p:nvPr/>
      </p:nvGrpSpPr>
      <p:grpSpPr>
        <a:xfrm>
          <a:off x="0" y="0"/>
          <a:ext cx="0" cy="0"/>
          <a:chOff x="0" y="0"/>
          <a:chExt cx="0" cy="0"/>
        </a:xfrm>
      </p:grpSpPr>
      <p:sp>
        <p:nvSpPr>
          <p:cNvPr id="17" name="2 Marcador de contenido"/>
          <p:cNvSpPr>
            <a:spLocks noGrp="1"/>
          </p:cNvSpPr>
          <p:nvPr>
            <p:ph idx="10"/>
          </p:nvPr>
        </p:nvSpPr>
        <p:spPr>
          <a:xfrm>
            <a:off x="0" y="1015674"/>
            <a:ext cx="5999989" cy="4645574"/>
          </a:xfrm>
        </p:spPr>
        <p:txBody>
          <a:bodyPr/>
          <a:lstStyle>
            <a:lvl1pPr marL="606029" indent="-198835">
              <a:spcBef>
                <a:spcPts val="450"/>
              </a:spcBef>
              <a:buFontTx/>
              <a:buBlip>
                <a:blip r:embed="rId3"/>
              </a:buBlip>
              <a:defRPr sz="1800">
                <a:solidFill>
                  <a:srgbClr val="325886"/>
                </a:solidFill>
              </a:defRPr>
            </a:lvl1pPr>
            <a:lvl2pPr marL="1143000" indent="-198835">
              <a:spcBef>
                <a:spcPts val="450"/>
              </a:spcBef>
              <a:buClr>
                <a:srgbClr val="C00000"/>
              </a:buClr>
              <a:buSzPct val="100000"/>
              <a:buFont typeface="Wingdings" panose="05000000000000000000" pitchFamily="2" charset="2"/>
              <a:buChar char="v"/>
              <a:defRPr sz="1650">
                <a:solidFill>
                  <a:srgbClr val="325886"/>
                </a:solidFill>
              </a:defRPr>
            </a:lvl2pPr>
            <a:lvl3pPr marL="1679972" indent="-198835">
              <a:spcBef>
                <a:spcPts val="450"/>
              </a:spcBef>
              <a:buClr>
                <a:srgbClr val="C00000"/>
              </a:buClr>
              <a:buSzPct val="100000"/>
              <a:buFont typeface="Wingdings" panose="05000000000000000000" pitchFamily="2" charset="2"/>
              <a:buChar char="ü"/>
              <a:defRPr sz="1500">
                <a:solidFill>
                  <a:srgbClr val="325886"/>
                </a:solidFill>
              </a:defRPr>
            </a:lvl3pPr>
            <a:lvl4pPr marL="2156222" indent="-138113">
              <a:spcBef>
                <a:spcPts val="450"/>
              </a:spcBef>
              <a:buClr>
                <a:srgbClr val="C00000"/>
              </a:buClr>
              <a:defRPr sz="1500">
                <a:solidFill>
                  <a:srgbClr val="325886"/>
                </a:solidFill>
              </a:defRPr>
            </a:lvl4pPr>
            <a:lvl5pPr marL="2693194" indent="-139304">
              <a:spcBef>
                <a:spcPts val="450"/>
              </a:spcBef>
              <a:buClr>
                <a:srgbClr val="C5000B"/>
              </a:buClr>
              <a:defRPr sz="1500">
                <a:solidFill>
                  <a:srgbClr val="325886"/>
                </a:solidFill>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4"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9"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sp>
        <p:nvSpPr>
          <p:cNvPr id="10" name="2 Marcador de contenido"/>
          <p:cNvSpPr>
            <a:spLocks noGrp="1"/>
          </p:cNvSpPr>
          <p:nvPr>
            <p:ph idx="13"/>
          </p:nvPr>
        </p:nvSpPr>
        <p:spPr>
          <a:xfrm>
            <a:off x="6072676" y="1015674"/>
            <a:ext cx="5999989" cy="4645574"/>
          </a:xfrm>
        </p:spPr>
        <p:txBody>
          <a:bodyPr/>
          <a:lstStyle>
            <a:lvl1pPr marL="606029" indent="-198835">
              <a:spcBef>
                <a:spcPts val="450"/>
              </a:spcBef>
              <a:buFontTx/>
              <a:buBlip>
                <a:blip r:embed="rId3"/>
              </a:buBlip>
              <a:defRPr sz="1800">
                <a:solidFill>
                  <a:srgbClr val="2D4E77"/>
                </a:solidFill>
              </a:defRPr>
            </a:lvl1pPr>
            <a:lvl2pPr marL="1143000" indent="-198835">
              <a:spcBef>
                <a:spcPts val="450"/>
              </a:spcBef>
              <a:buClr>
                <a:srgbClr val="C00000"/>
              </a:buClr>
              <a:buSzPct val="100000"/>
              <a:buFont typeface="Wingdings" panose="05000000000000000000" pitchFamily="2" charset="2"/>
              <a:buChar char="v"/>
              <a:defRPr sz="1650">
                <a:solidFill>
                  <a:srgbClr val="2D4E77"/>
                </a:solidFill>
              </a:defRPr>
            </a:lvl2pPr>
            <a:lvl3pPr marL="1679972" indent="-198835">
              <a:spcBef>
                <a:spcPts val="450"/>
              </a:spcBef>
              <a:buClr>
                <a:srgbClr val="C00000"/>
              </a:buClr>
              <a:buSzPct val="100000"/>
              <a:buFont typeface="Wingdings" panose="05000000000000000000" pitchFamily="2" charset="2"/>
              <a:buChar char="ü"/>
              <a:defRPr sz="1500">
                <a:solidFill>
                  <a:srgbClr val="2D4E77"/>
                </a:solidFill>
              </a:defRPr>
            </a:lvl3pPr>
            <a:lvl4pPr marL="2156222" indent="-138113">
              <a:spcBef>
                <a:spcPts val="450"/>
              </a:spcBef>
              <a:buClr>
                <a:srgbClr val="C00000"/>
              </a:buClr>
              <a:defRPr sz="1500">
                <a:solidFill>
                  <a:srgbClr val="2D4E77"/>
                </a:solidFill>
              </a:defRPr>
            </a:lvl4pPr>
            <a:lvl5pPr marL="2693194" indent="-139304">
              <a:spcBef>
                <a:spcPts val="450"/>
              </a:spcBef>
              <a:buClr>
                <a:srgbClr val="C5000B"/>
              </a:buClr>
              <a:defRPr sz="1500">
                <a:solidFill>
                  <a:srgbClr val="2D4E77"/>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12" name="Imagen 11">
            <a:extLst>
              <a:ext uri="{FF2B5EF4-FFF2-40B4-BE49-F238E27FC236}">
                <a16:creationId xmlns="" xmlns:a16="http://schemas.microsoft.com/office/drawing/2014/main" id="{DFE4E8E9-7F37-4A53-AD19-E7917AF789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320138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áreas con cabeceras">
    <p:bg>
      <p:bgPr>
        <a:blipFill dpi="0" rotWithShape="1">
          <a:blip r:embed="rId2">
            <a:alphaModFix amt="32000"/>
            <a:duotone>
              <a:schemeClr val="accent1">
                <a:shade val="45000"/>
                <a:satMod val="135000"/>
              </a:schemeClr>
              <a:prstClr val="white"/>
            </a:duotone>
          </a:blip>
          <a:srcRect/>
          <a:stretch>
            <a:fillRect t="-1000" r="74000" b="79000"/>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908723"/>
            <a:ext cx="5386917" cy="906115"/>
          </a:xfrm>
        </p:spPr>
        <p:txBody>
          <a:bodyPr anchor="b"/>
          <a:lstStyle>
            <a:lvl1pPr marL="0" indent="0" algn="ctr">
              <a:buNone/>
              <a:defRPr sz="1800" b="1">
                <a:solidFill>
                  <a:srgbClr val="32588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7" name="2 Marcador de texto"/>
          <p:cNvSpPr>
            <a:spLocks noGrp="1"/>
          </p:cNvSpPr>
          <p:nvPr>
            <p:ph type="body" idx="10"/>
          </p:nvPr>
        </p:nvSpPr>
        <p:spPr>
          <a:xfrm>
            <a:off x="6192012" y="908724"/>
            <a:ext cx="5386917" cy="906115"/>
          </a:xfrm>
        </p:spPr>
        <p:txBody>
          <a:bodyPr anchor="b"/>
          <a:lstStyle>
            <a:lvl1pPr marL="0" indent="0" algn="ctr">
              <a:buNone/>
              <a:defRPr sz="1800" b="1">
                <a:solidFill>
                  <a:srgbClr val="32588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8" name="2 Marcador de contenido"/>
          <p:cNvSpPr>
            <a:spLocks noGrp="1"/>
          </p:cNvSpPr>
          <p:nvPr>
            <p:ph idx="11"/>
          </p:nvPr>
        </p:nvSpPr>
        <p:spPr>
          <a:xfrm>
            <a:off x="-43" y="1886846"/>
            <a:ext cx="6000032" cy="3774405"/>
          </a:xfrm>
        </p:spPr>
        <p:txBody>
          <a:bodyPr/>
          <a:lstStyle>
            <a:lvl1pPr marL="606029" indent="-198835">
              <a:spcBef>
                <a:spcPts val="450"/>
              </a:spcBef>
              <a:buFontTx/>
              <a:buBlip>
                <a:blip r:embed="rId3"/>
              </a:buBlip>
              <a:defRPr sz="1650">
                <a:solidFill>
                  <a:srgbClr val="325886"/>
                </a:solidFill>
              </a:defRPr>
            </a:lvl1pPr>
            <a:lvl2pPr marL="1143000" indent="-198835">
              <a:spcBef>
                <a:spcPts val="450"/>
              </a:spcBef>
              <a:buClr>
                <a:srgbClr val="C5000B"/>
              </a:buClr>
              <a:buSzPct val="100000"/>
              <a:buFont typeface="Wingdings" panose="05000000000000000000" pitchFamily="2" charset="2"/>
              <a:buChar char="v"/>
              <a:defRPr sz="1500">
                <a:solidFill>
                  <a:srgbClr val="325886"/>
                </a:solidFill>
              </a:defRPr>
            </a:lvl2pPr>
            <a:lvl3pPr marL="1679972" indent="-198835">
              <a:spcBef>
                <a:spcPts val="450"/>
              </a:spcBef>
              <a:buClr>
                <a:srgbClr val="C5000B"/>
              </a:buClr>
              <a:buSzPct val="100000"/>
              <a:buFont typeface="Wingdings" panose="05000000000000000000" pitchFamily="2" charset="2"/>
              <a:buChar char="ü"/>
              <a:defRPr sz="1350">
                <a:solidFill>
                  <a:srgbClr val="325886"/>
                </a:solidFill>
              </a:defRPr>
            </a:lvl3pPr>
            <a:lvl4pPr marL="2156222" indent="-138113">
              <a:spcBef>
                <a:spcPts val="450"/>
              </a:spcBef>
              <a:buClr>
                <a:srgbClr val="C5000B"/>
              </a:buClr>
              <a:defRPr sz="1350">
                <a:solidFill>
                  <a:srgbClr val="325886"/>
                </a:solidFill>
              </a:defRPr>
            </a:lvl4pPr>
            <a:lvl5pPr marL="2693194" indent="-139304">
              <a:spcBef>
                <a:spcPts val="450"/>
              </a:spcBef>
              <a:buClr>
                <a:srgbClr val="C5000B"/>
              </a:buClr>
              <a:defRPr sz="1350">
                <a:solidFill>
                  <a:srgbClr val="325886"/>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22"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23" name="Imagen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11"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sp>
        <p:nvSpPr>
          <p:cNvPr id="12" name="2 Marcador de contenido"/>
          <p:cNvSpPr>
            <a:spLocks noGrp="1"/>
          </p:cNvSpPr>
          <p:nvPr>
            <p:ph idx="14"/>
          </p:nvPr>
        </p:nvSpPr>
        <p:spPr>
          <a:xfrm>
            <a:off x="6023992" y="1886845"/>
            <a:ext cx="6000032" cy="3774405"/>
          </a:xfrm>
        </p:spPr>
        <p:txBody>
          <a:bodyPr/>
          <a:lstStyle>
            <a:lvl1pPr marL="606029" indent="-198835">
              <a:spcBef>
                <a:spcPts val="450"/>
              </a:spcBef>
              <a:buFontTx/>
              <a:buBlip>
                <a:blip r:embed="rId3"/>
              </a:buBlip>
              <a:defRPr sz="1650">
                <a:solidFill>
                  <a:srgbClr val="325886"/>
                </a:solidFill>
              </a:defRPr>
            </a:lvl1pPr>
            <a:lvl2pPr marL="1143000" indent="-198835">
              <a:spcBef>
                <a:spcPts val="450"/>
              </a:spcBef>
              <a:buClr>
                <a:srgbClr val="C5000B"/>
              </a:buClr>
              <a:buSzPct val="100000"/>
              <a:buFont typeface="Wingdings" panose="05000000000000000000" pitchFamily="2" charset="2"/>
              <a:buChar char="v"/>
              <a:defRPr sz="1500">
                <a:solidFill>
                  <a:srgbClr val="325886"/>
                </a:solidFill>
              </a:defRPr>
            </a:lvl2pPr>
            <a:lvl3pPr marL="1679972" indent="-198835">
              <a:spcBef>
                <a:spcPts val="450"/>
              </a:spcBef>
              <a:buClr>
                <a:srgbClr val="C5000B"/>
              </a:buClr>
              <a:buSzPct val="100000"/>
              <a:buFont typeface="Wingdings" panose="05000000000000000000" pitchFamily="2" charset="2"/>
              <a:buChar char="ü"/>
              <a:defRPr sz="1350">
                <a:solidFill>
                  <a:srgbClr val="325886"/>
                </a:solidFill>
              </a:defRPr>
            </a:lvl3pPr>
            <a:lvl4pPr marL="2156222" indent="-138113">
              <a:spcBef>
                <a:spcPts val="450"/>
              </a:spcBef>
              <a:buClr>
                <a:srgbClr val="C5000B"/>
              </a:buClr>
              <a:defRPr sz="1350">
                <a:solidFill>
                  <a:srgbClr val="325886"/>
                </a:solidFill>
              </a:defRPr>
            </a:lvl4pPr>
            <a:lvl5pPr marL="2693194" indent="-139304">
              <a:spcBef>
                <a:spcPts val="450"/>
              </a:spcBef>
              <a:buClr>
                <a:srgbClr val="C5000B"/>
              </a:buClr>
              <a:defRPr sz="1350">
                <a:solidFill>
                  <a:srgbClr val="325886"/>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4"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15" name="Imagen 14">
            <a:extLst>
              <a:ext uri="{FF2B5EF4-FFF2-40B4-BE49-F238E27FC236}">
                <a16:creationId xmlns="" xmlns:a16="http://schemas.microsoft.com/office/drawing/2014/main" id="{97527443-DDBA-4B97-9F6B-F1CFE1B8FFA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301642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bierta sin estructura">
    <p:bg>
      <p:bgPr>
        <a:blipFill dpi="0" rotWithShape="1">
          <a:blip r:embed="rId2">
            <a:alphaModFix amt="32000"/>
            <a:duotone>
              <a:schemeClr val="accent1">
                <a:shade val="45000"/>
                <a:satMod val="135000"/>
              </a:schemeClr>
              <a:prstClr val="white"/>
            </a:duotone>
          </a:blip>
          <a:srcRect/>
          <a:stretch>
            <a:fillRect t="-1000" r="74000" b="79000"/>
          </a:stretch>
        </a:blipFill>
        <a:effectLst/>
      </p:bgPr>
    </p:bg>
    <p:spTree>
      <p:nvGrpSpPr>
        <p:cNvPr id="1" name=""/>
        <p:cNvGrpSpPr/>
        <p:nvPr/>
      </p:nvGrpSpPr>
      <p:grpSpPr>
        <a:xfrm>
          <a:off x="0" y="0"/>
          <a:ext cx="0" cy="0"/>
          <a:chOff x="0" y="0"/>
          <a:chExt cx="0" cy="0"/>
        </a:xfrm>
      </p:grpSpPr>
      <p:sp>
        <p:nvSpPr>
          <p:cNvPr id="15"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16" name="Imagen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7"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sp>
        <p:nvSpPr>
          <p:cNvPr id="8"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10" name="Imagen 9">
            <a:extLst>
              <a:ext uri="{FF2B5EF4-FFF2-40B4-BE49-F238E27FC236}">
                <a16:creationId xmlns="" xmlns:a16="http://schemas.microsoft.com/office/drawing/2014/main" id="{BF88046E-4515-4E3F-AFC4-D5029767E9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95562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ienzo en blanco">
    <p:bg>
      <p:bgPr>
        <a:blipFill dpi="0" rotWithShape="1">
          <a:blip r:embed="rId2">
            <a:alphaModFix amt="32000"/>
            <a:duotone>
              <a:schemeClr val="accent1">
                <a:shade val="45000"/>
                <a:satMod val="135000"/>
              </a:schemeClr>
              <a:prstClr val="white"/>
            </a:duotone>
          </a:blip>
          <a:srcRect/>
          <a:stretch>
            <a:fillRect t="-1000" r="74000" b="79000"/>
          </a:stretch>
        </a:blipFill>
        <a:effectLst/>
      </p:bgPr>
    </p:bg>
    <p:spTree>
      <p:nvGrpSpPr>
        <p:cNvPr id="1" name=""/>
        <p:cNvGrpSpPr/>
        <p:nvPr/>
      </p:nvGrpSpPr>
      <p:grpSpPr>
        <a:xfrm>
          <a:off x="0" y="0"/>
          <a:ext cx="0" cy="0"/>
          <a:chOff x="0" y="0"/>
          <a:chExt cx="0" cy="0"/>
        </a:xfrm>
      </p:grpSpPr>
      <p:pic>
        <p:nvPicPr>
          <p:cNvPr id="14" name="Imagen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pic>
        <p:nvPicPr>
          <p:cNvPr id="6"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sp>
        <p:nvSpPr>
          <p:cNvPr id="7"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9" name="Imagen 8">
            <a:extLst>
              <a:ext uri="{FF2B5EF4-FFF2-40B4-BE49-F238E27FC236}">
                <a16:creationId xmlns="" xmlns:a16="http://schemas.microsoft.com/office/drawing/2014/main" id="{E7402ED7-9706-49DA-9949-1D1938EE4B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157783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os áreas asimétricas">
    <p:bg>
      <p:bgPr>
        <a:blipFill dpi="0" rotWithShape="1">
          <a:blip r:embed="rId2">
            <a:alphaModFix amt="32000"/>
            <a:duotone>
              <a:schemeClr val="accent1">
                <a:shade val="45000"/>
                <a:satMod val="135000"/>
              </a:schemeClr>
              <a:prstClr val="white"/>
            </a:duotone>
          </a:blip>
          <a:srcRect/>
          <a:stretch>
            <a:fillRect t="-1000" r="74000" b="79000"/>
          </a:stretch>
        </a:blipFill>
        <a:effectLst/>
      </p:bgPr>
    </p:bg>
    <p:spTree>
      <p:nvGrpSpPr>
        <p:cNvPr id="1" name=""/>
        <p:cNvGrpSpPr/>
        <p:nvPr/>
      </p:nvGrpSpPr>
      <p:grpSpPr>
        <a:xfrm>
          <a:off x="0" y="0"/>
          <a:ext cx="0" cy="0"/>
          <a:chOff x="0" y="0"/>
          <a:chExt cx="0" cy="0"/>
        </a:xfrm>
      </p:grpSpPr>
      <p:sp>
        <p:nvSpPr>
          <p:cNvPr id="15" name="2 Marcador de texto"/>
          <p:cNvSpPr>
            <a:spLocks noGrp="1"/>
          </p:cNvSpPr>
          <p:nvPr>
            <p:ph type="body" idx="10"/>
          </p:nvPr>
        </p:nvSpPr>
        <p:spPr>
          <a:xfrm>
            <a:off x="609601" y="2492562"/>
            <a:ext cx="4085547" cy="690092"/>
          </a:xfrm>
        </p:spPr>
        <p:txBody>
          <a:bodyPr anchor="b">
            <a:normAutofit/>
          </a:bodyPr>
          <a:lstStyle>
            <a:lvl1pPr marL="0" indent="0">
              <a:buNone/>
              <a:defRPr sz="1500" b="0">
                <a:solidFill>
                  <a:srgbClr val="32588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6" name="2 Marcador de contenido"/>
          <p:cNvSpPr>
            <a:spLocks noGrp="1"/>
          </p:cNvSpPr>
          <p:nvPr>
            <p:ph idx="11"/>
          </p:nvPr>
        </p:nvSpPr>
        <p:spPr>
          <a:xfrm>
            <a:off x="2" y="3182654"/>
            <a:ext cx="4659993" cy="3486706"/>
          </a:xfrm>
        </p:spPr>
        <p:txBody>
          <a:bodyPr>
            <a:normAutofit/>
          </a:bodyPr>
          <a:lstStyle>
            <a:lvl1pPr marL="536972" indent="-139304">
              <a:spcBef>
                <a:spcPts val="450"/>
              </a:spcBef>
              <a:buFontTx/>
              <a:buBlip>
                <a:blip r:embed="rId3"/>
              </a:buBlip>
              <a:defRPr sz="1350">
                <a:solidFill>
                  <a:srgbClr val="325886"/>
                </a:solidFill>
              </a:defRPr>
            </a:lvl1pPr>
            <a:lvl2pPr marL="804863" indent="-129779">
              <a:spcBef>
                <a:spcPts val="450"/>
              </a:spcBef>
              <a:buClr>
                <a:srgbClr val="C5000B"/>
              </a:buClr>
              <a:buSzPct val="100000"/>
              <a:buFont typeface="Wingdings" panose="05000000000000000000" pitchFamily="2" charset="2"/>
              <a:buChar char="v"/>
              <a:defRPr sz="1200">
                <a:solidFill>
                  <a:srgbClr val="325886"/>
                </a:solidFill>
              </a:defRPr>
            </a:lvl2pPr>
            <a:lvl3pPr marL="1073944" indent="-129779">
              <a:spcBef>
                <a:spcPts val="450"/>
              </a:spcBef>
              <a:buClr>
                <a:srgbClr val="C5000B"/>
              </a:buClr>
              <a:buSzPct val="100000"/>
              <a:buFont typeface="Wingdings" panose="05000000000000000000" pitchFamily="2" charset="2"/>
              <a:buChar char="ü"/>
              <a:defRPr sz="1050">
                <a:solidFill>
                  <a:srgbClr val="325886"/>
                </a:solidFill>
              </a:defRPr>
            </a:lvl3pPr>
            <a:lvl4pPr marL="1341835" indent="-129779">
              <a:spcBef>
                <a:spcPts val="450"/>
              </a:spcBef>
              <a:buClr>
                <a:srgbClr val="C5000B"/>
              </a:buClr>
              <a:defRPr sz="1050">
                <a:solidFill>
                  <a:srgbClr val="325886"/>
                </a:solidFill>
              </a:defRPr>
            </a:lvl4pPr>
            <a:lvl5pPr marL="1609725" indent="-129779">
              <a:spcBef>
                <a:spcPts val="450"/>
              </a:spcBef>
              <a:buClr>
                <a:srgbClr val="C5000B"/>
              </a:buClr>
              <a:defRPr sz="1050">
                <a:solidFill>
                  <a:srgbClr val="325886"/>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7" name="2 Marcador de contenido"/>
          <p:cNvSpPr>
            <a:spLocks noGrp="1"/>
          </p:cNvSpPr>
          <p:nvPr>
            <p:ph idx="1"/>
          </p:nvPr>
        </p:nvSpPr>
        <p:spPr>
          <a:xfrm>
            <a:off x="4695148" y="476672"/>
            <a:ext cx="6887253" cy="5386608"/>
          </a:xfrm>
        </p:spPr>
        <p:txBody>
          <a:bodyPr/>
          <a:lstStyle>
            <a:lvl1pPr marL="338138" indent="-200025">
              <a:spcBef>
                <a:spcPts val="450"/>
              </a:spcBef>
              <a:buFontTx/>
              <a:buBlip>
                <a:blip r:embed="rId3"/>
              </a:buBlip>
              <a:defRPr sz="1800">
                <a:solidFill>
                  <a:srgbClr val="325886"/>
                </a:solidFill>
              </a:defRPr>
            </a:lvl1pPr>
            <a:lvl2pPr marL="875110" indent="-198835">
              <a:spcBef>
                <a:spcPts val="450"/>
              </a:spcBef>
              <a:buClr>
                <a:srgbClr val="C5000B"/>
              </a:buClr>
              <a:buSzPct val="100000"/>
              <a:buFont typeface="Wingdings" panose="05000000000000000000" pitchFamily="2" charset="2"/>
              <a:buChar char="v"/>
              <a:defRPr sz="1650">
                <a:solidFill>
                  <a:srgbClr val="325886"/>
                </a:solidFill>
              </a:defRPr>
            </a:lvl2pPr>
            <a:lvl3pPr marL="1410891" indent="-198835">
              <a:spcBef>
                <a:spcPts val="450"/>
              </a:spcBef>
              <a:buClr>
                <a:srgbClr val="C5000B"/>
              </a:buClr>
              <a:buSzPct val="100000"/>
              <a:buFont typeface="Wingdings" panose="05000000000000000000" pitchFamily="2" charset="2"/>
              <a:buChar char="ü"/>
              <a:defRPr sz="1500">
                <a:solidFill>
                  <a:srgbClr val="325886"/>
                </a:solidFill>
              </a:defRPr>
            </a:lvl3pPr>
            <a:lvl4pPr marL="1888331" indent="-129779">
              <a:spcBef>
                <a:spcPts val="450"/>
              </a:spcBef>
              <a:buClr>
                <a:srgbClr val="C5000B"/>
              </a:buClr>
              <a:defRPr>
                <a:solidFill>
                  <a:srgbClr val="325886"/>
                </a:solidFill>
              </a:defRPr>
            </a:lvl4pPr>
            <a:lvl5pPr marL="2425304" indent="-139304">
              <a:spcBef>
                <a:spcPts val="450"/>
              </a:spcBef>
              <a:buClr>
                <a:srgbClr val="C5000B"/>
              </a:buClr>
              <a:defRPr>
                <a:solidFill>
                  <a:srgbClr val="325886"/>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 name="Título 2"/>
          <p:cNvSpPr>
            <a:spLocks noGrp="1"/>
          </p:cNvSpPr>
          <p:nvPr>
            <p:ph type="title" hasCustomPrompt="1"/>
          </p:nvPr>
        </p:nvSpPr>
        <p:spPr>
          <a:xfrm>
            <a:off x="609602" y="1282419"/>
            <a:ext cx="4050393" cy="1210145"/>
          </a:xfrm>
        </p:spPr>
        <p:txBody>
          <a:bodyPr>
            <a:noAutofit/>
          </a:bodyPr>
          <a:lstStyle>
            <a:lvl1pPr>
              <a:defRPr sz="1800" b="1">
                <a:solidFill>
                  <a:srgbClr val="325886"/>
                </a:solidFill>
              </a:defRPr>
            </a:lvl1pPr>
          </a:lstStyle>
          <a:p>
            <a:r>
              <a:rPr lang="es-ES" dirty="0"/>
              <a:t>Título de diapositiva: es obligatorio</a:t>
            </a:r>
          </a:p>
        </p:txBody>
      </p:sp>
      <p:pic>
        <p:nvPicPr>
          <p:cNvPr id="10" name="9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sp>
        <p:nvSpPr>
          <p:cNvPr id="14"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11" name="Imagen 10">
            <a:extLst>
              <a:ext uri="{FF2B5EF4-FFF2-40B4-BE49-F238E27FC236}">
                <a16:creationId xmlns="" xmlns:a16="http://schemas.microsoft.com/office/drawing/2014/main" id="{3DF61A7A-ADC5-4536-85FA-B560EB95874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136067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y explicación">
    <p:bg>
      <p:bgPr>
        <a:blipFill dpi="0" rotWithShape="1">
          <a:blip r:embed="rId2">
            <a:alphaModFix amt="32000"/>
            <a:duotone>
              <a:schemeClr val="accent1">
                <a:shade val="45000"/>
                <a:satMod val="135000"/>
              </a:schemeClr>
              <a:prstClr val="white"/>
            </a:duotone>
            <a:extLst>
              <a:ext uri="{BEBA8EAE-BF5A-486C-A8C5-ECC9F3942E4B}">
                <a14:imgProps xmlns:a14="http://schemas.microsoft.com/office/drawing/2010/main">
                  <a14:imgLayer r:embed="rId3">
                    <a14:imgEffect>
                      <a14:saturation sat="97000"/>
                    </a14:imgEffect>
                  </a14:imgLayer>
                </a14:imgProps>
              </a:ext>
            </a:extLst>
          </a:blip>
          <a:srcRect/>
          <a:stretch>
            <a:fillRect t="-1000" r="74000" b="79000"/>
          </a:stretch>
        </a:blipFill>
        <a:effectLst/>
      </p:bgPr>
    </p:bg>
    <p:spTree>
      <p:nvGrpSpPr>
        <p:cNvPr id="1" name=""/>
        <p:cNvGrpSpPr/>
        <p:nvPr/>
      </p:nvGrpSpPr>
      <p:grpSpPr>
        <a:xfrm>
          <a:off x="0" y="0"/>
          <a:ext cx="0" cy="0"/>
          <a:chOff x="0" y="0"/>
          <a:chExt cx="0" cy="0"/>
        </a:xfrm>
      </p:grpSpPr>
      <p:sp>
        <p:nvSpPr>
          <p:cNvPr id="3" name="2 Marcador de posición de imagen"/>
          <p:cNvSpPr>
            <a:spLocks noGrp="1"/>
          </p:cNvSpPr>
          <p:nvPr>
            <p:ph type="pic" idx="1"/>
          </p:nvPr>
        </p:nvSpPr>
        <p:spPr>
          <a:xfrm>
            <a:off x="3503712" y="908720"/>
            <a:ext cx="5183221" cy="216457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S" dirty="0"/>
          </a:p>
        </p:txBody>
      </p:sp>
      <p:sp>
        <p:nvSpPr>
          <p:cNvPr id="16" name="2 Marcador de texto"/>
          <p:cNvSpPr>
            <a:spLocks noGrp="1"/>
          </p:cNvSpPr>
          <p:nvPr>
            <p:ph type="body" idx="10"/>
          </p:nvPr>
        </p:nvSpPr>
        <p:spPr>
          <a:xfrm>
            <a:off x="911425" y="3140968"/>
            <a:ext cx="10271787" cy="417054"/>
          </a:xfrm>
        </p:spPr>
        <p:txBody>
          <a:bodyPr anchor="b">
            <a:noAutofit/>
          </a:bodyPr>
          <a:lstStyle>
            <a:lvl1pPr marL="0" indent="0" algn="ctr">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18" name="2 Marcador de contenido"/>
          <p:cNvSpPr>
            <a:spLocks noGrp="1"/>
          </p:cNvSpPr>
          <p:nvPr>
            <p:ph idx="11"/>
          </p:nvPr>
        </p:nvSpPr>
        <p:spPr>
          <a:xfrm>
            <a:off x="1" y="3573016"/>
            <a:ext cx="11183211" cy="2088232"/>
          </a:xfrm>
        </p:spPr>
        <p:txBody>
          <a:bodyPr>
            <a:noAutofit/>
          </a:bodyPr>
          <a:lstStyle>
            <a:lvl1pPr marL="606029" indent="-198835">
              <a:spcBef>
                <a:spcPts val="450"/>
              </a:spcBef>
              <a:buFontTx/>
              <a:buBlip>
                <a:blip r:embed="rId4"/>
              </a:buBlip>
              <a:defRPr sz="1800">
                <a:solidFill>
                  <a:srgbClr val="325886"/>
                </a:solidFill>
              </a:defRPr>
            </a:lvl1pPr>
            <a:lvl2pPr marL="1143000" indent="-198835">
              <a:spcBef>
                <a:spcPts val="450"/>
              </a:spcBef>
              <a:buClr>
                <a:srgbClr val="C5000B"/>
              </a:buClr>
              <a:buSzPct val="100000"/>
              <a:buFont typeface="Wingdings" panose="05000000000000000000" pitchFamily="2" charset="2"/>
              <a:buChar char="v"/>
              <a:defRPr sz="1500">
                <a:solidFill>
                  <a:srgbClr val="325886"/>
                </a:solidFill>
              </a:defRPr>
            </a:lvl2pPr>
            <a:lvl3pPr marL="1679972" indent="-198835">
              <a:spcBef>
                <a:spcPts val="450"/>
              </a:spcBef>
              <a:buClr>
                <a:srgbClr val="C5000B"/>
              </a:buClr>
              <a:buSzPct val="100000"/>
              <a:buFont typeface="Wingdings" panose="05000000000000000000" pitchFamily="2" charset="2"/>
              <a:buChar char="ü"/>
              <a:defRPr sz="1200">
                <a:solidFill>
                  <a:srgbClr val="325886"/>
                </a:solidFill>
              </a:defRPr>
            </a:lvl3pPr>
            <a:lvl4pPr marL="2156222" indent="-138113">
              <a:spcBef>
                <a:spcPts val="450"/>
              </a:spcBef>
              <a:buClr>
                <a:srgbClr val="C5000B"/>
              </a:buClr>
              <a:defRPr sz="1200">
                <a:solidFill>
                  <a:srgbClr val="325886"/>
                </a:solidFill>
              </a:defRPr>
            </a:lvl4pPr>
            <a:lvl5pPr marL="2693194" indent="-139304">
              <a:spcBef>
                <a:spcPts val="450"/>
              </a:spcBef>
              <a:buClr>
                <a:srgbClr val="C5000B"/>
              </a:buClr>
              <a:defRPr sz="1200">
                <a:solidFill>
                  <a:srgbClr val="325886"/>
                </a:solidFil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9" name="1 Título"/>
          <p:cNvSpPr>
            <a:spLocks noGrp="1"/>
          </p:cNvSpPr>
          <p:nvPr>
            <p:ph type="title" hasCustomPrompt="1"/>
          </p:nvPr>
        </p:nvSpPr>
        <p:spPr>
          <a:xfrm>
            <a:off x="609600" y="159904"/>
            <a:ext cx="10972800" cy="604800"/>
          </a:xfrm>
          <a:noFill/>
        </p:spPr>
        <p:txBody>
          <a:bodyPr>
            <a:noAutofit/>
          </a:bodyPr>
          <a:lstStyle>
            <a:lvl1pPr algn="ctr">
              <a:defRPr sz="2400" b="1">
                <a:solidFill>
                  <a:srgbClr val="325886"/>
                </a:solidFill>
              </a:defRPr>
            </a:lvl1pPr>
          </a:lstStyle>
          <a:p>
            <a:r>
              <a:rPr lang="es-ES" dirty="0"/>
              <a:t>Título de diapositiva: es obligatorio</a:t>
            </a:r>
          </a:p>
        </p:txBody>
      </p:sp>
      <p:pic>
        <p:nvPicPr>
          <p:cNvPr id="10" name="9 Imagen" descr="Heartbeat.png"/>
          <p:cNvPicPr>
            <a:picLocks noChangeAspect="1"/>
          </p:cNvPicPr>
          <p:nvPr userDrawn="1"/>
        </p:nvPicPr>
        <p:blipFill>
          <a:blip r:embed="rId5" cstate="print">
            <a:duotone>
              <a:schemeClr val="accent1">
                <a:shade val="45000"/>
                <a:satMod val="135000"/>
              </a:schemeClr>
              <a:prstClr val="white"/>
            </a:duotone>
          </a:blip>
          <a:srcRect r="37971" b="1133"/>
          <a:stretch>
            <a:fillRect/>
          </a:stretch>
        </p:blipFill>
        <p:spPr>
          <a:xfrm>
            <a:off x="12391" y="6119704"/>
            <a:ext cx="3336320" cy="333632"/>
          </a:xfrm>
          <a:prstGeom prst="rect">
            <a:avLst/>
          </a:prstGeom>
        </p:spPr>
      </p:pic>
      <p:pic>
        <p:nvPicPr>
          <p:cNvPr id="13" name="Imagen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88801" y="6226568"/>
            <a:ext cx="1765028" cy="514800"/>
          </a:xfrm>
          <a:prstGeom prst="rect">
            <a:avLst/>
          </a:prstGeom>
        </p:spPr>
      </p:pic>
      <p:sp>
        <p:nvSpPr>
          <p:cNvPr id="15" name="Marcador de texto 5"/>
          <p:cNvSpPr>
            <a:spLocks noGrp="1"/>
          </p:cNvSpPr>
          <p:nvPr>
            <p:ph type="body" sz="quarter" idx="12" hasCustomPrompt="1"/>
          </p:nvPr>
        </p:nvSpPr>
        <p:spPr>
          <a:xfrm>
            <a:off x="263353" y="5805264"/>
            <a:ext cx="11582443" cy="295162"/>
          </a:xfrm>
        </p:spPr>
        <p:txBody>
          <a:bodyPr/>
          <a:lstStyle>
            <a:lvl1pPr marL="0" indent="0" algn="r">
              <a:buNone/>
              <a:defRPr sz="1050" i="1">
                <a:solidFill>
                  <a:srgbClr val="242021"/>
                </a:solidFill>
              </a:defRPr>
            </a:lvl1pPr>
          </a:lstStyle>
          <a:p>
            <a:pPr lvl="0"/>
            <a:r>
              <a:rPr lang="es-ES" dirty="0"/>
              <a:t>Haga clic para introducir una referencia bibliográfica</a:t>
            </a:r>
          </a:p>
        </p:txBody>
      </p:sp>
      <p:pic>
        <p:nvPicPr>
          <p:cNvPr id="11" name="Imagen 10">
            <a:extLst>
              <a:ext uri="{FF2B5EF4-FFF2-40B4-BE49-F238E27FC236}">
                <a16:creationId xmlns="" xmlns:a16="http://schemas.microsoft.com/office/drawing/2014/main" id="{567EDC4E-008A-4A71-8282-4D55258CE91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8801" y="6447600"/>
            <a:ext cx="3176577" cy="291600"/>
          </a:xfrm>
          <a:prstGeom prst="rect">
            <a:avLst/>
          </a:prstGeom>
        </p:spPr>
      </p:pic>
    </p:spTree>
    <p:extLst>
      <p:ext uri="{BB962C8B-B14F-4D97-AF65-F5344CB8AC3E}">
        <p14:creationId xmlns:p14="http://schemas.microsoft.com/office/powerpoint/2010/main" val="2925953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2 Marcador de texto"/>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fecha"/>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34764A-3372-4F92-A04B-C6D954743B17}" type="datetimeFigureOut">
              <a:rPr lang="es-ES" smtClean="0"/>
              <a:pPr/>
              <a:t>07/05/2019</a:t>
            </a:fld>
            <a:endParaRPr lang="es-ES"/>
          </a:p>
        </p:txBody>
      </p:sp>
      <p:sp>
        <p:nvSpPr>
          <p:cNvPr id="5" name="4 Marcador de pie de página"/>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7386E7-29ED-41AB-9506-B1B1EB43D00B}" type="slidenum">
              <a:rPr lang="es-ES" smtClean="0"/>
              <a:pPr/>
              <a:t>‹Nº›</a:t>
            </a:fld>
            <a:endParaRPr lang="es-ES"/>
          </a:p>
        </p:txBody>
      </p:sp>
    </p:spTree>
    <p:extLst>
      <p:ext uri="{BB962C8B-B14F-4D97-AF65-F5344CB8AC3E}">
        <p14:creationId xmlns:p14="http://schemas.microsoft.com/office/powerpoint/2010/main" val="405905461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676" r:id="rId19"/>
    <p:sldLayoutId id="2147483662" r:id="rId20"/>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5.tiff"/><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tiff"/><Relationship Id="rId5" Type="http://schemas.openxmlformats.org/officeDocument/2006/relationships/image" Target="../media/image22.png"/><Relationship Id="rId10" Type="http://schemas.openxmlformats.org/officeDocument/2006/relationships/image" Target="../media/image27.tiff"/><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4.png"/><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8.tiff"/></Relationships>
</file>

<file path=ppt/slides/_rels/slide4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8.tiff"/></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tiff"/><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tiff"/><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1.tiff"/></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0.tiff"/><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31179CCF-9AD2-4456-BA61-D9FB9D90904D}"/>
              </a:ext>
            </a:extLst>
          </p:cNvPr>
          <p:cNvSpPr>
            <a:spLocks noGrp="1"/>
          </p:cNvSpPr>
          <p:nvPr>
            <p:ph type="ctrTitle"/>
          </p:nvPr>
        </p:nvSpPr>
        <p:spPr/>
        <p:txBody>
          <a:bodyPr>
            <a:normAutofit/>
          </a:bodyPr>
          <a:lstStyle/>
          <a:p>
            <a:r>
              <a:rPr lang="es-ES" sz="4000" dirty="0"/>
              <a:t>El sueño en los niños. Desmontando falsos mitos.</a:t>
            </a:r>
          </a:p>
        </p:txBody>
      </p:sp>
      <p:sp>
        <p:nvSpPr>
          <p:cNvPr id="4" name="Subtítulo 3">
            <a:extLst>
              <a:ext uri="{FF2B5EF4-FFF2-40B4-BE49-F238E27FC236}">
                <a16:creationId xmlns="" xmlns:a16="http://schemas.microsoft.com/office/drawing/2014/main" id="{6E2EE15D-C723-460D-A0A9-F71C58B62590}"/>
              </a:ext>
            </a:extLst>
          </p:cNvPr>
          <p:cNvSpPr>
            <a:spLocks noGrp="1"/>
          </p:cNvSpPr>
          <p:nvPr>
            <p:ph type="subTitle" idx="1"/>
          </p:nvPr>
        </p:nvSpPr>
        <p:spPr>
          <a:xfrm>
            <a:off x="598712" y="5301208"/>
            <a:ext cx="11593288" cy="610820"/>
          </a:xfrm>
        </p:spPr>
        <p:txBody>
          <a:bodyPr/>
          <a:lstStyle/>
          <a:p>
            <a:r>
              <a:rPr lang="es-ES" sz="2400" dirty="0"/>
              <a:t>Dr. Gonzalo Pin Arboledas. Unidad Pediatría Integral. Hospital </a:t>
            </a:r>
            <a:r>
              <a:rPr lang="es-ES" sz="2400" dirty="0" err="1"/>
              <a:t>Quironsalud</a:t>
            </a:r>
            <a:r>
              <a:rPr lang="es-ES" sz="2400" dirty="0"/>
              <a:t>. Valencia.</a:t>
            </a:r>
          </a:p>
        </p:txBody>
      </p:sp>
    </p:spTree>
    <p:extLst>
      <p:ext uri="{BB962C8B-B14F-4D97-AF65-F5344CB8AC3E}">
        <p14:creationId xmlns:p14="http://schemas.microsoft.com/office/powerpoint/2010/main" val="137416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1 Imagen" descr="Herculano-Houzel.gif">
            <a:extLst>
              <a:ext uri="{FF2B5EF4-FFF2-40B4-BE49-F238E27FC236}">
                <a16:creationId xmlns="" xmlns:a16="http://schemas.microsoft.com/office/drawing/2014/main" id="{8B0EE875-86A6-F749-A2BC-17CC12C668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6518" y="437757"/>
            <a:ext cx="4474310" cy="549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 xmlns:a16="http://schemas.microsoft.com/office/drawing/2014/main" id="{A07D1883-535D-6B4E-8E82-2F7602AD11BF}"/>
              </a:ext>
            </a:extLst>
          </p:cNvPr>
          <p:cNvSpPr>
            <a:spLocks noChangeArrowheads="1"/>
          </p:cNvSpPr>
          <p:nvPr/>
        </p:nvSpPr>
        <p:spPr bwMode="auto">
          <a:xfrm>
            <a:off x="668462" y="5108854"/>
            <a:ext cx="5730832" cy="923330"/>
          </a:xfrm>
          <a:prstGeom prst="rect">
            <a:avLst/>
          </a:prstGeom>
          <a:solidFill>
            <a:srgbClr val="002060"/>
          </a:solidFill>
          <a:ln>
            <a:noFill/>
          </a:ln>
        </p:spPr>
        <p:txBody>
          <a:bodyPr wrap="square" anchor="ctr">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eaLnBrk="1" hangingPunct="1">
              <a:spcBef>
                <a:spcPct val="0"/>
              </a:spcBef>
              <a:buFontTx/>
              <a:buNone/>
            </a:pPr>
            <a:r>
              <a:rPr lang="es-ES" altLang="es-ES" sz="1350" dirty="0" smtClean="0">
                <a:latin typeface="Comic Sans MS" panose="030F0902030302020204" pitchFamily="66" charset="0"/>
                <a:cs typeface="Arial" panose="020B0604020202020204" pitchFamily="34" charset="0"/>
              </a:rPr>
              <a:t>Eliminación </a:t>
            </a:r>
            <a:r>
              <a:rPr lang="es-ES" altLang="es-ES" sz="1350" dirty="0">
                <a:latin typeface="Comic Sans MS" panose="030F0902030302020204" pitchFamily="66" charset="0"/>
                <a:cs typeface="Arial" panose="020B0604020202020204" pitchFamily="34" charset="0"/>
              </a:rPr>
              <a:t>de la </a:t>
            </a:r>
            <a:r>
              <a:rPr lang="es-ES" altLang="es-ES" sz="1350" dirty="0" smtClean="0">
                <a:latin typeface="Comic Sans MS" panose="030F0902030302020204" pitchFamily="66" charset="0"/>
                <a:cs typeface="Arial" panose="020B0604020202020204" pitchFamily="34" charset="0"/>
              </a:rPr>
              <a:t>basura neurotóxica </a:t>
            </a:r>
            <a:r>
              <a:rPr lang="es-ES" altLang="es-ES" sz="1350" dirty="0">
                <a:latin typeface="Comic Sans MS" panose="030F0902030302020204" pitchFamily="66" charset="0"/>
                <a:cs typeface="Arial" panose="020B0604020202020204" pitchFamily="34" charset="0"/>
              </a:rPr>
              <a:t>acumulada en el cerebro durante la vigilia.</a:t>
            </a:r>
          </a:p>
          <a:p>
            <a:pPr algn="just" eaLnBrk="1" hangingPunct="1">
              <a:spcBef>
                <a:spcPct val="0"/>
              </a:spcBef>
              <a:buFontTx/>
              <a:buNone/>
            </a:pPr>
            <a:endParaRPr lang="es-ES" altLang="es-ES" sz="1350" dirty="0">
              <a:latin typeface="Comic Sans MS" panose="030F0902030302020204" pitchFamily="66" charset="0"/>
              <a:cs typeface="Arial" panose="020B0604020202020204" pitchFamily="34" charset="0"/>
            </a:endParaRPr>
          </a:p>
          <a:p>
            <a:pPr algn="just">
              <a:spcBef>
                <a:spcPct val="0"/>
              </a:spcBef>
              <a:buNone/>
            </a:pPr>
            <a:r>
              <a:rPr lang="es-ES" altLang="es-ES" sz="1350" dirty="0">
                <a:latin typeface="Comic Sans MS" panose="030F0902030302020204" pitchFamily="66" charset="0"/>
                <a:cs typeface="Arial" panose="020B0604020202020204" pitchFamily="34" charset="0"/>
              </a:rPr>
              <a:t>                                      Función reparadora del sueño</a:t>
            </a:r>
          </a:p>
        </p:txBody>
      </p:sp>
      <p:sp>
        <p:nvSpPr>
          <p:cNvPr id="2" name="Flecha abajo 1">
            <a:extLst>
              <a:ext uri="{FF2B5EF4-FFF2-40B4-BE49-F238E27FC236}">
                <a16:creationId xmlns="" xmlns:a16="http://schemas.microsoft.com/office/drawing/2014/main" id="{A67EA3E2-115C-E049-A0D5-E347CC73C925}"/>
              </a:ext>
            </a:extLst>
          </p:cNvPr>
          <p:cNvSpPr/>
          <p:nvPr/>
        </p:nvSpPr>
        <p:spPr>
          <a:xfrm>
            <a:off x="3425045" y="5423936"/>
            <a:ext cx="573206" cy="313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CuadroTexto 4">
            <a:extLst>
              <a:ext uri="{FF2B5EF4-FFF2-40B4-BE49-F238E27FC236}">
                <a16:creationId xmlns="" xmlns:a16="http://schemas.microsoft.com/office/drawing/2014/main" id="{9AC49575-34FB-4F4D-AD7B-A318C25C69BD}"/>
              </a:ext>
            </a:extLst>
          </p:cNvPr>
          <p:cNvSpPr txBox="1"/>
          <p:nvPr/>
        </p:nvSpPr>
        <p:spPr>
          <a:xfrm>
            <a:off x="8108868" y="620688"/>
            <a:ext cx="183949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dirty="0"/>
              <a:t>Corteza cerebral</a:t>
            </a:r>
          </a:p>
        </p:txBody>
      </p:sp>
      <p:sp>
        <p:nvSpPr>
          <p:cNvPr id="7" name="CuadroTexto 6">
            <a:extLst>
              <a:ext uri="{FF2B5EF4-FFF2-40B4-BE49-F238E27FC236}">
                <a16:creationId xmlns="" xmlns:a16="http://schemas.microsoft.com/office/drawing/2014/main" id="{B76BF1F8-E7E1-B64F-A18B-EF1646544FBB}"/>
              </a:ext>
            </a:extLst>
          </p:cNvPr>
          <p:cNvSpPr txBox="1"/>
          <p:nvPr/>
        </p:nvSpPr>
        <p:spPr>
          <a:xfrm>
            <a:off x="8541880" y="1379888"/>
            <a:ext cx="9004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900" dirty="0"/>
              <a:t>Tejido bañado por el LCR</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48" y="1511102"/>
            <a:ext cx="4752528" cy="358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rot="2500612">
            <a:off x="4165642" y="2606086"/>
            <a:ext cx="1730282" cy="392415"/>
          </a:xfrm>
          <a:prstGeom prst="rect">
            <a:avLst/>
          </a:prstGeom>
          <a:noFill/>
        </p:spPr>
        <p:txBody>
          <a:bodyPr wrap="none" lIns="68580" tIns="34290" rIns="68580" bIns="34290">
            <a:spAutoFit/>
          </a:bodyPr>
          <a:lstStyle/>
          <a:p>
            <a:pPr algn="ctr"/>
            <a:r>
              <a:rPr lang="es-ES" sz="1050" dirty="0">
                <a:ln w="18415" cmpd="sng">
                  <a:solidFill>
                    <a:srgbClr val="FFFFFF"/>
                  </a:solidFill>
                  <a:prstDash val="solid"/>
                </a:ln>
                <a:solidFill>
                  <a:srgbClr val="FFFFFF"/>
                </a:solidFill>
                <a:effectLst>
                  <a:outerShdw blurRad="63500" dir="3600000" algn="tl" rotWithShape="0">
                    <a:srgbClr val="000000">
                      <a:alpha val="70000"/>
                    </a:srgbClr>
                  </a:outerShdw>
                </a:effectLst>
              </a:rPr>
              <a:t>SUEÑO y </a:t>
            </a:r>
            <a:r>
              <a:rPr lang="es-ES" sz="1050" dirty="0" err="1">
                <a:ln w="18415" cmpd="sng">
                  <a:solidFill>
                    <a:srgbClr val="FFFFFF"/>
                  </a:solidFill>
                  <a:prstDash val="solid"/>
                </a:ln>
                <a:solidFill>
                  <a:srgbClr val="FFFFFF"/>
                </a:solidFill>
                <a:effectLst>
                  <a:outerShdw blurRad="63500" dir="3600000" algn="tl" rotWithShape="0">
                    <a:srgbClr val="000000">
                      <a:alpha val="70000"/>
                    </a:srgbClr>
                  </a:outerShdw>
                </a:effectLst>
              </a:rPr>
              <a:t>cía</a:t>
            </a:r>
            <a:endParaRPr lang="es-ES" sz="105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S" sz="1050" dirty="0">
                <a:ln w="18415" cmpd="sng">
                  <a:solidFill>
                    <a:srgbClr val="FFFFFF"/>
                  </a:solidFill>
                  <a:prstDash val="solid"/>
                </a:ln>
                <a:solidFill>
                  <a:srgbClr val="FFFFFF"/>
                </a:solidFill>
                <a:effectLst>
                  <a:outerShdw blurRad="63500" dir="3600000" algn="tl" rotWithShape="0">
                    <a:srgbClr val="000000">
                      <a:alpha val="70000"/>
                    </a:srgbClr>
                  </a:outerShdw>
                </a:effectLst>
              </a:rPr>
              <a:t>Recogida nocturna de basura</a:t>
            </a:r>
          </a:p>
        </p:txBody>
      </p:sp>
      <p:sp>
        <p:nvSpPr>
          <p:cNvPr id="3" name="Marcador de texto 2">
            <a:extLst>
              <a:ext uri="{FF2B5EF4-FFF2-40B4-BE49-F238E27FC236}">
                <a16:creationId xmlns="" xmlns:a16="http://schemas.microsoft.com/office/drawing/2014/main" id="{03FFFA83-25CF-4647-8B69-53AA358B292E}"/>
              </a:ext>
            </a:extLst>
          </p:cNvPr>
          <p:cNvSpPr>
            <a:spLocks noGrp="1"/>
          </p:cNvSpPr>
          <p:nvPr>
            <p:ph type="body" sz="quarter" idx="12"/>
          </p:nvPr>
        </p:nvSpPr>
        <p:spPr>
          <a:xfrm>
            <a:off x="609557" y="5806713"/>
            <a:ext cx="11582443" cy="563077"/>
          </a:xfrm>
        </p:spPr>
        <p:txBody>
          <a:bodyPr>
            <a:normAutofit/>
          </a:bodyPr>
          <a:lstStyle/>
          <a:p>
            <a:r>
              <a:rPr lang="es-ES" altLang="es-ES" sz="1200" dirty="0">
                <a:solidFill>
                  <a:srgbClr val="000000"/>
                </a:solidFill>
                <a:cs typeface="Times New Roman" panose="02020603050405020304" pitchFamily="18" charset="0"/>
              </a:rPr>
              <a:t>Herculano-</a:t>
            </a:r>
            <a:r>
              <a:rPr lang="es-ES" altLang="es-ES" sz="1200" dirty="0" err="1">
                <a:solidFill>
                  <a:srgbClr val="000000"/>
                </a:solidFill>
                <a:cs typeface="Times New Roman" panose="02020603050405020304" pitchFamily="18" charset="0"/>
              </a:rPr>
              <a:t>Houzel</a:t>
            </a:r>
            <a:r>
              <a:rPr lang="es-ES" altLang="es-ES" sz="1200" dirty="0">
                <a:solidFill>
                  <a:srgbClr val="000000"/>
                </a:solidFill>
                <a:cs typeface="Times New Roman" panose="02020603050405020304" pitchFamily="18" charset="0"/>
              </a:rPr>
              <a:t>, </a:t>
            </a:r>
            <a:r>
              <a:rPr lang="es-ES" altLang="es-ES" sz="1200" dirty="0" err="1">
                <a:solidFill>
                  <a:srgbClr val="000000"/>
                </a:solidFill>
                <a:cs typeface="Times New Roman" panose="02020603050405020304" pitchFamily="18" charset="0"/>
              </a:rPr>
              <a:t>Science</a:t>
            </a:r>
            <a:r>
              <a:rPr lang="es-ES" altLang="es-ES" sz="1200" dirty="0">
                <a:solidFill>
                  <a:srgbClr val="000000"/>
                </a:solidFill>
                <a:cs typeface="Times New Roman" panose="02020603050405020304" pitchFamily="18" charset="0"/>
              </a:rPr>
              <a:t>, 2013</a:t>
            </a:r>
          </a:p>
          <a:p>
            <a:r>
              <a:rPr lang="fr-FR" altLang="es-ES" sz="1200" dirty="0">
                <a:solidFill>
                  <a:srgbClr val="000000"/>
                </a:solidFill>
                <a:cs typeface="Times New Roman" panose="02020603050405020304" pitchFamily="18" charset="0"/>
              </a:rPr>
              <a:t>Xie et al., Science, 2013</a:t>
            </a:r>
            <a:endParaRPr lang="es-ES" altLang="es-ES" sz="1200" dirty="0">
              <a:solidFill>
                <a:srgbClr val="000000"/>
              </a:solidFill>
              <a:cs typeface="Times New Roman" panose="02020603050405020304" pitchFamily="18" charset="0"/>
            </a:endParaRPr>
          </a:p>
          <a:p>
            <a:endParaRPr lang="es-ES" altLang="es-ES" dirty="0">
              <a:solidFill>
                <a:schemeClr val="tx1"/>
              </a:solidFill>
              <a:cs typeface="Times New Roman" panose="02020603050405020304" pitchFamily="18" charset="0"/>
            </a:endParaRPr>
          </a:p>
          <a:p>
            <a:endParaRPr lang="es-ES" dirty="0"/>
          </a:p>
        </p:txBody>
      </p:sp>
      <p:cxnSp>
        <p:nvCxnSpPr>
          <p:cNvPr id="11" name="10 Conector recto"/>
          <p:cNvCxnSpPr>
            <a:cxnSpLocks/>
          </p:cNvCxnSpPr>
          <p:nvPr/>
        </p:nvCxnSpPr>
        <p:spPr>
          <a:xfrm flipH="1">
            <a:off x="9230836" y="1233756"/>
            <a:ext cx="211460" cy="3905648"/>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a:cxnSpLocks/>
          </p:cNvCxnSpPr>
          <p:nvPr/>
        </p:nvCxnSpPr>
        <p:spPr>
          <a:xfrm>
            <a:off x="8514071" y="1233756"/>
            <a:ext cx="27809" cy="6951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 xmlns:a16="http://schemas.microsoft.com/office/drawing/2014/main" id="{3EDA74A8-1282-FC4D-AF67-CFA9849CDB39}"/>
              </a:ext>
            </a:extLst>
          </p:cNvPr>
          <p:cNvSpPr/>
          <p:nvPr/>
        </p:nvSpPr>
        <p:spPr>
          <a:xfrm>
            <a:off x="1810925" y="4348232"/>
            <a:ext cx="693397" cy="262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1350" dirty="0">
                <a:solidFill>
                  <a:schemeClr val="tx1"/>
                </a:solidFill>
              </a:rPr>
              <a:t>10TRC</a:t>
            </a:r>
          </a:p>
        </p:txBody>
      </p:sp>
      <p:sp>
        <p:nvSpPr>
          <p:cNvPr id="12" name="Rectángulo 11">
            <a:extLst>
              <a:ext uri="{FF2B5EF4-FFF2-40B4-BE49-F238E27FC236}">
                <a16:creationId xmlns="" xmlns:a16="http://schemas.microsoft.com/office/drawing/2014/main" id="{197F170C-160E-884F-A16F-AD66AFD9B522}"/>
              </a:ext>
            </a:extLst>
          </p:cNvPr>
          <p:cNvSpPr/>
          <p:nvPr/>
        </p:nvSpPr>
        <p:spPr>
          <a:xfrm>
            <a:off x="1769335" y="4362647"/>
            <a:ext cx="113251" cy="23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e</a:t>
            </a:r>
          </a:p>
        </p:txBody>
      </p:sp>
      <p:sp>
        <p:nvSpPr>
          <p:cNvPr id="18" name="CuadroTexto 17">
            <a:extLst>
              <a:ext uri="{FF2B5EF4-FFF2-40B4-BE49-F238E27FC236}">
                <a16:creationId xmlns="" xmlns:a16="http://schemas.microsoft.com/office/drawing/2014/main" id="{8948B4BE-E3FD-0740-94BC-B30F36B5E27F}"/>
              </a:ext>
            </a:extLst>
          </p:cNvPr>
          <p:cNvSpPr txBox="1"/>
          <p:nvPr/>
        </p:nvSpPr>
        <p:spPr>
          <a:xfrm>
            <a:off x="6136516" y="1740072"/>
            <a:ext cx="2276446" cy="977191"/>
          </a:xfrm>
          <a:prstGeom prst="rect">
            <a:avLst/>
          </a:prstGeom>
          <a:solidFill>
            <a:srgbClr val="FFFF00"/>
          </a:solidFill>
          <a:ln>
            <a:solidFill>
              <a:schemeClr val="tx1"/>
            </a:solidFill>
          </a:ln>
        </p:spPr>
        <p:txBody>
          <a:bodyPr wrap="square" rtlCol="0">
            <a:spAutoFit/>
          </a:bodyPr>
          <a:lstStyle/>
          <a:p>
            <a:pPr algn="ctr"/>
            <a:r>
              <a:rPr lang="es-ES" sz="1350" b="1" dirty="0">
                <a:solidFill>
                  <a:srgbClr val="325886"/>
                </a:solidFill>
              </a:rPr>
              <a:t>VIGILIA</a:t>
            </a:r>
          </a:p>
          <a:p>
            <a:r>
              <a:rPr lang="es-ES" sz="1100" dirty="0">
                <a:solidFill>
                  <a:srgbClr val="325886"/>
                </a:solidFill>
              </a:rPr>
              <a:t>Disminuye espacio entre neuronas.</a:t>
            </a:r>
          </a:p>
          <a:p>
            <a:r>
              <a:rPr lang="es-ES" sz="1100" dirty="0">
                <a:solidFill>
                  <a:srgbClr val="325886"/>
                </a:solidFill>
              </a:rPr>
              <a:t>Baja el flujo del líquido en el cerebro.</a:t>
            </a:r>
          </a:p>
          <a:p>
            <a:r>
              <a:rPr lang="es-ES" sz="1100" dirty="0">
                <a:solidFill>
                  <a:srgbClr val="325886"/>
                </a:solidFill>
              </a:rPr>
              <a:t>Acumula desechos neurotóxicos.</a:t>
            </a:r>
          </a:p>
        </p:txBody>
      </p:sp>
      <p:sp>
        <p:nvSpPr>
          <p:cNvPr id="19" name="CuadroTexto 18">
            <a:extLst>
              <a:ext uri="{FF2B5EF4-FFF2-40B4-BE49-F238E27FC236}">
                <a16:creationId xmlns="" xmlns:a16="http://schemas.microsoft.com/office/drawing/2014/main" id="{49B806D3-AA39-C341-9F04-78C9475E0F95}"/>
              </a:ext>
            </a:extLst>
          </p:cNvPr>
          <p:cNvSpPr txBox="1"/>
          <p:nvPr/>
        </p:nvSpPr>
        <p:spPr>
          <a:xfrm>
            <a:off x="9028617" y="3223464"/>
            <a:ext cx="2179951" cy="807913"/>
          </a:xfrm>
          <a:prstGeom prst="rect">
            <a:avLst/>
          </a:prstGeom>
          <a:solidFill>
            <a:schemeClr val="tx1"/>
          </a:solidFill>
          <a:ln>
            <a:solidFill>
              <a:schemeClr val="tx1"/>
            </a:solidFill>
          </a:ln>
        </p:spPr>
        <p:txBody>
          <a:bodyPr wrap="square" rtlCol="0">
            <a:spAutoFit/>
          </a:bodyPr>
          <a:lstStyle/>
          <a:p>
            <a:pPr algn="ctr"/>
            <a:r>
              <a:rPr lang="es-ES" sz="1350" b="1" dirty="0">
                <a:solidFill>
                  <a:schemeClr val="bg1"/>
                </a:solidFill>
              </a:rPr>
              <a:t>SUEÑO</a:t>
            </a:r>
          </a:p>
          <a:p>
            <a:r>
              <a:rPr lang="es-ES" sz="1100" dirty="0">
                <a:solidFill>
                  <a:schemeClr val="bg1"/>
                </a:solidFill>
              </a:rPr>
              <a:t>&gt; 60%  espacio entre neuronas.</a:t>
            </a:r>
          </a:p>
          <a:p>
            <a:r>
              <a:rPr lang="es-ES" sz="1100" dirty="0">
                <a:solidFill>
                  <a:schemeClr val="bg1"/>
                </a:solidFill>
              </a:rPr>
              <a:t>Mejor flujo del liquido cerebral.</a:t>
            </a:r>
          </a:p>
          <a:p>
            <a:r>
              <a:rPr lang="es-ES" sz="1100" dirty="0">
                <a:solidFill>
                  <a:schemeClr val="bg1"/>
                </a:solidFill>
              </a:rPr>
              <a:t>Limpieza del tejido </a:t>
            </a:r>
            <a:r>
              <a:rPr lang="es-ES" sz="1100" dirty="0" err="1">
                <a:solidFill>
                  <a:schemeClr val="bg1"/>
                </a:solidFill>
              </a:rPr>
              <a:t>cerebral.l</a:t>
            </a:r>
            <a:endParaRPr lang="es-ES" sz="1100" dirty="0">
              <a:solidFill>
                <a:schemeClr val="bg1"/>
              </a:solidFill>
            </a:endParaRPr>
          </a:p>
        </p:txBody>
      </p:sp>
      <p:sp>
        <p:nvSpPr>
          <p:cNvPr id="14" name="CuadroTexto 13">
            <a:extLst>
              <a:ext uri="{FF2B5EF4-FFF2-40B4-BE49-F238E27FC236}">
                <a16:creationId xmlns="" xmlns:a16="http://schemas.microsoft.com/office/drawing/2014/main" id="{2DDB7B84-6CEB-BF40-8668-88EC51B7BC05}"/>
              </a:ext>
            </a:extLst>
          </p:cNvPr>
          <p:cNvSpPr txBox="1"/>
          <p:nvPr/>
        </p:nvSpPr>
        <p:spPr>
          <a:xfrm rot="172161">
            <a:off x="1745044" y="2978192"/>
            <a:ext cx="1518557" cy="253916"/>
          </a:xfrm>
          <a:prstGeom prst="rect">
            <a:avLst/>
          </a:prstGeom>
          <a:noFill/>
        </p:spPr>
        <p:txBody>
          <a:bodyPr wrap="square" rtlCol="0">
            <a:spAutoFit/>
          </a:bodyPr>
          <a:lstStyle/>
          <a:p>
            <a:pPr algn="ctr"/>
            <a:r>
              <a:rPr lang="es-ES" sz="1050" dirty="0" err="1"/>
              <a:t>Ayuntament</a:t>
            </a:r>
            <a:r>
              <a:rPr lang="es-ES" sz="1050" dirty="0"/>
              <a:t> SALUT</a:t>
            </a:r>
          </a:p>
        </p:txBody>
      </p:sp>
    </p:spTree>
    <p:extLst>
      <p:ext uri="{BB962C8B-B14F-4D97-AF65-F5344CB8AC3E}">
        <p14:creationId xmlns:p14="http://schemas.microsoft.com/office/powerpoint/2010/main" val="17804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11155DC-F8D8-C742-A638-C9FDED5C11AE}"/>
              </a:ext>
            </a:extLst>
          </p:cNvPr>
          <p:cNvSpPr>
            <a:spLocks noGrp="1"/>
          </p:cNvSpPr>
          <p:nvPr>
            <p:ph type="title"/>
          </p:nvPr>
        </p:nvSpPr>
        <p:spPr>
          <a:xfrm>
            <a:off x="609600" y="147816"/>
            <a:ext cx="10972800" cy="604800"/>
          </a:xfrm>
        </p:spPr>
        <p:txBody>
          <a:bodyPr>
            <a:normAutofit/>
          </a:bodyPr>
          <a:lstStyle/>
          <a:p>
            <a:r>
              <a:rPr lang="es-ES" sz="3200" b="1" dirty="0"/>
              <a:t>MADRE-HIJO: SISTEMA ADAPTATIVO COMPLEJO</a:t>
            </a:r>
            <a:endParaRPr lang="es-ES" sz="3200" dirty="0"/>
          </a:p>
        </p:txBody>
      </p:sp>
      <p:pic>
        <p:nvPicPr>
          <p:cNvPr id="5" name="Picture 2">
            <a:extLst>
              <a:ext uri="{FF2B5EF4-FFF2-40B4-BE49-F238E27FC236}">
                <a16:creationId xmlns="" xmlns:a16="http://schemas.microsoft.com/office/drawing/2014/main" id="{63AA3AC1-594E-0444-B21A-12AD27C00C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8480" y="3572534"/>
            <a:ext cx="6069330" cy="577680"/>
          </a:xfrm>
          <a:prstGeom prst="rect">
            <a:avLst/>
          </a:prstGeom>
          <a:solidFill>
            <a:schemeClr val="bg1"/>
          </a:solidFill>
          <a:ln>
            <a:noFill/>
          </a:ln>
          <a:effec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000" y="789979"/>
            <a:ext cx="7383337" cy="522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 xmlns:a16="http://schemas.microsoft.com/office/drawing/2014/main" id="{EC2CC6A3-C411-6648-892E-E04290C72B82}"/>
              </a:ext>
            </a:extLst>
          </p:cNvPr>
          <p:cNvSpPr txBox="1"/>
          <p:nvPr/>
        </p:nvSpPr>
        <p:spPr>
          <a:xfrm>
            <a:off x="3215680" y="6093296"/>
            <a:ext cx="6338526" cy="369332"/>
          </a:xfrm>
          <a:prstGeom prst="rect">
            <a:avLst/>
          </a:prstGeom>
          <a:noFill/>
          <a:ln w="38100">
            <a:solidFill>
              <a:srgbClr val="325886"/>
            </a:solidFill>
          </a:ln>
        </p:spPr>
        <p:txBody>
          <a:bodyPr wrap="square" rtlCol="0">
            <a:spAutoFit/>
          </a:bodyPr>
          <a:lstStyle/>
          <a:p>
            <a:pPr algn="ctr"/>
            <a:r>
              <a:rPr lang="es-ES" b="1" dirty="0">
                <a:solidFill>
                  <a:srgbClr val="325886"/>
                </a:solidFill>
              </a:rPr>
              <a:t>18 SG: </a:t>
            </a:r>
            <a:r>
              <a:rPr lang="es-ES" dirty="0">
                <a:solidFill>
                  <a:srgbClr val="325886"/>
                </a:solidFill>
              </a:rPr>
              <a:t>RECEPTORES DE MELATONINA Y DOPAMINA EN SNC FETAL</a:t>
            </a:r>
          </a:p>
        </p:txBody>
      </p:sp>
      <p:pic>
        <p:nvPicPr>
          <p:cNvPr id="8" name="Imagen 7">
            <a:extLst>
              <a:ext uri="{FF2B5EF4-FFF2-40B4-BE49-F238E27FC236}">
                <a16:creationId xmlns="" xmlns:a16="http://schemas.microsoft.com/office/drawing/2014/main" id="{6ABF1619-E762-204F-8198-5931284EE076}"/>
              </a:ext>
            </a:extLst>
          </p:cNvPr>
          <p:cNvPicPr>
            <a:picLocks noChangeAspect="1"/>
          </p:cNvPicPr>
          <p:nvPr/>
        </p:nvPicPr>
        <p:blipFill>
          <a:blip r:embed="rId5"/>
          <a:stretch>
            <a:fillRect/>
          </a:stretch>
        </p:blipFill>
        <p:spPr>
          <a:xfrm>
            <a:off x="2136770" y="772157"/>
            <a:ext cx="941710" cy="1125458"/>
          </a:xfrm>
          <a:prstGeom prst="rect">
            <a:avLst/>
          </a:prstGeom>
        </p:spPr>
      </p:pic>
    </p:spTree>
    <p:extLst>
      <p:ext uri="{BB962C8B-B14F-4D97-AF65-F5344CB8AC3E}">
        <p14:creationId xmlns:p14="http://schemas.microsoft.com/office/powerpoint/2010/main" val="35591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 xmlns:a16="http://schemas.microsoft.com/office/drawing/2014/main" id="{4DBBFD48-EEAC-46B9-8D9F-34BEC1E39056}"/>
              </a:ext>
            </a:extLst>
          </p:cNvPr>
          <p:cNvSpPr>
            <a:spLocks noGrp="1"/>
          </p:cNvSpPr>
          <p:nvPr>
            <p:ph type="body" sz="quarter" idx="12"/>
          </p:nvPr>
        </p:nvSpPr>
        <p:spPr>
          <a:xfrm>
            <a:off x="603300" y="5873706"/>
            <a:ext cx="11582443" cy="295162"/>
          </a:xfrm>
        </p:spPr>
        <p:txBody>
          <a:bodyPr/>
          <a:lstStyle/>
          <a:p>
            <a:r>
              <a:rPr lang="en-US" sz="1200" dirty="0"/>
              <a:t>Breastfeeding may improve nocturnal sleep and reduce infantile colic: Potential role of breast milk melatonin. Eur J </a:t>
            </a:r>
            <a:r>
              <a:rPr lang="en-US" sz="1200" dirty="0" err="1"/>
              <a:t>Pediatr</a:t>
            </a:r>
            <a:r>
              <a:rPr lang="en-US" sz="1200" dirty="0"/>
              <a:t> (2012) 171:729–732</a:t>
            </a:r>
          </a:p>
          <a:p>
            <a:endParaRPr lang="es-ES" dirty="0"/>
          </a:p>
        </p:txBody>
      </p:sp>
      <p:sp>
        <p:nvSpPr>
          <p:cNvPr id="3" name="Rectángulo 2">
            <a:extLst>
              <a:ext uri="{FF2B5EF4-FFF2-40B4-BE49-F238E27FC236}">
                <a16:creationId xmlns="" xmlns:a16="http://schemas.microsoft.com/office/drawing/2014/main" id="{287BD7D4-BA16-8F42-8F06-BFE2D9ED8525}"/>
              </a:ext>
            </a:extLst>
          </p:cNvPr>
          <p:cNvSpPr/>
          <p:nvPr/>
        </p:nvSpPr>
        <p:spPr>
          <a:xfrm>
            <a:off x="1055440" y="4644919"/>
            <a:ext cx="10273722" cy="1107996"/>
          </a:xfrm>
          <a:prstGeom prst="rect">
            <a:avLst/>
          </a:prstGeom>
        </p:spPr>
        <p:txBody>
          <a:bodyPr wrap="square">
            <a:spAutoFit/>
          </a:bodyPr>
          <a:lstStyle/>
          <a:p>
            <a:pPr>
              <a:spcBef>
                <a:spcPct val="0"/>
              </a:spcBef>
            </a:pPr>
            <a:endParaRPr lang="es-ES" b="1" dirty="0">
              <a:latin typeface="Calibri" charset="0"/>
            </a:endParaRPr>
          </a:p>
          <a:p>
            <a:pPr algn="ctr">
              <a:spcBef>
                <a:spcPct val="0"/>
              </a:spcBef>
            </a:pPr>
            <a:r>
              <a:rPr lang="es-ES" sz="2400" b="1" dirty="0">
                <a:solidFill>
                  <a:srgbClr val="325886"/>
                </a:solidFill>
                <a:latin typeface="Calibri" charset="0"/>
              </a:rPr>
              <a:t>Algunos efectos de la melatonina están regulados por el gen MIR-16 que se expresa con ritmo circadiano en la leche materna.</a:t>
            </a:r>
            <a:endParaRPr lang="es-ES" sz="2400" b="1" dirty="0">
              <a:solidFill>
                <a:srgbClr val="325886"/>
              </a:solidFill>
            </a:endParaRPr>
          </a:p>
        </p:txBody>
      </p:sp>
      <p:pic>
        <p:nvPicPr>
          <p:cNvPr id="4" name="1 Imagen">
            <a:extLst>
              <a:ext uri="{FF2B5EF4-FFF2-40B4-BE49-F238E27FC236}">
                <a16:creationId xmlns="" xmlns:a16="http://schemas.microsoft.com/office/drawing/2014/main" id="{5F4410E1-F491-5740-BFE4-6BD0EB2EB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5681" y="836713"/>
            <a:ext cx="5615401" cy="4029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 xmlns:a16="http://schemas.microsoft.com/office/drawing/2014/main" id="{7C9DE615-8AD2-407C-9104-DB042ACA0E84}"/>
              </a:ext>
            </a:extLst>
          </p:cNvPr>
          <p:cNvSpPr>
            <a:spLocks noGrp="1"/>
          </p:cNvSpPr>
          <p:nvPr>
            <p:ph type="title"/>
          </p:nvPr>
        </p:nvSpPr>
        <p:spPr>
          <a:xfrm>
            <a:off x="592746" y="54666"/>
            <a:ext cx="10972800" cy="604800"/>
          </a:xfrm>
        </p:spPr>
        <p:txBody>
          <a:bodyPr>
            <a:normAutofit/>
          </a:bodyPr>
          <a:lstStyle/>
          <a:p>
            <a:r>
              <a:rPr lang="es-ES" sz="3200" b="1" dirty="0"/>
              <a:t>MADRE-HIJO: SISTEMA ADAPTATIVO COMPLEJO</a:t>
            </a:r>
            <a:endParaRPr lang="es-ES" sz="3200" dirty="0"/>
          </a:p>
        </p:txBody>
      </p:sp>
    </p:spTree>
    <p:extLst>
      <p:ext uri="{BB962C8B-B14F-4D97-AF65-F5344CB8AC3E}">
        <p14:creationId xmlns:p14="http://schemas.microsoft.com/office/powerpoint/2010/main" val="141820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C1946F7A-213D-447D-85D5-0E37FE19DB0D}"/>
              </a:ext>
            </a:extLst>
          </p:cNvPr>
          <p:cNvSpPr>
            <a:spLocks noGrp="1"/>
          </p:cNvSpPr>
          <p:nvPr>
            <p:ph type="body" sz="quarter" idx="12"/>
          </p:nvPr>
        </p:nvSpPr>
        <p:spPr>
          <a:xfrm>
            <a:off x="609557" y="6021288"/>
            <a:ext cx="11582443" cy="295162"/>
          </a:xfrm>
        </p:spPr>
        <p:txBody>
          <a:bodyPr/>
          <a:lstStyle/>
          <a:p>
            <a:r>
              <a:rPr lang="fr-FR" sz="1200" dirty="0" err="1"/>
              <a:t>Sánchez</a:t>
            </a:r>
            <a:r>
              <a:rPr lang="fr-FR" sz="1200" dirty="0"/>
              <a:t> C et al. </a:t>
            </a:r>
            <a:r>
              <a:rPr lang="fr-FR" sz="1200" dirty="0" err="1"/>
              <a:t>Nutritional</a:t>
            </a:r>
            <a:r>
              <a:rPr lang="fr-FR" sz="1200" dirty="0"/>
              <a:t> Neuroscience 2009 ;12.</a:t>
            </a:r>
          </a:p>
          <a:p>
            <a:endParaRPr lang="es-E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278" y="666241"/>
            <a:ext cx="8046640" cy="69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082" y="1218313"/>
            <a:ext cx="8316416" cy="405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657" y="1412776"/>
            <a:ext cx="28654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600" y="5180521"/>
            <a:ext cx="8046640"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ítulo 1">
            <a:extLst>
              <a:ext uri="{FF2B5EF4-FFF2-40B4-BE49-F238E27FC236}">
                <a16:creationId xmlns="" xmlns:a16="http://schemas.microsoft.com/office/drawing/2014/main" id="{44396706-31D9-4192-B7B6-5E45060B5496}"/>
              </a:ext>
            </a:extLst>
          </p:cNvPr>
          <p:cNvSpPr>
            <a:spLocks noGrp="1"/>
          </p:cNvSpPr>
          <p:nvPr>
            <p:ph type="title"/>
          </p:nvPr>
        </p:nvSpPr>
        <p:spPr>
          <a:xfrm>
            <a:off x="592746" y="54666"/>
            <a:ext cx="10972800" cy="604800"/>
          </a:xfrm>
        </p:spPr>
        <p:txBody>
          <a:bodyPr>
            <a:normAutofit/>
          </a:bodyPr>
          <a:lstStyle/>
          <a:p>
            <a:r>
              <a:rPr lang="es-ES" sz="3200" b="1" dirty="0"/>
              <a:t>MADRE-HIJO: SISTEMA ADAPTATIVO COMPLEJO</a:t>
            </a:r>
            <a:endParaRPr lang="es-ES" sz="3200" dirty="0"/>
          </a:p>
        </p:txBody>
      </p:sp>
    </p:spTree>
    <p:extLst>
      <p:ext uri="{BB962C8B-B14F-4D97-AF65-F5344CB8AC3E}">
        <p14:creationId xmlns:p14="http://schemas.microsoft.com/office/powerpoint/2010/main" val="403348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 xmlns:a16="http://schemas.microsoft.com/office/drawing/2014/main" id="{94177DC2-6374-FB4D-8504-1E09FCD21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3448" y="45487"/>
            <a:ext cx="210855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Rectángulo">
            <a:extLst>
              <a:ext uri="{FF2B5EF4-FFF2-40B4-BE49-F238E27FC236}">
                <a16:creationId xmlns="" xmlns:a16="http://schemas.microsoft.com/office/drawing/2014/main" id="{D77E5C0B-7AA3-2944-AA22-31EE82051134}"/>
              </a:ext>
            </a:extLst>
          </p:cNvPr>
          <p:cNvSpPr>
            <a:spLocks noChangeArrowheads="1"/>
          </p:cNvSpPr>
          <p:nvPr/>
        </p:nvSpPr>
        <p:spPr bwMode="auto">
          <a:xfrm>
            <a:off x="1703512" y="1315487"/>
            <a:ext cx="9144000" cy="461665"/>
          </a:xfrm>
          <a:prstGeom prst="rect">
            <a:avLst/>
          </a:prstGeom>
          <a:noFill/>
          <a:ln>
            <a:noFill/>
          </a:ln>
          <a:extLst/>
        </p:spPr>
        <p:txBody>
          <a:bodyPr wrap="square">
            <a:spAutoFit/>
          </a:bodyPr>
          <a:lstStyle>
            <a:lvl1pPr>
              <a:lnSpc>
                <a:spcPct val="90000"/>
              </a:lnSpc>
              <a:spcBef>
                <a:spcPts val="1000"/>
              </a:spcBef>
              <a:buClr>
                <a:srgbClr val="AEC7E7"/>
              </a:buClr>
              <a:buFont typeface="Arial" panose="020B0604020202020204" pitchFamily="34" charset="0"/>
              <a:buChar char="•"/>
              <a:defRPr sz="2400">
                <a:solidFill>
                  <a:schemeClr val="tx1"/>
                </a:solidFill>
                <a:latin typeface="Arial" panose="020B0604020202020204" pitchFamily="34" charset="0"/>
              </a:defRPr>
            </a:lvl1pPr>
            <a:lvl2pPr marL="742950" indent="-285750">
              <a:lnSpc>
                <a:spcPct val="90000"/>
              </a:lnSpc>
              <a:spcBef>
                <a:spcPts val="500"/>
              </a:spcBef>
              <a:buClr>
                <a:srgbClr val="AEC7E7"/>
              </a:buClr>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500"/>
              </a:spcBef>
              <a:buClr>
                <a:srgbClr val="AEC7E7"/>
              </a:buClr>
              <a:buFont typeface="Arial" panose="020B0604020202020204" pitchFamily="34" charset="0"/>
              <a:buChar char="•"/>
              <a:defRPr>
                <a:solidFill>
                  <a:schemeClr val="tx1"/>
                </a:solidFill>
                <a:latin typeface="Arial" panose="020B0604020202020204" pitchFamily="34" charset="0"/>
              </a:defRPr>
            </a:lvl3pPr>
            <a:lvl4pPr marL="1600200" indent="-228600">
              <a:lnSpc>
                <a:spcPct val="90000"/>
              </a:lnSpc>
              <a:spcBef>
                <a:spcPts val="500"/>
              </a:spcBef>
              <a:buClr>
                <a:srgbClr val="AEC7E7"/>
              </a:buClr>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500"/>
              </a:spcBef>
              <a:buClr>
                <a:srgbClr val="AEC7E7"/>
              </a:buClr>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rgbClr val="AEC7E7"/>
              </a:buClr>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rgbClr val="AEC7E7"/>
              </a:buClr>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rgbClr val="AEC7E7"/>
              </a:buClr>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rgbClr val="AEC7E7"/>
              </a:buClr>
              <a:buFont typeface="Arial" panose="020B0604020202020204" pitchFamily="34" charset="0"/>
              <a:buChar char="•"/>
              <a:defRPr sz="1600">
                <a:solidFill>
                  <a:schemeClr val="tx1"/>
                </a:solidFill>
                <a:latin typeface="Arial" panose="020B0604020202020204" pitchFamily="34" charset="0"/>
              </a:defRPr>
            </a:lvl9pPr>
          </a:lstStyle>
          <a:p>
            <a:pPr>
              <a:lnSpc>
                <a:spcPct val="100000"/>
              </a:lnSpc>
              <a:spcBef>
                <a:spcPct val="0"/>
              </a:spcBef>
              <a:buClrTx/>
              <a:buFontTx/>
              <a:buNone/>
            </a:pPr>
            <a:r>
              <a:rPr lang="en-US" altLang="es-ES" b="1" dirty="0">
                <a:solidFill>
                  <a:srgbClr val="325886"/>
                </a:solidFill>
                <a:latin typeface="Calibri" panose="020F0502020204030204" pitchFamily="34" charset="0"/>
              </a:rPr>
              <a:t>“</a:t>
            </a:r>
            <a:r>
              <a:rPr lang="en-US" altLang="es-ES" b="1" dirty="0" err="1">
                <a:solidFill>
                  <a:srgbClr val="325886"/>
                </a:solidFill>
                <a:latin typeface="Calibri" panose="020F0502020204030204" pitchFamily="34" charset="0"/>
              </a:rPr>
              <a:t>Horarios</a:t>
            </a:r>
            <a:r>
              <a:rPr lang="en-US" altLang="es-ES" b="1" dirty="0">
                <a:solidFill>
                  <a:srgbClr val="325886"/>
                </a:solidFill>
                <a:latin typeface="Calibri" panose="020F0502020204030204" pitchFamily="34" charset="0"/>
              </a:rPr>
              <a:t> de </a:t>
            </a:r>
            <a:r>
              <a:rPr lang="en-US" altLang="es-ES" b="1" dirty="0" err="1">
                <a:solidFill>
                  <a:srgbClr val="325886"/>
                </a:solidFill>
                <a:latin typeface="Calibri" panose="020F0502020204030204" pitchFamily="34" charset="0"/>
              </a:rPr>
              <a:t>alimentación</a:t>
            </a:r>
            <a:r>
              <a:rPr lang="en-US" altLang="es-ES" b="1" dirty="0">
                <a:solidFill>
                  <a:srgbClr val="325886"/>
                </a:solidFill>
                <a:latin typeface="Calibri" panose="020F0502020204030204" pitchFamily="34" charset="0"/>
              </a:rPr>
              <a:t> </a:t>
            </a:r>
            <a:r>
              <a:rPr lang="en-US" altLang="es-ES" b="1" dirty="0" err="1">
                <a:solidFill>
                  <a:srgbClr val="325886"/>
                </a:solidFill>
                <a:latin typeface="Calibri" panose="020F0502020204030204" pitchFamily="34" charset="0"/>
              </a:rPr>
              <a:t>coordinados</a:t>
            </a:r>
            <a:r>
              <a:rPr lang="en-US" altLang="es-ES" b="1" dirty="0">
                <a:solidFill>
                  <a:srgbClr val="325886"/>
                </a:solidFill>
                <a:latin typeface="Calibri" panose="020F0502020204030204" pitchFamily="34" charset="0"/>
              </a:rPr>
              <a:t> con los </a:t>
            </a:r>
            <a:r>
              <a:rPr lang="en-US" altLang="es-ES" b="1" dirty="0" err="1">
                <a:solidFill>
                  <a:srgbClr val="325886"/>
                </a:solidFill>
                <a:latin typeface="Calibri" panose="020F0502020204030204" pitchFamily="34" charset="0"/>
              </a:rPr>
              <a:t>biorritmos</a:t>
            </a:r>
            <a:r>
              <a:rPr lang="en-US" altLang="es-ES" b="1" dirty="0">
                <a:solidFill>
                  <a:srgbClr val="325886"/>
                </a:solidFill>
                <a:latin typeface="Calibri" panose="020F0502020204030204" pitchFamily="34" charset="0"/>
              </a:rPr>
              <a:t> </a:t>
            </a:r>
            <a:r>
              <a:rPr lang="en-US" altLang="es-ES" b="1" dirty="0" err="1">
                <a:solidFill>
                  <a:srgbClr val="325886"/>
                </a:solidFill>
                <a:latin typeface="Calibri" panose="020F0502020204030204" pitchFamily="34" charset="0"/>
              </a:rPr>
              <a:t>diarios</a:t>
            </a:r>
            <a:r>
              <a:rPr lang="en-US" altLang="es-ES" b="1" dirty="0">
                <a:solidFill>
                  <a:srgbClr val="325886"/>
                </a:solidFill>
                <a:latin typeface="Calibri" panose="020F0502020204030204" pitchFamily="34" charset="0"/>
              </a:rPr>
              <a:t>”</a:t>
            </a:r>
          </a:p>
        </p:txBody>
      </p:sp>
      <p:sp>
        <p:nvSpPr>
          <p:cNvPr id="2" name="Título 1">
            <a:extLst>
              <a:ext uri="{FF2B5EF4-FFF2-40B4-BE49-F238E27FC236}">
                <a16:creationId xmlns="" xmlns:a16="http://schemas.microsoft.com/office/drawing/2014/main" id="{B5D7E6F5-3E79-4FC6-8090-E6EE0D6AD780}"/>
              </a:ext>
            </a:extLst>
          </p:cNvPr>
          <p:cNvSpPr>
            <a:spLocks noGrp="1"/>
          </p:cNvSpPr>
          <p:nvPr>
            <p:ph type="title"/>
          </p:nvPr>
        </p:nvSpPr>
        <p:spPr/>
        <p:txBody>
          <a:bodyPr/>
          <a:lstStyle/>
          <a:p>
            <a:r>
              <a:rPr lang="es-ES" sz="3200" dirty="0"/>
              <a:t>Crono-nutrición</a:t>
            </a:r>
          </a:p>
        </p:txBody>
      </p:sp>
      <p:sp>
        <p:nvSpPr>
          <p:cNvPr id="12" name="Marcador de contenido 11">
            <a:extLst>
              <a:ext uri="{FF2B5EF4-FFF2-40B4-BE49-F238E27FC236}">
                <a16:creationId xmlns="" xmlns:a16="http://schemas.microsoft.com/office/drawing/2014/main" id="{EE996914-9658-4291-A17C-0B9C8FA879A0}"/>
              </a:ext>
            </a:extLst>
          </p:cNvPr>
          <p:cNvSpPr>
            <a:spLocks noGrp="1"/>
          </p:cNvSpPr>
          <p:nvPr>
            <p:ph idx="1"/>
          </p:nvPr>
        </p:nvSpPr>
        <p:spPr>
          <a:xfrm>
            <a:off x="0" y="1772815"/>
            <a:ext cx="11701736" cy="4176464"/>
          </a:xfrm>
        </p:spPr>
        <p:txBody>
          <a:bodyPr>
            <a:noAutofit/>
          </a:bodyPr>
          <a:lstStyle/>
          <a:p>
            <a:pPr marL="750094" indent="-342900">
              <a:buFont typeface="+mj-lt"/>
              <a:buAutoNum type="arabicParenR"/>
            </a:pPr>
            <a:r>
              <a:rPr lang="es-ES" sz="2100" b="1" dirty="0"/>
              <a:t>Composición de los alimentos: regula el reloj biológico:</a:t>
            </a:r>
          </a:p>
          <a:p>
            <a:pPr lvl="1"/>
            <a:r>
              <a:rPr lang="es-ES" sz="2100" dirty="0"/>
              <a:t> Rica en grasa:</a:t>
            </a:r>
          </a:p>
          <a:p>
            <a:pPr lvl="2"/>
            <a:r>
              <a:rPr lang="es-ES" sz="2100" dirty="0"/>
              <a:t> Ritmo de la lipogénesis, lípidos circulantes, actividad locomotora, conducta alimenticia.</a:t>
            </a:r>
          </a:p>
          <a:p>
            <a:pPr lvl="1"/>
            <a:r>
              <a:rPr lang="es-ES" sz="2100" dirty="0"/>
              <a:t> Restricción calórica: </a:t>
            </a:r>
          </a:p>
          <a:p>
            <a:pPr lvl="2"/>
            <a:r>
              <a:rPr lang="es-ES" sz="2100" dirty="0"/>
              <a:t> Puede afectar circadiana del reloj central.</a:t>
            </a:r>
          </a:p>
          <a:p>
            <a:pPr marL="1481137" lvl="2" indent="0">
              <a:buNone/>
            </a:pPr>
            <a:endParaRPr lang="es-ES" sz="2100" dirty="0"/>
          </a:p>
          <a:p>
            <a:pPr marL="750094" indent="-342900">
              <a:buFont typeface="+mj-lt"/>
              <a:buAutoNum type="arabicParenR"/>
            </a:pPr>
            <a:r>
              <a:rPr lang="es-ES" sz="2100" b="1" dirty="0"/>
              <a:t>Horario: Afecta las salidas del reloj biológico.</a:t>
            </a:r>
          </a:p>
          <a:p>
            <a:pPr lvl="1"/>
            <a:r>
              <a:rPr lang="es-ES" sz="2100" dirty="0"/>
              <a:t> No desayunar, alimentación nocturna: </a:t>
            </a:r>
          </a:p>
          <a:p>
            <a:pPr lvl="2"/>
            <a:r>
              <a:rPr lang="es-ES" sz="2100" dirty="0"/>
              <a:t> Riesgo de obesidad.</a:t>
            </a:r>
          </a:p>
          <a:p>
            <a:pPr lvl="1"/>
            <a:r>
              <a:rPr lang="es-ES" sz="2100" dirty="0"/>
              <a:t> Ritmo de alimentación/ayuno: </a:t>
            </a:r>
          </a:p>
          <a:p>
            <a:pPr lvl="2"/>
            <a:r>
              <a:rPr lang="es-ES" sz="2100" dirty="0"/>
              <a:t> Prevenir alteraciones metabólicas inducidas por dietas ricas en grasa.</a:t>
            </a:r>
          </a:p>
        </p:txBody>
      </p:sp>
    </p:spTree>
    <p:extLst>
      <p:ext uri="{BB962C8B-B14F-4D97-AF65-F5344CB8AC3E}">
        <p14:creationId xmlns:p14="http://schemas.microsoft.com/office/powerpoint/2010/main" val="93727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620688"/>
            <a:ext cx="7488832" cy="55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Llamada ovalada"/>
          <p:cNvSpPr/>
          <p:nvPr/>
        </p:nvSpPr>
        <p:spPr>
          <a:xfrm>
            <a:off x="6439001" y="1044701"/>
            <a:ext cx="2542850" cy="872131"/>
          </a:xfrm>
          <a:prstGeom prst="wedgeEllipseCallout">
            <a:avLst>
              <a:gd name="adj1" fmla="val -146348"/>
              <a:gd name="adj2" fmla="val 64364"/>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b="1" dirty="0">
                <a:solidFill>
                  <a:schemeClr val="tx1"/>
                </a:solidFill>
              </a:rPr>
              <a:t>Desaparición de la siesta:</a:t>
            </a:r>
          </a:p>
          <a:p>
            <a:pPr algn="ctr"/>
            <a:r>
              <a:rPr lang="es-ES" sz="1200" b="1" dirty="0">
                <a:solidFill>
                  <a:schemeClr val="tx1"/>
                </a:solidFill>
              </a:rPr>
              <a:t> patrón secreción de cortisol semejante al adulto</a:t>
            </a:r>
          </a:p>
        </p:txBody>
      </p:sp>
      <p:pic>
        <p:nvPicPr>
          <p:cNvPr id="9" name="Picture 2">
            <a:extLst>
              <a:ext uri="{FF2B5EF4-FFF2-40B4-BE49-F238E27FC236}">
                <a16:creationId xmlns="" xmlns:a16="http://schemas.microsoft.com/office/drawing/2014/main" id="{8B0B6685-4727-A644-BEED-CAECAF9B15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440" y="620688"/>
            <a:ext cx="1739219" cy="20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 xmlns:a16="http://schemas.microsoft.com/office/drawing/2014/main" id="{D9F93D7F-0BA2-7F4A-991A-8E6DC30ED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701" y="3636057"/>
            <a:ext cx="4336600" cy="28651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5">
            <a:extLst>
              <a:ext uri="{FF2B5EF4-FFF2-40B4-BE49-F238E27FC236}">
                <a16:creationId xmlns="" xmlns:a16="http://schemas.microsoft.com/office/drawing/2014/main" id="{D7C6AC69-777B-234C-BB9A-8FC8B0FFB94B}"/>
              </a:ext>
            </a:extLst>
          </p:cNvPr>
          <p:cNvSpPr txBox="1">
            <a:spLocks noChangeArrowheads="1"/>
          </p:cNvSpPr>
          <p:nvPr/>
        </p:nvSpPr>
        <p:spPr bwMode="auto">
          <a:xfrm>
            <a:off x="9296268" y="5996435"/>
            <a:ext cx="3259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s-ES" altLang="es-ES" sz="1200" i="1" dirty="0" err="1">
                <a:solidFill>
                  <a:srgbClr val="000000"/>
                </a:solidFill>
                <a:latin typeface="Calibri" panose="020F0502020204030204" pitchFamily="34" charset="0"/>
              </a:rPr>
              <a:t>Journal</a:t>
            </a:r>
            <a:r>
              <a:rPr lang="es-ES" altLang="es-ES" sz="1200" i="1" dirty="0">
                <a:solidFill>
                  <a:srgbClr val="000000"/>
                </a:solidFill>
                <a:latin typeface="Calibri" panose="020F0502020204030204" pitchFamily="34" charset="0"/>
              </a:rPr>
              <a:t> </a:t>
            </a:r>
            <a:r>
              <a:rPr lang="es-ES" altLang="es-ES" sz="1200" i="1" dirty="0" err="1">
                <a:solidFill>
                  <a:srgbClr val="000000"/>
                </a:solidFill>
                <a:latin typeface="Calibri" panose="020F0502020204030204" pitchFamily="34" charset="0"/>
              </a:rPr>
              <a:t>Sleep</a:t>
            </a:r>
            <a:r>
              <a:rPr lang="es-ES" altLang="es-ES" sz="1200" i="1" dirty="0">
                <a:solidFill>
                  <a:srgbClr val="000000"/>
                </a:solidFill>
                <a:latin typeface="Calibri" panose="020F0502020204030204" pitchFamily="34" charset="0"/>
              </a:rPr>
              <a:t> Research.2005;14(2):187-194</a:t>
            </a:r>
          </a:p>
        </p:txBody>
      </p:sp>
      <p:sp>
        <p:nvSpPr>
          <p:cNvPr id="2" name="Título 1">
            <a:extLst>
              <a:ext uri="{FF2B5EF4-FFF2-40B4-BE49-F238E27FC236}">
                <a16:creationId xmlns="" xmlns:a16="http://schemas.microsoft.com/office/drawing/2014/main" id="{16ACED53-DC1F-4324-8E3A-D45704E3021C}"/>
              </a:ext>
            </a:extLst>
          </p:cNvPr>
          <p:cNvSpPr>
            <a:spLocks noGrp="1"/>
          </p:cNvSpPr>
          <p:nvPr>
            <p:ph type="title"/>
          </p:nvPr>
        </p:nvSpPr>
        <p:spPr>
          <a:xfrm>
            <a:off x="609600" y="0"/>
            <a:ext cx="10972800" cy="604800"/>
          </a:xfrm>
        </p:spPr>
        <p:txBody>
          <a:bodyPr/>
          <a:lstStyle/>
          <a:p>
            <a:r>
              <a:rPr lang="es-ES" sz="3200" dirty="0"/>
              <a:t>Evolución a lo largo de la vida</a:t>
            </a:r>
          </a:p>
        </p:txBody>
      </p:sp>
    </p:spTree>
    <p:extLst>
      <p:ext uri="{BB962C8B-B14F-4D97-AF65-F5344CB8AC3E}">
        <p14:creationId xmlns:p14="http://schemas.microsoft.com/office/powerpoint/2010/main" val="30265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 xmlns:a16="http://schemas.microsoft.com/office/drawing/2014/main" id="{5F062CED-5802-4FAA-9BB6-529AC73BC1E4}"/>
              </a:ext>
            </a:extLst>
          </p:cNvPr>
          <p:cNvSpPr>
            <a:spLocks noGrp="1"/>
          </p:cNvSpPr>
          <p:nvPr>
            <p:ph type="title"/>
          </p:nvPr>
        </p:nvSpPr>
        <p:spPr/>
        <p:txBody>
          <a:bodyPr/>
          <a:lstStyle/>
          <a:p>
            <a:r>
              <a:rPr lang="es-ES" sz="3200" dirty="0"/>
              <a:t>Pregunta 2</a:t>
            </a:r>
          </a:p>
        </p:txBody>
      </p:sp>
      <p:sp>
        <p:nvSpPr>
          <p:cNvPr id="10" name="Marcador de texto 9">
            <a:extLst>
              <a:ext uri="{FF2B5EF4-FFF2-40B4-BE49-F238E27FC236}">
                <a16:creationId xmlns="" xmlns:a16="http://schemas.microsoft.com/office/drawing/2014/main" id="{4DB25601-C187-4D14-BB27-630E66F80036}"/>
              </a:ext>
            </a:extLst>
          </p:cNvPr>
          <p:cNvSpPr>
            <a:spLocks noGrp="1"/>
          </p:cNvSpPr>
          <p:nvPr>
            <p:ph type="body" idx="1"/>
          </p:nvPr>
        </p:nvSpPr>
        <p:spPr>
          <a:xfrm>
            <a:off x="479376" y="2348880"/>
            <a:ext cx="10363200" cy="3330826"/>
          </a:xfrm>
        </p:spPr>
        <p:txBody>
          <a:bodyPr>
            <a:normAutofit/>
          </a:bodyPr>
          <a:lstStyle/>
          <a:p>
            <a:r>
              <a:rPr lang="es-ES" sz="2400" dirty="0"/>
              <a:t>La etapa perinatal condiciona el patrón de sueño desde el nacimiento.</a:t>
            </a:r>
          </a:p>
          <a:p>
            <a:r>
              <a:rPr lang="es-ES" sz="2400" dirty="0"/>
              <a:t>La melatonina no atraviesa la placenta.</a:t>
            </a:r>
          </a:p>
          <a:p>
            <a:r>
              <a:rPr lang="es-ES" sz="2400" dirty="0"/>
              <a:t>El ritmo de alimentación materna condiciona los patrones del sueño desde el 5 mes de vida.</a:t>
            </a:r>
          </a:p>
          <a:p>
            <a:r>
              <a:rPr lang="es-ES" sz="2400" dirty="0"/>
              <a:t>Las ultimas semanas de gestación y la lactancia materna son importantes en el desarrollo de los patrones de sueño.</a:t>
            </a:r>
          </a:p>
        </p:txBody>
      </p:sp>
      <p:sp>
        <p:nvSpPr>
          <p:cNvPr id="11" name="Marcador de texto 10">
            <a:extLst>
              <a:ext uri="{FF2B5EF4-FFF2-40B4-BE49-F238E27FC236}">
                <a16:creationId xmlns="" xmlns:a16="http://schemas.microsoft.com/office/drawing/2014/main" id="{EFD9CAF9-5B49-4E63-AC69-4AFB121CA3C6}"/>
              </a:ext>
            </a:extLst>
          </p:cNvPr>
          <p:cNvSpPr>
            <a:spLocks noGrp="1"/>
          </p:cNvSpPr>
          <p:nvPr>
            <p:ph type="body" idx="10"/>
          </p:nvPr>
        </p:nvSpPr>
        <p:spPr>
          <a:xfrm>
            <a:off x="914400" y="908720"/>
            <a:ext cx="10363200" cy="1035465"/>
          </a:xfrm>
        </p:spPr>
        <p:txBody>
          <a:bodyPr>
            <a:normAutofit/>
          </a:bodyPr>
          <a:lstStyle/>
          <a:p>
            <a:r>
              <a:rPr lang="es-ES" sz="2800" dirty="0"/>
              <a:t>Al valorar el sueño en un niño, sabemos </a:t>
            </a:r>
            <a:r>
              <a:rPr lang="es-ES" sz="2800" dirty="0" smtClean="0"/>
              <a:t>que:</a:t>
            </a:r>
            <a:endParaRPr lang="es-ES" sz="2800" dirty="0"/>
          </a:p>
        </p:txBody>
      </p:sp>
    </p:spTree>
    <p:extLst>
      <p:ext uri="{BB962C8B-B14F-4D97-AF65-F5344CB8AC3E}">
        <p14:creationId xmlns:p14="http://schemas.microsoft.com/office/powerpoint/2010/main" val="4026611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a:extLst>
              <a:ext uri="{FF2B5EF4-FFF2-40B4-BE49-F238E27FC236}">
                <a16:creationId xmlns="" xmlns:a16="http://schemas.microsoft.com/office/drawing/2014/main" id="{A6130FE2-B42F-CC47-A1C7-3EADA3594952}"/>
              </a:ext>
            </a:extLst>
          </p:cNvPr>
          <p:cNvSpPr txBox="1"/>
          <p:nvPr/>
        </p:nvSpPr>
        <p:spPr>
          <a:xfrm>
            <a:off x="1596008" y="1844824"/>
            <a:ext cx="9144000" cy="35394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es-ES" sz="2800" dirty="0"/>
          </a:p>
          <a:p>
            <a:pPr marL="514350" indent="-514350">
              <a:buFont typeface="+mj-lt"/>
              <a:buAutoNum type="arabicPeriod"/>
            </a:pPr>
            <a:r>
              <a:rPr lang="es-ES" sz="2800" dirty="0"/>
              <a:t>                      &gt; tres despertares nocturnos</a:t>
            </a:r>
          </a:p>
          <a:p>
            <a:pPr algn="ctr"/>
            <a:r>
              <a:rPr lang="es-ES" sz="2800" dirty="0"/>
              <a:t> +  </a:t>
            </a:r>
          </a:p>
          <a:p>
            <a:pPr algn="ctr"/>
            <a:r>
              <a:rPr lang="es-ES" sz="2800" dirty="0"/>
              <a:t>  &gt;60 m de vigilia </a:t>
            </a:r>
            <a:r>
              <a:rPr lang="es-ES" sz="2800" dirty="0" err="1"/>
              <a:t>intrasueño</a:t>
            </a:r>
            <a:r>
              <a:rPr lang="es-ES" sz="2800" dirty="0"/>
              <a:t>.</a:t>
            </a:r>
          </a:p>
          <a:p>
            <a:pPr algn="ctr"/>
            <a:r>
              <a:rPr lang="es-ES" sz="2800" dirty="0"/>
              <a:t>                 </a:t>
            </a:r>
          </a:p>
          <a:p>
            <a:r>
              <a:rPr lang="es-ES" sz="2800" dirty="0"/>
              <a:t>                                                     ó</a:t>
            </a:r>
          </a:p>
          <a:p>
            <a:r>
              <a:rPr lang="es-ES" sz="2800" dirty="0"/>
              <a:t>                                             </a:t>
            </a:r>
          </a:p>
          <a:p>
            <a:r>
              <a:rPr lang="es-ES" sz="2800" dirty="0">
                <a:solidFill>
                  <a:srgbClr val="325886"/>
                </a:solidFill>
              </a:rPr>
              <a:t>2.                                  </a:t>
            </a:r>
            <a:r>
              <a:rPr lang="es-ES" sz="2800" dirty="0">
                <a:solidFill>
                  <a:schemeClr val="tx1"/>
                </a:solidFill>
              </a:rPr>
              <a:t>TTS diario &lt; </a:t>
            </a:r>
            <a:r>
              <a:rPr lang="es-ES" sz="2800" dirty="0"/>
              <a:t>9 ho</a:t>
            </a:r>
            <a:r>
              <a:rPr lang="es-ES" sz="2800" dirty="0">
                <a:solidFill>
                  <a:schemeClr val="tx1"/>
                </a:solidFill>
              </a:rPr>
              <a:t>ras.</a:t>
            </a:r>
            <a:endParaRPr lang="es-ES" sz="2800" dirty="0"/>
          </a:p>
        </p:txBody>
      </p:sp>
      <p:sp>
        <p:nvSpPr>
          <p:cNvPr id="2" name="1 Elipse"/>
          <p:cNvSpPr/>
          <p:nvPr/>
        </p:nvSpPr>
        <p:spPr>
          <a:xfrm>
            <a:off x="3287688" y="2003105"/>
            <a:ext cx="5760640" cy="2000127"/>
          </a:xfrm>
          <a:prstGeom prst="ellipse">
            <a:avLst/>
          </a:prstGeom>
          <a:noFill/>
          <a:ln>
            <a:solidFill>
              <a:srgbClr val="32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Título 8">
            <a:extLst>
              <a:ext uri="{FF2B5EF4-FFF2-40B4-BE49-F238E27FC236}">
                <a16:creationId xmlns="" xmlns:a16="http://schemas.microsoft.com/office/drawing/2014/main" id="{69DFB27E-3246-4C74-B747-7B160980B600}"/>
              </a:ext>
            </a:extLst>
          </p:cNvPr>
          <p:cNvSpPr>
            <a:spLocks noGrp="1"/>
          </p:cNvSpPr>
          <p:nvPr>
            <p:ph type="title"/>
          </p:nvPr>
        </p:nvSpPr>
        <p:spPr>
          <a:xfrm>
            <a:off x="681608" y="621651"/>
            <a:ext cx="10972800" cy="604800"/>
          </a:xfrm>
        </p:spPr>
        <p:txBody>
          <a:bodyPr/>
          <a:lstStyle/>
          <a:p>
            <a:r>
              <a:rPr lang="es-ES" sz="3200" dirty="0"/>
              <a:t>SINTOMAS SOSPECHOSOS DE  PATOLOGÍA MÉDICA SUBYACENTE (8 - 18 MESES)</a:t>
            </a:r>
            <a:br>
              <a:rPr lang="es-ES" sz="3200" dirty="0"/>
            </a:br>
            <a:endParaRPr lang="es-ES" sz="3200" dirty="0"/>
          </a:p>
        </p:txBody>
      </p:sp>
      <p:sp>
        <p:nvSpPr>
          <p:cNvPr id="3" name="Marcador de texto 2">
            <a:extLst>
              <a:ext uri="{FF2B5EF4-FFF2-40B4-BE49-F238E27FC236}">
                <a16:creationId xmlns="" xmlns:a16="http://schemas.microsoft.com/office/drawing/2014/main" id="{320BF492-7EBB-45BD-A427-F62FB7D16493}"/>
              </a:ext>
            </a:extLst>
          </p:cNvPr>
          <p:cNvSpPr>
            <a:spLocks noGrp="1"/>
          </p:cNvSpPr>
          <p:nvPr>
            <p:ph type="body" sz="quarter" idx="12"/>
          </p:nvPr>
        </p:nvSpPr>
        <p:spPr>
          <a:xfrm>
            <a:off x="609600" y="5953188"/>
            <a:ext cx="11582443" cy="295162"/>
          </a:xfrm>
        </p:spPr>
        <p:txBody>
          <a:bodyPr/>
          <a:lstStyle/>
          <a:p>
            <a:r>
              <a:rPr lang="es-ES" sz="1200" dirty="0"/>
              <a:t>Basado  en:  </a:t>
            </a:r>
            <a:r>
              <a:rPr lang="es-ES" sz="1200" dirty="0" err="1"/>
              <a:t>Mindell</a:t>
            </a:r>
            <a:r>
              <a:rPr lang="es-ES" sz="1200" dirty="0"/>
              <a:t> et al. </a:t>
            </a:r>
            <a:r>
              <a:rPr lang="es-ES" sz="1200" dirty="0" err="1"/>
              <a:t>Infant</a:t>
            </a:r>
            <a:r>
              <a:rPr lang="es-ES" sz="1200" dirty="0"/>
              <a:t> </a:t>
            </a:r>
            <a:r>
              <a:rPr lang="es-ES" sz="1200" dirty="0" err="1"/>
              <a:t>Behavior</a:t>
            </a:r>
            <a:r>
              <a:rPr lang="es-ES" sz="1200" dirty="0"/>
              <a:t> and </a:t>
            </a:r>
            <a:r>
              <a:rPr lang="es-ES" sz="1200" dirty="0" err="1"/>
              <a:t>Development</a:t>
            </a:r>
            <a:r>
              <a:rPr lang="es-ES" sz="1200" dirty="0"/>
              <a:t> 49 (2017) 220–227</a:t>
            </a:r>
          </a:p>
          <a:p>
            <a:endParaRPr lang="es-ES" dirty="0"/>
          </a:p>
        </p:txBody>
      </p:sp>
      <p:sp>
        <p:nvSpPr>
          <p:cNvPr id="11" name="1 Elipse">
            <a:extLst>
              <a:ext uri="{FF2B5EF4-FFF2-40B4-BE49-F238E27FC236}">
                <a16:creationId xmlns="" xmlns:a16="http://schemas.microsoft.com/office/drawing/2014/main" id="{69302041-E0C6-4749-B186-A4B7165ADAEC}"/>
              </a:ext>
            </a:extLst>
          </p:cNvPr>
          <p:cNvSpPr/>
          <p:nvPr/>
        </p:nvSpPr>
        <p:spPr>
          <a:xfrm>
            <a:off x="4295800" y="4563996"/>
            <a:ext cx="3600400" cy="1104725"/>
          </a:xfrm>
          <a:prstGeom prst="ellipse">
            <a:avLst/>
          </a:prstGeom>
          <a:noFill/>
          <a:ln>
            <a:solidFill>
              <a:srgbClr val="32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0877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FD8E387-FF6F-7C46-A863-DE9F7B03B713}"/>
              </a:ext>
            </a:extLst>
          </p:cNvPr>
          <p:cNvSpPr>
            <a:spLocks noGrp="1"/>
          </p:cNvSpPr>
          <p:nvPr>
            <p:ph type="title"/>
          </p:nvPr>
        </p:nvSpPr>
        <p:spPr/>
        <p:txBody>
          <a:bodyPr>
            <a:noAutofit/>
          </a:bodyPr>
          <a:lstStyle/>
          <a:p>
            <a:pPr algn="ctr"/>
            <a:r>
              <a:rPr lang="es-ES" sz="3200" b="1" dirty="0"/>
              <a:t>¿Podemos prevenir los problemas con el sueño a los 12 meses?</a:t>
            </a:r>
          </a:p>
        </p:txBody>
      </p:sp>
      <p:sp>
        <p:nvSpPr>
          <p:cNvPr id="3" name="Marcador de texto 2">
            <a:extLst>
              <a:ext uri="{FF2B5EF4-FFF2-40B4-BE49-F238E27FC236}">
                <a16:creationId xmlns="" xmlns:a16="http://schemas.microsoft.com/office/drawing/2014/main" id="{9FCBF4FC-BDC7-4680-801C-B1F98A9D0AA5}"/>
              </a:ext>
            </a:extLst>
          </p:cNvPr>
          <p:cNvSpPr>
            <a:spLocks noGrp="1"/>
          </p:cNvSpPr>
          <p:nvPr>
            <p:ph type="body" sz="quarter" idx="12"/>
          </p:nvPr>
        </p:nvSpPr>
        <p:spPr>
          <a:xfrm>
            <a:off x="591395" y="5906066"/>
            <a:ext cx="11582443" cy="295162"/>
          </a:xfrm>
        </p:spPr>
        <p:txBody>
          <a:bodyPr/>
          <a:lstStyle/>
          <a:p>
            <a:r>
              <a:rPr lang="es-ES" sz="1200" dirty="0"/>
              <a:t>S. </a:t>
            </a:r>
            <a:r>
              <a:rPr lang="es-ES" sz="1200" dirty="0" err="1"/>
              <a:t>Sette</a:t>
            </a:r>
            <a:r>
              <a:rPr lang="es-ES" sz="1200" dirty="0"/>
              <a:t> et al. / </a:t>
            </a:r>
            <a:r>
              <a:rPr lang="es-ES" sz="1200" dirty="0" err="1"/>
              <a:t>Sleep</a:t>
            </a:r>
            <a:r>
              <a:rPr lang="es-ES" sz="1200" dirty="0"/>
              <a:t> Medicine 36 (2017) 78e85</a:t>
            </a:r>
          </a:p>
          <a:p>
            <a:endParaRPr lang="es-ES" dirty="0"/>
          </a:p>
        </p:txBody>
      </p:sp>
      <p:pic>
        <p:nvPicPr>
          <p:cNvPr id="4" name="Imagen 3">
            <a:extLst>
              <a:ext uri="{FF2B5EF4-FFF2-40B4-BE49-F238E27FC236}">
                <a16:creationId xmlns="" xmlns:a16="http://schemas.microsoft.com/office/drawing/2014/main" id="{7E769B21-FBD3-9342-9B73-388C25824C9C}"/>
              </a:ext>
            </a:extLst>
          </p:cNvPr>
          <p:cNvPicPr>
            <a:picLocks noChangeAspect="1"/>
          </p:cNvPicPr>
          <p:nvPr/>
        </p:nvPicPr>
        <p:blipFill>
          <a:blip r:embed="rId3"/>
          <a:stretch>
            <a:fillRect/>
          </a:stretch>
        </p:blipFill>
        <p:spPr>
          <a:xfrm>
            <a:off x="983432" y="1614685"/>
            <a:ext cx="3710311" cy="4176465"/>
          </a:xfrm>
          <a:prstGeom prst="rect">
            <a:avLst/>
          </a:prstGeom>
          <a:ln>
            <a:solidFill>
              <a:srgbClr val="0000FF"/>
            </a:solidFill>
          </a:ln>
        </p:spPr>
      </p:pic>
      <p:sp>
        <p:nvSpPr>
          <p:cNvPr id="5" name="CuadroTexto 4">
            <a:extLst>
              <a:ext uri="{FF2B5EF4-FFF2-40B4-BE49-F238E27FC236}">
                <a16:creationId xmlns="" xmlns:a16="http://schemas.microsoft.com/office/drawing/2014/main" id="{34FC8C83-036C-7544-9FDE-F35466DFF39E}"/>
              </a:ext>
            </a:extLst>
          </p:cNvPr>
          <p:cNvSpPr txBox="1"/>
          <p:nvPr/>
        </p:nvSpPr>
        <p:spPr>
          <a:xfrm>
            <a:off x="5521285" y="1780101"/>
            <a:ext cx="5400099" cy="1200329"/>
          </a:xfrm>
          <a:prstGeom prst="rect">
            <a:avLst/>
          </a:prstGeom>
          <a:solidFill>
            <a:srgbClr val="004586"/>
          </a:solidFill>
          <a:ln>
            <a:solidFill>
              <a:srgbClr val="325886"/>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sz="2400" b="1" dirty="0">
                <a:solidFill>
                  <a:schemeClr val="bg1"/>
                </a:solidFill>
              </a:rPr>
              <a:t>3 MESES: Predictores de &gt; despertares </a:t>
            </a:r>
            <a:endParaRPr lang="es-ES" sz="2400" dirty="0">
              <a:solidFill>
                <a:schemeClr val="bg1"/>
              </a:solidFill>
            </a:endParaRPr>
          </a:p>
          <a:p>
            <a:pPr algn="ctr"/>
            <a:r>
              <a:rPr lang="es-ES" sz="2400" dirty="0">
                <a:solidFill>
                  <a:schemeClr val="bg1"/>
                </a:solidFill>
              </a:rPr>
              <a:t>Formula artificial</a:t>
            </a:r>
          </a:p>
          <a:p>
            <a:pPr algn="ctr"/>
            <a:r>
              <a:rPr lang="es-ES" sz="2400" i="1" dirty="0">
                <a:solidFill>
                  <a:schemeClr val="bg1"/>
                </a:solidFill>
              </a:rPr>
              <a:t>Trato conductual para inicio de sueño.</a:t>
            </a:r>
          </a:p>
        </p:txBody>
      </p:sp>
      <p:sp>
        <p:nvSpPr>
          <p:cNvPr id="6" name="CuadroTexto 5">
            <a:extLst>
              <a:ext uri="{FF2B5EF4-FFF2-40B4-BE49-F238E27FC236}">
                <a16:creationId xmlns="" xmlns:a16="http://schemas.microsoft.com/office/drawing/2014/main" id="{C66330B3-ABA5-6141-BD6A-A4E513F0F2E0}"/>
              </a:ext>
            </a:extLst>
          </p:cNvPr>
          <p:cNvSpPr txBox="1"/>
          <p:nvPr/>
        </p:nvSpPr>
        <p:spPr>
          <a:xfrm>
            <a:off x="5521286" y="3648467"/>
            <a:ext cx="5400099" cy="1200329"/>
          </a:xfrm>
          <a:prstGeom prst="rect">
            <a:avLst/>
          </a:prstGeom>
          <a:solidFill>
            <a:srgbClr val="004586"/>
          </a:solidFill>
          <a:ln>
            <a:solidFill>
              <a:srgbClr val="325886"/>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sz="2400" b="1" dirty="0">
                <a:solidFill>
                  <a:schemeClr val="bg1"/>
                </a:solidFill>
              </a:rPr>
              <a:t>6 MESES: Predictores de &gt; TTS </a:t>
            </a:r>
            <a:endParaRPr lang="es-ES" sz="2400" dirty="0">
              <a:solidFill>
                <a:schemeClr val="bg1"/>
              </a:solidFill>
            </a:endParaRPr>
          </a:p>
          <a:p>
            <a:pPr algn="ctr"/>
            <a:r>
              <a:rPr lang="es-ES" sz="2400" dirty="0">
                <a:solidFill>
                  <a:schemeClr val="bg1"/>
                </a:solidFill>
              </a:rPr>
              <a:t>TTS Diurno</a:t>
            </a:r>
          </a:p>
          <a:p>
            <a:pPr algn="ctr"/>
            <a:r>
              <a:rPr lang="es-ES" sz="2400" i="1" dirty="0">
                <a:solidFill>
                  <a:schemeClr val="bg1"/>
                </a:solidFill>
              </a:rPr>
              <a:t>Inicio de sueño independiente.  </a:t>
            </a:r>
          </a:p>
        </p:txBody>
      </p:sp>
    </p:spTree>
    <p:extLst>
      <p:ext uri="{BB962C8B-B14F-4D97-AF65-F5344CB8AC3E}">
        <p14:creationId xmlns:p14="http://schemas.microsoft.com/office/powerpoint/2010/main" val="4223328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295730-2EFB-8C45-8BC3-27E78F779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213" y="61345"/>
            <a:ext cx="2701773" cy="257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 xmlns:a16="http://schemas.microsoft.com/office/drawing/2014/main" id="{078A05E8-1B7B-3549-A2EA-D7D5EF0B5168}"/>
              </a:ext>
            </a:extLst>
          </p:cNvPr>
          <p:cNvSpPr txBox="1"/>
          <p:nvPr/>
        </p:nvSpPr>
        <p:spPr>
          <a:xfrm>
            <a:off x="4284394" y="188640"/>
            <a:ext cx="2002323" cy="400110"/>
          </a:xfrm>
          <a:prstGeom prst="rect">
            <a:avLst/>
          </a:prstGeom>
          <a:noFill/>
          <a:ln>
            <a:solidFill>
              <a:srgbClr val="325886"/>
            </a:solidFill>
          </a:ln>
        </p:spPr>
        <p:txBody>
          <a:bodyPr wrap="square" rtlCol="0">
            <a:spAutoFit/>
          </a:bodyPr>
          <a:lstStyle/>
          <a:p>
            <a:pPr algn="ctr"/>
            <a:r>
              <a:rPr lang="es-ES" sz="2000" b="1" dirty="0">
                <a:solidFill>
                  <a:srgbClr val="004586"/>
                </a:solidFill>
              </a:rPr>
              <a:t>TRATAMIENTO</a:t>
            </a:r>
          </a:p>
        </p:txBody>
      </p:sp>
      <p:sp>
        <p:nvSpPr>
          <p:cNvPr id="5" name="1 CuadroTexto">
            <a:extLst>
              <a:ext uri="{FF2B5EF4-FFF2-40B4-BE49-F238E27FC236}">
                <a16:creationId xmlns="" xmlns:a16="http://schemas.microsoft.com/office/drawing/2014/main" id="{02F131DF-DFC1-DE4A-9CD0-905DD56DC6F0}"/>
              </a:ext>
            </a:extLst>
          </p:cNvPr>
          <p:cNvSpPr txBox="1"/>
          <p:nvPr/>
        </p:nvSpPr>
        <p:spPr>
          <a:xfrm>
            <a:off x="3821066" y="726268"/>
            <a:ext cx="3261357" cy="646331"/>
          </a:xfrm>
          <a:prstGeom prst="rect">
            <a:avLst/>
          </a:prstGeom>
          <a:solidFill>
            <a:schemeClr val="accent2"/>
          </a:solidFill>
        </p:spPr>
        <p:txBody>
          <a:bodyPr wrap="square" rtlCol="0">
            <a:spAutoFit/>
          </a:bodyPr>
          <a:lstStyle/>
          <a:p>
            <a:pPr algn="ctr"/>
            <a:r>
              <a:rPr lang="es-ES" b="1" dirty="0">
                <a:solidFill>
                  <a:schemeClr val="bg1"/>
                </a:solidFill>
              </a:rPr>
              <a:t>VALORACIÓN DEL SUEÑO: AGENDA + CUESTIONARIOS</a:t>
            </a:r>
          </a:p>
        </p:txBody>
      </p:sp>
      <p:pic>
        <p:nvPicPr>
          <p:cNvPr id="6" name="Picture 3">
            <a:extLst>
              <a:ext uri="{FF2B5EF4-FFF2-40B4-BE49-F238E27FC236}">
                <a16:creationId xmlns="" xmlns:a16="http://schemas.microsoft.com/office/drawing/2014/main" id="{2C496C7E-2976-3C40-98ED-5A8D1A1D62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227" y="1387133"/>
            <a:ext cx="2215034" cy="47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 xmlns:a16="http://schemas.microsoft.com/office/drawing/2014/main" id="{CC1C7AFD-6455-584A-B2A8-6427A1561C37}"/>
              </a:ext>
            </a:extLst>
          </p:cNvPr>
          <p:cNvSpPr txBox="1"/>
          <p:nvPr/>
        </p:nvSpPr>
        <p:spPr>
          <a:xfrm>
            <a:off x="4506213" y="1812186"/>
            <a:ext cx="1923524" cy="338554"/>
          </a:xfrm>
          <a:prstGeom prst="rect">
            <a:avLst/>
          </a:prstGeom>
          <a:solidFill>
            <a:schemeClr val="bg1"/>
          </a:solidFill>
        </p:spPr>
        <p:txBody>
          <a:bodyPr wrap="square" rtlCol="0">
            <a:spAutoFit/>
          </a:bodyPr>
          <a:lstStyle/>
          <a:p>
            <a:r>
              <a:rPr lang="es-ES" sz="1600" b="1" dirty="0">
                <a:solidFill>
                  <a:srgbClr val="004586"/>
                </a:solidFill>
              </a:rPr>
              <a:t>HIGIENE DE SUEÑO</a:t>
            </a:r>
          </a:p>
        </p:txBody>
      </p:sp>
      <p:sp>
        <p:nvSpPr>
          <p:cNvPr id="8" name="2 CuadroTexto">
            <a:extLst>
              <a:ext uri="{FF2B5EF4-FFF2-40B4-BE49-F238E27FC236}">
                <a16:creationId xmlns="" xmlns:a16="http://schemas.microsoft.com/office/drawing/2014/main" id="{47D0BBC0-1406-5943-9DF2-37BF3C0DBCB8}"/>
              </a:ext>
            </a:extLst>
          </p:cNvPr>
          <p:cNvSpPr txBox="1"/>
          <p:nvPr/>
        </p:nvSpPr>
        <p:spPr>
          <a:xfrm>
            <a:off x="1055440" y="2634306"/>
            <a:ext cx="3058949"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400" dirty="0">
                <a:solidFill>
                  <a:srgbClr val="004586"/>
                </a:solidFill>
              </a:rPr>
              <a:t>POSIBILIDAD DE PROBLEMAS MÉDICOS</a:t>
            </a:r>
          </a:p>
          <a:p>
            <a:pPr algn="ctr"/>
            <a:r>
              <a:rPr lang="es-ES" sz="1400" dirty="0">
                <a:solidFill>
                  <a:srgbClr val="004586"/>
                </a:solidFill>
              </a:rPr>
              <a:t>ETILOGICOS  Y/O CONDICIONANTES</a:t>
            </a:r>
            <a:endParaRPr lang="es-ES" sz="1013" dirty="0">
              <a:solidFill>
                <a:srgbClr val="004586"/>
              </a:solidFill>
            </a:endParaRPr>
          </a:p>
        </p:txBody>
      </p:sp>
      <p:sp>
        <p:nvSpPr>
          <p:cNvPr id="9" name="4 CuadroTexto">
            <a:extLst>
              <a:ext uri="{FF2B5EF4-FFF2-40B4-BE49-F238E27FC236}">
                <a16:creationId xmlns="" xmlns:a16="http://schemas.microsoft.com/office/drawing/2014/main" id="{E9FFCD33-1660-5F45-96F8-743B79E4E333}"/>
              </a:ext>
            </a:extLst>
          </p:cNvPr>
          <p:cNvSpPr txBox="1"/>
          <p:nvPr/>
        </p:nvSpPr>
        <p:spPr>
          <a:xfrm>
            <a:off x="2243797" y="3514681"/>
            <a:ext cx="1610985"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400" dirty="0">
                <a:solidFill>
                  <a:srgbClr val="004586"/>
                </a:solidFill>
              </a:rPr>
              <a:t>CONFIRMACIÓN</a:t>
            </a:r>
          </a:p>
        </p:txBody>
      </p:sp>
      <p:sp>
        <p:nvSpPr>
          <p:cNvPr id="10" name="6 CuadroTexto">
            <a:extLst>
              <a:ext uri="{FF2B5EF4-FFF2-40B4-BE49-F238E27FC236}">
                <a16:creationId xmlns="" xmlns:a16="http://schemas.microsoft.com/office/drawing/2014/main" id="{61D3E96E-E25B-4243-A0E0-EBA8AA7B7CA0}"/>
              </a:ext>
            </a:extLst>
          </p:cNvPr>
          <p:cNvSpPr txBox="1"/>
          <p:nvPr/>
        </p:nvSpPr>
        <p:spPr>
          <a:xfrm>
            <a:off x="1588410" y="4058655"/>
            <a:ext cx="325029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400" dirty="0">
                <a:solidFill>
                  <a:srgbClr val="004586"/>
                </a:solidFill>
              </a:rPr>
              <a:t>DERIVACIÓN ESPECIALISTA </a:t>
            </a:r>
          </a:p>
          <a:p>
            <a:pPr algn="ctr"/>
            <a:r>
              <a:rPr lang="es-ES" sz="1400" dirty="0">
                <a:solidFill>
                  <a:srgbClr val="004586"/>
                </a:solidFill>
              </a:rPr>
              <a:t>UNIDAD/LABORATORIO DE SUEÑO </a:t>
            </a:r>
          </a:p>
          <a:p>
            <a:pPr algn="ctr"/>
            <a:r>
              <a:rPr lang="es-ES" sz="1400" dirty="0">
                <a:solidFill>
                  <a:srgbClr val="004586"/>
                </a:solidFill>
              </a:rPr>
              <a:t>o</a:t>
            </a:r>
          </a:p>
          <a:p>
            <a:pPr algn="ctr"/>
            <a:r>
              <a:rPr lang="es-ES" sz="1400" dirty="0">
                <a:solidFill>
                  <a:srgbClr val="004586"/>
                </a:solidFill>
              </a:rPr>
              <a:t>INICIO TRATAMIENTO MEDICO.</a:t>
            </a:r>
            <a:endParaRPr lang="es-ES" sz="1013" dirty="0">
              <a:solidFill>
                <a:srgbClr val="004586"/>
              </a:solidFill>
            </a:endParaRPr>
          </a:p>
        </p:txBody>
      </p:sp>
      <p:sp>
        <p:nvSpPr>
          <p:cNvPr id="11" name="8 CuadroTexto">
            <a:extLst>
              <a:ext uri="{FF2B5EF4-FFF2-40B4-BE49-F238E27FC236}">
                <a16:creationId xmlns="" xmlns:a16="http://schemas.microsoft.com/office/drawing/2014/main" id="{DE4ED053-DD4D-E740-A3E8-70A6E3317D3C}"/>
              </a:ext>
            </a:extLst>
          </p:cNvPr>
          <p:cNvSpPr txBox="1"/>
          <p:nvPr/>
        </p:nvSpPr>
        <p:spPr>
          <a:xfrm>
            <a:off x="3282702" y="5489870"/>
            <a:ext cx="2024418"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400" dirty="0">
                <a:solidFill>
                  <a:srgbClr val="004586"/>
                </a:solidFill>
              </a:rPr>
              <a:t>    TRATAMIENTO</a:t>
            </a:r>
          </a:p>
          <a:p>
            <a:pPr algn="ctr"/>
            <a:r>
              <a:rPr lang="es-ES" sz="1400" dirty="0">
                <a:solidFill>
                  <a:srgbClr val="004586"/>
                </a:solidFill>
              </a:rPr>
              <a:t> Cognitivo – Conductual</a:t>
            </a:r>
          </a:p>
          <a:p>
            <a:pPr algn="ctr"/>
            <a:r>
              <a:rPr lang="es-ES" sz="1400" dirty="0">
                <a:solidFill>
                  <a:srgbClr val="004586"/>
                </a:solidFill>
              </a:rPr>
              <a:t>Farmacológico específico</a:t>
            </a:r>
            <a:endParaRPr lang="es-ES" sz="1013" dirty="0">
              <a:solidFill>
                <a:srgbClr val="004586"/>
              </a:solidFill>
            </a:endParaRPr>
          </a:p>
        </p:txBody>
      </p:sp>
      <p:sp>
        <p:nvSpPr>
          <p:cNvPr id="12" name="5 CuadroTexto">
            <a:extLst>
              <a:ext uri="{FF2B5EF4-FFF2-40B4-BE49-F238E27FC236}">
                <a16:creationId xmlns="" xmlns:a16="http://schemas.microsoft.com/office/drawing/2014/main" id="{F7C3808F-8163-EB44-B085-288494B9B628}"/>
              </a:ext>
            </a:extLst>
          </p:cNvPr>
          <p:cNvSpPr txBox="1"/>
          <p:nvPr/>
        </p:nvSpPr>
        <p:spPr>
          <a:xfrm>
            <a:off x="5007195" y="3426402"/>
            <a:ext cx="1533600"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400" dirty="0">
                <a:solidFill>
                  <a:srgbClr val="004586"/>
                </a:solidFill>
              </a:rPr>
              <a:t>NO CONFIRMACIÓN</a:t>
            </a:r>
          </a:p>
        </p:txBody>
      </p:sp>
      <p:sp>
        <p:nvSpPr>
          <p:cNvPr id="13" name="7 CuadroTexto">
            <a:extLst>
              <a:ext uri="{FF2B5EF4-FFF2-40B4-BE49-F238E27FC236}">
                <a16:creationId xmlns="" xmlns:a16="http://schemas.microsoft.com/office/drawing/2014/main" id="{787B158F-B9AB-FC4A-AB88-EE42C6E69AC4}"/>
              </a:ext>
            </a:extLst>
          </p:cNvPr>
          <p:cNvSpPr txBox="1"/>
          <p:nvPr/>
        </p:nvSpPr>
        <p:spPr>
          <a:xfrm>
            <a:off x="5182808" y="4159314"/>
            <a:ext cx="1720984" cy="73866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1400" dirty="0">
                <a:solidFill>
                  <a:srgbClr val="004586"/>
                </a:solidFill>
              </a:rPr>
              <a:t>CONSIDERAR:</a:t>
            </a:r>
          </a:p>
          <a:p>
            <a:pPr algn="ctr"/>
            <a:r>
              <a:rPr lang="es-ES" sz="1400" dirty="0">
                <a:solidFill>
                  <a:srgbClr val="004586"/>
                </a:solidFill>
              </a:rPr>
              <a:t>RITMO CIRCADIANO</a:t>
            </a:r>
          </a:p>
          <a:p>
            <a:pPr algn="ctr"/>
            <a:r>
              <a:rPr lang="es-ES" sz="1400" dirty="0">
                <a:solidFill>
                  <a:srgbClr val="004586"/>
                </a:solidFill>
              </a:rPr>
              <a:t>F.CONDUCTUALES</a:t>
            </a:r>
            <a:endParaRPr lang="es-ES" sz="1013" dirty="0">
              <a:solidFill>
                <a:srgbClr val="004586"/>
              </a:solidFill>
            </a:endParaRPr>
          </a:p>
        </p:txBody>
      </p:sp>
      <p:sp>
        <p:nvSpPr>
          <p:cNvPr id="14" name="3 CuadroTexto">
            <a:extLst>
              <a:ext uri="{FF2B5EF4-FFF2-40B4-BE49-F238E27FC236}">
                <a16:creationId xmlns="" xmlns:a16="http://schemas.microsoft.com/office/drawing/2014/main" id="{FB27449C-3405-B547-ADB4-4264837F2057}"/>
              </a:ext>
            </a:extLst>
          </p:cNvPr>
          <p:cNvSpPr txBox="1"/>
          <p:nvPr/>
        </p:nvSpPr>
        <p:spPr>
          <a:xfrm>
            <a:off x="6835883" y="2626188"/>
            <a:ext cx="3058949"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400" dirty="0">
                <a:solidFill>
                  <a:srgbClr val="004586"/>
                </a:solidFill>
              </a:rPr>
              <a:t>¿PATRONES  DE SUEÑO ACORDES CON LA EDAD?:</a:t>
            </a:r>
          </a:p>
        </p:txBody>
      </p:sp>
      <p:sp>
        <p:nvSpPr>
          <p:cNvPr id="15" name="10 CuadroTexto">
            <a:extLst>
              <a:ext uri="{FF2B5EF4-FFF2-40B4-BE49-F238E27FC236}">
                <a16:creationId xmlns="" xmlns:a16="http://schemas.microsoft.com/office/drawing/2014/main" id="{E53675C9-F14B-4542-90F2-770DB1CC2AC5}"/>
              </a:ext>
            </a:extLst>
          </p:cNvPr>
          <p:cNvSpPr txBox="1"/>
          <p:nvPr/>
        </p:nvSpPr>
        <p:spPr>
          <a:xfrm>
            <a:off x="7375629" y="4064993"/>
            <a:ext cx="2781784"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1400" dirty="0">
                <a:solidFill>
                  <a:srgbClr val="004586"/>
                </a:solidFill>
              </a:rPr>
              <a:t>AJUSTAR EXPECTATIVAS PATERNAS</a:t>
            </a:r>
          </a:p>
        </p:txBody>
      </p:sp>
      <p:sp>
        <p:nvSpPr>
          <p:cNvPr id="16" name="11 CuadroTexto">
            <a:extLst>
              <a:ext uri="{FF2B5EF4-FFF2-40B4-BE49-F238E27FC236}">
                <a16:creationId xmlns="" xmlns:a16="http://schemas.microsoft.com/office/drawing/2014/main" id="{841CC7E8-2692-884D-A8E8-BD7E6857132D}"/>
              </a:ext>
            </a:extLst>
          </p:cNvPr>
          <p:cNvSpPr txBox="1"/>
          <p:nvPr/>
        </p:nvSpPr>
        <p:spPr>
          <a:xfrm>
            <a:off x="6750481" y="5689386"/>
            <a:ext cx="3365571"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400" u="sng" dirty="0">
                <a:solidFill>
                  <a:srgbClr val="004586"/>
                </a:solidFill>
              </a:rPr>
              <a:t>REEVALUAR</a:t>
            </a:r>
          </a:p>
          <a:p>
            <a:pPr algn="ctr"/>
            <a:r>
              <a:rPr lang="es-ES" sz="1400" dirty="0">
                <a:solidFill>
                  <a:srgbClr val="004586"/>
                </a:solidFill>
              </a:rPr>
              <a:t>PERSISTENCIA: CONSIDERAR ALTERNATIVAS </a:t>
            </a:r>
          </a:p>
        </p:txBody>
      </p:sp>
      <p:cxnSp>
        <p:nvCxnSpPr>
          <p:cNvPr id="17" name="13 Conector recto de flecha">
            <a:extLst>
              <a:ext uri="{FF2B5EF4-FFF2-40B4-BE49-F238E27FC236}">
                <a16:creationId xmlns="" xmlns:a16="http://schemas.microsoft.com/office/drawing/2014/main" id="{40F12E03-A307-0549-B776-651557F07455}"/>
              </a:ext>
            </a:extLst>
          </p:cNvPr>
          <p:cNvCxnSpPr>
            <a:cxnSpLocks/>
          </p:cNvCxnSpPr>
          <p:nvPr/>
        </p:nvCxnSpPr>
        <p:spPr>
          <a:xfrm flipH="1">
            <a:off x="2881311" y="1387133"/>
            <a:ext cx="1316254" cy="1232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27 Conector recto de flecha">
            <a:extLst>
              <a:ext uri="{FF2B5EF4-FFF2-40B4-BE49-F238E27FC236}">
                <a16:creationId xmlns="" xmlns:a16="http://schemas.microsoft.com/office/drawing/2014/main" id="{97859F05-C353-F14A-9F42-515AE23F68A6}"/>
              </a:ext>
            </a:extLst>
          </p:cNvPr>
          <p:cNvCxnSpPr>
            <a:cxnSpLocks/>
          </p:cNvCxnSpPr>
          <p:nvPr/>
        </p:nvCxnSpPr>
        <p:spPr>
          <a:xfrm>
            <a:off x="3854782" y="3172060"/>
            <a:ext cx="1055078" cy="253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3 Conector recto de flecha">
            <a:extLst>
              <a:ext uri="{FF2B5EF4-FFF2-40B4-BE49-F238E27FC236}">
                <a16:creationId xmlns="" xmlns:a16="http://schemas.microsoft.com/office/drawing/2014/main" id="{E4680493-A8AE-1F42-AAF8-19B9E053ECC6}"/>
              </a:ext>
            </a:extLst>
          </p:cNvPr>
          <p:cNvCxnSpPr>
            <a:cxnSpLocks/>
          </p:cNvCxnSpPr>
          <p:nvPr/>
        </p:nvCxnSpPr>
        <p:spPr>
          <a:xfrm flipH="1">
            <a:off x="3105825" y="3181713"/>
            <a:ext cx="433613" cy="332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39 Conector recto de flecha">
            <a:extLst>
              <a:ext uri="{FF2B5EF4-FFF2-40B4-BE49-F238E27FC236}">
                <a16:creationId xmlns="" xmlns:a16="http://schemas.microsoft.com/office/drawing/2014/main" id="{A6870E3F-18CA-064A-88B7-9D6B8A054013}"/>
              </a:ext>
            </a:extLst>
          </p:cNvPr>
          <p:cNvCxnSpPr>
            <a:cxnSpLocks/>
          </p:cNvCxnSpPr>
          <p:nvPr/>
        </p:nvCxnSpPr>
        <p:spPr>
          <a:xfrm>
            <a:off x="3049974" y="3848963"/>
            <a:ext cx="0" cy="209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1067 CuadroTexto">
            <a:extLst>
              <a:ext uri="{FF2B5EF4-FFF2-40B4-BE49-F238E27FC236}">
                <a16:creationId xmlns="" xmlns:a16="http://schemas.microsoft.com/office/drawing/2014/main" id="{F8800C87-9821-FC49-8EFD-93EA458DB465}"/>
              </a:ext>
            </a:extLst>
          </p:cNvPr>
          <p:cNvSpPr txBox="1"/>
          <p:nvPr/>
        </p:nvSpPr>
        <p:spPr>
          <a:xfrm>
            <a:off x="3952209" y="4709868"/>
            <a:ext cx="332185" cy="248209"/>
          </a:xfrm>
          <a:prstGeom prst="rect">
            <a:avLst/>
          </a:prstGeom>
          <a:noFill/>
        </p:spPr>
        <p:txBody>
          <a:bodyPr wrap="square" rtlCol="0">
            <a:spAutoFit/>
          </a:bodyPr>
          <a:lstStyle/>
          <a:p>
            <a:r>
              <a:rPr lang="es-ES" sz="1013" dirty="0"/>
              <a:t>¿?</a:t>
            </a:r>
          </a:p>
        </p:txBody>
      </p:sp>
      <p:cxnSp>
        <p:nvCxnSpPr>
          <p:cNvPr id="29" name="44 Conector recto de flecha">
            <a:extLst>
              <a:ext uri="{FF2B5EF4-FFF2-40B4-BE49-F238E27FC236}">
                <a16:creationId xmlns="" xmlns:a16="http://schemas.microsoft.com/office/drawing/2014/main" id="{5C78EF0B-383C-D24E-A11F-7780C3E9E5CA}"/>
              </a:ext>
            </a:extLst>
          </p:cNvPr>
          <p:cNvCxnSpPr>
            <a:cxnSpLocks/>
          </p:cNvCxnSpPr>
          <p:nvPr/>
        </p:nvCxnSpPr>
        <p:spPr>
          <a:xfrm>
            <a:off x="3410619" y="5050665"/>
            <a:ext cx="718575" cy="38452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46 Conector recto de flecha">
            <a:extLst>
              <a:ext uri="{FF2B5EF4-FFF2-40B4-BE49-F238E27FC236}">
                <a16:creationId xmlns="" xmlns:a16="http://schemas.microsoft.com/office/drawing/2014/main" id="{258FDAB2-9AB5-704C-B524-BC1E58AEE521}"/>
              </a:ext>
            </a:extLst>
          </p:cNvPr>
          <p:cNvCxnSpPr>
            <a:cxnSpLocks/>
          </p:cNvCxnSpPr>
          <p:nvPr/>
        </p:nvCxnSpPr>
        <p:spPr>
          <a:xfrm flipH="1">
            <a:off x="4618963" y="4554002"/>
            <a:ext cx="581795" cy="919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1060 CuadroTexto">
            <a:extLst>
              <a:ext uri="{FF2B5EF4-FFF2-40B4-BE49-F238E27FC236}">
                <a16:creationId xmlns="" xmlns:a16="http://schemas.microsoft.com/office/drawing/2014/main" id="{04033C8E-749F-2143-A0A7-DCE9F452FA1F}"/>
              </a:ext>
            </a:extLst>
          </p:cNvPr>
          <p:cNvSpPr txBox="1"/>
          <p:nvPr/>
        </p:nvSpPr>
        <p:spPr>
          <a:xfrm>
            <a:off x="4246366" y="3430975"/>
            <a:ext cx="331277" cy="334707"/>
          </a:xfrm>
          <a:prstGeom prst="rect">
            <a:avLst/>
          </a:prstGeom>
          <a:noFill/>
        </p:spPr>
        <p:txBody>
          <a:bodyPr wrap="square" rtlCol="0">
            <a:spAutoFit/>
          </a:bodyPr>
          <a:lstStyle/>
          <a:p>
            <a:r>
              <a:rPr lang="es-ES" sz="1575" dirty="0">
                <a:solidFill>
                  <a:srgbClr val="325886"/>
                </a:solidFill>
              </a:rPr>
              <a:t>+</a:t>
            </a:r>
          </a:p>
        </p:txBody>
      </p:sp>
      <p:cxnSp>
        <p:nvCxnSpPr>
          <p:cNvPr id="33" name="1062 Conector recto de flecha">
            <a:extLst>
              <a:ext uri="{FF2B5EF4-FFF2-40B4-BE49-F238E27FC236}">
                <a16:creationId xmlns="" xmlns:a16="http://schemas.microsoft.com/office/drawing/2014/main" id="{F248E063-D9D7-8C46-A1C6-4118295E2C78}"/>
              </a:ext>
            </a:extLst>
          </p:cNvPr>
          <p:cNvCxnSpPr>
            <a:cxnSpLocks/>
          </p:cNvCxnSpPr>
          <p:nvPr/>
        </p:nvCxnSpPr>
        <p:spPr>
          <a:xfrm>
            <a:off x="3841777" y="3703048"/>
            <a:ext cx="1152413" cy="4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50 Conector recto de flecha">
            <a:extLst>
              <a:ext uri="{FF2B5EF4-FFF2-40B4-BE49-F238E27FC236}">
                <a16:creationId xmlns="" xmlns:a16="http://schemas.microsoft.com/office/drawing/2014/main" id="{9DCD16AB-31ED-2E45-85AB-7D38CB6605FA}"/>
              </a:ext>
            </a:extLst>
          </p:cNvPr>
          <p:cNvCxnSpPr>
            <a:cxnSpLocks/>
          </p:cNvCxnSpPr>
          <p:nvPr/>
        </p:nvCxnSpPr>
        <p:spPr>
          <a:xfrm>
            <a:off x="6916580" y="4241138"/>
            <a:ext cx="4177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21 Conector recto de flecha">
            <a:extLst>
              <a:ext uri="{FF2B5EF4-FFF2-40B4-BE49-F238E27FC236}">
                <a16:creationId xmlns="" xmlns:a16="http://schemas.microsoft.com/office/drawing/2014/main" id="{E2B53F5C-3847-A84E-92D6-A9FF70F415A2}"/>
              </a:ext>
            </a:extLst>
          </p:cNvPr>
          <p:cNvCxnSpPr>
            <a:cxnSpLocks/>
          </p:cNvCxnSpPr>
          <p:nvPr/>
        </p:nvCxnSpPr>
        <p:spPr>
          <a:xfrm>
            <a:off x="8365357" y="3205901"/>
            <a:ext cx="0" cy="769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41 Conector recto de flecha">
            <a:extLst>
              <a:ext uri="{FF2B5EF4-FFF2-40B4-BE49-F238E27FC236}">
                <a16:creationId xmlns="" xmlns:a16="http://schemas.microsoft.com/office/drawing/2014/main" id="{656D3889-0283-6E46-BCB5-E2E26C50C9C8}"/>
              </a:ext>
            </a:extLst>
          </p:cNvPr>
          <p:cNvCxnSpPr>
            <a:cxnSpLocks/>
          </p:cNvCxnSpPr>
          <p:nvPr/>
        </p:nvCxnSpPr>
        <p:spPr>
          <a:xfrm>
            <a:off x="8365358" y="4540676"/>
            <a:ext cx="0" cy="788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15 Conector recto de flecha">
            <a:extLst>
              <a:ext uri="{FF2B5EF4-FFF2-40B4-BE49-F238E27FC236}">
                <a16:creationId xmlns="" xmlns:a16="http://schemas.microsoft.com/office/drawing/2014/main" id="{54985F3C-BB33-1D40-B0D5-25374364B4A4}"/>
              </a:ext>
            </a:extLst>
          </p:cNvPr>
          <p:cNvCxnSpPr>
            <a:cxnSpLocks/>
          </p:cNvCxnSpPr>
          <p:nvPr/>
        </p:nvCxnSpPr>
        <p:spPr>
          <a:xfrm>
            <a:off x="6608181" y="1392024"/>
            <a:ext cx="1534896" cy="12439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8 Conector recto de flecha">
            <a:extLst>
              <a:ext uri="{FF2B5EF4-FFF2-40B4-BE49-F238E27FC236}">
                <a16:creationId xmlns="" xmlns:a16="http://schemas.microsoft.com/office/drawing/2014/main" id="{DAEE255E-7F66-974F-80B1-45E88F8C5C49}"/>
              </a:ext>
            </a:extLst>
          </p:cNvPr>
          <p:cNvCxnSpPr>
            <a:cxnSpLocks/>
          </p:cNvCxnSpPr>
          <p:nvPr/>
        </p:nvCxnSpPr>
        <p:spPr>
          <a:xfrm>
            <a:off x="5324136" y="5915957"/>
            <a:ext cx="13563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8419059" y="3707708"/>
            <a:ext cx="354584" cy="369332"/>
          </a:xfrm>
          <a:prstGeom prst="rect">
            <a:avLst/>
          </a:prstGeom>
        </p:spPr>
        <p:txBody>
          <a:bodyPr wrap="none">
            <a:spAutoFit/>
          </a:bodyPr>
          <a:lstStyle/>
          <a:p>
            <a:pPr algn="ctr"/>
            <a:r>
              <a:rPr lang="es-ES" b="1" dirty="0">
                <a:solidFill>
                  <a:srgbClr val="004586"/>
                </a:solidFill>
              </a:rPr>
              <a:t>SÍ</a:t>
            </a:r>
          </a:p>
        </p:txBody>
      </p:sp>
      <p:cxnSp>
        <p:nvCxnSpPr>
          <p:cNvPr id="34" name="33 Conector recto de flecha"/>
          <p:cNvCxnSpPr>
            <a:cxnSpLocks/>
            <a:stCxn id="14" idx="1"/>
            <a:endCxn id="8" idx="3"/>
          </p:cNvCxnSpPr>
          <p:nvPr/>
        </p:nvCxnSpPr>
        <p:spPr>
          <a:xfrm flipH="1">
            <a:off x="4114389" y="2887798"/>
            <a:ext cx="2721494" cy="81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5294954" y="2824285"/>
            <a:ext cx="648072" cy="369332"/>
          </a:xfrm>
          <a:prstGeom prst="rect">
            <a:avLst/>
          </a:prstGeom>
          <a:noFill/>
        </p:spPr>
        <p:txBody>
          <a:bodyPr wrap="square" rtlCol="0">
            <a:spAutoFit/>
          </a:bodyPr>
          <a:lstStyle/>
          <a:p>
            <a:r>
              <a:rPr lang="es-ES" b="1" dirty="0">
                <a:solidFill>
                  <a:srgbClr val="325886"/>
                </a:solidFill>
              </a:rPr>
              <a:t>NO</a:t>
            </a:r>
          </a:p>
        </p:txBody>
      </p:sp>
      <p:cxnSp>
        <p:nvCxnSpPr>
          <p:cNvPr id="41" name="40 Conector recto de flecha"/>
          <p:cNvCxnSpPr>
            <a:cxnSpLocks/>
            <a:stCxn id="12" idx="2"/>
            <a:endCxn id="13" idx="0"/>
          </p:cNvCxnSpPr>
          <p:nvPr/>
        </p:nvCxnSpPr>
        <p:spPr>
          <a:xfrm>
            <a:off x="5773995" y="3949622"/>
            <a:ext cx="269305" cy="209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cxnSpLocks/>
          </p:cNvCxnSpPr>
          <p:nvPr/>
        </p:nvCxnSpPr>
        <p:spPr>
          <a:xfrm flipH="1" flipV="1">
            <a:off x="6662324" y="4898957"/>
            <a:ext cx="786670" cy="7904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1067 CuadroTexto">
            <a:extLst>
              <a:ext uri="{FF2B5EF4-FFF2-40B4-BE49-F238E27FC236}">
                <a16:creationId xmlns="" xmlns:a16="http://schemas.microsoft.com/office/drawing/2014/main" id="{2525020A-114C-44B1-9257-E097F075CCE4}"/>
              </a:ext>
            </a:extLst>
          </p:cNvPr>
          <p:cNvSpPr txBox="1"/>
          <p:nvPr/>
        </p:nvSpPr>
        <p:spPr>
          <a:xfrm>
            <a:off x="4178134" y="5118820"/>
            <a:ext cx="399509" cy="338554"/>
          </a:xfrm>
          <a:prstGeom prst="rect">
            <a:avLst/>
          </a:prstGeom>
          <a:noFill/>
        </p:spPr>
        <p:txBody>
          <a:bodyPr wrap="square" rtlCol="0">
            <a:spAutoFit/>
          </a:bodyPr>
          <a:lstStyle/>
          <a:p>
            <a:r>
              <a:rPr lang="es-ES" sz="1600" dirty="0">
                <a:solidFill>
                  <a:srgbClr val="325886"/>
                </a:solidFill>
              </a:rPr>
              <a:t>¿?</a:t>
            </a:r>
          </a:p>
        </p:txBody>
      </p:sp>
    </p:spTree>
    <p:extLst>
      <p:ext uri="{BB962C8B-B14F-4D97-AF65-F5344CB8AC3E}">
        <p14:creationId xmlns:p14="http://schemas.microsoft.com/office/powerpoint/2010/main" val="392516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4241C4A-651B-4AC6-AB87-49AA4ADC6B02}"/>
              </a:ext>
            </a:extLst>
          </p:cNvPr>
          <p:cNvSpPr>
            <a:spLocks noGrp="1"/>
          </p:cNvSpPr>
          <p:nvPr>
            <p:ph type="title"/>
          </p:nvPr>
        </p:nvSpPr>
        <p:spPr/>
        <p:txBody>
          <a:bodyPr/>
          <a:lstStyle/>
          <a:p>
            <a:r>
              <a:rPr lang="es-ES" sz="3200" dirty="0"/>
              <a:t>Conflictos de intereses</a:t>
            </a:r>
          </a:p>
        </p:txBody>
      </p:sp>
      <p:sp>
        <p:nvSpPr>
          <p:cNvPr id="3" name="Marcador de contenido 2">
            <a:extLst>
              <a:ext uri="{FF2B5EF4-FFF2-40B4-BE49-F238E27FC236}">
                <a16:creationId xmlns="" xmlns:a16="http://schemas.microsoft.com/office/drawing/2014/main" id="{BADE4394-A91F-4098-90B5-73FADC6B1890}"/>
              </a:ext>
            </a:extLst>
          </p:cNvPr>
          <p:cNvSpPr>
            <a:spLocks noGrp="1"/>
          </p:cNvSpPr>
          <p:nvPr>
            <p:ph idx="1"/>
          </p:nvPr>
        </p:nvSpPr>
        <p:spPr>
          <a:xfrm>
            <a:off x="3182" y="1556792"/>
            <a:ext cx="11582400" cy="4592024"/>
          </a:xfrm>
        </p:spPr>
        <p:txBody>
          <a:bodyPr>
            <a:normAutofit/>
          </a:bodyPr>
          <a:lstStyle/>
          <a:p>
            <a:r>
              <a:rPr lang="es-ES" sz="2400" dirty="0"/>
              <a:t>Dr. Gonzalo Pin </a:t>
            </a:r>
            <a:r>
              <a:rPr lang="es-ES" sz="2400" dirty="0" smtClean="0"/>
              <a:t>Arboledas ha participado en charlas promocionales por los laboratorios </a:t>
            </a:r>
            <a:r>
              <a:rPr lang="es-ES" sz="2400" dirty="0" err="1" smtClean="0"/>
              <a:t>Exeltis</a:t>
            </a:r>
            <a:r>
              <a:rPr lang="es-ES" sz="2400" dirty="0" smtClean="0"/>
              <a:t>, Humana y </a:t>
            </a:r>
            <a:r>
              <a:rPr lang="es-ES" sz="2400" dirty="0" err="1" smtClean="0"/>
              <a:t>Ordesa</a:t>
            </a:r>
            <a:r>
              <a:rPr lang="es-ES" sz="2400" dirty="0" smtClean="0"/>
              <a:t> relacionados con este tema.</a:t>
            </a:r>
            <a:endParaRPr lang="es-ES" sz="2400" dirty="0"/>
          </a:p>
        </p:txBody>
      </p:sp>
      <p:sp>
        <p:nvSpPr>
          <p:cNvPr id="4" name="Marcador de texto 3">
            <a:extLst>
              <a:ext uri="{FF2B5EF4-FFF2-40B4-BE49-F238E27FC236}">
                <a16:creationId xmlns="" xmlns:a16="http://schemas.microsoft.com/office/drawing/2014/main" id="{B66740A5-3A96-4DC6-9421-CA40F7AEF35B}"/>
              </a:ext>
            </a:extLst>
          </p:cNvPr>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1698903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A306E81D-2CC5-4611-A543-03D0B55CB129}"/>
              </a:ext>
            </a:extLst>
          </p:cNvPr>
          <p:cNvSpPr>
            <a:spLocks noGrp="1"/>
          </p:cNvSpPr>
          <p:nvPr>
            <p:ph type="title"/>
          </p:nvPr>
        </p:nvSpPr>
        <p:spPr>
          <a:xfrm>
            <a:off x="983432" y="332656"/>
            <a:ext cx="10972800" cy="604800"/>
          </a:xfrm>
        </p:spPr>
        <p:txBody>
          <a:bodyPr/>
          <a:lstStyle/>
          <a:p>
            <a:r>
              <a:rPr lang="es-ES" sz="3200" dirty="0"/>
              <a:t>Desregulación emocional</a:t>
            </a:r>
            <a:br>
              <a:rPr lang="es-ES" sz="3200" dirty="0"/>
            </a:br>
            <a:r>
              <a:rPr lang="es-ES" sz="3200" dirty="0"/>
              <a:t>(permite </a:t>
            </a:r>
            <a:r>
              <a:rPr lang="es-ES" sz="3200" dirty="0" err="1"/>
              <a:t>des-culpabilizar</a:t>
            </a:r>
            <a:r>
              <a:rPr lang="es-ES" sz="3200" dirty="0"/>
              <a:t> a la persona)</a:t>
            </a:r>
          </a:p>
        </p:txBody>
      </p:sp>
      <p:sp>
        <p:nvSpPr>
          <p:cNvPr id="4" name="Rectángulo 3">
            <a:extLst>
              <a:ext uri="{FF2B5EF4-FFF2-40B4-BE49-F238E27FC236}">
                <a16:creationId xmlns="" xmlns:a16="http://schemas.microsoft.com/office/drawing/2014/main" id="{49137362-5AA2-CB47-834C-796B1998D064}"/>
              </a:ext>
            </a:extLst>
          </p:cNvPr>
          <p:cNvSpPr/>
          <p:nvPr/>
        </p:nvSpPr>
        <p:spPr>
          <a:xfrm>
            <a:off x="2111555" y="2886629"/>
            <a:ext cx="8029442" cy="730969"/>
          </a:xfrm>
          <a:prstGeom prst="rect">
            <a:avLst/>
          </a:prstGeom>
        </p:spPr>
        <p:txBody>
          <a:bodyPr wrap="square">
            <a:spAutoFit/>
          </a:bodyPr>
          <a:lstStyle/>
          <a:p>
            <a:r>
              <a:rPr lang="es-ES" sz="1350" dirty="0">
                <a:latin typeface="Arial" panose="020B0604020202020204" pitchFamily="34" charset="0"/>
              </a:rPr>
              <a:t/>
            </a:r>
            <a:br>
              <a:rPr lang="es-ES" sz="1350" dirty="0">
                <a:latin typeface="Arial" panose="020B0604020202020204" pitchFamily="34" charset="0"/>
              </a:rPr>
            </a:br>
            <a:r>
              <a:rPr lang="es-ES" sz="2800" dirty="0">
                <a:solidFill>
                  <a:srgbClr val="325886"/>
                </a:solidFill>
              </a:rPr>
              <a:t>“</a:t>
            </a:r>
            <a:r>
              <a:rPr lang="es-ES" sz="2800" b="1" dirty="0">
                <a:solidFill>
                  <a:srgbClr val="325886"/>
                </a:solidFill>
              </a:rPr>
              <a:t>No puede</a:t>
            </a:r>
            <a:r>
              <a:rPr lang="es-ES" sz="2800" dirty="0">
                <a:solidFill>
                  <a:srgbClr val="325886"/>
                </a:solidFill>
              </a:rPr>
              <a:t>”</a:t>
            </a:r>
          </a:p>
        </p:txBody>
      </p:sp>
      <p:sp>
        <p:nvSpPr>
          <p:cNvPr id="7" name="Rectángulo 6">
            <a:extLst>
              <a:ext uri="{FF2B5EF4-FFF2-40B4-BE49-F238E27FC236}">
                <a16:creationId xmlns="" xmlns:a16="http://schemas.microsoft.com/office/drawing/2014/main" id="{6ACA99BD-316A-6E45-83F7-0EACE5F751DF}"/>
              </a:ext>
            </a:extLst>
          </p:cNvPr>
          <p:cNvSpPr/>
          <p:nvPr/>
        </p:nvSpPr>
        <p:spPr>
          <a:xfrm>
            <a:off x="2111556" y="1916832"/>
            <a:ext cx="1956754" cy="523220"/>
          </a:xfrm>
          <a:prstGeom prst="rect">
            <a:avLst/>
          </a:prstGeom>
        </p:spPr>
        <p:txBody>
          <a:bodyPr wrap="none">
            <a:spAutoFit/>
          </a:bodyPr>
          <a:lstStyle/>
          <a:p>
            <a:r>
              <a:rPr lang="es-ES" sz="2800" dirty="0">
                <a:solidFill>
                  <a:srgbClr val="325886"/>
                </a:solidFill>
              </a:rPr>
              <a:t>“</a:t>
            </a:r>
            <a:r>
              <a:rPr lang="es-ES" sz="2800" b="1" dirty="0">
                <a:solidFill>
                  <a:srgbClr val="325886"/>
                </a:solidFill>
              </a:rPr>
              <a:t>No quiere</a:t>
            </a:r>
            <a:r>
              <a:rPr lang="es-ES" sz="2800" dirty="0">
                <a:solidFill>
                  <a:srgbClr val="325886"/>
                </a:solidFill>
              </a:rPr>
              <a:t>”</a:t>
            </a:r>
          </a:p>
        </p:txBody>
      </p:sp>
      <p:sp>
        <p:nvSpPr>
          <p:cNvPr id="8" name="Rectángulo 7">
            <a:extLst>
              <a:ext uri="{FF2B5EF4-FFF2-40B4-BE49-F238E27FC236}">
                <a16:creationId xmlns="" xmlns:a16="http://schemas.microsoft.com/office/drawing/2014/main" id="{8DC19E99-206C-4B40-9428-9C1DB114AD1C}"/>
              </a:ext>
            </a:extLst>
          </p:cNvPr>
          <p:cNvSpPr/>
          <p:nvPr/>
        </p:nvSpPr>
        <p:spPr>
          <a:xfrm>
            <a:off x="5577386" y="1995741"/>
            <a:ext cx="4132798" cy="461665"/>
          </a:xfrm>
          <a:prstGeom prst="rect">
            <a:avLst/>
          </a:prstGeom>
          <a:solidFill>
            <a:schemeClr val="tx2">
              <a:lumMod val="20000"/>
              <a:lumOff val="80000"/>
            </a:schemeClr>
          </a:solidFill>
        </p:spPr>
        <p:txBody>
          <a:bodyPr wrap="none">
            <a:spAutoFit/>
          </a:bodyPr>
          <a:lstStyle/>
          <a:p>
            <a:r>
              <a:rPr lang="es-ES" sz="1350" dirty="0">
                <a:latin typeface="Arial" panose="020B0604020202020204" pitchFamily="34" charset="0"/>
              </a:rPr>
              <a:t> </a:t>
            </a:r>
            <a:r>
              <a:rPr lang="es-ES" sz="2400" dirty="0">
                <a:solidFill>
                  <a:srgbClr val="325886"/>
                </a:solidFill>
                <a:latin typeface="+mj-lt"/>
              </a:rPr>
              <a:t>Castigos, premios para motivar.</a:t>
            </a:r>
          </a:p>
        </p:txBody>
      </p:sp>
      <p:sp>
        <p:nvSpPr>
          <p:cNvPr id="9" name="Flecha a la derecha con bandas 8">
            <a:extLst>
              <a:ext uri="{FF2B5EF4-FFF2-40B4-BE49-F238E27FC236}">
                <a16:creationId xmlns="" xmlns:a16="http://schemas.microsoft.com/office/drawing/2014/main" id="{C7B6051A-A1FA-7A43-9B6D-5220B6D4718B}"/>
              </a:ext>
            </a:extLst>
          </p:cNvPr>
          <p:cNvSpPr/>
          <p:nvPr/>
        </p:nvSpPr>
        <p:spPr>
          <a:xfrm>
            <a:off x="4218503" y="2046563"/>
            <a:ext cx="1195886" cy="304856"/>
          </a:xfrm>
          <a:prstGeom prst="striped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
        <p:nvSpPr>
          <p:cNvPr id="10" name="Rectángulo 9">
            <a:extLst>
              <a:ext uri="{FF2B5EF4-FFF2-40B4-BE49-F238E27FC236}">
                <a16:creationId xmlns="" xmlns:a16="http://schemas.microsoft.com/office/drawing/2014/main" id="{1D7A09EB-C9A4-FD42-8BB5-A3BCADBDB608}"/>
              </a:ext>
            </a:extLst>
          </p:cNvPr>
          <p:cNvSpPr/>
          <p:nvPr/>
        </p:nvSpPr>
        <p:spPr>
          <a:xfrm>
            <a:off x="5577385" y="2761203"/>
            <a:ext cx="4563109" cy="1200329"/>
          </a:xfrm>
          <a:prstGeom prst="rect">
            <a:avLst/>
          </a:prstGeom>
          <a:solidFill>
            <a:schemeClr val="tx2">
              <a:lumMod val="20000"/>
              <a:lumOff val="80000"/>
            </a:schemeClr>
          </a:solidFill>
        </p:spPr>
        <p:txBody>
          <a:bodyPr wrap="square">
            <a:spAutoFit/>
          </a:bodyPr>
          <a:lstStyle/>
          <a:p>
            <a:r>
              <a:rPr lang="es-ES" sz="2400" dirty="0">
                <a:solidFill>
                  <a:srgbClr val="325886"/>
                </a:solidFill>
                <a:latin typeface="+mj-lt"/>
              </a:rPr>
              <a:t>Enseñar habilidades. </a:t>
            </a:r>
          </a:p>
          <a:p>
            <a:r>
              <a:rPr lang="es-ES" sz="2400" dirty="0">
                <a:solidFill>
                  <a:srgbClr val="325886"/>
                </a:solidFill>
                <a:latin typeface="+mj-lt"/>
              </a:rPr>
              <a:t>Modificaciones en el entorno.</a:t>
            </a:r>
          </a:p>
          <a:p>
            <a:r>
              <a:rPr lang="es-ES" sz="2400" dirty="0">
                <a:solidFill>
                  <a:srgbClr val="325886"/>
                </a:solidFill>
                <a:latin typeface="+mj-lt"/>
              </a:rPr>
              <a:t>Actitud más empática.</a:t>
            </a:r>
          </a:p>
        </p:txBody>
      </p:sp>
      <p:sp>
        <p:nvSpPr>
          <p:cNvPr id="11" name="Flecha a la derecha con bandas 10">
            <a:extLst>
              <a:ext uri="{FF2B5EF4-FFF2-40B4-BE49-F238E27FC236}">
                <a16:creationId xmlns="" xmlns:a16="http://schemas.microsoft.com/office/drawing/2014/main" id="{294EA292-C4A8-024A-BBE1-7FE2E059740C}"/>
              </a:ext>
            </a:extLst>
          </p:cNvPr>
          <p:cNvSpPr/>
          <p:nvPr/>
        </p:nvSpPr>
        <p:spPr>
          <a:xfrm>
            <a:off x="4105132" y="3233255"/>
            <a:ext cx="1195886" cy="304856"/>
          </a:xfrm>
          <a:prstGeom prst="striped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
        <p:nvSpPr>
          <p:cNvPr id="13" name="CuadroTexto 12">
            <a:extLst>
              <a:ext uri="{FF2B5EF4-FFF2-40B4-BE49-F238E27FC236}">
                <a16:creationId xmlns="" xmlns:a16="http://schemas.microsoft.com/office/drawing/2014/main" id="{5728062F-EC0B-6B48-AEFC-EA18390A6B25}"/>
              </a:ext>
            </a:extLst>
          </p:cNvPr>
          <p:cNvSpPr txBox="1"/>
          <p:nvPr/>
        </p:nvSpPr>
        <p:spPr>
          <a:xfrm>
            <a:off x="3984317" y="4277077"/>
            <a:ext cx="6156176" cy="1200329"/>
          </a:xfrm>
          <a:prstGeom prst="rect">
            <a:avLst/>
          </a:prstGeom>
          <a:solidFill>
            <a:srgbClr val="BBF7FD"/>
          </a:solidFill>
        </p:spPr>
        <p:txBody>
          <a:bodyPr wrap="square" rtlCol="0">
            <a:spAutoFit/>
          </a:bodyPr>
          <a:lstStyle/>
          <a:p>
            <a:r>
              <a:rPr lang="es-ES" sz="2400" dirty="0">
                <a:solidFill>
                  <a:srgbClr val="325886"/>
                </a:solidFill>
              </a:rPr>
              <a:t>MODIFICAR EL ENTORNO FÍSICO (DORMITORIO)</a:t>
            </a:r>
          </a:p>
          <a:p>
            <a:endParaRPr lang="es-ES" sz="2400" dirty="0">
              <a:solidFill>
                <a:srgbClr val="325886"/>
              </a:solidFill>
            </a:endParaRPr>
          </a:p>
          <a:p>
            <a:r>
              <a:rPr lang="es-ES" sz="2400" dirty="0">
                <a:solidFill>
                  <a:srgbClr val="325886"/>
                </a:solidFill>
              </a:rPr>
              <a:t>MODIFICAR EL ENTORNO SOCIAL (DESACTIVAR)</a:t>
            </a:r>
          </a:p>
        </p:txBody>
      </p:sp>
      <p:sp>
        <p:nvSpPr>
          <p:cNvPr id="14" name="Cara sonriente 13">
            <a:extLst>
              <a:ext uri="{FF2B5EF4-FFF2-40B4-BE49-F238E27FC236}">
                <a16:creationId xmlns="" xmlns:a16="http://schemas.microsoft.com/office/drawing/2014/main" id="{2B7DDB30-3DE7-4044-BA96-74144844449D}"/>
              </a:ext>
            </a:extLst>
          </p:cNvPr>
          <p:cNvSpPr/>
          <p:nvPr/>
        </p:nvSpPr>
        <p:spPr>
          <a:xfrm>
            <a:off x="2351584" y="4183514"/>
            <a:ext cx="1156648" cy="1420298"/>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
        <p:nvSpPr>
          <p:cNvPr id="16" name="Cara sonriente 15">
            <a:extLst>
              <a:ext uri="{FF2B5EF4-FFF2-40B4-BE49-F238E27FC236}">
                <a16:creationId xmlns="" xmlns:a16="http://schemas.microsoft.com/office/drawing/2014/main" id="{CD04D04C-9873-9A44-87BB-59299143E9B3}"/>
              </a:ext>
            </a:extLst>
          </p:cNvPr>
          <p:cNvSpPr/>
          <p:nvPr/>
        </p:nvSpPr>
        <p:spPr>
          <a:xfrm>
            <a:off x="2604712" y="4023333"/>
            <a:ext cx="1156648" cy="1420298"/>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 sz="1350"/>
          </a:p>
        </p:txBody>
      </p:sp>
    </p:spTree>
    <p:extLst>
      <p:ext uri="{BB962C8B-B14F-4D97-AF65-F5344CB8AC3E}">
        <p14:creationId xmlns:p14="http://schemas.microsoft.com/office/powerpoint/2010/main" val="100195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S" sz="3200" b="1" dirty="0"/>
              <a:t>Rutina del </a:t>
            </a:r>
            <a:r>
              <a:rPr lang="es-ES" sz="3200" b="1" dirty="0" err="1"/>
              <a:t>presueño</a:t>
            </a:r>
            <a:endParaRPr lang="es-ES" sz="3200" b="1" dirty="0"/>
          </a:p>
        </p:txBody>
      </p:sp>
      <p:sp>
        <p:nvSpPr>
          <p:cNvPr id="5" name="Marcador de contenido 4">
            <a:extLst>
              <a:ext uri="{FF2B5EF4-FFF2-40B4-BE49-F238E27FC236}">
                <a16:creationId xmlns="" xmlns:a16="http://schemas.microsoft.com/office/drawing/2014/main" id="{3FFE1AB7-097F-4C63-931E-7C29C82497E2}"/>
              </a:ext>
            </a:extLst>
          </p:cNvPr>
          <p:cNvSpPr>
            <a:spLocks noGrp="1"/>
          </p:cNvSpPr>
          <p:nvPr>
            <p:ph idx="1"/>
          </p:nvPr>
        </p:nvSpPr>
        <p:spPr/>
        <p:txBody>
          <a:bodyPr>
            <a:normAutofit/>
          </a:bodyPr>
          <a:lstStyle/>
          <a:p>
            <a:pPr marL="750094" indent="-342900">
              <a:buFont typeface="+mj-lt"/>
              <a:buAutoNum type="arabicPeriod"/>
            </a:pPr>
            <a:r>
              <a:rPr lang="es-ES" sz="2400" b="1" dirty="0"/>
              <a:t>Desactivar</a:t>
            </a:r>
          </a:p>
          <a:p>
            <a:pPr marL="944165" lvl="1" indent="0">
              <a:buNone/>
            </a:pPr>
            <a:r>
              <a:rPr lang="es-ES" sz="2400" dirty="0"/>
              <a:t>Lugar: Fuera del </a:t>
            </a:r>
            <a:r>
              <a:rPr lang="es-ES" sz="2400" dirty="0" smtClean="0"/>
              <a:t>dormitorio.</a:t>
            </a:r>
            <a:endParaRPr lang="es-ES" sz="2400" dirty="0"/>
          </a:p>
          <a:p>
            <a:pPr marL="944165" lvl="1" indent="0">
              <a:buNone/>
            </a:pPr>
            <a:r>
              <a:rPr lang="es-ES" sz="2400" dirty="0"/>
              <a:t>Objetivo: Niveles de cortisol y </a:t>
            </a:r>
            <a:r>
              <a:rPr lang="es-ES" sz="2400" dirty="0" err="1" smtClean="0"/>
              <a:t>Tª</a:t>
            </a:r>
            <a:r>
              <a:rPr lang="es-ES" sz="2400" dirty="0" smtClean="0"/>
              <a:t> corporal</a:t>
            </a:r>
            <a:r>
              <a:rPr lang="es-ES" sz="2400" dirty="0"/>
              <a:t>.</a:t>
            </a:r>
          </a:p>
          <a:p>
            <a:pPr marL="944165" lvl="1" indent="0">
              <a:buNone/>
            </a:pPr>
            <a:r>
              <a:rPr lang="es-ES" sz="2400" dirty="0"/>
              <a:t>Duración: la necesaria.</a:t>
            </a:r>
          </a:p>
          <a:p>
            <a:pPr marL="944165" lvl="1" indent="0">
              <a:buNone/>
            </a:pPr>
            <a:endParaRPr lang="es-ES" sz="2400" dirty="0"/>
          </a:p>
          <a:p>
            <a:pPr marL="750094" indent="-342900">
              <a:buAutoNum type="arabicPeriod" startAt="2"/>
            </a:pPr>
            <a:r>
              <a:rPr lang="es-ES" sz="2400" b="1" dirty="0"/>
              <a:t>Rutina </a:t>
            </a:r>
            <a:r>
              <a:rPr lang="es-ES" sz="2400" dirty="0"/>
              <a:t>propia del sueño:</a:t>
            </a:r>
          </a:p>
          <a:p>
            <a:pPr marL="407194" indent="0">
              <a:buNone/>
            </a:pPr>
            <a:r>
              <a:rPr lang="es-ES" sz="2400" dirty="0"/>
              <a:t>	    Lugar: en el dormitorio del niño.</a:t>
            </a:r>
          </a:p>
          <a:p>
            <a:pPr marL="407194" indent="0">
              <a:buNone/>
            </a:pPr>
            <a:r>
              <a:rPr lang="es-ES" sz="2400" dirty="0"/>
              <a:t>	    Objetivo: Reducir la incertidumbre.</a:t>
            </a:r>
          </a:p>
          <a:p>
            <a:pPr marL="407194" indent="0">
              <a:buNone/>
            </a:pPr>
            <a:r>
              <a:rPr lang="es-ES" sz="2400" dirty="0"/>
              <a:t>		           Abrir la puerta al sueño: NO dormirlos.</a:t>
            </a:r>
          </a:p>
          <a:p>
            <a:pPr marL="407194" indent="0">
              <a:buNone/>
            </a:pPr>
            <a:r>
              <a:rPr lang="es-ES" sz="2400" dirty="0"/>
              <a:t> 	    Duración: 30-40m hasta que se apaga la luz (naranja).</a:t>
            </a:r>
          </a:p>
        </p:txBody>
      </p:sp>
    </p:spTree>
    <p:extLst>
      <p:ext uri="{BB962C8B-B14F-4D97-AF65-F5344CB8AC3E}">
        <p14:creationId xmlns:p14="http://schemas.microsoft.com/office/powerpoint/2010/main" val="20393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337383" y="949678"/>
            <a:ext cx="2664500"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685800">
              <a:defRPr/>
            </a:pPr>
            <a:r>
              <a:rPr lang="es-ES" sz="1400" b="1" dirty="0">
                <a:solidFill>
                  <a:prstClr val="black"/>
                </a:solidFill>
                <a:latin typeface="Calibri" panose="020F0502020204030204"/>
              </a:rPr>
              <a:t>DESACTIVACIÓN FÍSICA      ( 2 h)</a:t>
            </a:r>
          </a:p>
        </p:txBody>
      </p:sp>
      <p:sp>
        <p:nvSpPr>
          <p:cNvPr id="5" name="4 CuadroTexto"/>
          <p:cNvSpPr txBox="1"/>
          <p:nvPr/>
        </p:nvSpPr>
        <p:spPr>
          <a:xfrm>
            <a:off x="4422886" y="2093874"/>
            <a:ext cx="2524602" cy="307777"/>
          </a:xfrm>
          <a:prstGeom prst="rect">
            <a:avLst/>
          </a:prstGeom>
          <a:solidFill>
            <a:schemeClr val="accent1">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685800">
              <a:defRPr/>
            </a:pPr>
            <a:r>
              <a:rPr lang="es-ES" sz="1400" b="1" dirty="0">
                <a:solidFill>
                  <a:prstClr val="black"/>
                </a:solidFill>
                <a:latin typeface="Calibri" panose="020F0502020204030204"/>
              </a:rPr>
              <a:t>RUTINA DEL PRESUEÑO</a:t>
            </a:r>
          </a:p>
        </p:txBody>
      </p:sp>
      <p:sp>
        <p:nvSpPr>
          <p:cNvPr id="6" name="5 CuadroTexto"/>
          <p:cNvSpPr txBox="1"/>
          <p:nvPr/>
        </p:nvSpPr>
        <p:spPr>
          <a:xfrm>
            <a:off x="2627204" y="266693"/>
            <a:ext cx="6698456" cy="523220"/>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685800">
              <a:defRPr/>
            </a:pPr>
            <a:r>
              <a:rPr lang="es-ES" sz="1400" dirty="0">
                <a:solidFill>
                  <a:prstClr val="black"/>
                </a:solidFill>
                <a:latin typeface="Calibri" panose="020F0502020204030204"/>
              </a:rPr>
              <a:t>Factores  </a:t>
            </a:r>
            <a:r>
              <a:rPr lang="es-ES" sz="1400" dirty="0" err="1">
                <a:solidFill>
                  <a:prstClr val="black"/>
                </a:solidFill>
                <a:latin typeface="Calibri" panose="020F0502020204030204"/>
              </a:rPr>
              <a:t>personale</a:t>
            </a:r>
            <a:r>
              <a:rPr lang="es-ES" sz="1400" dirty="0">
                <a:solidFill>
                  <a:prstClr val="black"/>
                </a:solidFill>
                <a:latin typeface="Calibri" panose="020F0502020204030204"/>
              </a:rPr>
              <a:t>s – Factores familiares – Factores socioeconómicos – Factores circadianos</a:t>
            </a:r>
          </a:p>
        </p:txBody>
      </p:sp>
      <p:sp>
        <p:nvSpPr>
          <p:cNvPr id="7" name="6 CuadroTexto"/>
          <p:cNvSpPr txBox="1"/>
          <p:nvPr/>
        </p:nvSpPr>
        <p:spPr>
          <a:xfrm>
            <a:off x="7585833" y="1487075"/>
            <a:ext cx="1738241" cy="1169551"/>
          </a:xfrm>
          <a:prstGeom prst="rect">
            <a:avLst/>
          </a:prstGeom>
          <a:ln w="57150"/>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685800">
              <a:defRPr/>
            </a:pPr>
            <a:r>
              <a:rPr lang="es-ES" sz="1400" dirty="0">
                <a:solidFill>
                  <a:prstClr val="black"/>
                </a:solidFill>
                <a:latin typeface="Calibri" panose="020F0502020204030204"/>
              </a:rPr>
              <a:t>         ( 30 – 40 m.)</a:t>
            </a:r>
          </a:p>
          <a:p>
            <a:pPr algn="ctr" defTabSz="685800">
              <a:defRPr/>
            </a:pPr>
            <a:r>
              <a:rPr lang="es-ES" sz="1400" dirty="0">
                <a:solidFill>
                  <a:prstClr val="black"/>
                </a:solidFill>
                <a:latin typeface="Calibri" panose="020F0502020204030204"/>
              </a:rPr>
              <a:t>Hábito rutinario.</a:t>
            </a:r>
          </a:p>
          <a:p>
            <a:pPr algn="ctr" defTabSz="685800">
              <a:defRPr/>
            </a:pPr>
            <a:r>
              <a:rPr lang="es-ES" sz="1400" dirty="0">
                <a:solidFill>
                  <a:prstClr val="black"/>
                </a:solidFill>
                <a:latin typeface="Calibri" panose="020F0502020204030204"/>
              </a:rPr>
              <a:t>Consistente.</a:t>
            </a:r>
          </a:p>
          <a:p>
            <a:pPr algn="ctr" defTabSz="685800">
              <a:defRPr/>
            </a:pPr>
            <a:r>
              <a:rPr lang="es-ES" sz="1400" dirty="0">
                <a:solidFill>
                  <a:prstClr val="black"/>
                </a:solidFill>
                <a:latin typeface="Calibri" panose="020F0502020204030204"/>
              </a:rPr>
              <a:t>Antes de apagar la luz.</a:t>
            </a:r>
          </a:p>
        </p:txBody>
      </p:sp>
      <p:sp>
        <p:nvSpPr>
          <p:cNvPr id="15" name="14 CuadroTexto"/>
          <p:cNvSpPr txBox="1"/>
          <p:nvPr/>
        </p:nvSpPr>
        <p:spPr>
          <a:xfrm>
            <a:off x="3221908" y="2883271"/>
            <a:ext cx="891099" cy="738664"/>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685800">
              <a:defRPr/>
            </a:pPr>
            <a:r>
              <a:rPr lang="es-ES" sz="1400" b="1" dirty="0">
                <a:solidFill>
                  <a:prstClr val="black"/>
                </a:solidFill>
                <a:latin typeface="Calibri" panose="020F0502020204030204"/>
              </a:rPr>
              <a:t>Nutrición </a:t>
            </a:r>
            <a:r>
              <a:rPr lang="es-ES" sz="1400" dirty="0">
                <a:solidFill>
                  <a:prstClr val="black"/>
                </a:solidFill>
                <a:latin typeface="Calibri" panose="020F0502020204030204"/>
              </a:rPr>
              <a:t>y sus ritmos</a:t>
            </a:r>
          </a:p>
        </p:txBody>
      </p:sp>
      <p:sp>
        <p:nvSpPr>
          <p:cNvPr id="16" name="15 CuadroTexto"/>
          <p:cNvSpPr txBox="1"/>
          <p:nvPr/>
        </p:nvSpPr>
        <p:spPr>
          <a:xfrm>
            <a:off x="4324657" y="2819999"/>
            <a:ext cx="1051376"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685800">
              <a:defRPr/>
            </a:pPr>
            <a:r>
              <a:rPr lang="es-ES" sz="1400" b="1" dirty="0">
                <a:solidFill>
                  <a:prstClr val="black"/>
                </a:solidFill>
                <a:latin typeface="Calibri" panose="020F0502020204030204"/>
              </a:rPr>
              <a:t>Higiene</a:t>
            </a:r>
            <a:r>
              <a:rPr lang="es-ES" sz="1400" dirty="0">
                <a:solidFill>
                  <a:prstClr val="black"/>
                </a:solidFill>
                <a:latin typeface="Calibri" panose="020F0502020204030204"/>
              </a:rPr>
              <a:t>:</a:t>
            </a:r>
          </a:p>
          <a:p>
            <a:pPr defTabSz="685800">
              <a:defRPr/>
            </a:pPr>
            <a:r>
              <a:rPr lang="es-ES" sz="1400" dirty="0">
                <a:solidFill>
                  <a:prstClr val="black"/>
                </a:solidFill>
                <a:latin typeface="Calibri" panose="020F0502020204030204"/>
              </a:rPr>
              <a:t>Hora a</a:t>
            </a:r>
            <a:r>
              <a:rPr lang="es-ES" sz="1400" dirty="0" err="1">
                <a:solidFill>
                  <a:prstClr val="black"/>
                </a:solidFill>
                <a:latin typeface="Calibri" panose="020F0502020204030204"/>
              </a:rPr>
              <a:t>ctividad</a:t>
            </a:r>
            <a:r>
              <a:rPr lang="es-ES" sz="1400" dirty="0">
                <a:solidFill>
                  <a:prstClr val="black"/>
                </a:solidFill>
                <a:latin typeface="Calibri" panose="020F0502020204030204"/>
              </a:rPr>
              <a:t> física, baño, dientes…</a:t>
            </a:r>
          </a:p>
        </p:txBody>
      </p:sp>
      <p:sp>
        <p:nvSpPr>
          <p:cNvPr id="17" name="16 CuadroTexto"/>
          <p:cNvSpPr txBox="1"/>
          <p:nvPr/>
        </p:nvSpPr>
        <p:spPr>
          <a:xfrm>
            <a:off x="5621868" y="2802465"/>
            <a:ext cx="135015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685800">
              <a:defRPr/>
            </a:pPr>
            <a:r>
              <a:rPr lang="es-ES" sz="1400" b="1" dirty="0">
                <a:solidFill>
                  <a:prstClr val="black"/>
                </a:solidFill>
                <a:latin typeface="Calibri" panose="020F0502020204030204"/>
              </a:rPr>
              <a:t>Comunicación:</a:t>
            </a:r>
          </a:p>
          <a:p>
            <a:pPr defTabSz="685800">
              <a:defRPr/>
            </a:pPr>
            <a:r>
              <a:rPr lang="es-ES" sz="1400" dirty="0">
                <a:solidFill>
                  <a:prstClr val="black"/>
                </a:solidFill>
                <a:latin typeface="Calibri" panose="020F0502020204030204"/>
              </a:rPr>
              <a:t>Diálogo …</a:t>
            </a:r>
          </a:p>
        </p:txBody>
      </p:sp>
      <p:sp>
        <p:nvSpPr>
          <p:cNvPr id="18" name="17 CuadroTexto"/>
          <p:cNvSpPr txBox="1"/>
          <p:nvPr/>
        </p:nvSpPr>
        <p:spPr>
          <a:xfrm>
            <a:off x="7181963" y="2792312"/>
            <a:ext cx="1040938"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s-ES" sz="1400" dirty="0">
                <a:solidFill>
                  <a:prstClr val="white"/>
                </a:solidFill>
                <a:latin typeface="Calibri" panose="020F0502020204030204"/>
              </a:rPr>
              <a:t>Tiempo de </a:t>
            </a:r>
            <a:r>
              <a:rPr lang="es-ES" sz="1400" b="1" dirty="0">
                <a:solidFill>
                  <a:prstClr val="white"/>
                </a:solidFill>
                <a:latin typeface="Calibri" panose="020F0502020204030204"/>
              </a:rPr>
              <a:t>desconexión </a:t>
            </a:r>
            <a:r>
              <a:rPr lang="es-ES" sz="1400" dirty="0">
                <a:solidFill>
                  <a:prstClr val="white"/>
                </a:solidFill>
                <a:latin typeface="Calibri" panose="020F0502020204030204"/>
              </a:rPr>
              <a:t> </a:t>
            </a:r>
          </a:p>
        </p:txBody>
      </p:sp>
      <p:sp>
        <p:nvSpPr>
          <p:cNvPr id="19" name="18 CuadroTexto"/>
          <p:cNvSpPr txBox="1"/>
          <p:nvPr/>
        </p:nvSpPr>
        <p:spPr>
          <a:xfrm>
            <a:off x="8458717" y="2776210"/>
            <a:ext cx="1188132" cy="738664"/>
          </a:xfrm>
          <a:prstGeom prst="rect">
            <a:avLst/>
          </a:prstGeom>
          <a:solidFill>
            <a:schemeClr val="accent5">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defTabSz="685800">
              <a:defRPr/>
            </a:pPr>
            <a:r>
              <a:rPr lang="es-ES" sz="1400" b="1" dirty="0">
                <a:solidFill>
                  <a:prstClr val="black"/>
                </a:solidFill>
                <a:latin typeface="Calibri" panose="020F0502020204030204"/>
              </a:rPr>
              <a:t>Ambiente:</a:t>
            </a:r>
          </a:p>
          <a:p>
            <a:pPr defTabSz="685800">
              <a:defRPr/>
            </a:pPr>
            <a:r>
              <a:rPr lang="es-ES" sz="1400" dirty="0" err="1">
                <a:solidFill>
                  <a:prstClr val="black"/>
                </a:solidFill>
                <a:latin typeface="Calibri" panose="020F0502020204030204"/>
              </a:rPr>
              <a:t>Luz,ruido,Tª</a:t>
            </a:r>
            <a:r>
              <a:rPr lang="es-ES" sz="1400" dirty="0">
                <a:solidFill>
                  <a:prstClr val="black"/>
                </a:solidFill>
                <a:latin typeface="Calibri" panose="020F0502020204030204"/>
              </a:rPr>
              <a:t>,</a:t>
            </a:r>
          </a:p>
          <a:p>
            <a:pPr defTabSz="685800">
              <a:defRPr/>
            </a:pPr>
            <a:r>
              <a:rPr lang="es-ES" sz="1400" dirty="0">
                <a:solidFill>
                  <a:prstClr val="black"/>
                </a:solidFill>
                <a:latin typeface="Calibri" panose="020F0502020204030204"/>
              </a:rPr>
              <a:t>Tecnología…</a:t>
            </a:r>
          </a:p>
        </p:txBody>
      </p:sp>
      <p:sp>
        <p:nvSpPr>
          <p:cNvPr id="20" name="19 CuadroTexto"/>
          <p:cNvSpPr txBox="1"/>
          <p:nvPr/>
        </p:nvSpPr>
        <p:spPr>
          <a:xfrm>
            <a:off x="3178880" y="4448475"/>
            <a:ext cx="1080120" cy="738664"/>
          </a:xfrm>
          <a:prstGeom prst="rect">
            <a:avLst/>
          </a:prstGeom>
          <a:solidFill>
            <a:schemeClr val="accent5">
              <a:lumMod val="20000"/>
              <a:lumOff val="8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defTabSz="685800">
              <a:defRPr/>
            </a:pPr>
            <a:r>
              <a:rPr lang="es-ES" sz="1400" b="1" dirty="0">
                <a:solidFill>
                  <a:prstClr val="black"/>
                </a:solidFill>
                <a:latin typeface="Calibri" panose="020F0502020204030204"/>
              </a:rPr>
              <a:t>Autocuidado </a:t>
            </a:r>
          </a:p>
          <a:p>
            <a:pPr algn="ctr" defTabSz="685800">
              <a:defRPr/>
            </a:pPr>
            <a:r>
              <a:rPr lang="es-ES" sz="1400" dirty="0">
                <a:solidFill>
                  <a:prstClr val="black"/>
                </a:solidFill>
                <a:latin typeface="Calibri" panose="020F0502020204030204"/>
              </a:rPr>
              <a:t>y salud</a:t>
            </a:r>
          </a:p>
        </p:txBody>
      </p:sp>
      <p:sp>
        <p:nvSpPr>
          <p:cNvPr id="22" name="21 CuadroTexto"/>
          <p:cNvSpPr txBox="1"/>
          <p:nvPr/>
        </p:nvSpPr>
        <p:spPr>
          <a:xfrm>
            <a:off x="4310196" y="4624500"/>
            <a:ext cx="2539362" cy="523220"/>
          </a:xfrm>
          <a:prstGeom prst="rect">
            <a:avLst/>
          </a:prstGeom>
          <a:solidFill>
            <a:schemeClr val="accent1">
              <a:lumMod val="75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800">
              <a:defRPr/>
            </a:pPr>
            <a:r>
              <a:rPr lang="es-ES" sz="1400" dirty="0">
                <a:solidFill>
                  <a:prstClr val="white"/>
                </a:solidFill>
                <a:latin typeface="Calibri" panose="020F0502020204030204"/>
              </a:rPr>
              <a:t> </a:t>
            </a:r>
            <a:r>
              <a:rPr lang="es-ES" sz="1400" b="1" dirty="0">
                <a:solidFill>
                  <a:prstClr val="white"/>
                </a:solidFill>
                <a:latin typeface="Calibri" panose="020F0502020204030204"/>
              </a:rPr>
              <a:t>Vínculo</a:t>
            </a:r>
          </a:p>
          <a:p>
            <a:pPr defTabSz="685800">
              <a:defRPr/>
            </a:pPr>
            <a:r>
              <a:rPr lang="es-ES" sz="1400" dirty="0">
                <a:solidFill>
                  <a:prstClr val="white"/>
                </a:solidFill>
                <a:latin typeface="Calibri" panose="020F0502020204030204"/>
              </a:rPr>
              <a:t>Equilibrio protección-autonomía</a:t>
            </a:r>
          </a:p>
        </p:txBody>
      </p:sp>
      <p:sp>
        <p:nvSpPr>
          <p:cNvPr id="24" name="23 CuadroTexto"/>
          <p:cNvSpPr txBox="1"/>
          <p:nvPr/>
        </p:nvSpPr>
        <p:spPr>
          <a:xfrm>
            <a:off x="6914225" y="4607275"/>
            <a:ext cx="1389362"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685800">
              <a:defRPr/>
            </a:pPr>
            <a:r>
              <a:rPr lang="es-ES" sz="1400" b="1" dirty="0">
                <a:solidFill>
                  <a:prstClr val="white"/>
                </a:solidFill>
                <a:latin typeface="Calibri" panose="020F0502020204030204"/>
              </a:rPr>
              <a:t>Funcionamiento</a:t>
            </a:r>
            <a:r>
              <a:rPr lang="es-ES" sz="1400" dirty="0">
                <a:solidFill>
                  <a:prstClr val="white"/>
                </a:solidFill>
                <a:latin typeface="Calibri" panose="020F0502020204030204"/>
              </a:rPr>
              <a:t> familiar</a:t>
            </a:r>
          </a:p>
        </p:txBody>
      </p:sp>
      <p:sp>
        <p:nvSpPr>
          <p:cNvPr id="25" name="24 CuadroTexto"/>
          <p:cNvSpPr txBox="1"/>
          <p:nvPr/>
        </p:nvSpPr>
        <p:spPr>
          <a:xfrm>
            <a:off x="8374964" y="4604005"/>
            <a:ext cx="1059963" cy="523220"/>
          </a:xfrm>
          <a:prstGeom prst="rect">
            <a:avLst/>
          </a:prstGeom>
          <a:solidFill>
            <a:schemeClr val="accent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800">
              <a:defRPr/>
            </a:pPr>
            <a:r>
              <a:rPr lang="es-ES" sz="1400" dirty="0">
                <a:solidFill>
                  <a:prstClr val="white"/>
                </a:solidFill>
                <a:latin typeface="Calibri" panose="020F0502020204030204"/>
              </a:rPr>
              <a:t>Regulación </a:t>
            </a:r>
          </a:p>
          <a:p>
            <a:pPr algn="ctr" defTabSz="685800">
              <a:defRPr/>
            </a:pPr>
            <a:r>
              <a:rPr lang="es-ES" sz="1400" b="1" dirty="0">
                <a:solidFill>
                  <a:prstClr val="white"/>
                </a:solidFill>
                <a:latin typeface="Calibri" panose="020F0502020204030204"/>
              </a:rPr>
              <a:t>emocional</a:t>
            </a:r>
          </a:p>
        </p:txBody>
      </p:sp>
      <p:cxnSp>
        <p:nvCxnSpPr>
          <p:cNvPr id="27" name="26 Conector recto de flecha"/>
          <p:cNvCxnSpPr>
            <a:stCxn id="15" idx="2"/>
          </p:cNvCxnSpPr>
          <p:nvPr/>
        </p:nvCxnSpPr>
        <p:spPr>
          <a:xfrm flipH="1">
            <a:off x="3667457" y="3621935"/>
            <a:ext cx="1" cy="623206"/>
          </a:xfrm>
          <a:prstGeom prst="straightConnector1">
            <a:avLst/>
          </a:prstGeom>
          <a:ln w="28575">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cxnSpLocks/>
            <a:stCxn id="15" idx="2"/>
          </p:cNvCxnSpPr>
          <p:nvPr/>
        </p:nvCxnSpPr>
        <p:spPr>
          <a:xfrm>
            <a:off x="3667458" y="3621935"/>
            <a:ext cx="1439569" cy="653398"/>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stCxn id="16" idx="2"/>
            <a:endCxn id="20" idx="0"/>
          </p:cNvCxnSpPr>
          <p:nvPr/>
        </p:nvCxnSpPr>
        <p:spPr>
          <a:xfrm flipH="1">
            <a:off x="3718940" y="3989550"/>
            <a:ext cx="1131405" cy="458925"/>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a:stCxn id="17" idx="2"/>
          </p:cNvCxnSpPr>
          <p:nvPr/>
        </p:nvCxnSpPr>
        <p:spPr>
          <a:xfrm>
            <a:off x="6296943" y="3325685"/>
            <a:ext cx="0" cy="804024"/>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cxnSpLocks/>
          </p:cNvCxnSpPr>
          <p:nvPr/>
        </p:nvCxnSpPr>
        <p:spPr>
          <a:xfrm>
            <a:off x="6315678" y="3494294"/>
            <a:ext cx="2446774" cy="750032"/>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cxnSpLocks/>
            <a:stCxn id="17" idx="2"/>
            <a:endCxn id="24" idx="0"/>
          </p:cNvCxnSpPr>
          <p:nvPr/>
        </p:nvCxnSpPr>
        <p:spPr>
          <a:xfrm>
            <a:off x="6296943" y="3325685"/>
            <a:ext cx="1311963" cy="128159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a:cxnSpLocks/>
            <a:stCxn id="18" idx="2"/>
          </p:cNvCxnSpPr>
          <p:nvPr/>
        </p:nvCxnSpPr>
        <p:spPr>
          <a:xfrm flipH="1">
            <a:off x="7566774" y="3530976"/>
            <a:ext cx="135658" cy="5923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a:cxnSpLocks/>
            <a:stCxn id="18" idx="2"/>
            <a:endCxn id="25" idx="0"/>
          </p:cNvCxnSpPr>
          <p:nvPr/>
        </p:nvCxnSpPr>
        <p:spPr>
          <a:xfrm>
            <a:off x="7702432" y="3530976"/>
            <a:ext cx="1202514" cy="10730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a:endCxn id="25" idx="0"/>
          </p:cNvCxnSpPr>
          <p:nvPr/>
        </p:nvCxnSpPr>
        <p:spPr>
          <a:xfrm>
            <a:off x="8855979" y="3922216"/>
            <a:ext cx="48967" cy="68178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cxnSpLocks/>
            <a:stCxn id="19" idx="2"/>
            <a:endCxn id="24" idx="0"/>
          </p:cNvCxnSpPr>
          <p:nvPr/>
        </p:nvCxnSpPr>
        <p:spPr>
          <a:xfrm flipH="1">
            <a:off x="7608906" y="3514874"/>
            <a:ext cx="1443877" cy="109240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H="1">
            <a:off x="6285024" y="3573855"/>
            <a:ext cx="2477429" cy="738623"/>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a:stCxn id="19" idx="2"/>
            <a:endCxn id="20" idx="0"/>
          </p:cNvCxnSpPr>
          <p:nvPr/>
        </p:nvCxnSpPr>
        <p:spPr>
          <a:xfrm flipH="1">
            <a:off x="3718940" y="3514874"/>
            <a:ext cx="5333843" cy="93360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a:cxnSpLocks/>
            <a:stCxn id="18" idx="2"/>
            <a:endCxn id="20" idx="0"/>
          </p:cNvCxnSpPr>
          <p:nvPr/>
        </p:nvCxnSpPr>
        <p:spPr>
          <a:xfrm flipH="1">
            <a:off x="3718940" y="3530976"/>
            <a:ext cx="3983492" cy="9174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 name="53 CuadroTexto"/>
          <p:cNvSpPr txBox="1"/>
          <p:nvPr/>
        </p:nvSpPr>
        <p:spPr>
          <a:xfrm>
            <a:off x="5140577" y="6072656"/>
            <a:ext cx="2578072"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685800">
              <a:defRPr/>
            </a:pPr>
            <a:r>
              <a:rPr lang="es-ES" sz="1400" b="1" dirty="0">
                <a:solidFill>
                  <a:prstClr val="black"/>
                </a:solidFill>
                <a:latin typeface="Calibri" panose="020F0502020204030204"/>
              </a:rPr>
              <a:t>RITMO VIGILIA -SUEÑO</a:t>
            </a:r>
          </a:p>
        </p:txBody>
      </p:sp>
      <p:cxnSp>
        <p:nvCxnSpPr>
          <p:cNvPr id="56" name="55 Conector recto de flecha"/>
          <p:cNvCxnSpPr>
            <a:cxnSpLocks/>
          </p:cNvCxnSpPr>
          <p:nvPr/>
        </p:nvCxnSpPr>
        <p:spPr>
          <a:xfrm>
            <a:off x="3847604" y="5426305"/>
            <a:ext cx="2304930" cy="5947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a:cxnSpLocks/>
          </p:cNvCxnSpPr>
          <p:nvPr/>
        </p:nvCxnSpPr>
        <p:spPr>
          <a:xfrm>
            <a:off x="5775068" y="5273756"/>
            <a:ext cx="569753" cy="7891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49" name="2048 Conector recto de flecha"/>
          <p:cNvCxnSpPr>
            <a:cxnSpLocks/>
          </p:cNvCxnSpPr>
          <p:nvPr/>
        </p:nvCxnSpPr>
        <p:spPr>
          <a:xfrm flipH="1">
            <a:off x="6406017" y="5323745"/>
            <a:ext cx="831447" cy="73920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52" name="2051 Conector recto de flecha"/>
          <p:cNvCxnSpPr>
            <a:cxnSpLocks/>
          </p:cNvCxnSpPr>
          <p:nvPr/>
        </p:nvCxnSpPr>
        <p:spPr>
          <a:xfrm flipH="1">
            <a:off x="6695788" y="5259377"/>
            <a:ext cx="1759166" cy="7711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54" name="2053 Conector recto"/>
          <p:cNvCxnSpPr/>
          <p:nvPr/>
        </p:nvCxnSpPr>
        <p:spPr>
          <a:xfrm>
            <a:off x="3718940" y="5453772"/>
            <a:ext cx="5127147" cy="24292"/>
          </a:xfrm>
          <a:prstGeom prst="line">
            <a:avLst/>
          </a:prstGeom>
          <a:ln w="38100">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56" name="2055 Conector recto de flecha"/>
          <p:cNvCxnSpPr/>
          <p:nvPr/>
        </p:nvCxnSpPr>
        <p:spPr>
          <a:xfrm flipV="1">
            <a:off x="3718940" y="5153375"/>
            <a:ext cx="0" cy="324689"/>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a:cxnSpLocks/>
          </p:cNvCxnSpPr>
          <p:nvPr/>
        </p:nvCxnSpPr>
        <p:spPr>
          <a:xfrm flipH="1" flipV="1">
            <a:off x="5627277" y="5037748"/>
            <a:ext cx="140404" cy="308704"/>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83 Conector recto de flecha"/>
          <p:cNvCxnSpPr>
            <a:cxnSpLocks/>
          </p:cNvCxnSpPr>
          <p:nvPr/>
        </p:nvCxnSpPr>
        <p:spPr>
          <a:xfrm flipV="1">
            <a:off x="7419390" y="5130014"/>
            <a:ext cx="78120" cy="34805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a:cxnSpLocks/>
          </p:cNvCxnSpPr>
          <p:nvPr/>
        </p:nvCxnSpPr>
        <p:spPr>
          <a:xfrm flipH="1" flipV="1">
            <a:off x="8858741" y="5128240"/>
            <a:ext cx="14678" cy="326525"/>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68" name="2067 Conector recto de flecha"/>
          <p:cNvCxnSpPr/>
          <p:nvPr/>
        </p:nvCxnSpPr>
        <p:spPr>
          <a:xfrm flipH="1" flipV="1">
            <a:off x="4281505" y="5262791"/>
            <a:ext cx="216025" cy="52454"/>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93 Conector recto de flecha"/>
          <p:cNvCxnSpPr/>
          <p:nvPr/>
        </p:nvCxnSpPr>
        <p:spPr>
          <a:xfrm flipV="1">
            <a:off x="6752159" y="5162846"/>
            <a:ext cx="317189" cy="193061"/>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a:cxnSpLocks/>
          </p:cNvCxnSpPr>
          <p:nvPr/>
        </p:nvCxnSpPr>
        <p:spPr>
          <a:xfrm flipV="1">
            <a:off x="8481905" y="5167874"/>
            <a:ext cx="185865" cy="209877"/>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74" name="2073 Abrir llave"/>
          <p:cNvSpPr/>
          <p:nvPr/>
        </p:nvSpPr>
        <p:spPr>
          <a:xfrm rot="5400000">
            <a:off x="6028669" y="178054"/>
            <a:ext cx="364330" cy="4913871"/>
          </a:xfrm>
          <a:prstGeom prst="leftBrace">
            <a:avLst>
              <a:gd name="adj1" fmla="val 16890"/>
              <a:gd name="adj2" fmla="val 552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s-ES" sz="1400">
              <a:solidFill>
                <a:prstClr val="black"/>
              </a:solidFill>
              <a:latin typeface="Calibri" panose="020F0502020204030204"/>
            </a:endParaRPr>
          </a:p>
        </p:txBody>
      </p:sp>
      <p:sp>
        <p:nvSpPr>
          <p:cNvPr id="2" name="1 Rectángulo"/>
          <p:cNvSpPr/>
          <p:nvPr/>
        </p:nvSpPr>
        <p:spPr>
          <a:xfrm>
            <a:off x="4110260" y="2881358"/>
            <a:ext cx="228268" cy="284693"/>
          </a:xfrm>
          <a:prstGeom prst="rect">
            <a:avLst/>
          </a:prstGeom>
          <a:noFill/>
        </p:spPr>
        <p:txBody>
          <a:bodyPr wrap="none" lIns="68580" tIns="34290" rIns="68580" bIns="34290">
            <a:spAutoFit/>
          </a:bodyPr>
          <a:lstStyle/>
          <a:p>
            <a:pPr algn="ctr" defTabSz="685800">
              <a:defRPr/>
            </a:pPr>
            <a:r>
              <a:rPr lang="es-ES" sz="1400" b="1"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latin typeface="Calibri" panose="020F0502020204030204"/>
              </a:rPr>
              <a:t>+</a:t>
            </a:r>
          </a:p>
        </p:txBody>
      </p:sp>
      <p:sp>
        <p:nvSpPr>
          <p:cNvPr id="55" name="54 Rectángulo"/>
          <p:cNvSpPr/>
          <p:nvPr/>
        </p:nvSpPr>
        <p:spPr>
          <a:xfrm>
            <a:off x="5385911" y="2920365"/>
            <a:ext cx="228268" cy="284693"/>
          </a:xfrm>
          <a:prstGeom prst="rect">
            <a:avLst/>
          </a:prstGeom>
          <a:noFill/>
        </p:spPr>
        <p:txBody>
          <a:bodyPr wrap="none" lIns="68580" tIns="34290" rIns="68580" bIns="34290">
            <a:spAutoFit/>
          </a:bodyPr>
          <a:lstStyle/>
          <a:p>
            <a:pPr algn="ctr" defTabSz="685800">
              <a:defRPr/>
            </a:pPr>
            <a:r>
              <a:rPr lang="es-ES" sz="1400" b="1"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latin typeface="Calibri" panose="020F0502020204030204"/>
              </a:rPr>
              <a:t>+</a:t>
            </a:r>
          </a:p>
        </p:txBody>
      </p:sp>
      <p:sp>
        <p:nvSpPr>
          <p:cNvPr id="57" name="56 Rectángulo"/>
          <p:cNvSpPr/>
          <p:nvPr/>
        </p:nvSpPr>
        <p:spPr>
          <a:xfrm>
            <a:off x="6947546" y="2920366"/>
            <a:ext cx="228268" cy="284693"/>
          </a:xfrm>
          <a:prstGeom prst="rect">
            <a:avLst/>
          </a:prstGeom>
          <a:noFill/>
        </p:spPr>
        <p:txBody>
          <a:bodyPr wrap="none" lIns="68580" tIns="34290" rIns="68580" bIns="34290">
            <a:spAutoFit/>
          </a:bodyPr>
          <a:lstStyle/>
          <a:p>
            <a:pPr algn="ctr" defTabSz="685800">
              <a:defRPr/>
            </a:pPr>
            <a:r>
              <a:rPr lang="es-ES" sz="1400" b="1"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latin typeface="Calibri" panose="020F0502020204030204"/>
              </a:rPr>
              <a:t>+</a:t>
            </a:r>
          </a:p>
        </p:txBody>
      </p:sp>
      <p:sp>
        <p:nvSpPr>
          <p:cNvPr id="60" name="59 Rectángulo"/>
          <p:cNvSpPr/>
          <p:nvPr/>
        </p:nvSpPr>
        <p:spPr>
          <a:xfrm>
            <a:off x="8207702" y="2925748"/>
            <a:ext cx="228268" cy="284693"/>
          </a:xfrm>
          <a:prstGeom prst="rect">
            <a:avLst/>
          </a:prstGeom>
          <a:noFill/>
        </p:spPr>
        <p:txBody>
          <a:bodyPr wrap="none" lIns="68580" tIns="34290" rIns="68580" bIns="34290">
            <a:spAutoFit/>
          </a:bodyPr>
          <a:lstStyle/>
          <a:p>
            <a:pPr algn="ctr" defTabSz="685800">
              <a:defRPr/>
            </a:pPr>
            <a:r>
              <a:rPr lang="es-ES" sz="1400" b="1"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latin typeface="Calibri" panose="020F0502020204030204"/>
              </a:rPr>
              <a:t>+</a:t>
            </a:r>
          </a:p>
        </p:txBody>
      </p:sp>
      <p:sp>
        <p:nvSpPr>
          <p:cNvPr id="38" name="37 CuadroTexto"/>
          <p:cNvSpPr txBox="1"/>
          <p:nvPr/>
        </p:nvSpPr>
        <p:spPr>
          <a:xfrm>
            <a:off x="1907393" y="3224050"/>
            <a:ext cx="1273923" cy="307777"/>
          </a:xfrm>
          <a:prstGeom prst="rect">
            <a:avLst/>
          </a:prstGeom>
          <a:noFill/>
          <a:ln>
            <a:solidFill>
              <a:schemeClr val="accent1"/>
            </a:solidFill>
          </a:ln>
        </p:spPr>
        <p:txBody>
          <a:bodyPr wrap="square" rtlCol="0">
            <a:spAutoFit/>
          </a:bodyPr>
          <a:lstStyle/>
          <a:p>
            <a:pPr defTabSz="685800">
              <a:defRPr/>
            </a:pPr>
            <a:r>
              <a:rPr lang="es-ES" sz="1400" dirty="0">
                <a:solidFill>
                  <a:prstClr val="black"/>
                </a:solidFill>
                <a:latin typeface="Calibri" panose="020F0502020204030204"/>
              </a:rPr>
              <a:t>Componentes</a:t>
            </a:r>
          </a:p>
        </p:txBody>
      </p:sp>
      <p:sp>
        <p:nvSpPr>
          <p:cNvPr id="40" name="39 CuadroTexto"/>
          <p:cNvSpPr txBox="1"/>
          <p:nvPr/>
        </p:nvSpPr>
        <p:spPr>
          <a:xfrm>
            <a:off x="2001447" y="4431609"/>
            <a:ext cx="1153279" cy="307777"/>
          </a:xfrm>
          <a:prstGeom prst="rect">
            <a:avLst/>
          </a:prstGeom>
          <a:noFill/>
          <a:ln>
            <a:solidFill>
              <a:schemeClr val="accent1"/>
            </a:solidFill>
          </a:ln>
        </p:spPr>
        <p:txBody>
          <a:bodyPr wrap="square" rtlCol="0">
            <a:spAutoFit/>
          </a:bodyPr>
          <a:lstStyle/>
          <a:p>
            <a:pPr defTabSz="685800">
              <a:defRPr/>
            </a:pPr>
            <a:r>
              <a:rPr lang="es-ES" sz="1400" dirty="0">
                <a:solidFill>
                  <a:prstClr val="black"/>
                </a:solidFill>
                <a:latin typeface="Calibri" panose="020F0502020204030204"/>
              </a:rPr>
              <a:t>Funciones</a:t>
            </a:r>
          </a:p>
        </p:txBody>
      </p:sp>
      <p:sp>
        <p:nvSpPr>
          <p:cNvPr id="67" name="Rectángulo 66">
            <a:extLst>
              <a:ext uri="{FF2B5EF4-FFF2-40B4-BE49-F238E27FC236}">
                <a16:creationId xmlns="" xmlns:a16="http://schemas.microsoft.com/office/drawing/2014/main" id="{EFCACE4D-8F22-BC40-9CB4-0C112B2B9BED}"/>
              </a:ext>
            </a:extLst>
          </p:cNvPr>
          <p:cNvSpPr/>
          <p:nvPr/>
        </p:nvSpPr>
        <p:spPr>
          <a:xfrm>
            <a:off x="2178459" y="1091500"/>
            <a:ext cx="274755" cy="284693"/>
          </a:xfrm>
          <a:prstGeom prst="rect">
            <a:avLst/>
          </a:prstGeom>
          <a:noFill/>
        </p:spPr>
        <p:txBody>
          <a:bodyPr wrap="none" lIns="68580" tIns="34290" rIns="68580" bIns="34290">
            <a:spAutoFit/>
          </a:bodyPr>
          <a:lstStyle/>
          <a:p>
            <a:pPr algn="ctr" defTabSz="685800">
              <a:defRPr/>
            </a:pPr>
            <a:r>
              <a:rPr lang="es-ES" sz="1400" dirty="0">
                <a:ln w="0"/>
                <a:solidFill>
                  <a:schemeClr val="accent1"/>
                </a:solidFill>
                <a:effectLst>
                  <a:outerShdw blurRad="38100" dist="25400" dir="5400000" algn="ctr" rotWithShape="0">
                    <a:srgbClr val="6E747A">
                      <a:alpha val="43000"/>
                    </a:srgbClr>
                  </a:outerShdw>
                </a:effectLst>
                <a:latin typeface="Calibri" panose="020F0502020204030204"/>
              </a:rPr>
              <a:t>1.</a:t>
            </a:r>
          </a:p>
        </p:txBody>
      </p:sp>
      <p:sp>
        <p:nvSpPr>
          <p:cNvPr id="87" name="Rectángulo 86">
            <a:extLst>
              <a:ext uri="{FF2B5EF4-FFF2-40B4-BE49-F238E27FC236}">
                <a16:creationId xmlns="" xmlns:a16="http://schemas.microsoft.com/office/drawing/2014/main" id="{FA748B8C-5119-AF4A-B4DB-F9214C213620}"/>
              </a:ext>
            </a:extLst>
          </p:cNvPr>
          <p:cNvSpPr/>
          <p:nvPr/>
        </p:nvSpPr>
        <p:spPr>
          <a:xfrm>
            <a:off x="2060585" y="1926115"/>
            <a:ext cx="566619" cy="284693"/>
          </a:xfrm>
          <a:prstGeom prst="rect">
            <a:avLst/>
          </a:prstGeom>
          <a:noFill/>
        </p:spPr>
        <p:txBody>
          <a:bodyPr wrap="square" lIns="68580" tIns="34290" rIns="68580" bIns="34290">
            <a:spAutoFit/>
          </a:bodyPr>
          <a:lstStyle/>
          <a:p>
            <a:pPr algn="ctr" defTabSz="685800">
              <a:defRPr/>
            </a:pPr>
            <a:r>
              <a:rPr lang="es-ES" sz="1400" dirty="0">
                <a:ln w="0"/>
                <a:solidFill>
                  <a:schemeClr val="accent1"/>
                </a:solidFill>
                <a:effectLst>
                  <a:outerShdw blurRad="38100" dist="25400" dir="5400000" algn="ctr" rotWithShape="0">
                    <a:srgbClr val="6E747A">
                      <a:alpha val="43000"/>
                    </a:srgbClr>
                  </a:outerShdw>
                </a:effectLst>
                <a:latin typeface="Calibri" panose="020F0502020204030204"/>
              </a:rPr>
              <a:t>2.</a:t>
            </a:r>
          </a:p>
        </p:txBody>
      </p:sp>
      <p:sp>
        <p:nvSpPr>
          <p:cNvPr id="88" name="Rectángulo 87">
            <a:extLst>
              <a:ext uri="{FF2B5EF4-FFF2-40B4-BE49-F238E27FC236}">
                <a16:creationId xmlns="" xmlns:a16="http://schemas.microsoft.com/office/drawing/2014/main" id="{D3CA51CD-1269-A745-8E0F-5F8CFC36EDE5}"/>
              </a:ext>
            </a:extLst>
          </p:cNvPr>
          <p:cNvSpPr/>
          <p:nvPr/>
        </p:nvSpPr>
        <p:spPr>
          <a:xfrm>
            <a:off x="2302746" y="5285469"/>
            <a:ext cx="274755" cy="284693"/>
          </a:xfrm>
          <a:prstGeom prst="rect">
            <a:avLst/>
          </a:prstGeom>
          <a:noFill/>
        </p:spPr>
        <p:txBody>
          <a:bodyPr wrap="none" lIns="68580" tIns="34290" rIns="68580" bIns="34290">
            <a:spAutoFit/>
          </a:bodyPr>
          <a:lstStyle/>
          <a:p>
            <a:pPr algn="ctr" defTabSz="685800">
              <a:defRPr/>
            </a:pPr>
            <a:r>
              <a:rPr lang="es-ES" sz="1400" dirty="0">
                <a:ln w="0"/>
                <a:solidFill>
                  <a:schemeClr val="accent1"/>
                </a:solidFill>
                <a:effectLst>
                  <a:outerShdw blurRad="38100" dist="25400" dir="5400000" algn="ctr" rotWithShape="0">
                    <a:srgbClr val="6E747A">
                      <a:alpha val="43000"/>
                    </a:srgbClr>
                  </a:outerShdw>
                </a:effectLst>
                <a:latin typeface="Calibri" panose="020F0502020204030204"/>
              </a:rPr>
              <a:t>3.</a:t>
            </a:r>
          </a:p>
        </p:txBody>
      </p:sp>
      <p:sp>
        <p:nvSpPr>
          <p:cNvPr id="3" name="Llamada ovalada 2">
            <a:extLst>
              <a:ext uri="{FF2B5EF4-FFF2-40B4-BE49-F238E27FC236}">
                <a16:creationId xmlns="" xmlns:a16="http://schemas.microsoft.com/office/drawing/2014/main" id="{4A43D97C-342E-E844-A73A-5F2CF2C3E256}"/>
              </a:ext>
            </a:extLst>
          </p:cNvPr>
          <p:cNvSpPr/>
          <p:nvPr/>
        </p:nvSpPr>
        <p:spPr>
          <a:xfrm>
            <a:off x="7401644" y="968856"/>
            <a:ext cx="2927576" cy="364331"/>
          </a:xfrm>
          <a:prstGeom prst="wedgeEllipseCallout">
            <a:avLst>
              <a:gd name="adj1" fmla="val -59383"/>
              <a:gd name="adj2" fmla="val -477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ES" sz="1400" i="1" dirty="0" err="1">
                <a:solidFill>
                  <a:schemeClr val="accent6">
                    <a:lumMod val="50000"/>
                  </a:schemeClr>
                </a:solidFill>
              </a:rPr>
              <a:t>Disminiuir</a:t>
            </a:r>
            <a:r>
              <a:rPr lang="es-ES" sz="1400" i="1" dirty="0">
                <a:solidFill>
                  <a:schemeClr val="accent6">
                    <a:lumMod val="50000"/>
                  </a:schemeClr>
                </a:solidFill>
              </a:rPr>
              <a:t> cortisol y </a:t>
            </a:r>
            <a:r>
              <a:rPr lang="es-ES" sz="1400" i="1" dirty="0" err="1">
                <a:solidFill>
                  <a:schemeClr val="accent6">
                    <a:lumMod val="50000"/>
                  </a:schemeClr>
                </a:solidFill>
              </a:rPr>
              <a:t>Tª</a:t>
            </a:r>
            <a:endParaRPr lang="es-ES" sz="1400" i="1" dirty="0">
              <a:solidFill>
                <a:schemeClr val="accent6">
                  <a:lumMod val="50000"/>
                </a:schemeClr>
              </a:solidFill>
            </a:endParaRPr>
          </a:p>
        </p:txBody>
      </p:sp>
      <p:sp>
        <p:nvSpPr>
          <p:cNvPr id="8" name="Marcador de texto 7">
            <a:extLst>
              <a:ext uri="{FF2B5EF4-FFF2-40B4-BE49-F238E27FC236}">
                <a16:creationId xmlns="" xmlns:a16="http://schemas.microsoft.com/office/drawing/2014/main" id="{55E86017-BD82-4AB6-BEAC-2D8CFA07BFC8}"/>
              </a:ext>
            </a:extLst>
          </p:cNvPr>
          <p:cNvSpPr>
            <a:spLocks noGrp="1"/>
          </p:cNvSpPr>
          <p:nvPr>
            <p:ph type="body" sz="quarter" idx="12"/>
          </p:nvPr>
        </p:nvSpPr>
        <p:spPr>
          <a:xfrm>
            <a:off x="7718649" y="5751315"/>
            <a:ext cx="4473351" cy="649377"/>
          </a:xfrm>
        </p:spPr>
        <p:txBody>
          <a:bodyPr>
            <a:normAutofit/>
          </a:bodyPr>
          <a:lstStyle/>
          <a:p>
            <a:r>
              <a:rPr lang="es-ES" sz="1200" dirty="0"/>
              <a:t>Gonzalo </a:t>
            </a:r>
            <a:r>
              <a:rPr lang="es-ES" sz="1200" dirty="0" err="1"/>
              <a:t>Pin,Mireia</a:t>
            </a:r>
            <a:r>
              <a:rPr lang="es-ES" sz="1200" dirty="0"/>
              <a:t> Pla</a:t>
            </a:r>
          </a:p>
          <a:p>
            <a:r>
              <a:rPr lang="es-ES" sz="1200" dirty="0"/>
              <a:t>Adaptado de: </a:t>
            </a:r>
            <a:r>
              <a:rPr lang="es-ES" sz="1200" dirty="0" err="1"/>
              <a:t>Mindell,Williamson</a:t>
            </a:r>
            <a:r>
              <a:rPr lang="es-ES" sz="1200" dirty="0"/>
              <a:t>. </a:t>
            </a:r>
            <a:r>
              <a:rPr lang="es-ES" sz="1200" dirty="0" err="1"/>
              <a:t>Sleep</a:t>
            </a:r>
            <a:r>
              <a:rPr lang="es-ES" sz="1200" dirty="0"/>
              <a:t> Medicine Reviews.2017</a:t>
            </a:r>
          </a:p>
          <a:p>
            <a:endParaRPr lang="es-ES" dirty="0"/>
          </a:p>
        </p:txBody>
      </p:sp>
    </p:spTree>
    <p:extLst>
      <p:ext uri="{BB962C8B-B14F-4D97-AF65-F5344CB8AC3E}">
        <p14:creationId xmlns:p14="http://schemas.microsoft.com/office/powerpoint/2010/main" val="39025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4" grpId="0" animBg="1"/>
      <p:bldP spid="25" grpId="0" animBg="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 xmlns:a16="http://schemas.microsoft.com/office/drawing/2014/main" id="{184CD942-095B-4119-ACD6-2E9A56E858B4}"/>
              </a:ext>
            </a:extLst>
          </p:cNvPr>
          <p:cNvSpPr>
            <a:spLocks noGrp="1"/>
          </p:cNvSpPr>
          <p:nvPr>
            <p:ph type="title"/>
          </p:nvPr>
        </p:nvSpPr>
        <p:spPr/>
        <p:txBody>
          <a:bodyPr/>
          <a:lstStyle/>
          <a:p>
            <a:r>
              <a:rPr lang="es-ES" sz="3200" dirty="0"/>
              <a:t>Pregunta 3</a:t>
            </a:r>
          </a:p>
        </p:txBody>
      </p:sp>
      <p:sp>
        <p:nvSpPr>
          <p:cNvPr id="10" name="Marcador de texto 9">
            <a:extLst>
              <a:ext uri="{FF2B5EF4-FFF2-40B4-BE49-F238E27FC236}">
                <a16:creationId xmlns="" xmlns:a16="http://schemas.microsoft.com/office/drawing/2014/main" id="{4312A7A6-D4A6-438A-AC85-A9DC830C37E9}"/>
              </a:ext>
            </a:extLst>
          </p:cNvPr>
          <p:cNvSpPr>
            <a:spLocks noGrp="1"/>
          </p:cNvSpPr>
          <p:nvPr>
            <p:ph type="body" idx="1"/>
          </p:nvPr>
        </p:nvSpPr>
        <p:spPr>
          <a:xfrm>
            <a:off x="914400" y="2276872"/>
            <a:ext cx="10363200" cy="3330826"/>
          </a:xfrm>
        </p:spPr>
        <p:txBody>
          <a:bodyPr>
            <a:normAutofit/>
          </a:bodyPr>
          <a:lstStyle/>
          <a:p>
            <a:r>
              <a:rPr lang="es-ES" sz="2400" dirty="0"/>
              <a:t>No debe durar en conjunto más de </a:t>
            </a:r>
            <a:r>
              <a:rPr lang="es-ES" sz="2400" dirty="0" smtClean="0"/>
              <a:t>30-40 minutos</a:t>
            </a:r>
            <a:r>
              <a:rPr lang="es-ES" sz="2400" dirty="0"/>
              <a:t>.</a:t>
            </a:r>
          </a:p>
          <a:p>
            <a:r>
              <a:rPr lang="es-ES" sz="2400" dirty="0"/>
              <a:t>Es más eficaz si se instaura desde el primer día. </a:t>
            </a:r>
          </a:p>
          <a:p>
            <a:r>
              <a:rPr lang="es-ES" sz="2400" dirty="0"/>
              <a:t>Se debe realizar en un ambiente algo más frio pues la temperatura es un factor que ayuda al </a:t>
            </a:r>
            <a:r>
              <a:rPr lang="es-ES" sz="2400" dirty="0" smtClean="0"/>
              <a:t>inicio </a:t>
            </a:r>
            <a:r>
              <a:rPr lang="es-ES" sz="2400" dirty="0"/>
              <a:t>del sueño.</a:t>
            </a:r>
          </a:p>
          <a:p>
            <a:r>
              <a:rPr lang="es-ES" sz="2400" dirty="0"/>
              <a:t>Exige el paso previo de la desactivación familiar.</a:t>
            </a:r>
          </a:p>
        </p:txBody>
      </p:sp>
      <p:sp>
        <p:nvSpPr>
          <p:cNvPr id="11" name="Marcador de texto 10">
            <a:extLst>
              <a:ext uri="{FF2B5EF4-FFF2-40B4-BE49-F238E27FC236}">
                <a16:creationId xmlns="" xmlns:a16="http://schemas.microsoft.com/office/drawing/2014/main" id="{02C6438C-4AD4-4C4F-AE2A-58029F34FF19}"/>
              </a:ext>
            </a:extLst>
          </p:cNvPr>
          <p:cNvSpPr>
            <a:spLocks noGrp="1"/>
          </p:cNvSpPr>
          <p:nvPr>
            <p:ph type="body" idx="10"/>
          </p:nvPr>
        </p:nvSpPr>
        <p:spPr>
          <a:xfrm>
            <a:off x="914400" y="753108"/>
            <a:ext cx="10363200" cy="1035465"/>
          </a:xfrm>
        </p:spPr>
        <p:txBody>
          <a:bodyPr>
            <a:normAutofit/>
          </a:bodyPr>
          <a:lstStyle/>
          <a:p>
            <a:r>
              <a:rPr lang="es-ES" sz="2800" dirty="0"/>
              <a:t>En cuanto a la rutina del sueño:</a:t>
            </a:r>
          </a:p>
        </p:txBody>
      </p:sp>
    </p:spTree>
    <p:extLst>
      <p:ext uri="{BB962C8B-B14F-4D97-AF65-F5344CB8AC3E}">
        <p14:creationId xmlns:p14="http://schemas.microsoft.com/office/powerpoint/2010/main" val="3860522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F09E86B3-2ECD-1144-A798-9B749AB6A0A3}"/>
              </a:ext>
            </a:extLst>
          </p:cNvPr>
          <p:cNvSpPr txBox="1"/>
          <p:nvPr/>
        </p:nvSpPr>
        <p:spPr>
          <a:xfrm>
            <a:off x="9639776" y="6668780"/>
            <a:ext cx="1028224" cy="215444"/>
          </a:xfrm>
          <a:prstGeom prst="rect">
            <a:avLst/>
          </a:prstGeom>
          <a:noFill/>
        </p:spPr>
        <p:txBody>
          <a:bodyPr wrap="square" rtlCol="0">
            <a:spAutoFit/>
          </a:bodyPr>
          <a:lstStyle/>
          <a:p>
            <a:r>
              <a:rPr lang="es-ES" sz="800" dirty="0"/>
              <a:t>@PediaQuironVlc</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1844824"/>
            <a:ext cx="7068389" cy="34831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ítulo 1">
            <a:extLst>
              <a:ext uri="{FF2B5EF4-FFF2-40B4-BE49-F238E27FC236}">
                <a16:creationId xmlns="" xmlns:a16="http://schemas.microsoft.com/office/drawing/2014/main" id="{A82C3C64-1205-4E5E-9AC8-E88AD5F8FF17}"/>
              </a:ext>
            </a:extLst>
          </p:cNvPr>
          <p:cNvSpPr>
            <a:spLocks noGrp="1"/>
          </p:cNvSpPr>
          <p:nvPr>
            <p:ph type="title"/>
          </p:nvPr>
        </p:nvSpPr>
        <p:spPr>
          <a:xfrm>
            <a:off x="609600" y="152774"/>
            <a:ext cx="10972800" cy="604800"/>
          </a:xfrm>
        </p:spPr>
        <p:txBody>
          <a:bodyPr/>
          <a:lstStyle/>
          <a:p>
            <a:r>
              <a:rPr lang="es-ES" sz="3200" dirty="0"/>
              <a:t>Manejo de una agenda de sueño</a:t>
            </a:r>
          </a:p>
        </p:txBody>
      </p:sp>
    </p:spTree>
    <p:extLst>
      <p:ext uri="{BB962C8B-B14F-4D97-AF65-F5344CB8AC3E}">
        <p14:creationId xmlns:p14="http://schemas.microsoft.com/office/powerpoint/2010/main" val="725793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Imagen 3">
            <a:extLst>
              <a:ext uri="{FF2B5EF4-FFF2-40B4-BE49-F238E27FC236}">
                <a16:creationId xmlns="" xmlns:a16="http://schemas.microsoft.com/office/drawing/2014/main" id="{BF3CC90E-E7B5-7F41-A581-98B0D375D3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3592" y="1340768"/>
            <a:ext cx="7128792" cy="434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2">
            <a:extLst>
              <a:ext uri="{FF2B5EF4-FFF2-40B4-BE49-F238E27FC236}">
                <a16:creationId xmlns="" xmlns:a16="http://schemas.microsoft.com/office/drawing/2014/main" id="{AA157084-1B03-4318-8359-2F71EB7F0527}"/>
              </a:ext>
            </a:extLst>
          </p:cNvPr>
          <p:cNvSpPr>
            <a:spLocks noGrp="1"/>
          </p:cNvSpPr>
          <p:nvPr>
            <p:ph type="title"/>
          </p:nvPr>
        </p:nvSpPr>
        <p:spPr>
          <a:xfrm>
            <a:off x="623392" y="188640"/>
            <a:ext cx="10972800" cy="604800"/>
          </a:xfrm>
        </p:spPr>
        <p:txBody>
          <a:bodyPr/>
          <a:lstStyle/>
          <a:p>
            <a:r>
              <a:rPr lang="es-ES" sz="3200" dirty="0"/>
              <a:t>Agenda/diario libre de sueño</a:t>
            </a:r>
          </a:p>
        </p:txBody>
      </p:sp>
    </p:spTree>
    <p:extLst>
      <p:ext uri="{BB962C8B-B14F-4D97-AF65-F5344CB8AC3E}">
        <p14:creationId xmlns:p14="http://schemas.microsoft.com/office/powerpoint/2010/main" val="882448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Imagen 2">
            <a:extLst>
              <a:ext uri="{FF2B5EF4-FFF2-40B4-BE49-F238E27FC236}">
                <a16:creationId xmlns="" xmlns:a16="http://schemas.microsoft.com/office/drawing/2014/main" id="{80A46B14-7FB2-6E44-B52F-B7182AAEB1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980728"/>
            <a:ext cx="7813502" cy="421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444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Imagen 1">
            <a:extLst>
              <a:ext uri="{FF2B5EF4-FFF2-40B4-BE49-F238E27FC236}">
                <a16:creationId xmlns="" xmlns:a16="http://schemas.microsoft.com/office/drawing/2014/main" id="{DB4B6D73-F3ED-8440-9B2B-8473226A4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2276872"/>
            <a:ext cx="6912768" cy="373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6" name="Imagen 3">
            <a:extLst>
              <a:ext uri="{FF2B5EF4-FFF2-40B4-BE49-F238E27FC236}">
                <a16:creationId xmlns="" xmlns:a16="http://schemas.microsoft.com/office/drawing/2014/main" id="{8EBDFD55-3563-5842-BCF2-3D671D49811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3792" y="188640"/>
            <a:ext cx="3201803" cy="199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05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2132B32-5694-4AF3-8750-A47F2CEDC97D}"/>
              </a:ext>
            </a:extLst>
          </p:cNvPr>
          <p:cNvSpPr>
            <a:spLocks noGrp="1"/>
          </p:cNvSpPr>
          <p:nvPr>
            <p:ph type="title"/>
          </p:nvPr>
        </p:nvSpPr>
        <p:spPr/>
        <p:txBody>
          <a:bodyPr/>
          <a:lstStyle/>
          <a:p>
            <a:r>
              <a:rPr lang="es-ES" sz="3200" dirty="0"/>
              <a:t>Caso </a:t>
            </a:r>
            <a:r>
              <a:rPr lang="es-ES" sz="3200" dirty="0" smtClean="0"/>
              <a:t>clínico 1</a:t>
            </a:r>
            <a:endParaRPr lang="es-ES" sz="3200" dirty="0"/>
          </a:p>
        </p:txBody>
      </p:sp>
      <p:sp>
        <p:nvSpPr>
          <p:cNvPr id="3" name="Marcador de contenido 2">
            <a:extLst>
              <a:ext uri="{FF2B5EF4-FFF2-40B4-BE49-F238E27FC236}">
                <a16:creationId xmlns="" xmlns:a16="http://schemas.microsoft.com/office/drawing/2014/main" id="{ECA9AD5F-C6E3-4DA2-BD29-3AF0682D4C8A}"/>
              </a:ext>
            </a:extLst>
          </p:cNvPr>
          <p:cNvSpPr>
            <a:spLocks noGrp="1"/>
          </p:cNvSpPr>
          <p:nvPr>
            <p:ph idx="1"/>
          </p:nvPr>
        </p:nvSpPr>
        <p:spPr>
          <a:xfrm>
            <a:off x="298605" y="1628800"/>
            <a:ext cx="11594790" cy="4644516"/>
          </a:xfrm>
        </p:spPr>
        <p:txBody>
          <a:bodyPr>
            <a:normAutofit fontScale="92500" lnSpcReduction="20000"/>
          </a:bodyPr>
          <a:lstStyle/>
          <a:p>
            <a:r>
              <a:rPr lang="es-ES" sz="2200" dirty="0"/>
              <a:t>Edad: 1 año 1 mes. M.C.</a:t>
            </a:r>
          </a:p>
          <a:p>
            <a:r>
              <a:rPr lang="es-ES" sz="2200" dirty="0"/>
              <a:t>Desde hace 6 meses no quiere dormirse. No llora , quiere jugar. Se duerme a las 6 de la mañana y se despierta a las 13 h. Tiene mucho genio. Obsesión por no perderlos de vista.</a:t>
            </a:r>
          </a:p>
          <a:p>
            <a:r>
              <a:rPr lang="es-ES" sz="2200" dirty="0"/>
              <a:t>Tratamientos intentados:</a:t>
            </a:r>
          </a:p>
          <a:p>
            <a:pPr lvl="1"/>
            <a:r>
              <a:rPr lang="es-ES" sz="2200" dirty="0"/>
              <a:t> Dejarla llorar. Pasearla</a:t>
            </a:r>
          </a:p>
          <a:p>
            <a:pPr lvl="1"/>
            <a:r>
              <a:rPr lang="es-ES" sz="2200" dirty="0"/>
              <a:t>Extinción gradual.</a:t>
            </a:r>
          </a:p>
          <a:p>
            <a:pPr lvl="1"/>
            <a:r>
              <a:rPr lang="es-ES" sz="2200" dirty="0"/>
              <a:t>Quitarle los juguetes.</a:t>
            </a:r>
          </a:p>
          <a:p>
            <a:pPr lvl="1"/>
            <a:r>
              <a:rPr lang="es-ES" sz="2200" dirty="0"/>
              <a:t>Colecho.</a:t>
            </a:r>
          </a:p>
          <a:p>
            <a:pPr lvl="1"/>
            <a:r>
              <a:rPr lang="es-ES" sz="2200" dirty="0" err="1"/>
              <a:t>Antihistaminicos</a:t>
            </a:r>
            <a:r>
              <a:rPr lang="es-ES" sz="2200" dirty="0"/>
              <a:t>  primera generación.</a:t>
            </a:r>
          </a:p>
          <a:p>
            <a:r>
              <a:rPr lang="es-ES" sz="2200" dirty="0"/>
              <a:t>Madre: </a:t>
            </a:r>
          </a:p>
          <a:p>
            <a:pPr lvl="1"/>
            <a:r>
              <a:rPr lang="es-ES" sz="2200" dirty="0"/>
              <a:t>Le costaba levantarse y se dormía en clases. </a:t>
            </a:r>
          </a:p>
          <a:p>
            <a:pPr lvl="1"/>
            <a:r>
              <a:rPr lang="es-ES" sz="2200" dirty="0"/>
              <a:t>Hipotiroidea.</a:t>
            </a:r>
          </a:p>
          <a:p>
            <a:r>
              <a:rPr lang="es-ES" sz="2200" dirty="0"/>
              <a:t>Padre:   </a:t>
            </a:r>
          </a:p>
          <a:p>
            <a:pPr lvl="1"/>
            <a:r>
              <a:rPr lang="es-ES" sz="2200" dirty="0"/>
              <a:t>Antecedentes de sonambulismo. </a:t>
            </a:r>
            <a:r>
              <a:rPr lang="es-ES" sz="2200" dirty="0" smtClean="0"/>
              <a:t>Noctámbulo.</a:t>
            </a:r>
            <a:endParaRPr lang="es-ES" sz="2200" dirty="0"/>
          </a:p>
          <a:p>
            <a:endParaRPr lang="es-ES" dirty="0"/>
          </a:p>
        </p:txBody>
      </p:sp>
    </p:spTree>
    <p:extLst>
      <p:ext uri="{BB962C8B-B14F-4D97-AF65-F5344CB8AC3E}">
        <p14:creationId xmlns:p14="http://schemas.microsoft.com/office/powerpoint/2010/main" val="36576595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 xmlns:a16="http://schemas.microsoft.com/office/drawing/2014/main" id="{1D4DC703-A014-40A4-A1EE-4AC750909BBF}"/>
              </a:ext>
            </a:extLst>
          </p:cNvPr>
          <p:cNvSpPr>
            <a:spLocks noGrp="1"/>
          </p:cNvSpPr>
          <p:nvPr>
            <p:ph type="body" idx="1"/>
          </p:nvPr>
        </p:nvSpPr>
        <p:spPr>
          <a:xfrm>
            <a:off x="811919" y="2248777"/>
            <a:ext cx="10363200" cy="3330826"/>
          </a:xfrm>
        </p:spPr>
        <p:txBody>
          <a:bodyPr>
            <a:normAutofit/>
          </a:bodyPr>
          <a:lstStyle/>
          <a:p>
            <a:r>
              <a:rPr lang="es-ES" sz="2400" dirty="0"/>
              <a:t>Cuestionarios + </a:t>
            </a:r>
            <a:r>
              <a:rPr lang="es-ES" sz="2400" dirty="0" smtClean="0"/>
              <a:t>agenda</a:t>
            </a:r>
            <a:r>
              <a:rPr lang="es-ES" sz="2400" dirty="0"/>
              <a:t>.</a:t>
            </a:r>
          </a:p>
          <a:p>
            <a:r>
              <a:rPr lang="es-ES" sz="2400" dirty="0"/>
              <a:t>Cuestionarios + </a:t>
            </a:r>
            <a:r>
              <a:rPr lang="es-ES" sz="2400" dirty="0" smtClean="0"/>
              <a:t>iniciar </a:t>
            </a:r>
            <a:r>
              <a:rPr lang="es-ES" sz="2400" dirty="0"/>
              <a:t>tratamiento conductual.</a:t>
            </a:r>
          </a:p>
          <a:p>
            <a:r>
              <a:rPr lang="es-ES" sz="2400" dirty="0"/>
              <a:t>Cuestionarios + </a:t>
            </a:r>
            <a:r>
              <a:rPr lang="es-ES" sz="2400" dirty="0" smtClean="0"/>
              <a:t>agenda </a:t>
            </a:r>
            <a:r>
              <a:rPr lang="es-ES" sz="2400" dirty="0"/>
              <a:t>+ </a:t>
            </a:r>
            <a:r>
              <a:rPr lang="es-ES" sz="2400" dirty="0" smtClean="0"/>
              <a:t>tratamiento </a:t>
            </a:r>
            <a:r>
              <a:rPr lang="es-ES" sz="2400" dirty="0"/>
              <a:t>conductual + melatonina.</a:t>
            </a:r>
          </a:p>
          <a:p>
            <a:r>
              <a:rPr lang="es-ES" sz="2400" dirty="0"/>
              <a:t>Agenda de sueño libre + </a:t>
            </a:r>
            <a:r>
              <a:rPr lang="es-ES" sz="2400" dirty="0" smtClean="0"/>
              <a:t>cuestionarios </a:t>
            </a:r>
            <a:r>
              <a:rPr lang="es-ES" sz="2400" dirty="0"/>
              <a:t>+ </a:t>
            </a:r>
            <a:r>
              <a:rPr lang="es-ES" sz="2400" dirty="0" smtClean="0"/>
              <a:t>determinación </a:t>
            </a:r>
            <a:r>
              <a:rPr lang="es-ES" sz="2400" dirty="0"/>
              <a:t>de ferritina.</a:t>
            </a:r>
          </a:p>
        </p:txBody>
      </p:sp>
      <p:sp>
        <p:nvSpPr>
          <p:cNvPr id="11" name="Marcador de texto 10">
            <a:extLst>
              <a:ext uri="{FF2B5EF4-FFF2-40B4-BE49-F238E27FC236}">
                <a16:creationId xmlns="" xmlns:a16="http://schemas.microsoft.com/office/drawing/2014/main" id="{A0E9B1D9-F52A-416C-A6BF-C3796D60F2E1}"/>
              </a:ext>
            </a:extLst>
          </p:cNvPr>
          <p:cNvSpPr>
            <a:spLocks noGrp="1"/>
          </p:cNvSpPr>
          <p:nvPr>
            <p:ph type="body" idx="10"/>
          </p:nvPr>
        </p:nvSpPr>
        <p:spPr>
          <a:xfrm>
            <a:off x="839416" y="976818"/>
            <a:ext cx="10363200" cy="1035465"/>
          </a:xfrm>
        </p:spPr>
        <p:txBody>
          <a:bodyPr>
            <a:normAutofit/>
          </a:bodyPr>
          <a:lstStyle/>
          <a:p>
            <a:r>
              <a:rPr lang="es-ES" sz="2800" dirty="0"/>
              <a:t>Actitud:</a:t>
            </a:r>
          </a:p>
        </p:txBody>
      </p:sp>
      <p:sp>
        <p:nvSpPr>
          <p:cNvPr id="12" name="Marcador de texto 11">
            <a:extLst>
              <a:ext uri="{FF2B5EF4-FFF2-40B4-BE49-F238E27FC236}">
                <a16:creationId xmlns="" xmlns:a16="http://schemas.microsoft.com/office/drawing/2014/main" id="{2AF7EC09-1371-45B1-A8B9-73F23E37271C}"/>
              </a:ext>
            </a:extLst>
          </p:cNvPr>
          <p:cNvSpPr>
            <a:spLocks noGrp="1"/>
          </p:cNvSpPr>
          <p:nvPr>
            <p:ph type="body" sz="quarter" idx="11"/>
          </p:nvPr>
        </p:nvSpPr>
        <p:spPr/>
        <p:txBody>
          <a:bodyPr/>
          <a:lstStyle/>
          <a:p>
            <a:endParaRPr lang="es-ES"/>
          </a:p>
        </p:txBody>
      </p:sp>
      <p:sp>
        <p:nvSpPr>
          <p:cNvPr id="14" name="Título 13">
            <a:extLst>
              <a:ext uri="{FF2B5EF4-FFF2-40B4-BE49-F238E27FC236}">
                <a16:creationId xmlns="" xmlns:a16="http://schemas.microsoft.com/office/drawing/2014/main" id="{FF1FC143-7FD1-4604-B390-2A276E21367B}"/>
              </a:ext>
            </a:extLst>
          </p:cNvPr>
          <p:cNvSpPr>
            <a:spLocks noGrp="1"/>
          </p:cNvSpPr>
          <p:nvPr>
            <p:ph type="title"/>
          </p:nvPr>
        </p:nvSpPr>
        <p:spPr/>
        <p:txBody>
          <a:bodyPr/>
          <a:lstStyle/>
          <a:p>
            <a:r>
              <a:rPr lang="es-ES" sz="3200" dirty="0"/>
              <a:t>Pregunta 4</a:t>
            </a:r>
          </a:p>
        </p:txBody>
      </p:sp>
    </p:spTree>
    <p:extLst>
      <p:ext uri="{BB962C8B-B14F-4D97-AF65-F5344CB8AC3E}">
        <p14:creationId xmlns:p14="http://schemas.microsoft.com/office/powerpoint/2010/main" val="156345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73DE0EA9-EA6E-48A5-BE69-116E8B958768}"/>
              </a:ext>
            </a:extLst>
          </p:cNvPr>
          <p:cNvSpPr>
            <a:spLocks noGrp="1"/>
          </p:cNvSpPr>
          <p:nvPr>
            <p:ph type="title"/>
          </p:nvPr>
        </p:nvSpPr>
        <p:spPr/>
        <p:txBody>
          <a:bodyPr/>
          <a:lstStyle/>
          <a:p>
            <a:r>
              <a:rPr lang="es-ES" sz="3200" dirty="0"/>
              <a:t>NUESTRA AGENDA HOY</a:t>
            </a:r>
          </a:p>
        </p:txBody>
      </p:sp>
      <p:sp>
        <p:nvSpPr>
          <p:cNvPr id="5" name="Marcador de contenido 4">
            <a:extLst>
              <a:ext uri="{FF2B5EF4-FFF2-40B4-BE49-F238E27FC236}">
                <a16:creationId xmlns="" xmlns:a16="http://schemas.microsoft.com/office/drawing/2014/main" id="{78983DE1-4CBB-4E39-8D88-DC5179BCEC88}"/>
              </a:ext>
            </a:extLst>
          </p:cNvPr>
          <p:cNvSpPr>
            <a:spLocks noGrp="1"/>
          </p:cNvSpPr>
          <p:nvPr>
            <p:ph idx="1"/>
          </p:nvPr>
        </p:nvSpPr>
        <p:spPr/>
        <p:txBody>
          <a:bodyPr/>
          <a:lstStyle/>
          <a:p>
            <a:pPr marL="407194" indent="0">
              <a:buNone/>
            </a:pPr>
            <a:r>
              <a:rPr lang="es-ES" sz="2400" dirty="0"/>
              <a:t>1º TEORÍA: ALGUNAS IDEAS SOBRE </a:t>
            </a:r>
            <a:r>
              <a:rPr lang="es-ES" sz="2400" b="1" dirty="0"/>
              <a:t>CRONOBIOLOGÍA.</a:t>
            </a: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r>
              <a:rPr lang="es-ES" b="1" dirty="0"/>
              <a:t/>
            </a:r>
            <a:br>
              <a:rPr lang="es-ES" b="1" dirty="0"/>
            </a:br>
            <a:endParaRPr lang="es-ES" b="1" dirty="0"/>
          </a:p>
          <a:p>
            <a:pPr marL="407194" indent="0">
              <a:buNone/>
            </a:pPr>
            <a:r>
              <a:rPr lang="es-ES" sz="2400" dirty="0"/>
              <a:t>2º SITUACIONES CLÍNICAS: “</a:t>
            </a:r>
            <a:r>
              <a:rPr lang="es-ES" sz="2400" b="1" dirty="0"/>
              <a:t>PRIMUN NON NOCERE</a:t>
            </a:r>
            <a:r>
              <a:rPr lang="es-ES" sz="2400" dirty="0"/>
              <a:t>”.</a:t>
            </a:r>
          </a:p>
          <a:p>
            <a:pPr marL="407194" indent="0">
              <a:buNone/>
            </a:pPr>
            <a:endParaRPr lang="es-ES" b="1" dirty="0"/>
          </a:p>
          <a:p>
            <a:endParaRPr lang="es-ES" dirty="0"/>
          </a:p>
          <a:p>
            <a:pPr marL="407194" indent="0">
              <a:buNone/>
            </a:pPr>
            <a:endParaRPr lang="es-ES" dirty="0"/>
          </a:p>
        </p:txBody>
      </p:sp>
      <p:pic>
        <p:nvPicPr>
          <p:cNvPr id="7" name="Picture 2" descr="C:\Users\Usuario\Downloads\IMG-20150419-WA0006.jpg">
            <a:extLst>
              <a:ext uri="{FF2B5EF4-FFF2-40B4-BE49-F238E27FC236}">
                <a16:creationId xmlns="" xmlns:a16="http://schemas.microsoft.com/office/drawing/2014/main" id="{018BA9CC-48AA-0E4F-BA5B-5E4F9696C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2204864"/>
            <a:ext cx="4331823" cy="306398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5918FD6B-A5DA-264C-A430-3EEE6F558135}"/>
              </a:ext>
            </a:extLst>
          </p:cNvPr>
          <p:cNvPicPr>
            <a:picLocks noChangeAspect="1"/>
          </p:cNvPicPr>
          <p:nvPr/>
        </p:nvPicPr>
        <p:blipFill>
          <a:blip r:embed="rId4"/>
          <a:stretch>
            <a:fillRect/>
          </a:stretch>
        </p:blipFill>
        <p:spPr>
          <a:xfrm>
            <a:off x="1415480" y="2164388"/>
            <a:ext cx="2664296" cy="3194746"/>
          </a:xfrm>
          <a:prstGeom prst="rect">
            <a:avLst/>
          </a:prstGeom>
        </p:spPr>
      </p:pic>
    </p:spTree>
    <p:extLst>
      <p:ext uri="{BB962C8B-B14F-4D97-AF65-F5344CB8AC3E}">
        <p14:creationId xmlns:p14="http://schemas.microsoft.com/office/powerpoint/2010/main" val="658445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a:extLst>
              <a:ext uri="{FF2B5EF4-FFF2-40B4-BE49-F238E27FC236}">
                <a16:creationId xmlns="" xmlns:a16="http://schemas.microsoft.com/office/drawing/2014/main" id="{81AEDFD9-63C1-1F4D-889F-858E3751F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680"/>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1490" name="Rectangle 2">
            <a:extLst>
              <a:ext uri="{FF2B5EF4-FFF2-40B4-BE49-F238E27FC236}">
                <a16:creationId xmlns="" xmlns:a16="http://schemas.microsoft.com/office/drawing/2014/main" id="{937FA436-452E-5841-B324-853DAD67BEBB}"/>
              </a:ext>
            </a:extLst>
          </p:cNvPr>
          <p:cNvSpPr>
            <a:spLocks noChangeArrowheads="1"/>
          </p:cNvSpPr>
          <p:nvPr/>
        </p:nvSpPr>
        <p:spPr bwMode="auto">
          <a:xfrm>
            <a:off x="3287714" y="1936155"/>
            <a:ext cx="1944687" cy="358775"/>
          </a:xfrm>
          <a:prstGeom prst="rect">
            <a:avLst/>
          </a:prstGeom>
          <a:solidFill>
            <a:srgbClr val="00CC99"/>
          </a:solidFill>
          <a:ln w="25560">
            <a:solidFill>
              <a:srgbClr val="00956F"/>
            </a:solidFill>
            <a:miter lim="800000"/>
            <a:headEnd/>
            <a:tailEnd/>
          </a:ln>
        </p:spPr>
        <p:txBody>
          <a:bodyPr wrap="none" anchor="ctr"/>
          <a:lstStyle>
            <a:lvl1pPr defTabSz="4492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endParaRPr lang="es-ES" altLang="es-ES" sz="1800">
              <a:solidFill>
                <a:srgbClr val="FFFFFF"/>
              </a:solidFill>
            </a:endParaRPr>
          </a:p>
        </p:txBody>
      </p:sp>
      <p:sp>
        <p:nvSpPr>
          <p:cNvPr id="69635" name="Rectangle 3">
            <a:extLst>
              <a:ext uri="{FF2B5EF4-FFF2-40B4-BE49-F238E27FC236}">
                <a16:creationId xmlns="" xmlns:a16="http://schemas.microsoft.com/office/drawing/2014/main" id="{B40DEF0C-3FA6-054D-8E00-B4C152C43EEE}"/>
              </a:ext>
            </a:extLst>
          </p:cNvPr>
          <p:cNvSpPr>
            <a:spLocks noChangeArrowheads="1"/>
          </p:cNvSpPr>
          <p:nvPr/>
        </p:nvSpPr>
        <p:spPr bwMode="auto">
          <a:xfrm>
            <a:off x="5232401" y="3015654"/>
            <a:ext cx="3167063" cy="2808288"/>
          </a:xfrm>
          <a:prstGeom prst="rect">
            <a:avLst/>
          </a:prstGeom>
          <a:solidFill>
            <a:srgbClr val="0033CC">
              <a:alpha val="27058"/>
            </a:srgbClr>
          </a:solidFill>
          <a:ln w="25560">
            <a:solidFill>
              <a:srgbClr val="262699"/>
            </a:solidFill>
            <a:miter lim="800000"/>
            <a:headEnd/>
            <a:tailEnd/>
          </a:ln>
        </p:spPr>
        <p:txBody>
          <a:bodyPr wrap="none" anchor="ctr"/>
          <a:lstStyle>
            <a:lvl1pPr defTabSz="4492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endParaRPr lang="es-ES" altLang="es-ES" sz="1800">
              <a:solidFill>
                <a:srgbClr val="FFFFFF"/>
              </a:solidFill>
            </a:endParaRPr>
          </a:p>
        </p:txBody>
      </p:sp>
      <p:sp>
        <p:nvSpPr>
          <p:cNvPr id="191492" name="Rectangle 4">
            <a:extLst>
              <a:ext uri="{FF2B5EF4-FFF2-40B4-BE49-F238E27FC236}">
                <a16:creationId xmlns="" xmlns:a16="http://schemas.microsoft.com/office/drawing/2014/main" id="{0DFDE6D4-DAC6-9A49-B008-59235F85F60A}"/>
              </a:ext>
            </a:extLst>
          </p:cNvPr>
          <p:cNvSpPr>
            <a:spLocks noChangeArrowheads="1"/>
          </p:cNvSpPr>
          <p:nvPr/>
        </p:nvSpPr>
        <p:spPr bwMode="auto">
          <a:xfrm>
            <a:off x="8543925" y="2294930"/>
            <a:ext cx="1017588" cy="73025"/>
          </a:xfrm>
          <a:prstGeom prst="rect">
            <a:avLst/>
          </a:prstGeom>
          <a:solidFill>
            <a:srgbClr val="00CC99"/>
          </a:solidFill>
          <a:ln w="25560">
            <a:solidFill>
              <a:srgbClr val="00956F"/>
            </a:solidFill>
            <a:miter lim="800000"/>
            <a:headEnd/>
            <a:tailEnd/>
          </a:ln>
        </p:spPr>
        <p:txBody>
          <a:bodyPr wrap="none" anchor="ctr"/>
          <a:lstStyle>
            <a:lvl1pPr defTabSz="4492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endParaRPr lang="es-ES" altLang="es-ES" sz="1800">
              <a:solidFill>
                <a:srgbClr val="FFFFFF"/>
              </a:solidFill>
            </a:endParaRPr>
          </a:p>
        </p:txBody>
      </p:sp>
    </p:spTree>
    <p:extLst>
      <p:ext uri="{BB962C8B-B14F-4D97-AF65-F5344CB8AC3E}">
        <p14:creationId xmlns:p14="http://schemas.microsoft.com/office/powerpoint/2010/main" val="39513265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6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a:extLst>
              <a:ext uri="{FF2B5EF4-FFF2-40B4-BE49-F238E27FC236}">
                <a16:creationId xmlns="" xmlns:a16="http://schemas.microsoft.com/office/drawing/2014/main" id="{EFA39EE7-19D6-3941-A530-72D7A85958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53650" y="5693246"/>
            <a:ext cx="203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6">
            <a:extLst>
              <a:ext uri="{FF2B5EF4-FFF2-40B4-BE49-F238E27FC236}">
                <a16:creationId xmlns="" xmlns:a16="http://schemas.microsoft.com/office/drawing/2014/main" id="{5107FA45-988A-194C-AE62-3322F26E98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04247" y="6056337"/>
            <a:ext cx="13335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 xmlns:a16="http://schemas.microsoft.com/office/drawing/2014/main" id="{89704510-3A1A-FD4A-9459-4A4C2E4351FA}"/>
              </a:ext>
            </a:extLst>
          </p:cNvPr>
          <p:cNvSpPr/>
          <p:nvPr/>
        </p:nvSpPr>
        <p:spPr>
          <a:xfrm>
            <a:off x="3757093" y="829780"/>
            <a:ext cx="4216475" cy="415498"/>
          </a:xfrm>
          <a:prstGeom prst="rect">
            <a:avLst/>
          </a:prstGeom>
          <a:ln>
            <a:solidFill>
              <a:srgbClr val="C00000"/>
            </a:solidFill>
          </a:ln>
        </p:spPr>
        <p:txBody>
          <a:bodyPr wrap="none">
            <a:spAutoFit/>
          </a:bodyPr>
          <a:lstStyle/>
          <a:p>
            <a:pPr>
              <a:spcBef>
                <a:spcPct val="0"/>
              </a:spcBef>
            </a:pPr>
            <a:r>
              <a:rPr lang="es-ES" altLang="es-ES" sz="2100" b="1" dirty="0">
                <a:solidFill>
                  <a:srgbClr val="004586"/>
                </a:solidFill>
              </a:rPr>
              <a:t>Fármaco 1ª elección</a:t>
            </a:r>
            <a:r>
              <a:rPr lang="es-ES" altLang="es-ES" sz="2100" dirty="0">
                <a:solidFill>
                  <a:srgbClr val="004586"/>
                </a:solidFill>
              </a:rPr>
              <a:t>: </a:t>
            </a:r>
            <a:r>
              <a:rPr lang="es-ES" altLang="es-ES" sz="2100" b="1" dirty="0">
                <a:solidFill>
                  <a:srgbClr val="004586"/>
                </a:solidFill>
              </a:rPr>
              <a:t>MELATONINA.</a:t>
            </a:r>
            <a:r>
              <a:rPr lang="es-ES" altLang="es-ES" sz="2100" dirty="0">
                <a:solidFill>
                  <a:srgbClr val="004586"/>
                </a:solidFill>
              </a:rPr>
              <a:t> </a:t>
            </a:r>
          </a:p>
        </p:txBody>
      </p:sp>
      <p:pic>
        <p:nvPicPr>
          <p:cNvPr id="7" name="Imagen 2">
            <a:extLst>
              <a:ext uri="{FF2B5EF4-FFF2-40B4-BE49-F238E27FC236}">
                <a16:creationId xmlns="" xmlns:a16="http://schemas.microsoft.com/office/drawing/2014/main" id="{258FFBF2-ABB0-6C4B-8647-F91DEA5E23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4758" y="1448721"/>
            <a:ext cx="9126470" cy="176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 xmlns:a16="http://schemas.microsoft.com/office/drawing/2014/main" id="{A993BEBE-03CC-CE42-BF76-3726AEBA7A58}"/>
              </a:ext>
            </a:extLst>
          </p:cNvPr>
          <p:cNvSpPr/>
          <p:nvPr/>
        </p:nvSpPr>
        <p:spPr>
          <a:xfrm>
            <a:off x="3503712" y="3302022"/>
            <a:ext cx="4283534" cy="400110"/>
          </a:xfrm>
          <a:prstGeom prst="rect">
            <a:avLst/>
          </a:prstGeom>
        </p:spPr>
        <p:txBody>
          <a:bodyPr wrap="square">
            <a:spAutoFit/>
          </a:bodyPr>
          <a:lstStyle/>
          <a:p>
            <a:pPr algn="ctr">
              <a:spcBef>
                <a:spcPct val="0"/>
              </a:spcBef>
            </a:pPr>
            <a:r>
              <a:rPr lang="es-ES" altLang="es-ES" sz="2000" b="1" dirty="0">
                <a:solidFill>
                  <a:srgbClr val="325886"/>
                </a:solidFill>
              </a:rPr>
              <a:t>Duración</a:t>
            </a:r>
            <a:r>
              <a:rPr lang="es-ES" altLang="es-ES" sz="2000" dirty="0">
                <a:solidFill>
                  <a:srgbClr val="325886"/>
                </a:solidFill>
              </a:rPr>
              <a:t>:  3 semanas continuadas</a:t>
            </a:r>
            <a:r>
              <a:rPr lang="es-ES" altLang="es-ES" sz="1600" dirty="0">
                <a:solidFill>
                  <a:srgbClr val="325886"/>
                </a:solidFill>
              </a:rPr>
              <a:t>.</a:t>
            </a:r>
          </a:p>
        </p:txBody>
      </p:sp>
      <p:pic>
        <p:nvPicPr>
          <p:cNvPr id="9" name="Imagen 3">
            <a:extLst>
              <a:ext uri="{FF2B5EF4-FFF2-40B4-BE49-F238E27FC236}">
                <a16:creationId xmlns="" xmlns:a16="http://schemas.microsoft.com/office/drawing/2014/main" id="{C7A34384-5609-C946-B71F-11E67AFDD8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4758" y="3702132"/>
            <a:ext cx="909722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 xmlns:a16="http://schemas.microsoft.com/office/drawing/2014/main" id="{BE88C886-DEA6-4F08-9C9C-5DD2085E9F32}"/>
              </a:ext>
            </a:extLst>
          </p:cNvPr>
          <p:cNvSpPr>
            <a:spLocks noGrp="1"/>
          </p:cNvSpPr>
          <p:nvPr>
            <p:ph type="title"/>
          </p:nvPr>
        </p:nvSpPr>
        <p:spPr>
          <a:xfrm>
            <a:off x="498197" y="68375"/>
            <a:ext cx="10972800" cy="604800"/>
          </a:xfrm>
        </p:spPr>
        <p:txBody>
          <a:bodyPr/>
          <a:lstStyle/>
          <a:p>
            <a:r>
              <a:rPr lang="es-ES" dirty="0"/>
              <a:t>TRATAMIENTO FARMACOLÓGICO INSOMNIO /SRF</a:t>
            </a:r>
          </a:p>
        </p:txBody>
      </p:sp>
    </p:spTree>
    <p:extLst>
      <p:ext uri="{BB962C8B-B14F-4D97-AF65-F5344CB8AC3E}">
        <p14:creationId xmlns:p14="http://schemas.microsoft.com/office/powerpoint/2010/main" val="1152888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 xmlns:a16="http://schemas.microsoft.com/office/drawing/2014/main" id="{0D07BC25-2FA6-48E9-BCA2-E16E95BD757A}"/>
              </a:ext>
            </a:extLst>
          </p:cNvPr>
          <p:cNvSpPr>
            <a:spLocks noGrp="1"/>
          </p:cNvSpPr>
          <p:nvPr>
            <p:ph type="body" sz="quarter" idx="12"/>
          </p:nvPr>
        </p:nvSpPr>
        <p:spPr>
          <a:xfrm>
            <a:off x="599496" y="5921488"/>
            <a:ext cx="11582443" cy="295162"/>
          </a:xfrm>
        </p:spPr>
        <p:txBody>
          <a:bodyPr/>
          <a:lstStyle/>
          <a:p>
            <a:r>
              <a:rPr lang="es-ES" dirty="0" err="1"/>
              <a:t>Smits</a:t>
            </a:r>
            <a:r>
              <a:rPr lang="es-ES" dirty="0"/>
              <a:t> et al. </a:t>
            </a:r>
            <a:r>
              <a:rPr lang="es-ES" dirty="0" err="1"/>
              <a:t>Journal</a:t>
            </a:r>
            <a:r>
              <a:rPr lang="es-ES" dirty="0"/>
              <a:t> </a:t>
            </a:r>
            <a:r>
              <a:rPr lang="es-ES" dirty="0" err="1"/>
              <a:t>Sleep</a:t>
            </a:r>
            <a:r>
              <a:rPr lang="es-ES" dirty="0"/>
              <a:t> Research.2005;14(2):187-194</a:t>
            </a:r>
          </a:p>
          <a:p>
            <a:endParaRPr lang="es-ES" dirty="0"/>
          </a:p>
        </p:txBody>
      </p:sp>
      <p:pic>
        <p:nvPicPr>
          <p:cNvPr id="217090" name="Picture 3">
            <a:extLst>
              <a:ext uri="{FF2B5EF4-FFF2-40B4-BE49-F238E27FC236}">
                <a16:creationId xmlns="" xmlns:a16="http://schemas.microsoft.com/office/drawing/2014/main" id="{0B56F230-F894-D042-B0EC-54D361FBC61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63552" y="1412776"/>
            <a:ext cx="7772400" cy="4114800"/>
          </a:xfrm>
        </p:spPr>
      </p:pic>
      <p:sp>
        <p:nvSpPr>
          <p:cNvPr id="217092" name="Line 5">
            <a:extLst>
              <a:ext uri="{FF2B5EF4-FFF2-40B4-BE49-F238E27FC236}">
                <a16:creationId xmlns="" xmlns:a16="http://schemas.microsoft.com/office/drawing/2014/main" id="{9356A881-E0D6-DB4B-97DB-FF3B5FD49D56}"/>
              </a:ext>
            </a:extLst>
          </p:cNvPr>
          <p:cNvSpPr>
            <a:spLocks noChangeShapeType="1"/>
          </p:cNvSpPr>
          <p:nvPr/>
        </p:nvSpPr>
        <p:spPr bwMode="auto">
          <a:xfrm>
            <a:off x="8735816" y="4797326"/>
            <a:ext cx="1728787" cy="0"/>
          </a:xfrm>
          <a:prstGeom prst="line">
            <a:avLst/>
          </a:prstGeom>
          <a:noFill/>
          <a:ln w="38100">
            <a:solidFill>
              <a:srgbClr val="000099"/>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17093" name="Line 6">
            <a:extLst>
              <a:ext uri="{FF2B5EF4-FFF2-40B4-BE49-F238E27FC236}">
                <a16:creationId xmlns="" xmlns:a16="http://schemas.microsoft.com/office/drawing/2014/main" id="{3D8F94B3-A867-734A-9C1B-16FCAB80A481}"/>
              </a:ext>
            </a:extLst>
          </p:cNvPr>
          <p:cNvSpPr>
            <a:spLocks noChangeShapeType="1"/>
          </p:cNvSpPr>
          <p:nvPr/>
        </p:nvSpPr>
        <p:spPr bwMode="auto">
          <a:xfrm flipV="1">
            <a:off x="8591352" y="2636739"/>
            <a:ext cx="1728788" cy="288925"/>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3367" name="Rectangle 7">
            <a:extLst>
              <a:ext uri="{FF2B5EF4-FFF2-40B4-BE49-F238E27FC236}">
                <a16:creationId xmlns="" xmlns:a16="http://schemas.microsoft.com/office/drawing/2014/main" id="{634A19DE-58B8-E545-89A3-67F874548E97}"/>
              </a:ext>
            </a:extLst>
          </p:cNvPr>
          <p:cNvSpPr>
            <a:spLocks noChangeArrowheads="1"/>
          </p:cNvSpPr>
          <p:nvPr/>
        </p:nvSpPr>
        <p:spPr bwMode="auto">
          <a:xfrm>
            <a:off x="8735815" y="2204939"/>
            <a:ext cx="1655762" cy="2663825"/>
          </a:xfrm>
          <a:prstGeom prst="rect">
            <a:avLst/>
          </a:prstGeom>
          <a:gradFill rotWithShape="1">
            <a:gsLst>
              <a:gs pos="0">
                <a:schemeClr val="accent1">
                  <a:alpha val="39999"/>
                </a:schemeClr>
              </a:gs>
              <a:gs pos="100000">
                <a:schemeClr val="accent1">
                  <a:gamma/>
                  <a:shade val="46275"/>
                  <a:invGamma/>
                  <a:alpha val="42000"/>
                </a:schemeClr>
              </a:gs>
            </a:gsLst>
            <a:lin ang="5400000" scaled="1"/>
          </a:gradFill>
          <a:ln w="9525">
            <a:noFill/>
            <a:miter lim="800000"/>
            <a:headEnd/>
            <a:tailEnd/>
          </a:ln>
          <a:effectLst/>
        </p:spPr>
        <p:txBody>
          <a:bodyPr wrap="none" anchor="ctr"/>
          <a:lstStyle/>
          <a:p>
            <a:pPr>
              <a:defRPr/>
            </a:pPr>
            <a:endParaRPr lang="en-US">
              <a:solidFill>
                <a:prstClr val="black"/>
              </a:solidFill>
              <a:latin typeface="Calibri"/>
            </a:endParaRPr>
          </a:p>
        </p:txBody>
      </p:sp>
      <p:sp>
        <p:nvSpPr>
          <p:cNvPr id="217095" name="Line 8">
            <a:extLst>
              <a:ext uri="{FF2B5EF4-FFF2-40B4-BE49-F238E27FC236}">
                <a16:creationId xmlns="" xmlns:a16="http://schemas.microsoft.com/office/drawing/2014/main" id="{4BA858C6-9DC9-B54A-B5B3-425605428521}"/>
              </a:ext>
            </a:extLst>
          </p:cNvPr>
          <p:cNvSpPr>
            <a:spLocks noChangeShapeType="1"/>
          </p:cNvSpPr>
          <p:nvPr/>
        </p:nvSpPr>
        <p:spPr bwMode="auto">
          <a:xfrm flipV="1">
            <a:off x="5422703" y="2925664"/>
            <a:ext cx="3241675" cy="576263"/>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17096" name="Line 10">
            <a:extLst>
              <a:ext uri="{FF2B5EF4-FFF2-40B4-BE49-F238E27FC236}">
                <a16:creationId xmlns="" xmlns:a16="http://schemas.microsoft.com/office/drawing/2014/main" id="{F4C4773B-68C3-5A4F-B12B-B5CB17119F4A}"/>
              </a:ext>
            </a:extLst>
          </p:cNvPr>
          <p:cNvSpPr>
            <a:spLocks noChangeShapeType="1"/>
          </p:cNvSpPr>
          <p:nvPr/>
        </p:nvSpPr>
        <p:spPr bwMode="auto">
          <a:xfrm>
            <a:off x="5422703" y="3428901"/>
            <a:ext cx="4824413" cy="0"/>
          </a:xfrm>
          <a:prstGeom prst="line">
            <a:avLst/>
          </a:prstGeom>
          <a:noFill/>
          <a:ln w="57150">
            <a:solidFill>
              <a:srgbClr val="008000"/>
            </a:solidFill>
            <a:prstDash val="dashDot"/>
            <a:round/>
            <a:headEnd/>
            <a:tailEnd/>
          </a:ln>
          <a:extLst>
            <a:ext uri="{909E8E84-426E-40DD-AFC4-6F175D3DCCD1}">
              <a14:hiddenFill xmlns:a14="http://schemas.microsoft.com/office/drawing/2010/main">
                <a:noFill/>
              </a14:hiddenFill>
            </a:ext>
          </a:extLst>
        </p:spPr>
        <p:txBody>
          <a:bodyPr/>
          <a:lstStyle/>
          <a:p>
            <a:endParaRPr lang="es-ES"/>
          </a:p>
        </p:txBody>
      </p:sp>
      <p:sp>
        <p:nvSpPr>
          <p:cNvPr id="217097" name="Line 11">
            <a:extLst>
              <a:ext uri="{FF2B5EF4-FFF2-40B4-BE49-F238E27FC236}">
                <a16:creationId xmlns="" xmlns:a16="http://schemas.microsoft.com/office/drawing/2014/main" id="{9EB3991A-2134-E14B-B465-69DC29ED494F}"/>
              </a:ext>
            </a:extLst>
          </p:cNvPr>
          <p:cNvSpPr>
            <a:spLocks noChangeShapeType="1"/>
          </p:cNvSpPr>
          <p:nvPr/>
        </p:nvSpPr>
        <p:spPr bwMode="auto">
          <a:xfrm>
            <a:off x="6287890" y="1844576"/>
            <a:ext cx="576262" cy="0"/>
          </a:xfrm>
          <a:prstGeom prst="line">
            <a:avLst/>
          </a:prstGeom>
          <a:noFill/>
          <a:ln w="57150">
            <a:solidFill>
              <a:srgbClr val="008000"/>
            </a:solidFill>
            <a:prstDash val="dash"/>
            <a:round/>
            <a:headEnd/>
            <a:tailEnd/>
          </a:ln>
          <a:extLst>
            <a:ext uri="{909E8E84-426E-40DD-AFC4-6F175D3DCCD1}">
              <a14:hiddenFill xmlns:a14="http://schemas.microsoft.com/office/drawing/2010/main">
                <a:noFill/>
              </a14:hiddenFill>
            </a:ext>
          </a:extLst>
        </p:spPr>
        <p:txBody>
          <a:bodyPr/>
          <a:lstStyle/>
          <a:p>
            <a:endParaRPr lang="es-ES"/>
          </a:p>
        </p:txBody>
      </p:sp>
      <p:sp>
        <p:nvSpPr>
          <p:cNvPr id="217098" name="Line 12">
            <a:extLst>
              <a:ext uri="{FF2B5EF4-FFF2-40B4-BE49-F238E27FC236}">
                <a16:creationId xmlns="" xmlns:a16="http://schemas.microsoft.com/office/drawing/2014/main" id="{B8202ED5-475E-3E43-88A9-DE6149E75540}"/>
              </a:ext>
            </a:extLst>
          </p:cNvPr>
          <p:cNvSpPr>
            <a:spLocks noChangeShapeType="1"/>
          </p:cNvSpPr>
          <p:nvPr/>
        </p:nvSpPr>
        <p:spPr bwMode="auto">
          <a:xfrm>
            <a:off x="6143428" y="1628676"/>
            <a:ext cx="792163" cy="0"/>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a:lstStyle/>
          <a:p>
            <a:endParaRPr lang="es-ES"/>
          </a:p>
        </p:txBody>
      </p:sp>
      <p:cxnSp>
        <p:nvCxnSpPr>
          <p:cNvPr id="13" name="12 Conector recto de flecha">
            <a:extLst>
              <a:ext uri="{FF2B5EF4-FFF2-40B4-BE49-F238E27FC236}">
                <a16:creationId xmlns="" xmlns:a16="http://schemas.microsoft.com/office/drawing/2014/main" id="{0200BAA8-4445-FD4F-9E98-32666091115E}"/>
              </a:ext>
            </a:extLst>
          </p:cNvPr>
          <p:cNvCxnSpPr/>
          <p:nvPr/>
        </p:nvCxnSpPr>
        <p:spPr>
          <a:xfrm rot="5400000" flipH="1" flipV="1">
            <a:off x="5387778" y="3681314"/>
            <a:ext cx="3603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73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 calcmode="lin" valueType="num">
                                      <p:cBhvr>
                                        <p:cTn id="7" dur="1000" fill="hold"/>
                                        <p:tgtEl>
                                          <p:spTgt spid="143367"/>
                                        </p:tgtEl>
                                        <p:attrNameLst>
                                          <p:attrName>ppt_w</p:attrName>
                                        </p:attrNameLst>
                                      </p:cBhvr>
                                      <p:tavLst>
                                        <p:tav tm="0">
                                          <p:val>
                                            <p:strVal val="#ppt_w*0.70"/>
                                          </p:val>
                                        </p:tav>
                                        <p:tav tm="100000">
                                          <p:val>
                                            <p:strVal val="#ppt_w"/>
                                          </p:val>
                                        </p:tav>
                                      </p:tavLst>
                                    </p:anim>
                                    <p:anim calcmode="lin" valueType="num">
                                      <p:cBhvr>
                                        <p:cTn id="8" dur="1000" fill="hold"/>
                                        <p:tgtEl>
                                          <p:spTgt spid="143367"/>
                                        </p:tgtEl>
                                        <p:attrNameLst>
                                          <p:attrName>ppt_h</p:attrName>
                                        </p:attrNameLst>
                                      </p:cBhvr>
                                      <p:tavLst>
                                        <p:tav tm="0">
                                          <p:val>
                                            <p:strVal val="#ppt_h"/>
                                          </p:val>
                                        </p:tav>
                                        <p:tav tm="100000">
                                          <p:val>
                                            <p:strVal val="#ppt_h"/>
                                          </p:val>
                                        </p:tav>
                                      </p:tavLst>
                                    </p:anim>
                                    <p:animEffect transition="in" filter="fade">
                                      <p:cBhvr>
                                        <p:cTn id="9" dur="1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a:extLst>
              <a:ext uri="{FF2B5EF4-FFF2-40B4-BE49-F238E27FC236}">
                <a16:creationId xmlns="" xmlns:a16="http://schemas.microsoft.com/office/drawing/2014/main" id="{1DEC2D05-F541-EB4D-966A-3C4F92487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190" y="1196752"/>
            <a:ext cx="8561809" cy="37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 Box 4">
            <a:extLst>
              <a:ext uri="{FF2B5EF4-FFF2-40B4-BE49-F238E27FC236}">
                <a16:creationId xmlns="" xmlns:a16="http://schemas.microsoft.com/office/drawing/2014/main" id="{32C50DFC-7A88-004A-8819-9E1B1D61908F}"/>
              </a:ext>
            </a:extLst>
          </p:cNvPr>
          <p:cNvSpPr txBox="1">
            <a:spLocks noChangeArrowheads="1"/>
          </p:cNvSpPr>
          <p:nvPr/>
        </p:nvSpPr>
        <p:spPr bwMode="auto">
          <a:xfrm>
            <a:off x="1524001" y="4929561"/>
            <a:ext cx="90293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s-ES" altLang="es-ES" sz="800" dirty="0">
                <a:solidFill>
                  <a:srgbClr val="000000"/>
                </a:solidFill>
                <a:latin typeface="Calibri" panose="020F0502020204030204" pitchFamily="34" charset="0"/>
                <a:cs typeface="Arial" panose="020B0604020202020204" pitchFamily="34" charset="0"/>
              </a:rPr>
              <a:t>DLMO: Inicio pico melatonina SO: Inicio de sueño. SOL: Latencia de sueño.  PDA: Angulo de diferencia de fase </a:t>
            </a:r>
            <a:r>
              <a:rPr lang="es-ES" altLang="es-ES" sz="800" dirty="0" err="1">
                <a:solidFill>
                  <a:srgbClr val="000000"/>
                </a:solidFill>
                <a:latin typeface="Calibri" panose="020F0502020204030204" pitchFamily="34" charset="0"/>
                <a:cs typeface="Arial" panose="020B0604020202020204" pitchFamily="34" charset="0"/>
              </a:rPr>
              <a:t>Circadian</a:t>
            </a:r>
            <a:r>
              <a:rPr lang="es-ES" altLang="es-ES" sz="800" dirty="0">
                <a:solidFill>
                  <a:srgbClr val="000000"/>
                </a:solidFill>
                <a:latin typeface="Calibri" panose="020F0502020204030204" pitchFamily="34" charset="0"/>
                <a:cs typeface="Arial" panose="020B0604020202020204" pitchFamily="34" charset="0"/>
              </a:rPr>
              <a:t> TOA:  Momento circadiano de administración. </a:t>
            </a:r>
            <a:r>
              <a:rPr lang="es-ES" altLang="es-ES" sz="800" dirty="0" err="1">
                <a:solidFill>
                  <a:srgbClr val="000000"/>
                </a:solidFill>
                <a:latin typeface="Calibri" panose="020F0502020204030204" pitchFamily="34" charset="0"/>
                <a:cs typeface="Arial" panose="020B0604020202020204" pitchFamily="34" charset="0"/>
              </a:rPr>
              <a:t>Clock</a:t>
            </a:r>
            <a:r>
              <a:rPr lang="es-ES" altLang="es-ES" sz="800" dirty="0">
                <a:solidFill>
                  <a:srgbClr val="000000"/>
                </a:solidFill>
                <a:latin typeface="Calibri" panose="020F0502020204030204" pitchFamily="34" charset="0"/>
                <a:cs typeface="Arial" panose="020B0604020202020204" pitchFamily="34" charset="0"/>
              </a:rPr>
              <a:t> TOA: Hora del día de la administración</a:t>
            </a:r>
          </a:p>
        </p:txBody>
      </p:sp>
      <p:sp>
        <p:nvSpPr>
          <p:cNvPr id="103430" name="Rectangle 6">
            <a:extLst>
              <a:ext uri="{FF2B5EF4-FFF2-40B4-BE49-F238E27FC236}">
                <a16:creationId xmlns="" xmlns:a16="http://schemas.microsoft.com/office/drawing/2014/main" id="{6F42B839-5810-4D4A-B322-D0B2D6AC2B12}"/>
              </a:ext>
            </a:extLst>
          </p:cNvPr>
          <p:cNvSpPr>
            <a:spLocks noChangeArrowheads="1"/>
          </p:cNvSpPr>
          <p:nvPr/>
        </p:nvSpPr>
        <p:spPr bwMode="auto">
          <a:xfrm>
            <a:off x="2018259" y="3235388"/>
            <a:ext cx="1152525" cy="431800"/>
          </a:xfrm>
          <a:prstGeom prst="rect">
            <a:avLst/>
          </a:prstGeom>
          <a:noFill/>
          <a:ln w="57150">
            <a:solidFill>
              <a:srgbClr val="32588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solidFill>
                <a:srgbClr val="000000"/>
              </a:solidFill>
              <a:latin typeface="Calibri" panose="020F0502020204030204" pitchFamily="34" charset="0"/>
            </a:endParaRPr>
          </a:p>
        </p:txBody>
      </p:sp>
      <p:sp>
        <p:nvSpPr>
          <p:cNvPr id="103431" name="Rectangle 7">
            <a:extLst>
              <a:ext uri="{FF2B5EF4-FFF2-40B4-BE49-F238E27FC236}">
                <a16:creationId xmlns="" xmlns:a16="http://schemas.microsoft.com/office/drawing/2014/main" id="{57158A24-CEA1-9C43-BEC7-B1EFEDC70515}"/>
              </a:ext>
            </a:extLst>
          </p:cNvPr>
          <p:cNvSpPr>
            <a:spLocks noChangeArrowheads="1"/>
          </p:cNvSpPr>
          <p:nvPr/>
        </p:nvSpPr>
        <p:spPr bwMode="auto">
          <a:xfrm>
            <a:off x="6938401" y="1266603"/>
            <a:ext cx="1295400" cy="360363"/>
          </a:xfrm>
          <a:prstGeom prst="rect">
            <a:avLst/>
          </a:prstGeom>
          <a:noFill/>
          <a:ln w="57150">
            <a:solidFill>
              <a:srgbClr val="32588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solidFill>
                <a:srgbClr val="000000"/>
              </a:solidFill>
              <a:latin typeface="Calibri" panose="020F0502020204030204" pitchFamily="34" charset="0"/>
            </a:endParaRPr>
          </a:p>
        </p:txBody>
      </p:sp>
      <p:sp>
        <p:nvSpPr>
          <p:cNvPr id="103432" name="Rectangle 8">
            <a:extLst>
              <a:ext uri="{FF2B5EF4-FFF2-40B4-BE49-F238E27FC236}">
                <a16:creationId xmlns="" xmlns:a16="http://schemas.microsoft.com/office/drawing/2014/main" id="{6FBA9A7C-03D9-224A-A0BD-C440673A293D}"/>
              </a:ext>
            </a:extLst>
          </p:cNvPr>
          <p:cNvSpPr>
            <a:spLocks noChangeArrowheads="1"/>
          </p:cNvSpPr>
          <p:nvPr/>
        </p:nvSpPr>
        <p:spPr bwMode="auto">
          <a:xfrm>
            <a:off x="2023681" y="3783881"/>
            <a:ext cx="936625" cy="863600"/>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solidFill>
                <a:srgbClr val="000000"/>
              </a:solidFill>
              <a:latin typeface="Calibri" panose="020F0502020204030204" pitchFamily="34" charset="0"/>
            </a:endParaRPr>
          </a:p>
        </p:txBody>
      </p:sp>
      <p:sp>
        <p:nvSpPr>
          <p:cNvPr id="103433" name="Rectangle 9">
            <a:extLst>
              <a:ext uri="{FF2B5EF4-FFF2-40B4-BE49-F238E27FC236}">
                <a16:creationId xmlns="" xmlns:a16="http://schemas.microsoft.com/office/drawing/2014/main" id="{AA20B32C-F292-7245-8A50-313AA4BF1853}"/>
              </a:ext>
            </a:extLst>
          </p:cNvPr>
          <p:cNvSpPr>
            <a:spLocks noChangeArrowheads="1"/>
          </p:cNvSpPr>
          <p:nvPr/>
        </p:nvSpPr>
        <p:spPr bwMode="auto">
          <a:xfrm>
            <a:off x="5519739" y="1266603"/>
            <a:ext cx="1152325" cy="360363"/>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solidFill>
                <a:srgbClr val="000000"/>
              </a:solidFill>
              <a:latin typeface="Calibri" panose="020F0502020204030204" pitchFamily="34" charset="0"/>
            </a:endParaRPr>
          </a:p>
        </p:txBody>
      </p:sp>
      <p:sp>
        <p:nvSpPr>
          <p:cNvPr id="103434" name="WordArt 10">
            <a:extLst>
              <a:ext uri="{FF2B5EF4-FFF2-40B4-BE49-F238E27FC236}">
                <a16:creationId xmlns="" xmlns:a16="http://schemas.microsoft.com/office/drawing/2014/main" id="{33A62EE0-51E0-B341-AF0B-3482F2A6CF35}"/>
              </a:ext>
            </a:extLst>
          </p:cNvPr>
          <p:cNvSpPr>
            <a:spLocks noChangeArrowheads="1" noChangeShapeType="1" noTextEdit="1"/>
          </p:cNvSpPr>
          <p:nvPr/>
        </p:nvSpPr>
        <p:spPr bwMode="auto">
          <a:xfrm>
            <a:off x="4008438" y="2276253"/>
            <a:ext cx="5753100" cy="2032000"/>
          </a:xfrm>
          <a:prstGeom prst="rect">
            <a:avLst/>
          </a:prstGeom>
        </p:spPr>
        <p:txBody>
          <a:bodyPr wrap="none" fromWordArt="1">
            <a:prstTxWarp prst="textSlantUp">
              <a:avLst>
                <a:gd name="adj" fmla="val 55556"/>
              </a:avLst>
            </a:prstTxWarp>
          </a:bodyPr>
          <a:lstStyle/>
          <a:p>
            <a:pPr algn="ctr"/>
            <a:r>
              <a:rPr lang="es-ES" sz="3600" kern="10" dirty="0">
                <a:ln w="0"/>
                <a:solidFill>
                  <a:schemeClr val="accent1"/>
                </a:solidFill>
                <a:effectLst>
                  <a:outerShdw blurRad="38100" dist="25400" dir="5400000" algn="ctr" rotWithShape="0">
                    <a:srgbClr val="6E747A">
                      <a:alpha val="43000"/>
                    </a:srgbClr>
                  </a:outerShdw>
                </a:effectLst>
                <a:latin typeface="+mj-lt"/>
                <a:cs typeface="Arial Black" panose="020B0604020202020204" pitchFamily="34" charset="0"/>
              </a:rPr>
              <a:t>¡¡ Agenda libre previa !!</a:t>
            </a:r>
          </a:p>
        </p:txBody>
      </p:sp>
      <p:sp>
        <p:nvSpPr>
          <p:cNvPr id="103435" name="WordArt 11">
            <a:extLst>
              <a:ext uri="{FF2B5EF4-FFF2-40B4-BE49-F238E27FC236}">
                <a16:creationId xmlns="" xmlns:a16="http://schemas.microsoft.com/office/drawing/2014/main" id="{63FAC44B-D1F3-B547-8FAF-9002DF0D09F8}"/>
              </a:ext>
            </a:extLst>
          </p:cNvPr>
          <p:cNvSpPr>
            <a:spLocks noChangeArrowheads="1" noChangeShapeType="1" noTextEdit="1"/>
          </p:cNvSpPr>
          <p:nvPr/>
        </p:nvSpPr>
        <p:spPr bwMode="auto">
          <a:xfrm>
            <a:off x="5880101" y="1196752"/>
            <a:ext cx="504228" cy="814686"/>
          </a:xfrm>
          <a:prstGeom prst="rect">
            <a:avLst/>
          </a:prstGeom>
          <a:ln>
            <a:noFill/>
          </a:ln>
        </p:spPr>
        <p:txBody>
          <a:bodyPr wrap="none" fromWordArt="1">
            <a:prstTxWarp prst="textPlain">
              <a:avLst>
                <a:gd name="adj" fmla="val 50000"/>
              </a:avLst>
            </a:prstTxWarp>
          </a:bodyPr>
          <a:lstStyle/>
          <a:p>
            <a:pPr algn="ctr"/>
            <a:r>
              <a:rPr lang="es-ES" sz="3600" kern="10" dirty="0">
                <a:ln w="9525">
                  <a:solidFill>
                    <a:srgbClr val="000000"/>
                  </a:solidFill>
                  <a:round/>
                  <a:headEnd/>
                  <a:tailEnd/>
                </a:ln>
                <a:solidFill>
                  <a:srgbClr val="000080"/>
                </a:solidFill>
                <a:latin typeface="Arial Black" panose="020B0604020202020204" pitchFamily="34" charset="0"/>
                <a:cs typeface="Arial Black" panose="020B0604020202020204" pitchFamily="34" charset="0"/>
              </a:rPr>
              <a:t>X</a:t>
            </a:r>
          </a:p>
        </p:txBody>
      </p:sp>
      <p:sp>
        <p:nvSpPr>
          <p:cNvPr id="103436" name="WordArt 12">
            <a:extLst>
              <a:ext uri="{FF2B5EF4-FFF2-40B4-BE49-F238E27FC236}">
                <a16:creationId xmlns="" xmlns:a16="http://schemas.microsoft.com/office/drawing/2014/main" id="{D9D74C06-2BE0-724A-B68A-53A85D1E81F2}"/>
              </a:ext>
            </a:extLst>
          </p:cNvPr>
          <p:cNvSpPr>
            <a:spLocks noChangeArrowheads="1" noChangeShapeType="1" noTextEdit="1"/>
          </p:cNvSpPr>
          <p:nvPr/>
        </p:nvSpPr>
        <p:spPr bwMode="auto">
          <a:xfrm>
            <a:off x="7319964" y="1196752"/>
            <a:ext cx="504228" cy="730783"/>
          </a:xfrm>
          <a:prstGeom prst="rect">
            <a:avLst/>
          </a:prstGeom>
          <a:noFill/>
        </p:spPr>
        <p:txBody>
          <a:bodyPr wrap="none" fromWordArt="1">
            <a:prstTxWarp prst="textPlain">
              <a:avLst>
                <a:gd name="adj" fmla="val 50000"/>
              </a:avLst>
            </a:prstTxWarp>
          </a:bodyPr>
          <a:lstStyle/>
          <a:p>
            <a:pPr algn="ctr"/>
            <a:r>
              <a:rPr lang="es-ES" sz="3600" kern="10" dirty="0">
                <a:ln w="9525">
                  <a:solidFill>
                    <a:srgbClr val="000000"/>
                  </a:solidFill>
                  <a:round/>
                  <a:headEnd/>
                  <a:tailEnd/>
                </a:ln>
                <a:solidFill>
                  <a:srgbClr val="C00000"/>
                </a:solidFill>
                <a:latin typeface="Arial Black" panose="020B0604020202020204" pitchFamily="34" charset="0"/>
                <a:cs typeface="Arial Black" panose="020B0604020202020204" pitchFamily="34" charset="0"/>
              </a:rPr>
              <a:t>X</a:t>
            </a:r>
          </a:p>
        </p:txBody>
      </p:sp>
      <p:sp>
        <p:nvSpPr>
          <p:cNvPr id="16" name="15 CuadroTexto">
            <a:extLst>
              <a:ext uri="{FF2B5EF4-FFF2-40B4-BE49-F238E27FC236}">
                <a16:creationId xmlns="" xmlns:a16="http://schemas.microsoft.com/office/drawing/2014/main" id="{470E942D-AF5F-5D42-A494-020CA6E41BDA}"/>
              </a:ext>
            </a:extLst>
          </p:cNvPr>
          <p:cNvSpPr txBox="1">
            <a:spLocks noChangeArrowheads="1"/>
          </p:cNvSpPr>
          <p:nvPr/>
        </p:nvSpPr>
        <p:spPr bwMode="auto">
          <a:xfrm>
            <a:off x="1650509" y="5151238"/>
            <a:ext cx="9017490" cy="954107"/>
          </a:xfrm>
          <a:prstGeom prst="rect">
            <a:avLst/>
          </a:prstGeom>
          <a:solidFill>
            <a:srgbClr val="325886"/>
          </a:solidFill>
          <a:ln>
            <a:noFill/>
          </a:ln>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s-ES" dirty="0">
                <a:solidFill>
                  <a:schemeClr val="bg1"/>
                </a:solidFill>
                <a:latin typeface="Calibri" panose="020F0502020204030204" pitchFamily="34" charset="0"/>
              </a:rPr>
              <a:t>“</a:t>
            </a:r>
            <a:r>
              <a:rPr lang="es-ES" altLang="ja-JP" dirty="0" err="1">
                <a:solidFill>
                  <a:schemeClr val="bg1"/>
                </a:solidFill>
                <a:latin typeface="Calibri" panose="020F0502020204030204" pitchFamily="34" charset="0"/>
              </a:rPr>
              <a:t>melatonin</a:t>
            </a:r>
            <a:r>
              <a:rPr lang="es-ES" altLang="ja-JP" dirty="0">
                <a:solidFill>
                  <a:schemeClr val="bg1"/>
                </a:solidFill>
                <a:latin typeface="Calibri" panose="020F0502020204030204" pitchFamily="34" charset="0"/>
              </a:rPr>
              <a:t> </a:t>
            </a:r>
            <a:r>
              <a:rPr lang="es-ES" altLang="ja-JP" dirty="0" err="1">
                <a:solidFill>
                  <a:schemeClr val="bg1"/>
                </a:solidFill>
                <a:latin typeface="Calibri" panose="020F0502020204030204" pitchFamily="34" charset="0"/>
              </a:rPr>
              <a:t>administered</a:t>
            </a:r>
            <a:r>
              <a:rPr lang="es-ES" altLang="ja-JP" dirty="0">
                <a:solidFill>
                  <a:schemeClr val="bg1"/>
                </a:solidFill>
                <a:latin typeface="Calibri" panose="020F0502020204030204" pitchFamily="34" charset="0"/>
              </a:rPr>
              <a:t> at </a:t>
            </a:r>
            <a:r>
              <a:rPr lang="es-ES" altLang="ja-JP" dirty="0" err="1">
                <a:solidFill>
                  <a:schemeClr val="bg1"/>
                </a:solidFill>
                <a:latin typeface="Calibri" panose="020F0502020204030204" pitchFamily="34" charset="0"/>
              </a:rPr>
              <a:t>an</a:t>
            </a:r>
            <a:r>
              <a:rPr lang="es-ES" altLang="ja-JP" dirty="0">
                <a:solidFill>
                  <a:schemeClr val="bg1"/>
                </a:solidFill>
                <a:latin typeface="Calibri" panose="020F0502020204030204" pitchFamily="34" charset="0"/>
              </a:rPr>
              <a:t> </a:t>
            </a:r>
            <a:r>
              <a:rPr lang="es-ES" altLang="ja-JP" dirty="0" err="1">
                <a:solidFill>
                  <a:schemeClr val="bg1"/>
                </a:solidFill>
                <a:latin typeface="Calibri" panose="020F0502020204030204" pitchFamily="34" charset="0"/>
              </a:rPr>
              <a:t>inappropiate</a:t>
            </a:r>
            <a:r>
              <a:rPr lang="es-ES" altLang="ja-JP" dirty="0">
                <a:solidFill>
                  <a:schemeClr val="bg1"/>
                </a:solidFill>
                <a:latin typeface="Calibri" panose="020F0502020204030204" pitchFamily="34" charset="0"/>
              </a:rPr>
              <a:t> time can </a:t>
            </a:r>
            <a:r>
              <a:rPr lang="es-ES" altLang="ja-JP" dirty="0" err="1">
                <a:solidFill>
                  <a:schemeClr val="bg1"/>
                </a:solidFill>
                <a:latin typeface="Calibri" panose="020F0502020204030204" pitchFamily="34" charset="0"/>
              </a:rPr>
              <a:t>actually</a:t>
            </a:r>
            <a:r>
              <a:rPr lang="es-ES" altLang="ja-JP" dirty="0">
                <a:solidFill>
                  <a:schemeClr val="bg1"/>
                </a:solidFill>
                <a:latin typeface="Calibri" panose="020F0502020204030204" pitchFamily="34" charset="0"/>
              </a:rPr>
              <a:t> </a:t>
            </a:r>
            <a:r>
              <a:rPr lang="es-ES" altLang="ja-JP" dirty="0" err="1">
                <a:solidFill>
                  <a:schemeClr val="bg1"/>
                </a:solidFill>
                <a:latin typeface="Calibri" panose="020F0502020204030204" pitchFamily="34" charset="0"/>
              </a:rPr>
              <a:t>worsen</a:t>
            </a:r>
            <a:r>
              <a:rPr lang="es-ES" altLang="ja-JP" dirty="0">
                <a:solidFill>
                  <a:schemeClr val="bg1"/>
                </a:solidFill>
                <a:latin typeface="Calibri" panose="020F0502020204030204" pitchFamily="34" charset="0"/>
              </a:rPr>
              <a:t> </a:t>
            </a:r>
            <a:r>
              <a:rPr lang="es-ES" altLang="ja-JP" dirty="0" err="1">
                <a:solidFill>
                  <a:schemeClr val="bg1"/>
                </a:solidFill>
                <a:latin typeface="Calibri" panose="020F0502020204030204" pitchFamily="34" charset="0"/>
              </a:rPr>
              <a:t>the</a:t>
            </a:r>
            <a:r>
              <a:rPr lang="es-ES" altLang="ja-JP" dirty="0">
                <a:solidFill>
                  <a:schemeClr val="bg1"/>
                </a:solidFill>
                <a:latin typeface="Calibri" panose="020F0502020204030204" pitchFamily="34" charset="0"/>
              </a:rPr>
              <a:t> </a:t>
            </a:r>
            <a:r>
              <a:rPr lang="es-ES" altLang="ja-JP" dirty="0" err="1">
                <a:solidFill>
                  <a:schemeClr val="bg1"/>
                </a:solidFill>
                <a:latin typeface="Calibri" panose="020F0502020204030204" pitchFamily="34" charset="0"/>
              </a:rPr>
              <a:t>patient´s</a:t>
            </a:r>
            <a:r>
              <a:rPr lang="es-ES" altLang="ja-JP" dirty="0">
                <a:solidFill>
                  <a:schemeClr val="bg1"/>
                </a:solidFill>
                <a:latin typeface="Calibri" panose="020F0502020204030204" pitchFamily="34" charset="0"/>
              </a:rPr>
              <a:t> </a:t>
            </a:r>
            <a:r>
              <a:rPr lang="es-ES" altLang="ja-JP" dirty="0" err="1">
                <a:solidFill>
                  <a:schemeClr val="bg1"/>
                </a:solidFill>
                <a:latin typeface="Calibri" panose="020F0502020204030204" pitchFamily="34" charset="0"/>
              </a:rPr>
              <a:t>condition</a:t>
            </a:r>
            <a:r>
              <a:rPr lang="es-ES" altLang="ja-JP" dirty="0">
                <a:solidFill>
                  <a:schemeClr val="bg1"/>
                </a:solidFill>
                <a:latin typeface="Calibri" panose="020F0502020204030204" pitchFamily="34" charset="0"/>
              </a:rPr>
              <a:t>. </a:t>
            </a:r>
            <a:r>
              <a:rPr lang="ja-JP" altLang="es-ES" dirty="0">
                <a:solidFill>
                  <a:schemeClr val="bg1"/>
                </a:solidFill>
                <a:latin typeface="Calibri" panose="020F0502020204030204" pitchFamily="34" charset="0"/>
              </a:rPr>
              <a:t>“</a:t>
            </a:r>
            <a:r>
              <a:rPr lang="es-ES" altLang="ja-JP" sz="3200" dirty="0">
                <a:solidFill>
                  <a:schemeClr val="bg1"/>
                </a:solidFill>
                <a:latin typeface="Calibri" panose="020F0502020204030204" pitchFamily="34" charset="0"/>
              </a:rPr>
              <a:t>. </a:t>
            </a:r>
            <a:r>
              <a:rPr lang="es-ES" altLang="ja-JP" sz="1050" dirty="0">
                <a:solidFill>
                  <a:schemeClr val="bg1"/>
                </a:solidFill>
                <a:latin typeface="Calibri" panose="020F0502020204030204" pitchFamily="34" charset="0"/>
              </a:rPr>
              <a:t>Sleep Medicine </a:t>
            </a:r>
            <a:r>
              <a:rPr lang="es-ES" altLang="ja-JP" sz="1050" dirty="0" err="1">
                <a:solidFill>
                  <a:schemeClr val="bg1"/>
                </a:solidFill>
                <a:latin typeface="Calibri" panose="020F0502020204030204" pitchFamily="34" charset="0"/>
              </a:rPr>
              <a:t>Reviews</a:t>
            </a:r>
            <a:r>
              <a:rPr lang="es-ES" altLang="ja-JP" sz="1050" dirty="0">
                <a:solidFill>
                  <a:schemeClr val="bg1"/>
                </a:solidFill>
                <a:latin typeface="Calibri" panose="020F0502020204030204" pitchFamily="34" charset="0"/>
              </a:rPr>
              <a:t>. 2009;13:47-60</a:t>
            </a:r>
            <a:endParaRPr lang="en-US" altLang="es-ES" sz="1050" dirty="0">
              <a:solidFill>
                <a:schemeClr val="bg1"/>
              </a:solidFill>
              <a:latin typeface="Calibri" panose="020F0502020204030204" pitchFamily="34" charset="0"/>
            </a:endParaRPr>
          </a:p>
        </p:txBody>
      </p:sp>
      <p:sp>
        <p:nvSpPr>
          <p:cNvPr id="2" name="Título 1">
            <a:extLst>
              <a:ext uri="{FF2B5EF4-FFF2-40B4-BE49-F238E27FC236}">
                <a16:creationId xmlns="" xmlns:a16="http://schemas.microsoft.com/office/drawing/2014/main" id="{8C2E6E2A-98FC-4E58-83FC-A38C385003BA}"/>
              </a:ext>
            </a:extLst>
          </p:cNvPr>
          <p:cNvSpPr>
            <a:spLocks noGrp="1"/>
          </p:cNvSpPr>
          <p:nvPr>
            <p:ph type="title"/>
          </p:nvPr>
        </p:nvSpPr>
        <p:spPr/>
        <p:txBody>
          <a:bodyPr/>
          <a:lstStyle/>
          <a:p>
            <a:r>
              <a:rPr lang="es-ES" sz="3200" dirty="0"/>
              <a:t>Melatonina: F. cronobiológico</a:t>
            </a:r>
            <a:br>
              <a:rPr lang="es-ES" sz="3200" dirty="0"/>
            </a:br>
            <a:r>
              <a:rPr lang="es-ES" sz="3200" dirty="0"/>
              <a:t>¿Cuándo administrarla?</a:t>
            </a:r>
            <a:r>
              <a:rPr lang="es-ES" dirty="0"/>
              <a:t/>
            </a:r>
            <a:br>
              <a:rPr lang="es-ES" dirty="0"/>
            </a:br>
            <a:endParaRPr lang="es-ES" dirty="0"/>
          </a:p>
        </p:txBody>
      </p:sp>
      <p:sp>
        <p:nvSpPr>
          <p:cNvPr id="4" name="Marcador de texto 3">
            <a:extLst>
              <a:ext uri="{FF2B5EF4-FFF2-40B4-BE49-F238E27FC236}">
                <a16:creationId xmlns="" xmlns:a16="http://schemas.microsoft.com/office/drawing/2014/main" id="{BB80681D-C804-43F5-94E9-B13E615CE689}"/>
              </a:ext>
            </a:extLst>
          </p:cNvPr>
          <p:cNvSpPr>
            <a:spLocks noGrp="1"/>
          </p:cNvSpPr>
          <p:nvPr>
            <p:ph type="body" sz="quarter" idx="12"/>
          </p:nvPr>
        </p:nvSpPr>
        <p:spPr>
          <a:xfrm>
            <a:off x="609600" y="6029813"/>
            <a:ext cx="11582443" cy="295162"/>
          </a:xfrm>
        </p:spPr>
        <p:txBody>
          <a:bodyPr/>
          <a:lstStyle/>
          <a:p>
            <a:r>
              <a:rPr lang="es-ES" dirty="0" err="1"/>
              <a:t>Psychophrmacology</a:t>
            </a:r>
            <a:r>
              <a:rPr lang="es-ES" dirty="0"/>
              <a:t> (2010) 212:379-391</a:t>
            </a:r>
          </a:p>
        </p:txBody>
      </p:sp>
    </p:spTree>
    <p:extLst>
      <p:ext uri="{BB962C8B-B14F-4D97-AF65-F5344CB8AC3E}">
        <p14:creationId xmlns:p14="http://schemas.microsoft.com/office/powerpoint/2010/main" val="668660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nodeType="clickEffect">
                                  <p:stCondLst>
                                    <p:cond delay="0"/>
                                  </p:stCondLst>
                                  <p:childTnLst>
                                    <p:set>
                                      <p:cBhvr>
                                        <p:cTn id="14" dur="1" fill="hold">
                                          <p:stCondLst>
                                            <p:cond delay="0"/>
                                          </p:stCondLst>
                                        </p:cTn>
                                        <p:tgtEl>
                                          <p:spTgt spid="103435"/>
                                        </p:tgtEl>
                                        <p:attrNameLst>
                                          <p:attrName>style.visibility</p:attrName>
                                        </p:attrNameLst>
                                      </p:cBhvr>
                                      <p:to>
                                        <p:strVal val="visible"/>
                                      </p:to>
                                    </p:set>
                                  </p:childTnLst>
                                  <p:subTnLst>
                                    <p:set>
                                      <p:cBhvr override="childStyle">
                                        <p:cTn dur="1" fill="hold" display="0" masterRel="nextClick" afterEffect="1"/>
                                        <p:tgtEl>
                                          <p:spTgt spid="10343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0" fill="hold" nodeType="clickEffect">
                                  <p:stCondLst>
                                    <p:cond delay="0"/>
                                  </p:stCondLst>
                                  <p:childTnLst>
                                    <p:set>
                                      <p:cBhvr>
                                        <p:cTn id="26" dur="1" fill="hold">
                                          <p:stCondLst>
                                            <p:cond delay="0"/>
                                          </p:stCondLst>
                                        </p:cTn>
                                        <p:tgtEl>
                                          <p:spTgt spid="103436"/>
                                        </p:tgtEl>
                                        <p:attrNameLst>
                                          <p:attrName>style.visibility</p:attrName>
                                        </p:attrNameLst>
                                      </p:cBhvr>
                                      <p:to>
                                        <p:strVal val="visible"/>
                                      </p:to>
                                    </p:set>
                                  </p:childTnLst>
                                  <p:subTnLst>
                                    <p:set>
                                      <p:cBhvr override="childStyle">
                                        <p:cTn dur="1" fill="hold" display="0" masterRel="nextClick" afterEffect="1"/>
                                        <p:tgtEl>
                                          <p:spTgt spid="103436"/>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34"/>
                                        </p:tgtEl>
                                        <p:attrNameLst>
                                          <p:attrName>style.visibility</p:attrName>
                                        </p:attrNameLst>
                                      </p:cBhvr>
                                      <p:to>
                                        <p:strVal val="visible"/>
                                      </p:to>
                                    </p:set>
                                    <p:anim calcmode="lin" valueType="num">
                                      <p:cBhvr additive="base">
                                        <p:cTn id="31" dur="500" fill="hold"/>
                                        <p:tgtEl>
                                          <p:spTgt spid="103434"/>
                                        </p:tgtEl>
                                        <p:attrNameLst>
                                          <p:attrName>ppt_x</p:attrName>
                                        </p:attrNameLst>
                                      </p:cBhvr>
                                      <p:tavLst>
                                        <p:tav tm="0">
                                          <p:val>
                                            <p:strVal val="#ppt_x"/>
                                          </p:val>
                                        </p:tav>
                                        <p:tav tm="100000">
                                          <p:val>
                                            <p:strVal val="#ppt_x"/>
                                          </p:val>
                                        </p:tav>
                                      </p:tavLst>
                                    </p:anim>
                                    <p:anim calcmode="lin" valueType="num">
                                      <p:cBhvr additive="base">
                                        <p:cTn id="32" dur="500" fill="hold"/>
                                        <p:tgtEl>
                                          <p:spTgt spid="10343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animBg="1"/>
      <p:bldP spid="103431" grpId="0" animBg="1"/>
      <p:bldP spid="103432" grpId="0" animBg="1"/>
      <p:bldP spid="10343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extLst>
              <a:ext uri="{FF2B5EF4-FFF2-40B4-BE49-F238E27FC236}">
                <a16:creationId xmlns="" xmlns:a16="http://schemas.microsoft.com/office/drawing/2014/main" id="{EF062A55-2CE9-9143-99F3-5154B547F164}"/>
              </a:ext>
            </a:extLst>
          </p:cNvPr>
          <p:cNvSpPr/>
          <p:nvPr/>
        </p:nvSpPr>
        <p:spPr>
          <a:xfrm>
            <a:off x="4367809" y="0"/>
            <a:ext cx="3379155" cy="7078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s-ES" sz="4000" dirty="0">
                <a:ln w="0"/>
                <a:solidFill>
                  <a:schemeClr val="accent1"/>
                </a:solidFill>
                <a:effectLst>
                  <a:outerShdw blurRad="38100" dist="25400" dir="5400000" algn="ctr" rotWithShape="0">
                    <a:srgbClr val="6E747A">
                      <a:alpha val="43000"/>
                    </a:srgbClr>
                  </a:outerShdw>
                </a:effectLst>
              </a:rPr>
              <a:t>Anamnesis</a:t>
            </a:r>
          </a:p>
        </p:txBody>
      </p:sp>
      <p:sp>
        <p:nvSpPr>
          <p:cNvPr id="4" name="3 Rectángulo">
            <a:extLst>
              <a:ext uri="{FF2B5EF4-FFF2-40B4-BE49-F238E27FC236}">
                <a16:creationId xmlns="" xmlns:a16="http://schemas.microsoft.com/office/drawing/2014/main" id="{F1754009-2472-D14A-96AE-A49A9A4AABBE}"/>
              </a:ext>
            </a:extLst>
          </p:cNvPr>
          <p:cNvSpPr/>
          <p:nvPr/>
        </p:nvSpPr>
        <p:spPr>
          <a:xfrm>
            <a:off x="2531096" y="1336328"/>
            <a:ext cx="8136904" cy="461665"/>
          </a:xfrm>
          <a:prstGeom prst="rect">
            <a:avLst/>
          </a:prstGeom>
          <a:solidFill>
            <a:srgbClr val="325886"/>
          </a:solidFill>
          <a:ln>
            <a:solidFill>
              <a:srgbClr val="000099"/>
            </a:solidFill>
          </a:ln>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s-ES" sz="2400" b="1" dirty="0">
                <a:ln w="0"/>
                <a:solidFill>
                  <a:schemeClr val="bg1"/>
                </a:solidFill>
              </a:rPr>
              <a:t>Agenda libre 15 </a:t>
            </a:r>
            <a:r>
              <a:rPr lang="es-ES" sz="2400" b="1" dirty="0" err="1">
                <a:ln w="0"/>
                <a:solidFill>
                  <a:schemeClr val="bg1"/>
                </a:solidFill>
              </a:rPr>
              <a:t>dias</a:t>
            </a:r>
            <a:r>
              <a:rPr lang="es-ES" sz="2400" b="1" dirty="0">
                <a:ln w="0"/>
                <a:solidFill>
                  <a:schemeClr val="bg1"/>
                </a:solidFill>
              </a:rPr>
              <a:t> / MELATONINA SALIVAL</a:t>
            </a:r>
          </a:p>
        </p:txBody>
      </p:sp>
      <p:sp>
        <p:nvSpPr>
          <p:cNvPr id="221187" name="5 CuadroTexto">
            <a:extLst>
              <a:ext uri="{FF2B5EF4-FFF2-40B4-BE49-F238E27FC236}">
                <a16:creationId xmlns="" xmlns:a16="http://schemas.microsoft.com/office/drawing/2014/main" id="{EC287C86-4A61-0347-BDE1-23DB9947E156}"/>
              </a:ext>
            </a:extLst>
          </p:cNvPr>
          <p:cNvSpPr txBox="1">
            <a:spLocks noChangeArrowheads="1"/>
          </p:cNvSpPr>
          <p:nvPr/>
        </p:nvSpPr>
        <p:spPr bwMode="auto">
          <a:xfrm>
            <a:off x="2640014" y="2492375"/>
            <a:ext cx="3025775" cy="584200"/>
          </a:xfrm>
          <a:prstGeom prst="rect">
            <a:avLst/>
          </a:prstGeom>
          <a:noFill/>
          <a:ln>
            <a:noFill/>
          </a:ln>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3200" dirty="0">
                <a:solidFill>
                  <a:srgbClr val="325886"/>
                </a:solidFill>
                <a:latin typeface="+mn-lt"/>
              </a:rPr>
              <a:t>INSOMNIO C.I.</a:t>
            </a:r>
            <a:endParaRPr lang="en-US" altLang="es-ES" sz="3200" dirty="0">
              <a:solidFill>
                <a:srgbClr val="325886"/>
              </a:solidFill>
              <a:latin typeface="+mn-lt"/>
            </a:endParaRPr>
          </a:p>
        </p:txBody>
      </p:sp>
      <p:sp>
        <p:nvSpPr>
          <p:cNvPr id="7" name="6 CuadroTexto">
            <a:extLst>
              <a:ext uri="{FF2B5EF4-FFF2-40B4-BE49-F238E27FC236}">
                <a16:creationId xmlns="" xmlns:a16="http://schemas.microsoft.com/office/drawing/2014/main" id="{E5532AF7-2D3A-6544-9EB7-A7C3BC854696}"/>
              </a:ext>
            </a:extLst>
          </p:cNvPr>
          <p:cNvSpPr txBox="1"/>
          <p:nvPr/>
        </p:nvSpPr>
        <p:spPr>
          <a:xfrm>
            <a:off x="7320136" y="2564904"/>
            <a:ext cx="2016125" cy="584200"/>
          </a:xfrm>
          <a:prstGeom prst="rect">
            <a:avLst/>
          </a:prstGeom>
          <a:noFill/>
        </p:spPr>
        <p:txBody>
          <a:bodyPr>
            <a:spAutoFit/>
          </a:bodyPr>
          <a:lstStyle/>
          <a:p>
            <a:pPr>
              <a:defRPr/>
            </a:pPr>
            <a:r>
              <a:rPr lang="es-ES" sz="3200" dirty="0">
                <a:solidFill>
                  <a:srgbClr val="325886"/>
                </a:solidFill>
              </a:rPr>
              <a:t>    </a:t>
            </a:r>
            <a:r>
              <a:rPr lang="es-ES" sz="3200" b="1" dirty="0">
                <a:solidFill>
                  <a:srgbClr val="325886"/>
                </a:solidFill>
              </a:rPr>
              <a:t>SRF</a:t>
            </a:r>
            <a:endParaRPr lang="en-US" sz="3200" b="1" dirty="0">
              <a:solidFill>
                <a:srgbClr val="325886"/>
              </a:solidFill>
            </a:endParaRPr>
          </a:p>
        </p:txBody>
      </p:sp>
      <p:sp>
        <p:nvSpPr>
          <p:cNvPr id="8" name="7 CuadroTexto">
            <a:extLst>
              <a:ext uri="{FF2B5EF4-FFF2-40B4-BE49-F238E27FC236}">
                <a16:creationId xmlns="" xmlns:a16="http://schemas.microsoft.com/office/drawing/2014/main" id="{CF1042D3-5878-7F47-906B-9176BC467CB6}"/>
              </a:ext>
            </a:extLst>
          </p:cNvPr>
          <p:cNvSpPr txBox="1"/>
          <p:nvPr/>
        </p:nvSpPr>
        <p:spPr>
          <a:xfrm>
            <a:off x="2279575" y="4077072"/>
            <a:ext cx="3623361" cy="523220"/>
          </a:xfrm>
          <a:prstGeom prst="rect">
            <a:avLst/>
          </a:prstGeom>
          <a:solidFill>
            <a:srgbClr val="325886"/>
          </a:solidFill>
          <a:scene3d>
            <a:camera prst="orthographicFront"/>
            <a:lightRig rig="threePt" dir="t"/>
          </a:scene3d>
          <a:sp3d extrusionH="76200">
            <a:extrusionClr>
              <a:srgbClr val="00B050"/>
            </a:extrusionClr>
          </a:sp3d>
        </p:spPr>
        <p:txBody>
          <a:bodyPr wrap="square">
            <a:spAutoFit/>
          </a:bodyPr>
          <a:lstStyle/>
          <a:p>
            <a:pPr>
              <a:defRPr/>
            </a:pPr>
            <a:r>
              <a:rPr lang="es-ES" sz="2800" dirty="0">
                <a:solidFill>
                  <a:schemeClr val="bg1"/>
                </a:solidFill>
              </a:rPr>
              <a:t>  RELOJ HORARIO:1-2h</a:t>
            </a:r>
            <a:r>
              <a:rPr lang="es-ES" dirty="0">
                <a:solidFill>
                  <a:schemeClr val="bg1"/>
                </a:solidFill>
              </a:rPr>
              <a:t>.</a:t>
            </a:r>
            <a:endParaRPr lang="en-US" dirty="0">
              <a:solidFill>
                <a:schemeClr val="bg1"/>
              </a:solidFill>
            </a:endParaRPr>
          </a:p>
        </p:txBody>
      </p:sp>
      <p:sp>
        <p:nvSpPr>
          <p:cNvPr id="9" name="8 CuadroTexto">
            <a:extLst>
              <a:ext uri="{FF2B5EF4-FFF2-40B4-BE49-F238E27FC236}">
                <a16:creationId xmlns="" xmlns:a16="http://schemas.microsoft.com/office/drawing/2014/main" id="{032298F6-FBE4-F042-9B8A-2EB202B24D33}"/>
              </a:ext>
            </a:extLst>
          </p:cNvPr>
          <p:cNvSpPr txBox="1"/>
          <p:nvPr/>
        </p:nvSpPr>
        <p:spPr>
          <a:xfrm>
            <a:off x="6253277" y="4063919"/>
            <a:ext cx="4032250" cy="523220"/>
          </a:xfrm>
          <a:prstGeom prst="rect">
            <a:avLst/>
          </a:prstGeom>
          <a:solidFill>
            <a:srgbClr val="325886"/>
          </a:solidFill>
        </p:spPr>
        <p:txBody>
          <a:bodyPr>
            <a:spAutoFit/>
          </a:bodyPr>
          <a:lstStyle/>
          <a:p>
            <a:pPr>
              <a:defRPr/>
            </a:pPr>
            <a:r>
              <a:rPr lang="es-ES" sz="2800" dirty="0">
                <a:solidFill>
                  <a:schemeClr val="bg1"/>
                </a:solidFill>
              </a:rPr>
              <a:t>RELOJ  CIRCADIANO: 4-6h.</a:t>
            </a:r>
            <a:endParaRPr lang="en-US" sz="2800" dirty="0">
              <a:solidFill>
                <a:schemeClr val="bg1"/>
              </a:solidFill>
            </a:endParaRPr>
          </a:p>
        </p:txBody>
      </p:sp>
      <p:sp>
        <p:nvSpPr>
          <p:cNvPr id="10" name="9 Flecha abajo">
            <a:extLst>
              <a:ext uri="{FF2B5EF4-FFF2-40B4-BE49-F238E27FC236}">
                <a16:creationId xmlns="" xmlns:a16="http://schemas.microsoft.com/office/drawing/2014/main" id="{21F793A7-0827-D34E-B9F5-E806745A3485}"/>
              </a:ext>
            </a:extLst>
          </p:cNvPr>
          <p:cNvSpPr/>
          <p:nvPr/>
        </p:nvSpPr>
        <p:spPr>
          <a:xfrm>
            <a:off x="5951538" y="764505"/>
            <a:ext cx="431800"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10 Flecha abajo">
            <a:extLst>
              <a:ext uri="{FF2B5EF4-FFF2-40B4-BE49-F238E27FC236}">
                <a16:creationId xmlns="" xmlns:a16="http://schemas.microsoft.com/office/drawing/2014/main" id="{C14394BA-6534-3241-8475-F9A4326DD23F}"/>
              </a:ext>
            </a:extLst>
          </p:cNvPr>
          <p:cNvSpPr/>
          <p:nvPr/>
        </p:nvSpPr>
        <p:spPr>
          <a:xfrm rot="3054389">
            <a:off x="4737439" y="1826488"/>
            <a:ext cx="582612"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11 Flecha abajo">
            <a:extLst>
              <a:ext uri="{FF2B5EF4-FFF2-40B4-BE49-F238E27FC236}">
                <a16:creationId xmlns="" xmlns:a16="http://schemas.microsoft.com/office/drawing/2014/main" id="{AF87AEB0-76AE-B545-BA60-7128772D0897}"/>
              </a:ext>
            </a:extLst>
          </p:cNvPr>
          <p:cNvSpPr/>
          <p:nvPr/>
        </p:nvSpPr>
        <p:spPr>
          <a:xfrm rot="19350843">
            <a:off x="7046180" y="1821049"/>
            <a:ext cx="620058" cy="6627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12 Flecha abajo">
            <a:extLst>
              <a:ext uri="{FF2B5EF4-FFF2-40B4-BE49-F238E27FC236}">
                <a16:creationId xmlns="" xmlns:a16="http://schemas.microsoft.com/office/drawing/2014/main" id="{4733853B-64CF-4546-B2D1-4CCD5E61B073}"/>
              </a:ext>
            </a:extLst>
          </p:cNvPr>
          <p:cNvSpPr/>
          <p:nvPr/>
        </p:nvSpPr>
        <p:spPr>
          <a:xfrm>
            <a:off x="3792539" y="3068639"/>
            <a:ext cx="720725" cy="936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13 Flecha abajo">
            <a:extLst>
              <a:ext uri="{FF2B5EF4-FFF2-40B4-BE49-F238E27FC236}">
                <a16:creationId xmlns="" xmlns:a16="http://schemas.microsoft.com/office/drawing/2014/main" id="{52E4243C-8B47-4D4D-960B-E11949A0ACA8}"/>
              </a:ext>
            </a:extLst>
          </p:cNvPr>
          <p:cNvSpPr/>
          <p:nvPr/>
        </p:nvSpPr>
        <p:spPr>
          <a:xfrm>
            <a:off x="7680325" y="3141663"/>
            <a:ext cx="719138"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15 Cara sonriente">
            <a:extLst>
              <a:ext uri="{FF2B5EF4-FFF2-40B4-BE49-F238E27FC236}">
                <a16:creationId xmlns="" xmlns:a16="http://schemas.microsoft.com/office/drawing/2014/main" id="{30260D96-BB5D-664C-89D4-06CC06F3530A}"/>
              </a:ext>
            </a:extLst>
          </p:cNvPr>
          <p:cNvSpPr/>
          <p:nvPr/>
        </p:nvSpPr>
        <p:spPr>
          <a:xfrm>
            <a:off x="9995603" y="4668024"/>
            <a:ext cx="287337" cy="28733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16 Cara sonriente">
            <a:extLst>
              <a:ext uri="{FF2B5EF4-FFF2-40B4-BE49-F238E27FC236}">
                <a16:creationId xmlns="" xmlns:a16="http://schemas.microsoft.com/office/drawing/2014/main" id="{8F9BB31E-15B3-E242-A6E0-C88F54372900}"/>
              </a:ext>
            </a:extLst>
          </p:cNvPr>
          <p:cNvSpPr/>
          <p:nvPr/>
        </p:nvSpPr>
        <p:spPr>
          <a:xfrm>
            <a:off x="5586923" y="4692392"/>
            <a:ext cx="316013" cy="274556"/>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14 CuadroTexto">
            <a:extLst>
              <a:ext uri="{FF2B5EF4-FFF2-40B4-BE49-F238E27FC236}">
                <a16:creationId xmlns="" xmlns:a16="http://schemas.microsoft.com/office/drawing/2014/main" id="{AE8A9A84-F3DE-9D41-99F0-98E5B042D63B}"/>
              </a:ext>
            </a:extLst>
          </p:cNvPr>
          <p:cNvSpPr txBox="1"/>
          <p:nvPr/>
        </p:nvSpPr>
        <p:spPr>
          <a:xfrm>
            <a:off x="7063089" y="4743547"/>
            <a:ext cx="2412626" cy="646331"/>
          </a:xfrm>
          <a:prstGeom prst="rect">
            <a:avLst/>
          </a:prstGeom>
          <a:noFill/>
          <a:ln>
            <a:solidFill>
              <a:srgbClr val="325886"/>
            </a:solidFill>
          </a:ln>
        </p:spPr>
        <p:txBody>
          <a:bodyPr wrap="square">
            <a:spAutoFit/>
          </a:bodyPr>
          <a:lstStyle/>
          <a:p>
            <a:pPr algn="ctr">
              <a:defRPr/>
            </a:pPr>
            <a:r>
              <a:rPr lang="es-ES" dirty="0">
                <a:solidFill>
                  <a:srgbClr val="325886"/>
                </a:solidFill>
                <a:latin typeface="Times New Roman" pitchFamily="18" charset="0"/>
              </a:rPr>
              <a:t>   LUMINOTERAPIA</a:t>
            </a:r>
          </a:p>
          <a:p>
            <a:pPr algn="ctr">
              <a:defRPr/>
            </a:pPr>
            <a:r>
              <a:rPr lang="es-ES" dirty="0">
                <a:solidFill>
                  <a:srgbClr val="325886"/>
                </a:solidFill>
                <a:latin typeface="Times New Roman" pitchFamily="18" charset="0"/>
              </a:rPr>
              <a:t>   CRONOTERAPIA</a:t>
            </a:r>
            <a:endParaRPr lang="en-US" dirty="0">
              <a:solidFill>
                <a:srgbClr val="325886"/>
              </a:solidFill>
              <a:latin typeface="Times New Roman" pitchFamily="18" charset="0"/>
            </a:endParaRPr>
          </a:p>
        </p:txBody>
      </p:sp>
      <p:sp>
        <p:nvSpPr>
          <p:cNvPr id="18" name="17 CuadroTexto">
            <a:extLst>
              <a:ext uri="{FF2B5EF4-FFF2-40B4-BE49-F238E27FC236}">
                <a16:creationId xmlns="" xmlns:a16="http://schemas.microsoft.com/office/drawing/2014/main" id="{099B1266-C4B4-AB46-8AE4-E806462AA0E7}"/>
              </a:ext>
            </a:extLst>
          </p:cNvPr>
          <p:cNvSpPr txBox="1"/>
          <p:nvPr/>
        </p:nvSpPr>
        <p:spPr>
          <a:xfrm>
            <a:off x="2927648" y="4952461"/>
            <a:ext cx="1944216" cy="369332"/>
          </a:xfrm>
          <a:prstGeom prst="rect">
            <a:avLst/>
          </a:prstGeom>
          <a:noFill/>
          <a:ln>
            <a:solidFill>
              <a:srgbClr val="325886"/>
            </a:solidFill>
          </a:ln>
        </p:spPr>
        <p:txBody>
          <a:bodyPr wrap="square">
            <a:spAutoFit/>
          </a:bodyPr>
          <a:lstStyle/>
          <a:p>
            <a:pPr algn="ctr">
              <a:defRPr/>
            </a:pPr>
            <a:r>
              <a:rPr lang="es-ES" dirty="0">
                <a:latin typeface="Times New Roman" pitchFamily="18" charset="0"/>
              </a:rPr>
              <a:t>   </a:t>
            </a:r>
            <a:r>
              <a:rPr lang="es-ES" dirty="0">
                <a:solidFill>
                  <a:srgbClr val="325886"/>
                </a:solidFill>
                <a:latin typeface="Times New Roman" pitchFamily="18" charset="0"/>
              </a:rPr>
              <a:t>TERAPIA  CC</a:t>
            </a:r>
            <a:endParaRPr lang="en-US" dirty="0">
              <a:solidFill>
                <a:srgbClr val="325886"/>
              </a:solidFill>
              <a:latin typeface="Times New Roman" pitchFamily="18" charset="0"/>
            </a:endParaRPr>
          </a:p>
        </p:txBody>
      </p:sp>
      <p:sp>
        <p:nvSpPr>
          <p:cNvPr id="221204" name="Rectángulo 1">
            <a:extLst>
              <a:ext uri="{FF2B5EF4-FFF2-40B4-BE49-F238E27FC236}">
                <a16:creationId xmlns="" xmlns:a16="http://schemas.microsoft.com/office/drawing/2014/main" id="{81F667B8-EB4C-514C-8C1D-0A97801187BB}"/>
              </a:ext>
            </a:extLst>
          </p:cNvPr>
          <p:cNvSpPr>
            <a:spLocks noChangeArrowheads="1"/>
          </p:cNvSpPr>
          <p:nvPr/>
        </p:nvSpPr>
        <p:spPr bwMode="auto">
          <a:xfrm>
            <a:off x="1775520" y="5457964"/>
            <a:ext cx="9144000" cy="692150"/>
          </a:xfrm>
          <a:prstGeom prst="rect">
            <a:avLst/>
          </a:prstGeom>
          <a:solidFill>
            <a:srgbClr val="325886"/>
          </a:solidFill>
          <a:ln w="9525">
            <a:solidFill>
              <a:schemeClr val="tx1"/>
            </a:solidFill>
            <a:round/>
            <a:headEnd/>
            <a:tailEnd/>
          </a:ln>
        </p:spPr>
        <p:txBody>
          <a:bodyPr/>
          <a:lstStyle>
            <a:lvl1pPr defTabSz="4492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492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492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492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492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Times New Roman" panose="02020603050405020304" pitchFamily="18" charset="0"/>
              <a:buNone/>
            </a:pPr>
            <a:endParaRPr lang="es-ES" altLang="es-ES" sz="1800">
              <a:solidFill>
                <a:schemeClr val="bg1"/>
              </a:solidFill>
            </a:endParaRPr>
          </a:p>
        </p:txBody>
      </p:sp>
      <p:sp>
        <p:nvSpPr>
          <p:cNvPr id="20" name="18 Rectángulo">
            <a:extLst>
              <a:ext uri="{FF2B5EF4-FFF2-40B4-BE49-F238E27FC236}">
                <a16:creationId xmlns="" xmlns:a16="http://schemas.microsoft.com/office/drawing/2014/main" id="{6276C270-312A-E24E-85B7-E8A599AC36A5}"/>
              </a:ext>
            </a:extLst>
          </p:cNvPr>
          <p:cNvSpPr/>
          <p:nvPr/>
        </p:nvSpPr>
        <p:spPr>
          <a:xfrm>
            <a:off x="4152381" y="5429863"/>
            <a:ext cx="4201791" cy="707886"/>
          </a:xfrm>
          <a:prstGeom prst="rect">
            <a:avLst/>
          </a:prstGeom>
          <a:noFill/>
        </p:spPr>
        <p:txBody>
          <a:bodyPr wrap="none">
            <a:spAutoFit/>
          </a:bodyPr>
          <a:lstStyle/>
          <a:p>
            <a:pPr algn="ctr">
              <a:defRPr/>
            </a:pPr>
            <a:r>
              <a:rPr lang="es-ES" sz="4000" dirty="0">
                <a:ln w="0"/>
                <a:solidFill>
                  <a:schemeClr val="bg1"/>
                </a:solidFill>
                <a:effectLst>
                  <a:outerShdw blurRad="38100" dist="19050" dir="2700000" algn="tl" rotWithShape="0">
                    <a:schemeClr val="dk1">
                      <a:alpha val="40000"/>
                    </a:schemeClr>
                  </a:outerShdw>
                </a:effectLst>
                <a:latin typeface="+mj-lt"/>
              </a:rPr>
              <a:t>HIGIENE DE SUEÑO</a:t>
            </a:r>
          </a:p>
        </p:txBody>
      </p:sp>
    </p:spTree>
    <p:extLst>
      <p:ext uri="{BB962C8B-B14F-4D97-AF65-F5344CB8AC3E}">
        <p14:creationId xmlns:p14="http://schemas.microsoft.com/office/powerpoint/2010/main" val="225756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pbs.twimg.com/media/BAbZ22UCQAE_COw.jpg:large">
            <a:extLst>
              <a:ext uri="{FF2B5EF4-FFF2-40B4-BE49-F238E27FC236}">
                <a16:creationId xmlns="" xmlns:a16="http://schemas.microsoft.com/office/drawing/2014/main" id="{94E3998C-6AE7-C645-8028-EC317E0E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0"/>
            <a:ext cx="5112567" cy="164668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 name="Imagen 1">
            <a:extLst>
              <a:ext uri="{FF2B5EF4-FFF2-40B4-BE49-F238E27FC236}">
                <a16:creationId xmlns="" xmlns:a16="http://schemas.microsoft.com/office/drawing/2014/main" id="{2A6CA998-F508-7947-B110-AABC7CB0A2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9736" y="1772816"/>
            <a:ext cx="4608512" cy="4144878"/>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2 Rectángulo">
            <a:extLst>
              <a:ext uri="{FF2B5EF4-FFF2-40B4-BE49-F238E27FC236}">
                <a16:creationId xmlns="" xmlns:a16="http://schemas.microsoft.com/office/drawing/2014/main" id="{B8D5F20B-E2B5-2044-A74B-DA815B66E488}"/>
              </a:ext>
            </a:extLst>
          </p:cNvPr>
          <p:cNvSpPr/>
          <p:nvPr/>
        </p:nvSpPr>
        <p:spPr>
          <a:xfrm>
            <a:off x="9120336" y="2996952"/>
            <a:ext cx="2528702" cy="830997"/>
          </a:xfrm>
          <a:prstGeom prst="rect">
            <a:avLst/>
          </a:prstGeom>
          <a:noFill/>
          <a:ln>
            <a:solidFill>
              <a:srgbClr val="C00000"/>
            </a:solidFill>
          </a:ln>
        </p:spPr>
        <p:txBody>
          <a:bodyPr wrap="square" lIns="68580" tIns="34290" rIns="68580" bIns="34290">
            <a:spAutoFit/>
          </a:bodyPr>
          <a:lstStyle/>
          <a:p>
            <a:pPr algn="ctr"/>
            <a:r>
              <a:rPr lang="es-ES" sz="4950" b="1" dirty="0">
                <a:ln w="10541" cmpd="sng">
                  <a:solidFill>
                    <a:schemeClr val="accent1">
                      <a:shade val="88000"/>
                      <a:satMod val="110000"/>
                    </a:schemeClr>
                  </a:solidFill>
                  <a:prstDash val="solid"/>
                </a:ln>
                <a:solidFill>
                  <a:srgbClr val="325886"/>
                </a:solidFill>
              </a:rPr>
              <a:t>S = T </a:t>
            </a:r>
            <a:r>
              <a:rPr lang="es-ES" sz="2700" b="1" dirty="0">
                <a:ln w="10541" cmpd="sng">
                  <a:solidFill>
                    <a:schemeClr val="accent1">
                      <a:shade val="88000"/>
                      <a:satMod val="110000"/>
                    </a:schemeClr>
                  </a:solidFill>
                  <a:prstDash val="solid"/>
                </a:ln>
                <a:solidFill>
                  <a:srgbClr val="325886"/>
                </a:solidFill>
              </a:rPr>
              <a:t>x</a:t>
            </a:r>
            <a:r>
              <a:rPr lang="es-ES" sz="4950" b="1" dirty="0">
                <a:ln w="10541" cmpd="sng">
                  <a:solidFill>
                    <a:schemeClr val="accent1">
                      <a:shade val="88000"/>
                      <a:satMod val="110000"/>
                    </a:schemeClr>
                  </a:solidFill>
                  <a:prstDash val="solid"/>
                </a:ln>
                <a:solidFill>
                  <a:srgbClr val="325886"/>
                </a:solidFill>
              </a:rPr>
              <a:t>  P</a:t>
            </a:r>
          </a:p>
        </p:txBody>
      </p:sp>
      <p:sp>
        <p:nvSpPr>
          <p:cNvPr id="6" name="1 Rectángulo">
            <a:extLst>
              <a:ext uri="{FF2B5EF4-FFF2-40B4-BE49-F238E27FC236}">
                <a16:creationId xmlns="" xmlns:a16="http://schemas.microsoft.com/office/drawing/2014/main" id="{274AE818-6312-114E-BFF5-48AC6AD198E7}"/>
              </a:ext>
            </a:extLst>
          </p:cNvPr>
          <p:cNvSpPr/>
          <p:nvPr/>
        </p:nvSpPr>
        <p:spPr>
          <a:xfrm>
            <a:off x="4583832" y="6021288"/>
            <a:ext cx="3435621" cy="461665"/>
          </a:xfrm>
          <a:prstGeom prst="rect">
            <a:avLst/>
          </a:prstGeom>
          <a:noFill/>
          <a:ln>
            <a:noFill/>
          </a:ln>
        </p:spPr>
        <p:txBody>
          <a:bodyPr wrap="none">
            <a:spAutoFit/>
          </a:bodyPr>
          <a:lstStyle/>
          <a:p>
            <a:pPr algn="ctr">
              <a:defRPr/>
            </a:pPr>
            <a:r>
              <a:rPr lang="es-ES" sz="2400" b="1" dirty="0">
                <a:ln w="0"/>
                <a:solidFill>
                  <a:srgbClr val="325886"/>
                </a:solidFill>
              </a:rPr>
              <a:t>Restricción de sueño:80%</a:t>
            </a:r>
          </a:p>
        </p:txBody>
      </p:sp>
    </p:spTree>
    <p:extLst>
      <p:ext uri="{BB962C8B-B14F-4D97-AF65-F5344CB8AC3E}">
        <p14:creationId xmlns:p14="http://schemas.microsoft.com/office/powerpoint/2010/main" val="16514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smtClean="0"/>
              <a:t>Caso clínico 2 (I) </a:t>
            </a:r>
            <a:endParaRPr lang="es-ES" sz="3200" dirty="0"/>
          </a:p>
        </p:txBody>
      </p:sp>
      <p:sp>
        <p:nvSpPr>
          <p:cNvPr id="7" name="Marcador de contenido 6"/>
          <p:cNvSpPr>
            <a:spLocks noGrp="1"/>
          </p:cNvSpPr>
          <p:nvPr>
            <p:ph idx="1"/>
          </p:nvPr>
        </p:nvSpPr>
        <p:spPr>
          <a:xfrm>
            <a:off x="29231" y="1772816"/>
            <a:ext cx="11916257" cy="3816424"/>
          </a:xfrm>
        </p:spPr>
        <p:txBody>
          <a:bodyPr>
            <a:normAutofit fontScale="92500" lnSpcReduction="10000"/>
          </a:bodyPr>
          <a:lstStyle/>
          <a:p>
            <a:r>
              <a:rPr lang="es-ES" sz="2400" dirty="0" smtClean="0"/>
              <a:t> Edad 6.9 años.</a:t>
            </a:r>
          </a:p>
          <a:p>
            <a:r>
              <a:rPr lang="es-ES" sz="2400" dirty="0" smtClean="0"/>
              <a:t>Motivo </a:t>
            </a:r>
            <a:r>
              <a:rPr lang="es-ES" sz="2400" dirty="0"/>
              <a:t>de la consulta:</a:t>
            </a:r>
          </a:p>
          <a:p>
            <a:pPr lvl="1"/>
            <a:r>
              <a:rPr lang="es-ES" sz="2400" dirty="0"/>
              <a:t>Le cuesta dormirse y se despierta mucho. </a:t>
            </a:r>
          </a:p>
          <a:p>
            <a:pPr lvl="1"/>
            <a:r>
              <a:rPr lang="es-ES" sz="2400" dirty="0"/>
              <a:t>Cuando duerme ronca mucho y se queda parado, suda y han de cambiarle la camiseta interior.</a:t>
            </a:r>
          </a:p>
          <a:p>
            <a:pPr lvl="1"/>
            <a:r>
              <a:rPr lang="es-ES" sz="2400" dirty="0"/>
              <a:t>Duerme con la madre </a:t>
            </a:r>
            <a:r>
              <a:rPr lang="es-ES" sz="2400" dirty="0" err="1"/>
              <a:t>semisentado</a:t>
            </a:r>
            <a:r>
              <a:rPr lang="es-ES" sz="2400" dirty="0"/>
              <a:t> con almohadas (no se </a:t>
            </a:r>
            <a:r>
              <a:rPr lang="es-ES" sz="2400" dirty="0" err="1"/>
              <a:t>fia</a:t>
            </a:r>
            <a:r>
              <a:rPr lang="es-ES" sz="2400" dirty="0"/>
              <a:t>) según su madre duerme poco (6-7 horas</a:t>
            </a:r>
            <a:r>
              <a:rPr lang="es-ES" sz="2400" dirty="0" smtClean="0"/>
              <a:t>).</a:t>
            </a:r>
          </a:p>
          <a:p>
            <a:r>
              <a:rPr lang="es-ES" sz="2400" dirty="0" smtClean="0"/>
              <a:t> P</a:t>
            </a:r>
            <a:r>
              <a:rPr lang="es-ES" sz="2400" dirty="0"/>
              <a:t>: 46,800 kg (PC &gt;&gt; 97); T: 130 cm (pc&gt;97); </a:t>
            </a:r>
            <a:r>
              <a:rPr lang="es-ES" sz="2400" b="1" dirty="0"/>
              <a:t>IMC=27 (pc&gt;&gt;&gt;</a:t>
            </a:r>
            <a:r>
              <a:rPr lang="es-ES" sz="2400" b="1" dirty="0" smtClean="0"/>
              <a:t>97).</a:t>
            </a:r>
          </a:p>
          <a:p>
            <a:r>
              <a:rPr lang="es-ES" sz="2400" dirty="0" smtClean="0">
                <a:solidFill>
                  <a:srgbClr val="C00000"/>
                </a:solidFill>
              </a:rPr>
              <a:t> PSG</a:t>
            </a:r>
            <a:r>
              <a:rPr lang="es-ES" sz="2400" dirty="0">
                <a:solidFill>
                  <a:srgbClr val="C00000"/>
                </a:solidFill>
              </a:rPr>
              <a:t>: IAH </a:t>
            </a:r>
            <a:r>
              <a:rPr lang="es-ES" sz="2400" dirty="0" smtClean="0">
                <a:solidFill>
                  <a:srgbClr val="C00000"/>
                </a:solidFill>
              </a:rPr>
              <a:t>10.</a:t>
            </a:r>
          </a:p>
          <a:p>
            <a:r>
              <a:rPr lang="es-ES" sz="2400" dirty="0" smtClean="0">
                <a:solidFill>
                  <a:srgbClr val="C00000"/>
                </a:solidFill>
              </a:rPr>
              <a:t> OLR</a:t>
            </a:r>
            <a:r>
              <a:rPr lang="es-ES" sz="2400" dirty="0">
                <a:solidFill>
                  <a:srgbClr val="C00000"/>
                </a:solidFill>
              </a:rPr>
              <a:t>: “NO QUIRURGICO</a:t>
            </a:r>
            <a:r>
              <a:rPr lang="es-ES" sz="2400" dirty="0" smtClean="0">
                <a:solidFill>
                  <a:srgbClr val="C00000"/>
                </a:solidFill>
              </a:rPr>
              <a:t>”.</a:t>
            </a:r>
            <a:endParaRPr lang="es-ES" sz="2400" dirty="0">
              <a:solidFill>
                <a:srgbClr val="C00000"/>
              </a:solidFill>
            </a:endParaRPr>
          </a:p>
          <a:p>
            <a:endParaRPr lang="es-ES" dirty="0" smtClean="0"/>
          </a:p>
          <a:p>
            <a:pPr marL="407194" indent="0">
              <a:buNone/>
            </a:pPr>
            <a:endParaRPr lang="es-ES" dirty="0"/>
          </a:p>
        </p:txBody>
      </p:sp>
    </p:spTree>
    <p:extLst>
      <p:ext uri="{BB962C8B-B14F-4D97-AF65-F5344CB8AC3E}">
        <p14:creationId xmlns:p14="http://schemas.microsoft.com/office/powerpoint/2010/main" val="1408826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sz="3200" dirty="0" smtClean="0"/>
              <a:t>Caso clínico 2 (II)</a:t>
            </a:r>
            <a:endParaRPr lang="es-ES" sz="3200" dirty="0"/>
          </a:p>
        </p:txBody>
      </p:sp>
      <p:sp>
        <p:nvSpPr>
          <p:cNvPr id="8" name="Marcador de contenido 7"/>
          <p:cNvSpPr>
            <a:spLocks noGrp="1"/>
          </p:cNvSpPr>
          <p:nvPr>
            <p:ph idx="1"/>
          </p:nvPr>
        </p:nvSpPr>
        <p:spPr>
          <a:xfrm>
            <a:off x="0" y="1556792"/>
            <a:ext cx="12000656" cy="4392488"/>
          </a:xfrm>
        </p:spPr>
        <p:txBody>
          <a:bodyPr>
            <a:normAutofit/>
          </a:bodyPr>
          <a:lstStyle/>
          <a:p>
            <a:r>
              <a:rPr lang="es-ES" sz="2400" dirty="0" smtClean="0"/>
              <a:t> Se duerme sentado viendo la TV en el sofá: ronca.</a:t>
            </a:r>
          </a:p>
          <a:p>
            <a:r>
              <a:rPr lang="es-ES" sz="2400" dirty="0" smtClean="0"/>
              <a:t> “Siempre tiene muchos pitos”.</a:t>
            </a:r>
          </a:p>
          <a:p>
            <a:r>
              <a:rPr lang="es-ES" sz="2400" dirty="0" smtClean="0"/>
              <a:t> Empezó al poco tiempo de nacer.</a:t>
            </a:r>
          </a:p>
          <a:p>
            <a:r>
              <a:rPr lang="es-ES" sz="2400" dirty="0" smtClean="0"/>
              <a:t> Esta perfecto por el día. </a:t>
            </a:r>
          </a:p>
          <a:p>
            <a:r>
              <a:rPr lang="es-ES" sz="2400" dirty="0" smtClean="0"/>
              <a:t> Corre o camina y se fatiga.</a:t>
            </a:r>
          </a:p>
          <a:p>
            <a:r>
              <a:rPr lang="es-ES" sz="2400" dirty="0" smtClean="0"/>
              <a:t> Suda mucho: “como si le tiraran un pozal de agua”</a:t>
            </a:r>
          </a:p>
          <a:p>
            <a:pPr marL="407194" indent="0">
              <a:buNone/>
            </a:pPr>
            <a:endParaRPr lang="es-ES" sz="2400" dirty="0"/>
          </a:p>
          <a:p>
            <a:pPr marL="407194" indent="0">
              <a:buNone/>
            </a:pPr>
            <a:r>
              <a:rPr lang="es-ES" sz="2400" b="1" dirty="0" smtClean="0"/>
              <a:t>Tratamiento actual:</a:t>
            </a:r>
          </a:p>
          <a:p>
            <a:r>
              <a:rPr lang="es-ES" sz="2400" dirty="0" smtClean="0"/>
              <a:t> </a:t>
            </a:r>
            <a:r>
              <a:rPr lang="es-ES" sz="2400" dirty="0" err="1" smtClean="0"/>
              <a:t>Montelukast</a:t>
            </a:r>
            <a:r>
              <a:rPr lang="es-ES" sz="2400" dirty="0" smtClean="0"/>
              <a:t>, </a:t>
            </a:r>
            <a:r>
              <a:rPr lang="es-ES" sz="2400" dirty="0" err="1" smtClean="0"/>
              <a:t>budesonida</a:t>
            </a:r>
            <a:r>
              <a:rPr lang="es-ES" sz="2400" dirty="0" smtClean="0"/>
              <a:t>, </a:t>
            </a:r>
            <a:r>
              <a:rPr lang="es-ES" sz="2400" dirty="0" err="1" smtClean="0"/>
              <a:t>ipatropio</a:t>
            </a:r>
            <a:r>
              <a:rPr lang="es-ES" sz="2400" dirty="0" smtClean="0"/>
              <a:t>, salbutamol y corticoides orales.</a:t>
            </a:r>
          </a:p>
          <a:p>
            <a:endParaRPr lang="es-ES" dirty="0"/>
          </a:p>
          <a:p>
            <a:endParaRPr lang="es-ES" dirty="0" smtClean="0"/>
          </a:p>
          <a:p>
            <a:endParaRPr lang="es-ES" dirty="0"/>
          </a:p>
        </p:txBody>
      </p:sp>
    </p:spTree>
    <p:extLst>
      <p:ext uri="{BB962C8B-B14F-4D97-AF65-F5344CB8AC3E}">
        <p14:creationId xmlns:p14="http://schemas.microsoft.com/office/powerpoint/2010/main" val="3202914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551384" y="260648"/>
            <a:ext cx="10972800" cy="604800"/>
          </a:xfrm>
        </p:spPr>
        <p:txBody>
          <a:bodyPr/>
          <a:lstStyle/>
          <a:p>
            <a:r>
              <a:rPr lang="es-ES" sz="3200" dirty="0" smtClean="0"/>
              <a:t>Pregunta 5</a:t>
            </a:r>
            <a:endParaRPr lang="es-ES" sz="3200" dirty="0"/>
          </a:p>
        </p:txBody>
      </p:sp>
      <p:sp>
        <p:nvSpPr>
          <p:cNvPr id="10" name="Marcador de texto 9"/>
          <p:cNvSpPr>
            <a:spLocks noGrp="1"/>
          </p:cNvSpPr>
          <p:nvPr>
            <p:ph type="body" idx="1"/>
          </p:nvPr>
        </p:nvSpPr>
        <p:spPr/>
        <p:txBody>
          <a:bodyPr>
            <a:normAutofit/>
          </a:bodyPr>
          <a:lstStyle/>
          <a:p>
            <a:r>
              <a:rPr lang="es-ES" sz="2400" dirty="0" smtClean="0"/>
              <a:t>Cuestionarios + </a:t>
            </a:r>
            <a:r>
              <a:rPr lang="es-ES" sz="2400" dirty="0" smtClean="0"/>
              <a:t>agenda</a:t>
            </a:r>
            <a:r>
              <a:rPr lang="es-ES" sz="2400" dirty="0" smtClean="0"/>
              <a:t>.</a:t>
            </a:r>
          </a:p>
          <a:p>
            <a:r>
              <a:rPr lang="es-ES" sz="2400" dirty="0" smtClean="0"/>
              <a:t>Cuestionarios + </a:t>
            </a:r>
            <a:r>
              <a:rPr lang="es-ES" sz="2400" dirty="0" smtClean="0"/>
              <a:t>iniciar </a:t>
            </a:r>
            <a:r>
              <a:rPr lang="es-ES" sz="2400" dirty="0" smtClean="0"/>
              <a:t>tratamiento conductual.</a:t>
            </a:r>
          </a:p>
          <a:p>
            <a:r>
              <a:rPr lang="es-ES" sz="2400" dirty="0" smtClean="0"/>
              <a:t>Cuestionarios + </a:t>
            </a:r>
            <a:r>
              <a:rPr lang="es-ES" sz="2400" dirty="0" smtClean="0"/>
              <a:t>agenda </a:t>
            </a:r>
            <a:r>
              <a:rPr lang="es-ES" sz="2400" dirty="0" smtClean="0"/>
              <a:t>+ </a:t>
            </a:r>
            <a:r>
              <a:rPr lang="es-ES" sz="2400" dirty="0" smtClean="0"/>
              <a:t>tratamiento </a:t>
            </a:r>
            <a:r>
              <a:rPr lang="es-ES" sz="2400" dirty="0" smtClean="0"/>
              <a:t>conductual + melatonina.</a:t>
            </a:r>
          </a:p>
          <a:p>
            <a:r>
              <a:rPr lang="es-ES" sz="2400" dirty="0" smtClean="0"/>
              <a:t>Agenda de sueño libre + cuestionarios + determinación de ferritina.</a:t>
            </a:r>
            <a:endParaRPr lang="es-ES" sz="2400" dirty="0"/>
          </a:p>
        </p:txBody>
      </p:sp>
      <p:sp>
        <p:nvSpPr>
          <p:cNvPr id="11" name="Marcador de texto 10"/>
          <p:cNvSpPr>
            <a:spLocks noGrp="1"/>
          </p:cNvSpPr>
          <p:nvPr>
            <p:ph type="body" idx="10"/>
          </p:nvPr>
        </p:nvSpPr>
        <p:spPr>
          <a:xfrm>
            <a:off x="767408" y="1196752"/>
            <a:ext cx="10363200" cy="584962"/>
          </a:xfrm>
        </p:spPr>
        <p:txBody>
          <a:bodyPr>
            <a:normAutofit/>
          </a:bodyPr>
          <a:lstStyle/>
          <a:p>
            <a:r>
              <a:rPr lang="es-ES" sz="2800" dirty="0" smtClean="0"/>
              <a:t>Actitud:</a:t>
            </a:r>
            <a:endParaRPr lang="es-ES" sz="2800" dirty="0"/>
          </a:p>
        </p:txBody>
      </p:sp>
    </p:spTree>
    <p:extLst>
      <p:ext uri="{BB962C8B-B14F-4D97-AF65-F5344CB8AC3E}">
        <p14:creationId xmlns:p14="http://schemas.microsoft.com/office/powerpoint/2010/main" val="1158574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 xmlns:a16="http://schemas.microsoft.com/office/drawing/2014/main" id="{24416C70-9673-384B-A8B6-39D6DD780F64}"/>
              </a:ext>
            </a:extLst>
          </p:cNvPr>
          <p:cNvSpPr>
            <a:spLocks noChangeArrowheads="1"/>
          </p:cNvSpPr>
          <p:nvPr/>
        </p:nvSpPr>
        <p:spPr bwMode="auto">
          <a:xfrm>
            <a:off x="1524000" y="97795"/>
            <a:ext cx="11079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100">
                <a:solidFill>
                  <a:srgbClr val="000000"/>
                </a:solidFill>
                <a:latin typeface="Calibri" panose="020F0502020204030204" pitchFamily="34" charset="0"/>
                <a:cs typeface="Calibri" panose="020F0502020204030204" pitchFamily="34" charset="0"/>
              </a:rPr>
              <a:t>	</a:t>
            </a:r>
            <a:endParaRPr lang="es-ES" altLang="es-ES" sz="1800">
              <a:solidFill>
                <a:srgbClr val="000000"/>
              </a:solidFill>
              <a:cs typeface="Calibri" panose="020F0502020204030204" pitchFamily="34" charset="0"/>
            </a:endParaRPr>
          </a:p>
        </p:txBody>
      </p:sp>
      <p:pic>
        <p:nvPicPr>
          <p:cNvPr id="67586" name="Picture 2">
            <a:extLst>
              <a:ext uri="{FF2B5EF4-FFF2-40B4-BE49-F238E27FC236}">
                <a16:creationId xmlns="" xmlns:a16="http://schemas.microsoft.com/office/drawing/2014/main" id="{AF4DF0A2-CA7B-5545-B98F-6785860AFA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9736" y="-99392"/>
            <a:ext cx="5291992" cy="656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2"/>
          <p:cNvSpPr>
            <a:spLocks noGrp="1"/>
          </p:cNvSpPr>
          <p:nvPr>
            <p:ph type="body" sz="quarter" idx="12"/>
          </p:nvPr>
        </p:nvSpPr>
        <p:spPr>
          <a:xfrm>
            <a:off x="596316" y="5949280"/>
            <a:ext cx="11582443" cy="295162"/>
          </a:xfrm>
        </p:spPr>
        <p:txBody>
          <a:bodyPr>
            <a:normAutofit/>
          </a:bodyPr>
          <a:lstStyle/>
          <a:p>
            <a:r>
              <a:rPr lang="es-ES" sz="1200" dirty="0" err="1" smtClean="0"/>
              <a:t>Fuente:www.aepap.org</a:t>
            </a:r>
            <a:r>
              <a:rPr lang="es-ES" sz="1200" dirty="0" smtClean="0"/>
              <a:t>. www.sepeap.org</a:t>
            </a:r>
            <a:endParaRPr lang="es-ES" sz="1200" dirty="0"/>
          </a:p>
          <a:p>
            <a:endParaRPr lang="es-ES" dirty="0"/>
          </a:p>
        </p:txBody>
      </p:sp>
    </p:spTree>
    <p:extLst>
      <p:ext uri="{BB962C8B-B14F-4D97-AF65-F5344CB8AC3E}">
        <p14:creationId xmlns:p14="http://schemas.microsoft.com/office/powerpoint/2010/main" val="3879320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Marcador de número de diapositiva 2"/>
          <p:cNvSpPr>
            <a:spLocks noGrp="1"/>
          </p:cNvSpPr>
          <p:nvPr>
            <p:ph type="sldNum" sz="quarter" idx="4294967295"/>
          </p:nvPr>
        </p:nvSpPr>
        <p:spPr bwMode="auto">
          <a:xfrm>
            <a:off x="9347200" y="6356350"/>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eaLnBrk="0" hangingPunct="0">
              <a:defRPr sz="1800">
                <a:solidFill>
                  <a:schemeClr val="tx1"/>
                </a:solidFill>
                <a:latin typeface="Calibri" charset="0"/>
                <a:ea typeface="ＭＳ Ｐゴシック" charset="0"/>
                <a:cs typeface="ＭＳ Ｐゴシック" charset="0"/>
              </a:defRPr>
            </a:lvl1pPr>
            <a:lvl2pPr marL="557213" indent="-214313" defTabSz="342900" eaLnBrk="0" hangingPunct="0">
              <a:defRPr sz="1800">
                <a:solidFill>
                  <a:schemeClr val="tx1"/>
                </a:solidFill>
                <a:latin typeface="Calibri" charset="0"/>
                <a:ea typeface="ＭＳ Ｐゴシック" charset="0"/>
              </a:defRPr>
            </a:lvl2pPr>
            <a:lvl3pPr marL="857250" indent="-171450" defTabSz="342900" eaLnBrk="0" hangingPunct="0">
              <a:defRPr sz="1800">
                <a:solidFill>
                  <a:schemeClr val="tx1"/>
                </a:solidFill>
                <a:latin typeface="Calibri" charset="0"/>
                <a:ea typeface="ＭＳ Ｐゴシック" charset="0"/>
              </a:defRPr>
            </a:lvl3pPr>
            <a:lvl4pPr marL="1200150" indent="-171450" defTabSz="342900" eaLnBrk="0" hangingPunct="0">
              <a:defRPr sz="1800">
                <a:solidFill>
                  <a:schemeClr val="tx1"/>
                </a:solidFill>
                <a:latin typeface="Calibri" charset="0"/>
                <a:ea typeface="ＭＳ Ｐゴシック" charset="0"/>
              </a:defRPr>
            </a:lvl4pPr>
            <a:lvl5pPr marL="1543050" indent="-171450" defTabSz="342900" eaLnBrk="0" hangingPunct="0">
              <a:defRPr sz="1800">
                <a:solidFill>
                  <a:schemeClr val="tx1"/>
                </a:solidFill>
                <a:latin typeface="Calibri" charset="0"/>
                <a:ea typeface="ＭＳ Ｐゴシック" charset="0"/>
              </a:defRPr>
            </a:lvl5pPr>
            <a:lvl6pPr marL="1885950" indent="-171450" eaLnBrk="0" fontAlgn="base" hangingPunct="0">
              <a:spcBef>
                <a:spcPct val="0"/>
              </a:spcBef>
              <a:spcAft>
                <a:spcPct val="0"/>
              </a:spcAft>
              <a:defRPr sz="1800">
                <a:solidFill>
                  <a:schemeClr val="tx1"/>
                </a:solidFill>
                <a:latin typeface="Calibri" charset="0"/>
                <a:ea typeface="ＭＳ Ｐゴシック" charset="0"/>
              </a:defRPr>
            </a:lvl6pPr>
            <a:lvl7pPr marL="2228850" indent="-171450" eaLnBrk="0" fontAlgn="base" hangingPunct="0">
              <a:spcBef>
                <a:spcPct val="0"/>
              </a:spcBef>
              <a:spcAft>
                <a:spcPct val="0"/>
              </a:spcAft>
              <a:defRPr sz="1800">
                <a:solidFill>
                  <a:schemeClr val="tx1"/>
                </a:solidFill>
                <a:latin typeface="Calibri" charset="0"/>
                <a:ea typeface="ＭＳ Ｐゴシック" charset="0"/>
              </a:defRPr>
            </a:lvl7pPr>
            <a:lvl8pPr marL="2571750" indent="-171450" eaLnBrk="0" fontAlgn="base" hangingPunct="0">
              <a:spcBef>
                <a:spcPct val="0"/>
              </a:spcBef>
              <a:spcAft>
                <a:spcPct val="0"/>
              </a:spcAft>
              <a:defRPr sz="1800">
                <a:solidFill>
                  <a:schemeClr val="tx1"/>
                </a:solidFill>
                <a:latin typeface="Calibri" charset="0"/>
                <a:ea typeface="ＭＳ Ｐゴシック" charset="0"/>
              </a:defRPr>
            </a:lvl8pPr>
            <a:lvl9pPr marL="2914650" indent="-171450" eaLnBrk="0" fontAlgn="base" hangingPunct="0">
              <a:spcBef>
                <a:spcPct val="0"/>
              </a:spcBef>
              <a:spcAft>
                <a:spcPct val="0"/>
              </a:spcAft>
              <a:defRPr sz="1800">
                <a:solidFill>
                  <a:schemeClr val="tx1"/>
                </a:solidFill>
                <a:latin typeface="Calibri" charset="0"/>
                <a:ea typeface="ＭＳ Ｐゴシック" charset="0"/>
              </a:defRPr>
            </a:lvl9pPr>
          </a:lstStyle>
          <a:p>
            <a:pPr eaLnBrk="1" hangingPunct="1"/>
            <a:fld id="{EE785B23-7E55-AE40-A0E5-55D9AC17ECE4}" type="slidenum">
              <a:rPr lang="es-ES" sz="675">
                <a:solidFill>
                  <a:srgbClr val="4B4F54"/>
                </a:solidFill>
              </a:rPr>
              <a:pPr eaLnBrk="1" hangingPunct="1"/>
              <a:t>4</a:t>
            </a:fld>
            <a:endParaRPr lang="es-ES" sz="675">
              <a:solidFill>
                <a:srgbClr val="4B4F54"/>
              </a:solidFill>
            </a:endParaRPr>
          </a:p>
        </p:txBody>
      </p:sp>
      <p:pic>
        <p:nvPicPr>
          <p:cNvPr id="55299" name="Picture 13" descr="Resultado de imagen de imagenes de grandes simios durmie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4701"/>
            <a:ext cx="2512824" cy="14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8769" y="4001660"/>
            <a:ext cx="1897264" cy="1775286"/>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302" name="Imagen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2003" y="3979876"/>
            <a:ext cx="1869125" cy="186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CuadroTexto 10"/>
          <p:cNvSpPr txBox="1">
            <a:spLocks noChangeArrowheads="1"/>
          </p:cNvSpPr>
          <p:nvPr/>
        </p:nvSpPr>
        <p:spPr bwMode="auto">
          <a:xfrm>
            <a:off x="1686671" y="2011855"/>
            <a:ext cx="2186808" cy="369332"/>
          </a:xfrm>
          <a:prstGeom prst="rect">
            <a:avLst/>
          </a:prstGeom>
          <a:ln>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dirty="0">
                <a:ln w="0"/>
                <a:solidFill>
                  <a:srgbClr val="325886"/>
                </a:solidFill>
                <a:effectLst>
                  <a:outerShdw blurRad="38100" dist="19050" dir="2700000" algn="tl" rotWithShape="0">
                    <a:schemeClr val="dk1">
                      <a:alpha val="40000"/>
                    </a:schemeClr>
                  </a:outerShdw>
                </a:effectLst>
              </a:rPr>
              <a:t>13 millones de años</a:t>
            </a:r>
          </a:p>
        </p:txBody>
      </p:sp>
      <p:sp>
        <p:nvSpPr>
          <p:cNvPr id="55307" name="CuadroTexto 11"/>
          <p:cNvSpPr txBox="1">
            <a:spLocks noChangeArrowheads="1"/>
          </p:cNvSpPr>
          <p:nvPr/>
        </p:nvSpPr>
        <p:spPr bwMode="auto">
          <a:xfrm>
            <a:off x="4943872" y="1988840"/>
            <a:ext cx="2052638" cy="369332"/>
          </a:xfrm>
          <a:prstGeom prst="rect">
            <a:avLst/>
          </a:prstGeom>
          <a:ln>
            <a:headEnd/>
            <a:tailEnd/>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dirty="0">
                <a:ln w="0"/>
                <a:solidFill>
                  <a:srgbClr val="325886"/>
                </a:solidFill>
                <a:effectLst>
                  <a:outerShdw blurRad="38100" dist="19050" dir="2700000" algn="tl" rotWithShape="0">
                    <a:schemeClr val="dk1">
                      <a:alpha val="40000"/>
                    </a:schemeClr>
                  </a:outerShdw>
                </a:effectLst>
              </a:rPr>
              <a:t>       300.000 años</a:t>
            </a: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8102" y="4001660"/>
            <a:ext cx="1580969" cy="1775286"/>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0874" y="4001660"/>
            <a:ext cx="1612971" cy="1766534"/>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5989" y="5778295"/>
            <a:ext cx="1648015" cy="73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extLst>
              <a:ext uri="{FF2B5EF4-FFF2-40B4-BE49-F238E27FC236}">
                <a16:creationId xmlns="" xmlns:a16="http://schemas.microsoft.com/office/drawing/2014/main" id="{A288E3CA-D842-ED43-8FFD-2FE234DDC2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848" y="404664"/>
            <a:ext cx="2414539" cy="149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 xmlns:a16="http://schemas.microsoft.com/office/drawing/2014/main" id="{BD2163F2-1101-DB4D-BE73-7F7A5856BE11}"/>
              </a:ext>
            </a:extLst>
          </p:cNvPr>
          <p:cNvPicPr>
            <a:picLocks noChangeAspect="1"/>
          </p:cNvPicPr>
          <p:nvPr/>
        </p:nvPicPr>
        <p:blipFill>
          <a:blip r:embed="rId10"/>
          <a:stretch>
            <a:fillRect/>
          </a:stretch>
        </p:blipFill>
        <p:spPr>
          <a:xfrm>
            <a:off x="7802456" y="452272"/>
            <a:ext cx="2512824" cy="1513419"/>
          </a:xfrm>
          <a:prstGeom prst="rect">
            <a:avLst/>
          </a:prstGeom>
        </p:spPr>
      </p:pic>
      <p:sp>
        <p:nvSpPr>
          <p:cNvPr id="5" name="CuadroTexto 4">
            <a:extLst>
              <a:ext uri="{FF2B5EF4-FFF2-40B4-BE49-F238E27FC236}">
                <a16:creationId xmlns="" xmlns:a16="http://schemas.microsoft.com/office/drawing/2014/main" id="{A79E7DB4-985C-FC44-8BA5-C6E4AE531E80}"/>
              </a:ext>
            </a:extLst>
          </p:cNvPr>
          <p:cNvSpPr txBox="1"/>
          <p:nvPr/>
        </p:nvSpPr>
        <p:spPr>
          <a:xfrm>
            <a:off x="7536160" y="2060848"/>
            <a:ext cx="3463437" cy="3693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dirty="0">
                <a:solidFill>
                  <a:srgbClr val="325886"/>
                </a:solidFill>
              </a:rPr>
              <a:t>  S. preindustrial:  1er y 2º sueño</a:t>
            </a:r>
          </a:p>
        </p:txBody>
      </p:sp>
      <p:sp>
        <p:nvSpPr>
          <p:cNvPr id="6" name="CuadroTexto 5">
            <a:extLst>
              <a:ext uri="{FF2B5EF4-FFF2-40B4-BE49-F238E27FC236}">
                <a16:creationId xmlns="" xmlns:a16="http://schemas.microsoft.com/office/drawing/2014/main" id="{F41009CF-51B9-2C4C-A3C0-11F0319D333F}"/>
              </a:ext>
            </a:extLst>
          </p:cNvPr>
          <p:cNvSpPr txBox="1"/>
          <p:nvPr/>
        </p:nvSpPr>
        <p:spPr>
          <a:xfrm>
            <a:off x="7125322" y="3110606"/>
            <a:ext cx="749351" cy="3693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solidFill>
                  <a:srgbClr val="325886"/>
                </a:solidFill>
              </a:rPr>
              <a:t>1879</a:t>
            </a:r>
          </a:p>
        </p:txBody>
      </p:sp>
      <p:pic>
        <p:nvPicPr>
          <p:cNvPr id="9" name="Imagen 8">
            <a:extLst>
              <a:ext uri="{FF2B5EF4-FFF2-40B4-BE49-F238E27FC236}">
                <a16:creationId xmlns="" xmlns:a16="http://schemas.microsoft.com/office/drawing/2014/main" id="{0925798D-18F5-C04C-BB31-E0E9DB08FCAD}"/>
              </a:ext>
            </a:extLst>
          </p:cNvPr>
          <p:cNvPicPr>
            <a:picLocks noChangeAspect="1"/>
          </p:cNvPicPr>
          <p:nvPr/>
        </p:nvPicPr>
        <p:blipFill>
          <a:blip r:embed="rId11"/>
          <a:stretch>
            <a:fillRect/>
          </a:stretch>
        </p:blipFill>
        <p:spPr>
          <a:xfrm>
            <a:off x="8747721" y="4001662"/>
            <a:ext cx="2059349" cy="1775284"/>
          </a:xfrm>
          <a:prstGeom prst="rect">
            <a:avLst/>
          </a:prstGeom>
          <a:ln w="76200">
            <a:solidFill>
              <a:srgbClr val="FF0000"/>
            </a:solidFill>
          </a:ln>
        </p:spPr>
      </p:pic>
      <p:pic>
        <p:nvPicPr>
          <p:cNvPr id="10" name="Imagen 9">
            <a:extLst>
              <a:ext uri="{FF2B5EF4-FFF2-40B4-BE49-F238E27FC236}">
                <a16:creationId xmlns="" xmlns:a16="http://schemas.microsoft.com/office/drawing/2014/main" id="{6DD63793-CDD7-D448-9895-618046C6BF24}"/>
              </a:ext>
            </a:extLst>
          </p:cNvPr>
          <p:cNvPicPr>
            <a:picLocks noChangeAspect="1"/>
          </p:cNvPicPr>
          <p:nvPr/>
        </p:nvPicPr>
        <p:blipFill>
          <a:blip r:embed="rId12"/>
          <a:stretch>
            <a:fillRect/>
          </a:stretch>
        </p:blipFill>
        <p:spPr>
          <a:xfrm>
            <a:off x="4691157" y="2419873"/>
            <a:ext cx="2187902" cy="1491740"/>
          </a:xfrm>
          <a:prstGeom prst="rect">
            <a:avLst/>
          </a:prstGeom>
        </p:spPr>
      </p:pic>
      <p:sp>
        <p:nvSpPr>
          <p:cNvPr id="11" name="Rectángulo 10">
            <a:extLst>
              <a:ext uri="{FF2B5EF4-FFF2-40B4-BE49-F238E27FC236}">
                <a16:creationId xmlns="" xmlns:a16="http://schemas.microsoft.com/office/drawing/2014/main" id="{55E72227-9A07-F048-AD6A-41C33CF7E6CC}"/>
              </a:ext>
            </a:extLst>
          </p:cNvPr>
          <p:cNvSpPr/>
          <p:nvPr/>
        </p:nvSpPr>
        <p:spPr>
          <a:xfrm>
            <a:off x="1919536" y="5892438"/>
            <a:ext cx="2321916" cy="461665"/>
          </a:xfrm>
          <a:prstGeom prst="rect">
            <a:avLst/>
          </a:prstGeom>
          <a:noFill/>
        </p:spPr>
        <p:txBody>
          <a:bodyPr wrap="square" lIns="91440" tIns="45720" rIns="91440" bIns="45720">
            <a:spAutoFit/>
          </a:bodyPr>
          <a:lstStyle/>
          <a:p>
            <a:pPr algn="ctr"/>
            <a:r>
              <a:rPr lang="es-ES" sz="2400" dirty="0">
                <a:ln w="0"/>
                <a:solidFill>
                  <a:schemeClr val="accent1"/>
                </a:solidFill>
                <a:effectLst>
                  <a:outerShdw blurRad="38100" dist="25400" dir="5400000" algn="ctr" rotWithShape="0">
                    <a:srgbClr val="6E747A">
                      <a:alpha val="43000"/>
                    </a:srgbClr>
                  </a:outerShdw>
                </a:effectLst>
              </a:rPr>
              <a:t>Siglo XX</a:t>
            </a:r>
          </a:p>
        </p:txBody>
      </p:sp>
    </p:spTree>
    <p:extLst>
      <p:ext uri="{BB962C8B-B14F-4D97-AF65-F5344CB8AC3E}">
        <p14:creationId xmlns:p14="http://schemas.microsoft.com/office/powerpoint/2010/main" val="175882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3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3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3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p:bldP spid="5" grpId="0" animBg="1"/>
      <p:bldP spid="6"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a:extLst>
              <a:ext uri="{FF2B5EF4-FFF2-40B4-BE49-F238E27FC236}">
                <a16:creationId xmlns="" xmlns:a16="http://schemas.microsoft.com/office/drawing/2014/main" id="{DBB2DF1D-8CCF-354F-BC63-691AABD701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744" y="0"/>
            <a:ext cx="4896544" cy="628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texto 2"/>
          <p:cNvSpPr>
            <a:spLocks noGrp="1"/>
          </p:cNvSpPr>
          <p:nvPr>
            <p:ph type="body" sz="quarter" idx="12"/>
          </p:nvPr>
        </p:nvSpPr>
        <p:spPr>
          <a:xfrm>
            <a:off x="609557" y="5949280"/>
            <a:ext cx="11582443" cy="295162"/>
          </a:xfrm>
        </p:spPr>
        <p:txBody>
          <a:bodyPr>
            <a:normAutofit/>
          </a:bodyPr>
          <a:lstStyle/>
          <a:p>
            <a:r>
              <a:rPr lang="es-ES" sz="1200" dirty="0" err="1" smtClean="0"/>
              <a:t>Fuente:www.aepap.org</a:t>
            </a:r>
            <a:r>
              <a:rPr lang="es-ES" sz="1200" dirty="0" smtClean="0"/>
              <a:t>. www.sepeap.org</a:t>
            </a:r>
            <a:endParaRPr lang="es-ES" sz="1200" dirty="0"/>
          </a:p>
          <a:p>
            <a:endParaRPr lang="es-ES" dirty="0"/>
          </a:p>
        </p:txBody>
      </p:sp>
    </p:spTree>
    <p:extLst>
      <p:ext uri="{BB962C8B-B14F-4D97-AF65-F5344CB8AC3E}">
        <p14:creationId xmlns:p14="http://schemas.microsoft.com/office/powerpoint/2010/main" val="2100387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sz="3200" dirty="0" smtClean="0"/>
              <a:t>Pregunta 6</a:t>
            </a:r>
            <a:endParaRPr lang="es-ES" sz="3200" dirty="0"/>
          </a:p>
        </p:txBody>
      </p:sp>
      <p:sp>
        <p:nvSpPr>
          <p:cNvPr id="10" name="Marcador de texto 9"/>
          <p:cNvSpPr>
            <a:spLocks noGrp="1"/>
          </p:cNvSpPr>
          <p:nvPr>
            <p:ph type="body" idx="1"/>
          </p:nvPr>
        </p:nvSpPr>
        <p:spPr>
          <a:xfrm>
            <a:off x="767408" y="1988840"/>
            <a:ext cx="10363200" cy="3330826"/>
          </a:xfrm>
        </p:spPr>
        <p:txBody>
          <a:bodyPr>
            <a:normAutofit/>
          </a:bodyPr>
          <a:lstStyle/>
          <a:p>
            <a:r>
              <a:rPr lang="es-ES" sz="2400" dirty="0" smtClean="0"/>
              <a:t>Remitir de nuevo a OLR. </a:t>
            </a:r>
          </a:p>
          <a:p>
            <a:r>
              <a:rPr lang="es-ES" sz="2400" dirty="0" smtClean="0"/>
              <a:t>Remitir a </a:t>
            </a:r>
            <a:r>
              <a:rPr lang="es-ES" sz="2400" dirty="0" smtClean="0"/>
              <a:t>endocrino/nutrición</a:t>
            </a:r>
            <a:r>
              <a:rPr lang="es-ES" sz="2400" dirty="0" smtClean="0"/>
              <a:t>. </a:t>
            </a:r>
          </a:p>
          <a:p>
            <a:r>
              <a:rPr lang="es-ES" sz="2400" dirty="0" smtClean="0"/>
              <a:t>Descartar narcolepsia.</a:t>
            </a:r>
          </a:p>
          <a:p>
            <a:r>
              <a:rPr lang="es-ES" sz="2400" dirty="0" smtClean="0"/>
              <a:t>Pruebas de alergia </a:t>
            </a:r>
            <a:endParaRPr lang="es-ES" sz="2400" dirty="0"/>
          </a:p>
        </p:txBody>
      </p:sp>
      <p:sp>
        <p:nvSpPr>
          <p:cNvPr id="11" name="Marcador de texto 10"/>
          <p:cNvSpPr>
            <a:spLocks noGrp="1"/>
          </p:cNvSpPr>
          <p:nvPr>
            <p:ph type="body" idx="10"/>
          </p:nvPr>
        </p:nvSpPr>
        <p:spPr>
          <a:xfrm>
            <a:off x="839416" y="692696"/>
            <a:ext cx="10363200" cy="1035465"/>
          </a:xfrm>
        </p:spPr>
        <p:txBody>
          <a:bodyPr>
            <a:normAutofit/>
          </a:bodyPr>
          <a:lstStyle/>
          <a:p>
            <a:r>
              <a:rPr lang="es-ES" sz="2800" dirty="0" smtClean="0"/>
              <a:t>Actitud:</a:t>
            </a:r>
            <a:endParaRPr lang="es-ES" sz="2800" dirty="0"/>
          </a:p>
        </p:txBody>
      </p:sp>
      <p:sp>
        <p:nvSpPr>
          <p:cNvPr id="12" name="Marcador de texto 11"/>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551499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 xmlns:a16="http://schemas.microsoft.com/office/drawing/2014/main" id="{C9C381EE-F7BA-304C-ACA0-9C30F79CACC7}"/>
              </a:ext>
            </a:extLst>
          </p:cNvPr>
          <p:cNvSpPr>
            <a:spLocks noChangeArrowheads="1"/>
          </p:cNvSpPr>
          <p:nvPr/>
        </p:nvSpPr>
        <p:spPr bwMode="auto">
          <a:xfrm>
            <a:off x="479376" y="3573016"/>
            <a:ext cx="11305256" cy="2554545"/>
          </a:xfrm>
          <a:prstGeom prst="rect">
            <a:avLst/>
          </a:prstGeom>
          <a:noFill/>
          <a:ln>
            <a:solidFill>
              <a:schemeClr val="accent1"/>
            </a:solidFill>
          </a:ln>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s-ES" altLang="es-ES" sz="2000" b="1" u="sng" dirty="0">
                <a:solidFill>
                  <a:srgbClr val="325886"/>
                </a:solidFill>
                <a:latin typeface="+mn-lt"/>
              </a:rPr>
              <a:t>1año de evolución</a:t>
            </a:r>
            <a:r>
              <a:rPr lang="es-ES" altLang="es-ES" sz="2000" b="1" dirty="0">
                <a:solidFill>
                  <a:srgbClr val="325886"/>
                </a:solidFill>
                <a:latin typeface="+mn-lt"/>
              </a:rPr>
              <a:t> (</a:t>
            </a:r>
            <a:r>
              <a:rPr lang="es-ES" altLang="es-ES" sz="2000" dirty="0">
                <a:solidFill>
                  <a:srgbClr val="325886"/>
                </a:solidFill>
                <a:latin typeface="+mn-lt"/>
              </a:rPr>
              <a:t>8 AÑOS</a:t>
            </a:r>
            <a:r>
              <a:rPr lang="es-ES" altLang="es-ES" sz="2000" b="1" dirty="0">
                <a:solidFill>
                  <a:srgbClr val="325886"/>
                </a:solidFill>
                <a:latin typeface="+mn-lt"/>
              </a:rPr>
              <a:t>)</a:t>
            </a:r>
            <a:endParaRPr lang="en-US" altLang="es-ES" sz="2000" b="1" dirty="0">
              <a:solidFill>
                <a:srgbClr val="325886"/>
              </a:solidFill>
              <a:latin typeface="+mn-lt"/>
            </a:endParaRPr>
          </a:p>
          <a:p>
            <a:r>
              <a:rPr lang="es-ES" altLang="es-ES" sz="2000" dirty="0">
                <a:solidFill>
                  <a:srgbClr val="325886"/>
                </a:solidFill>
                <a:latin typeface="Calibri" panose="020F0502020204030204" pitchFamily="34" charset="0"/>
              </a:rPr>
              <a:t>Lleva dos meses caminando 2 horas diarias.</a:t>
            </a:r>
          </a:p>
          <a:p>
            <a:r>
              <a:rPr lang="es-ES" altLang="es-ES" sz="2000" dirty="0">
                <a:solidFill>
                  <a:srgbClr val="325886"/>
                </a:solidFill>
                <a:latin typeface="Calibri" panose="020F0502020204030204" pitchFamily="34" charset="0"/>
              </a:rPr>
              <a:t>Peso   54  (pc &gt;&gt; 97),  Talla 134 (pc 90)  </a:t>
            </a:r>
            <a:r>
              <a:rPr lang="es-ES" altLang="es-ES" sz="2000" b="1" dirty="0">
                <a:solidFill>
                  <a:srgbClr val="325886"/>
                </a:solidFill>
                <a:latin typeface="Calibri" panose="020F0502020204030204" pitchFamily="34" charset="0"/>
              </a:rPr>
              <a:t>IMC: 21,76 (pc 97)</a:t>
            </a:r>
          </a:p>
          <a:p>
            <a:r>
              <a:rPr lang="es-ES" altLang="es-ES" sz="2000" dirty="0">
                <a:solidFill>
                  <a:srgbClr val="325886"/>
                </a:solidFill>
                <a:latin typeface="Calibri" panose="020F0502020204030204" pitchFamily="34" charset="0"/>
              </a:rPr>
              <a:t>Incremento de peso en 1 año: 7.2 kg  (pc &gt;&gt; 97)</a:t>
            </a:r>
          </a:p>
          <a:p>
            <a:r>
              <a:rPr lang="es-ES" altLang="es-ES" sz="2000" dirty="0">
                <a:solidFill>
                  <a:srgbClr val="325886"/>
                </a:solidFill>
                <a:latin typeface="Calibri" panose="020F0502020204030204" pitchFamily="34" charset="0"/>
              </a:rPr>
              <a:t>Incremento de talla en 1 año:  4 cm ( pc 3)</a:t>
            </a:r>
            <a:endParaRPr lang="en-US" altLang="es-ES" sz="2000" dirty="0">
              <a:solidFill>
                <a:srgbClr val="325886"/>
              </a:solidFill>
            </a:endParaRPr>
          </a:p>
          <a:p>
            <a:r>
              <a:rPr lang="es-ES" altLang="es-ES" sz="2000" dirty="0">
                <a:solidFill>
                  <a:srgbClr val="325886"/>
                </a:solidFill>
                <a:latin typeface="Calibri" panose="020F0502020204030204" pitchFamily="34" charset="0"/>
              </a:rPr>
              <a:t>Ronca menos.</a:t>
            </a:r>
            <a:endParaRPr lang="en-US" altLang="es-ES" sz="2000" dirty="0">
              <a:solidFill>
                <a:srgbClr val="325886"/>
              </a:solidFill>
            </a:endParaRPr>
          </a:p>
          <a:p>
            <a:r>
              <a:rPr lang="es-ES" altLang="es-ES" sz="2000" dirty="0">
                <a:solidFill>
                  <a:srgbClr val="325886"/>
                </a:solidFill>
                <a:latin typeface="Calibri" panose="020F0502020204030204" pitchFamily="34" charset="0"/>
                <a:cs typeface="Times New Roman" panose="02020603050405020304" pitchFamily="18" charset="0"/>
              </a:rPr>
              <a:t>Lleva  </a:t>
            </a:r>
            <a:r>
              <a:rPr lang="es-ES" altLang="es-ES" sz="2000" dirty="0" err="1">
                <a:solidFill>
                  <a:srgbClr val="325886"/>
                </a:solidFill>
                <a:latin typeface="Calibri" panose="020F0502020204030204" pitchFamily="34" charset="0"/>
                <a:cs typeface="Times New Roman" panose="02020603050405020304" pitchFamily="18" charset="0"/>
              </a:rPr>
              <a:t>montelukast</a:t>
            </a:r>
            <a:r>
              <a:rPr lang="es-ES" altLang="es-ES" sz="2000" dirty="0">
                <a:solidFill>
                  <a:srgbClr val="325886"/>
                </a:solidFill>
                <a:latin typeface="Calibri" panose="020F0502020204030204" pitchFamily="34" charset="0"/>
                <a:cs typeface="Times New Roman" panose="02020603050405020304" pitchFamily="18" charset="0"/>
              </a:rPr>
              <a:t>. Duerme más ( 8 horas )</a:t>
            </a:r>
            <a:endParaRPr lang="en-US" altLang="es-ES" sz="2000" dirty="0">
              <a:solidFill>
                <a:srgbClr val="325886"/>
              </a:solidFill>
            </a:endParaRPr>
          </a:p>
          <a:p>
            <a:r>
              <a:rPr lang="es-ES" altLang="es-ES" sz="2000" dirty="0">
                <a:solidFill>
                  <a:srgbClr val="325886"/>
                </a:solidFill>
                <a:latin typeface="Calibri" panose="020F0502020204030204" pitchFamily="34" charset="0"/>
              </a:rPr>
              <a:t>Comedor escolar  </a:t>
            </a:r>
            <a:r>
              <a:rPr lang="es-ES" altLang="es-ES" sz="2000" b="1" dirty="0">
                <a:solidFill>
                  <a:srgbClr val="325886"/>
                </a:solidFill>
                <a:latin typeface="Calibri" panose="020F0502020204030204" pitchFamily="34" charset="0"/>
              </a:rPr>
              <a:t>PSG: IAH = 5</a:t>
            </a:r>
            <a:r>
              <a:rPr lang="es-ES" altLang="es-ES" sz="2000" dirty="0">
                <a:solidFill>
                  <a:srgbClr val="325886"/>
                </a:solidFill>
                <a:latin typeface="Calibri" panose="020F0502020204030204" pitchFamily="34" charset="0"/>
              </a:rPr>
              <a:t>	</a:t>
            </a:r>
            <a:endParaRPr lang="es-ES" altLang="es-ES" sz="2000" dirty="0">
              <a:solidFill>
                <a:srgbClr val="325886"/>
              </a:solidFill>
            </a:endParaRPr>
          </a:p>
        </p:txBody>
      </p:sp>
      <p:sp>
        <p:nvSpPr>
          <p:cNvPr id="69634" name="2 Rectángulo">
            <a:extLst>
              <a:ext uri="{FF2B5EF4-FFF2-40B4-BE49-F238E27FC236}">
                <a16:creationId xmlns="" xmlns:a16="http://schemas.microsoft.com/office/drawing/2014/main" id="{CC6EF34E-3527-4D42-977F-6E3336757585}"/>
              </a:ext>
            </a:extLst>
          </p:cNvPr>
          <p:cNvSpPr>
            <a:spLocks noChangeArrowheads="1"/>
          </p:cNvSpPr>
          <p:nvPr/>
        </p:nvSpPr>
        <p:spPr bwMode="auto">
          <a:xfrm>
            <a:off x="479376" y="404664"/>
            <a:ext cx="11233248" cy="1323975"/>
          </a:xfrm>
          <a:prstGeom prst="rect">
            <a:avLst/>
          </a:prstGeom>
          <a:noFill/>
          <a:ln>
            <a:solidFill>
              <a:schemeClr val="accent1"/>
            </a:solid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s-ES" altLang="es-ES" sz="2000" b="1" u="sng" dirty="0">
                <a:solidFill>
                  <a:srgbClr val="325886"/>
                </a:solidFill>
                <a:latin typeface="Calibri" panose="020F0502020204030204" pitchFamily="34" charset="0"/>
              </a:rPr>
              <a:t>6 meses evolución</a:t>
            </a:r>
          </a:p>
          <a:p>
            <a:r>
              <a:rPr lang="es-ES" altLang="es-ES" sz="2000" dirty="0">
                <a:solidFill>
                  <a:srgbClr val="325886"/>
                </a:solidFill>
                <a:latin typeface="Calibri" panose="020F0502020204030204" pitchFamily="34" charset="0"/>
              </a:rPr>
              <a:t> NUTRICIONISTA : “HA PERDIDO 2.600 kg” . PESO:  51.100 ( 46,800 KGR </a:t>
            </a:r>
            <a:r>
              <a:rPr lang="es-ES" altLang="es-ES" sz="2000" dirty="0" smtClean="0">
                <a:solidFill>
                  <a:srgbClr val="325886"/>
                </a:solidFill>
                <a:latin typeface="Calibri" panose="020F0502020204030204" pitchFamily="34" charset="0"/>
              </a:rPr>
              <a:t>¿?).</a:t>
            </a:r>
            <a:endParaRPr lang="es-ES" altLang="es-ES" sz="2000" dirty="0">
              <a:solidFill>
                <a:srgbClr val="325886"/>
              </a:solidFill>
              <a:latin typeface="Calibri" panose="020F0502020204030204" pitchFamily="34" charset="0"/>
            </a:endParaRPr>
          </a:p>
          <a:p>
            <a:r>
              <a:rPr lang="es-ES" altLang="es-ES" sz="2000" dirty="0">
                <a:solidFill>
                  <a:srgbClr val="325886"/>
                </a:solidFill>
                <a:latin typeface="Calibri" panose="020F0502020204030204" pitchFamily="34" charset="0"/>
              </a:rPr>
              <a:t>LLEVA </a:t>
            </a:r>
            <a:r>
              <a:rPr lang="es-ES" altLang="es-ES" sz="2000" dirty="0" smtClean="0">
                <a:solidFill>
                  <a:srgbClr val="325886"/>
                </a:solidFill>
                <a:latin typeface="Calibri" panose="020F0502020204030204" pitchFamily="34" charset="0"/>
              </a:rPr>
              <a:t>MONTELUKAST.</a:t>
            </a:r>
            <a:endParaRPr lang="en-US" altLang="es-ES" sz="2000" dirty="0">
              <a:solidFill>
                <a:srgbClr val="325886"/>
              </a:solidFill>
            </a:endParaRPr>
          </a:p>
          <a:p>
            <a:r>
              <a:rPr lang="es-ES" altLang="es-ES" sz="2000" dirty="0">
                <a:solidFill>
                  <a:srgbClr val="325886"/>
                </a:solidFill>
                <a:latin typeface="Calibri" panose="020F0502020204030204" pitchFamily="34" charset="0"/>
              </a:rPr>
              <a:t>EJERCICIO:  CAMINA  1H  DIARIA  PQ  AL  PRINCIPIO  SE  CANSABA  MUCHO</a:t>
            </a:r>
            <a:r>
              <a:rPr lang="es-ES" altLang="es-ES" sz="1800" dirty="0">
                <a:solidFill>
                  <a:srgbClr val="325886"/>
                </a:solidFill>
                <a:latin typeface="Calibri" panose="020F0502020204030204" pitchFamily="34" charset="0"/>
              </a:rPr>
              <a:t>.</a:t>
            </a:r>
            <a:endParaRPr lang="en-US" altLang="es-ES" sz="1800" dirty="0">
              <a:solidFill>
                <a:srgbClr val="325886"/>
              </a:solidFill>
            </a:endParaRPr>
          </a:p>
        </p:txBody>
      </p:sp>
      <p:sp>
        <p:nvSpPr>
          <p:cNvPr id="4" name="3 Rectángulo">
            <a:extLst>
              <a:ext uri="{FF2B5EF4-FFF2-40B4-BE49-F238E27FC236}">
                <a16:creationId xmlns="" xmlns:a16="http://schemas.microsoft.com/office/drawing/2014/main" id="{EA2CBAA1-F9FA-EF4E-A5D3-B905162B21C9}"/>
              </a:ext>
            </a:extLst>
          </p:cNvPr>
          <p:cNvSpPr/>
          <p:nvPr/>
        </p:nvSpPr>
        <p:spPr>
          <a:xfrm>
            <a:off x="479376" y="1916832"/>
            <a:ext cx="11305256" cy="1465262"/>
          </a:xfrm>
          <a:prstGeom prst="rect">
            <a:avLst/>
          </a:prstGeom>
          <a:noFill/>
          <a:ln>
            <a:solidFill>
              <a:srgbClr val="C00000"/>
            </a:solid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s-ES" altLang="es-ES" sz="1800" b="1" u="sng" dirty="0">
                <a:solidFill>
                  <a:srgbClr val="C00000"/>
                </a:solidFill>
                <a:latin typeface="Calibri" panose="020F0502020204030204" pitchFamily="34" charset="0"/>
                <a:cs typeface="Times New Roman" panose="02020603050405020304" pitchFamily="18" charset="0"/>
              </a:rPr>
              <a:t>9 meses de evolución</a:t>
            </a:r>
            <a:endParaRPr lang="en-US" altLang="es-ES" sz="1800" b="1" u="sng" dirty="0">
              <a:solidFill>
                <a:srgbClr val="C00000"/>
              </a:solidFill>
            </a:endParaRPr>
          </a:p>
          <a:p>
            <a:r>
              <a:rPr lang="es-ES" altLang="es-ES" sz="1800" b="1" dirty="0">
                <a:solidFill>
                  <a:srgbClr val="C00000"/>
                </a:solidFill>
                <a:latin typeface="Calibri" panose="020F0502020204030204" pitchFamily="34" charset="0"/>
              </a:rPr>
              <a:t>Lo ven más motivado y preocupado.</a:t>
            </a:r>
          </a:p>
          <a:p>
            <a:r>
              <a:rPr lang="es-ES" altLang="es-ES" sz="1800" b="1" dirty="0">
                <a:solidFill>
                  <a:srgbClr val="C00000"/>
                </a:solidFill>
                <a:latin typeface="Calibri" panose="020F0502020204030204" pitchFamily="34" charset="0"/>
              </a:rPr>
              <a:t>Está  en el equipo de fútbol (portero), entrena tres veces por semana.</a:t>
            </a:r>
          </a:p>
          <a:p>
            <a:r>
              <a:rPr lang="es-ES" altLang="es-ES" sz="1800" b="1" dirty="0">
                <a:solidFill>
                  <a:srgbClr val="C00000"/>
                </a:solidFill>
                <a:latin typeface="Calibri" panose="020F0502020204030204" pitchFamily="34" charset="0"/>
              </a:rPr>
              <a:t>Desde  la última semana ya está dando toda la vuelta sin ahogarse. </a:t>
            </a:r>
            <a:endParaRPr lang="en-US" altLang="es-ES" sz="1800" b="1" dirty="0">
              <a:solidFill>
                <a:srgbClr val="C00000"/>
              </a:solidFill>
            </a:endParaRPr>
          </a:p>
          <a:p>
            <a:r>
              <a:rPr lang="es-ES" altLang="es-ES" sz="1800" b="1" dirty="0">
                <a:solidFill>
                  <a:srgbClr val="C00000"/>
                </a:solidFill>
                <a:latin typeface="Calibri" panose="020F0502020204030204" pitchFamily="34" charset="0"/>
              </a:rPr>
              <a:t>Sigue con la </a:t>
            </a:r>
            <a:r>
              <a:rPr lang="es-ES" altLang="es-ES" sz="1800" b="1" dirty="0" smtClean="0">
                <a:solidFill>
                  <a:srgbClr val="C00000"/>
                </a:solidFill>
                <a:latin typeface="Calibri" panose="020F0502020204030204" pitchFamily="34" charset="0"/>
              </a:rPr>
              <a:t>medicación.</a:t>
            </a:r>
            <a:endParaRPr lang="en-US" altLang="es-ES" sz="1800" b="1" dirty="0">
              <a:solidFill>
                <a:srgbClr val="C00000"/>
              </a:solidFill>
            </a:endParaRPr>
          </a:p>
        </p:txBody>
      </p:sp>
    </p:spTree>
    <p:extLst>
      <p:ext uri="{BB962C8B-B14F-4D97-AF65-F5344CB8AC3E}">
        <p14:creationId xmlns:p14="http://schemas.microsoft.com/office/powerpoint/2010/main" val="881468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 xmlns:a16="http://schemas.microsoft.com/office/drawing/2014/main" id="{3F56825E-6036-114E-A124-94AFED109FF6}"/>
              </a:ext>
            </a:extLst>
          </p:cNvPr>
          <p:cNvSpPr>
            <a:spLocks noChangeArrowheads="1"/>
          </p:cNvSpPr>
          <p:nvPr/>
        </p:nvSpPr>
        <p:spPr bwMode="auto">
          <a:xfrm>
            <a:off x="4852988" y="2443163"/>
            <a:ext cx="9144000" cy="369332"/>
          </a:xfrm>
          <a:prstGeom prst="rect">
            <a:avLst/>
          </a:prstGeom>
          <a:noFill/>
          <a:ln w="9525">
            <a:noFill/>
            <a:miter lim="800000"/>
            <a:headEnd/>
            <a:tailEnd/>
          </a:ln>
          <a:effectLst/>
        </p:spPr>
        <p:txBody>
          <a:bodyPr>
            <a:spAutoFit/>
          </a:bodyPr>
          <a:lstStyle/>
          <a:p>
            <a:pPr>
              <a:defRPr/>
            </a:pPr>
            <a:endParaRPr lang="en-US">
              <a:solidFill>
                <a:srgbClr val="000000"/>
              </a:solidFill>
              <a:latin typeface="Times New Roman" pitchFamily="18" charset="0"/>
            </a:endParaRPr>
          </a:p>
        </p:txBody>
      </p:sp>
      <p:graphicFrame>
        <p:nvGraphicFramePr>
          <p:cNvPr id="70658" name="Object 2">
            <a:extLst>
              <a:ext uri="{FF2B5EF4-FFF2-40B4-BE49-F238E27FC236}">
                <a16:creationId xmlns="" xmlns:a16="http://schemas.microsoft.com/office/drawing/2014/main" id="{DBCF317E-E617-CE4A-948F-CBC635BD6C8A}"/>
              </a:ext>
            </a:extLst>
          </p:cNvPr>
          <p:cNvGraphicFramePr>
            <a:graphicFrameLocks noChangeAspect="1"/>
          </p:cNvGraphicFramePr>
          <p:nvPr>
            <p:extLst>
              <p:ext uri="{D42A27DB-BD31-4B8C-83A1-F6EECF244321}">
                <p14:modId xmlns:p14="http://schemas.microsoft.com/office/powerpoint/2010/main" val="332594245"/>
              </p:ext>
            </p:extLst>
          </p:nvPr>
        </p:nvGraphicFramePr>
        <p:xfrm>
          <a:off x="2279576" y="116632"/>
          <a:ext cx="7900452" cy="6264696"/>
        </p:xfrm>
        <a:graphic>
          <a:graphicData uri="http://schemas.openxmlformats.org/presentationml/2006/ole">
            <mc:AlternateContent xmlns:mc="http://schemas.openxmlformats.org/markup-compatibility/2006">
              <mc:Choice xmlns:v="urn:schemas-microsoft-com:vml" Requires="v">
                <p:oleObj spid="_x0000_s19566" name="Imagen de mapa de bits" r:id="rId4" imgW="3314700" imgH="2628900" progId="Paint.Picture">
                  <p:embed/>
                </p:oleObj>
              </mc:Choice>
              <mc:Fallback>
                <p:oleObj name="Imagen de mapa de bits" r:id="rId4" imgW="3314700" imgH="2628900" progId="Paint.Picture">
                  <p:embed/>
                  <p:pic>
                    <p:nvPicPr>
                      <p:cNvPr id="70658" name="Object 2">
                        <a:extLst>
                          <a:ext uri="{FF2B5EF4-FFF2-40B4-BE49-F238E27FC236}">
                            <a16:creationId xmlns="" xmlns:a16="http://schemas.microsoft.com/office/drawing/2014/main" id="{DBCF317E-E617-CE4A-948F-CBC635BD6C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576" y="116632"/>
                        <a:ext cx="7900452" cy="6264696"/>
                      </a:xfrm>
                      <a:prstGeom prst="rect">
                        <a:avLst/>
                      </a:prstGeom>
                      <a:noFill/>
                      <a:ln>
                        <a:noFill/>
                      </a:ln>
                      <a:extLst/>
                    </p:spPr>
                  </p:pic>
                </p:oleObj>
              </mc:Fallback>
            </mc:AlternateContent>
          </a:graphicData>
        </a:graphic>
      </p:graphicFrame>
      <p:sp>
        <p:nvSpPr>
          <p:cNvPr id="2052" name="Rectangle 4">
            <a:extLst>
              <a:ext uri="{FF2B5EF4-FFF2-40B4-BE49-F238E27FC236}">
                <a16:creationId xmlns="" xmlns:a16="http://schemas.microsoft.com/office/drawing/2014/main" id="{A8270CF1-BA40-5147-8A36-2E8BD97C3ECF}"/>
              </a:ext>
            </a:extLst>
          </p:cNvPr>
          <p:cNvSpPr>
            <a:spLocks noChangeArrowheads="1"/>
          </p:cNvSpPr>
          <p:nvPr/>
        </p:nvSpPr>
        <p:spPr bwMode="auto">
          <a:xfrm>
            <a:off x="4852988" y="2397125"/>
            <a:ext cx="9144000" cy="369332"/>
          </a:xfrm>
          <a:prstGeom prst="rect">
            <a:avLst/>
          </a:prstGeom>
          <a:noFill/>
          <a:ln w="9525">
            <a:noFill/>
            <a:miter lim="800000"/>
            <a:headEnd/>
            <a:tailEnd/>
          </a:ln>
          <a:effectLst/>
        </p:spPr>
        <p:txBody>
          <a:bodyPr>
            <a:spAutoFit/>
          </a:bodyPr>
          <a:lstStyle/>
          <a:p>
            <a:pPr>
              <a:defRPr/>
            </a:pPr>
            <a:endParaRPr lang="en-US">
              <a:solidFill>
                <a:srgbClr val="000000"/>
              </a:solidFill>
              <a:latin typeface="Times New Roman" pitchFamily="18" charset="0"/>
            </a:endParaRPr>
          </a:p>
        </p:txBody>
      </p:sp>
      <p:sp>
        <p:nvSpPr>
          <p:cNvPr id="7" name="6 Elipse">
            <a:extLst>
              <a:ext uri="{FF2B5EF4-FFF2-40B4-BE49-F238E27FC236}">
                <a16:creationId xmlns="" xmlns:a16="http://schemas.microsoft.com/office/drawing/2014/main" id="{ED768C41-07E8-3146-9C62-BA51B71B5D66}"/>
              </a:ext>
            </a:extLst>
          </p:cNvPr>
          <p:cNvSpPr/>
          <p:nvPr/>
        </p:nvSpPr>
        <p:spPr>
          <a:xfrm>
            <a:off x="3720281" y="242138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7 Elipse">
            <a:extLst>
              <a:ext uri="{FF2B5EF4-FFF2-40B4-BE49-F238E27FC236}">
                <a16:creationId xmlns="" xmlns:a16="http://schemas.microsoft.com/office/drawing/2014/main" id="{C66DAA84-48D6-234F-9925-E766179747B5}"/>
              </a:ext>
            </a:extLst>
          </p:cNvPr>
          <p:cNvSpPr/>
          <p:nvPr/>
        </p:nvSpPr>
        <p:spPr>
          <a:xfrm>
            <a:off x="4007619" y="3356423"/>
            <a:ext cx="71309" cy="747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10" name="9 Conector recto">
            <a:extLst>
              <a:ext uri="{FF2B5EF4-FFF2-40B4-BE49-F238E27FC236}">
                <a16:creationId xmlns="" xmlns:a16="http://schemas.microsoft.com/office/drawing/2014/main" id="{7E400873-BD05-6A42-B6DD-9948B7A50175}"/>
              </a:ext>
            </a:extLst>
          </p:cNvPr>
          <p:cNvCxnSpPr>
            <a:stCxn id="7" idx="2"/>
            <a:endCxn id="8" idx="0"/>
          </p:cNvCxnSpPr>
          <p:nvPr/>
        </p:nvCxnSpPr>
        <p:spPr>
          <a:xfrm>
            <a:off x="3720281" y="2444243"/>
            <a:ext cx="322993" cy="9121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11 CuadroTexto">
            <a:extLst>
              <a:ext uri="{FF2B5EF4-FFF2-40B4-BE49-F238E27FC236}">
                <a16:creationId xmlns="" xmlns:a16="http://schemas.microsoft.com/office/drawing/2014/main" id="{7DA15E1E-C96E-3143-894C-F42419B117FC}"/>
              </a:ext>
            </a:extLst>
          </p:cNvPr>
          <p:cNvSpPr txBox="1"/>
          <p:nvPr/>
        </p:nvSpPr>
        <p:spPr>
          <a:xfrm>
            <a:off x="3504384" y="2061022"/>
            <a:ext cx="933344" cy="378022"/>
          </a:xfrm>
          <a:prstGeom prst="rect">
            <a:avLst/>
          </a:prstGeom>
          <a:noFill/>
        </p:spPr>
        <p:txBody>
          <a:bodyPr wrap="square">
            <a:spAutoFit/>
          </a:bodyPr>
          <a:lstStyle/>
          <a:p>
            <a:pPr>
              <a:defRPr/>
            </a:pPr>
            <a:endParaRPr lang="en-US">
              <a:solidFill>
                <a:srgbClr val="000000"/>
              </a:solidFill>
              <a:latin typeface="Times New Roman" pitchFamily="18" charset="0"/>
            </a:endParaRPr>
          </a:p>
        </p:txBody>
      </p:sp>
      <p:sp>
        <p:nvSpPr>
          <p:cNvPr id="70664" name="12 CuadroTexto">
            <a:extLst>
              <a:ext uri="{FF2B5EF4-FFF2-40B4-BE49-F238E27FC236}">
                <a16:creationId xmlns="" xmlns:a16="http://schemas.microsoft.com/office/drawing/2014/main" id="{1D16D735-B3A8-C040-BDEE-38E1E64A2391}"/>
              </a:ext>
            </a:extLst>
          </p:cNvPr>
          <p:cNvSpPr txBox="1">
            <a:spLocks noChangeArrowheads="1"/>
          </p:cNvSpPr>
          <p:nvPr/>
        </p:nvSpPr>
        <p:spPr bwMode="auto">
          <a:xfrm>
            <a:off x="3575821" y="2061021"/>
            <a:ext cx="1006238" cy="4094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000">
                <a:solidFill>
                  <a:srgbClr val="000000"/>
                </a:solidFill>
                <a:latin typeface="Times New Roman" panose="02020603050405020304" pitchFamily="18" charset="0"/>
              </a:rPr>
              <a:t>Sueño: 6-7 h</a:t>
            </a:r>
          </a:p>
          <a:p>
            <a:pPr eaLnBrk="1" hangingPunct="1"/>
            <a:r>
              <a:rPr lang="es-ES" altLang="es-ES" sz="1000">
                <a:solidFill>
                  <a:srgbClr val="000000"/>
                </a:solidFill>
                <a:latin typeface="Times New Roman" panose="02020603050405020304" pitchFamily="18" charset="0"/>
              </a:rPr>
              <a:t>IAH: 10</a:t>
            </a:r>
            <a:endParaRPr lang="en-US" altLang="es-ES" sz="1000">
              <a:solidFill>
                <a:srgbClr val="000000"/>
              </a:solidFill>
              <a:latin typeface="Times New Roman" panose="02020603050405020304" pitchFamily="18" charset="0"/>
            </a:endParaRPr>
          </a:p>
        </p:txBody>
      </p:sp>
      <p:sp>
        <p:nvSpPr>
          <p:cNvPr id="14" name="13 CuadroTexto">
            <a:extLst>
              <a:ext uri="{FF2B5EF4-FFF2-40B4-BE49-F238E27FC236}">
                <a16:creationId xmlns="" xmlns:a16="http://schemas.microsoft.com/office/drawing/2014/main" id="{FEF0A311-5757-2740-9591-5A46690C263F}"/>
              </a:ext>
            </a:extLst>
          </p:cNvPr>
          <p:cNvSpPr txBox="1"/>
          <p:nvPr/>
        </p:nvSpPr>
        <p:spPr>
          <a:xfrm>
            <a:off x="4152082" y="3213546"/>
            <a:ext cx="790728" cy="409463"/>
          </a:xfrm>
          <a:prstGeom prst="rect">
            <a:avLst/>
          </a:prstGeom>
          <a:noFill/>
          <a:ln>
            <a:solidFill>
              <a:schemeClr val="accent2">
                <a:lumMod val="75000"/>
              </a:schemeClr>
            </a:solid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sz="1000">
                <a:solidFill>
                  <a:srgbClr val="000000"/>
                </a:solidFill>
                <a:latin typeface="Times New Roman" panose="02020603050405020304" pitchFamily="18" charset="0"/>
              </a:rPr>
              <a:t>Sueño: 8 h</a:t>
            </a:r>
          </a:p>
          <a:p>
            <a:pPr eaLnBrk="1" hangingPunct="1"/>
            <a:r>
              <a:rPr lang="es-ES" altLang="es-ES" sz="1000">
                <a:solidFill>
                  <a:srgbClr val="000000"/>
                </a:solidFill>
                <a:latin typeface="Times New Roman" panose="02020603050405020304" pitchFamily="18" charset="0"/>
              </a:rPr>
              <a:t>IAH: 5</a:t>
            </a:r>
            <a:endParaRPr lang="en-US" altLang="es-ES" sz="10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15414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a:extLst>
              <a:ext uri="{FF2B5EF4-FFF2-40B4-BE49-F238E27FC236}">
                <a16:creationId xmlns="" xmlns:a16="http://schemas.microsoft.com/office/drawing/2014/main" id="{7FCC46DD-76E2-C54D-BC42-3DBDB70C0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198" y="609600"/>
            <a:ext cx="65436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682" name="Text Box 2">
            <a:extLst>
              <a:ext uri="{FF2B5EF4-FFF2-40B4-BE49-F238E27FC236}">
                <a16:creationId xmlns="" xmlns:a16="http://schemas.microsoft.com/office/drawing/2014/main" id="{DCE07960-D42E-5F49-A507-B91DDCF08C23}"/>
              </a:ext>
            </a:extLst>
          </p:cNvPr>
          <p:cNvSpPr txBox="1">
            <a:spLocks noChangeArrowheads="1"/>
          </p:cNvSpPr>
          <p:nvPr/>
        </p:nvSpPr>
        <p:spPr bwMode="auto">
          <a:xfrm>
            <a:off x="2334072" y="1752601"/>
            <a:ext cx="12954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50"/>
              </a:spcBef>
            </a:pPr>
            <a:r>
              <a:rPr lang="es-ES" altLang="es-ES" sz="2000" dirty="0">
                <a:solidFill>
                  <a:srgbClr val="325886"/>
                </a:solidFill>
                <a:latin typeface="+mn-lt"/>
              </a:rPr>
              <a:t>5</a:t>
            </a:r>
          </a:p>
        </p:txBody>
      </p:sp>
      <p:sp>
        <p:nvSpPr>
          <p:cNvPr id="71683" name="Text Box 3">
            <a:extLst>
              <a:ext uri="{FF2B5EF4-FFF2-40B4-BE49-F238E27FC236}">
                <a16:creationId xmlns="" xmlns:a16="http://schemas.microsoft.com/office/drawing/2014/main" id="{D391FC28-B805-E046-A76A-F3B1E1BDE07B}"/>
              </a:ext>
            </a:extLst>
          </p:cNvPr>
          <p:cNvSpPr txBox="1">
            <a:spLocks noChangeArrowheads="1"/>
          </p:cNvSpPr>
          <p:nvPr/>
        </p:nvSpPr>
        <p:spPr bwMode="auto">
          <a:xfrm>
            <a:off x="2334072" y="2060848"/>
            <a:ext cx="739552" cy="371513"/>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dirty="0">
                <a:solidFill>
                  <a:srgbClr val="325886"/>
                </a:solidFill>
                <a:latin typeface="+mn-lt"/>
              </a:rPr>
              <a:t>6-10</a:t>
            </a:r>
          </a:p>
        </p:txBody>
      </p:sp>
      <p:sp>
        <p:nvSpPr>
          <p:cNvPr id="71684" name="Text Box 4">
            <a:extLst>
              <a:ext uri="{FF2B5EF4-FFF2-40B4-BE49-F238E27FC236}">
                <a16:creationId xmlns="" xmlns:a16="http://schemas.microsoft.com/office/drawing/2014/main" id="{C878F162-6B1C-8246-9958-F5AEFFE54B9F}"/>
              </a:ext>
            </a:extLst>
          </p:cNvPr>
          <p:cNvSpPr txBox="1">
            <a:spLocks noChangeArrowheads="1"/>
          </p:cNvSpPr>
          <p:nvPr/>
        </p:nvSpPr>
        <p:spPr bwMode="auto">
          <a:xfrm>
            <a:off x="2334072" y="2286000"/>
            <a:ext cx="60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2-4</a:t>
            </a:r>
          </a:p>
        </p:txBody>
      </p:sp>
      <p:sp>
        <p:nvSpPr>
          <p:cNvPr id="71685" name="Text Box 5">
            <a:extLst>
              <a:ext uri="{FF2B5EF4-FFF2-40B4-BE49-F238E27FC236}">
                <a16:creationId xmlns="" xmlns:a16="http://schemas.microsoft.com/office/drawing/2014/main" id="{19412692-C312-0143-AF08-B3320395CD14}"/>
              </a:ext>
            </a:extLst>
          </p:cNvPr>
          <p:cNvSpPr txBox="1">
            <a:spLocks noChangeArrowheads="1"/>
          </p:cNvSpPr>
          <p:nvPr/>
        </p:nvSpPr>
        <p:spPr bwMode="auto">
          <a:xfrm>
            <a:off x="2334072" y="2590800"/>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5-6</a:t>
            </a:r>
          </a:p>
        </p:txBody>
      </p:sp>
      <p:sp>
        <p:nvSpPr>
          <p:cNvPr id="71686" name="Text Box 6">
            <a:extLst>
              <a:ext uri="{FF2B5EF4-FFF2-40B4-BE49-F238E27FC236}">
                <a16:creationId xmlns="" xmlns:a16="http://schemas.microsoft.com/office/drawing/2014/main" id="{D24CA889-BB60-9C41-8C71-0E8281364C1B}"/>
              </a:ext>
            </a:extLst>
          </p:cNvPr>
          <p:cNvSpPr txBox="1">
            <a:spLocks noChangeArrowheads="1"/>
          </p:cNvSpPr>
          <p:nvPr/>
        </p:nvSpPr>
        <p:spPr bwMode="auto">
          <a:xfrm>
            <a:off x="2334072" y="2895600"/>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9.5</a:t>
            </a:r>
          </a:p>
        </p:txBody>
      </p:sp>
      <p:sp>
        <p:nvSpPr>
          <p:cNvPr id="71687" name="Text Box 7">
            <a:extLst>
              <a:ext uri="{FF2B5EF4-FFF2-40B4-BE49-F238E27FC236}">
                <a16:creationId xmlns="" xmlns:a16="http://schemas.microsoft.com/office/drawing/2014/main" id="{4807620F-993B-FE43-9120-6523FD75AB95}"/>
              </a:ext>
            </a:extLst>
          </p:cNvPr>
          <p:cNvSpPr txBox="1">
            <a:spLocks noChangeArrowheads="1"/>
          </p:cNvSpPr>
          <p:nvPr/>
        </p:nvSpPr>
        <p:spPr bwMode="auto">
          <a:xfrm>
            <a:off x="2334072" y="32004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6-10</a:t>
            </a:r>
          </a:p>
        </p:txBody>
      </p:sp>
      <p:sp>
        <p:nvSpPr>
          <p:cNvPr id="71688" name="Text Box 8">
            <a:extLst>
              <a:ext uri="{FF2B5EF4-FFF2-40B4-BE49-F238E27FC236}">
                <a16:creationId xmlns="" xmlns:a16="http://schemas.microsoft.com/office/drawing/2014/main" id="{B3D872B6-A9C8-A54B-937B-48B587F84576}"/>
              </a:ext>
            </a:extLst>
          </p:cNvPr>
          <p:cNvSpPr txBox="1">
            <a:spLocks noChangeArrowheads="1"/>
          </p:cNvSpPr>
          <p:nvPr/>
        </p:nvSpPr>
        <p:spPr bwMode="auto">
          <a:xfrm>
            <a:off x="2181672" y="35052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  7-9</a:t>
            </a:r>
          </a:p>
        </p:txBody>
      </p:sp>
      <p:sp>
        <p:nvSpPr>
          <p:cNvPr id="71689" name="Text Box 9">
            <a:extLst>
              <a:ext uri="{FF2B5EF4-FFF2-40B4-BE49-F238E27FC236}">
                <a16:creationId xmlns="" xmlns:a16="http://schemas.microsoft.com/office/drawing/2014/main" id="{753F173B-0CFB-8E46-A122-B0CE7C6D9F10}"/>
              </a:ext>
            </a:extLst>
          </p:cNvPr>
          <p:cNvSpPr txBox="1">
            <a:spLocks noChangeArrowheads="1"/>
          </p:cNvSpPr>
          <p:nvPr/>
        </p:nvSpPr>
        <p:spPr bwMode="auto">
          <a:xfrm>
            <a:off x="2715072" y="3810001"/>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p>
        </p:txBody>
      </p:sp>
      <p:sp>
        <p:nvSpPr>
          <p:cNvPr id="71690" name="Text Box 10">
            <a:extLst>
              <a:ext uri="{FF2B5EF4-FFF2-40B4-BE49-F238E27FC236}">
                <a16:creationId xmlns="" xmlns:a16="http://schemas.microsoft.com/office/drawing/2014/main" id="{F5A577B7-BD5F-6540-96A3-3B9F6C366B17}"/>
              </a:ext>
            </a:extLst>
          </p:cNvPr>
          <p:cNvSpPr txBox="1">
            <a:spLocks noChangeArrowheads="1"/>
          </p:cNvSpPr>
          <p:nvPr/>
        </p:nvSpPr>
        <p:spPr bwMode="auto">
          <a:xfrm>
            <a:off x="2334072" y="41148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5-10</a:t>
            </a:r>
          </a:p>
        </p:txBody>
      </p:sp>
      <p:sp>
        <p:nvSpPr>
          <p:cNvPr id="71691" name="Text Box 11">
            <a:extLst>
              <a:ext uri="{FF2B5EF4-FFF2-40B4-BE49-F238E27FC236}">
                <a16:creationId xmlns="" xmlns:a16="http://schemas.microsoft.com/office/drawing/2014/main" id="{EB0364A7-E51B-4D4E-93A5-34E4335A0D3F}"/>
              </a:ext>
            </a:extLst>
          </p:cNvPr>
          <p:cNvSpPr txBox="1">
            <a:spLocks noChangeArrowheads="1"/>
          </p:cNvSpPr>
          <p:nvPr/>
        </p:nvSpPr>
        <p:spPr bwMode="auto">
          <a:xfrm>
            <a:off x="2181672" y="4419600"/>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b="1" dirty="0">
                <a:solidFill>
                  <a:srgbClr val="C00000"/>
                </a:solidFill>
                <a:latin typeface="+mn-lt"/>
              </a:rPr>
              <a:t>13-18</a:t>
            </a:r>
          </a:p>
        </p:txBody>
      </p:sp>
      <p:sp>
        <p:nvSpPr>
          <p:cNvPr id="71692" name="Text Box 12">
            <a:extLst>
              <a:ext uri="{FF2B5EF4-FFF2-40B4-BE49-F238E27FC236}">
                <a16:creationId xmlns="" xmlns:a16="http://schemas.microsoft.com/office/drawing/2014/main" id="{E30BFD89-03F2-284C-A916-0ACD28997C39}"/>
              </a:ext>
            </a:extLst>
          </p:cNvPr>
          <p:cNvSpPr txBox="1">
            <a:spLocks noChangeArrowheads="1"/>
          </p:cNvSpPr>
          <p:nvPr/>
        </p:nvSpPr>
        <p:spPr bwMode="auto">
          <a:xfrm>
            <a:off x="2181672" y="47244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b="1">
                <a:solidFill>
                  <a:srgbClr val="C00000"/>
                </a:solidFill>
                <a:latin typeface="+mn-lt"/>
              </a:rPr>
              <a:t>14-18</a:t>
            </a:r>
          </a:p>
        </p:txBody>
      </p:sp>
      <p:sp>
        <p:nvSpPr>
          <p:cNvPr id="71693" name="Text Box 13">
            <a:extLst>
              <a:ext uri="{FF2B5EF4-FFF2-40B4-BE49-F238E27FC236}">
                <a16:creationId xmlns="" xmlns:a16="http://schemas.microsoft.com/office/drawing/2014/main" id="{366970CD-4CB5-554F-AEA9-024B7E52E379}"/>
              </a:ext>
            </a:extLst>
          </p:cNvPr>
          <p:cNvSpPr txBox="1">
            <a:spLocks noChangeArrowheads="1"/>
          </p:cNvSpPr>
          <p:nvPr/>
        </p:nvSpPr>
        <p:spPr bwMode="auto">
          <a:xfrm>
            <a:off x="2257872" y="38100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800">
                <a:solidFill>
                  <a:srgbClr val="325886"/>
                </a:solidFill>
                <a:latin typeface="+mn-lt"/>
              </a:rPr>
              <a:t> 7</a:t>
            </a:r>
          </a:p>
        </p:txBody>
      </p:sp>
      <p:sp>
        <p:nvSpPr>
          <p:cNvPr id="71694" name="Rectangle 14">
            <a:extLst>
              <a:ext uri="{FF2B5EF4-FFF2-40B4-BE49-F238E27FC236}">
                <a16:creationId xmlns="" xmlns:a16="http://schemas.microsoft.com/office/drawing/2014/main" id="{177DBB47-304F-FF4D-B7FC-61F241910B86}"/>
              </a:ext>
            </a:extLst>
          </p:cNvPr>
          <p:cNvSpPr>
            <a:spLocks noChangeArrowheads="1"/>
          </p:cNvSpPr>
          <p:nvPr/>
        </p:nvSpPr>
        <p:spPr bwMode="auto">
          <a:xfrm>
            <a:off x="3581400" y="0"/>
            <a:ext cx="7086600" cy="1143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p>
        </p:txBody>
      </p:sp>
      <p:sp>
        <p:nvSpPr>
          <p:cNvPr id="71695" name="Text Box 15">
            <a:extLst>
              <a:ext uri="{FF2B5EF4-FFF2-40B4-BE49-F238E27FC236}">
                <a16:creationId xmlns="" xmlns:a16="http://schemas.microsoft.com/office/drawing/2014/main" id="{95F6E329-793F-014B-A393-7AA1DEA59348}"/>
              </a:ext>
            </a:extLst>
          </p:cNvPr>
          <p:cNvSpPr txBox="1">
            <a:spLocks noChangeArrowheads="1"/>
          </p:cNvSpPr>
          <p:nvPr/>
        </p:nvSpPr>
        <p:spPr bwMode="auto">
          <a:xfrm>
            <a:off x="2029272" y="1143001"/>
            <a:ext cx="1066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50"/>
              </a:spcBef>
            </a:pPr>
            <a:r>
              <a:rPr lang="es-ES" altLang="es-ES" b="1" dirty="0">
                <a:solidFill>
                  <a:srgbClr val="325886"/>
                </a:solidFill>
                <a:latin typeface="+mn-lt"/>
              </a:rPr>
              <a:t>EDAD</a:t>
            </a:r>
          </a:p>
        </p:txBody>
      </p:sp>
      <p:sp>
        <p:nvSpPr>
          <p:cNvPr id="71699" name="Rectangle 19">
            <a:extLst>
              <a:ext uri="{FF2B5EF4-FFF2-40B4-BE49-F238E27FC236}">
                <a16:creationId xmlns="" xmlns:a16="http://schemas.microsoft.com/office/drawing/2014/main" id="{F45D8A54-A1B4-1E48-9EB7-0976C5F29A3F}"/>
              </a:ext>
            </a:extLst>
          </p:cNvPr>
          <p:cNvSpPr>
            <a:spLocks noChangeArrowheads="1"/>
          </p:cNvSpPr>
          <p:nvPr/>
        </p:nvSpPr>
        <p:spPr bwMode="auto">
          <a:xfrm>
            <a:off x="1345061" y="4419600"/>
            <a:ext cx="867843" cy="78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s-ES" altLang="es-ES" sz="1600" b="1">
                <a:solidFill>
                  <a:srgbClr val="C00000"/>
                </a:solidFill>
                <a:latin typeface="+mn-lt"/>
              </a:rPr>
              <a:t>(N=656</a:t>
            </a:r>
            <a:r>
              <a:rPr lang="es-ES" altLang="es-ES" sz="1800" b="1">
                <a:solidFill>
                  <a:srgbClr val="C00000"/>
                </a:solidFill>
                <a:latin typeface="+mn-lt"/>
              </a:rPr>
              <a:t>)</a:t>
            </a:r>
          </a:p>
          <a:p>
            <a:pPr eaLnBrk="1" hangingPunct="1">
              <a:spcBef>
                <a:spcPts val="1125"/>
              </a:spcBef>
            </a:pPr>
            <a:endParaRPr lang="es-ES" altLang="es-ES" sz="1800" b="1">
              <a:solidFill>
                <a:srgbClr val="C00000"/>
              </a:solidFill>
              <a:latin typeface="+mn-lt"/>
            </a:endParaRPr>
          </a:p>
        </p:txBody>
      </p:sp>
      <p:sp>
        <p:nvSpPr>
          <p:cNvPr id="71700" name="Text Box 20">
            <a:extLst>
              <a:ext uri="{FF2B5EF4-FFF2-40B4-BE49-F238E27FC236}">
                <a16:creationId xmlns="" xmlns:a16="http://schemas.microsoft.com/office/drawing/2014/main" id="{8E29282E-7DDF-0240-9D6D-425D629C0991}"/>
              </a:ext>
            </a:extLst>
          </p:cNvPr>
          <p:cNvSpPr txBox="1">
            <a:spLocks noChangeArrowheads="1"/>
          </p:cNvSpPr>
          <p:nvPr/>
        </p:nvSpPr>
        <p:spPr bwMode="auto">
          <a:xfrm>
            <a:off x="1343472" y="4724401"/>
            <a:ext cx="1066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000"/>
              </a:spcBef>
            </a:pPr>
            <a:r>
              <a:rPr lang="es-ES" altLang="es-ES" sz="1600" b="1">
                <a:solidFill>
                  <a:srgbClr val="C00000"/>
                </a:solidFill>
                <a:latin typeface="+mn-lt"/>
              </a:rPr>
              <a:t>(N=509)</a:t>
            </a:r>
          </a:p>
        </p:txBody>
      </p:sp>
      <p:sp>
        <p:nvSpPr>
          <p:cNvPr id="71701" name="Oval 21">
            <a:extLst>
              <a:ext uri="{FF2B5EF4-FFF2-40B4-BE49-F238E27FC236}">
                <a16:creationId xmlns="" xmlns:a16="http://schemas.microsoft.com/office/drawing/2014/main" id="{68E4C3DC-AC93-1446-9819-98F7AE5980B5}"/>
              </a:ext>
            </a:extLst>
          </p:cNvPr>
          <p:cNvSpPr>
            <a:spLocks noChangeArrowheads="1"/>
          </p:cNvSpPr>
          <p:nvPr/>
        </p:nvSpPr>
        <p:spPr bwMode="auto">
          <a:xfrm>
            <a:off x="2353345" y="2131963"/>
            <a:ext cx="576263" cy="288925"/>
          </a:xfrm>
          <a:prstGeom prst="ellipse">
            <a:avLst/>
          </a:prstGeom>
          <a:noFill/>
          <a:ln w="936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solidFill>
                <a:srgbClr val="325886"/>
              </a:solidFill>
              <a:latin typeface="+mn-lt"/>
            </a:endParaRPr>
          </a:p>
        </p:txBody>
      </p:sp>
      <p:sp>
        <p:nvSpPr>
          <p:cNvPr id="71702" name="Oval 22">
            <a:extLst>
              <a:ext uri="{FF2B5EF4-FFF2-40B4-BE49-F238E27FC236}">
                <a16:creationId xmlns="" xmlns:a16="http://schemas.microsoft.com/office/drawing/2014/main" id="{086D7DD3-3535-D244-9763-8461EEB761FF}"/>
              </a:ext>
            </a:extLst>
          </p:cNvPr>
          <p:cNvSpPr>
            <a:spLocks noChangeArrowheads="1"/>
          </p:cNvSpPr>
          <p:nvPr/>
        </p:nvSpPr>
        <p:spPr bwMode="auto">
          <a:xfrm>
            <a:off x="2353123" y="3213101"/>
            <a:ext cx="576263" cy="360363"/>
          </a:xfrm>
          <a:prstGeom prst="ellipse">
            <a:avLst/>
          </a:prstGeom>
          <a:noFill/>
          <a:ln w="936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s-ES" altLang="es-ES" sz="1800"/>
          </a:p>
        </p:txBody>
      </p:sp>
      <p:sp>
        <p:nvSpPr>
          <p:cNvPr id="2" name="Título 1"/>
          <p:cNvSpPr>
            <a:spLocks noGrp="1"/>
          </p:cNvSpPr>
          <p:nvPr>
            <p:ph type="title"/>
          </p:nvPr>
        </p:nvSpPr>
        <p:spPr/>
        <p:txBody>
          <a:bodyPr/>
          <a:lstStyle/>
          <a:p>
            <a:r>
              <a:rPr lang="es-ES" sz="3200" dirty="0" smtClean="0"/>
              <a:t>OR DURACION SUEÑO – OBESIDAD</a:t>
            </a:r>
            <a:br>
              <a:rPr lang="es-ES" sz="3200" dirty="0" smtClean="0"/>
            </a:br>
            <a:r>
              <a:rPr lang="es-ES" sz="3200" dirty="0" smtClean="0"/>
              <a:t>(METAANÁLISIS)</a:t>
            </a:r>
            <a:endParaRPr lang="es-ES" sz="3200" dirty="0"/>
          </a:p>
        </p:txBody>
      </p:sp>
      <p:sp>
        <p:nvSpPr>
          <p:cNvPr id="4" name="Marcador de texto 3"/>
          <p:cNvSpPr>
            <a:spLocks noGrp="1"/>
          </p:cNvSpPr>
          <p:nvPr>
            <p:ph type="body" sz="quarter" idx="12"/>
          </p:nvPr>
        </p:nvSpPr>
        <p:spPr>
          <a:xfrm>
            <a:off x="634237" y="5949280"/>
            <a:ext cx="11582443" cy="295162"/>
          </a:xfrm>
        </p:spPr>
        <p:txBody>
          <a:bodyPr/>
          <a:lstStyle/>
          <a:p>
            <a:r>
              <a:rPr lang="es-ES" sz="1200" dirty="0"/>
              <a:t>SLEEP.2008;31,5: 619-626</a:t>
            </a:r>
          </a:p>
          <a:p>
            <a:endParaRPr lang="es-ES" dirty="0"/>
          </a:p>
        </p:txBody>
      </p:sp>
    </p:spTree>
    <p:extLst>
      <p:ext uri="{BB962C8B-B14F-4D97-AF65-F5344CB8AC3E}">
        <p14:creationId xmlns:p14="http://schemas.microsoft.com/office/powerpoint/2010/main" val="1151491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 xmlns:a16="http://schemas.microsoft.com/office/drawing/2014/main" id="{E2040A20-1B8D-0A43-9326-A756E0A35CC3}"/>
              </a:ext>
            </a:extLst>
          </p:cNvPr>
          <p:cNvSpPr>
            <a:spLocks noChangeArrowheads="1"/>
          </p:cNvSpPr>
          <p:nvPr/>
        </p:nvSpPr>
        <p:spPr bwMode="auto">
          <a:xfrm>
            <a:off x="1271464" y="2636912"/>
            <a:ext cx="8686800" cy="1202510"/>
          </a:xfrm>
          <a:prstGeom prst="rect">
            <a:avLst/>
          </a:prstGeom>
          <a:solidFill>
            <a:srgbClr val="325886"/>
          </a:solidFill>
          <a:ln w="9360">
            <a:noFill/>
            <a:miter lim="800000"/>
            <a:headEnd/>
            <a:tailEnd/>
          </a:ln>
          <a:effectLst>
            <a:outerShdw blurRad="63500" dist="107933" dir="2700000" algn="ctr" rotWithShape="0">
              <a:srgbClr val="000000">
                <a:alpha val="74997"/>
              </a:srgbClr>
            </a:outerShdw>
          </a:effec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s-ES" altLang="es-ES" sz="1800" b="1" dirty="0">
                <a:solidFill>
                  <a:srgbClr val="FFFFFF"/>
                </a:solidFill>
                <a:latin typeface="+mn-lt"/>
                <a:cs typeface="Arial" panose="020B0604020202020204" pitchFamily="34" charset="0"/>
              </a:rPr>
              <a:t>Sensibilidad:	</a:t>
            </a:r>
            <a:r>
              <a:rPr lang="es-ES" altLang="es-ES" sz="1800" b="1" dirty="0">
                <a:solidFill>
                  <a:srgbClr val="FFFFFF"/>
                </a:solidFill>
                <a:latin typeface="+mn-lt"/>
              </a:rPr>
              <a:t> 87.78 (IC 95%: 74.4 a 95.16)</a:t>
            </a:r>
          </a:p>
          <a:p>
            <a:pPr algn="just" eaLnBrk="1" hangingPunct="1"/>
            <a:r>
              <a:rPr lang="es-ES" altLang="es-ES" sz="1800" b="1" dirty="0">
                <a:solidFill>
                  <a:srgbClr val="FFFFFF"/>
                </a:solidFill>
                <a:latin typeface="+mn-lt"/>
              </a:rPr>
              <a:t>E</a:t>
            </a:r>
            <a:r>
              <a:rPr lang="es-ES" altLang="es-ES" sz="1800" b="1" dirty="0">
                <a:solidFill>
                  <a:srgbClr val="FFFFFF"/>
                </a:solidFill>
                <a:latin typeface="+mn-lt"/>
                <a:cs typeface="Arial" panose="020B0604020202020204" pitchFamily="34" charset="0"/>
              </a:rPr>
              <a:t>specificidad:	</a:t>
            </a:r>
            <a:r>
              <a:rPr lang="es-ES" altLang="es-ES" sz="1800" b="1" dirty="0">
                <a:solidFill>
                  <a:srgbClr val="FFFFFF"/>
                </a:solidFill>
                <a:latin typeface="+mn-lt"/>
              </a:rPr>
              <a:t> 83.33 (IC 95%: 69,99 a 96,67)</a:t>
            </a:r>
          </a:p>
          <a:p>
            <a:pPr algn="just" eaLnBrk="1" hangingPunct="1"/>
            <a:r>
              <a:rPr lang="es-ES" altLang="es-ES" sz="1800" b="1" dirty="0">
                <a:solidFill>
                  <a:srgbClr val="FFFFFF"/>
                </a:solidFill>
                <a:latin typeface="+mn-lt"/>
              </a:rPr>
              <a:t>VPP</a:t>
            </a:r>
            <a:r>
              <a:rPr lang="es-ES" altLang="es-ES" sz="1800" b="1" dirty="0">
                <a:solidFill>
                  <a:srgbClr val="FFFFFF"/>
                </a:solidFill>
                <a:latin typeface="+mn-lt"/>
                <a:cs typeface="Arial" panose="020B0604020202020204" pitchFamily="34" charset="0"/>
              </a:rPr>
              <a:t>:</a:t>
            </a:r>
            <a:r>
              <a:rPr lang="es-ES" altLang="es-ES" sz="1800" b="1" dirty="0">
                <a:solidFill>
                  <a:srgbClr val="FFFFFF"/>
                </a:solidFill>
                <a:latin typeface="+mn-lt"/>
              </a:rPr>
              <a:t> 		 88.64 (IC 95%: 79.26 a 98.02)</a:t>
            </a:r>
          </a:p>
          <a:p>
            <a:pPr algn="just" eaLnBrk="1" hangingPunct="1"/>
            <a:r>
              <a:rPr lang="es-ES" altLang="es-ES" sz="1800" b="1" dirty="0">
                <a:solidFill>
                  <a:srgbClr val="FFFFFF"/>
                </a:solidFill>
                <a:latin typeface="+mn-lt"/>
              </a:rPr>
              <a:t>VPN</a:t>
            </a:r>
            <a:r>
              <a:rPr lang="es-ES" altLang="es-ES" sz="1800" b="1" dirty="0">
                <a:solidFill>
                  <a:srgbClr val="FFFFFF"/>
                </a:solidFill>
                <a:latin typeface="+mn-lt"/>
                <a:cs typeface="Arial" panose="020B0604020202020204" pitchFamily="34" charset="0"/>
              </a:rPr>
              <a:t>:</a:t>
            </a:r>
            <a:r>
              <a:rPr lang="es-ES" altLang="es-ES" sz="1800" b="1" dirty="0">
                <a:solidFill>
                  <a:srgbClr val="FFFFFF"/>
                </a:solidFill>
                <a:latin typeface="+mn-lt"/>
              </a:rPr>
              <a:t> 		 78.13 (IC 95%: 63.81 a 92.45).</a:t>
            </a:r>
          </a:p>
        </p:txBody>
      </p:sp>
      <p:sp>
        <p:nvSpPr>
          <p:cNvPr id="2" name="Título 1"/>
          <p:cNvSpPr>
            <a:spLocks noGrp="1"/>
          </p:cNvSpPr>
          <p:nvPr>
            <p:ph type="title"/>
          </p:nvPr>
        </p:nvSpPr>
        <p:spPr/>
        <p:txBody>
          <a:bodyPr/>
          <a:lstStyle/>
          <a:p>
            <a:r>
              <a:rPr lang="es-ES" dirty="0" smtClean="0"/>
              <a:t>Presencia de TRS según el IMS (&gt;85)</a:t>
            </a:r>
            <a:endParaRPr lang="es-ES" dirty="0"/>
          </a:p>
        </p:txBody>
      </p:sp>
      <p:sp>
        <p:nvSpPr>
          <p:cNvPr id="3" name="Marcador de contenido 2"/>
          <p:cNvSpPr>
            <a:spLocks noGrp="1"/>
          </p:cNvSpPr>
          <p:nvPr>
            <p:ph idx="1"/>
          </p:nvPr>
        </p:nvSpPr>
        <p:spPr>
          <a:xfrm>
            <a:off x="18768" y="1628800"/>
            <a:ext cx="9984432" cy="4176464"/>
          </a:xfrm>
        </p:spPr>
        <p:txBody>
          <a:bodyPr>
            <a:noAutofit/>
          </a:bodyPr>
          <a:lstStyle/>
          <a:p>
            <a:r>
              <a:rPr lang="es-ES" dirty="0" smtClean="0"/>
              <a:t>Ronquido habitual (más de 3 noches por semana) + respiración nocturna bucal + ESD</a:t>
            </a:r>
          </a:p>
          <a:p>
            <a:pPr lvl="1"/>
            <a:r>
              <a:rPr lang="es-ES" sz="1800" dirty="0" smtClean="0"/>
              <a:t>N: 50 adolescentes IMC &gt; p85 vs 39 con IMC&lt; p85</a:t>
            </a:r>
            <a:br>
              <a:rPr lang="es-ES" sz="1800" dirty="0" smtClean="0"/>
            </a:br>
            <a:r>
              <a:rPr lang="es-ES" sz="1800" dirty="0" smtClean="0"/>
              <a:t>Control con PSG</a:t>
            </a:r>
          </a:p>
          <a:p>
            <a:pPr lvl="1"/>
            <a:endParaRPr lang="es-ES" sz="1800" dirty="0"/>
          </a:p>
          <a:p>
            <a:pPr marL="407194" indent="0">
              <a:buNone/>
            </a:pPr>
            <a:endParaRPr lang="es-ES" dirty="0" smtClean="0"/>
          </a:p>
          <a:p>
            <a:pPr marL="407194" indent="0">
              <a:buNone/>
            </a:pPr>
            <a:r>
              <a:rPr lang="es-ES" dirty="0" smtClean="0"/>
              <a:t/>
            </a:r>
            <a:br>
              <a:rPr lang="es-ES" dirty="0" smtClean="0"/>
            </a:br>
            <a:endParaRPr lang="es-ES" dirty="0"/>
          </a:p>
          <a:p>
            <a:r>
              <a:rPr lang="es-ES" dirty="0" smtClean="0"/>
              <a:t>Probabilidad diagnostica </a:t>
            </a:r>
            <a:r>
              <a:rPr lang="es-ES" dirty="0" err="1" smtClean="0"/>
              <a:t>pretest</a:t>
            </a:r>
            <a:r>
              <a:rPr lang="es-ES" dirty="0" smtClean="0"/>
              <a:t>: </a:t>
            </a:r>
          </a:p>
          <a:p>
            <a:pPr lvl="2"/>
            <a:r>
              <a:rPr lang="es-ES" sz="1800" dirty="0" smtClean="0"/>
              <a:t>60,53 (IC 95%:49,54a 71,52)</a:t>
            </a:r>
          </a:p>
          <a:p>
            <a:r>
              <a:rPr lang="es-ES" dirty="0" smtClean="0"/>
              <a:t>Cociente de probabilidad positivo:</a:t>
            </a:r>
          </a:p>
          <a:p>
            <a:pPr lvl="2"/>
            <a:r>
              <a:rPr lang="es-ES" sz="1800" dirty="0" smtClean="0"/>
              <a:t>5,09 (IC 95%: 2,48 a 28,58).</a:t>
            </a:r>
          </a:p>
          <a:p>
            <a:r>
              <a:rPr lang="es-ES" dirty="0" smtClean="0"/>
              <a:t>Cociente de probabilidad </a:t>
            </a:r>
            <a:r>
              <a:rPr lang="es-ES" dirty="0" err="1" smtClean="0"/>
              <a:t>megatico</a:t>
            </a:r>
            <a:r>
              <a:rPr lang="es-ES" dirty="0" smtClean="0"/>
              <a:t>:</a:t>
            </a:r>
          </a:p>
          <a:p>
            <a:pPr lvl="2"/>
            <a:r>
              <a:rPr lang="es-ES" sz="1800" dirty="0" smtClean="0"/>
              <a:t>5,48 (IC 95%: 2,73 a 19,97).</a:t>
            </a:r>
            <a:endParaRPr lang="es-ES" sz="1800" dirty="0"/>
          </a:p>
        </p:txBody>
      </p:sp>
      <p:sp>
        <p:nvSpPr>
          <p:cNvPr id="4" name="Marcador de texto 3"/>
          <p:cNvSpPr>
            <a:spLocks noGrp="1"/>
          </p:cNvSpPr>
          <p:nvPr>
            <p:ph type="body" sz="quarter" idx="10"/>
          </p:nvPr>
        </p:nvSpPr>
        <p:spPr>
          <a:xfrm>
            <a:off x="609557" y="5949280"/>
            <a:ext cx="11582443" cy="295162"/>
          </a:xfrm>
        </p:spPr>
        <p:txBody>
          <a:bodyPr>
            <a:normAutofit/>
          </a:bodyPr>
          <a:lstStyle/>
          <a:p>
            <a:pPr>
              <a:spcBef>
                <a:spcPts val="625"/>
              </a:spcBef>
            </a:pPr>
            <a:r>
              <a:rPr lang="es-ES" altLang="es-ES" sz="1200" dirty="0">
                <a:solidFill>
                  <a:srgbClr val="000000"/>
                </a:solidFill>
              </a:rPr>
              <a:t>Pin , </a:t>
            </a:r>
            <a:r>
              <a:rPr lang="es-ES" altLang="es-ES" sz="1200" dirty="0" err="1">
                <a:solidFill>
                  <a:srgbClr val="000000"/>
                </a:solidFill>
              </a:rPr>
              <a:t>Lluch</a:t>
            </a:r>
            <a:r>
              <a:rPr lang="es-ES" altLang="es-ES" sz="1200" dirty="0">
                <a:solidFill>
                  <a:srgbClr val="000000"/>
                </a:solidFill>
              </a:rPr>
              <a:t> et al </a:t>
            </a:r>
            <a:r>
              <a:rPr lang="es-ES" altLang="es-ES" sz="1200" dirty="0" err="1">
                <a:solidFill>
                  <a:srgbClr val="000000"/>
                </a:solidFill>
              </a:rPr>
              <a:t>Rev</a:t>
            </a:r>
            <a:r>
              <a:rPr lang="es-ES" altLang="es-ES" sz="1200" dirty="0">
                <a:solidFill>
                  <a:srgbClr val="000000"/>
                </a:solidFill>
              </a:rPr>
              <a:t> Esp. </a:t>
            </a:r>
            <a:r>
              <a:rPr lang="es-ES" altLang="es-ES" sz="1200" dirty="0" err="1">
                <a:solidFill>
                  <a:srgbClr val="000000"/>
                </a:solidFill>
              </a:rPr>
              <a:t>Ped</a:t>
            </a:r>
            <a:r>
              <a:rPr lang="es-ES" altLang="es-ES" sz="1200" dirty="0">
                <a:solidFill>
                  <a:srgbClr val="000000"/>
                </a:solidFill>
              </a:rPr>
              <a:t> 2008</a:t>
            </a:r>
          </a:p>
        </p:txBody>
      </p:sp>
    </p:spTree>
    <p:extLst>
      <p:ext uri="{BB962C8B-B14F-4D97-AF65-F5344CB8AC3E}">
        <p14:creationId xmlns:p14="http://schemas.microsoft.com/office/powerpoint/2010/main" val="2631571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A8351E30-9940-5A4B-90A3-51CB77E759FA}"/>
              </a:ext>
            </a:extLst>
          </p:cNvPr>
          <p:cNvPicPr>
            <a:picLocks noChangeAspect="1"/>
          </p:cNvPicPr>
          <p:nvPr/>
        </p:nvPicPr>
        <p:blipFill>
          <a:blip r:embed="rId3"/>
          <a:stretch>
            <a:fillRect/>
          </a:stretch>
        </p:blipFill>
        <p:spPr>
          <a:xfrm>
            <a:off x="2207568" y="2996952"/>
            <a:ext cx="7181991" cy="2633005"/>
          </a:xfrm>
          <a:prstGeom prst="rect">
            <a:avLst/>
          </a:prstGeom>
        </p:spPr>
      </p:pic>
      <p:sp>
        <p:nvSpPr>
          <p:cNvPr id="9" name="Título 8"/>
          <p:cNvSpPr>
            <a:spLocks noGrp="1"/>
          </p:cNvSpPr>
          <p:nvPr>
            <p:ph type="title"/>
          </p:nvPr>
        </p:nvSpPr>
        <p:spPr>
          <a:xfrm>
            <a:off x="407368" y="260648"/>
            <a:ext cx="10972800" cy="604800"/>
          </a:xfrm>
        </p:spPr>
        <p:txBody>
          <a:bodyPr/>
          <a:lstStyle/>
          <a:p>
            <a:r>
              <a:rPr lang="es-ES" sz="3200" dirty="0" smtClean="0"/>
              <a:t>Tecnología y sueño</a:t>
            </a:r>
            <a:endParaRPr lang="es-ES" sz="3200" dirty="0"/>
          </a:p>
        </p:txBody>
      </p:sp>
      <p:sp>
        <p:nvSpPr>
          <p:cNvPr id="10" name="Marcador de contenido 9"/>
          <p:cNvSpPr>
            <a:spLocks noGrp="1"/>
          </p:cNvSpPr>
          <p:nvPr>
            <p:ph idx="1"/>
          </p:nvPr>
        </p:nvSpPr>
        <p:spPr>
          <a:xfrm>
            <a:off x="0" y="1556792"/>
            <a:ext cx="11640616" cy="3744416"/>
          </a:xfrm>
        </p:spPr>
        <p:txBody>
          <a:bodyPr/>
          <a:lstStyle/>
          <a:p>
            <a:r>
              <a:rPr lang="es-ES" sz="2400" dirty="0" smtClean="0"/>
              <a:t> “Los alumnos españoles comienzan a tener estos dispositivos a los 11 años, a pesar de que la edad recomendada son los 15 años. Sólo el 22% recibe formación en pensamiento crítico para valorar la fiabilidad de internet” </a:t>
            </a:r>
            <a:r>
              <a:rPr lang="es-ES" sz="2000" i="1" dirty="0" smtClean="0"/>
              <a:t>El Mundo. 22.01.19.</a:t>
            </a:r>
            <a:r>
              <a:rPr lang="es-ES" dirty="0" smtClean="0"/>
              <a:t/>
            </a:r>
            <a:br>
              <a:rPr lang="es-ES" dirty="0" smtClean="0"/>
            </a:br>
            <a:r>
              <a:rPr lang="es-ES" dirty="0" smtClean="0"/>
              <a:t>                                                                                       </a:t>
            </a:r>
            <a:endParaRPr lang="es-ES" dirty="0"/>
          </a:p>
        </p:txBody>
      </p:sp>
      <p:sp>
        <p:nvSpPr>
          <p:cNvPr id="11" name="Marcador de texto 10"/>
          <p:cNvSpPr>
            <a:spLocks noGrp="1"/>
          </p:cNvSpPr>
          <p:nvPr>
            <p:ph type="body" sz="quarter" idx="10"/>
          </p:nvPr>
        </p:nvSpPr>
        <p:spPr>
          <a:xfrm>
            <a:off x="609557" y="5877272"/>
            <a:ext cx="11582443" cy="295162"/>
          </a:xfrm>
        </p:spPr>
        <p:txBody>
          <a:bodyPr/>
          <a:lstStyle/>
          <a:p>
            <a:r>
              <a:rPr lang="en-US" sz="1200" dirty="0"/>
              <a:t>Melatonin suppression and sleepiness in children </a:t>
            </a:r>
            <a:r>
              <a:rPr lang="en-US" sz="1200" dirty="0" err="1"/>
              <a:t>exposedto</a:t>
            </a:r>
            <a:r>
              <a:rPr lang="en-US" sz="1200" dirty="0"/>
              <a:t> blue-enriched white LED lighting at night. Physiological Reports ISSN 2051-817X</a:t>
            </a:r>
          </a:p>
          <a:p>
            <a:endParaRPr lang="es-ES" dirty="0"/>
          </a:p>
        </p:txBody>
      </p:sp>
    </p:spTree>
    <p:extLst>
      <p:ext uri="{BB962C8B-B14F-4D97-AF65-F5344CB8AC3E}">
        <p14:creationId xmlns:p14="http://schemas.microsoft.com/office/powerpoint/2010/main" val="875915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26AF3930-058D-2A49-B666-9EA60889B1CD}"/>
              </a:ext>
            </a:extLst>
          </p:cNvPr>
          <p:cNvPicPr>
            <a:picLocks noChangeAspect="1"/>
          </p:cNvPicPr>
          <p:nvPr/>
        </p:nvPicPr>
        <p:blipFill>
          <a:blip r:embed="rId3"/>
          <a:stretch>
            <a:fillRect/>
          </a:stretch>
        </p:blipFill>
        <p:spPr>
          <a:xfrm>
            <a:off x="3379226" y="764704"/>
            <a:ext cx="6009614" cy="5143500"/>
          </a:xfrm>
          <a:prstGeom prst="rect">
            <a:avLst/>
          </a:prstGeom>
        </p:spPr>
      </p:pic>
      <p:pic>
        <p:nvPicPr>
          <p:cNvPr id="6" name="Imagen 5">
            <a:extLst>
              <a:ext uri="{FF2B5EF4-FFF2-40B4-BE49-F238E27FC236}">
                <a16:creationId xmlns="" xmlns:a16="http://schemas.microsoft.com/office/drawing/2014/main" id="{EF341BD4-8C5E-6A4E-9760-EF8147DBCD13}"/>
              </a:ext>
            </a:extLst>
          </p:cNvPr>
          <p:cNvPicPr>
            <a:picLocks noChangeAspect="1"/>
          </p:cNvPicPr>
          <p:nvPr/>
        </p:nvPicPr>
        <p:blipFill>
          <a:blip r:embed="rId4"/>
          <a:stretch>
            <a:fillRect/>
          </a:stretch>
        </p:blipFill>
        <p:spPr>
          <a:xfrm>
            <a:off x="4255875" y="1010314"/>
            <a:ext cx="4648200" cy="428625"/>
          </a:xfrm>
          <a:prstGeom prst="rect">
            <a:avLst/>
          </a:prstGeom>
        </p:spPr>
      </p:pic>
      <p:cxnSp>
        <p:nvCxnSpPr>
          <p:cNvPr id="3" name="Conector recto 2">
            <a:extLst>
              <a:ext uri="{FF2B5EF4-FFF2-40B4-BE49-F238E27FC236}">
                <a16:creationId xmlns="" xmlns:a16="http://schemas.microsoft.com/office/drawing/2014/main" id="{3296D7D5-0BD3-894B-AE1B-7AE0C344DDBF}"/>
              </a:ext>
            </a:extLst>
          </p:cNvPr>
          <p:cNvCxnSpPr/>
          <p:nvPr/>
        </p:nvCxnSpPr>
        <p:spPr>
          <a:xfrm>
            <a:off x="4410452" y="1701964"/>
            <a:ext cx="708660" cy="495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 xmlns:a16="http://schemas.microsoft.com/office/drawing/2014/main" id="{BEBACC89-B3A2-F743-8EA6-F215BE4A4570}"/>
              </a:ext>
            </a:extLst>
          </p:cNvPr>
          <p:cNvCxnSpPr>
            <a:cxnSpLocks/>
          </p:cNvCxnSpPr>
          <p:nvPr/>
        </p:nvCxnSpPr>
        <p:spPr>
          <a:xfrm>
            <a:off x="5119112" y="2212641"/>
            <a:ext cx="708660" cy="834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 xmlns:a16="http://schemas.microsoft.com/office/drawing/2014/main" id="{FD093B8D-8F63-CD43-B910-604932A9EE40}"/>
              </a:ext>
            </a:extLst>
          </p:cNvPr>
          <p:cNvCxnSpPr>
            <a:cxnSpLocks/>
          </p:cNvCxnSpPr>
          <p:nvPr/>
        </p:nvCxnSpPr>
        <p:spPr>
          <a:xfrm>
            <a:off x="5808723" y="3046758"/>
            <a:ext cx="771253" cy="4876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 xmlns:a16="http://schemas.microsoft.com/office/drawing/2014/main" id="{5FC0618D-9344-2644-A769-284586E74F5C}"/>
              </a:ext>
            </a:extLst>
          </p:cNvPr>
          <p:cNvCxnSpPr>
            <a:cxnSpLocks/>
          </p:cNvCxnSpPr>
          <p:nvPr/>
        </p:nvCxnSpPr>
        <p:spPr>
          <a:xfrm>
            <a:off x="6579975" y="3534439"/>
            <a:ext cx="689610" cy="3087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 xmlns:a16="http://schemas.microsoft.com/office/drawing/2014/main" id="{2A94B100-87EE-7445-8DA2-97C22723ADF0}"/>
              </a:ext>
            </a:extLst>
          </p:cNvPr>
          <p:cNvCxnSpPr>
            <a:cxnSpLocks/>
          </p:cNvCxnSpPr>
          <p:nvPr/>
        </p:nvCxnSpPr>
        <p:spPr>
          <a:xfrm>
            <a:off x="7269586" y="3835564"/>
            <a:ext cx="771253"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 xmlns:a16="http://schemas.microsoft.com/office/drawing/2014/main" id="{A435F570-F261-2E41-80ED-8DA88EFD3220}"/>
              </a:ext>
            </a:extLst>
          </p:cNvPr>
          <p:cNvCxnSpPr>
            <a:cxnSpLocks/>
          </p:cNvCxnSpPr>
          <p:nvPr/>
        </p:nvCxnSpPr>
        <p:spPr>
          <a:xfrm>
            <a:off x="8388092" y="3046758"/>
            <a:ext cx="2628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 xmlns:a16="http://schemas.microsoft.com/office/drawing/2014/main" id="{27DE0F95-10A3-054E-B3B4-09A224F239D3}"/>
              </a:ext>
            </a:extLst>
          </p:cNvPr>
          <p:cNvSpPr txBox="1"/>
          <p:nvPr/>
        </p:nvSpPr>
        <p:spPr>
          <a:xfrm>
            <a:off x="4066296" y="4289949"/>
            <a:ext cx="4584687" cy="276999"/>
          </a:xfrm>
          <a:prstGeom prst="rect">
            <a:avLst/>
          </a:prstGeom>
          <a:solidFill>
            <a:schemeClr val="bg1"/>
          </a:solidFill>
        </p:spPr>
        <p:txBody>
          <a:bodyPr wrap="square" rtlCol="0">
            <a:spAutoFit/>
          </a:bodyPr>
          <a:lstStyle/>
          <a:p>
            <a:r>
              <a:rPr lang="es-ES" sz="1200" dirty="0">
                <a:solidFill>
                  <a:srgbClr val="325886"/>
                </a:solidFill>
              </a:rPr>
              <a:t>    0               &lt; 1 h           1 h            2 h             3 h              4 h</a:t>
            </a:r>
          </a:p>
        </p:txBody>
      </p:sp>
      <p:sp>
        <p:nvSpPr>
          <p:cNvPr id="20" name="CuadroTexto 19">
            <a:extLst>
              <a:ext uri="{FF2B5EF4-FFF2-40B4-BE49-F238E27FC236}">
                <a16:creationId xmlns="" xmlns:a16="http://schemas.microsoft.com/office/drawing/2014/main" id="{BC7732E3-DE21-AB40-9AD9-ECD60ADCF95D}"/>
              </a:ext>
            </a:extLst>
          </p:cNvPr>
          <p:cNvSpPr txBox="1"/>
          <p:nvPr/>
        </p:nvSpPr>
        <p:spPr>
          <a:xfrm>
            <a:off x="3639394" y="4550703"/>
            <a:ext cx="5109911" cy="430887"/>
          </a:xfrm>
          <a:prstGeom prst="rect">
            <a:avLst/>
          </a:prstGeom>
          <a:solidFill>
            <a:schemeClr val="bg1"/>
          </a:solidFill>
          <a:ln>
            <a:noFill/>
          </a:ln>
        </p:spPr>
        <p:txBody>
          <a:bodyPr wrap="square" rtlCol="0">
            <a:spAutoFit/>
          </a:bodyPr>
          <a:lstStyle/>
          <a:p>
            <a:pPr algn="ctr"/>
            <a:r>
              <a:rPr lang="es-ES" sz="1100" dirty="0">
                <a:solidFill>
                  <a:srgbClr val="325886"/>
                </a:solidFill>
              </a:rPr>
              <a:t>Horas al día de uso de tecnología portátil</a:t>
            </a:r>
          </a:p>
          <a:p>
            <a:pPr algn="ctr"/>
            <a:endParaRPr lang="es-ES" sz="1100" dirty="0">
              <a:solidFill>
                <a:srgbClr val="325886"/>
              </a:solidFill>
            </a:endParaRPr>
          </a:p>
        </p:txBody>
      </p:sp>
      <p:sp>
        <p:nvSpPr>
          <p:cNvPr id="21" name="CuadroTexto 20">
            <a:extLst>
              <a:ext uri="{FF2B5EF4-FFF2-40B4-BE49-F238E27FC236}">
                <a16:creationId xmlns="" xmlns:a16="http://schemas.microsoft.com/office/drawing/2014/main" id="{050A61D2-2E31-2C41-B843-373BAE9C371F}"/>
              </a:ext>
            </a:extLst>
          </p:cNvPr>
          <p:cNvSpPr txBox="1"/>
          <p:nvPr/>
        </p:nvSpPr>
        <p:spPr>
          <a:xfrm>
            <a:off x="3359696" y="5013176"/>
            <a:ext cx="6048672" cy="1077218"/>
          </a:xfrm>
          <a:prstGeom prst="rect">
            <a:avLst/>
          </a:prstGeom>
          <a:solidFill>
            <a:schemeClr val="bg1"/>
          </a:solidFill>
          <a:ln>
            <a:noFill/>
          </a:ln>
        </p:spPr>
        <p:txBody>
          <a:bodyPr wrap="square" rtlCol="0">
            <a:spAutoFit/>
          </a:bodyPr>
          <a:lstStyle/>
          <a:p>
            <a:pPr algn="ctr"/>
            <a:r>
              <a:rPr lang="es-ES" sz="1600" dirty="0">
                <a:solidFill>
                  <a:srgbClr val="325886"/>
                </a:solidFill>
              </a:rPr>
              <a:t>  Media de horas de sueño en días escolares en relación con las horas de TV, videojuegos y tecnología portátil (6 a 17 años de edad)</a:t>
            </a:r>
          </a:p>
          <a:p>
            <a:pPr algn="ctr"/>
            <a:endParaRPr lang="es-ES" sz="1600" dirty="0">
              <a:solidFill>
                <a:srgbClr val="325886"/>
              </a:solidFill>
            </a:endParaRPr>
          </a:p>
          <a:p>
            <a:pPr algn="ctr"/>
            <a:endParaRPr lang="es-ES" sz="1600" dirty="0">
              <a:solidFill>
                <a:srgbClr val="325886"/>
              </a:solidFill>
            </a:endParaRPr>
          </a:p>
        </p:txBody>
      </p:sp>
      <p:sp>
        <p:nvSpPr>
          <p:cNvPr id="22" name="CuadroTexto 21">
            <a:extLst>
              <a:ext uri="{FF2B5EF4-FFF2-40B4-BE49-F238E27FC236}">
                <a16:creationId xmlns="" xmlns:a16="http://schemas.microsoft.com/office/drawing/2014/main" id="{2C656A15-49F7-EB43-AAAC-41207B9CC551}"/>
              </a:ext>
            </a:extLst>
          </p:cNvPr>
          <p:cNvSpPr txBox="1"/>
          <p:nvPr/>
        </p:nvSpPr>
        <p:spPr>
          <a:xfrm rot="16200000">
            <a:off x="2952292" y="2787804"/>
            <a:ext cx="1411916" cy="230832"/>
          </a:xfrm>
          <a:prstGeom prst="rect">
            <a:avLst/>
          </a:prstGeom>
          <a:solidFill>
            <a:schemeClr val="bg1"/>
          </a:solidFill>
        </p:spPr>
        <p:txBody>
          <a:bodyPr wrap="square" rtlCol="0">
            <a:spAutoFit/>
          </a:bodyPr>
          <a:lstStyle/>
          <a:p>
            <a:pPr algn="ctr"/>
            <a:r>
              <a:rPr lang="es-ES" sz="900" dirty="0">
                <a:solidFill>
                  <a:srgbClr val="325886"/>
                </a:solidFill>
              </a:rPr>
              <a:t>Horas de sueño</a:t>
            </a:r>
          </a:p>
        </p:txBody>
      </p:sp>
      <p:sp>
        <p:nvSpPr>
          <p:cNvPr id="23" name="CuadroTexto 22">
            <a:extLst>
              <a:ext uri="{FF2B5EF4-FFF2-40B4-BE49-F238E27FC236}">
                <a16:creationId xmlns="" xmlns:a16="http://schemas.microsoft.com/office/drawing/2014/main" id="{CF8EA154-9BF1-7041-913E-C3469FAB01C1}"/>
              </a:ext>
            </a:extLst>
          </p:cNvPr>
          <p:cNvSpPr txBox="1"/>
          <p:nvPr/>
        </p:nvSpPr>
        <p:spPr>
          <a:xfrm>
            <a:off x="8626572" y="2931342"/>
            <a:ext cx="1573884" cy="307777"/>
          </a:xfrm>
          <a:prstGeom prst="rect">
            <a:avLst/>
          </a:prstGeom>
          <a:solidFill>
            <a:schemeClr val="bg1"/>
          </a:solidFill>
        </p:spPr>
        <p:txBody>
          <a:bodyPr wrap="square" rtlCol="0">
            <a:spAutoFit/>
          </a:bodyPr>
          <a:lstStyle/>
          <a:p>
            <a:r>
              <a:rPr lang="es-ES" sz="1400" dirty="0">
                <a:solidFill>
                  <a:srgbClr val="325886"/>
                </a:solidFill>
              </a:rPr>
              <a:t>Tecnología portátil</a:t>
            </a:r>
          </a:p>
        </p:txBody>
      </p:sp>
      <p:sp>
        <p:nvSpPr>
          <p:cNvPr id="24" name="CuadroTexto 23">
            <a:extLst>
              <a:ext uri="{FF2B5EF4-FFF2-40B4-BE49-F238E27FC236}">
                <a16:creationId xmlns="" xmlns:a16="http://schemas.microsoft.com/office/drawing/2014/main" id="{2956437C-41DD-8F4A-8870-D105854DA23C}"/>
              </a:ext>
            </a:extLst>
          </p:cNvPr>
          <p:cNvSpPr txBox="1"/>
          <p:nvPr/>
        </p:nvSpPr>
        <p:spPr>
          <a:xfrm>
            <a:off x="8626572" y="3162174"/>
            <a:ext cx="498002" cy="300082"/>
          </a:xfrm>
          <a:prstGeom prst="rect">
            <a:avLst/>
          </a:prstGeom>
          <a:solidFill>
            <a:schemeClr val="bg1"/>
          </a:solidFill>
        </p:spPr>
        <p:txBody>
          <a:bodyPr wrap="square" rtlCol="0">
            <a:spAutoFit/>
          </a:bodyPr>
          <a:lstStyle/>
          <a:p>
            <a:endParaRPr lang="es-ES" sz="1350" dirty="0"/>
          </a:p>
        </p:txBody>
      </p:sp>
      <p:sp>
        <p:nvSpPr>
          <p:cNvPr id="25" name="CuadroTexto 24">
            <a:extLst>
              <a:ext uri="{FF2B5EF4-FFF2-40B4-BE49-F238E27FC236}">
                <a16:creationId xmlns="" xmlns:a16="http://schemas.microsoft.com/office/drawing/2014/main" id="{AE732E27-64DC-9F4E-B698-E1542E168D19}"/>
              </a:ext>
            </a:extLst>
          </p:cNvPr>
          <p:cNvSpPr txBox="1"/>
          <p:nvPr/>
        </p:nvSpPr>
        <p:spPr>
          <a:xfrm>
            <a:off x="8616280" y="2184326"/>
            <a:ext cx="1084520" cy="523220"/>
          </a:xfrm>
          <a:prstGeom prst="rect">
            <a:avLst/>
          </a:prstGeom>
          <a:solidFill>
            <a:schemeClr val="bg1"/>
          </a:solidFill>
        </p:spPr>
        <p:txBody>
          <a:bodyPr wrap="square" rtlCol="0">
            <a:spAutoFit/>
          </a:bodyPr>
          <a:lstStyle/>
          <a:p>
            <a:r>
              <a:rPr lang="es-ES" sz="1400" dirty="0">
                <a:solidFill>
                  <a:srgbClr val="325886"/>
                </a:solidFill>
              </a:rPr>
              <a:t>TV y videojuegos</a:t>
            </a:r>
          </a:p>
        </p:txBody>
      </p:sp>
    </p:spTree>
    <p:extLst>
      <p:ext uri="{BB962C8B-B14F-4D97-AF65-F5344CB8AC3E}">
        <p14:creationId xmlns:p14="http://schemas.microsoft.com/office/powerpoint/2010/main" val="2579066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D555C24-0ED1-CA41-80C1-EB7E545A2596}"/>
              </a:ext>
            </a:extLst>
          </p:cNvPr>
          <p:cNvPicPr>
            <a:picLocks noChangeAspect="1"/>
          </p:cNvPicPr>
          <p:nvPr/>
        </p:nvPicPr>
        <p:blipFill>
          <a:blip r:embed="rId3"/>
          <a:stretch>
            <a:fillRect/>
          </a:stretch>
        </p:blipFill>
        <p:spPr>
          <a:xfrm>
            <a:off x="2333471" y="1033464"/>
            <a:ext cx="7363917" cy="4791075"/>
          </a:xfrm>
          <a:prstGeom prst="rect">
            <a:avLst/>
          </a:prstGeom>
        </p:spPr>
      </p:pic>
      <p:pic>
        <p:nvPicPr>
          <p:cNvPr id="4" name="Imagen 3">
            <a:extLst>
              <a:ext uri="{FF2B5EF4-FFF2-40B4-BE49-F238E27FC236}">
                <a16:creationId xmlns="" xmlns:a16="http://schemas.microsoft.com/office/drawing/2014/main" id="{5029F0FF-CB95-3042-AF10-35D586B8C380}"/>
              </a:ext>
            </a:extLst>
          </p:cNvPr>
          <p:cNvPicPr>
            <a:picLocks noChangeAspect="1"/>
          </p:cNvPicPr>
          <p:nvPr/>
        </p:nvPicPr>
        <p:blipFill>
          <a:blip r:embed="rId4"/>
          <a:stretch>
            <a:fillRect/>
          </a:stretch>
        </p:blipFill>
        <p:spPr>
          <a:xfrm>
            <a:off x="4111023" y="817130"/>
            <a:ext cx="3808810" cy="351222"/>
          </a:xfrm>
          <a:prstGeom prst="rect">
            <a:avLst/>
          </a:prstGeom>
        </p:spPr>
      </p:pic>
      <p:sp>
        <p:nvSpPr>
          <p:cNvPr id="3" name="CuadroTexto 2">
            <a:extLst>
              <a:ext uri="{FF2B5EF4-FFF2-40B4-BE49-F238E27FC236}">
                <a16:creationId xmlns="" xmlns:a16="http://schemas.microsoft.com/office/drawing/2014/main" id="{E692AED7-895A-064C-8C1C-147F59275E7A}"/>
              </a:ext>
            </a:extLst>
          </p:cNvPr>
          <p:cNvSpPr txBox="1"/>
          <p:nvPr/>
        </p:nvSpPr>
        <p:spPr>
          <a:xfrm>
            <a:off x="2559997" y="5252041"/>
            <a:ext cx="7033097" cy="546303"/>
          </a:xfrm>
          <a:prstGeom prst="rect">
            <a:avLst/>
          </a:prstGeom>
          <a:solidFill>
            <a:schemeClr val="bg1"/>
          </a:solidFill>
          <a:ln>
            <a:noFill/>
          </a:ln>
        </p:spPr>
        <p:txBody>
          <a:bodyPr wrap="square" rtlCol="0">
            <a:spAutoFit/>
          </a:bodyPr>
          <a:lstStyle/>
          <a:p>
            <a:pPr algn="ctr"/>
            <a:r>
              <a:rPr lang="es-ES" sz="1600" dirty="0">
                <a:solidFill>
                  <a:srgbClr val="325886"/>
                </a:solidFill>
              </a:rPr>
              <a:t>Porcentaje con insuficiente sueño según las horas de uso de tecnología portátil</a:t>
            </a:r>
          </a:p>
          <a:p>
            <a:pPr algn="ctr"/>
            <a:endParaRPr lang="es-ES" sz="1350" dirty="0">
              <a:solidFill>
                <a:srgbClr val="325886"/>
              </a:solidFill>
            </a:endParaRPr>
          </a:p>
        </p:txBody>
      </p:sp>
      <p:cxnSp>
        <p:nvCxnSpPr>
          <p:cNvPr id="8" name="Conector recto 7">
            <a:extLst>
              <a:ext uri="{FF2B5EF4-FFF2-40B4-BE49-F238E27FC236}">
                <a16:creationId xmlns="" xmlns:a16="http://schemas.microsoft.com/office/drawing/2014/main" id="{1236AAA1-E7BA-E54F-A52F-C0059E24DD2E}"/>
              </a:ext>
            </a:extLst>
          </p:cNvPr>
          <p:cNvCxnSpPr/>
          <p:nvPr/>
        </p:nvCxnSpPr>
        <p:spPr>
          <a:xfrm flipV="1">
            <a:off x="3868479" y="4318149"/>
            <a:ext cx="829340" cy="2153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 xmlns:a16="http://schemas.microsoft.com/office/drawing/2014/main" id="{98A8E42A-824E-0C41-80DE-5139437DBFA9}"/>
              </a:ext>
            </a:extLst>
          </p:cNvPr>
          <p:cNvCxnSpPr>
            <a:cxnSpLocks/>
          </p:cNvCxnSpPr>
          <p:nvPr/>
        </p:nvCxnSpPr>
        <p:spPr>
          <a:xfrm flipV="1">
            <a:off x="4697819" y="3959299"/>
            <a:ext cx="869212" cy="358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 xmlns:a16="http://schemas.microsoft.com/office/drawing/2014/main" id="{8D1E9E52-3619-834B-81C9-D6187C0620CD}"/>
              </a:ext>
            </a:extLst>
          </p:cNvPr>
          <p:cNvCxnSpPr>
            <a:cxnSpLocks/>
          </p:cNvCxnSpPr>
          <p:nvPr/>
        </p:nvCxnSpPr>
        <p:spPr>
          <a:xfrm flipV="1">
            <a:off x="5542885" y="3714631"/>
            <a:ext cx="829340" cy="244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 xmlns:a16="http://schemas.microsoft.com/office/drawing/2014/main" id="{02D8C69C-29B2-5940-BE70-1BA9002F4337}"/>
              </a:ext>
            </a:extLst>
          </p:cNvPr>
          <p:cNvCxnSpPr>
            <a:cxnSpLocks/>
          </p:cNvCxnSpPr>
          <p:nvPr/>
        </p:nvCxnSpPr>
        <p:spPr>
          <a:xfrm flipV="1">
            <a:off x="6372225" y="3425456"/>
            <a:ext cx="829340" cy="289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 xmlns:a16="http://schemas.microsoft.com/office/drawing/2014/main" id="{47D8D6C8-EF07-9249-99A2-1B074189FBCC}"/>
              </a:ext>
            </a:extLst>
          </p:cNvPr>
          <p:cNvCxnSpPr>
            <a:cxnSpLocks/>
          </p:cNvCxnSpPr>
          <p:nvPr/>
        </p:nvCxnSpPr>
        <p:spPr>
          <a:xfrm>
            <a:off x="7201564" y="3425456"/>
            <a:ext cx="829340" cy="1787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 xmlns:a16="http://schemas.microsoft.com/office/drawing/2014/main" id="{23AAC8A0-CD15-2E4A-AD56-641B1B68264B}"/>
              </a:ext>
            </a:extLst>
          </p:cNvPr>
          <p:cNvCxnSpPr>
            <a:cxnSpLocks/>
          </p:cNvCxnSpPr>
          <p:nvPr/>
        </p:nvCxnSpPr>
        <p:spPr>
          <a:xfrm flipV="1">
            <a:off x="8573519" y="2936222"/>
            <a:ext cx="363119"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 xmlns:a16="http://schemas.microsoft.com/office/drawing/2014/main" id="{47B0FBE2-6F6D-2442-AAAF-A1068354227B}"/>
              </a:ext>
            </a:extLst>
          </p:cNvPr>
          <p:cNvCxnSpPr>
            <a:cxnSpLocks/>
          </p:cNvCxnSpPr>
          <p:nvPr/>
        </p:nvCxnSpPr>
        <p:spPr>
          <a:xfrm flipV="1">
            <a:off x="3868479" y="4230399"/>
            <a:ext cx="829340" cy="29417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 xmlns:a16="http://schemas.microsoft.com/office/drawing/2014/main" id="{1B341B83-CCF6-DE49-A0D6-1F9731BB4247}"/>
              </a:ext>
            </a:extLst>
          </p:cNvPr>
          <p:cNvCxnSpPr>
            <a:cxnSpLocks/>
          </p:cNvCxnSpPr>
          <p:nvPr/>
        </p:nvCxnSpPr>
        <p:spPr>
          <a:xfrm flipV="1">
            <a:off x="4685746" y="3394035"/>
            <a:ext cx="841412" cy="8569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 xmlns:a16="http://schemas.microsoft.com/office/drawing/2014/main" id="{2AD55755-CF3C-1D48-A01E-1DD3AC9FA39C}"/>
              </a:ext>
            </a:extLst>
          </p:cNvPr>
          <p:cNvCxnSpPr>
            <a:cxnSpLocks/>
          </p:cNvCxnSpPr>
          <p:nvPr/>
        </p:nvCxnSpPr>
        <p:spPr>
          <a:xfrm flipV="1">
            <a:off x="5531091" y="2930951"/>
            <a:ext cx="837203" cy="46308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 xmlns:a16="http://schemas.microsoft.com/office/drawing/2014/main" id="{0707A693-977B-CA4F-83C4-D0F29B77B130}"/>
              </a:ext>
            </a:extLst>
          </p:cNvPr>
          <p:cNvCxnSpPr>
            <a:cxnSpLocks/>
          </p:cNvCxnSpPr>
          <p:nvPr/>
        </p:nvCxnSpPr>
        <p:spPr>
          <a:xfrm flipV="1">
            <a:off x="6372225" y="2228851"/>
            <a:ext cx="829340" cy="69182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 xmlns:a16="http://schemas.microsoft.com/office/drawing/2014/main" id="{54F3CE3B-3CF0-A842-97CC-1F0580080F0C}"/>
              </a:ext>
            </a:extLst>
          </p:cNvPr>
          <p:cNvCxnSpPr>
            <a:cxnSpLocks/>
          </p:cNvCxnSpPr>
          <p:nvPr/>
        </p:nvCxnSpPr>
        <p:spPr>
          <a:xfrm flipV="1">
            <a:off x="7201566" y="1975241"/>
            <a:ext cx="837203" cy="25361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 xmlns:a16="http://schemas.microsoft.com/office/drawing/2014/main" id="{65683BC1-4282-6548-B8EC-2B1C543A3B9D}"/>
              </a:ext>
            </a:extLst>
          </p:cNvPr>
          <p:cNvCxnSpPr>
            <a:cxnSpLocks/>
          </p:cNvCxnSpPr>
          <p:nvPr/>
        </p:nvCxnSpPr>
        <p:spPr>
          <a:xfrm>
            <a:off x="8573518" y="2656331"/>
            <a:ext cx="363119"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 xmlns:a16="http://schemas.microsoft.com/office/drawing/2014/main" id="{F8100DFE-EB7A-074B-954E-57DFC7EE7608}"/>
              </a:ext>
            </a:extLst>
          </p:cNvPr>
          <p:cNvCxnSpPr>
            <a:cxnSpLocks/>
          </p:cNvCxnSpPr>
          <p:nvPr/>
        </p:nvCxnSpPr>
        <p:spPr>
          <a:xfrm flipV="1">
            <a:off x="3856407" y="3384258"/>
            <a:ext cx="829340" cy="1470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 xmlns:a16="http://schemas.microsoft.com/office/drawing/2014/main" id="{31DA25D1-C7D8-FD45-B565-BBCA3A6193C8}"/>
              </a:ext>
            </a:extLst>
          </p:cNvPr>
          <p:cNvCxnSpPr>
            <a:cxnSpLocks/>
          </p:cNvCxnSpPr>
          <p:nvPr/>
        </p:nvCxnSpPr>
        <p:spPr>
          <a:xfrm flipV="1">
            <a:off x="4701752" y="3025410"/>
            <a:ext cx="813335" cy="35884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 xmlns:a16="http://schemas.microsoft.com/office/drawing/2014/main" id="{5FD8C3BD-0A60-184C-ADEA-F6FF5479A912}"/>
              </a:ext>
            </a:extLst>
          </p:cNvPr>
          <p:cNvCxnSpPr>
            <a:cxnSpLocks/>
          </p:cNvCxnSpPr>
          <p:nvPr/>
        </p:nvCxnSpPr>
        <p:spPr>
          <a:xfrm flipV="1">
            <a:off x="5508591" y="2695036"/>
            <a:ext cx="863634" cy="32549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 xmlns:a16="http://schemas.microsoft.com/office/drawing/2014/main" id="{0FA781DB-0D81-D244-AFF4-67DEB3FD8BCF}"/>
              </a:ext>
            </a:extLst>
          </p:cNvPr>
          <p:cNvCxnSpPr>
            <a:cxnSpLocks/>
          </p:cNvCxnSpPr>
          <p:nvPr/>
        </p:nvCxnSpPr>
        <p:spPr>
          <a:xfrm flipV="1">
            <a:off x="6372225" y="2482462"/>
            <a:ext cx="829340" cy="21308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 xmlns:a16="http://schemas.microsoft.com/office/drawing/2014/main" id="{40BA2A10-5A82-4A43-B61D-D9E6E5CD5F29}"/>
              </a:ext>
            </a:extLst>
          </p:cNvPr>
          <p:cNvCxnSpPr>
            <a:cxnSpLocks/>
          </p:cNvCxnSpPr>
          <p:nvPr/>
        </p:nvCxnSpPr>
        <p:spPr>
          <a:xfrm flipV="1">
            <a:off x="7201534" y="2394712"/>
            <a:ext cx="829370" cy="865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 xmlns:a16="http://schemas.microsoft.com/office/drawing/2014/main" id="{97DA75F8-F0C1-594E-9AC1-C26100E97102}"/>
              </a:ext>
            </a:extLst>
          </p:cNvPr>
          <p:cNvCxnSpPr>
            <a:cxnSpLocks/>
          </p:cNvCxnSpPr>
          <p:nvPr/>
        </p:nvCxnSpPr>
        <p:spPr>
          <a:xfrm>
            <a:off x="8573517" y="3495186"/>
            <a:ext cx="36311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 xmlns:a16="http://schemas.microsoft.com/office/drawing/2014/main" id="{CCD25CAB-1345-D44C-B191-F295C393F23A}"/>
              </a:ext>
            </a:extLst>
          </p:cNvPr>
          <p:cNvCxnSpPr>
            <a:cxnSpLocks/>
          </p:cNvCxnSpPr>
          <p:nvPr/>
        </p:nvCxnSpPr>
        <p:spPr>
          <a:xfrm flipV="1">
            <a:off x="3868479" y="3937265"/>
            <a:ext cx="829340" cy="769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 xmlns:a16="http://schemas.microsoft.com/office/drawing/2014/main" id="{3B8E78C5-7CDE-B242-A548-35D19FB6DF74}"/>
              </a:ext>
            </a:extLst>
          </p:cNvPr>
          <p:cNvCxnSpPr>
            <a:cxnSpLocks/>
          </p:cNvCxnSpPr>
          <p:nvPr/>
        </p:nvCxnSpPr>
        <p:spPr>
          <a:xfrm>
            <a:off x="4695869" y="3947042"/>
            <a:ext cx="837203" cy="5971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 xmlns:a16="http://schemas.microsoft.com/office/drawing/2014/main" id="{363BE7ED-C003-A34D-ADD8-414B8346A1F8}"/>
              </a:ext>
            </a:extLst>
          </p:cNvPr>
          <p:cNvCxnSpPr>
            <a:cxnSpLocks/>
          </p:cNvCxnSpPr>
          <p:nvPr/>
        </p:nvCxnSpPr>
        <p:spPr>
          <a:xfrm flipV="1">
            <a:off x="5531059" y="3713892"/>
            <a:ext cx="829340" cy="2941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 xmlns:a16="http://schemas.microsoft.com/office/drawing/2014/main" id="{AEF7F6C2-46C3-9540-9902-F978230974AF}"/>
              </a:ext>
            </a:extLst>
          </p:cNvPr>
          <p:cNvCxnSpPr>
            <a:cxnSpLocks/>
          </p:cNvCxnSpPr>
          <p:nvPr/>
        </p:nvCxnSpPr>
        <p:spPr>
          <a:xfrm flipV="1">
            <a:off x="6384053" y="3689878"/>
            <a:ext cx="813551" cy="39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 xmlns:a16="http://schemas.microsoft.com/office/drawing/2014/main" id="{50902853-D026-F149-A616-1C84DA79618D}"/>
              </a:ext>
            </a:extLst>
          </p:cNvPr>
          <p:cNvCxnSpPr>
            <a:cxnSpLocks/>
          </p:cNvCxnSpPr>
          <p:nvPr/>
        </p:nvCxnSpPr>
        <p:spPr>
          <a:xfrm flipV="1">
            <a:off x="7209428" y="3499951"/>
            <a:ext cx="817514" cy="18992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 xmlns:a16="http://schemas.microsoft.com/office/drawing/2014/main" id="{27235469-7B95-F449-A872-3029D833CD29}"/>
              </a:ext>
            </a:extLst>
          </p:cNvPr>
          <p:cNvCxnSpPr>
            <a:cxnSpLocks/>
          </p:cNvCxnSpPr>
          <p:nvPr/>
        </p:nvCxnSpPr>
        <p:spPr>
          <a:xfrm>
            <a:off x="8573517" y="3204833"/>
            <a:ext cx="363119"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 xmlns:a16="http://schemas.microsoft.com/office/drawing/2014/main" id="{D3326518-C1E4-7147-B9DA-E7670869EB0E}"/>
              </a:ext>
            </a:extLst>
          </p:cNvPr>
          <p:cNvCxnSpPr>
            <a:cxnSpLocks/>
          </p:cNvCxnSpPr>
          <p:nvPr/>
        </p:nvCxnSpPr>
        <p:spPr>
          <a:xfrm flipV="1">
            <a:off x="3868479" y="4442303"/>
            <a:ext cx="817268" cy="99479"/>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 xmlns:a16="http://schemas.microsoft.com/office/drawing/2014/main" id="{148550FE-E981-E84B-9A54-3E5626F5A5C7}"/>
              </a:ext>
            </a:extLst>
          </p:cNvPr>
          <p:cNvCxnSpPr>
            <a:cxnSpLocks/>
          </p:cNvCxnSpPr>
          <p:nvPr/>
        </p:nvCxnSpPr>
        <p:spPr>
          <a:xfrm flipV="1">
            <a:off x="4684573" y="4059957"/>
            <a:ext cx="853484" cy="381506"/>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 xmlns:a16="http://schemas.microsoft.com/office/drawing/2014/main" id="{BB088D1A-362C-2547-8961-8232043DD0D5}"/>
              </a:ext>
            </a:extLst>
          </p:cNvPr>
          <p:cNvCxnSpPr>
            <a:cxnSpLocks/>
          </p:cNvCxnSpPr>
          <p:nvPr/>
        </p:nvCxnSpPr>
        <p:spPr>
          <a:xfrm flipV="1">
            <a:off x="5549046" y="3747990"/>
            <a:ext cx="807453" cy="29561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 xmlns:a16="http://schemas.microsoft.com/office/drawing/2014/main" id="{43E76F25-380A-3F49-9EA5-2205578293D3}"/>
              </a:ext>
            </a:extLst>
          </p:cNvPr>
          <p:cNvCxnSpPr>
            <a:cxnSpLocks/>
          </p:cNvCxnSpPr>
          <p:nvPr/>
        </p:nvCxnSpPr>
        <p:spPr>
          <a:xfrm flipV="1">
            <a:off x="6362381" y="3574867"/>
            <a:ext cx="851010" cy="17711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 xmlns:a16="http://schemas.microsoft.com/office/drawing/2014/main" id="{4A0950AE-7F1C-C34C-83BD-EDF800FBC867}"/>
              </a:ext>
            </a:extLst>
          </p:cNvPr>
          <p:cNvCxnSpPr>
            <a:cxnSpLocks/>
          </p:cNvCxnSpPr>
          <p:nvPr/>
        </p:nvCxnSpPr>
        <p:spPr>
          <a:xfrm flipV="1">
            <a:off x="7187788" y="3363355"/>
            <a:ext cx="839154" cy="212734"/>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 xmlns:a16="http://schemas.microsoft.com/office/drawing/2014/main" id="{8AB0B282-8746-B94D-9A4F-CD4C1F623573}"/>
              </a:ext>
            </a:extLst>
          </p:cNvPr>
          <p:cNvCxnSpPr>
            <a:cxnSpLocks/>
          </p:cNvCxnSpPr>
          <p:nvPr/>
        </p:nvCxnSpPr>
        <p:spPr>
          <a:xfrm>
            <a:off x="8529639" y="3747990"/>
            <a:ext cx="406997"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5" name="CuadroTexto 84">
            <a:extLst>
              <a:ext uri="{FF2B5EF4-FFF2-40B4-BE49-F238E27FC236}">
                <a16:creationId xmlns="" xmlns:a16="http://schemas.microsoft.com/office/drawing/2014/main" id="{0196C9C0-1745-A341-B2D1-D2F9A827F3B0}"/>
              </a:ext>
            </a:extLst>
          </p:cNvPr>
          <p:cNvSpPr txBox="1"/>
          <p:nvPr/>
        </p:nvSpPr>
        <p:spPr>
          <a:xfrm>
            <a:off x="3385454" y="4986776"/>
            <a:ext cx="5109911" cy="253916"/>
          </a:xfrm>
          <a:prstGeom prst="rect">
            <a:avLst/>
          </a:prstGeom>
          <a:solidFill>
            <a:schemeClr val="bg1"/>
          </a:solidFill>
          <a:ln>
            <a:solidFill>
              <a:schemeClr val="tx1"/>
            </a:solidFill>
          </a:ln>
        </p:spPr>
        <p:txBody>
          <a:bodyPr wrap="square" rtlCol="0">
            <a:spAutoFit/>
          </a:bodyPr>
          <a:lstStyle/>
          <a:p>
            <a:pPr algn="ctr"/>
            <a:r>
              <a:rPr lang="es-ES" sz="1050" dirty="0">
                <a:solidFill>
                  <a:srgbClr val="325886"/>
                </a:solidFill>
              </a:rPr>
              <a:t>Horas al día de uso de tecnología portátil</a:t>
            </a:r>
          </a:p>
        </p:txBody>
      </p:sp>
      <p:sp>
        <p:nvSpPr>
          <p:cNvPr id="86" name="CuadroTexto 85">
            <a:extLst>
              <a:ext uri="{FF2B5EF4-FFF2-40B4-BE49-F238E27FC236}">
                <a16:creationId xmlns="" xmlns:a16="http://schemas.microsoft.com/office/drawing/2014/main" id="{CD018C59-ABA8-D945-9018-7A082C0EBB74}"/>
              </a:ext>
            </a:extLst>
          </p:cNvPr>
          <p:cNvSpPr txBox="1"/>
          <p:nvPr/>
        </p:nvSpPr>
        <p:spPr>
          <a:xfrm>
            <a:off x="3589980" y="4701333"/>
            <a:ext cx="4997053" cy="300082"/>
          </a:xfrm>
          <a:prstGeom prst="rect">
            <a:avLst/>
          </a:prstGeom>
          <a:solidFill>
            <a:schemeClr val="bg1"/>
          </a:solidFill>
        </p:spPr>
        <p:txBody>
          <a:bodyPr wrap="square" rtlCol="0">
            <a:spAutoFit/>
          </a:bodyPr>
          <a:lstStyle/>
          <a:p>
            <a:r>
              <a:rPr lang="es-ES" sz="1350" dirty="0">
                <a:solidFill>
                  <a:srgbClr val="325886"/>
                </a:solidFill>
              </a:rPr>
              <a:t>    0                &lt; 1 h               1 h               2 h               3 h                 4 h</a:t>
            </a:r>
          </a:p>
        </p:txBody>
      </p:sp>
      <p:sp>
        <p:nvSpPr>
          <p:cNvPr id="87" name="CuadroTexto 86">
            <a:extLst>
              <a:ext uri="{FF2B5EF4-FFF2-40B4-BE49-F238E27FC236}">
                <a16:creationId xmlns="" xmlns:a16="http://schemas.microsoft.com/office/drawing/2014/main" id="{010DDB5A-59FF-0E41-8D5F-E9181FAF8B1F}"/>
              </a:ext>
            </a:extLst>
          </p:cNvPr>
          <p:cNvSpPr txBox="1"/>
          <p:nvPr/>
        </p:nvSpPr>
        <p:spPr>
          <a:xfrm rot="16200000">
            <a:off x="1596576" y="2884017"/>
            <a:ext cx="2818210" cy="307777"/>
          </a:xfrm>
          <a:prstGeom prst="rect">
            <a:avLst/>
          </a:prstGeom>
          <a:solidFill>
            <a:schemeClr val="bg1"/>
          </a:solidFill>
        </p:spPr>
        <p:txBody>
          <a:bodyPr wrap="square" rtlCol="0">
            <a:spAutoFit/>
          </a:bodyPr>
          <a:lstStyle/>
          <a:p>
            <a:pPr algn="ctr"/>
            <a:r>
              <a:rPr lang="es-ES" sz="1400" dirty="0">
                <a:solidFill>
                  <a:srgbClr val="325886"/>
                </a:solidFill>
              </a:rPr>
              <a:t>% con insuficiente sueño</a:t>
            </a:r>
          </a:p>
        </p:txBody>
      </p:sp>
      <p:sp>
        <p:nvSpPr>
          <p:cNvPr id="88" name="CuadroTexto 87">
            <a:extLst>
              <a:ext uri="{FF2B5EF4-FFF2-40B4-BE49-F238E27FC236}">
                <a16:creationId xmlns="" xmlns:a16="http://schemas.microsoft.com/office/drawing/2014/main" id="{585120EF-8D08-394C-B90C-E4D37D609009}"/>
              </a:ext>
            </a:extLst>
          </p:cNvPr>
          <p:cNvSpPr txBox="1"/>
          <p:nvPr/>
        </p:nvSpPr>
        <p:spPr>
          <a:xfrm>
            <a:off x="8936636" y="2558230"/>
            <a:ext cx="474065" cy="207749"/>
          </a:xfrm>
          <a:prstGeom prst="rect">
            <a:avLst/>
          </a:prstGeom>
          <a:solidFill>
            <a:schemeClr val="bg1"/>
          </a:solidFill>
        </p:spPr>
        <p:txBody>
          <a:bodyPr wrap="square" rtlCol="0">
            <a:spAutoFit/>
          </a:bodyPr>
          <a:lstStyle/>
          <a:p>
            <a:r>
              <a:rPr lang="es-ES" sz="750" b="1" dirty="0"/>
              <a:t>&lt; 1 año</a:t>
            </a:r>
          </a:p>
        </p:txBody>
      </p:sp>
      <p:sp>
        <p:nvSpPr>
          <p:cNvPr id="89" name="CuadroTexto 88">
            <a:extLst>
              <a:ext uri="{FF2B5EF4-FFF2-40B4-BE49-F238E27FC236}">
                <a16:creationId xmlns="" xmlns:a16="http://schemas.microsoft.com/office/drawing/2014/main" id="{D7397791-E820-8D4A-BBA1-6B1AF4542763}"/>
              </a:ext>
            </a:extLst>
          </p:cNvPr>
          <p:cNvSpPr txBox="1"/>
          <p:nvPr/>
        </p:nvSpPr>
        <p:spPr>
          <a:xfrm>
            <a:off x="8962720" y="2823067"/>
            <a:ext cx="354293" cy="323165"/>
          </a:xfrm>
          <a:prstGeom prst="rect">
            <a:avLst/>
          </a:prstGeom>
          <a:solidFill>
            <a:schemeClr val="bg1"/>
          </a:solidFill>
        </p:spPr>
        <p:txBody>
          <a:bodyPr wrap="square" rtlCol="0">
            <a:spAutoFit/>
          </a:bodyPr>
          <a:lstStyle/>
          <a:p>
            <a:r>
              <a:rPr lang="es-ES" sz="750" b="1" dirty="0"/>
              <a:t>2 a 5 </a:t>
            </a:r>
          </a:p>
        </p:txBody>
      </p:sp>
      <p:sp>
        <p:nvSpPr>
          <p:cNvPr id="90" name="CuadroTexto 89">
            <a:extLst>
              <a:ext uri="{FF2B5EF4-FFF2-40B4-BE49-F238E27FC236}">
                <a16:creationId xmlns="" xmlns:a16="http://schemas.microsoft.com/office/drawing/2014/main" id="{EAA62AC4-5070-9141-B361-808CD3C36BE6}"/>
              </a:ext>
            </a:extLst>
          </p:cNvPr>
          <p:cNvSpPr txBox="1"/>
          <p:nvPr/>
        </p:nvSpPr>
        <p:spPr>
          <a:xfrm>
            <a:off x="8962720" y="3098578"/>
            <a:ext cx="447981" cy="207749"/>
          </a:xfrm>
          <a:prstGeom prst="rect">
            <a:avLst/>
          </a:prstGeom>
          <a:solidFill>
            <a:schemeClr val="bg1"/>
          </a:solidFill>
        </p:spPr>
        <p:txBody>
          <a:bodyPr wrap="square" rtlCol="0">
            <a:spAutoFit/>
          </a:bodyPr>
          <a:lstStyle/>
          <a:p>
            <a:r>
              <a:rPr lang="es-ES" sz="750" b="1" dirty="0"/>
              <a:t>6 a 10 </a:t>
            </a:r>
          </a:p>
        </p:txBody>
      </p:sp>
      <p:sp>
        <p:nvSpPr>
          <p:cNvPr id="91" name="CuadroTexto 90">
            <a:extLst>
              <a:ext uri="{FF2B5EF4-FFF2-40B4-BE49-F238E27FC236}">
                <a16:creationId xmlns="" xmlns:a16="http://schemas.microsoft.com/office/drawing/2014/main" id="{140FD802-F133-704C-A7C0-80A205419D12}"/>
              </a:ext>
            </a:extLst>
          </p:cNvPr>
          <p:cNvSpPr txBox="1"/>
          <p:nvPr/>
        </p:nvSpPr>
        <p:spPr>
          <a:xfrm>
            <a:off x="8959046" y="3407618"/>
            <a:ext cx="451655" cy="323165"/>
          </a:xfrm>
          <a:prstGeom prst="rect">
            <a:avLst/>
          </a:prstGeom>
          <a:solidFill>
            <a:schemeClr val="bg1"/>
          </a:solidFill>
        </p:spPr>
        <p:txBody>
          <a:bodyPr wrap="square" rtlCol="0">
            <a:spAutoFit/>
          </a:bodyPr>
          <a:lstStyle/>
          <a:p>
            <a:r>
              <a:rPr lang="es-ES" sz="750" b="1" dirty="0"/>
              <a:t>11 a 13 </a:t>
            </a:r>
          </a:p>
        </p:txBody>
      </p:sp>
      <p:sp>
        <p:nvSpPr>
          <p:cNvPr id="92" name="CuadroTexto 91">
            <a:extLst>
              <a:ext uri="{FF2B5EF4-FFF2-40B4-BE49-F238E27FC236}">
                <a16:creationId xmlns="" xmlns:a16="http://schemas.microsoft.com/office/drawing/2014/main" id="{BAEA2CB9-DC78-F24D-A840-ED7BAD634F89}"/>
              </a:ext>
            </a:extLst>
          </p:cNvPr>
          <p:cNvSpPr txBox="1"/>
          <p:nvPr/>
        </p:nvSpPr>
        <p:spPr>
          <a:xfrm>
            <a:off x="8918487" y="3663424"/>
            <a:ext cx="526563" cy="207749"/>
          </a:xfrm>
          <a:prstGeom prst="rect">
            <a:avLst/>
          </a:prstGeom>
          <a:solidFill>
            <a:schemeClr val="bg1"/>
          </a:solidFill>
        </p:spPr>
        <p:txBody>
          <a:bodyPr wrap="square" rtlCol="0">
            <a:spAutoFit/>
          </a:bodyPr>
          <a:lstStyle/>
          <a:p>
            <a:r>
              <a:rPr lang="es-ES" sz="750" b="1" dirty="0"/>
              <a:t>14 a  17</a:t>
            </a:r>
          </a:p>
        </p:txBody>
      </p:sp>
    </p:spTree>
    <p:extLst>
      <p:ext uri="{BB962C8B-B14F-4D97-AF65-F5344CB8AC3E}">
        <p14:creationId xmlns:p14="http://schemas.microsoft.com/office/powerpoint/2010/main" val="2656748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549944416"/>
              </p:ext>
            </p:extLst>
          </p:nvPr>
        </p:nvGraphicFramePr>
        <p:xfrm>
          <a:off x="1631504" y="332656"/>
          <a:ext cx="907300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redondeado 5"/>
          <p:cNvSpPr/>
          <p:nvPr/>
        </p:nvSpPr>
        <p:spPr>
          <a:xfrm>
            <a:off x="5231904" y="2708920"/>
            <a:ext cx="1800200" cy="1224136"/>
          </a:xfrm>
          <a:prstGeom prst="roundRect">
            <a:avLst/>
          </a:prstGeom>
          <a:solidFill>
            <a:srgbClr val="1175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Medidas higiénicas</a:t>
            </a:r>
            <a:endParaRPr lang="es-ES" dirty="0"/>
          </a:p>
        </p:txBody>
      </p:sp>
      <p:sp>
        <p:nvSpPr>
          <p:cNvPr id="7" name="Rectángulo 6"/>
          <p:cNvSpPr/>
          <p:nvPr/>
        </p:nvSpPr>
        <p:spPr>
          <a:xfrm>
            <a:off x="3431704" y="3717032"/>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8"/>
          <p:cNvCxnSpPr/>
          <p:nvPr/>
        </p:nvCxnSpPr>
        <p:spPr>
          <a:xfrm flipV="1">
            <a:off x="4295800" y="1268760"/>
            <a:ext cx="1368152"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4727848" y="1844824"/>
            <a:ext cx="2880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4727848" y="3933056"/>
            <a:ext cx="3312368" cy="10801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91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052" y="2634855"/>
            <a:ext cx="414338" cy="35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684" y="2691351"/>
            <a:ext cx="270272" cy="27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128" y="3106271"/>
            <a:ext cx="594299" cy="23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41270" y="5814442"/>
            <a:ext cx="3038475" cy="998934"/>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38923" name="Imagen 4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9077" y="4313339"/>
            <a:ext cx="1088945" cy="77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29 Conector recto de flecha"/>
          <p:cNvCxnSpPr>
            <a:cxnSpLocks noChangeShapeType="1"/>
            <a:stCxn id="26" idx="1"/>
          </p:cNvCxnSpPr>
          <p:nvPr/>
        </p:nvCxnSpPr>
        <p:spPr bwMode="auto">
          <a:xfrm flipH="1" flipV="1">
            <a:off x="7284454" y="2043346"/>
            <a:ext cx="327290" cy="69249"/>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8677" name="28676 CuadroTexto"/>
          <p:cNvSpPr txBox="1">
            <a:spLocks noChangeArrowheads="1"/>
          </p:cNvSpPr>
          <p:nvPr/>
        </p:nvSpPr>
        <p:spPr bwMode="auto">
          <a:xfrm>
            <a:off x="6521432" y="3136540"/>
            <a:ext cx="3715535" cy="369332"/>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hangingPunct="1"/>
            <a:r>
              <a:rPr lang="es-ES" sz="1800" b="1" dirty="0">
                <a:solidFill>
                  <a:srgbClr val="4F81BD">
                    <a:lumMod val="75000"/>
                  </a:srgbClr>
                </a:solidFill>
              </a:rPr>
              <a:t>MELATONINA + SNA:  MENSAJEROS</a:t>
            </a:r>
          </a:p>
        </p:txBody>
      </p:sp>
      <p:sp>
        <p:nvSpPr>
          <p:cNvPr id="26" name="CuadroTexto 42"/>
          <p:cNvSpPr txBox="1">
            <a:spLocks noChangeArrowheads="1"/>
          </p:cNvSpPr>
          <p:nvPr/>
        </p:nvSpPr>
        <p:spPr bwMode="auto">
          <a:xfrm>
            <a:off x="7611745" y="1985636"/>
            <a:ext cx="1387211" cy="2539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hangingPunct="1"/>
            <a:r>
              <a:rPr lang="es-ES" sz="1050" b="1" dirty="0">
                <a:solidFill>
                  <a:srgbClr val="FFFFFF"/>
                </a:solidFill>
              </a:rPr>
              <a:t>   OSCURIDAD: SNA</a:t>
            </a:r>
          </a:p>
        </p:txBody>
      </p:sp>
      <p:pic>
        <p:nvPicPr>
          <p:cNvPr id="28" name="Imagen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80125" y="2531453"/>
            <a:ext cx="1773439" cy="1383862"/>
          </a:xfrm>
          <a:prstGeom prst="rect">
            <a:avLst/>
          </a:prstGeom>
          <a:noFill/>
          <a:ln w="952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7806602" y="4702767"/>
            <a:ext cx="1364671" cy="415498"/>
          </a:xfrm>
          <a:prstGeom prst="rect">
            <a:avLst/>
          </a:prstGeom>
          <a:noFill/>
          <a:ln>
            <a:solidFill>
              <a:schemeClr val="accent1"/>
            </a:solidFill>
          </a:ln>
        </p:spPr>
        <p:txBody>
          <a:bodyPr wrap="square" rtlCol="0">
            <a:spAutoFit/>
          </a:bodyPr>
          <a:lstStyle/>
          <a:p>
            <a:pPr algn="ctr" defTabSz="342900"/>
            <a:r>
              <a:rPr lang="es-ES" sz="1050" dirty="0">
                <a:solidFill>
                  <a:prstClr val="black"/>
                </a:solidFill>
                <a:latin typeface="Calibri"/>
              </a:rPr>
              <a:t>Alimentos    + </a:t>
            </a:r>
            <a:r>
              <a:rPr lang="es-ES" sz="1050" dirty="0" err="1">
                <a:solidFill>
                  <a:prstClr val="black"/>
                </a:solidFill>
                <a:latin typeface="Calibri"/>
              </a:rPr>
              <a:t>Microbiota</a:t>
            </a:r>
            <a:endParaRPr lang="es-ES" sz="1050" dirty="0">
              <a:solidFill>
                <a:prstClr val="black"/>
              </a:solidFill>
              <a:latin typeface="Calibri"/>
            </a:endParaRPr>
          </a:p>
        </p:txBody>
      </p:sp>
      <p:sp>
        <p:nvSpPr>
          <p:cNvPr id="9" name="CuadroTexto 8"/>
          <p:cNvSpPr txBox="1"/>
          <p:nvPr/>
        </p:nvSpPr>
        <p:spPr>
          <a:xfrm>
            <a:off x="4103116" y="4537431"/>
            <a:ext cx="1345960" cy="415498"/>
          </a:xfrm>
          <a:prstGeom prst="rect">
            <a:avLst/>
          </a:prstGeom>
          <a:noFill/>
          <a:ln>
            <a:solidFill>
              <a:schemeClr val="accent1"/>
            </a:solidFill>
          </a:ln>
        </p:spPr>
        <p:txBody>
          <a:bodyPr wrap="square" rtlCol="0">
            <a:spAutoFit/>
          </a:bodyPr>
          <a:lstStyle/>
          <a:p>
            <a:pPr defTabSz="342900"/>
            <a:r>
              <a:rPr lang="es-ES" sz="1050" dirty="0">
                <a:solidFill>
                  <a:prstClr val="black"/>
                </a:solidFill>
                <a:latin typeface="Calibri"/>
              </a:rPr>
              <a:t>Estrés</a:t>
            </a:r>
          </a:p>
          <a:p>
            <a:pPr defTabSz="342900"/>
            <a:r>
              <a:rPr lang="es-ES" sz="1050" dirty="0">
                <a:solidFill>
                  <a:prstClr val="black"/>
                </a:solidFill>
                <a:latin typeface="Calibri"/>
              </a:rPr>
              <a:t>Actividad  física</a:t>
            </a:r>
          </a:p>
        </p:txBody>
      </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2451" y="2973841"/>
            <a:ext cx="281157" cy="28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2680123" y="2074692"/>
            <a:ext cx="1759792" cy="5770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42900"/>
            <a:r>
              <a:rPr lang="es-ES" sz="1350" b="1" dirty="0">
                <a:solidFill>
                  <a:srgbClr val="0000FF"/>
                </a:solidFill>
                <a:latin typeface="Calibri"/>
              </a:rPr>
              <a:t>LUZ/OSCURIDAD</a:t>
            </a:r>
          </a:p>
          <a:p>
            <a:pPr algn="ctr" defTabSz="342900"/>
            <a:r>
              <a:rPr lang="es-ES" b="1" dirty="0">
                <a:solidFill>
                  <a:prstClr val="black"/>
                </a:solidFill>
                <a:latin typeface="Calibri"/>
              </a:rPr>
              <a:t>RELOJERO JEFE</a:t>
            </a:r>
          </a:p>
        </p:txBody>
      </p:sp>
      <p:sp>
        <p:nvSpPr>
          <p:cNvPr id="15" name="14 CuadroTexto"/>
          <p:cNvSpPr txBox="1"/>
          <p:nvPr/>
        </p:nvSpPr>
        <p:spPr>
          <a:xfrm>
            <a:off x="9408368" y="4365104"/>
            <a:ext cx="1893279" cy="7155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42900"/>
            <a:r>
              <a:rPr lang="es-ES" sz="1350" b="1" dirty="0">
                <a:solidFill>
                  <a:srgbClr val="0000FF"/>
                </a:solidFill>
                <a:latin typeface="Calibri"/>
              </a:rPr>
              <a:t>ALIMENTACION/AYUNO</a:t>
            </a:r>
          </a:p>
          <a:p>
            <a:pPr algn="ctr" defTabSz="342900"/>
            <a:r>
              <a:rPr lang="es-ES" sz="1350" b="1" dirty="0">
                <a:solidFill>
                  <a:prstClr val="black"/>
                </a:solidFill>
                <a:latin typeface="Calibri"/>
              </a:rPr>
              <a:t>RELOJERO ADJUNTO AL JEFE</a:t>
            </a:r>
          </a:p>
        </p:txBody>
      </p:sp>
      <p:sp>
        <p:nvSpPr>
          <p:cNvPr id="16" name="15 CuadroTexto"/>
          <p:cNvSpPr txBox="1"/>
          <p:nvPr/>
        </p:nvSpPr>
        <p:spPr>
          <a:xfrm>
            <a:off x="1559496" y="4365104"/>
            <a:ext cx="1715021" cy="7155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42900"/>
            <a:r>
              <a:rPr lang="es-ES" sz="1350" b="1" dirty="0">
                <a:solidFill>
                  <a:srgbClr val="0000FF"/>
                </a:solidFill>
                <a:latin typeface="Calibri"/>
              </a:rPr>
              <a:t>A.FISICA-STRESS</a:t>
            </a:r>
          </a:p>
          <a:p>
            <a:pPr algn="ctr" defTabSz="342900"/>
            <a:r>
              <a:rPr lang="es-ES" sz="1350" b="1" dirty="0">
                <a:solidFill>
                  <a:prstClr val="black"/>
                </a:solidFill>
                <a:latin typeface="Calibri"/>
              </a:rPr>
              <a:t>RELOJERO </a:t>
            </a:r>
            <a:r>
              <a:rPr lang="es-ES" sz="1350" b="1" dirty="0">
                <a:solidFill>
                  <a:srgbClr val="FF0000"/>
                </a:solidFill>
                <a:latin typeface="Calibri"/>
              </a:rPr>
              <a:t>DESORGANIZADOR</a:t>
            </a: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3489" y="5244909"/>
            <a:ext cx="676276" cy="561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9" name="28 CuadroTexto"/>
          <p:cNvSpPr txBox="1"/>
          <p:nvPr/>
        </p:nvSpPr>
        <p:spPr>
          <a:xfrm>
            <a:off x="5697722" y="702820"/>
            <a:ext cx="1647420" cy="830997"/>
          </a:xfrm>
          <a:prstGeom prst="rect">
            <a:avLst/>
          </a:prstGeom>
          <a:solidFill>
            <a:srgbClr val="FF00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42900"/>
            <a:r>
              <a:rPr lang="es-ES" sz="2400" b="1" dirty="0">
                <a:solidFill>
                  <a:srgbClr val="0000FF"/>
                </a:solidFill>
                <a:latin typeface="Calibri"/>
              </a:rPr>
              <a:t>RELOJ CENTRAL</a:t>
            </a:r>
          </a:p>
        </p:txBody>
      </p:sp>
      <p:sp>
        <p:nvSpPr>
          <p:cNvPr id="28673" name="28672 CuadroTexto"/>
          <p:cNvSpPr txBox="1"/>
          <p:nvPr/>
        </p:nvSpPr>
        <p:spPr>
          <a:xfrm>
            <a:off x="3465825" y="6059994"/>
            <a:ext cx="1745586"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342900"/>
            <a:r>
              <a:rPr lang="es-ES" sz="1350" b="1" dirty="0">
                <a:solidFill>
                  <a:srgbClr val="0000FF"/>
                </a:solidFill>
                <a:latin typeface="Calibri"/>
              </a:rPr>
              <a:t>RESTO ORGANISMO</a:t>
            </a:r>
          </a:p>
          <a:p>
            <a:pPr defTabSz="342900"/>
            <a:r>
              <a:rPr lang="es-ES" sz="1350" b="1" dirty="0">
                <a:solidFill>
                  <a:prstClr val="black"/>
                </a:solidFill>
                <a:latin typeface="Calibri"/>
              </a:rPr>
              <a:t>RELOJES PERIFERICOS</a:t>
            </a:r>
          </a:p>
        </p:txBody>
      </p:sp>
      <p:pic>
        <p:nvPicPr>
          <p:cNvPr id="18" name="Imagen 17">
            <a:extLst>
              <a:ext uri="{FF2B5EF4-FFF2-40B4-BE49-F238E27FC236}">
                <a16:creationId xmlns="" xmlns:a16="http://schemas.microsoft.com/office/drawing/2014/main" id="{A4681612-0647-FB45-ADDF-9014E4B1183F}"/>
              </a:ext>
            </a:extLst>
          </p:cNvPr>
          <p:cNvPicPr>
            <a:picLocks noChangeAspect="1"/>
          </p:cNvPicPr>
          <p:nvPr/>
        </p:nvPicPr>
        <p:blipFill>
          <a:blip r:embed="rId11"/>
          <a:stretch>
            <a:fillRect/>
          </a:stretch>
        </p:blipFill>
        <p:spPr>
          <a:xfrm>
            <a:off x="5516880" y="1494996"/>
            <a:ext cx="2142603" cy="1484873"/>
          </a:xfrm>
          <a:prstGeom prst="rect">
            <a:avLst/>
          </a:prstGeom>
        </p:spPr>
      </p:pic>
      <p:cxnSp>
        <p:nvCxnSpPr>
          <p:cNvPr id="39" name="Conector recto de flecha 38">
            <a:extLst>
              <a:ext uri="{FF2B5EF4-FFF2-40B4-BE49-F238E27FC236}">
                <a16:creationId xmlns="" xmlns:a16="http://schemas.microsoft.com/office/drawing/2014/main" id="{DCE33C28-00FF-8E41-9BE6-83E3BA80B82C}"/>
              </a:ext>
            </a:extLst>
          </p:cNvPr>
          <p:cNvCxnSpPr>
            <a:cxnSpLocks noChangeShapeType="1"/>
          </p:cNvCxnSpPr>
          <p:nvPr/>
        </p:nvCxnSpPr>
        <p:spPr bwMode="auto">
          <a:xfrm flipV="1">
            <a:off x="4414900" y="2811664"/>
            <a:ext cx="1291223" cy="249547"/>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Conector recto de flecha 21">
            <a:extLst>
              <a:ext uri="{FF2B5EF4-FFF2-40B4-BE49-F238E27FC236}">
                <a16:creationId xmlns="" xmlns:a16="http://schemas.microsoft.com/office/drawing/2014/main" id="{0D6E38B3-2FFA-8B4A-86F7-92C845C3DE44}"/>
              </a:ext>
            </a:extLst>
          </p:cNvPr>
          <p:cNvCxnSpPr>
            <a:cxnSpLocks/>
          </p:cNvCxnSpPr>
          <p:nvPr/>
        </p:nvCxnSpPr>
        <p:spPr>
          <a:xfrm flipV="1">
            <a:off x="5285275" y="2582523"/>
            <a:ext cx="252205" cy="2875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30 CuadroTexto">
            <a:extLst>
              <a:ext uri="{FF2B5EF4-FFF2-40B4-BE49-F238E27FC236}">
                <a16:creationId xmlns="" xmlns:a16="http://schemas.microsoft.com/office/drawing/2014/main" id="{8F9409B9-7C67-0D46-BA07-67EBB11B73AE}"/>
              </a:ext>
            </a:extLst>
          </p:cNvPr>
          <p:cNvSpPr txBox="1"/>
          <p:nvPr/>
        </p:nvSpPr>
        <p:spPr>
          <a:xfrm>
            <a:off x="5835475" y="1655838"/>
            <a:ext cx="507801" cy="230832"/>
          </a:xfrm>
          <a:prstGeom prst="rect">
            <a:avLst/>
          </a:prstGeom>
          <a:noFill/>
          <a:ln w="28575">
            <a:noFill/>
          </a:ln>
        </p:spPr>
        <p:txBody>
          <a:bodyPr wrap="square" rtlCol="0">
            <a:spAutoFit/>
          </a:bodyPr>
          <a:lstStyle/>
          <a:p>
            <a:pPr algn="ctr" defTabSz="342900"/>
            <a:r>
              <a:rPr lang="es-ES" sz="900" b="1" dirty="0">
                <a:solidFill>
                  <a:srgbClr val="0000FF"/>
                </a:solidFill>
                <a:latin typeface="Calibri"/>
              </a:rPr>
              <a:t>&gt;24 H</a:t>
            </a:r>
          </a:p>
        </p:txBody>
      </p:sp>
      <p:cxnSp>
        <p:nvCxnSpPr>
          <p:cNvPr id="46" name="28673 Conector angular">
            <a:extLst>
              <a:ext uri="{FF2B5EF4-FFF2-40B4-BE49-F238E27FC236}">
                <a16:creationId xmlns="" xmlns:a16="http://schemas.microsoft.com/office/drawing/2014/main" id="{4D937C00-8BF7-AD41-BB41-1E53526AB9B4}"/>
              </a:ext>
            </a:extLst>
          </p:cNvPr>
          <p:cNvCxnSpPr>
            <a:cxnSpLocks noChangeShapeType="1"/>
          </p:cNvCxnSpPr>
          <p:nvPr/>
        </p:nvCxnSpPr>
        <p:spPr bwMode="auto">
          <a:xfrm rot="16200000" flipV="1">
            <a:off x="5460299" y="3346940"/>
            <a:ext cx="2600419" cy="882174"/>
          </a:xfrm>
          <a:prstGeom prst="bentConnector3">
            <a:avLst>
              <a:gd name="adj1" fmla="val 50000"/>
            </a:avLst>
          </a:prstGeom>
          <a:noFill/>
          <a:ln w="57150">
            <a:solidFill>
              <a:schemeClr val="accent1"/>
            </a:solidFill>
            <a:miter lim="800000"/>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8" name="CuadroTexto 9">
            <a:extLst>
              <a:ext uri="{FF2B5EF4-FFF2-40B4-BE49-F238E27FC236}">
                <a16:creationId xmlns="" xmlns:a16="http://schemas.microsoft.com/office/drawing/2014/main" id="{5E153799-4911-8640-B3A7-2AD96EE736F5}"/>
              </a:ext>
            </a:extLst>
          </p:cNvPr>
          <p:cNvSpPr txBox="1">
            <a:spLocks noChangeArrowheads="1"/>
          </p:cNvSpPr>
          <p:nvPr/>
        </p:nvSpPr>
        <p:spPr bwMode="auto">
          <a:xfrm>
            <a:off x="6871266" y="4229680"/>
            <a:ext cx="1051261" cy="300082"/>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342900" eaLnBrk="1" hangingPunct="1"/>
            <a:r>
              <a:rPr lang="es-ES" sz="1350" dirty="0">
                <a:solidFill>
                  <a:srgbClr val="0070C0"/>
                </a:solidFill>
              </a:rPr>
              <a:t> </a:t>
            </a:r>
            <a:r>
              <a:rPr lang="es-ES" sz="900" dirty="0">
                <a:solidFill>
                  <a:srgbClr val="0070C0"/>
                </a:solidFill>
              </a:rPr>
              <a:t>Triptófano(dieta)</a:t>
            </a:r>
          </a:p>
        </p:txBody>
      </p:sp>
      <p:cxnSp>
        <p:nvCxnSpPr>
          <p:cNvPr id="49" name="28678 Conector recto de flecha">
            <a:extLst>
              <a:ext uri="{FF2B5EF4-FFF2-40B4-BE49-F238E27FC236}">
                <a16:creationId xmlns="" xmlns:a16="http://schemas.microsoft.com/office/drawing/2014/main" id="{F1D6F7AD-1BA3-F545-8099-65484EBB888B}"/>
              </a:ext>
            </a:extLst>
          </p:cNvPr>
          <p:cNvCxnSpPr>
            <a:cxnSpLocks noChangeShapeType="1"/>
            <a:endCxn id="1027" idx="0"/>
          </p:cNvCxnSpPr>
          <p:nvPr/>
        </p:nvCxnSpPr>
        <p:spPr bwMode="auto">
          <a:xfrm>
            <a:off x="6404727" y="2487817"/>
            <a:ext cx="306900" cy="2757092"/>
          </a:xfrm>
          <a:prstGeom prst="straightConnector1">
            <a:avLst/>
          </a:prstGeom>
          <a:noFill/>
          <a:ln w="76200">
            <a:solidFill>
              <a:schemeClr val="tx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1" name="6 CuadroTexto">
            <a:extLst>
              <a:ext uri="{FF2B5EF4-FFF2-40B4-BE49-F238E27FC236}">
                <a16:creationId xmlns="" xmlns:a16="http://schemas.microsoft.com/office/drawing/2014/main" id="{CEC8F1B1-5AFF-0449-B883-2E973D24C89D}"/>
              </a:ext>
            </a:extLst>
          </p:cNvPr>
          <p:cNvSpPr txBox="1"/>
          <p:nvPr/>
        </p:nvSpPr>
        <p:spPr>
          <a:xfrm>
            <a:off x="7611744" y="1697093"/>
            <a:ext cx="1388052" cy="3000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342900"/>
            <a:r>
              <a:rPr lang="es-ES" sz="1350" dirty="0">
                <a:solidFill>
                  <a:prstClr val="black"/>
                </a:solidFill>
                <a:latin typeface="Calibri"/>
              </a:rPr>
              <a:t>SEROTONINA</a:t>
            </a:r>
          </a:p>
        </p:txBody>
      </p:sp>
      <p:sp>
        <p:nvSpPr>
          <p:cNvPr id="52" name="11 CuadroTexto">
            <a:extLst>
              <a:ext uri="{FF2B5EF4-FFF2-40B4-BE49-F238E27FC236}">
                <a16:creationId xmlns="" xmlns:a16="http://schemas.microsoft.com/office/drawing/2014/main" id="{46AE6B37-25CE-5548-A505-984DD34D64CE}"/>
              </a:ext>
            </a:extLst>
          </p:cNvPr>
          <p:cNvSpPr txBox="1"/>
          <p:nvPr/>
        </p:nvSpPr>
        <p:spPr>
          <a:xfrm>
            <a:off x="7521621" y="2223389"/>
            <a:ext cx="1632944" cy="30008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342900"/>
            <a:r>
              <a:rPr lang="es-ES" sz="1350" dirty="0">
                <a:solidFill>
                  <a:prstClr val="black"/>
                </a:solidFill>
                <a:latin typeface="Calibri"/>
              </a:rPr>
              <a:t>     </a:t>
            </a:r>
            <a:r>
              <a:rPr lang="es-ES" sz="1350" b="1" dirty="0">
                <a:solidFill>
                  <a:prstClr val="black"/>
                </a:solidFill>
                <a:latin typeface="Calibri"/>
              </a:rPr>
              <a:t>MELATONINA</a:t>
            </a:r>
          </a:p>
        </p:txBody>
      </p:sp>
      <p:pic>
        <p:nvPicPr>
          <p:cNvPr id="53" name="Imagen 52">
            <a:extLst>
              <a:ext uri="{FF2B5EF4-FFF2-40B4-BE49-F238E27FC236}">
                <a16:creationId xmlns="" xmlns:a16="http://schemas.microsoft.com/office/drawing/2014/main" id="{ED6106DB-D62C-8F47-A0FC-559A51428745}"/>
              </a:ext>
            </a:extLst>
          </p:cNvPr>
          <p:cNvPicPr>
            <a:picLocks noChangeAspect="1"/>
          </p:cNvPicPr>
          <p:nvPr/>
        </p:nvPicPr>
        <p:blipFill>
          <a:blip r:embed="rId12"/>
          <a:stretch>
            <a:fillRect/>
          </a:stretch>
        </p:blipFill>
        <p:spPr>
          <a:xfrm>
            <a:off x="6935436" y="4529762"/>
            <a:ext cx="922918" cy="691296"/>
          </a:xfrm>
          <a:prstGeom prst="rect">
            <a:avLst/>
          </a:prstGeom>
        </p:spPr>
      </p:pic>
      <p:pic>
        <p:nvPicPr>
          <p:cNvPr id="31" name="Picture 6">
            <a:extLst>
              <a:ext uri="{FF2B5EF4-FFF2-40B4-BE49-F238E27FC236}">
                <a16:creationId xmlns="" xmlns:a16="http://schemas.microsoft.com/office/drawing/2014/main" id="{E67A273C-BEDF-9D49-8036-A49CBC57E5E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80124" y="1167650"/>
            <a:ext cx="1624419" cy="81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28683 Conector recto de flecha">
            <a:extLst>
              <a:ext uri="{FF2B5EF4-FFF2-40B4-BE49-F238E27FC236}">
                <a16:creationId xmlns="" xmlns:a16="http://schemas.microsoft.com/office/drawing/2014/main" id="{8A1DDF24-317B-2A4A-B132-4D22E54FA05D}"/>
              </a:ext>
            </a:extLst>
          </p:cNvPr>
          <p:cNvCxnSpPr>
            <a:cxnSpLocks/>
          </p:cNvCxnSpPr>
          <p:nvPr/>
        </p:nvCxnSpPr>
        <p:spPr>
          <a:xfrm>
            <a:off x="4304543" y="1697094"/>
            <a:ext cx="1518865" cy="6479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a:extLst>
              <a:ext uri="{FF2B5EF4-FFF2-40B4-BE49-F238E27FC236}">
                <a16:creationId xmlns="" xmlns:a16="http://schemas.microsoft.com/office/drawing/2014/main" id="{66DD617A-DBAA-4D49-8C95-86C54207710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59" y="1533344"/>
            <a:ext cx="1875948" cy="115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2304545" y="386465"/>
            <a:ext cx="2134153" cy="738664"/>
          </a:xfrm>
          <a:prstGeom prst="rect">
            <a:avLst/>
          </a:prstGeom>
          <a:solidFill>
            <a:schemeClr val="accent5">
              <a:lumMod val="40000"/>
              <a:lumOff val="60000"/>
            </a:schemeClr>
          </a:solidFill>
          <a:ln>
            <a:solidFill>
              <a:schemeClr val="accent1"/>
            </a:solidFill>
          </a:ln>
        </p:spPr>
        <p:txBody>
          <a:bodyPr wrap="square" rtlCol="0">
            <a:spAutoFit/>
          </a:bodyPr>
          <a:lstStyle/>
          <a:p>
            <a:pPr algn="ctr"/>
            <a:r>
              <a:rPr lang="es-ES" sz="1400" b="1" dirty="0">
                <a:solidFill>
                  <a:srgbClr val="382EFA"/>
                </a:solidFill>
              </a:rPr>
              <a:t>HÁBITOS SOCIALES</a:t>
            </a:r>
          </a:p>
          <a:p>
            <a:pPr algn="ctr"/>
            <a:r>
              <a:rPr lang="es-ES" sz="1400" b="1" dirty="0"/>
              <a:t>RELOJERO FACILITADOR/INHIBIDOR</a:t>
            </a:r>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9488" y="3576446"/>
            <a:ext cx="1280689" cy="73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8096" y="2610690"/>
            <a:ext cx="22955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Imagen 4">
            <a:extLst>
              <a:ext uri="{FF2B5EF4-FFF2-40B4-BE49-F238E27FC236}">
                <a16:creationId xmlns="" xmlns:a16="http://schemas.microsoft.com/office/drawing/2014/main" id="{C712DDEA-DA57-1144-B08D-F83B13043B05}"/>
              </a:ext>
            </a:extLst>
          </p:cNvPr>
          <p:cNvPicPr>
            <a:picLocks noChangeAspect="1"/>
          </p:cNvPicPr>
          <p:nvPr/>
        </p:nvPicPr>
        <p:blipFill>
          <a:blip r:embed="rId17"/>
          <a:stretch>
            <a:fillRect/>
          </a:stretch>
        </p:blipFill>
        <p:spPr>
          <a:xfrm>
            <a:off x="4814277" y="702819"/>
            <a:ext cx="898183" cy="792176"/>
          </a:xfrm>
          <a:prstGeom prst="rect">
            <a:avLst/>
          </a:prstGeom>
        </p:spPr>
      </p:pic>
      <p:pic>
        <p:nvPicPr>
          <p:cNvPr id="266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3131" y="710327"/>
            <a:ext cx="817563" cy="78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ángulo 8">
            <a:extLst>
              <a:ext uri="{FF2B5EF4-FFF2-40B4-BE49-F238E27FC236}">
                <a16:creationId xmlns="" xmlns:a16="http://schemas.microsoft.com/office/drawing/2014/main" id="{F1C9E725-E88B-8147-A64A-10309B0AF126}"/>
              </a:ext>
            </a:extLst>
          </p:cNvPr>
          <p:cNvSpPr/>
          <p:nvPr/>
        </p:nvSpPr>
        <p:spPr>
          <a:xfrm>
            <a:off x="4943872" y="0"/>
            <a:ext cx="2367058" cy="544381"/>
          </a:xfrm>
          <a:prstGeom prst="rect">
            <a:avLst/>
          </a:prstGeom>
          <a:noFill/>
        </p:spPr>
        <p:txBody>
          <a:bodyPr wrap="none" lIns="51435" tIns="25718" rIns="51435" bIns="25718">
            <a:spAutoFit/>
          </a:bodyPr>
          <a:lstStyle/>
          <a:p>
            <a:pPr algn="ctr"/>
            <a:r>
              <a:rPr lang="es-ES" sz="3200" b="1" dirty="0">
                <a:ln w="0"/>
                <a:solidFill>
                  <a:schemeClr val="accent1"/>
                </a:solidFill>
              </a:rPr>
              <a:t>CRONOTIPOS</a:t>
            </a:r>
          </a:p>
        </p:txBody>
      </p:sp>
      <p:sp>
        <p:nvSpPr>
          <p:cNvPr id="44" name="Rectángulo 43">
            <a:extLst>
              <a:ext uri="{FF2B5EF4-FFF2-40B4-BE49-F238E27FC236}">
                <a16:creationId xmlns="" xmlns:a16="http://schemas.microsoft.com/office/drawing/2014/main" id="{0D1AA7E4-8E90-0D47-B2BC-1A41791CDD23}"/>
              </a:ext>
            </a:extLst>
          </p:cNvPr>
          <p:cNvSpPr/>
          <p:nvPr/>
        </p:nvSpPr>
        <p:spPr>
          <a:xfrm>
            <a:off x="3287688" y="4221088"/>
            <a:ext cx="6155706" cy="882935"/>
          </a:xfrm>
          <a:prstGeom prst="rect">
            <a:avLst/>
          </a:prstGeom>
          <a:solidFill>
            <a:srgbClr val="FFC000"/>
          </a:solidFill>
        </p:spPr>
        <p:txBody>
          <a:bodyPr wrap="square" lIns="51435" tIns="25718" rIns="51435" bIns="25718">
            <a:spAutoFit/>
          </a:bodyPr>
          <a:lstStyle/>
          <a:p>
            <a:pPr algn="ctr"/>
            <a:r>
              <a:rPr lang="es-E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CRONODISRUPCIÓN</a:t>
            </a:r>
          </a:p>
        </p:txBody>
      </p:sp>
    </p:spTree>
    <p:extLst>
      <p:ext uri="{BB962C8B-B14F-4D97-AF65-F5344CB8AC3E}">
        <p14:creationId xmlns:p14="http://schemas.microsoft.com/office/powerpoint/2010/main" val="391696057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7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9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p:tgtEl>
                                          <p:spTgt spid="43"/>
                                        </p:tgtEl>
                                        <p:attrNameLst>
                                          <p:attrName>ppt_y</p:attrName>
                                        </p:attrNameLst>
                                      </p:cBhvr>
                                      <p:tavLst>
                                        <p:tav tm="0">
                                          <p:val>
                                            <p:strVal val="#ppt_y+#ppt_h*1.125000"/>
                                          </p:val>
                                        </p:tav>
                                        <p:tav tm="100000">
                                          <p:val>
                                            <p:strVal val="#ppt_y"/>
                                          </p:val>
                                        </p:tav>
                                      </p:tavLst>
                                    </p:anim>
                                    <p:animEffect transition="in" filter="wipe(up)">
                                      <p:cBhvr>
                                        <p:cTn id="70" dur="500"/>
                                        <p:tgtEl>
                                          <p:spTgt spid="43"/>
                                        </p:tgtEl>
                                      </p:cBhvr>
                                    </p:animEffect>
                                  </p:childTnLst>
                                </p:cTn>
                              </p:par>
                              <p:par>
                                <p:cTn id="71" presetID="1" presetClass="entr" presetSubtype="0" fill="hold" nodeType="withEffect">
                                  <p:stCondLst>
                                    <p:cond delay="0"/>
                                  </p:stCondLst>
                                  <p:childTnLst>
                                    <p:set>
                                      <p:cBhvr>
                                        <p:cTn id="72" dur="1" fill="hold">
                                          <p:stCondLst>
                                            <p:cond delay="0"/>
                                          </p:stCondLst>
                                        </p:cTn>
                                        <p:tgtEl>
                                          <p:spTgt spid="266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4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67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0483"/>
                                        </p:tgtEl>
                                        <p:attrNameLst>
                                          <p:attrName>style.visibility</p:attrName>
                                        </p:attrNameLst>
                                      </p:cBhvr>
                                      <p:to>
                                        <p:strVal val="visible"/>
                                      </p:to>
                                    </p:set>
                                  </p:childTnLst>
                                </p:cTn>
                              </p:par>
                            </p:childTnLst>
                          </p:cTn>
                        </p:par>
                        <p:par>
                          <p:cTn id="101" fill="hold">
                            <p:stCondLst>
                              <p:cond delay="0"/>
                            </p:stCondLst>
                            <p:childTnLst>
                              <p:par>
                                <p:cTn id="102" presetID="23" presetClass="entr" presetSubtype="16" fill="hold" grpId="0" nodeType="afterEffect">
                                  <p:stCondLst>
                                    <p:cond delay="0"/>
                                  </p:stCondLst>
                                  <p:childTnLst>
                                    <p:set>
                                      <p:cBhvr>
                                        <p:cTn id="103" dur="1" fill="hold">
                                          <p:stCondLst>
                                            <p:cond delay="0"/>
                                          </p:stCondLst>
                                        </p:cTn>
                                        <p:tgtEl>
                                          <p:spTgt spid="44"/>
                                        </p:tgtEl>
                                        <p:attrNameLst>
                                          <p:attrName>style.visibility</p:attrName>
                                        </p:attrNameLst>
                                      </p:cBhvr>
                                      <p:to>
                                        <p:strVal val="visible"/>
                                      </p:to>
                                    </p:set>
                                    <p:anim calcmode="lin" valueType="num">
                                      <p:cBhvr>
                                        <p:cTn id="104" dur="500" fill="hold"/>
                                        <p:tgtEl>
                                          <p:spTgt spid="44"/>
                                        </p:tgtEl>
                                        <p:attrNameLst>
                                          <p:attrName>ppt_w</p:attrName>
                                        </p:attrNameLst>
                                      </p:cBhvr>
                                      <p:tavLst>
                                        <p:tav tm="0">
                                          <p:val>
                                            <p:fltVal val="0"/>
                                          </p:val>
                                        </p:tav>
                                        <p:tav tm="100000">
                                          <p:val>
                                            <p:strVal val="#ppt_w"/>
                                          </p:val>
                                        </p:tav>
                                      </p:tavLst>
                                    </p:anim>
                                    <p:anim calcmode="lin" valueType="num">
                                      <p:cBhvr>
                                        <p:cTn id="105" dur="500" fill="hold"/>
                                        <p:tgtEl>
                                          <p:spTgt spid="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6" grpId="0" animBg="1"/>
      <p:bldP spid="4" grpId="0" animBg="1"/>
      <p:bldP spid="9" grpId="0" animBg="1"/>
      <p:bldP spid="11" grpId="0" animBg="1"/>
      <p:bldP spid="15" grpId="0" animBg="1"/>
      <p:bldP spid="16" grpId="0" animBg="1"/>
      <p:bldP spid="29" grpId="0" animBg="1"/>
      <p:bldP spid="28673" grpId="0" animBg="1"/>
      <p:bldP spid="48" grpId="0" animBg="1"/>
      <p:bldP spid="51" grpId="0" animBg="1"/>
      <p:bldP spid="52" grpId="0" animBg="1"/>
      <p:bldP spid="3" grpId="0" animBg="1"/>
      <p:bldP spid="43" grpId="0"/>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sz="3200" dirty="0" smtClean="0"/>
              <a:t>Para llevar a casa</a:t>
            </a:r>
            <a:endParaRPr lang="es-ES" sz="3200" dirty="0"/>
          </a:p>
        </p:txBody>
      </p:sp>
      <p:sp>
        <p:nvSpPr>
          <p:cNvPr id="4" name="Marcador de contenido 3"/>
          <p:cNvSpPr>
            <a:spLocks noGrp="1"/>
          </p:cNvSpPr>
          <p:nvPr>
            <p:ph idx="1"/>
          </p:nvPr>
        </p:nvSpPr>
        <p:spPr/>
        <p:txBody>
          <a:bodyPr>
            <a:normAutofit/>
          </a:bodyPr>
          <a:lstStyle/>
          <a:p>
            <a:pPr marL="750094" indent="-342900">
              <a:buFont typeface="+mj-lt"/>
              <a:buAutoNum type="arabicPeriod"/>
            </a:pPr>
            <a:r>
              <a:rPr lang="es-ES" sz="2400" dirty="0" smtClean="0"/>
              <a:t>Herramienta imprescindible en AP:</a:t>
            </a:r>
          </a:p>
          <a:p>
            <a:pPr marL="1481137" lvl="2" indent="0">
              <a:buNone/>
            </a:pPr>
            <a:r>
              <a:rPr lang="es-ES" sz="2400" b="1" dirty="0" smtClean="0"/>
              <a:t>La agenda de sueño.  </a:t>
            </a:r>
          </a:p>
          <a:p>
            <a:pPr marL="750094" indent="-342900">
              <a:buFont typeface="+mj-lt"/>
              <a:buAutoNum type="arabicPeriod"/>
            </a:pPr>
            <a:r>
              <a:rPr lang="es-ES" sz="2400" dirty="0" smtClean="0"/>
              <a:t>Actitud saludable imprescindible:</a:t>
            </a:r>
          </a:p>
          <a:p>
            <a:pPr marL="944165" lvl="1" indent="0">
              <a:buNone/>
            </a:pPr>
            <a:r>
              <a:rPr lang="es-ES" sz="2400" dirty="0"/>
              <a:t>	</a:t>
            </a:r>
            <a:r>
              <a:rPr lang="es-ES" sz="2400" b="1" dirty="0" smtClean="0"/>
              <a:t>Respetar nuestros “relojeros” luz y ritmo alimenticio.</a:t>
            </a:r>
          </a:p>
          <a:p>
            <a:pPr marL="750094" indent="-342900">
              <a:buFont typeface="+mj-lt"/>
              <a:buAutoNum type="arabicPeriod"/>
            </a:pPr>
            <a:r>
              <a:rPr lang="es-ES" sz="2400" dirty="0" smtClean="0"/>
              <a:t>Actitud necesaria en la consulta:</a:t>
            </a:r>
          </a:p>
          <a:p>
            <a:pPr marL="1481137" lvl="2" indent="0">
              <a:buNone/>
            </a:pPr>
            <a:r>
              <a:rPr lang="es-ES" sz="2400" b="1" dirty="0" smtClean="0"/>
              <a:t>Ajustar las expectativas paternas.</a:t>
            </a:r>
          </a:p>
          <a:p>
            <a:pPr marL="750094" indent="-342900">
              <a:buFont typeface="+mj-lt"/>
              <a:buAutoNum type="arabicPeriod"/>
            </a:pPr>
            <a:r>
              <a:rPr lang="es-ES" sz="2400" dirty="0" smtClean="0"/>
              <a:t>Actitud educativa necesaria:</a:t>
            </a:r>
          </a:p>
          <a:p>
            <a:pPr marL="1481137" lvl="2" indent="0">
              <a:buNone/>
            </a:pPr>
            <a:r>
              <a:rPr lang="es-ES" sz="2400" b="1" dirty="0" smtClean="0"/>
              <a:t>Desactivar(nos) es la clave.</a:t>
            </a:r>
            <a:endParaRPr lang="es-ES" sz="2400" b="1" dirty="0"/>
          </a:p>
        </p:txBody>
      </p:sp>
    </p:spTree>
    <p:extLst>
      <p:ext uri="{BB962C8B-B14F-4D97-AF65-F5344CB8AC3E}">
        <p14:creationId xmlns:p14="http://schemas.microsoft.com/office/powerpoint/2010/main" val="286844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1351E3D3-5377-054D-AD9F-EE7C8BE0B2E3}"/>
              </a:ext>
            </a:extLst>
          </p:cNvPr>
          <p:cNvPicPr>
            <a:picLocks noChangeAspect="1"/>
          </p:cNvPicPr>
          <p:nvPr/>
        </p:nvPicPr>
        <p:blipFill>
          <a:blip r:embed="rId3"/>
          <a:stretch>
            <a:fillRect/>
          </a:stretch>
        </p:blipFill>
        <p:spPr>
          <a:xfrm>
            <a:off x="4943872" y="2420888"/>
            <a:ext cx="3091218" cy="3091218"/>
          </a:xfrm>
          <a:prstGeom prst="rect">
            <a:avLst/>
          </a:prstGeom>
        </p:spPr>
      </p:pic>
      <p:sp>
        <p:nvSpPr>
          <p:cNvPr id="4" name="CuadroTexto 3">
            <a:extLst>
              <a:ext uri="{FF2B5EF4-FFF2-40B4-BE49-F238E27FC236}">
                <a16:creationId xmlns="" xmlns:a16="http://schemas.microsoft.com/office/drawing/2014/main" id="{C5C01873-8227-F748-944D-364C201DDBF7}"/>
              </a:ext>
            </a:extLst>
          </p:cNvPr>
          <p:cNvSpPr txBox="1"/>
          <p:nvPr/>
        </p:nvSpPr>
        <p:spPr>
          <a:xfrm>
            <a:off x="695400" y="2060848"/>
            <a:ext cx="3476962" cy="461665"/>
          </a:xfrm>
          <a:prstGeom prst="rect">
            <a:avLst/>
          </a:prstGeom>
          <a:noFill/>
        </p:spPr>
        <p:txBody>
          <a:bodyPr wrap="square" rtlCol="0">
            <a:spAutoFit/>
          </a:bodyPr>
          <a:lstStyle/>
          <a:p>
            <a:r>
              <a:rPr lang="es-ES" sz="2400" dirty="0" smtClean="0">
                <a:solidFill>
                  <a:srgbClr val="325886"/>
                </a:solidFill>
              </a:rPr>
              <a:t>Lectura recomendable:</a:t>
            </a:r>
            <a:endParaRPr lang="es-ES" sz="2400" dirty="0">
              <a:solidFill>
                <a:srgbClr val="325886"/>
              </a:solidFill>
            </a:endParaRPr>
          </a:p>
        </p:txBody>
      </p:sp>
      <p:pic>
        <p:nvPicPr>
          <p:cNvPr id="5" name="Imagen 4">
            <a:extLst>
              <a:ext uri="{FF2B5EF4-FFF2-40B4-BE49-F238E27FC236}">
                <a16:creationId xmlns="" xmlns:a16="http://schemas.microsoft.com/office/drawing/2014/main" id="{46A94FEF-F1D1-7A4F-9B2C-EDCB13F272FD}"/>
              </a:ext>
            </a:extLst>
          </p:cNvPr>
          <p:cNvPicPr>
            <a:picLocks noChangeAspect="1"/>
          </p:cNvPicPr>
          <p:nvPr/>
        </p:nvPicPr>
        <p:blipFill>
          <a:blip r:embed="rId4"/>
          <a:stretch>
            <a:fillRect/>
          </a:stretch>
        </p:blipFill>
        <p:spPr>
          <a:xfrm>
            <a:off x="9480376" y="260648"/>
            <a:ext cx="2354666" cy="2255246"/>
          </a:xfrm>
          <a:prstGeom prst="rect">
            <a:avLst/>
          </a:prstGeom>
        </p:spPr>
      </p:pic>
    </p:spTree>
    <p:extLst>
      <p:ext uri="{BB962C8B-B14F-4D97-AF65-F5344CB8AC3E}">
        <p14:creationId xmlns:p14="http://schemas.microsoft.com/office/powerpoint/2010/main" val="1556523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B725405-CDD8-1344-A331-38BA8A966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836712"/>
            <a:ext cx="7560288" cy="492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710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AEFA8512-DAB7-1445-A646-267CAD635C27}"/>
              </a:ext>
            </a:extLst>
          </p:cNvPr>
          <p:cNvPicPr>
            <a:picLocks noChangeAspect="1"/>
          </p:cNvPicPr>
          <p:nvPr/>
        </p:nvPicPr>
        <p:blipFill>
          <a:blip r:embed="rId3"/>
          <a:stretch>
            <a:fillRect/>
          </a:stretch>
        </p:blipFill>
        <p:spPr>
          <a:xfrm>
            <a:off x="3302593" y="1126896"/>
            <a:ext cx="5989234" cy="4823174"/>
          </a:xfrm>
          <a:prstGeom prst="rect">
            <a:avLst/>
          </a:prstGeom>
        </p:spPr>
      </p:pic>
      <p:sp>
        <p:nvSpPr>
          <p:cNvPr id="4" name="6 Rectángulo">
            <a:extLst>
              <a:ext uri="{FF2B5EF4-FFF2-40B4-BE49-F238E27FC236}">
                <a16:creationId xmlns="" xmlns:a16="http://schemas.microsoft.com/office/drawing/2014/main" id="{A3709DE4-21DC-BC42-8A13-D2B16F80F545}"/>
              </a:ext>
            </a:extLst>
          </p:cNvPr>
          <p:cNvSpPr/>
          <p:nvPr/>
        </p:nvSpPr>
        <p:spPr>
          <a:xfrm>
            <a:off x="3287688" y="3933056"/>
            <a:ext cx="5976664" cy="20170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298544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 xmlns:a16="http://schemas.microsoft.com/office/drawing/2014/main" id="{7AE6E4C8-E7E0-4A99-AE67-E2A0B797023F}"/>
              </a:ext>
            </a:extLst>
          </p:cNvPr>
          <p:cNvSpPr>
            <a:spLocks noGrp="1"/>
          </p:cNvSpPr>
          <p:nvPr>
            <p:ph type="title"/>
          </p:nvPr>
        </p:nvSpPr>
        <p:spPr/>
        <p:txBody>
          <a:bodyPr/>
          <a:lstStyle/>
          <a:p>
            <a:r>
              <a:rPr lang="es-ES" sz="3200" dirty="0"/>
              <a:t>Pregunta 1 </a:t>
            </a:r>
          </a:p>
        </p:txBody>
      </p:sp>
      <p:sp>
        <p:nvSpPr>
          <p:cNvPr id="10" name="Marcador de texto 9">
            <a:extLst>
              <a:ext uri="{FF2B5EF4-FFF2-40B4-BE49-F238E27FC236}">
                <a16:creationId xmlns="" xmlns:a16="http://schemas.microsoft.com/office/drawing/2014/main" id="{0372FA30-4DD6-4E1D-8C65-6FF7FB8D179D}"/>
              </a:ext>
            </a:extLst>
          </p:cNvPr>
          <p:cNvSpPr>
            <a:spLocks noGrp="1"/>
          </p:cNvSpPr>
          <p:nvPr>
            <p:ph type="body" idx="1"/>
          </p:nvPr>
        </p:nvSpPr>
        <p:spPr/>
        <p:txBody>
          <a:bodyPr>
            <a:normAutofit/>
          </a:bodyPr>
          <a:lstStyle/>
          <a:p>
            <a:r>
              <a:rPr lang="es-ES" sz="2400" dirty="0"/>
              <a:t>Hasta el año los </a:t>
            </a:r>
            <a:r>
              <a:rPr lang="es-ES" sz="2400" dirty="0" err="1"/>
              <a:t>cronotipos</a:t>
            </a:r>
            <a:r>
              <a:rPr lang="es-ES" sz="2400" dirty="0"/>
              <a:t> no influyen en la calidad del sueño.</a:t>
            </a:r>
          </a:p>
          <a:p>
            <a:r>
              <a:rPr lang="es-ES" sz="2400" dirty="0"/>
              <a:t>Debemos valorar la intensidad de la luz previa al inicio del sueño, la actividad física y el horario de alimentación</a:t>
            </a:r>
          </a:p>
          <a:p>
            <a:r>
              <a:rPr lang="es-ES" sz="2400" dirty="0"/>
              <a:t>Debemos valorar el tipo de luz previa al inicio del sueño, la actividad física y el horario de alimentación.</a:t>
            </a:r>
          </a:p>
          <a:p>
            <a:r>
              <a:rPr lang="es-ES" sz="2400" dirty="0"/>
              <a:t>Debemos valorar el tipo de luz previa al inicio del sueño, la actividad física, el horario de alimentación  de siestas.</a:t>
            </a:r>
          </a:p>
        </p:txBody>
      </p:sp>
      <p:sp>
        <p:nvSpPr>
          <p:cNvPr id="11" name="Marcador de texto 10">
            <a:extLst>
              <a:ext uri="{FF2B5EF4-FFF2-40B4-BE49-F238E27FC236}">
                <a16:creationId xmlns="" xmlns:a16="http://schemas.microsoft.com/office/drawing/2014/main" id="{9A1B8431-4736-4068-AB8E-9CF9B4045AE8}"/>
              </a:ext>
            </a:extLst>
          </p:cNvPr>
          <p:cNvSpPr>
            <a:spLocks noGrp="1"/>
          </p:cNvSpPr>
          <p:nvPr>
            <p:ph type="body" idx="10"/>
          </p:nvPr>
        </p:nvSpPr>
        <p:spPr>
          <a:xfrm>
            <a:off x="937570" y="764704"/>
            <a:ext cx="10363200" cy="1035465"/>
          </a:xfrm>
        </p:spPr>
        <p:txBody>
          <a:bodyPr>
            <a:normAutofit/>
          </a:bodyPr>
          <a:lstStyle/>
          <a:p>
            <a:r>
              <a:rPr lang="es-ES" sz="2800" dirty="0"/>
              <a:t>Al valorar el sueño en un </a:t>
            </a:r>
            <a:r>
              <a:rPr lang="es-ES" sz="2800" dirty="0" smtClean="0"/>
              <a:t>niño:</a:t>
            </a:r>
            <a:endParaRPr lang="es-ES" sz="2800" dirty="0"/>
          </a:p>
        </p:txBody>
      </p:sp>
    </p:spTree>
    <p:extLst>
      <p:ext uri="{BB962C8B-B14F-4D97-AF65-F5344CB8AC3E}">
        <p14:creationId xmlns:p14="http://schemas.microsoft.com/office/powerpoint/2010/main" val="1202290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a:extLst>
              <a:ext uri="{FF2B5EF4-FFF2-40B4-BE49-F238E27FC236}">
                <a16:creationId xmlns="" xmlns:a16="http://schemas.microsoft.com/office/drawing/2014/main" id="{2E8EF2CF-4669-D748-98B3-76F59E0AD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836712"/>
            <a:ext cx="8748465" cy="523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6" name="Picture 5">
            <a:extLst>
              <a:ext uri="{FF2B5EF4-FFF2-40B4-BE49-F238E27FC236}">
                <a16:creationId xmlns="" xmlns:a16="http://schemas.microsoft.com/office/drawing/2014/main" id="{65211249-3CDA-8B4C-9B11-A6AFAF36C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323" y="200187"/>
            <a:ext cx="91630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 xmlns:a16="http://schemas.microsoft.com/office/drawing/2014/main" id="{A04489E7-49EB-A746-9376-69CCD0BFD24E}"/>
              </a:ext>
            </a:extLst>
          </p:cNvPr>
          <p:cNvPicPr>
            <a:picLocks noChangeAspect="1"/>
          </p:cNvPicPr>
          <p:nvPr/>
        </p:nvPicPr>
        <p:blipFill>
          <a:blip r:embed="rId5"/>
          <a:stretch>
            <a:fillRect/>
          </a:stretch>
        </p:blipFill>
        <p:spPr>
          <a:xfrm>
            <a:off x="6312025" y="3356992"/>
            <a:ext cx="463129" cy="504056"/>
          </a:xfrm>
          <a:prstGeom prst="rect">
            <a:avLst/>
          </a:prstGeom>
        </p:spPr>
      </p:pic>
    </p:spTree>
    <p:extLst>
      <p:ext uri="{BB962C8B-B14F-4D97-AF65-F5344CB8AC3E}">
        <p14:creationId xmlns:p14="http://schemas.microsoft.com/office/powerpoint/2010/main" val="3634081067"/>
      </p:ext>
    </p:extLst>
  </p:cSld>
  <p:clrMapOvr>
    <a:masterClrMapping/>
  </p:clrMapOvr>
</p:sld>
</file>

<file path=ppt/theme/theme1.xml><?xml version="1.0" encoding="utf-8"?>
<a:theme xmlns:a="http://schemas.openxmlformats.org/drawingml/2006/main" name="2_Tema de Office">
  <a:themeElements>
    <a:clrScheme name="LiveMed">
      <a:dk1>
        <a:srgbClr val="287AC8"/>
      </a:dk1>
      <a:lt1>
        <a:sysClr val="window" lastClr="FFFFFF"/>
      </a:lt1>
      <a:dk2>
        <a:srgbClr val="C5000B"/>
      </a:dk2>
      <a:lt2>
        <a:srgbClr val="EEECE1"/>
      </a:lt2>
      <a:accent1>
        <a:srgbClr val="004586"/>
      </a:accent1>
      <a:accent2>
        <a:srgbClr val="808080"/>
      </a:accent2>
      <a:accent3>
        <a:srgbClr val="5858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91440" tIns="45720" rIns="91440" bIns="45720" rtlCol="0" anchor="ctr">
        <a:noAutofit/>
      </a:bodyPr>
      <a:lstStyle>
        <a:defPPr algn="ctr">
          <a:defRPr sz="2400" dirty="0" smtClean="0"/>
        </a:defPPr>
      </a:lstStyle>
    </a:txDef>
  </a:objectDefaults>
  <a:extraClrSchemeLst/>
  <a:extLst>
    <a:ext uri="{05A4C25C-085E-4340-85A3-A5531E510DB2}">
      <thm15:themeFamily xmlns:thm15="http://schemas.microsoft.com/office/thememl/2012/main" name="PlantillaAPAP2018.potx" id="{589DEC79-2041-47F3-8C50-2B5540B171BB}" vid="{5A71220A-2DFE-4C77-9B8E-48131CB4BA1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32538</TotalTime>
  <Words>4621</Words>
  <Application>Microsoft Office PowerPoint</Application>
  <PresentationFormat>Panorámica</PresentationFormat>
  <Paragraphs>461</Paragraphs>
  <Slides>51</Slides>
  <Notes>41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60" baseType="lpstr">
      <vt:lpstr>ＭＳ Ｐゴシック</vt:lpstr>
      <vt:lpstr>Arial</vt:lpstr>
      <vt:lpstr>Arial Black</vt:lpstr>
      <vt:lpstr>Calibri</vt:lpstr>
      <vt:lpstr>Comic Sans MS</vt:lpstr>
      <vt:lpstr>Times New Roman</vt:lpstr>
      <vt:lpstr>Wingdings</vt:lpstr>
      <vt:lpstr>2_Tema de Office</vt:lpstr>
      <vt:lpstr>Imagen de mapa de bits</vt:lpstr>
      <vt:lpstr>El sueño en los niños. Desmontando falsos mitos.</vt:lpstr>
      <vt:lpstr>Conflictos de intereses</vt:lpstr>
      <vt:lpstr>NUESTRA AGENDA HOY</vt:lpstr>
      <vt:lpstr>Presentación de PowerPoint</vt:lpstr>
      <vt:lpstr>Presentación de PowerPoint</vt:lpstr>
      <vt:lpstr>Presentación de PowerPoint</vt:lpstr>
      <vt:lpstr>Presentación de PowerPoint</vt:lpstr>
      <vt:lpstr>Pregunta 1 </vt:lpstr>
      <vt:lpstr>Presentación de PowerPoint</vt:lpstr>
      <vt:lpstr>Presentación de PowerPoint</vt:lpstr>
      <vt:lpstr>MADRE-HIJO: SISTEMA ADAPTATIVO COMPLEJO</vt:lpstr>
      <vt:lpstr>MADRE-HIJO: SISTEMA ADAPTATIVO COMPLEJO</vt:lpstr>
      <vt:lpstr>MADRE-HIJO: SISTEMA ADAPTATIVO COMPLEJO</vt:lpstr>
      <vt:lpstr>Crono-nutrición</vt:lpstr>
      <vt:lpstr>Evolución a lo largo de la vida</vt:lpstr>
      <vt:lpstr>Pregunta 2</vt:lpstr>
      <vt:lpstr>SINTOMAS SOSPECHOSOS DE  PATOLOGÍA MÉDICA SUBYACENTE (8 - 18 MESES) </vt:lpstr>
      <vt:lpstr>¿Podemos prevenir los problemas con el sueño a los 12 meses?</vt:lpstr>
      <vt:lpstr>Presentación de PowerPoint</vt:lpstr>
      <vt:lpstr>Desregulación emocional (permite des-culpabilizar a la persona)</vt:lpstr>
      <vt:lpstr>Rutina del presueño</vt:lpstr>
      <vt:lpstr>Presentación de PowerPoint</vt:lpstr>
      <vt:lpstr>Pregunta 3</vt:lpstr>
      <vt:lpstr>Manejo de una agenda de sueño</vt:lpstr>
      <vt:lpstr>Agenda/diario libre de sueño</vt:lpstr>
      <vt:lpstr>Presentación de PowerPoint</vt:lpstr>
      <vt:lpstr>Presentación de PowerPoint</vt:lpstr>
      <vt:lpstr>Caso clínico 1</vt:lpstr>
      <vt:lpstr>Pregunta 4</vt:lpstr>
      <vt:lpstr>Presentación de PowerPoint</vt:lpstr>
      <vt:lpstr>TRATAMIENTO FARMACOLÓGICO INSOMNIO /SRF</vt:lpstr>
      <vt:lpstr>Presentación de PowerPoint</vt:lpstr>
      <vt:lpstr>Melatonina: F. cronobiológico ¿Cuándo administrarla? </vt:lpstr>
      <vt:lpstr>Presentación de PowerPoint</vt:lpstr>
      <vt:lpstr>Presentación de PowerPoint</vt:lpstr>
      <vt:lpstr>Caso clínico 2 (I) </vt:lpstr>
      <vt:lpstr>Caso clínico 2 (II)</vt:lpstr>
      <vt:lpstr>Pregunta 5</vt:lpstr>
      <vt:lpstr>Presentación de PowerPoint</vt:lpstr>
      <vt:lpstr>Presentación de PowerPoint</vt:lpstr>
      <vt:lpstr>Pregunta 6</vt:lpstr>
      <vt:lpstr>Presentación de PowerPoint</vt:lpstr>
      <vt:lpstr>Presentación de PowerPoint</vt:lpstr>
      <vt:lpstr>OR DURACION SUEÑO – OBESIDAD (METAANÁLISIS)</vt:lpstr>
      <vt:lpstr>Presencia de TRS según el IMS (&gt;85)</vt:lpstr>
      <vt:lpstr>Tecnología y sueño</vt:lpstr>
      <vt:lpstr>Presentación de PowerPoint</vt:lpstr>
      <vt:lpstr>Presentación de PowerPoint</vt:lpstr>
      <vt:lpstr>Presentación de PowerPoint</vt:lpstr>
      <vt:lpstr>Para llevar a casa</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Pin Arboledas Gonzalo</dc:creator>
  <cp:lastModifiedBy>esperanza lopez</cp:lastModifiedBy>
  <cp:revision>184</cp:revision>
  <dcterms:created xsi:type="dcterms:W3CDTF">2018-06-19T07:24:07Z</dcterms:created>
  <dcterms:modified xsi:type="dcterms:W3CDTF">2019-05-07T15:30:21Z</dcterms:modified>
</cp:coreProperties>
</file>