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294" r:id="rId3"/>
    <p:sldId id="257" r:id="rId4"/>
    <p:sldId id="258" r:id="rId5"/>
    <p:sldId id="282" r:id="rId6"/>
    <p:sldId id="283" r:id="rId7"/>
    <p:sldId id="260" r:id="rId8"/>
    <p:sldId id="281" r:id="rId9"/>
    <p:sldId id="261" r:id="rId10"/>
    <p:sldId id="262" r:id="rId11"/>
    <p:sldId id="284" r:id="rId12"/>
    <p:sldId id="285" r:id="rId13"/>
    <p:sldId id="293" r:id="rId14"/>
    <p:sldId id="266" r:id="rId15"/>
    <p:sldId id="268" r:id="rId16"/>
    <p:sldId id="265" r:id="rId17"/>
    <p:sldId id="286" r:id="rId18"/>
    <p:sldId id="287" r:id="rId19"/>
    <p:sldId id="275" r:id="rId20"/>
    <p:sldId id="276" r:id="rId21"/>
    <p:sldId id="291" r:id="rId22"/>
    <p:sldId id="292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5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648" autoAdjust="0"/>
  </p:normalViewPr>
  <p:slideViewPr>
    <p:cSldViewPr snapToGrid="0">
      <p:cViewPr varScale="1">
        <p:scale>
          <a:sx n="56" d="100"/>
          <a:sy n="56" d="100"/>
        </p:scale>
        <p:origin x="12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7258771929824561"/>
          <c:h val="0.9303253068470175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TIL</c:v>
                </c:pt>
                <c:pt idx="1">
                  <c:v>Puericultura</c:v>
                </c:pt>
                <c:pt idx="2">
                  <c:v>Otros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28</c:v>
                </c:pt>
                <c:pt idx="1">
                  <c:v>53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4-4296-9238-EA185E000F8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0.52583</cdr:x>
      <cdr:y>0.26743</cdr:y>
    </cdr:from>
    <cdr:to>
      <cdr:x>0.63737</cdr:x>
      <cdr:y>0.36245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090407" y="1227806"/>
          <a:ext cx="1291905" cy="4362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ca-ES" sz="1800" b="1" dirty="0">
              <a:solidFill>
                <a:schemeClr val="accent1">
                  <a:lumMod val="75000"/>
                </a:schemeClr>
              </a:solidFill>
            </a:rPr>
            <a:t>( n=996 )</a:t>
          </a:r>
        </a:p>
      </cdr:txBody>
    </cdr:sp>
  </cdr:relSizeAnchor>
  <cdr:relSizeAnchor xmlns:cdr="http://schemas.openxmlformats.org/drawingml/2006/chartDrawing">
    <cdr:from>
      <cdr:x>0.55263</cdr:x>
      <cdr:y>0.33322</cdr:y>
    </cdr:from>
    <cdr:to>
      <cdr:x>0.63158</cdr:x>
      <cdr:y>0.53239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400800" y="1529810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rtlCol="0" anchor="ctr">
          <a:noAutofit/>
        </a:bodyPr>
        <a:lstStyle xmlns:a="http://schemas.openxmlformats.org/drawingml/2006/main"/>
        <a:p xmlns:a="http://schemas.openxmlformats.org/drawingml/2006/main">
          <a:pPr algn="ctr"/>
          <a:endParaRPr lang="ca-ES" sz="2400" dirty="0"/>
        </a:p>
      </cdr:txBody>
    </cdr:sp>
  </cdr:relSizeAnchor>
  <cdr:relSizeAnchor xmlns:cdr="http://schemas.openxmlformats.org/drawingml/2006/chartDrawing">
    <cdr:from>
      <cdr:x>0.68276</cdr:x>
      <cdr:y>0.05367</cdr:y>
    </cdr:from>
    <cdr:to>
      <cdr:x>0.98479</cdr:x>
      <cdr:y>0.45018</cdr:y>
    </cdr:to>
    <cdr:sp macro="" textlink="">
      <cdr:nvSpPr>
        <cdr:cNvPr id="5" name="4 Rectángulo"/>
        <cdr:cNvSpPr/>
      </cdr:nvSpPr>
      <cdr:spPr>
        <a:xfrm xmlns:a="http://schemas.openxmlformats.org/drawingml/2006/main">
          <a:off x="7907945" y="246396"/>
          <a:ext cx="3498233" cy="1820398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>
            <a:ln>
              <a:solidFill>
                <a:schemeClr val="accent1"/>
              </a:solidFill>
            </a:ln>
            <a:solidFill>
              <a:schemeClr val="tx1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0.70111</cdr:x>
      <cdr:y>0.0033</cdr:y>
    </cdr:from>
    <cdr:to>
      <cdr:x>0.99879</cdr:x>
      <cdr:y>0.49584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8120536" y="15131"/>
          <a:ext cx="3447849" cy="22612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rtlCol="0" anchor="ctr">
          <a:noAutofit/>
        </a:bodyPr>
        <a:lstStyle xmlns:a="http://schemas.openxmlformats.org/drawingml/2006/main"/>
        <a:p xmlns:a="http://schemas.openxmlformats.org/drawingml/2006/main">
          <a:pPr algn="l"/>
          <a:r>
            <a:rPr lang="ca-ES" sz="2400" b="1" dirty="0">
              <a:solidFill>
                <a:schemeClr val="tx1">
                  <a:lumMod val="75000"/>
                </a:schemeClr>
              </a:solidFill>
            </a:rPr>
            <a:t>- </a:t>
          </a:r>
          <a:r>
            <a:rPr lang="ca-ES" sz="2400" b="1" dirty="0" err="1">
              <a:solidFill>
                <a:schemeClr val="tx1">
                  <a:lumMod val="75000"/>
                </a:schemeClr>
              </a:solidFill>
            </a:rPr>
            <a:t>Estreñimiento</a:t>
          </a:r>
          <a:r>
            <a:rPr lang="ca-ES" sz="2400" b="1" dirty="0">
              <a:solidFill>
                <a:schemeClr val="tx1">
                  <a:lumMod val="75000"/>
                </a:schemeClr>
              </a:solidFill>
            </a:rPr>
            <a:t>: 28 %</a:t>
          </a:r>
        </a:p>
        <a:p xmlns:a="http://schemas.openxmlformats.org/drawingml/2006/main">
          <a:pPr algn="l"/>
          <a:r>
            <a:rPr lang="ca-ES" sz="2400" b="1" dirty="0">
              <a:solidFill>
                <a:schemeClr val="tx1">
                  <a:lumMod val="75000"/>
                </a:schemeClr>
              </a:solidFill>
            </a:rPr>
            <a:t>- </a:t>
          </a:r>
          <a:r>
            <a:rPr lang="ca-ES" sz="2400" b="1" dirty="0" err="1">
              <a:solidFill>
                <a:schemeClr val="tx1">
                  <a:lumMod val="75000"/>
                </a:schemeClr>
              </a:solidFill>
            </a:rPr>
            <a:t>Exceso</a:t>
          </a:r>
          <a:r>
            <a:rPr lang="ca-ES" sz="2400" b="1" dirty="0">
              <a:solidFill>
                <a:schemeClr val="tx1">
                  <a:lumMod val="75000"/>
                </a:schemeClr>
              </a:solidFill>
            </a:rPr>
            <a:t> de gas : 33 %</a:t>
          </a:r>
        </a:p>
        <a:p xmlns:a="http://schemas.openxmlformats.org/drawingml/2006/main">
          <a:pPr algn="l"/>
          <a:r>
            <a:rPr lang="ca-ES" sz="2400" b="1" dirty="0">
              <a:solidFill>
                <a:schemeClr val="tx1">
                  <a:lumMod val="75000"/>
                </a:schemeClr>
              </a:solidFill>
            </a:rPr>
            <a:t>- </a:t>
          </a:r>
          <a:r>
            <a:rPr lang="ca-ES" sz="2400" b="1" dirty="0" err="1">
              <a:solidFill>
                <a:schemeClr val="tx1">
                  <a:lumMod val="75000"/>
                </a:schemeClr>
              </a:solidFill>
            </a:rPr>
            <a:t>Reflujo</a:t>
          </a:r>
          <a:r>
            <a:rPr lang="ca-ES" sz="2400" b="1" dirty="0">
              <a:solidFill>
                <a:schemeClr val="tx1">
                  <a:lumMod val="75000"/>
                </a:schemeClr>
              </a:solidFill>
            </a:rPr>
            <a:t>: 22 %</a:t>
          </a:r>
        </a:p>
        <a:p xmlns:a="http://schemas.openxmlformats.org/drawingml/2006/main">
          <a:pPr algn="l"/>
          <a:r>
            <a:rPr lang="ca-ES" sz="2400" b="1" dirty="0">
              <a:solidFill>
                <a:schemeClr val="tx1">
                  <a:lumMod val="75000"/>
                </a:schemeClr>
              </a:solidFill>
            </a:rPr>
            <a:t>- « </a:t>
          </a:r>
          <a:r>
            <a:rPr lang="ca-ES" sz="2400" b="1" dirty="0" err="1">
              <a:solidFill>
                <a:schemeClr val="tx1">
                  <a:lumMod val="75000"/>
                </a:schemeClr>
              </a:solidFill>
            </a:rPr>
            <a:t>Disconfort</a:t>
          </a:r>
          <a:r>
            <a:rPr lang="ca-ES" sz="2400" b="1" dirty="0">
              <a:solidFill>
                <a:schemeClr val="tx1">
                  <a:lumMod val="75000"/>
                </a:schemeClr>
              </a:solidFill>
            </a:rPr>
            <a:t>»  por</a:t>
          </a:r>
        </a:p>
        <a:p xmlns:a="http://schemas.openxmlformats.org/drawingml/2006/main">
          <a:pPr algn="l"/>
          <a:r>
            <a:rPr lang="ca-ES" sz="2400" b="1" dirty="0" err="1">
              <a:solidFill>
                <a:schemeClr val="tx1">
                  <a:lumMod val="75000"/>
                </a:schemeClr>
              </a:solidFill>
            </a:rPr>
            <a:t>supuestas</a:t>
          </a:r>
          <a:r>
            <a:rPr lang="ca-ES" sz="2400" b="1" dirty="0">
              <a:solidFill>
                <a:schemeClr val="tx1">
                  <a:lumMod val="75000"/>
                </a:schemeClr>
              </a:solidFill>
            </a:rPr>
            <a:t> I.P.L.V. : 17 %</a:t>
          </a:r>
        </a:p>
      </cdr:txBody>
    </cdr:sp>
  </cdr:relSizeAnchor>
  <cdr:relSizeAnchor xmlns:cdr="http://schemas.openxmlformats.org/drawingml/2006/chartDrawing">
    <cdr:from>
      <cdr:x>8.63379E-8</cdr:x>
      <cdr:y>0.13459</cdr:y>
    </cdr:from>
    <cdr:to>
      <cdr:x>0.28728</cdr:x>
      <cdr:y>0.48296</cdr:y>
    </cdr:to>
    <cdr:pic>
      <cdr:nvPicPr>
        <cdr:cNvPr id="6" name="Picture 12" descr="Imagen relacionada">
          <a:extLst xmlns:a="http://schemas.openxmlformats.org/drawingml/2006/main">
            <a:ext uri="{FF2B5EF4-FFF2-40B4-BE49-F238E27FC236}">
              <a16:creationId xmlns:a16="http://schemas.microsoft.com/office/drawing/2014/main" id="{C6B1EBFE-1A69-4D45-844E-9AFB27781FB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" y="617920"/>
          <a:ext cx="3327400" cy="1599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0.61988</cdr:x>
      <cdr:y>0.79345</cdr:y>
    </cdr:from>
    <cdr:to>
      <cdr:x>1</cdr:x>
      <cdr:y>1</cdr:y>
    </cdr:to>
    <cdr:sp macro="" textlink="">
      <cdr:nvSpPr>
        <cdr:cNvPr id="8" name="7 CuadroTexto"/>
        <cdr:cNvSpPr txBox="1"/>
      </cdr:nvSpPr>
      <cdr:spPr>
        <a:xfrm xmlns:a="http://schemas.openxmlformats.org/drawingml/2006/main">
          <a:off x="7382933" y="3695309"/>
          <a:ext cx="4402667" cy="9482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rtlCol="0" anchor="ctr">
          <a:noAutofit/>
        </a:bodyPr>
        <a:lstStyle xmlns:a="http://schemas.openxmlformats.org/drawingml/2006/main"/>
        <a:p xmlns:a="http://schemas.openxmlformats.org/drawingml/2006/main">
          <a:pPr algn="l"/>
          <a:r>
            <a:rPr lang="ca-ES" sz="3600" b="1" dirty="0">
              <a:solidFill>
                <a:schemeClr val="tx1"/>
              </a:solidFill>
            </a:rPr>
            <a:t>               </a:t>
          </a:r>
        </a:p>
      </cdr:txBody>
    </cdr:sp>
  </cdr:relSizeAnchor>
  <cdr:relSizeAnchor xmlns:cdr="http://schemas.openxmlformats.org/drawingml/2006/chartDrawing">
    <cdr:from>
      <cdr:x>0.02303</cdr:x>
      <cdr:y>0.60357</cdr:y>
    </cdr:from>
    <cdr:to>
      <cdr:x>0.30263</cdr:x>
      <cdr:y>0.86083</cdr:y>
    </cdr:to>
    <cdr:sp macro="" textlink="">
      <cdr:nvSpPr>
        <cdr:cNvPr id="9" name="8 CuadroTexto"/>
        <cdr:cNvSpPr txBox="1"/>
      </cdr:nvSpPr>
      <cdr:spPr>
        <a:xfrm xmlns:a="http://schemas.openxmlformats.org/drawingml/2006/main">
          <a:off x="266700" y="2771031"/>
          <a:ext cx="3238500" cy="11811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rtlCol="0" anchor="ctr">
          <a:noAutofit/>
        </a:bodyPr>
        <a:lstStyle xmlns:a="http://schemas.openxmlformats.org/drawingml/2006/main"/>
        <a:p xmlns:a="http://schemas.openxmlformats.org/drawingml/2006/main">
          <a:pPr algn="ctr" eaLnBrk="1" hangingPunct="1">
            <a:lnSpc>
              <a:spcPct val="90000"/>
            </a:lnSpc>
          </a:pPr>
          <a:r>
            <a:rPr lang="es-ES_tradnl" sz="2400" b="1" dirty="0">
              <a:solidFill>
                <a:srgbClr val="325886"/>
              </a:solidFill>
              <a:sym typeface="Symbol" pitchFamily="18" charset="2"/>
            </a:rPr>
            <a:t>“ </a:t>
          </a:r>
          <a:r>
            <a:rPr lang="es-ES_tradnl" sz="2400" b="1" dirty="0">
              <a:solidFill>
                <a:srgbClr val="C00000"/>
              </a:solidFill>
              <a:sym typeface="Symbol" pitchFamily="18" charset="2"/>
            </a:rPr>
            <a:t>C</a:t>
          </a:r>
          <a:r>
            <a:rPr lang="es-ES_tradnl" sz="2400" b="1" dirty="0">
              <a:solidFill>
                <a:srgbClr val="325886"/>
              </a:solidFill>
              <a:sym typeface="Symbol" pitchFamily="18" charset="2"/>
            </a:rPr>
            <a:t>ause </a:t>
          </a:r>
          <a:r>
            <a:rPr lang="es-ES_tradnl" sz="2400" b="1" dirty="0" err="1">
              <a:solidFill>
                <a:srgbClr val="C00000"/>
              </a:solidFill>
              <a:sym typeface="Symbol" pitchFamily="18" charset="2"/>
            </a:rPr>
            <a:t>O</a:t>
          </a:r>
          <a:r>
            <a:rPr lang="es-ES_tradnl" sz="2400" b="1" dirty="0" err="1">
              <a:solidFill>
                <a:srgbClr val="325886"/>
              </a:solidFill>
              <a:sym typeface="Symbol" pitchFamily="18" charset="2"/>
            </a:rPr>
            <a:t>bscure</a:t>
          </a:r>
          <a:r>
            <a:rPr lang="es-ES_tradnl" sz="2400" b="1" dirty="0">
              <a:solidFill>
                <a:srgbClr val="325886"/>
              </a:solidFill>
              <a:sym typeface="Symbol" pitchFamily="18" charset="2"/>
            </a:rPr>
            <a:t> </a:t>
          </a:r>
          <a:r>
            <a:rPr lang="es-ES_tradnl" sz="2400" b="1" dirty="0" err="1">
              <a:solidFill>
                <a:srgbClr val="C00000"/>
              </a:solidFill>
              <a:sym typeface="Symbol" pitchFamily="18" charset="2"/>
            </a:rPr>
            <a:t>L</a:t>
          </a:r>
          <a:r>
            <a:rPr lang="es-ES_tradnl" sz="2400" b="1" dirty="0" err="1">
              <a:solidFill>
                <a:srgbClr val="325886"/>
              </a:solidFill>
              <a:sym typeface="Symbol" pitchFamily="18" charset="2"/>
            </a:rPr>
            <a:t>engthy</a:t>
          </a:r>
          <a:r>
            <a:rPr lang="es-ES_tradnl" sz="2400" b="1" dirty="0">
              <a:solidFill>
                <a:srgbClr val="325886"/>
              </a:solidFill>
              <a:sym typeface="Symbol" pitchFamily="18" charset="2"/>
            </a:rPr>
            <a:t> </a:t>
          </a:r>
          <a:r>
            <a:rPr lang="es-ES_tradnl" sz="2400" b="1" dirty="0" err="1">
              <a:solidFill>
                <a:srgbClr val="C00000"/>
              </a:solidFill>
              <a:sym typeface="Symbol" pitchFamily="18" charset="2"/>
            </a:rPr>
            <a:t>I</a:t>
          </a:r>
          <a:r>
            <a:rPr lang="es-ES_tradnl" sz="2400" b="1" dirty="0" err="1">
              <a:solidFill>
                <a:srgbClr val="325886"/>
              </a:solidFill>
              <a:sym typeface="Symbol" pitchFamily="18" charset="2"/>
            </a:rPr>
            <a:t>nfant</a:t>
          </a:r>
          <a:r>
            <a:rPr lang="es-ES_tradnl" sz="2400" b="1" dirty="0">
              <a:solidFill>
                <a:srgbClr val="325886"/>
              </a:solidFill>
              <a:sym typeface="Symbol" pitchFamily="18" charset="2"/>
            </a:rPr>
            <a:t> </a:t>
          </a:r>
          <a:r>
            <a:rPr lang="es-ES_tradnl" sz="2400" b="1" dirty="0" err="1">
              <a:solidFill>
                <a:srgbClr val="C00000"/>
              </a:solidFill>
              <a:sym typeface="Symbol" pitchFamily="18" charset="2"/>
            </a:rPr>
            <a:t>C</a:t>
          </a:r>
          <a:r>
            <a:rPr lang="es-ES_tradnl" sz="2400" b="1" dirty="0" err="1">
              <a:solidFill>
                <a:srgbClr val="325886"/>
              </a:solidFill>
              <a:sym typeface="Symbol" pitchFamily="18" charset="2"/>
            </a:rPr>
            <a:t>rying</a:t>
          </a:r>
          <a:r>
            <a:rPr lang="es-ES_tradnl" sz="2400" b="1" dirty="0">
              <a:solidFill>
                <a:srgbClr val="325886"/>
              </a:solidFill>
              <a:sym typeface="Symbol" pitchFamily="18" charset="2"/>
            </a:rPr>
            <a:t>  “       </a:t>
          </a:r>
          <a:r>
            <a:rPr lang="es-ES_tradnl" sz="2400" b="1" dirty="0">
              <a:solidFill>
                <a:srgbClr val="C00000"/>
              </a:solidFill>
              <a:sym typeface="Symbol" pitchFamily="18" charset="2"/>
            </a:rPr>
            <a:t>COLIC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72329-9F51-4811-8437-D1EFAF34C8A9}" type="datetimeFigureOut">
              <a:rPr lang="ca-ES" smtClean="0"/>
              <a:t>13/5/2019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54A61-0A58-454D-8327-67B04DE1CA9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752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54A61-0A58-454D-8327-67B04DE1CA90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074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54A61-0A58-454D-8327-67B04DE1CA90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496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54A61-0A58-454D-8327-67B04DE1CA90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788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bg>
      <p:bgPr>
        <a:blipFill dpi="0" rotWithShape="1">
          <a:blip r:embed="rId2">
            <a:alphaModFix amt="85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4056002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FEA55B7-9A37-45FA-8039-A910D67B7AC0}"/>
              </a:ext>
            </a:extLst>
          </p:cNvPr>
          <p:cNvSpPr/>
          <p:nvPr userDrawn="1"/>
        </p:nvSpPr>
        <p:spPr>
          <a:xfrm>
            <a:off x="0" y="4103369"/>
            <a:ext cx="12192000" cy="2754631"/>
          </a:xfrm>
          <a:prstGeom prst="rect">
            <a:avLst/>
          </a:prstGeom>
          <a:solidFill>
            <a:srgbClr val="32588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4192525"/>
            <a:ext cx="11665296" cy="916230"/>
          </a:xfrm>
          <a:effectLst/>
        </p:spPr>
        <p:txBody>
          <a:bodyPr>
            <a:normAutofit/>
          </a:bodyPr>
          <a:lstStyle>
            <a:lvl1pPr algn="ctr">
              <a:defRPr sz="4000" b="1">
                <a:solidFill>
                  <a:srgbClr val="F2F5F9"/>
                </a:soli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5301208"/>
            <a:ext cx="11593288" cy="61082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05264"/>
            <a:ext cx="2993475" cy="8730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797F96D-765F-4F19-9045-53579402F5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8" y="202194"/>
            <a:ext cx="9938537" cy="12132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D10602A-D6C6-40CF-9960-B069DB342D1A}"/>
              </a:ext>
            </a:extLst>
          </p:cNvPr>
          <p:cNvSpPr/>
          <p:nvPr userDrawn="1"/>
        </p:nvSpPr>
        <p:spPr>
          <a:xfrm>
            <a:off x="0" y="4043988"/>
            <a:ext cx="12192000" cy="36000"/>
          </a:xfrm>
          <a:prstGeom prst="rect">
            <a:avLst/>
          </a:prstGeom>
          <a:solidFill>
            <a:srgbClr val="617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9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</a:extLst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919536" y="1484784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Clase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Principio activo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 ( muy alta)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Propionato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clobetasol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0,05%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II (potencia alta)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Prednicarbato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0,25%  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Mometasona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0,1%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Metilprednisolona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0,1%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Betametasona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Beclometasona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Propionato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</a:t>
                      </a: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fluticasona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III (potencia intermedia)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Clobetasona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0,05%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aceponato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butirato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Ac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fluocinolona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IV (potencia baja)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acetato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sp>
        <p:nvSpPr>
          <p:cNvPr id="13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A7545CE-30DB-44CE-9E6E-F7D194AAB99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o clinico APAP">
    <p:bg>
      <p:bgPr>
        <a:blipFill dpi="0" rotWithShape="1">
          <a:blip r:embed="rId2">
            <a:alphaModFix amt="41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12391" y="1520788"/>
            <a:ext cx="11582400" cy="38164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5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5BC3AE-99E9-44CD-8572-01E7C44C39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5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s APAP">
    <p:bg>
      <p:bgPr>
        <a:blipFill dpi="0" rotWithShape="1">
          <a:blip r:embed="rId2">
            <a:alphaModFix amt="44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74000" t="-1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5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CD7AFA9-6BB2-4222-838B-41A179EC51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5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os y subnivele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968E0B-5DC3-46E2-A684-4384517A67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5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alphaModFix amt="14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1424" y="2474438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  <a:defRPr sz="2400" b="0" baseline="0">
                <a:solidFill>
                  <a:srgbClr val="3258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Respuesta 1</a:t>
            </a:r>
          </a:p>
          <a:p>
            <a:pPr lvl="0"/>
            <a:r>
              <a:rPr lang="es-ES" dirty="0"/>
              <a:t>Respuesta 2</a:t>
            </a:r>
          </a:p>
          <a:p>
            <a:pPr lvl="0"/>
            <a:r>
              <a:rPr lang="es-ES" dirty="0"/>
              <a:t>Respuesta 3</a:t>
            </a:r>
          </a:p>
          <a:p>
            <a:pPr lvl="0"/>
            <a:r>
              <a:rPr lang="es-ES" dirty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1106287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rgbClr val="3258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C5000B"/>
                </a:solidFill>
              </a:defRPr>
            </a:lvl1pPr>
          </a:lstStyle>
          <a:p>
            <a:r>
              <a:rPr lang="es-ES" dirty="0"/>
              <a:t>Pregunta X</a:t>
            </a:r>
          </a:p>
        </p:txBody>
      </p:sp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9086B94-6505-4421-AD15-CDFC7EED41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4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área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0" name="2 Marcador de contenido"/>
          <p:cNvSpPr>
            <a:spLocks noGrp="1"/>
          </p:cNvSpPr>
          <p:nvPr>
            <p:ph idx="13"/>
          </p:nvPr>
        </p:nvSpPr>
        <p:spPr>
          <a:xfrm>
            <a:off x="6072675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rgbClr val="2D4E77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2D4E77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2D4E77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2D4E77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2D4E77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FE4E8E9-7F37-4A53-AD19-E7917AF789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2" name="2 Marcador de contenido"/>
          <p:cNvSpPr>
            <a:spLocks noGrp="1"/>
          </p:cNvSpPr>
          <p:nvPr>
            <p:ph idx="14"/>
          </p:nvPr>
        </p:nvSpPr>
        <p:spPr>
          <a:xfrm>
            <a:off x="6023992" y="1886843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7527443-DDBA-4B97-9F6B-F1CFE1B8FFA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5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ierta sin estructura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8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F88046E-4515-4E3F-AFC4-D5029767E9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2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enzo en blanco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7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402ED7-9706-49DA-9949-1D1938EE4B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7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áreas asimétrica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2492562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3182654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rgbClr val="325886"/>
                </a:solidFill>
              </a:defRPr>
            </a:lvl1pPr>
            <a:lvl2pPr marL="1073150" indent="-173038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325886"/>
                </a:solidFill>
              </a:defRPr>
            </a:lvl2pPr>
            <a:lvl3pPr marL="1431925" indent="-173038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325886"/>
                </a:solidFill>
              </a:defRPr>
            </a:lvl3pPr>
            <a:lvl4pPr marL="1789113" indent="-173038">
              <a:spcBef>
                <a:spcPts val="600"/>
              </a:spcBef>
              <a:buClr>
                <a:srgbClr val="C5000B"/>
              </a:buClr>
              <a:defRPr sz="1400">
                <a:solidFill>
                  <a:srgbClr val="325886"/>
                </a:solidFill>
              </a:defRPr>
            </a:lvl4pPr>
            <a:lvl5pPr marL="2146300" indent="-173038">
              <a:spcBef>
                <a:spcPts val="600"/>
              </a:spcBef>
              <a:buClr>
                <a:srgbClr val="C5000B"/>
              </a:buClr>
              <a:defRPr sz="14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476672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rgbClr val="325886"/>
                </a:solidFill>
              </a:defRPr>
            </a:lvl1pPr>
            <a:lvl2pPr marL="116681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1881188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517775" indent="-173038">
              <a:spcBef>
                <a:spcPts val="600"/>
              </a:spcBef>
              <a:buClr>
                <a:srgbClr val="C5000B"/>
              </a:buClr>
              <a:defRPr>
                <a:solidFill>
                  <a:srgbClr val="325886"/>
                </a:solidFill>
              </a:defRPr>
            </a:lvl4pPr>
            <a:lvl5pPr marL="3233738" indent="-185738">
              <a:spcBef>
                <a:spcPts val="600"/>
              </a:spcBef>
              <a:buClr>
                <a:srgbClr val="C5000B"/>
              </a:buClr>
              <a:defRPr>
                <a:solidFill>
                  <a:srgbClr val="325886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1282417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DF61A7A-ADC5-4536-85FA-B560EB9587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</a14:imgLayer>
                </a14:imgProps>
              </a:ext>
            </a:extLst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rgbClr val="3750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4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6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6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sp>
        <p:nvSpPr>
          <p:cNvPr id="15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67EDC4E-008A-4A71-8282-4D55258CE9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317657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0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93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6504" y="4796029"/>
            <a:ext cx="11665296" cy="916230"/>
          </a:xfrm>
        </p:spPr>
        <p:txBody>
          <a:bodyPr>
            <a:normAutofit fontScale="90000"/>
          </a:bodyPr>
          <a:lstStyle/>
          <a:p>
            <a:r>
              <a:rPr lang="es-ES" sz="4400" dirty="0">
                <a:solidFill>
                  <a:schemeClr val="bg1"/>
                </a:solidFill>
                <a:cs typeface="Calibri" pitchFamily="34" charset="0"/>
              </a:rPr>
              <a:t>Manejo dietético de  los trastornos intestinales leves del lactante</a:t>
            </a:r>
            <a:br>
              <a:rPr lang="es-ES" sz="4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b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s-ES" dirty="0"/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598712" y="5191480"/>
            <a:ext cx="11593288" cy="610820"/>
          </a:xfrm>
        </p:spPr>
        <p:txBody>
          <a:bodyPr/>
          <a:lstStyle/>
          <a:p>
            <a:pPr>
              <a:spcBef>
                <a:spcPts val="1250"/>
              </a:spcBef>
              <a:buClrTx/>
              <a:buFont typeface="Times New Roman" pitchFamily="16" charset="0"/>
              <a:buNone/>
              <a:defRPr/>
            </a:pPr>
            <a:r>
              <a:rPr lang="es-ES" sz="2800" b="1" dirty="0">
                <a:cs typeface="Calibri" pitchFamily="34" charset="0"/>
              </a:rPr>
              <a:t>Dr. Dámaso Infante. Hospital Universitario General de Cataluña. Barcelona.</a:t>
            </a:r>
            <a:endParaRPr lang="es-PE" sz="3200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3177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Formación</a:t>
            </a:r>
            <a:r>
              <a:rPr lang="ca-ES" sz="3600" dirty="0"/>
              <a:t> del </a:t>
            </a:r>
            <a:r>
              <a:rPr lang="ca-ES" sz="3600" dirty="0" err="1"/>
              <a:t>cuajo</a:t>
            </a:r>
            <a:r>
              <a:rPr lang="ca-ES" sz="3600" dirty="0"/>
              <a:t> con </a:t>
            </a:r>
            <a:r>
              <a:rPr lang="ca-ES" sz="3600" dirty="0" err="1"/>
              <a:t>formulas</a:t>
            </a:r>
            <a:r>
              <a:rPr lang="ca-ES" sz="3600" dirty="0"/>
              <a:t> a base </a:t>
            </a:r>
            <a:r>
              <a:rPr lang="ca-ES" sz="3600" dirty="0" err="1"/>
              <a:t>leche</a:t>
            </a:r>
            <a:r>
              <a:rPr lang="ca-ES" sz="3600" dirty="0"/>
              <a:t> de cabra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1314424"/>
          </a:xfrm>
        </p:spPr>
        <p:txBody>
          <a:bodyPr/>
          <a:lstStyle/>
          <a:p>
            <a:r>
              <a:rPr lang="es-ES" dirty="0"/>
              <a:t>Niveles muy bajos de alfa s1- caseína.</a:t>
            </a:r>
          </a:p>
          <a:p>
            <a:r>
              <a:rPr lang="es-ES" dirty="0"/>
              <a:t>Tamaño micelas de caseína es menor  leche de  cabra  versus   leche vaca  lo  que representa  menor tensión del cuajo. Más parecido a la leche materna.</a:t>
            </a: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609557" y="5734400"/>
            <a:ext cx="11582443" cy="295162"/>
          </a:xfrm>
        </p:spPr>
        <p:txBody>
          <a:bodyPr>
            <a:noAutofit/>
          </a:bodyPr>
          <a:lstStyle/>
          <a:p>
            <a:r>
              <a:rPr lang="ca-ES" sz="1200" dirty="0" err="1"/>
              <a:t>Silanikovea</a:t>
            </a:r>
            <a:r>
              <a:rPr lang="ca-ES" sz="1200" dirty="0"/>
              <a:t> </a:t>
            </a:r>
            <a:r>
              <a:rPr lang="ca-ES" sz="1200" dirty="0" err="1"/>
              <a:t>N,et</a:t>
            </a:r>
            <a:r>
              <a:rPr lang="ca-ES" sz="1200" dirty="0"/>
              <a:t> al. </a:t>
            </a:r>
            <a:r>
              <a:rPr lang="ca-ES" sz="1200" dirty="0" err="1"/>
              <a:t>Small</a:t>
            </a:r>
            <a:r>
              <a:rPr lang="ca-ES" sz="1200" dirty="0"/>
              <a:t> recent </a:t>
            </a:r>
            <a:r>
              <a:rPr lang="en-US" sz="1200" dirty="0"/>
              <a:t>advances in exploiting goat’s milk: quality, safety and production </a:t>
            </a:r>
            <a:r>
              <a:rPr lang="ca-ES" sz="1200" dirty="0" err="1"/>
              <a:t>aspect</a:t>
            </a:r>
            <a:r>
              <a:rPr lang="ca-ES" sz="1200" dirty="0"/>
              <a:t>.</a:t>
            </a:r>
          </a:p>
          <a:p>
            <a:r>
              <a:rPr lang="ca-ES" sz="1200" dirty="0"/>
              <a:t>      Ruminant Res. 2010; 89 110-124</a:t>
            </a:r>
            <a:r>
              <a:rPr lang="ca-ES" dirty="0"/>
              <a:t>.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7031" r="5992" b="4231"/>
          <a:stretch/>
        </p:blipFill>
        <p:spPr bwMode="auto">
          <a:xfrm>
            <a:off x="2432304" y="3127248"/>
            <a:ext cx="6638544" cy="232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400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4000" dirty="0"/>
              <a:t>Caso </a:t>
            </a:r>
            <a:r>
              <a:rPr lang="ca-ES" sz="4000" dirty="0" err="1"/>
              <a:t>clínico</a:t>
            </a:r>
            <a:r>
              <a:rPr lang="ca-ES" sz="4000" dirty="0"/>
              <a:t> 2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Lactante de tres meses de vida  sin antecedentes perinatales que consulta por irritabilidad  y crisis de llanto. La madre lo relaciona con la defecación.</a:t>
            </a:r>
          </a:p>
          <a:p>
            <a:r>
              <a:rPr lang="es-ES" dirty="0"/>
              <a:t>Lactancia materna  durante 2 mes y medio que retiro por </a:t>
            </a:r>
            <a:r>
              <a:rPr lang="es-ES" dirty="0" err="1"/>
              <a:t>hipolactasia</a:t>
            </a:r>
            <a:r>
              <a:rPr lang="es-ES" dirty="0"/>
              <a:t> y decisión propia. Las heces en este periodo eran blandas en numero de 1-2 / 24 horas.</a:t>
            </a:r>
          </a:p>
          <a:p>
            <a:r>
              <a:rPr lang="es-ES" dirty="0"/>
              <a:t>Al iniciar lactancia artificial con formula de inicio notan una disminución numero deposiciones :  1 / 2-3 días, duras y con imposibilidad expulsión.</a:t>
            </a:r>
          </a:p>
          <a:p>
            <a:r>
              <a:rPr lang="es-ES" dirty="0"/>
              <a:t>Le ayudan con supositorios o estimulación.</a:t>
            </a:r>
          </a:p>
          <a:p>
            <a:pPr marL="542925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812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91968" y="2401286"/>
            <a:ext cx="10363200" cy="3330826"/>
          </a:xfrm>
        </p:spPr>
        <p:txBody>
          <a:bodyPr/>
          <a:lstStyle/>
          <a:p>
            <a:r>
              <a:rPr lang="es-ES" dirty="0"/>
              <a:t>Formula con mayor cantidad de lactosa y magnesio (dentro autorización normas ESPGHAN).</a:t>
            </a:r>
          </a:p>
          <a:p>
            <a:r>
              <a:rPr lang="es-ES" dirty="0"/>
              <a:t>Cambio a fórmula con hidrolizado proteico por sospecha de intolerancia a las proteínas de la leche de vaca.</a:t>
            </a:r>
          </a:p>
          <a:p>
            <a:r>
              <a:rPr lang="es-ES" dirty="0"/>
              <a:t>Misma fórmula + laxantes.</a:t>
            </a:r>
          </a:p>
          <a:p>
            <a:r>
              <a:rPr lang="es-ES" dirty="0"/>
              <a:t>Formula </a:t>
            </a:r>
            <a:r>
              <a:rPr lang="es-ES" dirty="0" err="1"/>
              <a:t>antiestreñimiento</a:t>
            </a:r>
            <a:r>
              <a:rPr lang="es-ES" dirty="0"/>
              <a:t> basada en palmítico en posición Beta.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4000" dirty="0"/>
              <a:t>Pregunta 2</a:t>
            </a:r>
          </a:p>
        </p:txBody>
      </p:sp>
      <p:sp>
        <p:nvSpPr>
          <p:cNvPr id="8" name="Marcador de texto 8"/>
          <p:cNvSpPr>
            <a:spLocks noGrp="1"/>
          </p:cNvSpPr>
          <p:nvPr>
            <p:ph type="body" idx="10"/>
          </p:nvPr>
        </p:nvSpPr>
        <p:spPr>
          <a:xfrm>
            <a:off x="911424" y="1106287"/>
            <a:ext cx="10363200" cy="1035465"/>
          </a:xfrm>
        </p:spPr>
        <p:txBody>
          <a:bodyPr/>
          <a:lstStyle/>
          <a:p>
            <a:r>
              <a:rPr lang="es-ES" dirty="0"/>
              <a:t>¿Qué decisión tomaríamos?</a:t>
            </a:r>
          </a:p>
        </p:txBody>
      </p:sp>
    </p:spTree>
    <p:extLst>
      <p:ext uri="{BB962C8B-B14F-4D97-AF65-F5344CB8AC3E}">
        <p14:creationId xmlns:p14="http://schemas.microsoft.com/office/powerpoint/2010/main" val="25821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591312" y="616113"/>
            <a:ext cx="5386917" cy="906115"/>
          </a:xfrm>
        </p:spPr>
        <p:txBody>
          <a:bodyPr>
            <a:normAutofit/>
          </a:bodyPr>
          <a:lstStyle/>
          <a:p>
            <a:r>
              <a:rPr lang="ca-ES" sz="3200" u="sng" dirty="0" err="1"/>
              <a:t>Caracteristicas</a:t>
            </a:r>
            <a:r>
              <a:rPr lang="ca-ES" sz="3200" u="sng" dirty="0"/>
              <a:t> RN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>
          <a:xfrm>
            <a:off x="6210299" y="1036738"/>
            <a:ext cx="5386917" cy="906115"/>
          </a:xfrm>
        </p:spPr>
        <p:txBody>
          <a:bodyPr>
            <a:noAutofit/>
          </a:bodyPr>
          <a:lstStyle/>
          <a:p>
            <a:r>
              <a:rPr lang="ca-ES" sz="3200" u="sng" dirty="0" err="1"/>
              <a:t>Compensación</a:t>
            </a:r>
            <a:r>
              <a:rPr lang="ca-ES" sz="3200" u="sng" dirty="0"/>
              <a:t> </a:t>
            </a:r>
            <a:r>
              <a:rPr lang="ca-ES" sz="3200" u="sng" dirty="0" err="1"/>
              <a:t>Lactancia</a:t>
            </a:r>
            <a:r>
              <a:rPr lang="ca-ES" sz="3200" u="sng" dirty="0"/>
              <a:t> Materna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1"/>
          </p:nvPr>
        </p:nvSpPr>
        <p:spPr>
          <a:xfrm>
            <a:off x="0" y="1649100"/>
            <a:ext cx="6000032" cy="377440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Inmadurez esfínter interno anal con disminución sensibilidad a la presión de  las heces.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s-E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Niveles bajos de </a:t>
            </a:r>
            <a:r>
              <a:rPr lang="es-E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motilina</a:t>
            </a: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transito enlentecido.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s-E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Déficit transitorio lipasa pancreática.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s-E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Disminución  del  “pool” de ácidos biliares.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s-E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Niveles bajos de lactasa intestinal</a:t>
            </a:r>
          </a:p>
          <a:p>
            <a:endParaRPr lang="ca-ES" sz="24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4"/>
          </p:nvPr>
        </p:nvSpPr>
        <p:spPr>
          <a:xfrm>
            <a:off x="6191968" y="2106299"/>
            <a:ext cx="6000032" cy="3774405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s-ES" sz="2400" b="1" dirty="0">
                <a:cs typeface="Calibri" pitchFamily="32" charset="0"/>
              </a:rPr>
              <a:t>Lipasas de la leche humana:</a:t>
            </a:r>
            <a:br>
              <a:rPr lang="es-ES" sz="2400" b="1" dirty="0">
                <a:cs typeface="Calibri" pitchFamily="32" charset="0"/>
              </a:rPr>
            </a:br>
            <a:r>
              <a:rPr lang="es-ES" sz="2400" b="1" dirty="0">
                <a:cs typeface="Calibri" pitchFamily="32" charset="0"/>
              </a:rPr>
              <a:t>    - </a:t>
            </a:r>
            <a:r>
              <a:rPr lang="es-ES" sz="2400" b="1" dirty="0" err="1">
                <a:cs typeface="Calibri" pitchFamily="32" charset="0"/>
              </a:rPr>
              <a:t>Lipoprotein</a:t>
            </a:r>
            <a:r>
              <a:rPr lang="es-ES" sz="2400" b="1" dirty="0">
                <a:cs typeface="Calibri" pitchFamily="32" charset="0"/>
              </a:rPr>
              <a:t> lipasa.</a:t>
            </a:r>
            <a:br>
              <a:rPr lang="es-ES" sz="2400" b="1" dirty="0">
                <a:cs typeface="Calibri" pitchFamily="32" charset="0"/>
              </a:rPr>
            </a:br>
            <a:r>
              <a:rPr lang="es-ES" sz="2400" b="1" dirty="0">
                <a:cs typeface="Calibri" pitchFamily="32" charset="0"/>
              </a:rPr>
              <a:t>    - Lipasa estimulada por las sales 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s-ES" sz="2400" b="1" dirty="0">
                <a:cs typeface="Calibri" pitchFamily="32" charset="0"/>
              </a:rPr>
              <a:t>           biliares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s-ES" sz="2400" b="1" dirty="0">
              <a:cs typeface="Calibri" pitchFamily="32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Triglicéridos  grasa  con el palmítico en posición  Beta (  70%)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s-ES" sz="2400" dirty="0">
              <a:cs typeface="Calibri" pitchFamily="32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s-ES" sz="2400" b="1" dirty="0">
                <a:cs typeface="Calibri" pitchFamily="32" charset="0"/>
              </a:rPr>
              <a:t>Reflejo </a:t>
            </a:r>
            <a:r>
              <a:rPr lang="es-ES" sz="2400" b="1" dirty="0" err="1">
                <a:cs typeface="Calibri" pitchFamily="32" charset="0"/>
              </a:rPr>
              <a:t>gastrocólico</a:t>
            </a:r>
            <a:r>
              <a:rPr lang="es-ES" sz="2400" b="1" dirty="0">
                <a:cs typeface="Calibri" pitchFamily="32" charset="0"/>
              </a:rPr>
              <a:t> estimulado por la LM</a:t>
            </a:r>
            <a:endParaRPr lang="ca-ES" sz="24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347489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4000" dirty="0"/>
              <a:t>Fisiopatologia del </a:t>
            </a:r>
            <a:r>
              <a:rPr lang="ca-ES" sz="4000" dirty="0" err="1"/>
              <a:t>estreñimiento</a:t>
            </a:r>
            <a:r>
              <a:rPr lang="ca-ES" sz="4000" dirty="0"/>
              <a:t> con </a:t>
            </a:r>
            <a:r>
              <a:rPr lang="ca-ES" sz="4000" dirty="0" err="1"/>
              <a:t>fórmulas</a:t>
            </a:r>
            <a:r>
              <a:rPr lang="ca-ES" sz="4000" dirty="0"/>
              <a:t>.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609557" y="5750400"/>
            <a:ext cx="11582443" cy="295162"/>
          </a:xfrm>
        </p:spPr>
        <p:txBody>
          <a:bodyPr>
            <a:noAutofit/>
          </a:bodyPr>
          <a:lstStyle/>
          <a:p>
            <a:r>
              <a:rPr lang="ca-ES" sz="1200" dirty="0" err="1"/>
              <a:t>Quinlan</a:t>
            </a:r>
            <a:r>
              <a:rPr lang="ca-ES" sz="1200" dirty="0"/>
              <a:t> PT, et al. </a:t>
            </a:r>
            <a:r>
              <a:rPr lang="ca-ES" sz="1200" dirty="0" err="1"/>
              <a:t>AL.The</a:t>
            </a:r>
            <a:r>
              <a:rPr lang="ca-ES" sz="1200" dirty="0"/>
              <a:t> </a:t>
            </a:r>
            <a:r>
              <a:rPr lang="en-US" sz="1200" dirty="0"/>
              <a:t>relationship between stool hardness and stool composition in breast- and formula-fed infants.</a:t>
            </a:r>
          </a:p>
          <a:p>
            <a:r>
              <a:rPr lang="pt-BR" sz="1200" dirty="0"/>
              <a:t>J </a:t>
            </a:r>
            <a:r>
              <a:rPr lang="pt-BR" sz="1200" dirty="0" err="1"/>
              <a:t>Pediatr</a:t>
            </a:r>
            <a:r>
              <a:rPr lang="pt-BR" sz="1200" dirty="0"/>
              <a:t> </a:t>
            </a:r>
            <a:r>
              <a:rPr lang="pt-BR" sz="1200" dirty="0" err="1"/>
              <a:t>Gastroenterol</a:t>
            </a:r>
            <a:r>
              <a:rPr lang="pt-BR" sz="1200" dirty="0"/>
              <a:t> Nutr. 1996; 23:554-560.</a:t>
            </a:r>
            <a:endParaRPr lang="ca-ES" sz="1200" dirty="0"/>
          </a:p>
          <a:p>
            <a:pPr algn="ctr"/>
            <a:endParaRPr lang="ca-ES" sz="1800" i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80" y="1019631"/>
            <a:ext cx="8038592" cy="449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210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600" dirty="0" err="1"/>
              <a:t>Fórmulas</a:t>
            </a:r>
            <a:r>
              <a:rPr lang="ca-ES" sz="3600" dirty="0"/>
              <a:t> a base </a:t>
            </a:r>
            <a:r>
              <a:rPr lang="ca-ES" sz="3600" dirty="0" err="1"/>
              <a:t>leche</a:t>
            </a:r>
            <a:r>
              <a:rPr lang="ca-ES" sz="3600" dirty="0"/>
              <a:t> de cabra: </a:t>
            </a:r>
            <a:r>
              <a:rPr lang="ca-ES" sz="3600" dirty="0" err="1"/>
              <a:t>posición</a:t>
            </a:r>
            <a:r>
              <a:rPr lang="ca-ES" sz="3600" dirty="0"/>
              <a:t> del </a:t>
            </a:r>
            <a:r>
              <a:rPr lang="ca-ES" sz="3600" dirty="0" err="1"/>
              <a:t>palmítico</a:t>
            </a:r>
            <a:endParaRPr lang="ca-ES" sz="3600" dirty="0"/>
          </a:p>
        </p:txBody>
      </p:sp>
      <p:pic>
        <p:nvPicPr>
          <p:cNvPr id="1026" name="Picture 2" descr="C:\Users\PC\Damaso\Grafica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6" y="1394460"/>
            <a:ext cx="55753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amaso\Grafica 2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028700"/>
            <a:ext cx="52451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3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3100" y="-711201"/>
            <a:ext cx="10591800" cy="2832101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en-GB" dirty="0" err="1">
                <a:ea typeface="Times New Roman" pitchFamily="18" charset="0"/>
                <a:cs typeface="Tahoma" pitchFamily="34" charset="0"/>
              </a:rPr>
              <a:t>Resultado</a:t>
            </a:r>
            <a:r>
              <a:rPr lang="en-GB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Tahoma" pitchFamily="34" charset="0"/>
              </a:rPr>
              <a:t>empleo</a:t>
            </a:r>
            <a:r>
              <a:rPr lang="en-GB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Tahoma" pitchFamily="34" charset="0"/>
              </a:rPr>
              <a:t>Fórmula</a:t>
            </a:r>
            <a:r>
              <a:rPr lang="en-GB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Tahoma" pitchFamily="34" charset="0"/>
              </a:rPr>
              <a:t>leche</a:t>
            </a:r>
            <a:r>
              <a:rPr lang="en-GB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Tahoma" pitchFamily="34" charset="0"/>
              </a:rPr>
              <a:t>cabra</a:t>
            </a:r>
            <a:r>
              <a:rPr lang="en-GB" dirty="0">
                <a:ea typeface="Times New Roman" pitchFamily="18" charset="0"/>
                <a:cs typeface="Tahoma" pitchFamily="34" charset="0"/>
              </a:rPr>
              <a:t> en </a:t>
            </a:r>
            <a:r>
              <a:rPr lang="en-GB" dirty="0" err="1">
                <a:ea typeface="Times New Roman" pitchFamily="18" charset="0"/>
                <a:cs typeface="Tahoma" pitchFamily="34" charset="0"/>
              </a:rPr>
              <a:t>estreñimiento</a:t>
            </a:r>
            <a:endParaRPr lang="en-GB" b="0" dirty="0">
              <a:cs typeface="Arial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6765293" y="5652370"/>
            <a:ext cx="5426707" cy="583838"/>
          </a:xfrm>
        </p:spPr>
        <p:txBody>
          <a:bodyPr>
            <a:noAutofit/>
          </a:bodyPr>
          <a:lstStyle/>
          <a:p>
            <a:r>
              <a:rPr lang="es-ES" sz="1200" b="1" dirty="0">
                <a:solidFill>
                  <a:srgbClr val="000000"/>
                </a:solidFill>
              </a:rPr>
              <a:t>Infante D et al. </a:t>
            </a:r>
            <a:r>
              <a:rPr lang="es-ES" sz="1200" b="1" dirty="0" err="1">
                <a:solidFill>
                  <a:srgbClr val="000000"/>
                </a:solidFill>
              </a:rPr>
              <a:t>Constipated</a:t>
            </a:r>
            <a:r>
              <a:rPr lang="es-ES" sz="1200" b="1" dirty="0">
                <a:solidFill>
                  <a:srgbClr val="000000"/>
                </a:solidFill>
              </a:rPr>
              <a:t> </a:t>
            </a:r>
            <a:r>
              <a:rPr lang="es-ES" sz="1200" b="1" dirty="0" err="1">
                <a:solidFill>
                  <a:srgbClr val="000000"/>
                </a:solidFill>
              </a:rPr>
              <a:t>Patients</a:t>
            </a:r>
            <a:r>
              <a:rPr lang="es-ES" sz="1200" b="1" dirty="0">
                <a:solidFill>
                  <a:srgbClr val="000000"/>
                </a:solidFill>
              </a:rPr>
              <a:t> Fed </a:t>
            </a:r>
            <a:r>
              <a:rPr lang="es-ES" sz="1200" b="1" dirty="0" err="1">
                <a:solidFill>
                  <a:srgbClr val="000000"/>
                </a:solidFill>
              </a:rPr>
              <a:t>Goat</a:t>
            </a:r>
            <a:r>
              <a:rPr lang="es-ES" sz="1200" b="1" dirty="0">
                <a:solidFill>
                  <a:srgbClr val="000000"/>
                </a:solidFill>
              </a:rPr>
              <a:t> </a:t>
            </a:r>
            <a:r>
              <a:rPr lang="es-ES" sz="1200" b="1" dirty="0" err="1">
                <a:solidFill>
                  <a:srgbClr val="000000"/>
                </a:solidFill>
              </a:rPr>
              <a:t>Milk</a:t>
            </a:r>
            <a:r>
              <a:rPr lang="es-ES" sz="1200" b="1" dirty="0">
                <a:solidFill>
                  <a:srgbClr val="000000"/>
                </a:solidFill>
              </a:rPr>
              <a:t> </a:t>
            </a:r>
            <a:r>
              <a:rPr lang="es-ES" sz="1200" b="1" dirty="0" err="1">
                <a:solidFill>
                  <a:srgbClr val="000000"/>
                </a:solidFill>
              </a:rPr>
              <a:t>Protein</a:t>
            </a:r>
            <a:r>
              <a:rPr lang="es-ES" sz="1200" b="1" dirty="0">
                <a:solidFill>
                  <a:srgbClr val="000000"/>
                </a:solidFill>
              </a:rPr>
              <a:t> Formula: A case series </a:t>
            </a:r>
            <a:r>
              <a:rPr lang="es-ES" sz="1200" b="1" dirty="0" err="1">
                <a:solidFill>
                  <a:srgbClr val="000000"/>
                </a:solidFill>
              </a:rPr>
              <a:t>Study</a:t>
            </a:r>
            <a:r>
              <a:rPr lang="es-ES" sz="1200" b="1" dirty="0">
                <a:solidFill>
                  <a:srgbClr val="000000"/>
                </a:solidFill>
              </a:rPr>
              <a:t>. </a:t>
            </a:r>
            <a:r>
              <a:rPr lang="es-ES" sz="1200" b="1" dirty="0" err="1">
                <a:solidFill>
                  <a:srgbClr val="000000"/>
                </a:solidFill>
              </a:rPr>
              <a:t>Journal</a:t>
            </a:r>
            <a:r>
              <a:rPr lang="es-ES" sz="1200" b="1" dirty="0">
                <a:solidFill>
                  <a:srgbClr val="000000"/>
                </a:solidFill>
              </a:rPr>
              <a:t> </a:t>
            </a:r>
            <a:r>
              <a:rPr lang="es-ES" sz="1200" b="1" dirty="0" err="1">
                <a:solidFill>
                  <a:srgbClr val="000000"/>
                </a:solidFill>
              </a:rPr>
              <a:t>of</a:t>
            </a:r>
            <a:r>
              <a:rPr lang="es-ES" sz="1200" b="1" dirty="0">
                <a:solidFill>
                  <a:srgbClr val="000000"/>
                </a:solidFill>
              </a:rPr>
              <a:t> </a:t>
            </a:r>
            <a:r>
              <a:rPr lang="es-ES" sz="1200" b="1" dirty="0" err="1">
                <a:solidFill>
                  <a:srgbClr val="000000"/>
                </a:solidFill>
              </a:rPr>
              <a:t>Nutrition</a:t>
            </a:r>
            <a:r>
              <a:rPr lang="es-ES" sz="1200" b="1" dirty="0">
                <a:solidFill>
                  <a:srgbClr val="000000"/>
                </a:solidFill>
              </a:rPr>
              <a:t> and </a:t>
            </a:r>
            <a:r>
              <a:rPr lang="es-ES" sz="1200" b="1" dirty="0" err="1">
                <a:solidFill>
                  <a:srgbClr val="000000"/>
                </a:solidFill>
              </a:rPr>
              <a:t>Health</a:t>
            </a:r>
            <a:r>
              <a:rPr lang="es-ES" sz="1200" b="1" dirty="0">
                <a:solidFill>
                  <a:srgbClr val="000000"/>
                </a:solidFill>
              </a:rPr>
              <a:t> Sciences.2018,Vol 5 Issue2.ISSN :2393-9060</a:t>
            </a:r>
          </a:p>
          <a:p>
            <a:endParaRPr lang="ca-ES" sz="1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63113"/>
              </p:ext>
            </p:extLst>
          </p:nvPr>
        </p:nvGraphicFramePr>
        <p:xfrm>
          <a:off x="2336799" y="1479804"/>
          <a:ext cx="7567492" cy="39236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08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lang="es-ES" sz="18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325886"/>
                          </a:solidFill>
                          <a:effectLst/>
                        </a:rPr>
                        <a:t>Inclusion LV</a:t>
                      </a:r>
                      <a:endParaRPr lang="es-ES" sz="18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rgbClr val="325886"/>
                          </a:solidFill>
                          <a:effectLst/>
                        </a:rPr>
                        <a:t>Fómula</a:t>
                      </a:r>
                      <a:r>
                        <a:rPr lang="en-GB" sz="1800" b="1" baseline="0" dirty="0">
                          <a:solidFill>
                            <a:srgbClr val="325886"/>
                          </a:solidFill>
                          <a:effectLst/>
                        </a:rPr>
                        <a:t> </a:t>
                      </a:r>
                      <a:r>
                        <a:rPr lang="en-GB" sz="1800" b="1" baseline="0" dirty="0" err="1">
                          <a:solidFill>
                            <a:srgbClr val="325886"/>
                          </a:solidFill>
                          <a:effectLst/>
                        </a:rPr>
                        <a:t>Cabra</a:t>
                      </a:r>
                      <a:endParaRPr lang="en-GB" sz="1800" b="1" baseline="0" dirty="0">
                        <a:solidFill>
                          <a:srgbClr val="32588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325886"/>
                          </a:solidFill>
                          <a:effectLst/>
                        </a:rPr>
                        <a:t>(15 </a:t>
                      </a:r>
                      <a:r>
                        <a:rPr lang="en-GB" sz="1800" b="1" baseline="0" dirty="0" err="1">
                          <a:solidFill>
                            <a:srgbClr val="325886"/>
                          </a:solidFill>
                          <a:effectLst/>
                        </a:rPr>
                        <a:t>dias</a:t>
                      </a:r>
                      <a:r>
                        <a:rPr lang="en-GB" sz="1800" b="1" baseline="0" dirty="0">
                          <a:solidFill>
                            <a:srgbClr val="325886"/>
                          </a:solidFill>
                          <a:effectLst/>
                        </a:rPr>
                        <a:t>)</a:t>
                      </a:r>
                      <a:endParaRPr lang="es-ES" sz="18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325886"/>
                          </a:solidFill>
                          <a:effectLst/>
                        </a:rPr>
                        <a:t>estadistica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325886"/>
                          </a:solidFill>
                          <a:effectLst/>
                        </a:rPr>
                        <a:t>Consistencia</a:t>
                      </a:r>
                      <a:r>
                        <a:rPr lang="en-GB" sz="2000" b="1" dirty="0">
                          <a:solidFill>
                            <a:srgbClr val="325886"/>
                          </a:solidFill>
                          <a:effectLst/>
                        </a:rPr>
                        <a:t>  </a:t>
                      </a:r>
                      <a:r>
                        <a:rPr lang="en-GB" sz="2000" b="1" dirty="0" err="1">
                          <a:solidFill>
                            <a:srgbClr val="325886"/>
                          </a:solidFill>
                          <a:effectLst/>
                        </a:rPr>
                        <a:t>heces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2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3</a:t>
                      </a:r>
                      <a:endParaRPr lang="es-ES" sz="2000" dirty="0">
                        <a:solidFill>
                          <a:srgbClr val="32588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&lt;0.05 </a:t>
                      </a:r>
                      <a:endParaRPr lang="es-ES" sz="2000" dirty="0">
                        <a:solidFill>
                          <a:srgbClr val="32588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325886"/>
                          </a:solidFill>
                          <a:effectLst/>
                        </a:rPr>
                        <a:t>Nº heces/ día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2</a:t>
                      </a:r>
                      <a:endParaRPr lang="es-ES" sz="2000" dirty="0">
                        <a:solidFill>
                          <a:srgbClr val="32588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2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&gt;0,2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325886"/>
                          </a:solidFill>
                          <a:effectLst/>
                        </a:rPr>
                        <a:t>Llanto</a:t>
                      </a:r>
                      <a:r>
                        <a:rPr lang="en-US" sz="2000" b="1" dirty="0">
                          <a:solidFill>
                            <a:srgbClr val="325886"/>
                          </a:solidFill>
                          <a:effectLst/>
                        </a:rPr>
                        <a:t> 24 h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3   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1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&lt; 0,001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325886"/>
                          </a:solidFill>
                          <a:effectLst/>
                        </a:rPr>
                        <a:t>Grasa</a:t>
                      </a:r>
                      <a:r>
                        <a:rPr lang="en-US" sz="2000" b="1" dirty="0">
                          <a:solidFill>
                            <a:srgbClr val="325886"/>
                          </a:solidFill>
                          <a:effectLst/>
                        </a:rPr>
                        <a:t> en </a:t>
                      </a:r>
                      <a:r>
                        <a:rPr lang="en-US" sz="2000" b="1" dirty="0" err="1">
                          <a:solidFill>
                            <a:srgbClr val="325886"/>
                          </a:solidFill>
                          <a:effectLst/>
                        </a:rPr>
                        <a:t>heces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8,6±3,14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6,8±1,9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  &lt; 0.001</a:t>
                      </a:r>
                      <a:endParaRPr lang="es-ES" sz="2000" dirty="0">
                        <a:solidFill>
                          <a:srgbClr val="32588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74994" y="5630522"/>
            <a:ext cx="4924338" cy="1593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325886"/>
                </a:solidFill>
              </a:rPr>
              <a:t>*</a:t>
            </a:r>
            <a:r>
              <a:rPr lang="en-US" sz="1600" b="1" dirty="0" err="1">
                <a:solidFill>
                  <a:srgbClr val="325886"/>
                </a:solidFill>
              </a:rPr>
              <a:t>Wilcoxian</a:t>
            </a:r>
            <a:r>
              <a:rPr lang="en-US" sz="1600" b="1" dirty="0">
                <a:solidFill>
                  <a:srgbClr val="325886"/>
                </a:solidFill>
              </a:rPr>
              <a:t> test statistics</a:t>
            </a:r>
            <a:endParaRPr lang="es-ES" sz="1600" b="1" dirty="0">
              <a:solidFill>
                <a:srgbClr val="325886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680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4000" dirty="0"/>
              <a:t>Caso </a:t>
            </a:r>
            <a:r>
              <a:rPr lang="ca-ES" sz="4000" dirty="0" err="1"/>
              <a:t>clínico</a:t>
            </a:r>
            <a:r>
              <a:rPr lang="ca-ES" sz="4000" dirty="0"/>
              <a:t> 3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Lactante de un mes sin antecedentes neonatales que consulta por irritabilidad, heces  muy blandas y exceso de gas. La familia lo cataloga de «cólico».</a:t>
            </a:r>
          </a:p>
          <a:p>
            <a:r>
              <a:rPr lang="es-ES" dirty="0"/>
              <a:t>La alimentación es con una formula de inicio  convencional.</a:t>
            </a:r>
          </a:p>
          <a:p>
            <a:r>
              <a:rPr lang="es-ES" dirty="0"/>
              <a:t>Irritación periné.</a:t>
            </a:r>
          </a:p>
          <a:p>
            <a:r>
              <a:rPr lang="es-ES" dirty="0"/>
              <a:t>Han tratado con </a:t>
            </a:r>
            <a:r>
              <a:rPr lang="es-ES" dirty="0" err="1"/>
              <a:t>probioticos</a:t>
            </a:r>
            <a:r>
              <a:rPr lang="es-ES" dirty="0"/>
              <a:t> y </a:t>
            </a:r>
            <a:r>
              <a:rPr lang="es-ES" dirty="0" err="1"/>
              <a:t>dimetil-polixilano</a:t>
            </a:r>
            <a:r>
              <a:rPr lang="es-ES" dirty="0"/>
              <a:t> ( </a:t>
            </a:r>
            <a:r>
              <a:rPr lang="es-ES" dirty="0" err="1"/>
              <a:t>simeticona</a:t>
            </a:r>
            <a:r>
              <a:rPr lang="es-ES" dirty="0"/>
              <a:t> ).</a:t>
            </a:r>
          </a:p>
          <a:p>
            <a:r>
              <a:rPr lang="es-ES" dirty="0"/>
              <a:t>Se efectúa un test de hidrogeno espirado basal que es  de 42 ppm (normal hasta 15ppm)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78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Cambio a formula sin lactosa.</a:t>
            </a:r>
          </a:p>
          <a:p>
            <a:r>
              <a:rPr lang="es-ES" dirty="0"/>
              <a:t>Seguir con la misma fórmula y </a:t>
            </a:r>
            <a:r>
              <a:rPr lang="es-ES" dirty="0" err="1"/>
              <a:t>dimetil-polixilano</a:t>
            </a:r>
            <a:r>
              <a:rPr lang="es-ES" dirty="0"/>
              <a:t>.</a:t>
            </a:r>
          </a:p>
          <a:p>
            <a:r>
              <a:rPr lang="es-ES" dirty="0"/>
              <a:t>Formula de inicio con reducción de lactosa a un 40 % + </a:t>
            </a:r>
            <a:r>
              <a:rPr lang="es-ES" dirty="0" err="1"/>
              <a:t>Dextrinomaltosa</a:t>
            </a:r>
            <a:r>
              <a:rPr lang="es-ES" dirty="0"/>
              <a:t>.</a:t>
            </a:r>
          </a:p>
          <a:p>
            <a:r>
              <a:rPr lang="es-ES" dirty="0"/>
              <a:t>Cambio a fórmula con hidrolizado proteico por sospecha de intolerancia a las proteínas de la leche de vaca y a de manera secundaria a la lactosa.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Pregunta 3</a:t>
            </a:r>
          </a:p>
        </p:txBody>
      </p:sp>
      <p:sp>
        <p:nvSpPr>
          <p:cNvPr id="8" name="Marcador de texto 8"/>
          <p:cNvSpPr>
            <a:spLocks noGrp="1"/>
          </p:cNvSpPr>
          <p:nvPr>
            <p:ph type="body" idx="10"/>
          </p:nvPr>
        </p:nvSpPr>
        <p:spPr>
          <a:xfrm>
            <a:off x="911424" y="1152144"/>
            <a:ext cx="10363200" cy="715288"/>
          </a:xfrm>
        </p:spPr>
        <p:txBody>
          <a:bodyPr/>
          <a:lstStyle/>
          <a:p>
            <a:r>
              <a:rPr lang="es-ES" dirty="0"/>
              <a:t>¿Qué decisión tomaríamos?</a:t>
            </a:r>
          </a:p>
        </p:txBody>
      </p:sp>
    </p:spTree>
    <p:extLst>
      <p:ext uri="{BB962C8B-B14F-4D97-AF65-F5344CB8AC3E}">
        <p14:creationId xmlns:p14="http://schemas.microsoft.com/office/powerpoint/2010/main" val="251205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8976" y="507376"/>
            <a:ext cx="11295888" cy="604800"/>
          </a:xfrm>
        </p:spPr>
        <p:txBody>
          <a:bodyPr/>
          <a:lstStyle/>
          <a:p>
            <a:r>
              <a:rPr lang="es-ES" dirty="0"/>
              <a:t>Evolución clínica de los síntomas tras cambio a una fórmula reducida en lactosa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609557" y="5695536"/>
            <a:ext cx="11582443" cy="295162"/>
          </a:xfrm>
        </p:spPr>
        <p:txBody>
          <a:bodyPr>
            <a:noAutofit/>
          </a:bodyPr>
          <a:lstStyle/>
          <a:p>
            <a:r>
              <a:rPr lang="ca-ES" sz="1200" dirty="0">
                <a:solidFill>
                  <a:schemeClr val="bg2">
                    <a:lumMod val="10000"/>
                  </a:schemeClr>
                </a:solidFill>
              </a:rPr>
              <a:t>Infante D, et al. </a:t>
            </a:r>
            <a:r>
              <a:rPr lang="ca-ES" sz="1200" dirty="0" err="1">
                <a:solidFill>
                  <a:schemeClr val="bg2">
                    <a:lumMod val="10000"/>
                  </a:schemeClr>
                </a:solidFill>
              </a:rPr>
              <a:t>Dietary</a:t>
            </a:r>
            <a:r>
              <a:rPr lang="ca-E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a-ES" sz="1200" dirty="0" err="1">
                <a:solidFill>
                  <a:schemeClr val="bg2">
                    <a:lumMod val="10000"/>
                  </a:schemeClr>
                </a:solidFill>
              </a:rPr>
              <a:t>treatment</a:t>
            </a:r>
            <a:r>
              <a:rPr lang="ca-ES" sz="1200" dirty="0">
                <a:solidFill>
                  <a:schemeClr val="bg2">
                    <a:lumMod val="10000"/>
                  </a:schemeClr>
                </a:solidFill>
              </a:rPr>
              <a:t> of </a:t>
            </a:r>
            <a:r>
              <a:rPr lang="ca-ES" sz="1200" dirty="0" err="1">
                <a:solidFill>
                  <a:schemeClr val="bg2">
                    <a:lumMod val="10000"/>
                  </a:schemeClr>
                </a:solidFill>
              </a:rPr>
              <a:t>colic</a:t>
            </a:r>
            <a:r>
              <a:rPr lang="ca-E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caused by excess gas in infants: biochemical evidenced.</a:t>
            </a:r>
          </a:p>
          <a:p>
            <a:r>
              <a:rPr lang="sv-SE" sz="1200" dirty="0">
                <a:solidFill>
                  <a:schemeClr val="bg2">
                    <a:lumMod val="10000"/>
                  </a:schemeClr>
                </a:solidFill>
              </a:rPr>
              <a:t>World J Gastroenterol. 2011; 17: 2104-2108.</a:t>
            </a:r>
            <a:endParaRPr lang="ca-E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362720"/>
              </p:ext>
            </p:extLst>
          </p:nvPr>
        </p:nvGraphicFramePr>
        <p:xfrm>
          <a:off x="1542287" y="1326388"/>
          <a:ext cx="9512300" cy="42037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7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8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effectLst/>
                        </a:rPr>
                        <a:t>Inclusión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effectLst/>
                        </a:rPr>
                        <a:t>Tras 15 días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effectLst/>
                        </a:rPr>
                        <a:t>nueva fórmula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effectLst/>
                        </a:rPr>
                        <a:t>Exceso  gas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100%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25%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effectLst/>
                        </a:rPr>
                        <a:t>Llanto con el biberón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75%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30%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76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effectLst/>
                        </a:rPr>
                        <a:t>Duración llanto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&lt;1 hora /día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1-3 horas /día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&gt;3 horas /día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10 %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65%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35%                            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85%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15%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10 %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99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Conflictos de intereses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57960"/>
            <a:ext cx="11582400" cy="4021048"/>
          </a:xfrm>
        </p:spPr>
        <p:txBody>
          <a:bodyPr/>
          <a:lstStyle/>
          <a:p>
            <a:r>
              <a:rPr lang="es-ES" dirty="0"/>
              <a:t> El Dr. Dámaso Infante no refiere conflicto de interés con esta presentación. </a:t>
            </a:r>
          </a:p>
        </p:txBody>
      </p:sp>
    </p:spTree>
    <p:extLst>
      <p:ext uri="{BB962C8B-B14F-4D97-AF65-F5344CB8AC3E}">
        <p14:creationId xmlns:p14="http://schemas.microsoft.com/office/powerpoint/2010/main" val="2395003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Resultados del estudio de hidrógeno y metano en lactantes con llanto secundario a exceso de gas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609557" y="5713824"/>
            <a:ext cx="11582443" cy="295162"/>
          </a:xfrm>
        </p:spPr>
        <p:txBody>
          <a:bodyPr>
            <a:normAutofit fontScale="25000" lnSpcReduction="20000"/>
          </a:bodyPr>
          <a:lstStyle/>
          <a:p>
            <a:r>
              <a:rPr lang="ca-ES" sz="4800" dirty="0">
                <a:solidFill>
                  <a:schemeClr val="accent3">
                    <a:lumMod val="50000"/>
                  </a:schemeClr>
                </a:solidFill>
              </a:rPr>
              <a:t>Infante D, et al. </a:t>
            </a:r>
            <a:r>
              <a:rPr lang="ca-ES" sz="4800" dirty="0" err="1">
                <a:solidFill>
                  <a:schemeClr val="accent3">
                    <a:lumMod val="50000"/>
                  </a:schemeClr>
                </a:solidFill>
              </a:rPr>
              <a:t>Dietary</a:t>
            </a:r>
            <a:r>
              <a:rPr lang="ca-ES" sz="4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a-ES" sz="4800" dirty="0" err="1">
                <a:solidFill>
                  <a:schemeClr val="accent3">
                    <a:lumMod val="50000"/>
                  </a:schemeClr>
                </a:solidFill>
              </a:rPr>
              <a:t>treatment</a:t>
            </a:r>
            <a:r>
              <a:rPr lang="ca-ES" sz="4800" dirty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ca-ES" sz="4800" dirty="0" err="1">
                <a:solidFill>
                  <a:schemeClr val="accent3">
                    <a:lumMod val="50000"/>
                  </a:schemeClr>
                </a:solidFill>
              </a:rPr>
              <a:t>colic</a:t>
            </a:r>
            <a:r>
              <a:rPr lang="ca-ES" sz="4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caused by excess gas in infants: biochemical evidenced.</a:t>
            </a:r>
          </a:p>
          <a:p>
            <a:r>
              <a:rPr lang="sv-SE" sz="4800" dirty="0">
                <a:solidFill>
                  <a:schemeClr val="accent3">
                    <a:lumMod val="50000"/>
                  </a:schemeClr>
                </a:solidFill>
              </a:rPr>
              <a:t>World J Gastroenterol. 2011; 17: 2104-2108.</a:t>
            </a:r>
            <a:endParaRPr lang="ca-ES" sz="4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a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605372"/>
              </p:ext>
            </p:extLst>
          </p:nvPr>
        </p:nvGraphicFramePr>
        <p:xfrm>
          <a:off x="993647" y="1747012"/>
          <a:ext cx="9512300" cy="374449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0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2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8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600" dirty="0">
                          <a:effectLst/>
                        </a:rPr>
                        <a:t> Valor normal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effectLst/>
                        </a:rPr>
                        <a:t>Inclusión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Tras 15 días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nueva fórmula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Estadistica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effectLst/>
                        </a:rPr>
                        <a:t>Hidrógeno</a:t>
                      </a:r>
                      <a:r>
                        <a:rPr lang="es-ES" sz="2000" baseline="0" dirty="0">
                          <a:effectLst/>
                        </a:rPr>
                        <a:t> 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 &lt;20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_tradnl" sz="2000" dirty="0">
                          <a:solidFill>
                            <a:srgbClr val="325886"/>
                          </a:solidFill>
                          <a:effectLst/>
                        </a:rPr>
                        <a:t>35+/- 14</a:t>
                      </a:r>
                      <a:endParaRPr lang="es-ES" sz="2000" dirty="0">
                        <a:solidFill>
                          <a:srgbClr val="325886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10+/- 11</a:t>
                      </a:r>
                      <a:endParaRPr lang="es-ES" sz="2000" dirty="0">
                        <a:solidFill>
                          <a:srgbClr val="325886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b="0" dirty="0">
                          <a:solidFill>
                            <a:srgbClr val="32588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&lt;0,01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76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effectLst/>
                        </a:rPr>
                        <a:t>Metano (ppm)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2000" dirty="0">
                          <a:solidFill>
                            <a:srgbClr val="325886"/>
                          </a:solidFill>
                          <a:effectLst/>
                        </a:rPr>
                        <a:t>&lt;10</a:t>
                      </a:r>
                      <a:endParaRPr lang="es-ES" sz="2000" b="1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_tradnl" sz="2000" dirty="0">
                          <a:solidFill>
                            <a:srgbClr val="325886"/>
                          </a:solidFill>
                          <a:effectLst/>
                        </a:rPr>
                        <a:t>6,6 +/- 0,7</a:t>
                      </a:r>
                      <a:endParaRPr lang="es-ES" sz="2000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000" dirty="0">
                          <a:solidFill>
                            <a:srgbClr val="325886"/>
                          </a:solidFill>
                          <a:effectLst/>
                        </a:rPr>
                        <a:t>2,3 </a:t>
                      </a:r>
                      <a:r>
                        <a:rPr lang="es-ES_tradnl" sz="2000" dirty="0">
                          <a:solidFill>
                            <a:srgbClr val="325886"/>
                          </a:solidFill>
                          <a:effectLst/>
                        </a:rPr>
                        <a:t>+/- 0,5</a:t>
                      </a:r>
                      <a:endParaRPr lang="es-ES" sz="2000" dirty="0">
                        <a:solidFill>
                          <a:srgbClr val="32588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 err="1">
                          <a:solidFill>
                            <a:srgbClr val="32588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ns</a:t>
                      </a:r>
                      <a:endParaRPr lang="es-ES" sz="2000" b="0" dirty="0">
                        <a:solidFill>
                          <a:srgbClr val="325886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152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49300" y="5467096"/>
            <a:ext cx="10625836" cy="671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6 Rectángulo"/>
          <p:cNvSpPr/>
          <p:nvPr/>
        </p:nvSpPr>
        <p:spPr>
          <a:xfrm>
            <a:off x="749300" y="4345940"/>
            <a:ext cx="10644124" cy="10307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749300" y="2629916"/>
            <a:ext cx="10629900" cy="163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"/>
          <p:cNvSpPr/>
          <p:nvPr/>
        </p:nvSpPr>
        <p:spPr>
          <a:xfrm>
            <a:off x="749300" y="1423416"/>
            <a:ext cx="10629900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6712" y="164592"/>
            <a:ext cx="10972800" cy="877824"/>
          </a:xfrm>
        </p:spPr>
        <p:txBody>
          <a:bodyPr/>
          <a:lstStyle/>
          <a:p>
            <a:r>
              <a:rPr lang="es-ES" sz="3600" dirty="0"/>
              <a:t>Fórmulas para </a:t>
            </a:r>
            <a:r>
              <a:rPr lang="es-ES" sz="3600" dirty="0" err="1"/>
              <a:t>Disconfort</a:t>
            </a:r>
            <a:r>
              <a:rPr lang="es-E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ca-ES" sz="24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9780" y="1389380"/>
            <a:ext cx="11137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25886"/>
                </a:solidFill>
              </a:rPr>
              <a:t>Hill DJ, et al.. Infantile colic and food </a:t>
            </a:r>
            <a:r>
              <a:rPr lang="ca-ES" b="1" dirty="0" err="1">
                <a:solidFill>
                  <a:srgbClr val="325886"/>
                </a:solidFill>
              </a:rPr>
              <a:t>hypersensitivity</a:t>
            </a:r>
            <a:r>
              <a:rPr lang="ca-ES" b="1" dirty="0">
                <a:solidFill>
                  <a:srgbClr val="325886"/>
                </a:solidFill>
              </a:rPr>
              <a:t>. J </a:t>
            </a:r>
            <a:r>
              <a:rPr lang="ca-ES" b="1" dirty="0" err="1">
                <a:solidFill>
                  <a:srgbClr val="325886"/>
                </a:solidFill>
              </a:rPr>
              <a:t>Pediatr</a:t>
            </a:r>
            <a:r>
              <a:rPr lang="ca-ES" b="1" dirty="0">
                <a:solidFill>
                  <a:srgbClr val="325886"/>
                </a:solidFill>
              </a:rPr>
              <a:t> </a:t>
            </a:r>
            <a:r>
              <a:rPr lang="ca-ES" b="1" dirty="0" err="1">
                <a:solidFill>
                  <a:srgbClr val="325886"/>
                </a:solidFill>
              </a:rPr>
              <a:t>Gastroenterol</a:t>
            </a:r>
            <a:r>
              <a:rPr lang="ca-ES" b="1" dirty="0">
                <a:solidFill>
                  <a:srgbClr val="325886"/>
                </a:solidFill>
              </a:rPr>
              <a:t> </a:t>
            </a:r>
            <a:r>
              <a:rPr lang="ca-ES" b="1" dirty="0" err="1">
                <a:solidFill>
                  <a:srgbClr val="325886"/>
                </a:solidFill>
              </a:rPr>
              <a:t>Nutr</a:t>
            </a:r>
            <a:r>
              <a:rPr lang="ca-ES" b="1" dirty="0">
                <a:solidFill>
                  <a:srgbClr val="325886"/>
                </a:solidFill>
              </a:rPr>
              <a:t> 2000; 30:67-76.</a:t>
            </a:r>
          </a:p>
          <a:p>
            <a:endParaRPr lang="ca-ES" b="1" dirty="0">
              <a:solidFill>
                <a:srgbClr val="325886"/>
              </a:solidFill>
            </a:endParaRPr>
          </a:p>
          <a:p>
            <a:r>
              <a:rPr lang="en-US" b="1" dirty="0">
                <a:solidFill>
                  <a:srgbClr val="325886"/>
                </a:solidFill>
              </a:rPr>
              <a:t>Hill DJ, et al. A low allergen diet is </a:t>
            </a:r>
            <a:r>
              <a:rPr lang="it-IT" b="1" dirty="0">
                <a:solidFill>
                  <a:srgbClr val="325886"/>
                </a:solidFill>
              </a:rPr>
              <a:t>a significantintervention in infantile colic: results </a:t>
            </a:r>
            <a:r>
              <a:rPr lang="en-US" b="1" dirty="0">
                <a:solidFill>
                  <a:srgbClr val="325886"/>
                </a:solidFill>
              </a:rPr>
              <a:t>community-based study. J Allergy Clinical Immunology. </a:t>
            </a:r>
            <a:r>
              <a:rPr lang="ca-ES" b="1" dirty="0">
                <a:solidFill>
                  <a:srgbClr val="325886"/>
                </a:solidFill>
              </a:rPr>
              <a:t>1995; 96:886-892.</a:t>
            </a:r>
          </a:p>
          <a:p>
            <a:endParaRPr lang="ca-ES" b="1" dirty="0">
              <a:solidFill>
                <a:srgbClr val="325886"/>
              </a:solidFill>
            </a:endParaRPr>
          </a:p>
          <a:p>
            <a:r>
              <a:rPr lang="ca-ES" b="1" dirty="0">
                <a:solidFill>
                  <a:srgbClr val="325886"/>
                </a:solidFill>
              </a:rPr>
              <a:t> Lara-</a:t>
            </a:r>
            <a:r>
              <a:rPr lang="ca-ES" b="1" dirty="0" err="1">
                <a:solidFill>
                  <a:srgbClr val="325886"/>
                </a:solidFill>
              </a:rPr>
              <a:t>Villoslada</a:t>
            </a:r>
            <a:r>
              <a:rPr lang="ca-ES" b="1" dirty="0">
                <a:solidFill>
                  <a:srgbClr val="325886"/>
                </a:solidFill>
              </a:rPr>
              <a:t> F,</a:t>
            </a:r>
            <a:r>
              <a:rPr lang="en-US" b="1" dirty="0">
                <a:solidFill>
                  <a:srgbClr val="325886"/>
                </a:solidFill>
              </a:rPr>
              <a:t>. Goat milk is less immunogenic than cow milk in a murine model of allergy. J </a:t>
            </a:r>
            <a:r>
              <a:rPr lang="en-US" b="1" dirty="0" err="1">
                <a:solidFill>
                  <a:srgbClr val="325886"/>
                </a:solidFill>
              </a:rPr>
              <a:t>Pediatr</a:t>
            </a:r>
            <a:r>
              <a:rPr lang="en-US" b="1" dirty="0">
                <a:solidFill>
                  <a:srgbClr val="325886"/>
                </a:solidFill>
              </a:rPr>
              <a:t> </a:t>
            </a:r>
            <a:r>
              <a:rPr lang="ca-ES" b="1" dirty="0" err="1">
                <a:solidFill>
                  <a:srgbClr val="325886"/>
                </a:solidFill>
              </a:rPr>
              <a:t>Gastroenterol</a:t>
            </a:r>
            <a:r>
              <a:rPr lang="ca-ES" b="1" dirty="0">
                <a:solidFill>
                  <a:srgbClr val="325886"/>
                </a:solidFill>
              </a:rPr>
              <a:t> </a:t>
            </a:r>
            <a:r>
              <a:rPr lang="ca-ES" b="1" dirty="0" err="1">
                <a:solidFill>
                  <a:srgbClr val="325886"/>
                </a:solidFill>
              </a:rPr>
              <a:t>Nutr</a:t>
            </a:r>
            <a:r>
              <a:rPr lang="ca-ES" b="1" dirty="0">
                <a:solidFill>
                  <a:srgbClr val="325886"/>
                </a:solidFill>
              </a:rPr>
              <a:t> 2004; 39:354-360.</a:t>
            </a:r>
          </a:p>
          <a:p>
            <a:r>
              <a:rPr lang="it-IT" b="1" dirty="0">
                <a:solidFill>
                  <a:srgbClr val="325886"/>
                </a:solidFill>
              </a:rPr>
              <a:t>Ballabio C,   </a:t>
            </a:r>
            <a:r>
              <a:rPr lang="en-US" b="1" dirty="0">
                <a:solidFill>
                  <a:srgbClr val="325886"/>
                </a:solidFill>
              </a:rPr>
              <a:t>Goat milk </a:t>
            </a:r>
            <a:r>
              <a:rPr lang="en-US" b="1" dirty="0" err="1">
                <a:solidFill>
                  <a:srgbClr val="325886"/>
                </a:solidFill>
              </a:rPr>
              <a:t>allergenicity</a:t>
            </a:r>
            <a:r>
              <a:rPr lang="en-US" b="1" dirty="0">
                <a:solidFill>
                  <a:srgbClr val="325886"/>
                </a:solidFill>
              </a:rPr>
              <a:t> as a function of alphas-casein genetic polymorphism.</a:t>
            </a:r>
          </a:p>
          <a:p>
            <a:r>
              <a:rPr lang="en-US" b="1" dirty="0">
                <a:solidFill>
                  <a:srgbClr val="325886"/>
                </a:solidFill>
              </a:rPr>
              <a:t>J Dairy Sci. 2011; 94: 998-1004.</a:t>
            </a:r>
          </a:p>
          <a:p>
            <a:endParaRPr lang="en-US" b="1" dirty="0">
              <a:solidFill>
                <a:srgbClr val="325886"/>
              </a:solidFill>
            </a:endParaRPr>
          </a:p>
          <a:p>
            <a:endParaRPr lang="pt-BR" b="1" dirty="0">
              <a:solidFill>
                <a:srgbClr val="325886"/>
              </a:solidFill>
            </a:endParaRPr>
          </a:p>
          <a:p>
            <a:r>
              <a:rPr lang="pt-BR" b="1" dirty="0">
                <a:solidFill>
                  <a:srgbClr val="325886"/>
                </a:solidFill>
              </a:rPr>
              <a:t> Infante Pina D, </a:t>
            </a:r>
            <a:r>
              <a:rPr lang="es-ES" b="1" dirty="0">
                <a:solidFill>
                  <a:srgbClr val="325886"/>
                </a:solidFill>
              </a:rPr>
              <a:t> </a:t>
            </a:r>
            <a:r>
              <a:rPr lang="en-US" b="1" dirty="0">
                <a:solidFill>
                  <a:srgbClr val="325886"/>
                </a:solidFill>
              </a:rPr>
              <a:t>. Use of goat’s milk in patients with cow’s milk allergy. An </a:t>
            </a:r>
            <a:r>
              <a:rPr lang="en-US" b="1" dirty="0" err="1">
                <a:solidFill>
                  <a:srgbClr val="325886"/>
                </a:solidFill>
              </a:rPr>
              <a:t>Pediatr</a:t>
            </a:r>
            <a:r>
              <a:rPr lang="en-US" b="1" dirty="0">
                <a:solidFill>
                  <a:srgbClr val="325886"/>
                </a:solidFill>
              </a:rPr>
              <a:t>. 2003; 59: 138- </a:t>
            </a:r>
            <a:r>
              <a:rPr lang="ca-ES" b="1" dirty="0">
                <a:solidFill>
                  <a:srgbClr val="325886"/>
                </a:solidFill>
              </a:rPr>
              <a:t>142.</a:t>
            </a:r>
          </a:p>
          <a:p>
            <a:r>
              <a:rPr lang="ca-ES" b="1" dirty="0">
                <a:solidFill>
                  <a:srgbClr val="325886"/>
                </a:solidFill>
              </a:rPr>
              <a:t> Muñoz Martín T,. </a:t>
            </a:r>
            <a:r>
              <a:rPr lang="ca-ES" b="1" dirty="0" err="1">
                <a:solidFill>
                  <a:srgbClr val="325886"/>
                </a:solidFill>
              </a:rPr>
              <a:t>Selective</a:t>
            </a:r>
            <a:r>
              <a:rPr lang="ca-ES" b="1" dirty="0">
                <a:solidFill>
                  <a:srgbClr val="325886"/>
                </a:solidFill>
              </a:rPr>
              <a:t> </a:t>
            </a:r>
            <a:r>
              <a:rPr lang="ca-ES" b="1" dirty="0" err="1">
                <a:solidFill>
                  <a:srgbClr val="325886"/>
                </a:solidFill>
              </a:rPr>
              <a:t>allergy</a:t>
            </a:r>
            <a:r>
              <a:rPr lang="ca-ES" b="1" dirty="0">
                <a:solidFill>
                  <a:srgbClr val="325886"/>
                </a:solidFill>
              </a:rPr>
              <a:t>  </a:t>
            </a:r>
            <a:r>
              <a:rPr lang="en-US" b="1" dirty="0">
                <a:solidFill>
                  <a:srgbClr val="325886"/>
                </a:solidFill>
              </a:rPr>
              <a:t>to sheep›s and goat›s milk proteins. </a:t>
            </a:r>
            <a:r>
              <a:rPr lang="en-US" b="1" dirty="0" err="1">
                <a:solidFill>
                  <a:srgbClr val="325886"/>
                </a:solidFill>
              </a:rPr>
              <a:t>Allergol</a:t>
            </a:r>
            <a:r>
              <a:rPr lang="en-US" b="1" dirty="0">
                <a:solidFill>
                  <a:srgbClr val="325886"/>
                </a:solidFill>
              </a:rPr>
              <a:t> </a:t>
            </a:r>
            <a:r>
              <a:rPr lang="ca-ES" b="1" dirty="0" err="1">
                <a:solidFill>
                  <a:srgbClr val="325886"/>
                </a:solidFill>
              </a:rPr>
              <a:t>Immunopathol</a:t>
            </a:r>
            <a:r>
              <a:rPr lang="ca-ES" b="1" dirty="0">
                <a:solidFill>
                  <a:srgbClr val="325886"/>
                </a:solidFill>
              </a:rPr>
              <a:t>. </a:t>
            </a:r>
          </a:p>
          <a:p>
            <a:r>
              <a:rPr lang="ca-ES" b="1" dirty="0">
                <a:solidFill>
                  <a:srgbClr val="325886"/>
                </a:solidFill>
              </a:rPr>
              <a:t>2004; 32, 39-41.</a:t>
            </a:r>
          </a:p>
          <a:p>
            <a:endParaRPr lang="ca-ES" b="1" dirty="0">
              <a:solidFill>
                <a:srgbClr val="325886"/>
              </a:solidFill>
            </a:endParaRPr>
          </a:p>
          <a:p>
            <a:r>
              <a:rPr lang="ca-ES" b="1" dirty="0" err="1">
                <a:solidFill>
                  <a:srgbClr val="325886"/>
                </a:solidFill>
              </a:rPr>
              <a:t>Denisova</a:t>
            </a:r>
            <a:r>
              <a:rPr lang="ca-ES" b="1" dirty="0">
                <a:solidFill>
                  <a:srgbClr val="325886"/>
                </a:solidFill>
              </a:rPr>
              <a:t> SN, et al</a:t>
            </a:r>
            <a:r>
              <a:rPr lang="en-US" b="1" dirty="0">
                <a:solidFill>
                  <a:srgbClr val="325886"/>
                </a:solidFill>
              </a:rPr>
              <a:t>Effectiveness of a Adapted Formula Based on Goat’s Milk in Treating Atopic</a:t>
            </a:r>
          </a:p>
          <a:p>
            <a:r>
              <a:rPr lang="en-US" b="1" dirty="0">
                <a:solidFill>
                  <a:srgbClr val="325886"/>
                </a:solidFill>
              </a:rPr>
              <a:t> Dermatitis in Children in Their First Year of Life. In: </a:t>
            </a:r>
            <a:r>
              <a:rPr lang="en-US" b="1" dirty="0" err="1">
                <a:solidFill>
                  <a:srgbClr val="325886"/>
                </a:solidFill>
              </a:rPr>
              <a:t>Detskiy</a:t>
            </a:r>
            <a:r>
              <a:rPr lang="en-US" b="1" dirty="0">
                <a:solidFill>
                  <a:srgbClr val="325886"/>
                </a:solidFill>
              </a:rPr>
              <a:t> </a:t>
            </a:r>
            <a:r>
              <a:rPr lang="en-US" b="1" dirty="0" err="1">
                <a:solidFill>
                  <a:srgbClr val="325886"/>
                </a:solidFill>
              </a:rPr>
              <a:t>Doktor</a:t>
            </a:r>
            <a:r>
              <a:rPr lang="en-US" b="1" dirty="0">
                <a:solidFill>
                  <a:srgbClr val="325886"/>
                </a:solidFill>
              </a:rPr>
              <a:t> </a:t>
            </a:r>
            <a:r>
              <a:rPr lang="ca-ES" b="1" dirty="0">
                <a:solidFill>
                  <a:srgbClr val="325886"/>
                </a:solidFill>
              </a:rPr>
              <a:t>24: 70-73.</a:t>
            </a:r>
          </a:p>
        </p:txBody>
      </p:sp>
    </p:spTree>
    <p:extLst>
      <p:ext uri="{BB962C8B-B14F-4D97-AF65-F5344CB8AC3E}">
        <p14:creationId xmlns:p14="http://schemas.microsoft.com/office/powerpoint/2010/main" val="196256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4000" dirty="0" err="1"/>
              <a:t>Conclusiones</a:t>
            </a:r>
            <a:endParaRPr lang="ca-ES" sz="40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 consulta por trastornos intestinales leves del lactante es frecuente y representa un 28 % de la visita al facultativo.</a:t>
            </a:r>
          </a:p>
          <a:p>
            <a:r>
              <a:rPr lang="es-ES" dirty="0"/>
              <a:t>Suele haber un denominador común  «el llanto»  (consultan por cólico)</a:t>
            </a:r>
          </a:p>
          <a:p>
            <a:r>
              <a:rPr lang="es-ES" dirty="0"/>
              <a:t>La valoración de la historia clínica es fundamental:  Cada trastorno debe ser tratado  con la formula adecuada para cada trastorno.</a:t>
            </a:r>
          </a:p>
          <a:p>
            <a:r>
              <a:rPr lang="es-ES" dirty="0"/>
              <a:t>Las fórmulas diseñadas para el « </a:t>
            </a:r>
            <a:r>
              <a:rPr lang="es-ES" dirty="0" err="1"/>
              <a:t>disconfort</a:t>
            </a:r>
            <a:r>
              <a:rPr lang="es-ES" dirty="0"/>
              <a:t> » modificando todos los nutrientes no son de elección.</a:t>
            </a:r>
          </a:p>
          <a:p>
            <a:r>
              <a:rPr lang="es-ES" dirty="0"/>
              <a:t>Las fórmulas a base de leche de cabra representan una nueva modalidad en el manejo de estos trastornos.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627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4464" y="219456"/>
            <a:ext cx="10972800" cy="874432"/>
          </a:xfrm>
        </p:spPr>
        <p:txBody>
          <a:bodyPr/>
          <a:lstStyle/>
          <a:p>
            <a:r>
              <a:rPr lang="es-ES" sz="3600" dirty="0"/>
              <a:t>Prevalencia de los trastornos gastrointestinales leves</a:t>
            </a:r>
            <a:endParaRPr lang="ca-ES" sz="36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1776248"/>
            <a:ext cx="11582400" cy="2942056"/>
          </a:xfrm>
        </p:spPr>
        <p:txBody>
          <a:bodyPr/>
          <a:lstStyle/>
          <a:p>
            <a:r>
              <a:rPr lang="es-ES" dirty="0"/>
              <a:t>Investigadores: 285 pediatras.</a:t>
            </a:r>
          </a:p>
          <a:p>
            <a:r>
              <a:rPr lang="es-ES" dirty="0"/>
              <a:t>Lactantes de &lt; 4 meses de edad que consultaron por cualquier motivo.</a:t>
            </a:r>
          </a:p>
          <a:p>
            <a:r>
              <a:rPr lang="es-ES" dirty="0"/>
              <a:t>Periodo (1 semana): 4-10 Noviembre 2002.</a:t>
            </a:r>
          </a:p>
          <a:p>
            <a:r>
              <a:rPr lang="es-ES" dirty="0"/>
              <a:t>Total: 3487 lactantes (1-17 semanas de vida).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609557" y="5807552"/>
            <a:ext cx="11582443" cy="295162"/>
          </a:xfrm>
        </p:spPr>
        <p:txBody>
          <a:bodyPr>
            <a:noAutofit/>
          </a:bodyPr>
          <a:lstStyle/>
          <a:p>
            <a:r>
              <a:rPr lang="ca-ES" sz="1100" dirty="0">
                <a:solidFill>
                  <a:schemeClr val="bg2">
                    <a:lumMod val="10000"/>
                  </a:schemeClr>
                </a:solidFill>
              </a:rPr>
              <a:t>Infante D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et al. Prevalence and dietetic management of mild gastrointestinal disorders in milk-fed infants.</a:t>
            </a:r>
          </a:p>
          <a:p>
            <a:r>
              <a:rPr lang="sv-SE" sz="1100" dirty="0">
                <a:solidFill>
                  <a:schemeClr val="bg2">
                    <a:lumMod val="10000"/>
                  </a:schemeClr>
                </a:solidFill>
              </a:rPr>
              <a:t>World J Gastroenterol. 2008; 14:248-254.</a:t>
            </a:r>
            <a:endParaRPr lang="ca-ES" sz="11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5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600" dirty="0"/>
              <a:t>Motivo de consulta 3487 </a:t>
            </a:r>
            <a:r>
              <a:rPr lang="ca-ES" sz="3600" dirty="0" err="1"/>
              <a:t>lactantes</a:t>
            </a:r>
            <a:endParaRPr lang="ca-ES" sz="36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>
          <a:xfrm>
            <a:off x="609557" y="5724144"/>
            <a:ext cx="11582443" cy="449434"/>
          </a:xfrm>
        </p:spPr>
        <p:txBody>
          <a:bodyPr>
            <a:noAutofit/>
          </a:bodyPr>
          <a:lstStyle/>
          <a:p>
            <a:r>
              <a:rPr lang="ca-ES" sz="1200" dirty="0">
                <a:solidFill>
                  <a:schemeClr val="bg2">
                    <a:lumMod val="10000"/>
                  </a:schemeClr>
                </a:solidFill>
              </a:rPr>
              <a:t>Infante D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et al. Prevalence and dietetic management of mild gastrointestinal disorders in milk-fed infants.</a:t>
            </a:r>
          </a:p>
          <a:p>
            <a:r>
              <a:rPr lang="sv-SE" sz="1200" dirty="0">
                <a:solidFill>
                  <a:schemeClr val="bg2">
                    <a:lumMod val="10000"/>
                  </a:schemeClr>
                </a:solidFill>
              </a:rPr>
              <a:t>World J Gastroenterol. 2008; 14:248-254.</a:t>
            </a:r>
            <a:endParaRPr lang="ca-ES" sz="1200" dirty="0">
              <a:solidFill>
                <a:schemeClr val="bg2">
                  <a:lumMod val="10000"/>
                </a:schemeClr>
              </a:solidFill>
            </a:endParaRPr>
          </a:p>
          <a:p>
            <a:endParaRPr lang="ca-ES" sz="1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92138835"/>
              </p:ext>
            </p:extLst>
          </p:nvPr>
        </p:nvGraphicFramePr>
        <p:xfrm>
          <a:off x="0" y="1304925"/>
          <a:ext cx="115824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973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9872" y="361072"/>
            <a:ext cx="10972800" cy="604800"/>
          </a:xfrm>
        </p:spPr>
        <p:txBody>
          <a:bodyPr/>
          <a:lstStyle/>
          <a:p>
            <a:r>
              <a:rPr lang="ca-ES" sz="3600" dirty="0"/>
              <a:t>Caso </a:t>
            </a:r>
            <a:r>
              <a:rPr lang="ca-ES" sz="3600" dirty="0" err="1"/>
              <a:t>clínico</a:t>
            </a:r>
            <a:r>
              <a:rPr lang="ca-ES" sz="3600" dirty="0"/>
              <a:t> 1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813396"/>
            <a:ext cx="11582400" cy="3398684"/>
          </a:xfrm>
        </p:spPr>
        <p:txBody>
          <a:bodyPr>
            <a:normAutofit/>
          </a:bodyPr>
          <a:lstStyle/>
          <a:p>
            <a:r>
              <a:rPr lang="es-ES" dirty="0"/>
              <a:t>Lactante de 15 días de vida,  sin antecedentes perinatales  y con lactancia artificial que consulta por vómitos aislados y regurgitaciones frecuentes  desde las primeras  días de vida. La familia lo cataloga de « </a:t>
            </a:r>
            <a:r>
              <a:rPr lang="es-ES" dirty="0" err="1"/>
              <a:t>colico</a:t>
            </a:r>
            <a:r>
              <a:rPr lang="es-ES" dirty="0"/>
              <a:t>» dada su Irritabilidad </a:t>
            </a:r>
            <a:r>
              <a:rPr lang="es-ES" dirty="0" err="1"/>
              <a:t>postingesta</a:t>
            </a:r>
            <a:r>
              <a:rPr lang="es-ES" dirty="0"/>
              <a:t>.</a:t>
            </a:r>
          </a:p>
          <a:p>
            <a:r>
              <a:rPr lang="es-ES" dirty="0"/>
              <a:t>Deposiciones normales.</a:t>
            </a:r>
          </a:p>
          <a:p>
            <a:r>
              <a:rPr lang="es-ES" dirty="0"/>
              <a:t>No termina bien los biberones. Ganancia ponderal normal.</a:t>
            </a:r>
          </a:p>
          <a:p>
            <a:r>
              <a:rPr lang="es-ES" dirty="0"/>
              <a:t>Adjuntan transito esófago gástrico </a:t>
            </a:r>
            <a:r>
              <a:rPr lang="es-ES" dirty="0" err="1"/>
              <a:t>baritado</a:t>
            </a:r>
            <a:r>
              <a:rPr lang="es-ES" dirty="0"/>
              <a:t>: reflujo </a:t>
            </a:r>
            <a:r>
              <a:rPr lang="es-ES" dirty="0" err="1"/>
              <a:t>gastroesofagico</a:t>
            </a:r>
            <a:r>
              <a:rPr lang="es-ES" dirty="0"/>
              <a:t> grado II.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641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Cambio a fórmula con hidrolizado proteico por sospecha de intolerancia a las proteínas de la leche de vaca.</a:t>
            </a:r>
          </a:p>
          <a:p>
            <a:r>
              <a:rPr lang="es-ES" dirty="0"/>
              <a:t>Seguir con la misma fórmula añadiendo para espesar cereales sin gluten.</a:t>
            </a:r>
          </a:p>
          <a:p>
            <a:r>
              <a:rPr lang="es-ES" dirty="0"/>
              <a:t>Cambio a fórmula AR (</a:t>
            </a:r>
            <a:r>
              <a:rPr lang="es-ES" dirty="0" err="1"/>
              <a:t>antirregurgitación</a:t>
            </a:r>
            <a:r>
              <a:rPr lang="es-ES" dirty="0"/>
              <a:t>).</a:t>
            </a:r>
          </a:p>
          <a:p>
            <a:r>
              <a:rPr lang="es-ES" dirty="0"/>
              <a:t>Seguir misma formula e iniciar tratamiento médico (</a:t>
            </a:r>
            <a:r>
              <a:rPr lang="es-ES" dirty="0" err="1"/>
              <a:t>procinetico</a:t>
            </a:r>
            <a:r>
              <a:rPr lang="es-ES" dirty="0"/>
              <a:t> + </a:t>
            </a:r>
            <a:r>
              <a:rPr lang="es-ES" dirty="0" err="1"/>
              <a:t>omeprazol</a:t>
            </a:r>
            <a:r>
              <a:rPr lang="es-ES" dirty="0"/>
              <a:t>).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¿Qué decisión tomaríamos?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a-ES" b="0" dirty="0"/>
            </a:br>
            <a:r>
              <a:rPr lang="ca-ES" dirty="0"/>
              <a:t>Pregunta 1</a:t>
            </a:r>
            <a:endParaRPr lang="ca-ES" sz="4000" dirty="0"/>
          </a:p>
        </p:txBody>
      </p:sp>
    </p:spTree>
    <p:extLst>
      <p:ext uri="{BB962C8B-B14F-4D97-AF65-F5344CB8AC3E}">
        <p14:creationId xmlns:p14="http://schemas.microsoft.com/office/powerpoint/2010/main" val="199394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99872" y="159904"/>
            <a:ext cx="10972800" cy="604800"/>
          </a:xfrm>
        </p:spPr>
        <p:txBody>
          <a:bodyPr/>
          <a:lstStyle/>
          <a:p>
            <a:r>
              <a:rPr lang="es-ES" sz="4000" dirty="0"/>
              <a:t>Fórmulas </a:t>
            </a:r>
            <a:r>
              <a:rPr lang="es-ES" sz="4000" dirty="0" err="1"/>
              <a:t>Antirregurgitación</a:t>
            </a:r>
            <a:endParaRPr lang="ca-ES" sz="4000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65" y="1076135"/>
            <a:ext cx="3125787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9977771" y="4011657"/>
            <a:ext cx="2052041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r>
              <a:rPr lang="es-ES" sz="2000" b="1" dirty="0">
                <a:solidFill>
                  <a:srgbClr val="325886"/>
                </a:solidFill>
              </a:rPr>
              <a:t>Enlentecimiento </a:t>
            </a:r>
          </a:p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r>
              <a:rPr lang="es-ES" sz="2000" b="1" dirty="0">
                <a:solidFill>
                  <a:srgbClr val="325886"/>
                </a:solidFill>
              </a:rPr>
              <a:t>vaciado gástrico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9697673" y="2114026"/>
            <a:ext cx="2416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defRPr/>
            </a:pPr>
            <a:r>
              <a:rPr lang="es-ES" sz="2000" b="1" dirty="0">
                <a:solidFill>
                  <a:srgbClr val="325886"/>
                </a:solidFill>
              </a:rPr>
              <a:t>“Limpieza esofágica”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8070209" y="2435169"/>
            <a:ext cx="1627464" cy="817792"/>
          </a:xfrm>
          <a:prstGeom prst="straightConnector1">
            <a:avLst/>
          </a:prstGeom>
          <a:ln w="38100">
            <a:solidFill>
              <a:srgbClr val="3258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8962704" y="4384896"/>
            <a:ext cx="1015067" cy="128654"/>
          </a:xfrm>
          <a:prstGeom prst="straightConnector1">
            <a:avLst/>
          </a:prstGeom>
          <a:ln w="38100">
            <a:solidFill>
              <a:srgbClr val="3258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0" y="2142008"/>
            <a:ext cx="5833872" cy="2887192"/>
          </a:xfrm>
        </p:spPr>
        <p:txBody>
          <a:bodyPr/>
          <a:lstStyle/>
          <a:p>
            <a:r>
              <a:rPr lang="es-ES" dirty="0"/>
              <a:t>¿Qué viscosidad debe tener una F-AR?</a:t>
            </a:r>
          </a:p>
          <a:p>
            <a:r>
              <a:rPr lang="es-ES" dirty="0"/>
              <a:t>¿Con qué espesante se consigue?</a:t>
            </a:r>
          </a:p>
          <a:p>
            <a:r>
              <a:rPr lang="es-ES" dirty="0"/>
              <a:t>¿A qué concentración?</a:t>
            </a:r>
          </a:p>
          <a:p>
            <a:r>
              <a:rPr lang="es-ES" dirty="0"/>
              <a:t>¿Influyen otros factores?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584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Estudio </a:t>
            </a:r>
            <a:r>
              <a:rPr lang="ca-ES" dirty="0" err="1"/>
              <a:t>reológico</a:t>
            </a:r>
            <a:r>
              <a:rPr lang="ca-ES" dirty="0"/>
              <a:t> </a:t>
            </a:r>
            <a:r>
              <a:rPr lang="es-ES" dirty="0"/>
              <a:t>Fórmulas </a:t>
            </a:r>
            <a:r>
              <a:rPr lang="es-ES" dirty="0" err="1"/>
              <a:t>Antirregurgitación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408176"/>
            <a:ext cx="9034272" cy="2066544"/>
          </a:xfrm>
        </p:spPr>
        <p:txBody>
          <a:bodyPr>
            <a:noAutofit/>
          </a:bodyPr>
          <a:lstStyle/>
          <a:p>
            <a:r>
              <a:rPr lang="es-ES" sz="1800" u="sng" dirty="0"/>
              <a:t>Productos analizados:</a:t>
            </a:r>
          </a:p>
          <a:p>
            <a:pPr lvl="1"/>
            <a:r>
              <a:rPr lang="es-ES" sz="1800" dirty="0"/>
              <a:t>Leche materna</a:t>
            </a:r>
          </a:p>
          <a:p>
            <a:pPr lvl="1"/>
            <a:r>
              <a:rPr lang="es-ES" sz="1800" dirty="0"/>
              <a:t>Formula de inicio</a:t>
            </a:r>
          </a:p>
          <a:p>
            <a:pPr lvl="1"/>
            <a:r>
              <a:rPr lang="es-ES" sz="1800" dirty="0"/>
              <a:t>Formula de inicio con cereales 10%</a:t>
            </a:r>
          </a:p>
          <a:p>
            <a:pPr lvl="1"/>
            <a:r>
              <a:rPr lang="es-ES" sz="1800" dirty="0"/>
              <a:t>Las diferentes fórmulas AR del mercado (n=8) referenciándose (según etiquetado)</a:t>
            </a:r>
          </a:p>
        </p:txBody>
      </p:sp>
      <p:sp>
        <p:nvSpPr>
          <p:cNvPr id="13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609557" y="5789264"/>
            <a:ext cx="11582443" cy="295162"/>
          </a:xfrm>
        </p:spPr>
        <p:txBody>
          <a:bodyPr>
            <a:noAutofit/>
          </a:bodyPr>
          <a:lstStyle/>
          <a:p>
            <a:r>
              <a:rPr lang="es-ES" sz="1100" dirty="0"/>
              <a:t>Infante D, et al. Estudio del comportamiento </a:t>
            </a:r>
            <a:r>
              <a:rPr lang="es-ES" sz="1100" dirty="0" err="1"/>
              <a:t>reológico</a:t>
            </a:r>
            <a:r>
              <a:rPr lang="es-ES" sz="1100" dirty="0"/>
              <a:t> in vitro de las fórmulas </a:t>
            </a:r>
            <a:r>
              <a:rPr lang="es-ES" sz="1100" dirty="0" err="1"/>
              <a:t>antirregurgitación</a:t>
            </a:r>
            <a:r>
              <a:rPr lang="es-ES" sz="1100" dirty="0"/>
              <a:t> .</a:t>
            </a:r>
          </a:p>
          <a:p>
            <a:r>
              <a:rPr lang="ca-ES" sz="1100" dirty="0" err="1"/>
              <a:t>An</a:t>
            </a:r>
            <a:r>
              <a:rPr lang="ca-ES" sz="1100" dirty="0"/>
              <a:t> </a:t>
            </a:r>
            <a:r>
              <a:rPr lang="ca-ES" sz="1100" dirty="0" err="1"/>
              <a:t>Pediatr</a:t>
            </a:r>
            <a:r>
              <a:rPr lang="ca-ES" sz="1100" dirty="0"/>
              <a:t>. 2010; 72:302-308.</a:t>
            </a:r>
          </a:p>
        </p:txBody>
      </p:sp>
      <p:pic>
        <p:nvPicPr>
          <p:cNvPr id="4" name="3 Imagen" descr="imagne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95" y="3419856"/>
            <a:ext cx="1773949" cy="175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Resultado de imagen de vaso con leche imagen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9" r="5108" b="7686"/>
          <a:stretch/>
        </p:blipFill>
        <p:spPr bwMode="auto">
          <a:xfrm>
            <a:off x="5203444" y="3255265"/>
            <a:ext cx="2038604" cy="184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Resultado de imagen de vaso con leche imagen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410" y="2450592"/>
            <a:ext cx="2079654" cy="21044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786371" y="5103717"/>
            <a:ext cx="7268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25886"/>
                </a:solidFill>
              </a:rPr>
              <a:t>( </a:t>
            </a:r>
            <a:r>
              <a:rPr lang="es-ES" b="1" dirty="0" err="1">
                <a:solidFill>
                  <a:srgbClr val="325886"/>
                </a:solidFill>
              </a:rPr>
              <a:t>Viscosimetro</a:t>
            </a:r>
            <a:r>
              <a:rPr lang="es-ES" b="1" dirty="0">
                <a:solidFill>
                  <a:srgbClr val="325886"/>
                </a:solidFill>
              </a:rPr>
              <a:t> </a:t>
            </a:r>
            <a:r>
              <a:rPr lang="es-ES" b="1" dirty="0" err="1">
                <a:solidFill>
                  <a:srgbClr val="325886"/>
                </a:solidFill>
              </a:rPr>
              <a:t>Bohlim</a:t>
            </a:r>
            <a:r>
              <a:rPr lang="es-ES" b="1" dirty="0">
                <a:solidFill>
                  <a:srgbClr val="325886"/>
                </a:solidFill>
              </a:rPr>
              <a:t> CS-1o ) </a:t>
            </a:r>
          </a:p>
          <a:p>
            <a:r>
              <a:rPr lang="es-ES" b="1" dirty="0">
                <a:solidFill>
                  <a:srgbClr val="325886"/>
                </a:solidFill>
              </a:rPr>
              <a:t>expresada en </a:t>
            </a:r>
            <a:r>
              <a:rPr lang="es-ES" b="1" dirty="0" err="1">
                <a:solidFill>
                  <a:srgbClr val="325886"/>
                </a:solidFill>
              </a:rPr>
              <a:t>centipoises</a:t>
            </a:r>
            <a:endParaRPr lang="ca-ES" dirty="0">
              <a:solidFill>
                <a:srgbClr val="325886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491724" y="5167680"/>
            <a:ext cx="404089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None/>
              <a:defRPr/>
            </a:pPr>
            <a:r>
              <a:rPr lang="es-ES" b="1" dirty="0" err="1">
                <a:solidFill>
                  <a:srgbClr val="325886"/>
                </a:solidFill>
              </a:rPr>
              <a:t>BASAL:temperatura</a:t>
            </a:r>
            <a:r>
              <a:rPr lang="es-ES" b="1" dirty="0">
                <a:solidFill>
                  <a:srgbClr val="325886"/>
                </a:solidFill>
              </a:rPr>
              <a:t> 25º., pH: 7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922508" y="4411592"/>
            <a:ext cx="4269492" cy="112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300"/>
              </a:spcBef>
              <a:buNone/>
              <a:defRPr/>
            </a:pPr>
            <a:r>
              <a:rPr lang="es-ES" b="1" u="sng" dirty="0">
                <a:solidFill>
                  <a:srgbClr val="325886"/>
                </a:solidFill>
              </a:rPr>
              <a:t>Simulación condiciones </a:t>
            </a:r>
            <a:r>
              <a:rPr lang="es-ES" b="1" u="sng" dirty="0" err="1">
                <a:solidFill>
                  <a:srgbClr val="325886"/>
                </a:solidFill>
              </a:rPr>
              <a:t>gastricas</a:t>
            </a:r>
            <a:r>
              <a:rPr lang="es-ES" b="1" u="sng" dirty="0">
                <a:solidFill>
                  <a:srgbClr val="325886"/>
                </a:solidFill>
              </a:rPr>
              <a:t> </a:t>
            </a:r>
          </a:p>
          <a:p>
            <a:pPr marL="107950" indent="0" algn="r">
              <a:lnSpc>
                <a:spcPct val="90000"/>
              </a:lnSpc>
              <a:spcBef>
                <a:spcPts val="300"/>
              </a:spcBef>
              <a:buClr>
                <a:srgbClr val="9C007F"/>
              </a:buClr>
              <a:buNone/>
              <a:defRPr/>
            </a:pPr>
            <a:r>
              <a:rPr lang="es-ES" b="1" dirty="0">
                <a:solidFill>
                  <a:srgbClr val="325886"/>
                </a:solidFill>
              </a:rPr>
              <a:t>Acidificación hasta pH 4 con HCL  1mol/L. Pepsina 10 %  temperatura de 37º Mediciones a : t0 - t30 – t60</a:t>
            </a:r>
          </a:p>
        </p:txBody>
      </p:sp>
    </p:spTree>
    <p:extLst>
      <p:ext uri="{BB962C8B-B14F-4D97-AF65-F5344CB8AC3E}">
        <p14:creationId xmlns:p14="http://schemas.microsoft.com/office/powerpoint/2010/main" val="106840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0400" y="0"/>
            <a:ext cx="10972800" cy="604800"/>
          </a:xfrm>
        </p:spPr>
        <p:txBody>
          <a:bodyPr/>
          <a:lstStyle/>
          <a:p>
            <a:r>
              <a:rPr lang="es-ES" dirty="0"/>
              <a:t>Fórmulas </a:t>
            </a:r>
            <a:r>
              <a:rPr lang="es-ES" dirty="0" err="1"/>
              <a:t>Antirregurgitacioón</a:t>
            </a:r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1" y="830510"/>
            <a:ext cx="7886700" cy="478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57 Elipse"/>
          <p:cNvSpPr/>
          <p:nvPr/>
        </p:nvSpPr>
        <p:spPr>
          <a:xfrm>
            <a:off x="6815472" y="1354821"/>
            <a:ext cx="696287" cy="1136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9" name="58 CuadroTexto"/>
          <p:cNvSpPr txBox="1"/>
          <p:nvPr/>
        </p:nvSpPr>
        <p:spPr>
          <a:xfrm>
            <a:off x="8940801" y="1140903"/>
            <a:ext cx="3349304" cy="135062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ca-ES" b="1" dirty="0">
                <a:solidFill>
                  <a:srgbClr val="325886"/>
                </a:solidFill>
              </a:rPr>
              <a:t>- </a:t>
            </a:r>
            <a:r>
              <a:rPr lang="ca-ES" b="1" dirty="0" err="1">
                <a:solidFill>
                  <a:srgbClr val="325886"/>
                </a:solidFill>
              </a:rPr>
              <a:t>Galactomananos</a:t>
            </a:r>
            <a:r>
              <a:rPr lang="ca-ES" b="1" dirty="0">
                <a:solidFill>
                  <a:srgbClr val="325886"/>
                </a:solidFill>
              </a:rPr>
              <a:t> : 3-4 </a:t>
            </a:r>
            <a:r>
              <a:rPr lang="ca-ES" b="1" dirty="0" err="1">
                <a:solidFill>
                  <a:srgbClr val="325886"/>
                </a:solidFill>
              </a:rPr>
              <a:t>gr</a:t>
            </a:r>
            <a:r>
              <a:rPr lang="ca-ES" b="1" dirty="0">
                <a:solidFill>
                  <a:srgbClr val="325886"/>
                </a:solidFill>
              </a:rPr>
              <a:t> %</a:t>
            </a:r>
          </a:p>
          <a:p>
            <a:r>
              <a:rPr lang="ca-ES" b="1" dirty="0">
                <a:solidFill>
                  <a:srgbClr val="325886"/>
                </a:solidFill>
              </a:rPr>
              <a:t>      </a:t>
            </a:r>
          </a:p>
          <a:p>
            <a:r>
              <a:rPr lang="ca-ES" b="1" dirty="0">
                <a:solidFill>
                  <a:srgbClr val="325886"/>
                </a:solidFill>
              </a:rPr>
              <a:t>      - 70-100 </a:t>
            </a:r>
            <a:r>
              <a:rPr lang="ca-ES" b="1" dirty="0" err="1">
                <a:solidFill>
                  <a:srgbClr val="325886"/>
                </a:solidFill>
              </a:rPr>
              <a:t>cp</a:t>
            </a:r>
            <a:endParaRPr lang="ca-ES" b="1" dirty="0">
              <a:solidFill>
                <a:srgbClr val="325886"/>
              </a:solidFill>
            </a:endParaRPr>
          </a:p>
          <a:p>
            <a:endParaRPr lang="ca-ES" b="1" dirty="0">
              <a:solidFill>
                <a:srgbClr val="325886"/>
              </a:solidFill>
            </a:endParaRPr>
          </a:p>
          <a:p>
            <a:r>
              <a:rPr lang="ca-ES" b="1" dirty="0">
                <a:solidFill>
                  <a:srgbClr val="325886"/>
                </a:solidFill>
              </a:rPr>
              <a:t>     - Mayor </a:t>
            </a:r>
            <a:r>
              <a:rPr lang="ca-ES" b="1" dirty="0" err="1">
                <a:solidFill>
                  <a:srgbClr val="325886"/>
                </a:solidFill>
              </a:rPr>
              <a:t>proporción</a:t>
            </a:r>
            <a:r>
              <a:rPr lang="ca-ES" b="1" dirty="0">
                <a:solidFill>
                  <a:srgbClr val="325886"/>
                </a:solidFill>
              </a:rPr>
              <a:t> </a:t>
            </a:r>
            <a:r>
              <a:rPr lang="ca-ES" b="1" dirty="0" err="1">
                <a:solidFill>
                  <a:srgbClr val="325886"/>
                </a:solidFill>
              </a:rPr>
              <a:t>caseina</a:t>
            </a:r>
            <a:endParaRPr lang="ca-ES" b="1" dirty="0">
              <a:solidFill>
                <a:srgbClr val="325886"/>
              </a:solidFill>
            </a:endParaRPr>
          </a:p>
          <a:p>
            <a:endParaRPr lang="ca-ES" b="1" dirty="0"/>
          </a:p>
          <a:p>
            <a:endParaRPr lang="ca-ES" sz="2400" dirty="0"/>
          </a:p>
        </p:txBody>
      </p:sp>
      <p:sp>
        <p:nvSpPr>
          <p:cNvPr id="60" name="59 Rectángulo"/>
          <p:cNvSpPr/>
          <p:nvPr/>
        </p:nvSpPr>
        <p:spPr>
          <a:xfrm>
            <a:off x="9182100" y="830510"/>
            <a:ext cx="2806700" cy="1661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Rectángulo 5"/>
          <p:cNvSpPr/>
          <p:nvPr/>
        </p:nvSpPr>
        <p:spPr>
          <a:xfrm>
            <a:off x="6096000" y="577523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s-ES" sz="1200" i="1" dirty="0">
                <a:solidFill>
                  <a:srgbClr val="242021"/>
                </a:solidFill>
              </a:rPr>
              <a:t>Infante D, et al. Estudio del comportamiento </a:t>
            </a:r>
            <a:r>
              <a:rPr lang="es-ES" sz="1200" i="1" dirty="0" err="1">
                <a:solidFill>
                  <a:srgbClr val="242021"/>
                </a:solidFill>
              </a:rPr>
              <a:t>reológico</a:t>
            </a:r>
            <a:r>
              <a:rPr lang="es-ES" sz="1200" i="1" dirty="0">
                <a:solidFill>
                  <a:srgbClr val="242021"/>
                </a:solidFill>
              </a:rPr>
              <a:t> in vitro de las fórmulas </a:t>
            </a:r>
            <a:r>
              <a:rPr lang="es-ES" sz="1200" i="1" dirty="0" err="1">
                <a:solidFill>
                  <a:srgbClr val="242021"/>
                </a:solidFill>
              </a:rPr>
              <a:t>antirregurgitación</a:t>
            </a:r>
            <a:r>
              <a:rPr lang="es-ES" sz="1200" i="1" dirty="0">
                <a:solidFill>
                  <a:srgbClr val="242021"/>
                </a:solidFill>
              </a:rPr>
              <a:t> .</a:t>
            </a:r>
            <a:r>
              <a:rPr lang="ca-ES" sz="1200" i="1" dirty="0" err="1">
                <a:solidFill>
                  <a:srgbClr val="242021"/>
                </a:solidFill>
              </a:rPr>
              <a:t>An</a:t>
            </a:r>
            <a:r>
              <a:rPr lang="ca-ES" sz="1200" i="1" dirty="0">
                <a:solidFill>
                  <a:srgbClr val="242021"/>
                </a:solidFill>
              </a:rPr>
              <a:t> </a:t>
            </a:r>
            <a:r>
              <a:rPr lang="ca-ES" sz="1200" i="1" dirty="0" err="1">
                <a:solidFill>
                  <a:srgbClr val="242021"/>
                </a:solidFill>
              </a:rPr>
              <a:t>Pediatr</a:t>
            </a:r>
            <a:r>
              <a:rPr lang="ca-ES" sz="1200" i="1" dirty="0">
                <a:solidFill>
                  <a:srgbClr val="242021"/>
                </a:solidFill>
              </a:rPr>
              <a:t>. 2010; 72:302-308.</a:t>
            </a:r>
          </a:p>
        </p:txBody>
      </p:sp>
    </p:spTree>
    <p:extLst>
      <p:ext uri="{BB962C8B-B14F-4D97-AF65-F5344CB8AC3E}">
        <p14:creationId xmlns:p14="http://schemas.microsoft.com/office/powerpoint/2010/main" val="3923930563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aAPAP2019Plantilla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2" id="{17D07143-5616-4D2E-9062-A4408A9A37CC}" vid="{1D8C9F0B-211E-44BF-877B-C2642978298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ProgramaAPAP2019Plantilla</Template>
  <TotalTime>592</TotalTime>
  <Words>1465</Words>
  <Application>Microsoft Office PowerPoint</Application>
  <PresentationFormat>Panorámica</PresentationFormat>
  <Paragraphs>210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ProgramaAPAP2019Plantilla</vt:lpstr>
      <vt:lpstr>Manejo dietético de  los trastornos intestinales leves del lactante  </vt:lpstr>
      <vt:lpstr>Conflictos de intereses</vt:lpstr>
      <vt:lpstr>Prevalencia de los trastornos gastrointestinales leves</vt:lpstr>
      <vt:lpstr>Motivo de consulta 3487 lactantes</vt:lpstr>
      <vt:lpstr>Caso clínico 1</vt:lpstr>
      <vt:lpstr> Pregunta 1</vt:lpstr>
      <vt:lpstr>Fórmulas Antirregurgitación</vt:lpstr>
      <vt:lpstr>Estudio reológico Fórmulas Antirregurgitación</vt:lpstr>
      <vt:lpstr>Fórmulas Antirregurgitacioón</vt:lpstr>
      <vt:lpstr>Formación del cuajo con formulas a base leche de cabra</vt:lpstr>
      <vt:lpstr>Caso clínico 2</vt:lpstr>
      <vt:lpstr>Pregunta 2</vt:lpstr>
      <vt:lpstr>Presentación de PowerPoint</vt:lpstr>
      <vt:lpstr>Fisiopatologia del estreñimiento con fórmulas.</vt:lpstr>
      <vt:lpstr>Fórmulas a base leche de cabra: posición del palmítico</vt:lpstr>
      <vt:lpstr>Resultado empleo Fórmula leche cabra en estreñimiento</vt:lpstr>
      <vt:lpstr>Caso clínico 3</vt:lpstr>
      <vt:lpstr>Pregunta 3</vt:lpstr>
      <vt:lpstr>Evolución clínica de los síntomas tras cambio a una fórmula reducida en lactosa </vt:lpstr>
      <vt:lpstr> Resultados del estudio de hidrógeno y metano en lactantes con llanto secundario a exceso de gas</vt:lpstr>
      <vt:lpstr>Fórmulas para Disconfort  </vt:lpstr>
      <vt:lpstr>Conclusiones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esperanza lopez</cp:lastModifiedBy>
  <cp:revision>76</cp:revision>
  <dcterms:created xsi:type="dcterms:W3CDTF">2019-02-18T15:26:31Z</dcterms:created>
  <dcterms:modified xsi:type="dcterms:W3CDTF">2019-05-13T07:59:59Z</dcterms:modified>
</cp:coreProperties>
</file>