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67" r:id="rId4"/>
    <p:sldId id="268" r:id="rId5"/>
    <p:sldId id="258" r:id="rId6"/>
    <p:sldId id="263" r:id="rId7"/>
    <p:sldId id="262" r:id="rId8"/>
    <p:sldId id="269" r:id="rId9"/>
    <p:sldId id="264" r:id="rId10"/>
    <p:sldId id="266" r:id="rId11"/>
    <p:sldId id="261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8" r:id="rId28"/>
    <p:sldId id="285" r:id="rId29"/>
    <p:sldId id="286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71667" autoAdjust="0"/>
  </p:normalViewPr>
  <p:slideViewPr>
    <p:cSldViewPr>
      <p:cViewPr varScale="1">
        <p:scale>
          <a:sx n="50" d="100"/>
          <a:sy n="50" d="100"/>
        </p:scale>
        <p:origin x="141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81E1D-D47E-4197-9A3E-2DE77D981503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976D1-FE05-4046-A873-8D0EDA2D05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61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alt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Infradiagnóstico. </a:t>
            </a:r>
          </a:p>
          <a:p>
            <a:pPr eaLnBrk="1" hangingPunct="1">
              <a:defRPr/>
            </a:pPr>
            <a:r>
              <a:rPr lang="es-ES_tradnl" alt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Diagnóstico por síntomas.</a:t>
            </a:r>
          </a:p>
          <a:p>
            <a:pPr eaLnBrk="1" hangingPunct="1">
              <a:defRPr/>
            </a:pPr>
            <a:r>
              <a:rPr lang="es-ES_tradnl" alt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Falta de confirmación:  obstrucción reversible (patrón obstructivo, prueba</a:t>
            </a:r>
            <a:r>
              <a:rPr lang="es-ES_tradnl" altLang="es-E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broncodilatadora, terapia con corticoides</a:t>
            </a:r>
            <a:r>
              <a:rPr lang="es-ES_tradnl" alt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),</a:t>
            </a:r>
            <a:r>
              <a:rPr lang="es-ES_tradnl" altLang="es-E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     variabilidad  (PEF), hiperreactividad (pruebas de provocación), inflamación (FENO)</a:t>
            </a:r>
            <a:endParaRPr lang="es-ES_tradnl" alt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s-ES_tradnl" alt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Guías que no se siguen.</a:t>
            </a:r>
          </a:p>
          <a:p>
            <a:pPr eaLnBrk="1" hangingPunct="1">
              <a:defRPr/>
            </a:pPr>
            <a:r>
              <a:rPr lang="es-ES_tradnl" alt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Bajo nivel de control.</a:t>
            </a:r>
          </a:p>
          <a:p>
            <a:pPr eaLnBrk="1" hangingPunct="1">
              <a:defRPr/>
            </a:pPr>
            <a:r>
              <a:rPr lang="es-ES_tradnl" alt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Problemas de adherencia.</a:t>
            </a:r>
          </a:p>
          <a:p>
            <a:pPr eaLnBrk="1" hangingPunct="1">
              <a:defRPr/>
            </a:pPr>
            <a:r>
              <a:rPr lang="es-ES_tradnl" alt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Agudizaciones frecuentes</a:t>
            </a:r>
            <a:endParaRPr lang="es-ES" altLang="es-E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170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590 L/min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respuesta correcta es la b) 400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el 68% de 590 L/min.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43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s-ES" dirty="0" smtClean="0"/>
              <a:t>11-12 Incumplimiento inconsciente.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Errores críticos en el uso de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inhaladores presurizados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 al quitar el capuchón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ponerlo de forma correcta para inhalar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Activarlo antes de hacer la inhalación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Activarlo después de hacer la inhalación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inhalar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activar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Inhalar de forma rápida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Inhalar por la nariz en vez de por la boca.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paciente no sabe cuándo se ha acabado el inhalador.</a:t>
            </a:r>
          </a:p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Inhaladores de cartucho presurizado con cámara espaciadora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montar la cámara correctamente para que esté completamente sellada.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poner el inhalador (no poniéndolo hacia arriba, en forma de L)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no poner una dosis en la cámara espaciadora (ya sea por no ponerla o por poner más de una dosis)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pone bien la boquilla para adaptar a la cara en la cámara pero no se coloca bien la mascarilla a la hora de la inhalación en el paciente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no inhalar a través de la boquilla de la cámara transcurridos dos segundos tras la dosis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activar el inhalador en la cámara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inhalar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Inhalación por la nariz en vez de por la boca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mantiene la respiración (o la mantiene durante menos de 3 segundos).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el paciente tiene que repetir la dosis, empieza a realizar la inhalación tras 2 segundos después de la primera dosis.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Tose tras la inhalación.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cámara de inhalación tiene roturas, válvulas rotas o piezas defectuosas.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Lavado de la cámara con agua jabonosa sin enjuagar.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secar la cámara con un trapo en vez de al aire.</a:t>
            </a:r>
          </a:p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Polvo seco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Accuhaler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no abrir la cubierta al completo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no dejar al descubierto la parte de ajuste bucal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Mantenerlo boca abajo después de prepararlo (antes de la inhalación)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Agitarlo después de su preparación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Soplar dentro del dispositivo antes de la inhalación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poner los labios alrededor de la pieza para inhalar.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inhalación no es lo suficientemente fuerte.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inhalar por la pieza bucal.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Inhalación por la nariz.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paciente no sabe cuando está acabado el dispositivo.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Inhaladores de polvo seco.</a:t>
            </a:r>
          </a:p>
          <a:p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Turbuhaler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quitar la tapa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Agita durante la preparación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se mantiene vertical cuando se ha girado la base durante la preparación de la dosis.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se prepara correctamente la dosis (girando la base hasta que se oye el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se prepara correctamente- volviéndolo a poner en la posición original.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se pone el dispositivo en posición vertical (con la boquilla hacia arriba) después de girar hasta la inhalación.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agita el dispositivo después de preparar la dosis.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poner el dispositivo en la boca y poner los labios alrededor de la boquilla.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inhalación no se hace de forma enérgica.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inhalación no se hace de forma rápida.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inhalar a través de la boquilla.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Inhalación por la nariz.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retirar la cubierta y dejarla de forma que la pieza bucal quede accesible al paciente.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exhalar lentamente por los pulmones.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Exhalar en el dispositivo antes de la inhalación.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inclinar la cabeza de forma que la barbilla está ligeramente hacia arriba.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inhalación no es suficientemente larga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mantener la respiración (o mantenerla menos de 3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al volver a poner la tapa después de la segunda inhalación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12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Puntuación</a:t>
            </a:r>
            <a:r>
              <a:rPr lang="es-ES" baseline="0" dirty="0" smtClean="0"/>
              <a:t> de 25. Control total del asma. No tiene síntomas ni limitaciones debidas al asma.</a:t>
            </a:r>
          </a:p>
          <a:p>
            <a:r>
              <a:rPr lang="es-ES" baseline="0" dirty="0" smtClean="0"/>
              <a:t>Puntuación entre 20-24. Su asma está bien controlada (aunque hay margen de mejora)</a:t>
            </a:r>
          </a:p>
          <a:p>
            <a:r>
              <a:rPr lang="es-ES" dirty="0" smtClean="0"/>
              <a:t>Puntuación</a:t>
            </a:r>
            <a:r>
              <a:rPr lang="es-ES" baseline="0" dirty="0" smtClean="0"/>
              <a:t> menor de 20. Puede que su asma no esté controlada. El asma no controlada puede perjudicar gravemente su salud. Su médico puede recomendarle un plan de acción para ayudar a mejorar el grado de control del asma.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30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36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32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Respuesta 4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0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Respuesta 3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49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GCI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Glucocorticoide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inhalado. P ej.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Fluticasona</a:t>
            </a:r>
            <a:endParaRPr lang="es-E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SABA: Agonistas Beta 2 adrenérgicos de corta duración. Ej.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Salbutamol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LAMA: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Antimuscarínicos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larga duración. P. ej.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Tiotropio</a:t>
            </a:r>
            <a:endParaRPr lang="es-E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LABA: Agonistas beta 2 adrenérgicos de larga duración. P. ej.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Vilanterol</a:t>
            </a:r>
            <a:endParaRPr lang="es-E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ARLT: Antagonistas de los receptores de los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leucotrienos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 ej.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Montelukast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60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58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Paciente EPOC/asmática con 58 años. La</a:t>
            </a:r>
            <a:r>
              <a:rPr lang="es-ES" baseline="0" dirty="0" smtClean="0"/>
              <a:t> revisión del tratamiento es de una vez al año. No se revisa el manejo del dispositivo, que es complejo, y que debería hacerse al menos 1 vez cada 2 meses. Otro aspecto que se debe considerar es el FI del paciente, habría que revisarlo, puesto que es decisivo para que el polvo seco se desagregue del dispositivo (</a:t>
            </a:r>
            <a:r>
              <a:rPr lang="es-ES" baseline="0" dirty="0" err="1" smtClean="0"/>
              <a:t>handihaler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Ellipta</a:t>
            </a:r>
            <a:r>
              <a:rPr lang="es-ES" baseline="0" dirty="0" smtClean="0"/>
              <a:t>), requiriendo una mayor FI en el caso del </a:t>
            </a:r>
            <a:r>
              <a:rPr lang="es-ES" baseline="0" dirty="0" err="1" smtClean="0"/>
              <a:t>Handihaler</a:t>
            </a:r>
            <a:r>
              <a:rPr lang="es-E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 smtClean="0"/>
              <a:t>Salbutamol</a:t>
            </a:r>
            <a:r>
              <a:rPr lang="es-ES" baseline="0" dirty="0" smtClean="0"/>
              <a:t> 100 </a:t>
            </a:r>
            <a:r>
              <a:rPr lang="es-ES" baseline="0" dirty="0" err="1" smtClean="0"/>
              <a:t>mcg</a:t>
            </a:r>
            <a:r>
              <a:rPr lang="es-ES" baseline="0" dirty="0" smtClean="0"/>
              <a:t> de rescate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Tratamiento crónico </a:t>
            </a:r>
            <a:r>
              <a:rPr lang="es-ES" dirty="0" err="1" smtClean="0"/>
              <a:t>Tiotropio</a:t>
            </a:r>
            <a:r>
              <a:rPr lang="es-ES" baseline="0" dirty="0" smtClean="0"/>
              <a:t> 18 </a:t>
            </a:r>
            <a:r>
              <a:rPr lang="es-ES" baseline="0" dirty="0" err="1" smtClean="0"/>
              <a:t>mcg</a:t>
            </a:r>
            <a:r>
              <a:rPr lang="es-ES" baseline="0" dirty="0" smtClean="0"/>
              <a:t> 1 vez al día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 smtClean="0"/>
              <a:t>Fluticasona</a:t>
            </a:r>
            <a:r>
              <a:rPr lang="es-ES" baseline="0" dirty="0" smtClean="0"/>
              <a:t> 92/ </a:t>
            </a:r>
            <a:r>
              <a:rPr lang="es-ES" baseline="0" dirty="0" err="1" smtClean="0"/>
              <a:t>Vilanterol</a:t>
            </a:r>
            <a:r>
              <a:rPr lang="es-ES" baseline="0" dirty="0" smtClean="0"/>
              <a:t> 22 </a:t>
            </a:r>
            <a:r>
              <a:rPr lang="es-ES" baseline="0" dirty="0" err="1" smtClean="0"/>
              <a:t>mcg</a:t>
            </a:r>
            <a:r>
              <a:rPr lang="es-ES" baseline="0" dirty="0" smtClean="0"/>
              <a:t> 1 vez al día por la noche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13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3)</a:t>
            </a:r>
            <a:r>
              <a:rPr lang="es-ES" baseline="0" dirty="0" smtClean="0"/>
              <a:t> Le preguntamos por como utiliza los inhaladores, asesorándole posteriormente en el uso, con la ayuda de pictogramas.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53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Además podemos usar</a:t>
            </a:r>
            <a:r>
              <a:rPr lang="es-ES" baseline="0" dirty="0" smtClean="0"/>
              <a:t> el </a:t>
            </a:r>
            <a:r>
              <a:rPr lang="es-ES" baseline="0" dirty="0" err="1" smtClean="0"/>
              <a:t>peak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flow</a:t>
            </a:r>
            <a:r>
              <a:rPr lang="es-ES" baseline="0" dirty="0" smtClean="0"/>
              <a:t> para determinar el control del asma en paciente asmático. 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registro en el domicilio se realizará generalmente dos veces al día, a primera hora de la mañana, cuando los valores tienden a ser mínimos, y al anochecer, cuando tienden a ser máximos. El paciente debe realizar tres maniobras cada vez, y anotar la mejor; entre las dos mediciones más altas debería existir una diferencia inferior a 20 ml/min. El resultado se anota en la gráfica que facilita su interpretación. Siempre se ha de hacer antes de la toma de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broncodilatadores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Verde: sin síntomas.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 &gt; 80 % Asma controlada. Seguir tratamiento habitual.</a:t>
            </a:r>
          </a:p>
          <a:p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Amarillo: Síntomas diarios.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 60 – 80 % Precaución. Ajustar tratamiento según plan de cuidados remitido por su alergólogo.</a:t>
            </a:r>
          </a:p>
          <a:p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Rojo: empeoramiento progresivo.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 &lt; 60 % Peligro. Acudir a su médico, tal y como debe estar indicado en su plan de cuidados.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76D1-FE05-4046-A873-8D0EDA2D0596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14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6347445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711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3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5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6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3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9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8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1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2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30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ites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78260"/>
          </a:xfrm>
        </p:spPr>
        <p:txBody>
          <a:bodyPr/>
          <a:lstStyle/>
          <a:p>
            <a:r>
              <a:rPr lang="es-ES_tradnl" dirty="0" smtClean="0"/>
              <a:t>Asma bajo control: cerrando el círculo</a:t>
            </a:r>
            <a:endParaRPr lang="es-ES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874958"/>
          </a:xfrm>
        </p:spPr>
        <p:txBody>
          <a:bodyPr anchor="ctr" anchorCtr="0">
            <a:noAutofit/>
          </a:bodyPr>
          <a:lstStyle/>
          <a:p>
            <a:r>
              <a:rPr lang="es-ES" sz="2400" dirty="0" smtClean="0"/>
              <a:t>Dr. Javier Plaza Zamora. </a:t>
            </a:r>
            <a:r>
              <a:rPr lang="es-ES" sz="2400" dirty="0" smtClean="0"/>
              <a:t>Farmacia </a:t>
            </a:r>
            <a:r>
              <a:rPr lang="es-ES" sz="2400" dirty="0" smtClean="0"/>
              <a:t>Zamora </a:t>
            </a:r>
            <a:r>
              <a:rPr lang="es-ES" sz="2400" dirty="0" err="1" smtClean="0"/>
              <a:t>Javalí</a:t>
            </a:r>
            <a:r>
              <a:rPr lang="es-ES" sz="2400" dirty="0" smtClean="0"/>
              <a:t>. </a:t>
            </a:r>
            <a:r>
              <a:rPr lang="es-ES" sz="2400" dirty="0" err="1" smtClean="0"/>
              <a:t>Javalí</a:t>
            </a:r>
            <a:r>
              <a:rPr lang="es-ES" sz="2400" dirty="0" smtClean="0"/>
              <a:t> Viejo (Murcia)</a:t>
            </a:r>
          </a:p>
          <a:p>
            <a:r>
              <a:rPr lang="es-ES" sz="2400" dirty="0" smtClean="0"/>
              <a:t>Dr. Javier Ruiz Moruno. C.S. Fuensanta. Córdoba.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 smtClean="0"/>
              <a:t>Clasificación del asma según su gravedad</a:t>
            </a:r>
            <a:endParaRPr lang="es-ES" sz="2800" dirty="0"/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7568" y="764704"/>
            <a:ext cx="7488832" cy="4943471"/>
          </a:xfrm>
          <a:prstGeom prst="rect">
            <a:avLst/>
          </a:prstGeom>
        </p:spPr>
      </p:pic>
      <p:sp>
        <p:nvSpPr>
          <p:cNvPr id="6" name="5 Marcador de texto"/>
          <p:cNvSpPr txBox="1">
            <a:spLocks noGrp="1"/>
          </p:cNvSpPr>
          <p:nvPr>
            <p:ph type="body" sz="quarter" idx="10"/>
          </p:nvPr>
        </p:nvSpPr>
        <p:spPr>
          <a:xfrm>
            <a:off x="5663952" y="5877272"/>
            <a:ext cx="4857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Diagnóstico. En: Plaza V (</a:t>
            </a:r>
            <a:r>
              <a:rPr lang="es-ES" sz="1200" dirty="0" err="1">
                <a:solidFill>
                  <a:schemeClr val="bg1">
                    <a:lumMod val="65000"/>
                  </a:schemeClr>
                </a:solidFill>
              </a:rPr>
              <a:t>Coord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). GEMA</a:t>
            </a:r>
            <a:r>
              <a:rPr lang="es-ES" sz="1200" baseline="30000" dirty="0">
                <a:solidFill>
                  <a:schemeClr val="bg1">
                    <a:lumMod val="65000"/>
                  </a:schemeClr>
                </a:solidFill>
              </a:rPr>
              <a:t>4.0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. Madrid: Luzán 5; 2015. p. 33‐54.</a:t>
            </a:r>
          </a:p>
        </p:txBody>
      </p:sp>
      <p:sp>
        <p:nvSpPr>
          <p:cNvPr id="7" name="4 Marcador de texto"/>
          <p:cNvSpPr txBox="1">
            <a:spLocks noChangeArrowheads="1"/>
          </p:cNvSpPr>
          <p:nvPr/>
        </p:nvSpPr>
        <p:spPr bwMode="auto">
          <a:xfrm>
            <a:off x="10632504" y="5805264"/>
            <a:ext cx="1011815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400" b="1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GEMA 4.1. </a:t>
            </a:r>
            <a:endParaRPr kumimoji="0" lang="es-ES" altLang="es-ES" sz="14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5" name="Imagen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11644" r="6240" b="10471"/>
          <a:stretch/>
        </p:blipFill>
        <p:spPr>
          <a:xfrm>
            <a:off x="1271464" y="400035"/>
            <a:ext cx="9173449" cy="5909286"/>
          </a:xfrm>
          <a:prstGeom prst="rect">
            <a:avLst/>
          </a:prstGeom>
        </p:spPr>
      </p:pic>
      <p:sp>
        <p:nvSpPr>
          <p:cNvPr id="6" name="4 Marcador de texto"/>
          <p:cNvSpPr txBox="1">
            <a:spLocks noChangeArrowheads="1"/>
          </p:cNvSpPr>
          <p:nvPr/>
        </p:nvSpPr>
        <p:spPr bwMode="auto">
          <a:xfrm>
            <a:off x="10200456" y="5857527"/>
            <a:ext cx="1011815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400" b="1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GEMA 4.1. </a:t>
            </a:r>
            <a:endParaRPr kumimoji="0" lang="es-ES" altLang="es-ES" sz="14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7" name="Imagen 1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04" y="764704"/>
            <a:ext cx="8424936" cy="554461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1384" y="116632"/>
            <a:ext cx="10972800" cy="6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 dirty="0" smtClean="0">
                <a:solidFill>
                  <a:srgbClr val="004586"/>
                </a:solidFill>
                <a:latin typeface="+mj-lt"/>
              </a:rPr>
              <a:t>Clasificación del control del asma en adultos</a:t>
            </a:r>
            <a:endParaRPr lang="es-ES" altLang="es-ES" b="1" dirty="0">
              <a:solidFill>
                <a:srgbClr val="004586"/>
              </a:solidFill>
              <a:latin typeface="+mj-lt"/>
            </a:endParaRPr>
          </a:p>
        </p:txBody>
      </p:sp>
      <p:sp>
        <p:nvSpPr>
          <p:cNvPr id="5" name="4 Marcador de texto"/>
          <p:cNvSpPr txBox="1">
            <a:spLocks noChangeArrowheads="1"/>
          </p:cNvSpPr>
          <p:nvPr/>
        </p:nvSpPr>
        <p:spPr bwMode="auto">
          <a:xfrm>
            <a:off x="10200456" y="5857527"/>
            <a:ext cx="1011815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400" b="1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GEMA 4.1. </a:t>
            </a:r>
            <a:endParaRPr kumimoji="0" lang="es-ES" altLang="es-ES" sz="14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del asma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0403" y="847120"/>
            <a:ext cx="8791194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del asma</a:t>
            </a:r>
            <a:endParaRPr lang="es-ES" dirty="0"/>
          </a:p>
        </p:txBody>
      </p:sp>
      <p:pic>
        <p:nvPicPr>
          <p:cNvPr id="1026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764704"/>
            <a:ext cx="1052696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Causas de no control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Falta de información y </a:t>
            </a:r>
            <a:r>
              <a:rPr lang="es-ES" dirty="0" smtClean="0"/>
              <a:t>educación.</a:t>
            </a:r>
            <a:endParaRPr lang="es-ES" dirty="0"/>
          </a:p>
          <a:p>
            <a:r>
              <a:rPr lang="es-ES" dirty="0"/>
              <a:t>Mala adherencia al </a:t>
            </a:r>
            <a:r>
              <a:rPr lang="es-ES" dirty="0" smtClean="0"/>
              <a:t>tratamiento.</a:t>
            </a:r>
            <a:endParaRPr lang="es-ES" dirty="0"/>
          </a:p>
          <a:p>
            <a:r>
              <a:rPr lang="es-ES" dirty="0"/>
              <a:t>Técnica inhalatoria deficiente o flujo inspiratorio </a:t>
            </a:r>
            <a:r>
              <a:rPr lang="es-ES" dirty="0" smtClean="0"/>
              <a:t>insuficiente.</a:t>
            </a:r>
            <a:endParaRPr lang="es-ES" dirty="0"/>
          </a:p>
          <a:p>
            <a:r>
              <a:rPr lang="es-ES" dirty="0"/>
              <a:t>Bajas </a:t>
            </a:r>
            <a:r>
              <a:rPr lang="es-ES" dirty="0" smtClean="0"/>
              <a:t>expectativas.</a:t>
            </a:r>
            <a:endParaRPr lang="es-ES" dirty="0"/>
          </a:p>
          <a:p>
            <a:r>
              <a:rPr lang="es-ES" dirty="0"/>
              <a:t>Mala percepción de los </a:t>
            </a:r>
            <a:r>
              <a:rPr lang="es-ES" dirty="0" smtClean="0"/>
              <a:t>síntomas.</a:t>
            </a:r>
            <a:endParaRPr lang="es-ES" dirty="0"/>
          </a:p>
          <a:p>
            <a:r>
              <a:rPr lang="es-ES" dirty="0"/>
              <a:t>Tratamiento inadecuado o </a:t>
            </a:r>
            <a:r>
              <a:rPr lang="es-ES" dirty="0" smtClean="0"/>
              <a:t>insuficiente.</a:t>
            </a:r>
            <a:endParaRPr lang="es-ES" dirty="0"/>
          </a:p>
          <a:p>
            <a:r>
              <a:rPr lang="es-ES" dirty="0"/>
              <a:t>Persistencia de los </a:t>
            </a:r>
            <a:r>
              <a:rPr lang="es-ES" dirty="0" smtClean="0"/>
              <a:t>desencadenantes.</a:t>
            </a:r>
            <a:endParaRPr lang="es-ES" dirty="0"/>
          </a:p>
          <a:p>
            <a:r>
              <a:rPr lang="es-ES" dirty="0"/>
              <a:t>Tabaquismo, nivel </a:t>
            </a:r>
            <a:r>
              <a:rPr lang="es-ES" dirty="0" smtClean="0"/>
              <a:t>socio-económico.</a:t>
            </a:r>
            <a:endParaRPr lang="es-ES" dirty="0"/>
          </a:p>
          <a:p>
            <a:r>
              <a:rPr lang="es-ES" dirty="0"/>
              <a:t>Comorbilidades : </a:t>
            </a:r>
            <a:r>
              <a:rPr lang="es-ES" dirty="0" err="1"/>
              <a:t>Rinosinusitis</a:t>
            </a:r>
            <a:r>
              <a:rPr lang="es-ES" dirty="0"/>
              <a:t>, RGE, Trastornos psicopatológicos, etc.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6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Métodos de medición del control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30" y="1772816"/>
            <a:ext cx="11582400" cy="4338938"/>
          </a:xfrm>
        </p:spPr>
        <p:txBody>
          <a:bodyPr>
            <a:normAutofit/>
          </a:bodyPr>
          <a:lstStyle/>
          <a:p>
            <a:r>
              <a:rPr lang="es-ES" dirty="0" smtClean="0"/>
              <a:t>Valoración de síntomas : cuestionarios ACT, ACQ.</a:t>
            </a:r>
          </a:p>
          <a:p>
            <a:r>
              <a:rPr lang="es-ES" dirty="0" smtClean="0"/>
              <a:t>Valoración adhesión al tratamiento : cuestionarios TAI, </a:t>
            </a:r>
            <a:r>
              <a:rPr lang="es-ES" dirty="0" err="1" smtClean="0"/>
              <a:t>Morisky</a:t>
            </a:r>
            <a:r>
              <a:rPr lang="es-ES" dirty="0" smtClean="0"/>
              <a:t> Green.</a:t>
            </a:r>
          </a:p>
          <a:p>
            <a:r>
              <a:rPr lang="es-ES" dirty="0" smtClean="0"/>
              <a:t>Función pulmonar: FEV1, PEF.</a:t>
            </a:r>
          </a:p>
          <a:p>
            <a:r>
              <a:rPr lang="es-ES" dirty="0" smtClean="0"/>
              <a:t>Exacerbaciones o visitas a </a:t>
            </a:r>
            <a:r>
              <a:rPr lang="es-ES" dirty="0"/>
              <a:t>U</a:t>
            </a:r>
            <a:r>
              <a:rPr lang="es-ES" dirty="0" smtClean="0"/>
              <a:t>rgencias.</a:t>
            </a:r>
          </a:p>
          <a:p>
            <a:r>
              <a:rPr lang="es-ES" dirty="0" smtClean="0"/>
              <a:t>Marcadores no invasivos (</a:t>
            </a:r>
            <a:r>
              <a:rPr lang="es-ES" dirty="0" err="1" smtClean="0"/>
              <a:t>FEno</a:t>
            </a:r>
            <a:r>
              <a:rPr lang="es-ES" dirty="0" smtClean="0"/>
              <a:t>, </a:t>
            </a:r>
            <a:r>
              <a:rPr lang="es-ES" dirty="0" err="1" smtClean="0"/>
              <a:t>eosinofilia</a:t>
            </a:r>
            <a:r>
              <a:rPr lang="es-ES" dirty="0" smtClean="0"/>
              <a:t> esputo).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2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Paciente EPOC/Asma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9413" y="790575"/>
            <a:ext cx="63531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29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911424" y="2060848"/>
            <a:ext cx="10363200" cy="3330826"/>
          </a:xfrm>
        </p:spPr>
        <p:txBody>
          <a:bodyPr/>
          <a:lstStyle/>
          <a:p>
            <a:r>
              <a:rPr lang="es-ES" dirty="0" smtClean="0"/>
              <a:t>Como </a:t>
            </a:r>
            <a:r>
              <a:rPr lang="es-ES" dirty="0"/>
              <a:t>no es la primera dispensación, le preguntamos si ha tenido algún problema de seguridad y de efectividad, y si está todo correcto finalizamos la dispensación.</a:t>
            </a:r>
          </a:p>
          <a:p>
            <a:r>
              <a:rPr lang="es-ES" dirty="0" smtClean="0"/>
              <a:t> </a:t>
            </a:r>
            <a:r>
              <a:rPr lang="es-ES" dirty="0"/>
              <a:t>Le preguntamos si usa de forma correcta los inhaladores.</a:t>
            </a:r>
          </a:p>
          <a:p>
            <a:r>
              <a:rPr lang="es-ES" dirty="0" smtClean="0"/>
              <a:t> </a:t>
            </a:r>
            <a:r>
              <a:rPr lang="es-ES" dirty="0"/>
              <a:t>Le preguntamos por como utiliza los inhaladores, asesorándole posteriormente en el uso, con la ayuda de pictogramas.</a:t>
            </a:r>
          </a:p>
          <a:p>
            <a:r>
              <a:rPr lang="es-ES" dirty="0" smtClean="0"/>
              <a:t> </a:t>
            </a:r>
            <a:r>
              <a:rPr lang="es-ES" dirty="0"/>
              <a:t>El manejo de inhaladores no es una labor del farmacéutico comunitario.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>
          <a:xfrm>
            <a:off x="0" y="692696"/>
            <a:ext cx="12215060" cy="1035465"/>
          </a:xfrm>
        </p:spPr>
        <p:txBody>
          <a:bodyPr/>
          <a:lstStyle/>
          <a:p>
            <a:r>
              <a:rPr lang="es-ES" dirty="0"/>
              <a:t>¿Qué podemos hacer con </a:t>
            </a:r>
            <a:r>
              <a:rPr lang="es-ES" dirty="0" smtClean="0"/>
              <a:t>un </a:t>
            </a:r>
            <a:r>
              <a:rPr lang="es-ES" dirty="0"/>
              <a:t>paciente en relación a su medicación para el asma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04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Técnica inhalatoria</a:t>
            </a:r>
            <a:endParaRPr lang="es-ES" sz="4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GEMA para pacientes. Recomendaciones sobre ASMA. </a:t>
            </a:r>
            <a:r>
              <a:rPr lang="es-ES" dirty="0" err="1"/>
              <a:t>McElnay</a:t>
            </a:r>
            <a:r>
              <a:rPr lang="es-ES" dirty="0"/>
              <a:t> JC et al. J </a:t>
            </a:r>
            <a:r>
              <a:rPr lang="es-ES" dirty="0" err="1"/>
              <a:t>Clin</a:t>
            </a:r>
            <a:r>
              <a:rPr lang="es-ES" dirty="0"/>
              <a:t> </a:t>
            </a:r>
            <a:r>
              <a:rPr lang="es-ES" dirty="0" err="1"/>
              <a:t>Pharm</a:t>
            </a:r>
            <a:r>
              <a:rPr lang="es-ES" dirty="0"/>
              <a:t> </a:t>
            </a:r>
            <a:r>
              <a:rPr lang="es-ES" dirty="0" err="1"/>
              <a:t>Ther</a:t>
            </a:r>
            <a:r>
              <a:rPr lang="es-ES" dirty="0"/>
              <a:t> 1989 Apr;14(2):135-44</a:t>
            </a:r>
          </a:p>
          <a:p>
            <a:endParaRPr lang="es-E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9457" y="1016000"/>
            <a:ext cx="511256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ángulo 5"/>
          <p:cNvSpPr/>
          <p:nvPr/>
        </p:nvSpPr>
        <p:spPr>
          <a:xfrm>
            <a:off x="6672064" y="3105835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4586"/>
                </a:solidFill>
              </a:rPr>
              <a:t>Recordar la técnica de inhalación al menos una vez cada dos meses.</a:t>
            </a:r>
          </a:p>
        </p:txBody>
      </p:sp>
    </p:spTree>
    <p:extLst>
      <p:ext uri="{BB962C8B-B14F-4D97-AF65-F5344CB8AC3E}">
        <p14:creationId xmlns:p14="http://schemas.microsoft.com/office/powerpoint/2010/main" val="38424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Introducción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6" name="Picture 4" descr="Resultado de imagen de gina asma 2016 españ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8" y="1268760"/>
            <a:ext cx="2405781" cy="36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3359696" y="3114675"/>
            <a:ext cx="4392488" cy="65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8038" marR="0" lvl="0" indent="-265113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Guías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8 Marcador de contenido" descr="guia_asma-205x300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2464" y="1165635"/>
            <a:ext cx="2571768" cy="376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Peak-flow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532" y="3003996"/>
            <a:ext cx="5846942" cy="2657252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19336" y="1052736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000" dirty="0">
                <a:solidFill>
                  <a:schemeClr val="accent1"/>
                </a:solidFill>
              </a:rPr>
              <a:t>El flujo espiratorio máximo (</a:t>
            </a:r>
            <a:r>
              <a:rPr lang="es-ES" sz="2000" b="1" dirty="0">
                <a:solidFill>
                  <a:schemeClr val="accent1"/>
                </a:solidFill>
              </a:rPr>
              <a:t>FEM</a:t>
            </a:r>
            <a:r>
              <a:rPr lang="es-ES" sz="2000" dirty="0">
                <a:solidFill>
                  <a:schemeClr val="accent1"/>
                </a:solidFill>
              </a:rPr>
              <a:t>) es el máximo flujo de aire conseguido en una espiración forzada desde la posición de inspiración máxima, y que refleja el grado de obstrucción que existe a la salida del aire de los pulmones.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1052736"/>
            <a:ext cx="4535817" cy="48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695400" y="2780928"/>
            <a:ext cx="10363200" cy="3330826"/>
          </a:xfrm>
        </p:spPr>
        <p:txBody>
          <a:bodyPr>
            <a:normAutofit/>
          </a:bodyPr>
          <a:lstStyle/>
          <a:p>
            <a:pPr marL="1000125"/>
            <a:r>
              <a:rPr lang="es-ES" sz="2200" dirty="0"/>
              <a:t>Como la bajada del FEM es menor del 80% le preguntamos por el manejo del inhalador y le indicamos una EFP para el insomnio.</a:t>
            </a:r>
          </a:p>
          <a:p>
            <a:pPr marL="1000125">
              <a:buFontTx/>
              <a:buAutoNum type="arabicPeriod"/>
            </a:pPr>
            <a:r>
              <a:rPr lang="es-ES" sz="2200" dirty="0"/>
              <a:t>Como la bajada del FEM es entre el 60-80% le preguntamos por el manejo del inhalador y le indicamos que actúe según el protocolo pactado con el médico.</a:t>
            </a:r>
          </a:p>
          <a:p>
            <a:pPr marL="1000125">
              <a:buFontTx/>
              <a:buAutoNum type="arabicPeriod"/>
            </a:pPr>
            <a:r>
              <a:rPr lang="es-ES" sz="2200" dirty="0"/>
              <a:t>Como la bajada del FEM es menor del 60% le derivamos al médico de forma urgente.</a:t>
            </a:r>
          </a:p>
          <a:p>
            <a:pPr marL="1000125">
              <a:buFontTx/>
              <a:buAutoNum type="arabicPeriod"/>
            </a:pPr>
            <a:r>
              <a:rPr lang="es-ES" sz="2200" dirty="0"/>
              <a:t>Le recomendamos que use el salbutamol a demanda sin tener en cuenta el plan </a:t>
            </a:r>
            <a:r>
              <a:rPr lang="es-ES" sz="2200" dirty="0" err="1"/>
              <a:t>farmacoterapéutico</a:t>
            </a:r>
            <a:r>
              <a:rPr lang="es-ES" sz="2200" dirty="0"/>
              <a:t> pactado con el médico.</a:t>
            </a:r>
          </a:p>
          <a:p>
            <a:pPr marL="1000125"/>
            <a:endParaRPr lang="es-ES" dirty="0"/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>
          <a:xfrm>
            <a:off x="839416" y="1916832"/>
            <a:ext cx="10363200" cy="1035465"/>
          </a:xfrm>
        </p:spPr>
        <p:txBody>
          <a:bodyPr>
            <a:noAutofit/>
          </a:bodyPr>
          <a:lstStyle/>
          <a:p>
            <a:r>
              <a:rPr lang="es-ES" sz="2200" dirty="0" smtClean="0"/>
              <a:t>Paciente </a:t>
            </a:r>
            <a:r>
              <a:rPr lang="es-ES" sz="2200" dirty="0"/>
              <a:t>de 55 años, en tratamiento para el asma con </a:t>
            </a:r>
            <a:r>
              <a:rPr lang="es-ES" sz="2200" dirty="0" err="1"/>
              <a:t>fluticasona</a:t>
            </a:r>
            <a:r>
              <a:rPr lang="es-ES" sz="2200" dirty="0"/>
              <a:t>/</a:t>
            </a:r>
            <a:r>
              <a:rPr lang="es-ES" sz="2200" dirty="0" err="1"/>
              <a:t>vilanterol</a:t>
            </a:r>
            <a:r>
              <a:rPr lang="es-ES" sz="2200" dirty="0"/>
              <a:t>  92/22 µg 1 vez cada 24 h y salbutamol de 100 µg en aerosol de rescate. Está más fatigado de lo habitual, y ha pasado un par de </a:t>
            </a:r>
            <a:r>
              <a:rPr lang="es-ES" sz="2200" dirty="0" smtClean="0"/>
              <a:t>malas </a:t>
            </a:r>
            <a:r>
              <a:rPr lang="es-ES" sz="2200" dirty="0"/>
              <a:t>noches. Le pasamos a la zona de atención personalizada y al realizarle el </a:t>
            </a:r>
            <a:r>
              <a:rPr lang="es-ES" sz="2200" dirty="0" err="1"/>
              <a:t>peak</a:t>
            </a:r>
            <a:r>
              <a:rPr lang="es-ES" sz="2200" dirty="0"/>
              <a:t> </a:t>
            </a:r>
            <a:r>
              <a:rPr lang="es-ES" sz="2200" dirty="0" err="1"/>
              <a:t>flow</a:t>
            </a:r>
            <a:r>
              <a:rPr lang="es-ES" sz="2200" dirty="0"/>
              <a:t> nos da un valor de 400 </a:t>
            </a:r>
            <a:r>
              <a:rPr lang="es-ES" sz="2200" dirty="0" smtClean="0"/>
              <a:t>l/min</a:t>
            </a:r>
            <a:r>
              <a:rPr lang="es-ES" sz="2200" dirty="0"/>
              <a:t>. Su FEM para su edad y su altura sería de 590 l/min según la escala EU (mide 175 cm</a:t>
            </a:r>
            <a:r>
              <a:rPr lang="es-ES" sz="2200" dirty="0" smtClean="0"/>
              <a:t>):</a:t>
            </a:r>
            <a:endParaRPr lang="es-ES" sz="2200" dirty="0"/>
          </a:p>
          <a:p>
            <a:endParaRPr lang="es-ES" sz="2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1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solidFill>
                  <a:srgbClr val="004586"/>
                </a:solidFill>
              </a:rPr>
              <a:t>Conocer el tipo de incumplimiento y las barreras a la adhesión del paciente, proporciona una valiosa información que permite incorporar medidas correctoras específicas.</a:t>
            </a:r>
          </a:p>
          <a:p>
            <a:r>
              <a:rPr lang="es-ES_tradnl" dirty="0">
                <a:solidFill>
                  <a:srgbClr val="004586"/>
                </a:solidFill>
              </a:rPr>
              <a:t>Clasifica la adhesión del paciente a los tratamientos: Buena, Intermedia, Mala. Y el patrón de incumplimiento: Errático, Deliberado, Inconsciente.</a:t>
            </a:r>
          </a:p>
          <a:p>
            <a:r>
              <a:rPr lang="es-ES_tradnl" dirty="0">
                <a:solidFill>
                  <a:srgbClr val="004586"/>
                </a:solidFill>
              </a:rPr>
              <a:t>10 ítems destinados al paciente y 2 ítems dirigidos al profesional sanitario.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s-ES" dirty="0">
                <a:solidFill>
                  <a:srgbClr val="004586"/>
                </a:solidFill>
              </a:rPr>
              <a:t>El rango de puntuación de cada pregunta oscila entre: 1: peor cumplimiento y 5.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s-ES" dirty="0">
                <a:solidFill>
                  <a:srgbClr val="004586"/>
                </a:solidFill>
              </a:rPr>
              <a:t>La puntuación de los 10 ítems proporciona una puntuación máxima de 50 puntos.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s-ES" dirty="0">
                <a:solidFill>
                  <a:srgbClr val="004586"/>
                </a:solidFill>
              </a:rPr>
              <a:t>La puntuación de los ítems destinados al profesional sanitario oscila entre 1 </a:t>
            </a:r>
            <a:r>
              <a:rPr lang="es-ES" dirty="0" err="1">
                <a:solidFill>
                  <a:srgbClr val="004586"/>
                </a:solidFill>
              </a:rPr>
              <a:t>ó</a:t>
            </a:r>
            <a:r>
              <a:rPr lang="es-ES" dirty="0">
                <a:solidFill>
                  <a:srgbClr val="004586"/>
                </a:solidFill>
              </a:rPr>
              <a:t> 2 puntos (buen o mal conocimiento de la técnica inhalatoria</a:t>
            </a:r>
            <a:r>
              <a:rPr lang="es-ES" dirty="0" smtClean="0">
                <a:solidFill>
                  <a:srgbClr val="004586"/>
                </a:solidFill>
              </a:rPr>
              <a:t>).</a:t>
            </a:r>
            <a:endParaRPr lang="es-ES" dirty="0">
              <a:solidFill>
                <a:srgbClr val="004586"/>
              </a:solidFill>
            </a:endParaRP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Plaza V et al. J Aerosol </a:t>
            </a:r>
            <a:r>
              <a:rPr lang="es-ES" dirty="0" err="1"/>
              <a:t>MedPulmDrugDeliv</a:t>
            </a:r>
            <a:r>
              <a:rPr lang="es-ES" dirty="0"/>
              <a:t>. 2016 Apr;29(2):142–52.</a:t>
            </a:r>
          </a:p>
          <a:p>
            <a:endParaRPr lang="es-ES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762000" y="312304"/>
            <a:ext cx="10972800" cy="60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Test TAI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39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Test TAI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380961" y="5214950"/>
            <a:ext cx="11811040" cy="83958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www.taitest.com</a:t>
            </a: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Price D et al.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Respir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. 2013 Jan;107(1):37–46.</a:t>
            </a: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7150" r="3959" b="74063"/>
          <a:stretch/>
        </p:blipFill>
        <p:spPr>
          <a:xfrm>
            <a:off x="523837" y="785794"/>
            <a:ext cx="8100977" cy="235745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58288" r="33707" b="17298"/>
          <a:stretch/>
        </p:blipFill>
        <p:spPr>
          <a:xfrm>
            <a:off x="1881158" y="3191956"/>
            <a:ext cx="7166359" cy="30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52" y="832157"/>
            <a:ext cx="5040560" cy="3316923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47877" r="9702" b="10917"/>
          <a:stretch/>
        </p:blipFill>
        <p:spPr>
          <a:xfrm>
            <a:off x="5303912" y="899610"/>
            <a:ext cx="6768752" cy="3316923"/>
          </a:xfrm>
          <a:prstGeom prst="rect">
            <a:avLst/>
          </a:prstGeom>
        </p:spPr>
      </p:pic>
      <p:sp>
        <p:nvSpPr>
          <p:cNvPr id="7" name="5 Marcador de contenido"/>
          <p:cNvSpPr txBox="1">
            <a:spLocks/>
          </p:cNvSpPr>
          <p:nvPr/>
        </p:nvSpPr>
        <p:spPr>
          <a:xfrm>
            <a:off x="551384" y="4509120"/>
            <a:ext cx="11137237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Incumplimiento errático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paciente que olvida la toma de la medicación.</a:t>
            </a:r>
          </a:p>
          <a:p>
            <a:pPr marL="808038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Incumplimiento deliberado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paciente que no la toma porque no quiere hacerlo.</a:t>
            </a:r>
          </a:p>
          <a:p>
            <a:pPr marL="808038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Incumplimiento inconsciente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paciente que no toma la medicación correctamente por desconocimiento de la pauta terapéutica y de la utilización del dispositivo inhalador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604800"/>
          </a:xfrm>
        </p:spPr>
        <p:txBody>
          <a:bodyPr/>
          <a:lstStyle/>
          <a:p>
            <a:r>
              <a:rPr lang="es-ES" dirty="0" smtClean="0"/>
              <a:t>Test TAI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1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585787" y="5661248"/>
            <a:ext cx="11582443" cy="295162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Journal</a:t>
            </a:r>
            <a:r>
              <a:rPr lang="es-ES" dirty="0" smtClean="0"/>
              <a:t> of </a:t>
            </a:r>
            <a:r>
              <a:rPr lang="es-ES" dirty="0" err="1" smtClean="0"/>
              <a:t>Asthma</a:t>
            </a:r>
            <a:r>
              <a:rPr lang="es-ES" dirty="0" smtClean="0"/>
              <a:t> 2007, 44: 867-872</a:t>
            </a:r>
          </a:p>
          <a:p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-142900"/>
            <a:ext cx="10972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 de Control del Asma (ACT)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27" y="642918"/>
            <a:ext cx="5672545" cy="563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167570" y="1928802"/>
            <a:ext cx="5024430" cy="221457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ES" sz="2400" dirty="0" smtClean="0">
                <a:solidFill>
                  <a:srgbClr val="004586"/>
                </a:solidFill>
              </a:rPr>
              <a:t>Puntuación 25: Control total del asma.</a:t>
            </a:r>
          </a:p>
          <a:p>
            <a:r>
              <a:rPr lang="es-ES" sz="2400" dirty="0" smtClean="0">
                <a:solidFill>
                  <a:srgbClr val="004586"/>
                </a:solidFill>
              </a:rPr>
              <a:t>20-24: Asma bien controlada.</a:t>
            </a:r>
          </a:p>
          <a:p>
            <a:r>
              <a:rPr lang="es-ES" sz="2400" dirty="0" smtClean="0">
                <a:solidFill>
                  <a:srgbClr val="004586"/>
                </a:solidFill>
              </a:rPr>
              <a:t>&lt;20: Asma no controlada.</a:t>
            </a:r>
          </a:p>
        </p:txBody>
      </p:sp>
    </p:spTree>
    <p:extLst>
      <p:ext uri="{BB962C8B-B14F-4D97-AF65-F5344CB8AC3E}">
        <p14:creationId xmlns:p14="http://schemas.microsoft.com/office/powerpoint/2010/main" val="32611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Educación paciente con asma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Importante tener una buena comunicación con el paciente (confianza</a:t>
            </a:r>
            <a:r>
              <a:rPr lang="es-ES" dirty="0" smtClean="0">
                <a:solidFill>
                  <a:srgbClr val="004586"/>
                </a:solidFill>
              </a:rPr>
              <a:t>).</a:t>
            </a:r>
            <a:endParaRPr lang="es-ES" dirty="0">
              <a:solidFill>
                <a:srgbClr val="004586"/>
              </a:solidFill>
            </a:endParaRP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Cronicidad de la </a:t>
            </a:r>
            <a:r>
              <a:rPr lang="es-ES" dirty="0" smtClean="0">
                <a:solidFill>
                  <a:srgbClr val="004586"/>
                </a:solidFill>
              </a:rPr>
              <a:t>enfermedad.</a:t>
            </a:r>
            <a:endParaRPr lang="es-ES" dirty="0">
              <a:solidFill>
                <a:srgbClr val="004586"/>
              </a:solidFill>
            </a:endParaRP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Diferencias entre fármacos aliviadores (de rescate) y los controladores de la enfermedad.</a:t>
            </a: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Identificar el temor al uso de inhaladores (</a:t>
            </a:r>
            <a:r>
              <a:rPr lang="es-ES" dirty="0" err="1">
                <a:solidFill>
                  <a:srgbClr val="004586"/>
                </a:solidFill>
              </a:rPr>
              <a:t>corticofobia</a:t>
            </a:r>
            <a:r>
              <a:rPr lang="es-ES" dirty="0">
                <a:solidFill>
                  <a:srgbClr val="004586"/>
                </a:solidFill>
              </a:rPr>
              <a:t>).</a:t>
            </a: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Control del FEM (</a:t>
            </a:r>
            <a:r>
              <a:rPr lang="es-ES" dirty="0" err="1">
                <a:solidFill>
                  <a:srgbClr val="004586"/>
                </a:solidFill>
              </a:rPr>
              <a:t>Peak</a:t>
            </a:r>
            <a:r>
              <a:rPr lang="es-ES" dirty="0">
                <a:solidFill>
                  <a:srgbClr val="004586"/>
                </a:solidFill>
              </a:rPr>
              <a:t> </a:t>
            </a:r>
            <a:r>
              <a:rPr lang="es-ES" dirty="0" err="1">
                <a:solidFill>
                  <a:srgbClr val="004586"/>
                </a:solidFill>
              </a:rPr>
              <a:t>Flow</a:t>
            </a:r>
            <a:r>
              <a:rPr lang="es-ES" dirty="0">
                <a:solidFill>
                  <a:srgbClr val="004586"/>
                </a:solidFill>
              </a:rPr>
              <a:t>)</a:t>
            </a: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Reconocer y evitar </a:t>
            </a:r>
            <a:r>
              <a:rPr lang="es-ES" dirty="0" smtClean="0">
                <a:solidFill>
                  <a:srgbClr val="004586"/>
                </a:solidFill>
              </a:rPr>
              <a:t>desencadenantes.</a:t>
            </a:r>
            <a:endParaRPr lang="es-ES" dirty="0">
              <a:solidFill>
                <a:srgbClr val="004586"/>
              </a:solidFill>
            </a:endParaRP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Reconocer el </a:t>
            </a:r>
            <a:r>
              <a:rPr lang="es-ES" dirty="0" smtClean="0">
                <a:solidFill>
                  <a:srgbClr val="004586"/>
                </a:solidFill>
              </a:rPr>
              <a:t>empeoramiento.</a:t>
            </a:r>
            <a:endParaRPr lang="es-ES" dirty="0">
              <a:solidFill>
                <a:srgbClr val="004586"/>
              </a:solidFill>
            </a:endParaRP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Tener un plan de tratamiento pactado con el médico (con mantenimiento, como aumentar las dosis, cuando usar corticoides orales y cuándo pedir ayuda médica).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Fuente Gema 4.2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0" y="849296"/>
            <a:ext cx="9016572" cy="46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604800"/>
          </a:xfrm>
        </p:spPr>
        <p:txBody>
          <a:bodyPr/>
          <a:lstStyle/>
          <a:p>
            <a:r>
              <a:rPr lang="es-ES" dirty="0" smtClean="0"/>
              <a:t>EN RESUMEN: ¿Qué se puede hacer desde la farmacia comunitaria?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40768"/>
            <a:ext cx="11582400" cy="4752527"/>
          </a:xfrm>
        </p:spPr>
        <p:txBody>
          <a:bodyPr/>
          <a:lstStyle/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Asesoramiento </a:t>
            </a:r>
            <a:r>
              <a:rPr lang="es-ES" sz="3000" dirty="0">
                <a:solidFill>
                  <a:srgbClr val="C00000"/>
                </a:solidFill>
              </a:rPr>
              <a:t>ACTIVO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dirty="0">
                <a:solidFill>
                  <a:srgbClr val="004586"/>
                </a:solidFill>
              </a:rPr>
              <a:t>e información sobre el buen uso de los dispositivos de inhalación. El mejor inhalador es el que se usa correctamente.</a:t>
            </a: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Educación sanitaria (mecanismo de acción, uso de inhaladores, mantenimiento y limpieza de los sistemas de inhalación, consejos para momentos de crisis asmática).</a:t>
            </a: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Uso del FEM</a:t>
            </a: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Comprobar la adherencia al tratamiento.</a:t>
            </a: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Explicar las posibles reacciones adversas.</a:t>
            </a: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Realizar el ACT (para determinar el grado de control de la enfermedad)</a:t>
            </a: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Vacunación gripe y neumococo.</a:t>
            </a:r>
          </a:p>
          <a:p>
            <a:pPr lvl="0">
              <a:defRPr/>
            </a:pPr>
            <a:r>
              <a:rPr lang="es-ES" dirty="0">
                <a:solidFill>
                  <a:srgbClr val="004586"/>
                </a:solidFill>
              </a:rPr>
              <a:t>Control de factores </a:t>
            </a:r>
            <a:r>
              <a:rPr lang="es-ES" dirty="0" smtClean="0">
                <a:solidFill>
                  <a:srgbClr val="004586"/>
                </a:solidFill>
              </a:rPr>
              <a:t>ambientales ( TABACO, alérgenos, polución…).</a:t>
            </a:r>
            <a:endParaRPr lang="es-ES" dirty="0">
              <a:solidFill>
                <a:srgbClr val="004586"/>
              </a:solidFill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2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4000" b="1" dirty="0" smtClean="0"/>
          </a:p>
          <a:p>
            <a:pPr algn="ctr">
              <a:buNone/>
            </a:pPr>
            <a:endParaRPr lang="es-ES" sz="4000" b="1" dirty="0" smtClean="0"/>
          </a:p>
          <a:p>
            <a:pPr algn="ctr">
              <a:buNone/>
            </a:pPr>
            <a:r>
              <a:rPr lang="es-ES" sz="4000" b="1" dirty="0" smtClean="0"/>
              <a:t>¡¡¡¡MUCHAS GRACIAS!!!!</a:t>
            </a:r>
            <a:endParaRPr lang="es-ES" sz="4000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Definición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57256"/>
            <a:ext cx="11582400" cy="4592024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El asma es una enfermedad </a:t>
            </a:r>
            <a:r>
              <a:rPr lang="es-ES" sz="3200" dirty="0" smtClean="0">
                <a:solidFill>
                  <a:srgbClr val="C00000"/>
                </a:solidFill>
              </a:rPr>
              <a:t>inflamatoria crónica </a:t>
            </a:r>
            <a:r>
              <a:rPr lang="es-ES" sz="3200" dirty="0" smtClean="0"/>
              <a:t>de las vías respiratorias, en cuya patogenia intervienen diversas células y mediadores de la inflamación, condicionada en parte por factores genéticos, que cursa con una </a:t>
            </a:r>
            <a:r>
              <a:rPr lang="es-ES" sz="3200" dirty="0" err="1" smtClean="0"/>
              <a:t>hiperrespuesta</a:t>
            </a:r>
            <a:r>
              <a:rPr lang="es-ES" sz="3200" dirty="0" smtClean="0"/>
              <a:t> bronquial y una </a:t>
            </a:r>
            <a:r>
              <a:rPr lang="es-ES" sz="3200" dirty="0" smtClean="0">
                <a:solidFill>
                  <a:srgbClr val="C00000"/>
                </a:solidFill>
              </a:rPr>
              <a:t>obstrucción variable</a:t>
            </a:r>
            <a:r>
              <a:rPr lang="es-ES" sz="3200" dirty="0" smtClean="0"/>
              <a:t> del flujo aéreo, total o parcialmente reversible, ya sea por medicación o espontáneamente</a:t>
            </a:r>
            <a:endParaRPr lang="es-ES" sz="32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s-ES" sz="1800" dirty="0" smtClean="0"/>
              <a:t>Gema  4,2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5681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Epidemiología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56791"/>
            <a:ext cx="11582400" cy="4050907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C00000"/>
                </a:solidFill>
              </a:rPr>
              <a:t>PREVALENCIA EN ESPAÑA</a:t>
            </a:r>
            <a:r>
              <a:rPr lang="es-ES" sz="2800" dirty="0" smtClean="0"/>
              <a:t>: 4-8% adultos, 8-20% niños,  2,5 millones de pacientes.</a:t>
            </a:r>
          </a:p>
          <a:p>
            <a:r>
              <a:rPr lang="es-ES" sz="2800" dirty="0" smtClean="0">
                <a:solidFill>
                  <a:srgbClr val="C00000"/>
                </a:solidFill>
              </a:rPr>
              <a:t>INFRADIAGNÓSTICADO</a:t>
            </a:r>
            <a:r>
              <a:rPr lang="es-ES" sz="2800" dirty="0" smtClean="0"/>
              <a:t>: 50% de los pacientes diagnosticados.</a:t>
            </a:r>
          </a:p>
          <a:p>
            <a:r>
              <a:rPr lang="es-ES" sz="2800" dirty="0" smtClean="0">
                <a:solidFill>
                  <a:srgbClr val="C00000"/>
                </a:solidFill>
              </a:rPr>
              <a:t>ADHESIÓN AL TRATAMIENTO</a:t>
            </a:r>
            <a:r>
              <a:rPr lang="es-ES" sz="2800" dirty="0" smtClean="0"/>
              <a:t>:30-50% de los pacientes.</a:t>
            </a:r>
          </a:p>
          <a:p>
            <a:r>
              <a:rPr lang="es-ES" sz="2800" dirty="0" smtClean="0">
                <a:solidFill>
                  <a:srgbClr val="C00000"/>
                </a:solidFill>
              </a:rPr>
              <a:t>FALTA DE CONTROL</a:t>
            </a:r>
            <a:r>
              <a:rPr lang="es-ES" sz="2800" dirty="0" smtClean="0"/>
              <a:t>: 65%-75% pacientes sin control.</a:t>
            </a:r>
          </a:p>
          <a:p>
            <a:r>
              <a:rPr lang="es-ES" sz="2800" dirty="0" smtClean="0">
                <a:solidFill>
                  <a:srgbClr val="C00000"/>
                </a:solidFill>
              </a:rPr>
              <a:t>GASTO SANITARIO</a:t>
            </a:r>
            <a:r>
              <a:rPr lang="es-ES" sz="2800" dirty="0" smtClean="0"/>
              <a:t>: 1950 euros por paciente y año (70% atribuible al mal control).</a:t>
            </a:r>
            <a:endParaRPr lang="es-ES" sz="28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874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Caso clínico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4240" y="980728"/>
            <a:ext cx="11582400" cy="547260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altLang="es-ES" dirty="0" smtClean="0">
                <a:solidFill>
                  <a:schemeClr val="tx1">
                    <a:lumMod val="75000"/>
                  </a:schemeClr>
                </a:solidFill>
              </a:rPr>
              <a:t>Juana de 57 años, trabajadora  de empresa de limpieza, fumadora. Diagnosticada de Asma bronquial</a:t>
            </a:r>
          </a:p>
          <a:p>
            <a:pPr>
              <a:defRPr/>
            </a:pPr>
            <a:endParaRPr lang="es-ES" alt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ES" altLang="es-ES" dirty="0" smtClean="0">
                <a:solidFill>
                  <a:schemeClr val="tx1">
                    <a:lumMod val="75000"/>
                  </a:schemeClr>
                </a:solidFill>
              </a:rPr>
              <a:t>Presenta tos frecuente, con expectoración escasa mucosa, pitos en el pecho (sibilancias) y sensación de ahogo con los esfuerzos (disnea) de 6 meses de evolución. </a:t>
            </a:r>
          </a:p>
          <a:p>
            <a:pPr>
              <a:defRPr/>
            </a:pPr>
            <a:endParaRPr lang="es-ES" alt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ES" altLang="es-ES" dirty="0" smtClean="0">
                <a:solidFill>
                  <a:schemeClr val="tx1">
                    <a:lumMod val="75000"/>
                  </a:schemeClr>
                </a:solidFill>
              </a:rPr>
              <a:t>Se despierta algunas noches con tos y dificultad respiratoria. </a:t>
            </a:r>
          </a:p>
          <a:p>
            <a:pPr>
              <a:defRPr/>
            </a:pPr>
            <a:endParaRPr lang="es-ES" alt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ES" altLang="es-ES" dirty="0" smtClean="0">
                <a:solidFill>
                  <a:schemeClr val="tx1">
                    <a:lumMod val="75000"/>
                  </a:schemeClr>
                </a:solidFill>
              </a:rPr>
              <a:t>Usa a diario de un inhalador con Salbutamol que le alivia. </a:t>
            </a:r>
          </a:p>
          <a:p>
            <a:pPr>
              <a:defRPr/>
            </a:pPr>
            <a:endParaRPr lang="es-ES" alt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ES" altLang="es-ES" dirty="0" smtClean="0">
                <a:solidFill>
                  <a:schemeClr val="tx1">
                    <a:lumMod val="75000"/>
                  </a:schemeClr>
                </a:solidFill>
              </a:rPr>
              <a:t>Siente mejoría en los fines de semana.</a:t>
            </a:r>
          </a:p>
          <a:p>
            <a:pPr>
              <a:defRPr/>
            </a:pPr>
            <a:endParaRPr lang="es-ES" alt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ES_tradnl" altLang="es-ES" dirty="0" smtClean="0">
                <a:solidFill>
                  <a:schemeClr val="tx1">
                    <a:lumMod val="75000"/>
                  </a:schemeClr>
                </a:solidFill>
              </a:rPr>
              <a:t>También presenta episodios de secreción nasal (rinitis) con frecuencia.</a:t>
            </a:r>
            <a:endParaRPr lang="es-ES" altLang="es-ES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1055440" y="1700808"/>
            <a:ext cx="10363200" cy="33308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Cuando tose y expectora.</a:t>
            </a:r>
          </a:p>
          <a:p>
            <a:r>
              <a:rPr lang="es-ES_tradnl" dirty="0" smtClean="0"/>
              <a:t>Cuando tiene ahogo (disnea).</a:t>
            </a:r>
          </a:p>
          <a:p>
            <a:r>
              <a:rPr lang="es-ES_tradnl" dirty="0" smtClean="0"/>
              <a:t>Cuando fuma demasiado.</a:t>
            </a:r>
          </a:p>
          <a:p>
            <a:r>
              <a:rPr lang="es-ES_tradnl" dirty="0" smtClean="0"/>
              <a:t>Cuando tiene episodios frecuentes de pitos (sibilancias), tos nocturna con poca expectoración y opresión torácica.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983432" y="764704"/>
            <a:ext cx="10363200" cy="1035465"/>
          </a:xfrm>
        </p:spPr>
        <p:txBody>
          <a:bodyPr/>
          <a:lstStyle/>
          <a:p>
            <a:r>
              <a:rPr lang="es-ES_tradnl" dirty="0"/>
              <a:t>¿</a:t>
            </a:r>
            <a:r>
              <a:rPr lang="es-ES_tradnl" dirty="0" smtClean="0"/>
              <a:t>Cuándo </a:t>
            </a:r>
            <a:r>
              <a:rPr lang="es-ES_tradnl" dirty="0"/>
              <a:t>debemos sospechar que una persona puede tener </a:t>
            </a:r>
            <a:r>
              <a:rPr lang="es-ES_tradnl" dirty="0" smtClean="0"/>
              <a:t>asma?: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416" y="332656"/>
            <a:ext cx="10972800" cy="604800"/>
          </a:xfrm>
        </p:spPr>
        <p:txBody>
          <a:bodyPr/>
          <a:lstStyle/>
          <a:p>
            <a:r>
              <a:rPr lang="es-ES" dirty="0" smtClean="0"/>
              <a:t>Pregunta 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604800"/>
          </a:xfrm>
        </p:spPr>
        <p:txBody>
          <a:bodyPr/>
          <a:lstStyle/>
          <a:p>
            <a:r>
              <a:rPr lang="es-ES_tradnl" dirty="0" smtClean="0"/>
              <a:t>Preguntas que nos hacen sospechar la enfermedad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11928648" cy="459202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s-ES" sz="2600" dirty="0" smtClean="0">
                <a:solidFill>
                  <a:schemeClr val="tx1">
                    <a:lumMod val="75000"/>
                  </a:schemeClr>
                </a:solidFill>
              </a:rPr>
              <a:t>¿Ha tenido alguna vez “pitos” en el pecho? </a:t>
            </a:r>
          </a:p>
          <a:p>
            <a:pPr>
              <a:lnSpc>
                <a:spcPct val="120000"/>
              </a:lnSpc>
              <a:defRPr/>
            </a:pPr>
            <a:r>
              <a:rPr lang="es-ES" sz="2600" dirty="0" smtClean="0">
                <a:solidFill>
                  <a:schemeClr val="tx1">
                    <a:lumMod val="75000"/>
                  </a:schemeClr>
                </a:solidFill>
              </a:rPr>
              <a:t>¿Ha tenido tos sobre todo por las noches? </a:t>
            </a:r>
          </a:p>
          <a:p>
            <a:pPr>
              <a:lnSpc>
                <a:spcPct val="120000"/>
              </a:lnSpc>
              <a:defRPr/>
            </a:pPr>
            <a:r>
              <a:rPr lang="es-ES" sz="2600" dirty="0" smtClean="0">
                <a:solidFill>
                  <a:schemeClr val="tx1">
                    <a:lumMod val="75000"/>
                  </a:schemeClr>
                </a:solidFill>
              </a:rPr>
              <a:t>¿Ha tenido tos, pitos, dificultad al respirar en algunas épocas del año o en contacto con animales, plantas, tabaco o en su trabajo? </a:t>
            </a:r>
          </a:p>
          <a:p>
            <a:pPr>
              <a:lnSpc>
                <a:spcPct val="120000"/>
              </a:lnSpc>
              <a:defRPr/>
            </a:pPr>
            <a:r>
              <a:rPr lang="es-ES" sz="2600" dirty="0" smtClean="0">
                <a:solidFill>
                  <a:schemeClr val="tx1">
                    <a:lumMod val="75000"/>
                  </a:schemeClr>
                </a:solidFill>
              </a:rPr>
              <a:t>¿Ha tenido tos, “pitos”, dificultad al respirar después de hacer ejercicio físico moderado o intenso?</a:t>
            </a:r>
          </a:p>
          <a:p>
            <a:pPr>
              <a:lnSpc>
                <a:spcPct val="120000"/>
              </a:lnSpc>
              <a:defRPr/>
            </a:pPr>
            <a:r>
              <a:rPr lang="es-ES" sz="2600" dirty="0" smtClean="0">
                <a:solidFill>
                  <a:schemeClr val="tx1">
                    <a:lumMod val="75000"/>
                  </a:schemeClr>
                </a:solidFill>
              </a:rPr>
              <a:t>¿Ha padecido resfriados que le duran más de 10 días o le “bajan al pecho”? </a:t>
            </a:r>
          </a:p>
          <a:p>
            <a:pPr>
              <a:lnSpc>
                <a:spcPct val="120000"/>
              </a:lnSpc>
              <a:defRPr/>
            </a:pPr>
            <a:r>
              <a:rPr lang="es-ES" sz="2600" dirty="0" smtClean="0">
                <a:solidFill>
                  <a:schemeClr val="tx1">
                    <a:lumMod val="75000"/>
                  </a:schemeClr>
                </a:solidFill>
              </a:rPr>
              <a:t>¿Ha utilizado medicamentos inhalados que le alivian estos síntomas?</a:t>
            </a:r>
          </a:p>
          <a:p>
            <a:pPr>
              <a:lnSpc>
                <a:spcPct val="120000"/>
              </a:lnSpc>
              <a:defRPr/>
            </a:pPr>
            <a:r>
              <a:rPr lang="es-ES" sz="2600" dirty="0" smtClean="0">
                <a:solidFill>
                  <a:schemeClr val="tx1">
                    <a:lumMod val="75000"/>
                  </a:schemeClr>
                </a:solidFill>
              </a:rPr>
              <a:t>¿Tiene usted algún tipo de alergia?¿Tiene algún familiar con asma o alergia?</a:t>
            </a:r>
          </a:p>
          <a:p>
            <a:endParaRPr lang="es-ES" dirty="0"/>
          </a:p>
        </p:txBody>
      </p:sp>
      <p:sp>
        <p:nvSpPr>
          <p:cNvPr id="5" name="4 Marcador de texto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10200456" y="5857527"/>
            <a:ext cx="101181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s-ES" sz="1400" b="1" i="1" dirty="0" smtClean="0">
                <a:solidFill>
                  <a:schemeClr val="bg2">
                    <a:lumMod val="10000"/>
                  </a:schemeClr>
                </a:solidFill>
              </a:rPr>
              <a:t>GEMA 4.1.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12776"/>
            <a:ext cx="11582400" cy="4592024"/>
          </a:xfrm>
        </p:spPr>
        <p:txBody>
          <a:bodyPr>
            <a:normAutofit/>
          </a:bodyPr>
          <a:lstStyle/>
          <a:p>
            <a:r>
              <a:rPr lang="es-ES" dirty="0" smtClean="0"/>
              <a:t>SÍNTOMAS: sibilantes, tos, disnea, opresión torácica (son variables de predominio nocturno y desencadenados por infecciones, alérgenos , humo tabaco…).</a:t>
            </a:r>
          </a:p>
          <a:p>
            <a:r>
              <a:rPr lang="es-ES" dirty="0" smtClean="0"/>
              <a:t>ESPIROMETRÍA CON TEST B.D ( obstrucción reversible).</a:t>
            </a:r>
          </a:p>
          <a:p>
            <a:r>
              <a:rPr lang="es-ES" dirty="0" smtClean="0"/>
              <a:t>VARIABILIDAD DOMICILIARIA (PEF).</a:t>
            </a:r>
          </a:p>
          <a:p>
            <a:r>
              <a:rPr lang="es-ES" dirty="0" smtClean="0"/>
              <a:t>OXIDO NÍTRICO (</a:t>
            </a:r>
            <a:r>
              <a:rPr lang="es-ES" dirty="0" err="1" smtClean="0"/>
              <a:t>FEno</a:t>
            </a:r>
            <a:r>
              <a:rPr lang="es-ES" dirty="0" smtClean="0"/>
              <a:t>).</a:t>
            </a:r>
          </a:p>
          <a:p>
            <a:r>
              <a:rPr lang="es-ES" dirty="0" smtClean="0"/>
              <a:t>PRUEBAS DE BRONCOCONSTRICCIÓN.</a:t>
            </a:r>
          </a:p>
          <a:p>
            <a:r>
              <a:rPr lang="es-ES" dirty="0" smtClean="0"/>
              <a:t>PRUEBA TERAPEÚTICA CON ORALES O INHALADOS.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4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Bien controlada.</a:t>
            </a:r>
          </a:p>
          <a:p>
            <a:r>
              <a:rPr lang="es-ES_tradnl" dirty="0" smtClean="0"/>
              <a:t>Parcialmente controlada.</a:t>
            </a:r>
          </a:p>
          <a:p>
            <a:r>
              <a:rPr lang="es-ES_tradnl" dirty="0" smtClean="0"/>
              <a:t>Mal controlada.</a:t>
            </a:r>
          </a:p>
          <a:p>
            <a:r>
              <a:rPr lang="es-ES_tradnl" dirty="0" smtClean="0"/>
              <a:t>Solo necesita aumentar las dosis de salbutamol.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¿Cuándo el </a:t>
            </a:r>
            <a:r>
              <a:rPr lang="es-ES_tradnl" dirty="0" smtClean="0">
                <a:solidFill>
                  <a:srgbClr val="C00000"/>
                </a:solidFill>
              </a:rPr>
              <a:t>asma </a:t>
            </a:r>
            <a:r>
              <a:rPr lang="es-ES_tradnl" dirty="0">
                <a:solidFill>
                  <a:srgbClr val="C00000"/>
                </a:solidFill>
              </a:rPr>
              <a:t>está bien controlada? </a:t>
            </a:r>
            <a:r>
              <a:rPr lang="es-ES_tradnl" dirty="0" smtClean="0">
                <a:solidFill>
                  <a:srgbClr val="C00000"/>
                </a:solidFill>
              </a:rPr>
              <a:t>¿Está </a:t>
            </a:r>
            <a:r>
              <a:rPr lang="es-ES_tradnl" dirty="0">
                <a:solidFill>
                  <a:srgbClr val="C00000"/>
                </a:solidFill>
              </a:rPr>
              <a:t>controlada Juana</a:t>
            </a:r>
            <a:r>
              <a:rPr lang="es-ES_tradnl" dirty="0" smtClean="0">
                <a:solidFill>
                  <a:srgbClr val="C00000"/>
                </a:solidFill>
              </a:rPr>
              <a:t>?: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Pregunta 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AFC2017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B5110A7A-A3C4-41A7-A0A2-0DFFE4EC20F3}" vid="{AEC51EE1-48EE-4777-8618-F5AC116E851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PlantillaAFC2017</Template>
  <TotalTime>213</TotalTime>
  <Words>2598</Words>
  <Application>Microsoft Office PowerPoint</Application>
  <PresentationFormat>Panorámica</PresentationFormat>
  <Paragraphs>243</Paragraphs>
  <Slides>29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Times New Roman</vt:lpstr>
      <vt:lpstr>Wingdings</vt:lpstr>
      <vt:lpstr>PlantillaAFC2017</vt:lpstr>
      <vt:lpstr>Asma bajo control: cerrando el círculo</vt:lpstr>
      <vt:lpstr>Introducción</vt:lpstr>
      <vt:lpstr>Definición</vt:lpstr>
      <vt:lpstr>Epidemiología</vt:lpstr>
      <vt:lpstr>Caso clínico</vt:lpstr>
      <vt:lpstr>Pregunta 1</vt:lpstr>
      <vt:lpstr>Preguntas que nos hacen sospechar la enfermedad</vt:lpstr>
      <vt:lpstr>Diagnóstico</vt:lpstr>
      <vt:lpstr>Pregunta 2</vt:lpstr>
      <vt:lpstr>Clasificación del asma según su gravedad</vt:lpstr>
      <vt:lpstr>Presentación de PowerPoint</vt:lpstr>
      <vt:lpstr>Clasificación del control del asma en adultos</vt:lpstr>
      <vt:lpstr>Control del asma</vt:lpstr>
      <vt:lpstr>Control del asma</vt:lpstr>
      <vt:lpstr>Causas de no control</vt:lpstr>
      <vt:lpstr>Métodos de medición del control</vt:lpstr>
      <vt:lpstr>Paciente EPOC/Asma</vt:lpstr>
      <vt:lpstr>Pregunta 3</vt:lpstr>
      <vt:lpstr>Técnica inhalatoria</vt:lpstr>
      <vt:lpstr>Peak-flow</vt:lpstr>
      <vt:lpstr>Pregunta 4</vt:lpstr>
      <vt:lpstr>Presentación de PowerPoint</vt:lpstr>
      <vt:lpstr>Test TAI</vt:lpstr>
      <vt:lpstr>Test TAI</vt:lpstr>
      <vt:lpstr>Presentación de PowerPoint</vt:lpstr>
      <vt:lpstr>Educación paciente con asma</vt:lpstr>
      <vt:lpstr>Presentación de PowerPoint</vt:lpstr>
      <vt:lpstr>EN RESUMEN: ¿Qué se puede hacer desde la farmacia comunitaria?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javier</dc:creator>
  <cp:lastModifiedBy>Live Med</cp:lastModifiedBy>
  <cp:revision>57</cp:revision>
  <dcterms:created xsi:type="dcterms:W3CDTF">2017-09-20T17:49:12Z</dcterms:created>
  <dcterms:modified xsi:type="dcterms:W3CDTF">2017-11-23T12:12:08Z</dcterms:modified>
</cp:coreProperties>
</file>