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0"/>
  </p:notesMasterIdLst>
  <p:sldIdLst>
    <p:sldId id="256" r:id="rId2"/>
    <p:sldId id="257" r:id="rId3"/>
    <p:sldId id="288" r:id="rId4"/>
    <p:sldId id="261" r:id="rId5"/>
    <p:sldId id="262" r:id="rId6"/>
    <p:sldId id="259" r:id="rId7"/>
    <p:sldId id="260" r:id="rId8"/>
    <p:sldId id="275" r:id="rId9"/>
    <p:sldId id="269" r:id="rId10"/>
    <p:sldId id="285" r:id="rId11"/>
    <p:sldId id="284" r:id="rId12"/>
    <p:sldId id="289" r:id="rId13"/>
    <p:sldId id="290" r:id="rId14"/>
    <p:sldId id="283" r:id="rId15"/>
    <p:sldId id="291" r:id="rId16"/>
    <p:sldId id="271" r:id="rId17"/>
    <p:sldId id="292" r:id="rId18"/>
    <p:sldId id="267" r:id="rId19"/>
    <p:sldId id="266" r:id="rId20"/>
    <p:sldId id="293" r:id="rId21"/>
    <p:sldId id="273" r:id="rId22"/>
    <p:sldId id="294" r:id="rId23"/>
    <p:sldId id="276" r:id="rId24"/>
    <p:sldId id="279" r:id="rId25"/>
    <p:sldId id="295" r:id="rId26"/>
    <p:sldId id="282" r:id="rId27"/>
    <p:sldId id="286" r:id="rId28"/>
    <p:sldId id="287" r:id="rId2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850" autoAdjust="0"/>
    <p:restoredTop sz="94660"/>
  </p:normalViewPr>
  <p:slideViewPr>
    <p:cSldViewPr>
      <p:cViewPr varScale="1">
        <p:scale>
          <a:sx n="71" d="100"/>
          <a:sy n="71" d="100"/>
        </p:scale>
        <p:origin x="336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4" d="100"/>
          <a:sy n="54" d="100"/>
        </p:scale>
        <p:origin x="2796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81E1D-D47E-4197-9A3E-2DE77D981503}" type="datetimeFigureOut">
              <a:rPr lang="es-ES" smtClean="0"/>
              <a:t>07/11/2017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976D1-FE05-4046-A873-8D0EDA2D05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7618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portada">
    <p:bg>
      <p:bgPr>
        <a:blipFill dpi="0" rotWithShape="1">
          <a:blip r:embed="rId2">
            <a:alphaModFix amt="7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3789040"/>
            <a:ext cx="10534651" cy="1285884"/>
          </a:xfrm>
          <a:solidFill>
            <a:srgbClr val="FFFFFF">
              <a:alpha val="50196"/>
            </a:srgbClr>
          </a:solidFill>
        </p:spPr>
        <p:txBody>
          <a:bodyPr>
            <a:noAutofit/>
          </a:bodyPr>
          <a:lstStyle>
            <a:lvl1pPr algn="l">
              <a:defRPr sz="40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s-ES_tradnl" smtClean="0"/>
              <a:t>Clic para editar título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895350" y="5146330"/>
            <a:ext cx="10553701" cy="914420"/>
          </a:xfrm>
          <a:solidFill>
            <a:srgbClr val="FFFFFF">
              <a:alpha val="50196"/>
            </a:srgbClr>
          </a:solidFill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 dirty="0"/>
          </a:p>
        </p:txBody>
      </p:sp>
      <p:cxnSp>
        <p:nvCxnSpPr>
          <p:cNvPr id="12" name="11 Conector recto"/>
          <p:cNvCxnSpPr/>
          <p:nvPr userDrawn="1"/>
        </p:nvCxnSpPr>
        <p:spPr>
          <a:xfrm rot="5400000">
            <a:off x="298684" y="4417949"/>
            <a:ext cx="1116000" cy="1059"/>
          </a:xfrm>
          <a:prstGeom prst="line">
            <a:avLst/>
          </a:prstGeom>
          <a:ln w="123825" cap="rnd" cmpd="thickThin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 userDrawn="1"/>
        </p:nvCxnSpPr>
        <p:spPr>
          <a:xfrm rot="5400000">
            <a:off x="497780" y="5585923"/>
            <a:ext cx="720000" cy="1059"/>
          </a:xfrm>
          <a:prstGeom prst="line">
            <a:avLst/>
          </a:prstGeom>
          <a:ln w="123825" cap="rnd" cmpd="thickThin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568" y="6132300"/>
            <a:ext cx="2088232" cy="60906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00" y="115200"/>
            <a:ext cx="6347445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7114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a AA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5"/>
          <p:cNvSpPr>
            <a:spLocks noGrp="1"/>
          </p:cNvSpPr>
          <p:nvPr>
            <p:ph type="body" sz="quarter" idx="13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 smtClean="0"/>
              <a:t>Haga clic para introducir una referencia bibliográfica</a:t>
            </a:r>
          </a:p>
        </p:txBody>
      </p:sp>
      <p:sp>
        <p:nvSpPr>
          <p:cNvPr id="7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Título de diapositiva: es obligatorio</a:t>
            </a:r>
            <a:endParaRPr lang="es-ES" dirty="0"/>
          </a:p>
        </p:txBody>
      </p:sp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800" y="6226568"/>
            <a:ext cx="1765028" cy="514800"/>
          </a:xfrm>
          <a:prstGeom prst="rect">
            <a:avLst/>
          </a:prstGeom>
        </p:spPr>
      </p:pic>
      <p:pic>
        <p:nvPicPr>
          <p:cNvPr id="8" name="9 Imagen" descr="Heartbeat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  <p:graphicFrame>
        <p:nvGraphicFramePr>
          <p:cNvPr id="9" name="4 Tabla"/>
          <p:cNvGraphicFramePr>
            <a:graphicFrameLocks noGrp="1"/>
          </p:cNvGraphicFramePr>
          <p:nvPr userDrawn="1">
            <p:extLst/>
          </p:nvPr>
        </p:nvGraphicFramePr>
        <p:xfrm>
          <a:off x="1775520" y="908720"/>
          <a:ext cx="8724031" cy="47053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6760"/>
                <a:gridCol w="4877271"/>
              </a:tblGrid>
              <a:tr h="365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Clase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Principio activo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>
                    <a:solidFill>
                      <a:schemeClr val="tx1"/>
                    </a:solidFill>
                  </a:tcPr>
                </a:tc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I ( muy alta)</a:t>
                      </a:r>
                    </a:p>
                  </a:txBody>
                  <a:tcPr marT="45721" marB="45721" anchor="b" horzOverflow="overflow">
                    <a:solidFill>
                      <a:srgbClr val="CDD7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Propionato</a:t>
                      </a: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kumimoji="0" lang="es-E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clobetasol</a:t>
                      </a: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0,05%</a:t>
                      </a:r>
                    </a:p>
                  </a:txBody>
                  <a:tcPr marT="45721" marB="45721" anchor="ctr" horzOverflow="overflow">
                    <a:solidFill>
                      <a:srgbClr val="CDD7EB"/>
                    </a:solidFill>
                  </a:tcPr>
                </a:tc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II (potencia alta)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>
                    <a:solidFill>
                      <a:srgbClr val="E8EC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Prednicarbato</a:t>
                      </a: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0,25%  </a:t>
                      </a:r>
                    </a:p>
                  </a:txBody>
                  <a:tcPr marT="45721" marB="45721" anchor="ctr" horzOverflow="overflow">
                    <a:solidFill>
                      <a:srgbClr val="E8ECF5"/>
                    </a:solidFill>
                  </a:tcPr>
                </a:tc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T="45721" marB="45721" anchor="b" horzOverflow="overflow">
                    <a:solidFill>
                      <a:srgbClr val="CDD7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Mometasona</a:t>
                      </a: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0,1%</a:t>
                      </a:r>
                    </a:p>
                  </a:txBody>
                  <a:tcPr marT="45721" marB="45721" anchor="ctr" horzOverflow="overflow">
                    <a:solidFill>
                      <a:srgbClr val="CDD7EB"/>
                    </a:solidFill>
                  </a:tcPr>
                </a:tc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T="45721" marB="45721" anchor="b" horzOverflow="overflow">
                    <a:solidFill>
                      <a:srgbClr val="E8EC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Metilprednisolona</a:t>
                      </a: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0,1%</a:t>
                      </a:r>
                    </a:p>
                  </a:txBody>
                  <a:tcPr marT="45721" marB="45721" anchor="ctr" horzOverflow="overflow">
                    <a:solidFill>
                      <a:srgbClr val="E8ECF5"/>
                    </a:solidFill>
                  </a:tcPr>
                </a:tc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T="45721" marB="45721" anchor="b" horzOverflow="overflow">
                    <a:solidFill>
                      <a:srgbClr val="CDD7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Betametasona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ctr" horzOverflow="overflow">
                    <a:solidFill>
                      <a:srgbClr val="CDD7EB"/>
                    </a:solidFill>
                  </a:tcPr>
                </a:tc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T="45721" marB="45721" anchor="b" horzOverflow="overflow">
                    <a:solidFill>
                      <a:srgbClr val="E8EC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Beclometasona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ctr" horzOverflow="overflow">
                    <a:solidFill>
                      <a:srgbClr val="E8ECF5"/>
                    </a:solidFill>
                  </a:tcPr>
                </a:tc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>
                    <a:solidFill>
                      <a:srgbClr val="CDD7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Propionato</a:t>
                      </a: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kumimoji="0" 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fluticasona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ctr" horzOverflow="overflow">
                    <a:solidFill>
                      <a:srgbClr val="CDD7EB"/>
                    </a:solidFill>
                  </a:tcPr>
                </a:tc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III (potencia intermedia)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>
                    <a:solidFill>
                      <a:srgbClr val="E8EC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Clobetasona</a:t>
                      </a: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0,05%</a:t>
                      </a:r>
                    </a:p>
                  </a:txBody>
                  <a:tcPr marT="45721" marB="45721" anchor="ctr" horzOverflow="overflow">
                    <a:solidFill>
                      <a:srgbClr val="E8ECF5"/>
                    </a:solidFill>
                  </a:tcPr>
                </a:tc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>
                    <a:solidFill>
                      <a:srgbClr val="CDD7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Hidrocortisona </a:t>
                      </a:r>
                      <a:r>
                        <a:rPr kumimoji="0" lang="es-E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aceponato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ctr" horzOverflow="overflow">
                    <a:solidFill>
                      <a:srgbClr val="CDD7EB"/>
                    </a:solidFill>
                  </a:tcPr>
                </a:tc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>
                    <a:solidFill>
                      <a:srgbClr val="E8EC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Hidrocortisona butirato</a:t>
                      </a:r>
                    </a:p>
                  </a:txBody>
                  <a:tcPr marT="45721" marB="45721" anchor="ctr" horzOverflow="overflow">
                    <a:solidFill>
                      <a:srgbClr val="E8ECF5"/>
                    </a:solidFill>
                  </a:tcPr>
                </a:tc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T="45721" marB="45721" anchor="b" horzOverflow="overflow">
                    <a:solidFill>
                      <a:srgbClr val="CDD7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Ac </a:t>
                      </a:r>
                      <a:r>
                        <a:rPr kumimoji="0" lang="es-E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fluocinolona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ctr" horzOverflow="overflow">
                    <a:solidFill>
                      <a:srgbClr val="CDD7EB"/>
                    </a:solidFill>
                  </a:tcPr>
                </a:tc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IV (potencia baja)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>
                    <a:solidFill>
                      <a:srgbClr val="E8EC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Hidrocortisona acetato</a:t>
                      </a:r>
                    </a:p>
                  </a:txBody>
                  <a:tcPr marT="45721" marB="45721" anchor="ctr" horzOverflow="overflow">
                    <a:solidFill>
                      <a:srgbClr val="E8ECF5"/>
                    </a:solidFill>
                  </a:tcPr>
                </a:tc>
              </a:tr>
            </a:tbl>
          </a:graphicData>
        </a:graphic>
      </p:graphicFrame>
      <p:pic>
        <p:nvPicPr>
          <p:cNvPr id="10" name="Imagen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76400"/>
            <a:ext cx="2956417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441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os y subnivel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 baseline="0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Título de diapositiva: es obligatorio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015675"/>
            <a:ext cx="11582400" cy="4592024"/>
          </a:xfrm>
        </p:spPr>
        <p:txBody>
          <a:bodyPr>
            <a:normAutofit/>
          </a:bodyPr>
          <a:lstStyle>
            <a:lvl1pPr marL="808038" indent="-265113">
              <a:spcBef>
                <a:spcPts val="600"/>
              </a:spcBef>
              <a:buFontTx/>
              <a:buBlip>
                <a:blip r:embed="rId3"/>
              </a:buBlip>
              <a:defRPr sz="2400">
                <a:solidFill>
                  <a:schemeClr val="accent1"/>
                </a:solidFill>
              </a:defRPr>
            </a:lvl1pPr>
            <a:lvl2pPr marL="1524000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2200">
                <a:solidFill>
                  <a:schemeClr val="accent1"/>
                </a:solidFill>
              </a:defRPr>
            </a:lvl2pPr>
            <a:lvl3pPr marL="2239963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2000">
                <a:solidFill>
                  <a:schemeClr val="accent1"/>
                </a:solidFill>
              </a:defRPr>
            </a:lvl3pPr>
            <a:lvl4pPr marL="2874963" indent="-184150">
              <a:spcBef>
                <a:spcPts val="600"/>
              </a:spcBef>
              <a:buClr>
                <a:schemeClr val="tx2"/>
              </a:buClr>
              <a:defRPr sz="2000">
                <a:solidFill>
                  <a:schemeClr val="accent1"/>
                </a:solidFill>
              </a:defRPr>
            </a:lvl4pPr>
            <a:lvl5pPr marL="3590925" indent="-185738">
              <a:spcBef>
                <a:spcPts val="600"/>
              </a:spcBef>
              <a:buClr>
                <a:schemeClr val="tx2"/>
              </a:buClr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0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 smtClean="0"/>
              <a:t>Haga clic para introducir una referencia bibliográfica</a:t>
            </a:r>
          </a:p>
        </p:txBody>
      </p:sp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800" y="6226568"/>
            <a:ext cx="1765028" cy="514800"/>
          </a:xfrm>
          <a:prstGeom prst="rect">
            <a:avLst/>
          </a:prstGeom>
        </p:spPr>
      </p:pic>
      <p:pic>
        <p:nvPicPr>
          <p:cNvPr id="8" name="9 Imagen" descr="Heartbeat.png"/>
          <p:cNvPicPr>
            <a:picLocks noChangeAspect="1"/>
          </p:cNvPicPr>
          <p:nvPr userDrawn="1"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76400"/>
            <a:ext cx="2956417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332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gunta interactiv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276872"/>
            <a:ext cx="10363200" cy="3330826"/>
          </a:xfrm>
        </p:spPr>
        <p:txBody>
          <a:bodyPr anchor="t"/>
          <a:lstStyle>
            <a:lvl1pPr marL="457200" indent="-457200">
              <a:spcBef>
                <a:spcPts val="600"/>
              </a:spcBef>
              <a:buClr>
                <a:schemeClr val="tx2"/>
              </a:buClr>
              <a:buFont typeface="+mj-lt"/>
              <a:buAutoNum type="arabicPeriod"/>
              <a:defRPr sz="2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smtClean="0"/>
              <a:t>Respuesta 1</a:t>
            </a:r>
          </a:p>
          <a:p>
            <a:pPr lvl="0"/>
            <a:r>
              <a:rPr lang="es-ES" dirty="0" smtClean="0"/>
              <a:t>Respuesta 2</a:t>
            </a:r>
          </a:p>
          <a:p>
            <a:pPr lvl="0"/>
            <a:r>
              <a:rPr lang="es-ES" dirty="0" smtClean="0"/>
              <a:t>Respuesta 3</a:t>
            </a:r>
          </a:p>
          <a:p>
            <a:pPr lvl="0"/>
            <a:r>
              <a:rPr lang="es-ES" dirty="0" smtClean="0"/>
              <a:t>Respuesta 4</a:t>
            </a:r>
          </a:p>
        </p:txBody>
      </p:sp>
      <p:sp>
        <p:nvSpPr>
          <p:cNvPr id="13" name="2 Marcador de texto"/>
          <p:cNvSpPr>
            <a:spLocks noGrp="1"/>
          </p:cNvSpPr>
          <p:nvPr>
            <p:ph type="body" idx="10" hasCustomPrompt="1"/>
          </p:nvPr>
        </p:nvSpPr>
        <p:spPr>
          <a:xfrm>
            <a:off x="963084" y="908721"/>
            <a:ext cx="10363200" cy="1035465"/>
          </a:xfrm>
        </p:spPr>
        <p:txBody>
          <a:bodyPr anchor="b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smtClean="0"/>
              <a:t>Enunciado de la pregunta X</a:t>
            </a:r>
          </a:p>
        </p:txBody>
      </p:sp>
      <p:sp>
        <p:nvSpPr>
          <p:cNvPr id="14" name="Marcador de texto 5"/>
          <p:cNvSpPr>
            <a:spLocks noGrp="1"/>
          </p:cNvSpPr>
          <p:nvPr>
            <p:ph type="body" sz="quarter" idx="11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 smtClean="0"/>
              <a:t>Haga clic para introducir una referencia bibliográfica</a:t>
            </a:r>
          </a:p>
        </p:txBody>
      </p:sp>
      <p:sp>
        <p:nvSpPr>
          <p:cNvPr id="18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Pregunta X</a:t>
            </a:r>
            <a:endParaRPr lang="es-ES" dirty="0"/>
          </a:p>
        </p:txBody>
      </p:sp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800" y="6226568"/>
            <a:ext cx="1765028" cy="514800"/>
          </a:xfrm>
          <a:prstGeom prst="rect">
            <a:avLst/>
          </a:prstGeom>
        </p:spPr>
      </p:pic>
      <p:pic>
        <p:nvPicPr>
          <p:cNvPr id="9" name="9 Imagen" descr="Heartbeat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76400"/>
            <a:ext cx="2956417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654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área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2 Marcador de contenido"/>
          <p:cNvSpPr>
            <a:spLocks noGrp="1"/>
          </p:cNvSpPr>
          <p:nvPr>
            <p:ph idx="10"/>
          </p:nvPr>
        </p:nvSpPr>
        <p:spPr>
          <a:xfrm>
            <a:off x="0" y="1015674"/>
            <a:ext cx="5999989" cy="4645574"/>
          </a:xfrm>
        </p:spPr>
        <p:txBody>
          <a:bodyPr/>
          <a:lstStyle>
            <a:lvl1pPr marL="808038" indent="-265113">
              <a:spcBef>
                <a:spcPts val="600"/>
              </a:spcBef>
              <a:buFontTx/>
              <a:buBlip>
                <a:blip r:embed="rId3"/>
              </a:buBlip>
              <a:defRPr sz="2400">
                <a:solidFill>
                  <a:schemeClr val="accent1"/>
                </a:solidFill>
              </a:defRPr>
            </a:lvl1pPr>
            <a:lvl2pPr marL="1524000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2200">
                <a:solidFill>
                  <a:schemeClr val="accent1"/>
                </a:solidFill>
              </a:defRPr>
            </a:lvl2pPr>
            <a:lvl3pPr marL="2239963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2000">
                <a:solidFill>
                  <a:schemeClr val="accent1"/>
                </a:solidFill>
              </a:defRPr>
            </a:lvl3pPr>
            <a:lvl4pPr marL="2874963" indent="-184150">
              <a:spcBef>
                <a:spcPts val="600"/>
              </a:spcBef>
              <a:buClr>
                <a:schemeClr val="tx2"/>
              </a:buClr>
              <a:defRPr sz="2000">
                <a:solidFill>
                  <a:schemeClr val="accent1"/>
                </a:solidFill>
              </a:defRPr>
            </a:lvl4pPr>
            <a:lvl5pPr marL="3590925" indent="-185738">
              <a:spcBef>
                <a:spcPts val="600"/>
              </a:spcBef>
              <a:buClr>
                <a:schemeClr val="tx2"/>
              </a:buClr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 dirty="0"/>
          </a:p>
        </p:txBody>
      </p:sp>
      <p:sp>
        <p:nvSpPr>
          <p:cNvPr id="14" name="Marcador de texto 5"/>
          <p:cNvSpPr>
            <a:spLocks noGrp="1"/>
          </p:cNvSpPr>
          <p:nvPr>
            <p:ph type="body" sz="quarter" idx="12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 smtClean="0"/>
              <a:t>Haga clic para introducir una referencia bibliográfica</a:t>
            </a:r>
          </a:p>
        </p:txBody>
      </p:sp>
      <p:sp>
        <p:nvSpPr>
          <p:cNvPr id="15" name="2 Marcador de contenido"/>
          <p:cNvSpPr>
            <a:spLocks noGrp="1"/>
          </p:cNvSpPr>
          <p:nvPr>
            <p:ph idx="13"/>
          </p:nvPr>
        </p:nvSpPr>
        <p:spPr>
          <a:xfrm>
            <a:off x="6183808" y="1015674"/>
            <a:ext cx="5384800" cy="4645574"/>
          </a:xfrm>
        </p:spPr>
        <p:txBody>
          <a:bodyPr/>
          <a:lstStyle>
            <a:lvl1pPr marL="265113" indent="-265113">
              <a:spcBef>
                <a:spcPts val="600"/>
              </a:spcBef>
              <a:buFontTx/>
              <a:buBlip>
                <a:blip r:embed="rId3"/>
              </a:buBlip>
              <a:defRPr sz="2400">
                <a:solidFill>
                  <a:schemeClr val="accent1"/>
                </a:solidFill>
              </a:defRPr>
            </a:lvl1pPr>
            <a:lvl2pPr marL="981075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2200">
                <a:solidFill>
                  <a:schemeClr val="accent1"/>
                </a:solidFill>
              </a:defRPr>
            </a:lvl2pPr>
            <a:lvl3pPr marL="1709738" indent="-279400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2000">
                <a:solidFill>
                  <a:schemeClr val="accent1"/>
                </a:solidFill>
              </a:defRPr>
            </a:lvl3pPr>
            <a:lvl4pPr marL="2332038" indent="-184150">
              <a:spcBef>
                <a:spcPts val="600"/>
              </a:spcBef>
              <a:buClr>
                <a:schemeClr val="tx2"/>
              </a:buClr>
              <a:defRPr sz="2000">
                <a:solidFill>
                  <a:schemeClr val="accent1"/>
                </a:solidFill>
              </a:defRPr>
            </a:lvl4pPr>
            <a:lvl5pPr marL="3048000" indent="-173038">
              <a:spcBef>
                <a:spcPts val="600"/>
              </a:spcBef>
              <a:buClr>
                <a:schemeClr val="tx2"/>
              </a:buClr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 dirty="0"/>
          </a:p>
        </p:txBody>
      </p:sp>
      <p:sp>
        <p:nvSpPr>
          <p:cNvPr id="18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Título de diapositiva: es obligatorio</a:t>
            </a:r>
            <a:endParaRPr lang="es-ES" dirty="0"/>
          </a:p>
        </p:txBody>
      </p:sp>
      <p:pic>
        <p:nvPicPr>
          <p:cNvPr id="20" name="Imagen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800" y="6226568"/>
            <a:ext cx="1765028" cy="514800"/>
          </a:xfrm>
          <a:prstGeom prst="rect">
            <a:avLst/>
          </a:prstGeom>
        </p:spPr>
      </p:pic>
      <p:pic>
        <p:nvPicPr>
          <p:cNvPr id="9" name="9 Imagen" descr="Heartbeat.png"/>
          <p:cNvPicPr>
            <a:picLocks noChangeAspect="1"/>
          </p:cNvPicPr>
          <p:nvPr userDrawn="1"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76400"/>
            <a:ext cx="2956417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60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áreas con cabecera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908721"/>
            <a:ext cx="5386917" cy="906115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7" name="2 Marcador de texto"/>
          <p:cNvSpPr>
            <a:spLocks noGrp="1"/>
          </p:cNvSpPr>
          <p:nvPr>
            <p:ph type="body" idx="10"/>
          </p:nvPr>
        </p:nvSpPr>
        <p:spPr>
          <a:xfrm>
            <a:off x="6192011" y="908722"/>
            <a:ext cx="5386917" cy="906115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8" name="2 Marcador de contenido"/>
          <p:cNvSpPr>
            <a:spLocks noGrp="1"/>
          </p:cNvSpPr>
          <p:nvPr>
            <p:ph idx="11"/>
          </p:nvPr>
        </p:nvSpPr>
        <p:spPr>
          <a:xfrm>
            <a:off x="-43" y="1886844"/>
            <a:ext cx="6000032" cy="3774405"/>
          </a:xfrm>
        </p:spPr>
        <p:txBody>
          <a:bodyPr/>
          <a:lstStyle>
            <a:lvl1pPr marL="808038" indent="-265113">
              <a:spcBef>
                <a:spcPts val="600"/>
              </a:spcBef>
              <a:buFontTx/>
              <a:buBlip>
                <a:blip r:embed="rId3"/>
              </a:buBlip>
              <a:defRPr sz="2200">
                <a:solidFill>
                  <a:schemeClr val="accent1"/>
                </a:solidFill>
              </a:defRPr>
            </a:lvl1pPr>
            <a:lvl2pPr marL="1524000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2000">
                <a:solidFill>
                  <a:schemeClr val="accent1"/>
                </a:solidFill>
              </a:defRPr>
            </a:lvl2pPr>
            <a:lvl3pPr marL="2239963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1800">
                <a:solidFill>
                  <a:schemeClr val="accent1"/>
                </a:solidFill>
              </a:defRPr>
            </a:lvl3pPr>
            <a:lvl4pPr marL="2874963" indent="-184150">
              <a:spcBef>
                <a:spcPts val="600"/>
              </a:spcBef>
              <a:buClr>
                <a:schemeClr val="tx2"/>
              </a:buClr>
              <a:defRPr sz="1800">
                <a:solidFill>
                  <a:schemeClr val="accent1"/>
                </a:solidFill>
              </a:defRPr>
            </a:lvl4pPr>
            <a:lvl5pPr marL="3590925" indent="-185738">
              <a:spcBef>
                <a:spcPts val="600"/>
              </a:spcBef>
              <a:buClr>
                <a:schemeClr val="tx2"/>
              </a:buClr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 dirty="0"/>
          </a:p>
        </p:txBody>
      </p:sp>
      <p:sp>
        <p:nvSpPr>
          <p:cNvPr id="16" name="Marcador de texto 5"/>
          <p:cNvSpPr>
            <a:spLocks noGrp="1"/>
          </p:cNvSpPr>
          <p:nvPr>
            <p:ph type="body" sz="quarter" idx="13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 smtClean="0"/>
              <a:t>Haga clic para introducir una referencia bibliográfica</a:t>
            </a:r>
          </a:p>
        </p:txBody>
      </p:sp>
      <p:sp>
        <p:nvSpPr>
          <p:cNvPr id="21" name="2 Marcador de contenido"/>
          <p:cNvSpPr>
            <a:spLocks noGrp="1"/>
          </p:cNvSpPr>
          <p:nvPr>
            <p:ph idx="14"/>
          </p:nvPr>
        </p:nvSpPr>
        <p:spPr>
          <a:xfrm>
            <a:off x="6192011" y="1886844"/>
            <a:ext cx="5384800" cy="3774405"/>
          </a:xfrm>
        </p:spPr>
        <p:txBody>
          <a:bodyPr/>
          <a:lstStyle>
            <a:lvl1pPr marL="265113" indent="-265113">
              <a:spcBef>
                <a:spcPts val="600"/>
              </a:spcBef>
              <a:buFontTx/>
              <a:buBlip>
                <a:blip r:embed="rId3"/>
              </a:buBlip>
              <a:defRPr sz="2200">
                <a:solidFill>
                  <a:schemeClr val="accent1"/>
                </a:solidFill>
              </a:defRPr>
            </a:lvl1pPr>
            <a:lvl2pPr marL="981075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2000">
                <a:solidFill>
                  <a:schemeClr val="accent1"/>
                </a:solidFill>
              </a:defRPr>
            </a:lvl2pPr>
            <a:lvl3pPr marL="1709738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1800">
                <a:solidFill>
                  <a:schemeClr val="accent1"/>
                </a:solidFill>
              </a:defRPr>
            </a:lvl3pPr>
            <a:lvl4pPr marL="2332038" indent="-184150">
              <a:spcBef>
                <a:spcPts val="600"/>
              </a:spcBef>
              <a:buClr>
                <a:schemeClr val="tx2"/>
              </a:buClr>
              <a:defRPr sz="1800">
                <a:solidFill>
                  <a:schemeClr val="accent1"/>
                </a:solidFill>
              </a:defRPr>
            </a:lvl4pPr>
            <a:lvl5pPr marL="3048000" indent="-173038">
              <a:spcBef>
                <a:spcPts val="600"/>
              </a:spcBef>
              <a:buClr>
                <a:schemeClr val="tx2"/>
              </a:buClr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 dirty="0"/>
          </a:p>
        </p:txBody>
      </p:sp>
      <p:sp>
        <p:nvSpPr>
          <p:cNvPr id="22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Título de diapositiva: es obligatorio</a:t>
            </a:r>
            <a:endParaRPr lang="es-ES" dirty="0"/>
          </a:p>
        </p:txBody>
      </p:sp>
      <p:pic>
        <p:nvPicPr>
          <p:cNvPr id="23" name="Imagen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800" y="6226568"/>
            <a:ext cx="1765028" cy="514800"/>
          </a:xfrm>
          <a:prstGeom prst="rect">
            <a:avLst/>
          </a:prstGeom>
        </p:spPr>
      </p:pic>
      <p:pic>
        <p:nvPicPr>
          <p:cNvPr id="11" name="9 Imagen" descr="Heartbeat.png"/>
          <p:cNvPicPr>
            <a:picLocks noChangeAspect="1"/>
          </p:cNvPicPr>
          <p:nvPr userDrawn="1"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76400"/>
            <a:ext cx="2956417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39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ierta sin estructur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texto 5"/>
          <p:cNvSpPr>
            <a:spLocks noGrp="1"/>
          </p:cNvSpPr>
          <p:nvPr>
            <p:ph type="body" sz="quarter" idx="13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 smtClean="0"/>
              <a:t>Haga clic para introducir una referencia bibliográfica</a:t>
            </a:r>
          </a:p>
        </p:txBody>
      </p:sp>
      <p:sp>
        <p:nvSpPr>
          <p:cNvPr id="15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Título de diapositiva: es obligatorio</a:t>
            </a:r>
            <a:endParaRPr lang="es-ES" dirty="0"/>
          </a:p>
        </p:txBody>
      </p:sp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800" y="6226568"/>
            <a:ext cx="1765028" cy="514800"/>
          </a:xfrm>
          <a:prstGeom prst="rect">
            <a:avLst/>
          </a:prstGeom>
        </p:spPr>
      </p:pic>
      <p:pic>
        <p:nvPicPr>
          <p:cNvPr id="7" name="9 Imagen" descr="Heartbeat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76400"/>
            <a:ext cx="2956417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98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enzo 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5"/>
          <p:cNvSpPr>
            <a:spLocks noGrp="1"/>
          </p:cNvSpPr>
          <p:nvPr>
            <p:ph type="body" sz="quarter" idx="13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 smtClean="0"/>
              <a:t>Haga clic para introducir una referencia bibliográfica</a:t>
            </a:r>
          </a:p>
        </p:txBody>
      </p:sp>
      <p:pic>
        <p:nvPicPr>
          <p:cNvPr id="14" name="Imagen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800" y="6226568"/>
            <a:ext cx="1765028" cy="514800"/>
          </a:xfrm>
          <a:prstGeom prst="rect">
            <a:avLst/>
          </a:prstGeom>
        </p:spPr>
      </p:pic>
      <p:pic>
        <p:nvPicPr>
          <p:cNvPr id="6" name="9 Imagen" descr="Heartbeat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76400"/>
            <a:ext cx="2956417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183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áreas asimétrica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2 Marcador de texto"/>
          <p:cNvSpPr>
            <a:spLocks noGrp="1"/>
          </p:cNvSpPr>
          <p:nvPr>
            <p:ph type="body" idx="10"/>
          </p:nvPr>
        </p:nvSpPr>
        <p:spPr>
          <a:xfrm>
            <a:off x="609600" y="1484784"/>
            <a:ext cx="4085547" cy="69009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6" name="2 Marcador de contenido"/>
          <p:cNvSpPr>
            <a:spLocks noGrp="1"/>
          </p:cNvSpPr>
          <p:nvPr>
            <p:ph idx="11"/>
          </p:nvPr>
        </p:nvSpPr>
        <p:spPr>
          <a:xfrm>
            <a:off x="1" y="2174876"/>
            <a:ext cx="4659993" cy="3486706"/>
          </a:xfrm>
        </p:spPr>
        <p:txBody>
          <a:bodyPr>
            <a:normAutofit/>
          </a:bodyPr>
          <a:lstStyle>
            <a:lvl1pPr marL="715963" indent="-185738">
              <a:spcBef>
                <a:spcPts val="600"/>
              </a:spcBef>
              <a:buFontTx/>
              <a:buBlip>
                <a:blip r:embed="rId3"/>
              </a:buBlip>
              <a:defRPr sz="1800">
                <a:solidFill>
                  <a:schemeClr val="accent1"/>
                </a:solidFill>
              </a:defRPr>
            </a:lvl1pPr>
            <a:lvl2pPr marL="1073150" indent="-173038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1600">
                <a:solidFill>
                  <a:schemeClr val="accent1"/>
                </a:solidFill>
              </a:defRPr>
            </a:lvl2pPr>
            <a:lvl3pPr marL="1431925" indent="-173038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1400">
                <a:solidFill>
                  <a:schemeClr val="accent1"/>
                </a:solidFill>
              </a:defRPr>
            </a:lvl3pPr>
            <a:lvl4pPr marL="1789113" indent="-173038">
              <a:spcBef>
                <a:spcPts val="600"/>
              </a:spcBef>
              <a:buClr>
                <a:schemeClr val="tx2"/>
              </a:buClr>
              <a:defRPr sz="1400">
                <a:solidFill>
                  <a:schemeClr val="accent1"/>
                </a:solidFill>
              </a:defRPr>
            </a:lvl4pPr>
            <a:lvl5pPr marL="2146300" indent="-173038">
              <a:spcBef>
                <a:spcPts val="600"/>
              </a:spcBef>
              <a:buClr>
                <a:schemeClr val="tx2"/>
              </a:buClr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 dirty="0"/>
          </a:p>
        </p:txBody>
      </p:sp>
      <p:sp>
        <p:nvSpPr>
          <p:cNvPr id="17" name="2 Marcador de contenido"/>
          <p:cNvSpPr>
            <a:spLocks noGrp="1"/>
          </p:cNvSpPr>
          <p:nvPr>
            <p:ph idx="1"/>
          </p:nvPr>
        </p:nvSpPr>
        <p:spPr>
          <a:xfrm>
            <a:off x="4695147" y="274640"/>
            <a:ext cx="6887253" cy="5386608"/>
          </a:xfrm>
        </p:spPr>
        <p:txBody>
          <a:bodyPr/>
          <a:lstStyle>
            <a:lvl1pPr marL="450850" indent="-266700">
              <a:spcBef>
                <a:spcPts val="600"/>
              </a:spcBef>
              <a:buFontTx/>
              <a:buBlip>
                <a:blip r:embed="rId3"/>
              </a:buBlip>
              <a:defRPr sz="2400">
                <a:solidFill>
                  <a:schemeClr val="accent1"/>
                </a:solidFill>
              </a:defRPr>
            </a:lvl1pPr>
            <a:lvl2pPr marL="1166813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2200">
                <a:solidFill>
                  <a:schemeClr val="accent1"/>
                </a:solidFill>
              </a:defRPr>
            </a:lvl2pPr>
            <a:lvl3pPr marL="1881188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2000">
                <a:solidFill>
                  <a:schemeClr val="accent1"/>
                </a:solidFill>
              </a:defRPr>
            </a:lvl3pPr>
            <a:lvl4pPr marL="2517775" indent="-173038">
              <a:spcBef>
                <a:spcPts val="600"/>
              </a:spcBef>
              <a:buClr>
                <a:schemeClr val="tx2"/>
              </a:buClr>
              <a:defRPr>
                <a:solidFill>
                  <a:schemeClr val="accent1"/>
                </a:solidFill>
              </a:defRPr>
            </a:lvl4pPr>
            <a:lvl5pPr marL="3233738" indent="-185738">
              <a:spcBef>
                <a:spcPts val="600"/>
              </a:spcBef>
              <a:buClr>
                <a:schemeClr val="tx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 hasCustomPrompt="1"/>
          </p:nvPr>
        </p:nvSpPr>
        <p:spPr>
          <a:xfrm>
            <a:off x="609601" y="274639"/>
            <a:ext cx="4050393" cy="1210145"/>
          </a:xfrm>
        </p:spPr>
        <p:txBody>
          <a:bodyPr>
            <a:noAutofit/>
          </a:bodyPr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Título de diapositiva: es obligatorio</a:t>
            </a:r>
            <a:endParaRPr lang="es-ES" dirty="0"/>
          </a:p>
        </p:txBody>
      </p:sp>
      <p:sp>
        <p:nvSpPr>
          <p:cNvPr id="18" name="Marcador de texto 5"/>
          <p:cNvSpPr>
            <a:spLocks noGrp="1"/>
          </p:cNvSpPr>
          <p:nvPr>
            <p:ph type="body" sz="quarter" idx="13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 smtClean="0"/>
              <a:t>Haga clic para introducir una referencia bibliográfica</a:t>
            </a:r>
          </a:p>
        </p:txBody>
      </p:sp>
      <p:pic>
        <p:nvPicPr>
          <p:cNvPr id="21" name="Imagen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800" y="6226568"/>
            <a:ext cx="1765028" cy="514800"/>
          </a:xfrm>
          <a:prstGeom prst="rect">
            <a:avLst/>
          </a:prstGeom>
        </p:spPr>
      </p:pic>
      <p:pic>
        <p:nvPicPr>
          <p:cNvPr id="10" name="9 Imagen" descr="Heartbeat.png"/>
          <p:cNvPicPr>
            <a:picLocks noChangeAspect="1"/>
          </p:cNvPicPr>
          <p:nvPr userDrawn="1"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76400"/>
            <a:ext cx="2956417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15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y explic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3503712" y="908720"/>
            <a:ext cx="5183221" cy="216457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agregarla</a:t>
            </a:r>
            <a:endParaRPr lang="es-ES" dirty="0"/>
          </a:p>
        </p:txBody>
      </p:sp>
      <p:sp>
        <p:nvSpPr>
          <p:cNvPr id="14" name="Marcador de texto 5"/>
          <p:cNvSpPr>
            <a:spLocks noGrp="1"/>
          </p:cNvSpPr>
          <p:nvPr>
            <p:ph type="body" sz="quarter" idx="13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 smtClean="0"/>
              <a:t>Haga clic para introducir una referencia bibliográfica</a:t>
            </a:r>
          </a:p>
        </p:txBody>
      </p:sp>
      <p:sp>
        <p:nvSpPr>
          <p:cNvPr id="16" name="2 Marcador de texto"/>
          <p:cNvSpPr>
            <a:spLocks noGrp="1"/>
          </p:cNvSpPr>
          <p:nvPr>
            <p:ph type="body" idx="10"/>
          </p:nvPr>
        </p:nvSpPr>
        <p:spPr>
          <a:xfrm>
            <a:off x="911424" y="3140968"/>
            <a:ext cx="10271787" cy="41705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8" name="2 Marcador de contenido"/>
          <p:cNvSpPr>
            <a:spLocks noGrp="1"/>
          </p:cNvSpPr>
          <p:nvPr>
            <p:ph idx="11"/>
          </p:nvPr>
        </p:nvSpPr>
        <p:spPr>
          <a:xfrm>
            <a:off x="0" y="3573016"/>
            <a:ext cx="11183211" cy="2088232"/>
          </a:xfrm>
        </p:spPr>
        <p:txBody>
          <a:bodyPr>
            <a:noAutofit/>
          </a:bodyPr>
          <a:lstStyle>
            <a:lvl1pPr marL="808038" indent="-265113">
              <a:spcBef>
                <a:spcPts val="600"/>
              </a:spcBef>
              <a:buFontTx/>
              <a:buBlip>
                <a:blip r:embed="rId3"/>
              </a:buBlip>
              <a:defRPr sz="2400">
                <a:solidFill>
                  <a:schemeClr val="accent1"/>
                </a:solidFill>
              </a:defRPr>
            </a:lvl1pPr>
            <a:lvl2pPr marL="1524000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2000">
                <a:solidFill>
                  <a:schemeClr val="accent1"/>
                </a:solidFill>
              </a:defRPr>
            </a:lvl2pPr>
            <a:lvl3pPr marL="2239963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1600">
                <a:solidFill>
                  <a:schemeClr val="accent1"/>
                </a:solidFill>
              </a:defRPr>
            </a:lvl3pPr>
            <a:lvl4pPr marL="2874963" indent="-184150">
              <a:spcBef>
                <a:spcPts val="600"/>
              </a:spcBef>
              <a:buClr>
                <a:schemeClr val="tx2"/>
              </a:buClr>
              <a:defRPr sz="1600">
                <a:solidFill>
                  <a:schemeClr val="accent1"/>
                </a:solidFill>
              </a:defRPr>
            </a:lvl4pPr>
            <a:lvl5pPr marL="3590925" indent="-185738">
              <a:spcBef>
                <a:spcPts val="600"/>
              </a:spcBef>
              <a:buClr>
                <a:schemeClr val="tx2"/>
              </a:buCl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 dirty="0"/>
          </a:p>
        </p:txBody>
      </p:sp>
      <p:sp>
        <p:nvSpPr>
          <p:cNvPr id="19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Título de diapositiva: es obligatorio</a:t>
            </a:r>
            <a:endParaRPr lang="es-ES" dirty="0"/>
          </a:p>
        </p:txBody>
      </p:sp>
      <p:pic>
        <p:nvPicPr>
          <p:cNvPr id="21" name="Imagen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800" y="6226568"/>
            <a:ext cx="1765028" cy="514800"/>
          </a:xfrm>
          <a:prstGeom prst="rect">
            <a:avLst/>
          </a:prstGeom>
        </p:spPr>
      </p:pic>
      <p:pic>
        <p:nvPicPr>
          <p:cNvPr id="10" name="9 Imagen" descr="Heartbeat.png"/>
          <p:cNvPicPr>
            <a:picLocks noChangeAspect="1"/>
          </p:cNvPicPr>
          <p:nvPr userDrawn="1"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76400"/>
            <a:ext cx="2956417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23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4764A-3372-4F92-A04B-C6D954743B17}" type="datetimeFigureOut">
              <a:rPr lang="es-ES" smtClean="0"/>
              <a:pPr/>
              <a:t>07/11/2017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386E7-29ED-41AB-9506-B1B1EB43D00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5309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mailto:consulta@farmaciapazferragut.com" TargetMode="Externa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err="1"/>
              <a:t>H</a:t>
            </a:r>
            <a:r>
              <a:rPr lang="es-ES" dirty="0" err="1" smtClean="0"/>
              <a:t>iperpigmentación</a:t>
            </a:r>
            <a:r>
              <a:rPr lang="es-ES" dirty="0" smtClean="0"/>
              <a:t> </a:t>
            </a:r>
            <a:r>
              <a:rPr lang="es-ES" dirty="0"/>
              <a:t>cutánea, </a:t>
            </a:r>
            <a:r>
              <a:rPr lang="es-ES" dirty="0" smtClean="0"/>
              <a:t>acné </a:t>
            </a:r>
            <a:r>
              <a:rPr lang="es-ES" dirty="0"/>
              <a:t>y </a:t>
            </a:r>
            <a:r>
              <a:rPr lang="es-ES" dirty="0" smtClean="0"/>
              <a:t>dermatosis </a:t>
            </a:r>
            <a:r>
              <a:rPr lang="es-ES" dirty="0" err="1" smtClean="0"/>
              <a:t>eritemato-descamativas</a:t>
            </a:r>
            <a:r>
              <a:rPr lang="es-ES" dirty="0" smtClean="0"/>
              <a:t>.</a:t>
            </a:r>
            <a:endParaRPr lang="es-ES" dirty="0"/>
          </a:p>
        </p:txBody>
      </p:sp>
      <p:sp>
        <p:nvSpPr>
          <p:cNvPr id="8" name="Subtítulo 7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 smtClean="0"/>
              <a:t>Lda. Mª Paz Arnau Ferragut. Farmacia Mª Paz </a:t>
            </a:r>
            <a:r>
              <a:rPr lang="es-ES" dirty="0" err="1" smtClean="0"/>
              <a:t>Ferragut</a:t>
            </a:r>
            <a:r>
              <a:rPr lang="es-ES" dirty="0" smtClean="0"/>
              <a:t> </a:t>
            </a:r>
            <a:r>
              <a:rPr lang="es-ES" dirty="0" err="1" smtClean="0"/>
              <a:t>Chillida</a:t>
            </a:r>
            <a:r>
              <a:rPr lang="es-ES" dirty="0" smtClean="0"/>
              <a:t>. </a:t>
            </a:r>
          </a:p>
          <a:p>
            <a:r>
              <a:rPr lang="es-ES" dirty="0" smtClean="0"/>
              <a:t>Castellón de la </a:t>
            </a:r>
            <a:r>
              <a:rPr lang="es-ES" dirty="0" smtClean="0"/>
              <a:t>Plana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2. Acné: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08720"/>
            <a:ext cx="11582400" cy="4698979"/>
          </a:xfrm>
        </p:spPr>
        <p:txBody>
          <a:bodyPr>
            <a:normAutofit/>
          </a:bodyPr>
          <a:lstStyle/>
          <a:p>
            <a:pPr marL="1716087" lvl="1" indent="-457200">
              <a:buFont typeface="+mj-lt"/>
              <a:buAutoNum type="alphaUcPeriod"/>
            </a:pPr>
            <a:r>
              <a:rPr lang="es-ES" b="1" dirty="0" smtClean="0">
                <a:solidFill>
                  <a:schemeClr val="tx2"/>
                </a:solidFill>
              </a:rPr>
              <a:t>Tipos de acné: </a:t>
            </a:r>
            <a:r>
              <a:rPr lang="es-ES" dirty="0" err="1" smtClean="0"/>
              <a:t>comedoniano</a:t>
            </a:r>
            <a:r>
              <a:rPr lang="es-ES" dirty="0" smtClean="0"/>
              <a:t>, </a:t>
            </a:r>
            <a:r>
              <a:rPr lang="es-ES" dirty="0" err="1" smtClean="0"/>
              <a:t>papulopustuloso</a:t>
            </a:r>
            <a:r>
              <a:rPr lang="es-ES" dirty="0" smtClean="0"/>
              <a:t> leve o moderado, acné </a:t>
            </a:r>
            <a:r>
              <a:rPr lang="es-ES" dirty="0" err="1" smtClean="0"/>
              <a:t>papulopustuloso</a:t>
            </a:r>
            <a:r>
              <a:rPr lang="es-ES" dirty="0" smtClean="0"/>
              <a:t> grave o nodular moderado y el acné grave </a:t>
            </a:r>
            <a:r>
              <a:rPr lang="es-ES" dirty="0" err="1" smtClean="0"/>
              <a:t>noduloquístico</a:t>
            </a:r>
            <a:r>
              <a:rPr lang="es-ES" dirty="0" smtClean="0"/>
              <a:t>. 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0" y="5805264"/>
            <a:ext cx="11582443" cy="295162"/>
          </a:xfrm>
        </p:spPr>
        <p:txBody>
          <a:bodyPr>
            <a:normAutofit/>
          </a:bodyPr>
          <a:lstStyle/>
          <a:p>
            <a:r>
              <a:rPr lang="es-ES" sz="1200" dirty="0"/>
              <a:t>Cortesía del Departamento Médico GSK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93" y="1766300"/>
            <a:ext cx="5225014" cy="389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6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2. Acné: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716087" lvl="1" indent="-457200">
              <a:spcBef>
                <a:spcPts val="0"/>
              </a:spcBef>
              <a:buClrTx/>
              <a:buSzTx/>
              <a:buNone/>
            </a:pPr>
            <a:r>
              <a:rPr lang="es-ES" dirty="0" smtClean="0">
                <a:solidFill>
                  <a:schemeClr val="tx2"/>
                </a:solidFill>
              </a:rPr>
              <a:t>B. </a:t>
            </a:r>
            <a:r>
              <a:rPr lang="es-ES" dirty="0" smtClean="0"/>
              <a:t>	</a:t>
            </a:r>
            <a:r>
              <a:rPr lang="es-ES" dirty="0">
                <a:solidFill>
                  <a:schemeClr val="tx2"/>
                </a:solidFill>
              </a:rPr>
              <a:t>Tipos de lesiones de acné: </a:t>
            </a:r>
            <a:r>
              <a:rPr lang="es-ES" dirty="0" smtClean="0"/>
              <a:t>no </a:t>
            </a:r>
            <a:r>
              <a:rPr lang="es-ES" dirty="0"/>
              <a:t>inflamatorias, </a:t>
            </a:r>
            <a:r>
              <a:rPr lang="es-ES" dirty="0" smtClean="0"/>
              <a:t>inflamatorias y residuales</a:t>
            </a:r>
            <a:r>
              <a:rPr lang="es-ES" dirty="0"/>
              <a:t>.</a:t>
            </a:r>
          </a:p>
          <a:p>
            <a:pPr marL="1716087" marR="0" lvl="1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s-ES" dirty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11487" y="5805264"/>
            <a:ext cx="11582443" cy="295162"/>
          </a:xfrm>
        </p:spPr>
        <p:txBody>
          <a:bodyPr>
            <a:normAutofit/>
          </a:bodyPr>
          <a:lstStyle/>
          <a:p>
            <a:r>
              <a:rPr lang="es-ES" sz="1200" dirty="0" smtClean="0"/>
              <a:t>Cortesía del Departamento Médico GSK</a:t>
            </a:r>
            <a:endParaRPr lang="es-ES" sz="12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682" y="1505354"/>
            <a:ext cx="5724636" cy="410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8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2. Acné: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2925" lvl="1" indent="0">
              <a:buClrTx/>
              <a:buSzTx/>
              <a:buNone/>
            </a:pPr>
            <a:r>
              <a:rPr lang="es-ES" dirty="0">
                <a:solidFill>
                  <a:srgbClr val="C00000"/>
                </a:solidFill>
              </a:rPr>
              <a:t>C.   Criterios de derivación al médico</a:t>
            </a:r>
            <a:r>
              <a:rPr lang="es-ES" dirty="0" smtClean="0">
                <a:solidFill>
                  <a:srgbClr val="C00000"/>
                </a:solidFill>
              </a:rPr>
              <a:t>:</a:t>
            </a:r>
            <a:endParaRPr lang="es-ES" dirty="0" smtClean="0"/>
          </a:p>
          <a:p>
            <a:pPr marL="808038" lvl="1">
              <a:buClrTx/>
              <a:buSzTx/>
              <a:buBlip>
                <a:blip r:embed="rId2"/>
              </a:buBlip>
            </a:pPr>
            <a:r>
              <a:rPr lang="es-ES" dirty="0" smtClean="0"/>
              <a:t>Niños </a:t>
            </a:r>
            <a:r>
              <a:rPr lang="es-ES" dirty="0"/>
              <a:t>menores de 12 años y adultos mayores de 40 </a:t>
            </a:r>
            <a:r>
              <a:rPr lang="es-ES" dirty="0" smtClean="0"/>
              <a:t>años.</a:t>
            </a:r>
          </a:p>
          <a:p>
            <a:pPr marL="808038" lvl="1">
              <a:buClrTx/>
              <a:buSzTx/>
              <a:buBlip>
                <a:blip r:embed="rId2"/>
              </a:buBlip>
            </a:pPr>
            <a:r>
              <a:rPr lang="es-ES" dirty="0" smtClean="0"/>
              <a:t>Embarazo </a:t>
            </a:r>
            <a:r>
              <a:rPr lang="es-ES" dirty="0"/>
              <a:t>y </a:t>
            </a:r>
            <a:r>
              <a:rPr lang="es-ES" dirty="0" smtClean="0"/>
              <a:t>lactancia.</a:t>
            </a:r>
          </a:p>
          <a:p>
            <a:pPr marL="808038" lvl="1">
              <a:buClrTx/>
              <a:buSzTx/>
              <a:buBlip>
                <a:blip r:embed="rId2"/>
              </a:buBlip>
            </a:pPr>
            <a:r>
              <a:rPr lang="es-ES" dirty="0" smtClean="0"/>
              <a:t>Acné </a:t>
            </a:r>
            <a:r>
              <a:rPr lang="es-ES" dirty="0"/>
              <a:t>extendido a varias zonas del cuerpo. </a:t>
            </a:r>
            <a:endParaRPr lang="es-ES" dirty="0" smtClean="0"/>
          </a:p>
          <a:p>
            <a:pPr marL="808038" lvl="1">
              <a:buClrTx/>
              <a:buSzTx/>
              <a:buBlip>
                <a:blip r:embed="rId2"/>
              </a:buBlip>
            </a:pPr>
            <a:r>
              <a:rPr lang="es-ES" dirty="0" smtClean="0"/>
              <a:t>Acné </a:t>
            </a:r>
            <a:r>
              <a:rPr lang="es-ES" dirty="0"/>
              <a:t>inducido por </a:t>
            </a:r>
            <a:r>
              <a:rPr lang="es-ES" dirty="0" smtClean="0"/>
              <a:t>fármacos.</a:t>
            </a:r>
          </a:p>
          <a:p>
            <a:pPr marL="808038" lvl="1">
              <a:buClrTx/>
              <a:buSzTx/>
              <a:buBlip>
                <a:blip r:embed="rId2"/>
              </a:buBlip>
            </a:pPr>
            <a:r>
              <a:rPr lang="es-ES" dirty="0" smtClean="0"/>
              <a:t>Acné </a:t>
            </a:r>
            <a:r>
              <a:rPr lang="es-ES" dirty="0"/>
              <a:t>inflamatorio tipo II, III y </a:t>
            </a:r>
            <a:r>
              <a:rPr lang="es-ES" dirty="0" smtClean="0"/>
              <a:t>IV.</a:t>
            </a:r>
          </a:p>
          <a:p>
            <a:pPr marL="808038" lvl="1">
              <a:buClrTx/>
              <a:buSzTx/>
              <a:buBlip>
                <a:blip r:embed="rId2"/>
              </a:buBlip>
            </a:pPr>
            <a:r>
              <a:rPr lang="es-ES" dirty="0" smtClean="0"/>
              <a:t>Sospecha </a:t>
            </a:r>
            <a:r>
              <a:rPr lang="es-ES" dirty="0"/>
              <a:t>de alguna variante grave de </a:t>
            </a:r>
            <a:r>
              <a:rPr lang="es-ES" dirty="0" smtClean="0"/>
              <a:t>acné.</a:t>
            </a:r>
          </a:p>
          <a:p>
            <a:pPr marL="808038" lvl="1">
              <a:buClrTx/>
              <a:buSzTx/>
              <a:buBlip>
                <a:blip r:embed="rId2"/>
              </a:buBlip>
            </a:pPr>
            <a:r>
              <a:rPr lang="es-ES" dirty="0" smtClean="0"/>
              <a:t>Acné </a:t>
            </a:r>
            <a:r>
              <a:rPr lang="es-ES" dirty="0"/>
              <a:t>no inflamatorio o inflamatorio de tipo I sin evolución positiva en más de 3 </a:t>
            </a:r>
            <a:r>
              <a:rPr lang="es-ES" dirty="0" smtClean="0"/>
              <a:t>meses.</a:t>
            </a:r>
          </a:p>
          <a:p>
            <a:pPr marL="808038" lvl="1">
              <a:buClrTx/>
              <a:buSzTx/>
              <a:buBlip>
                <a:blip r:embed="rId2"/>
              </a:buBlip>
            </a:pPr>
            <a:r>
              <a:rPr lang="es-ES" dirty="0" smtClean="0"/>
              <a:t>Acné </a:t>
            </a:r>
            <a:r>
              <a:rPr lang="es-ES" dirty="0"/>
              <a:t>de cualquier tipo que cause al paciente problemas psicológicos y/o </a:t>
            </a:r>
            <a:r>
              <a:rPr lang="es-ES" dirty="0" smtClean="0"/>
              <a:t>sociales.</a:t>
            </a:r>
          </a:p>
          <a:p>
            <a:pPr marL="808038" lvl="1">
              <a:buClrTx/>
              <a:buSzTx/>
              <a:buBlip>
                <a:blip r:embed="rId2"/>
              </a:buBlip>
            </a:pPr>
            <a:r>
              <a:rPr lang="es-ES" dirty="0" smtClean="0"/>
              <a:t>Sospecha </a:t>
            </a:r>
            <a:r>
              <a:rPr lang="es-ES" dirty="0"/>
              <a:t>de un proceso endocrino como causa del acné.</a:t>
            </a:r>
            <a:endParaRPr lang="es-ES" dirty="0">
              <a:solidFill>
                <a:schemeClr val="tx2"/>
              </a:solidFill>
            </a:endParaRPr>
          </a:p>
          <a:p>
            <a:pPr marL="808038" lvl="1">
              <a:buClrTx/>
              <a:buSzTx/>
              <a:buBlip>
                <a:blip r:embed="rId2"/>
              </a:buBlip>
            </a:pPr>
            <a:endParaRPr lang="es-ES" dirty="0"/>
          </a:p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s-ES" sz="1200" dirty="0"/>
              <a:t>SEFAC. Protocolos de actuación en la farmacia comunitaria, 2016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70559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2. Acné: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764704"/>
            <a:ext cx="11582400" cy="4842995"/>
          </a:xfrm>
        </p:spPr>
        <p:txBody>
          <a:bodyPr>
            <a:normAutofit fontScale="92500" lnSpcReduction="20000"/>
          </a:bodyPr>
          <a:lstStyle/>
          <a:p>
            <a:pPr marL="542925" lvl="1" indent="0">
              <a:buClrTx/>
              <a:buSzTx/>
              <a:buNone/>
            </a:pPr>
            <a:r>
              <a:rPr lang="es-ES" dirty="0">
                <a:solidFill>
                  <a:schemeClr val="tx2"/>
                </a:solidFill>
              </a:rPr>
              <a:t>D.   Fármacos inductores o agravantes: </a:t>
            </a:r>
            <a:endParaRPr lang="es-ES" dirty="0" smtClean="0"/>
          </a:p>
          <a:p>
            <a:pPr marL="808038" lvl="1">
              <a:buClrTx/>
              <a:buSzTx/>
              <a:buBlip>
                <a:blip r:embed="rId2"/>
              </a:buBlip>
            </a:pPr>
            <a:r>
              <a:rPr lang="es-ES" dirty="0" smtClean="0"/>
              <a:t>Glucocorticoides </a:t>
            </a:r>
            <a:r>
              <a:rPr lang="es-ES" dirty="0"/>
              <a:t>tópicos o </a:t>
            </a:r>
            <a:r>
              <a:rPr lang="es-ES" dirty="0" smtClean="0"/>
              <a:t>sistémicos.</a:t>
            </a:r>
          </a:p>
          <a:p>
            <a:pPr marL="808038" lvl="1">
              <a:buClrTx/>
              <a:buSzTx/>
              <a:buBlip>
                <a:blip r:embed="rId2"/>
              </a:buBlip>
            </a:pPr>
            <a:r>
              <a:rPr lang="es-ES" dirty="0" smtClean="0"/>
              <a:t>Hormona </a:t>
            </a:r>
            <a:r>
              <a:rPr lang="es-ES" dirty="0" err="1"/>
              <a:t>adrenocorticotropa</a:t>
            </a:r>
            <a:r>
              <a:rPr lang="es-ES" dirty="0"/>
              <a:t> o </a:t>
            </a:r>
            <a:r>
              <a:rPr lang="es-ES" dirty="0" smtClean="0"/>
              <a:t>ACTH.</a:t>
            </a:r>
          </a:p>
          <a:p>
            <a:pPr marL="808038" lvl="1">
              <a:buClrTx/>
              <a:buSzTx/>
              <a:buBlip>
                <a:blip r:embed="rId2"/>
              </a:buBlip>
            </a:pPr>
            <a:r>
              <a:rPr lang="es-ES" dirty="0" smtClean="0"/>
              <a:t>Esteroides </a:t>
            </a:r>
            <a:r>
              <a:rPr lang="es-ES" dirty="0"/>
              <a:t>andrógenos anabólicos: testosterona y </a:t>
            </a:r>
            <a:r>
              <a:rPr lang="es-ES" dirty="0" smtClean="0"/>
              <a:t>derivados.</a:t>
            </a:r>
          </a:p>
          <a:p>
            <a:pPr marL="808038" lvl="1">
              <a:buClrTx/>
              <a:buSzTx/>
              <a:buBlip>
                <a:blip r:embed="rId2"/>
              </a:buBlip>
            </a:pPr>
            <a:r>
              <a:rPr lang="es-ES" dirty="0" smtClean="0"/>
              <a:t>Antituberculosos</a:t>
            </a:r>
            <a:r>
              <a:rPr lang="es-ES" dirty="0"/>
              <a:t>. </a:t>
            </a:r>
            <a:endParaRPr lang="es-ES" dirty="0" smtClean="0"/>
          </a:p>
          <a:p>
            <a:pPr marL="808038" lvl="1">
              <a:buClrTx/>
              <a:buSzTx/>
              <a:buBlip>
                <a:blip r:embed="rId2"/>
              </a:buBlip>
            </a:pPr>
            <a:r>
              <a:rPr lang="es-ES" dirty="0" smtClean="0"/>
              <a:t>Litio.</a:t>
            </a:r>
          </a:p>
          <a:p>
            <a:pPr marL="808038" lvl="1">
              <a:buClrTx/>
              <a:buSzTx/>
              <a:buBlip>
                <a:blip r:embed="rId2"/>
              </a:buBlip>
            </a:pPr>
            <a:r>
              <a:rPr lang="es-ES" dirty="0" smtClean="0"/>
              <a:t>Anticonceptivos </a:t>
            </a:r>
            <a:r>
              <a:rPr lang="es-ES" dirty="0"/>
              <a:t>orales: </a:t>
            </a:r>
            <a:r>
              <a:rPr lang="es-ES" dirty="0" err="1"/>
              <a:t>levonogestrel</a:t>
            </a:r>
            <a:r>
              <a:rPr lang="es-ES" dirty="0"/>
              <a:t>, </a:t>
            </a:r>
            <a:r>
              <a:rPr lang="es-ES" dirty="0" err="1"/>
              <a:t>nogestrel</a:t>
            </a:r>
            <a:r>
              <a:rPr lang="mr-IN" dirty="0" smtClean="0"/>
              <a:t>…</a:t>
            </a:r>
            <a:endParaRPr lang="es-ES" dirty="0" smtClean="0"/>
          </a:p>
          <a:p>
            <a:pPr marL="808038" lvl="1">
              <a:buClrTx/>
              <a:buSzTx/>
              <a:buBlip>
                <a:blip r:embed="rId2"/>
              </a:buBlip>
            </a:pPr>
            <a:r>
              <a:rPr lang="es-ES" dirty="0" smtClean="0"/>
              <a:t>Compuestos </a:t>
            </a:r>
            <a:r>
              <a:rPr lang="es-ES" dirty="0"/>
              <a:t>halogenados: yoduros, bromuros, </a:t>
            </a:r>
            <a:r>
              <a:rPr lang="es-ES" dirty="0" smtClean="0"/>
              <a:t>cloruros.</a:t>
            </a:r>
          </a:p>
          <a:p>
            <a:pPr marL="808038" lvl="1">
              <a:buClrTx/>
              <a:buSzTx/>
              <a:buBlip>
                <a:blip r:embed="rId2"/>
              </a:buBlip>
            </a:pPr>
            <a:r>
              <a:rPr lang="es-ES" dirty="0" smtClean="0"/>
              <a:t>Antiepilépticos.</a:t>
            </a:r>
          </a:p>
          <a:p>
            <a:pPr marL="808038" lvl="1">
              <a:buClrTx/>
              <a:buSzTx/>
              <a:buBlip>
                <a:blip r:embed="rId2"/>
              </a:buBlip>
            </a:pPr>
            <a:r>
              <a:rPr lang="es-ES" dirty="0" smtClean="0"/>
              <a:t>Psicótropos.</a:t>
            </a:r>
          </a:p>
          <a:p>
            <a:pPr marL="808038" lvl="1">
              <a:buClrTx/>
              <a:buSzTx/>
              <a:buBlip>
                <a:blip r:embed="rId2"/>
              </a:buBlip>
            </a:pPr>
            <a:r>
              <a:rPr lang="es-ES" dirty="0" smtClean="0"/>
              <a:t>Antidepresivos tricíclicos.</a:t>
            </a:r>
          </a:p>
          <a:p>
            <a:pPr marL="808038" lvl="1">
              <a:buClrTx/>
              <a:buSzTx/>
              <a:buBlip>
                <a:blip r:embed="rId2"/>
              </a:buBlip>
            </a:pPr>
            <a:r>
              <a:rPr lang="es-ES" dirty="0" smtClean="0"/>
              <a:t>Inhibidores </a:t>
            </a:r>
            <a:r>
              <a:rPr lang="es-ES" dirty="0"/>
              <a:t>del receptor del factor de crecimiento epidérmico (EGFR): </a:t>
            </a:r>
            <a:r>
              <a:rPr lang="es-ES" dirty="0" err="1" smtClean="0"/>
              <a:t>cetuximab</a:t>
            </a:r>
            <a:r>
              <a:rPr lang="es-ES" dirty="0" smtClean="0"/>
              <a:t>.</a:t>
            </a:r>
          </a:p>
          <a:p>
            <a:pPr marL="808038" lvl="1">
              <a:buClrTx/>
              <a:buSzTx/>
              <a:buBlip>
                <a:blip r:embed="rId2"/>
              </a:buBlip>
            </a:pPr>
            <a:r>
              <a:rPr lang="es-ES" dirty="0" smtClean="0"/>
              <a:t>Vitamina B12.</a:t>
            </a:r>
          </a:p>
          <a:p>
            <a:pPr marL="808038" lvl="1">
              <a:buClrTx/>
              <a:buSzTx/>
              <a:buBlip>
                <a:blip r:embed="rId2"/>
              </a:buBlip>
            </a:pPr>
            <a:r>
              <a:rPr lang="es-ES" dirty="0" err="1" smtClean="0"/>
              <a:t>Minoxidil</a:t>
            </a:r>
            <a:r>
              <a:rPr lang="es-ES" dirty="0"/>
              <a:t>.</a:t>
            </a:r>
            <a:endParaRPr lang="es-ES" dirty="0">
              <a:solidFill>
                <a:schemeClr val="tx2"/>
              </a:solidFill>
            </a:endParaRPr>
          </a:p>
          <a:p>
            <a:pPr marL="808038" lvl="1">
              <a:buClrTx/>
              <a:buSzTx/>
              <a:buBlip>
                <a:blip r:embed="rId2"/>
              </a:buBlip>
            </a:pPr>
            <a:endParaRPr lang="es-ES" dirty="0"/>
          </a:p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s-ES" sz="1200" dirty="0"/>
              <a:t>SEFAC. Protocolos de actuación en la farmacia comunitaria, 2016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55405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2. Acné:</a:t>
            </a:r>
            <a:endParaRPr lang="es-ES_tradnl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0" y="5805264"/>
            <a:ext cx="11582443" cy="295162"/>
          </a:xfrm>
        </p:spPr>
        <p:txBody>
          <a:bodyPr>
            <a:normAutofit/>
          </a:bodyPr>
          <a:lstStyle/>
          <a:p>
            <a:r>
              <a:rPr lang="es-ES_tradnl" sz="1200" dirty="0" err="1"/>
              <a:t>Consensus-Based</a:t>
            </a:r>
            <a:r>
              <a:rPr lang="es-ES_tradnl" sz="1200" dirty="0"/>
              <a:t> </a:t>
            </a:r>
            <a:r>
              <a:rPr lang="es-ES_tradnl" sz="1200" dirty="0" err="1"/>
              <a:t>Acne</a:t>
            </a:r>
            <a:r>
              <a:rPr lang="es-ES_tradnl" sz="1200" dirty="0"/>
              <a:t> </a:t>
            </a:r>
            <a:r>
              <a:rPr lang="es-ES_tradnl" sz="1200" dirty="0" err="1"/>
              <a:t>Classification</a:t>
            </a:r>
            <a:r>
              <a:rPr lang="es-ES_tradnl" sz="1200" dirty="0"/>
              <a:t> </a:t>
            </a:r>
            <a:r>
              <a:rPr lang="es-ES_tradnl" sz="1200" dirty="0" err="1"/>
              <a:t>System</a:t>
            </a:r>
            <a:r>
              <a:rPr lang="es-ES_tradnl" sz="1200" dirty="0"/>
              <a:t> and </a:t>
            </a:r>
            <a:r>
              <a:rPr lang="es-ES_tradnl" sz="1200" dirty="0" err="1"/>
              <a:t>Treatment</a:t>
            </a:r>
            <a:r>
              <a:rPr lang="es-ES_tradnl" sz="1200" dirty="0"/>
              <a:t> </a:t>
            </a:r>
            <a:r>
              <a:rPr lang="es-ES_tradnl" sz="1200" dirty="0" err="1"/>
              <a:t>Algorithm</a:t>
            </a:r>
            <a:r>
              <a:rPr lang="es-ES_tradnl" sz="1200" dirty="0"/>
              <a:t> </a:t>
            </a:r>
            <a:r>
              <a:rPr lang="es-ES_tradnl" sz="1200" dirty="0" err="1"/>
              <a:t>for</a:t>
            </a:r>
            <a:r>
              <a:rPr lang="es-ES_tradnl" sz="1200" dirty="0"/>
              <a:t> </a:t>
            </a:r>
            <a:r>
              <a:rPr lang="es-ES_tradnl" sz="1200" dirty="0" err="1"/>
              <a:t>Spain</a:t>
            </a:r>
            <a:r>
              <a:rPr lang="es-ES_tradnl" sz="1200" dirty="0"/>
              <a:t> </a:t>
            </a:r>
          </a:p>
          <a:p>
            <a:endParaRPr lang="es-ES_tradnl" dirty="0"/>
          </a:p>
        </p:txBody>
      </p:sp>
      <p:sp>
        <p:nvSpPr>
          <p:cNvPr id="9" name="CuadroTexto 8"/>
          <p:cNvSpPr txBox="1"/>
          <p:nvPr/>
        </p:nvSpPr>
        <p:spPr>
          <a:xfrm>
            <a:off x="5375920" y="5499210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endParaRPr lang="es-ES_tradnl" sz="2400" dirty="0" smtClean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2609343"/>
              </p:ext>
            </p:extLst>
          </p:nvPr>
        </p:nvGraphicFramePr>
        <p:xfrm>
          <a:off x="565938" y="824803"/>
          <a:ext cx="11060124" cy="48463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65031"/>
                <a:gridCol w="2765031"/>
                <a:gridCol w="2765031"/>
                <a:gridCol w="2765031"/>
              </a:tblGrid>
              <a:tr h="8989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dirty="0" smtClean="0"/>
                        <a:t>TIPO DE ACNÉ</a:t>
                      </a:r>
                    </a:p>
                    <a:p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TRATAMIENTO DE</a:t>
                      </a:r>
                    </a:p>
                    <a:p>
                      <a:pPr algn="ctr"/>
                      <a:r>
                        <a:rPr lang="es-ES_tradnl" dirty="0" smtClean="0"/>
                        <a:t>PRIEMERA ELECCIÓN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TRTATAMIENTO DE</a:t>
                      </a:r>
                    </a:p>
                    <a:p>
                      <a:pPr algn="ctr"/>
                      <a:r>
                        <a:rPr lang="es-ES_tradnl" dirty="0" smtClean="0"/>
                        <a:t>SEGUNDA ELECCIÓN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TRATAMIENTO DE </a:t>
                      </a:r>
                    </a:p>
                    <a:p>
                      <a:pPr algn="ctr"/>
                      <a:r>
                        <a:rPr lang="es-ES_tradnl" dirty="0" smtClean="0"/>
                        <a:t>MANTENIMIENTO</a:t>
                      </a:r>
                      <a:endParaRPr lang="es-ES_tradnl" dirty="0"/>
                    </a:p>
                  </a:txBody>
                  <a:tcPr/>
                </a:tc>
              </a:tr>
              <a:tr h="8989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dirty="0" smtClean="0"/>
                        <a:t>ACNÉ COMEDONIANO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err="1" smtClean="0"/>
                        <a:t>Retinoides</a:t>
                      </a:r>
                      <a:r>
                        <a:rPr lang="es-ES_tradnl" dirty="0" smtClean="0"/>
                        <a:t> tópicos/</a:t>
                      </a:r>
                    </a:p>
                    <a:p>
                      <a:pPr algn="ctr"/>
                      <a:r>
                        <a:rPr lang="es-ES_tradnl" dirty="0" err="1" smtClean="0"/>
                        <a:t>Retinoides</a:t>
                      </a:r>
                      <a:r>
                        <a:rPr lang="es-ES_tradnl" dirty="0" smtClean="0"/>
                        <a:t> tópicos-BPO</a:t>
                      </a:r>
                      <a:endParaRPr lang="es-ES_tradn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800" kern="1200" dirty="0" smtClean="0">
                          <a:effectLst/>
                        </a:rPr>
                        <a:t>BPO, ácido salicílico, AHA,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800" kern="1200" dirty="0" smtClean="0">
                          <a:effectLst/>
                        </a:rPr>
                        <a:t>o ácido</a:t>
                      </a:r>
                      <a:r>
                        <a:rPr lang="es-ES_tradnl" sz="1800" kern="1200" baseline="0" dirty="0" smtClean="0">
                          <a:effectLst/>
                        </a:rPr>
                        <a:t> </a:t>
                      </a:r>
                      <a:r>
                        <a:rPr lang="es-ES_tradnl" sz="1800" kern="1200" baseline="0" dirty="0" err="1" smtClean="0">
                          <a:effectLst/>
                        </a:rPr>
                        <a:t>azelaico</a:t>
                      </a:r>
                      <a:r>
                        <a:rPr lang="es-ES_tradnl" sz="1800" kern="1200" dirty="0" smtClean="0">
                          <a:effectLst/>
                        </a:rPr>
                        <a:t> </a:t>
                      </a:r>
                      <a:endParaRPr lang="es-ES_tradnl" dirty="0" smtClean="0"/>
                    </a:p>
                    <a:p>
                      <a:endParaRPr lang="es-ES_tradn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err="1" smtClean="0"/>
                        <a:t>Retinoides</a:t>
                      </a:r>
                      <a:r>
                        <a:rPr lang="es-ES_tradnl" dirty="0" smtClean="0"/>
                        <a:t> tópicos/</a:t>
                      </a:r>
                    </a:p>
                    <a:p>
                      <a:pPr algn="ctr"/>
                      <a:r>
                        <a:rPr lang="es-ES_tradnl" dirty="0" smtClean="0"/>
                        <a:t>AHA</a:t>
                      </a:r>
                      <a:endParaRPr lang="es-ES_tradnl" dirty="0"/>
                    </a:p>
                  </a:txBody>
                  <a:tcPr anchor="ctr"/>
                </a:tc>
              </a:tr>
              <a:tr h="116863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dirty="0" smtClean="0"/>
                        <a:t>ACNÉ PAPULOPUSTULOSO LEVE-MODERADO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800" kern="1200" dirty="0" err="1" smtClean="0">
                          <a:effectLst/>
                        </a:rPr>
                        <a:t>Retinoides</a:t>
                      </a:r>
                      <a:r>
                        <a:rPr lang="es-ES_tradnl" sz="1800" kern="1200" dirty="0" smtClean="0">
                          <a:effectLst/>
                        </a:rPr>
                        <a:t>-BPO/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800" kern="1200" dirty="0" err="1" smtClean="0">
                          <a:effectLst/>
                        </a:rPr>
                        <a:t>Retinoides</a:t>
                      </a:r>
                      <a:r>
                        <a:rPr lang="es-ES_tradnl" sz="1800" kern="1200" dirty="0" smtClean="0">
                          <a:effectLst/>
                        </a:rPr>
                        <a:t>-antibiótico tópico/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800" kern="1200" dirty="0" smtClean="0">
                          <a:effectLst/>
                        </a:rPr>
                        <a:t>Antibiótico tópico-BPO</a:t>
                      </a:r>
                      <a:endParaRPr lang="es-ES_tradnl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800" kern="1200" dirty="0" smtClean="0">
                          <a:effectLst/>
                        </a:rPr>
                        <a:t>Antibiótico oral ± </a:t>
                      </a:r>
                      <a:r>
                        <a:rPr lang="es-ES_tradnl" sz="1800" kern="1200" dirty="0" err="1" smtClean="0">
                          <a:effectLst/>
                        </a:rPr>
                        <a:t>retinoides</a:t>
                      </a:r>
                      <a:r>
                        <a:rPr lang="es-ES_tradnl" sz="1800" kern="1200" dirty="0" smtClean="0">
                          <a:effectLst/>
                        </a:rPr>
                        <a:t>-BPO/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800" kern="1200" dirty="0" smtClean="0">
                          <a:effectLst/>
                        </a:rPr>
                        <a:t>BPO/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800" kern="1200" dirty="0" err="1" smtClean="0">
                          <a:effectLst/>
                        </a:rPr>
                        <a:t>retinoides</a:t>
                      </a:r>
                      <a:r>
                        <a:rPr lang="es-ES_tradnl" sz="1800" kern="1200" dirty="0" smtClean="0">
                          <a:effectLst/>
                        </a:rPr>
                        <a:t> </a:t>
                      </a:r>
                      <a:endParaRPr lang="es-ES_tradnl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800" kern="1200" dirty="0" err="1" smtClean="0">
                          <a:effectLst/>
                        </a:rPr>
                        <a:t>Retinoides</a:t>
                      </a:r>
                      <a:r>
                        <a:rPr lang="es-ES_tradnl" sz="1800" kern="1200" dirty="0" smtClean="0">
                          <a:effectLst/>
                        </a:rPr>
                        <a:t> tópicos/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800" kern="1200" dirty="0" err="1" smtClean="0">
                          <a:effectLst/>
                        </a:rPr>
                        <a:t>Retinoides</a:t>
                      </a:r>
                      <a:r>
                        <a:rPr lang="es-ES_tradnl" sz="1800" kern="1200" dirty="0" smtClean="0">
                          <a:effectLst/>
                        </a:rPr>
                        <a:t> tópicos-BPO/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800" kern="1200" dirty="0" smtClean="0">
                          <a:effectLst/>
                        </a:rPr>
                        <a:t>AHA </a:t>
                      </a:r>
                      <a:endParaRPr lang="es-ES_tradnl" dirty="0" smtClean="0"/>
                    </a:p>
                    <a:p>
                      <a:endParaRPr lang="es-ES_tradnl" dirty="0"/>
                    </a:p>
                  </a:txBody>
                  <a:tcPr anchor="ctr"/>
                </a:tc>
              </a:tr>
              <a:tr h="8989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dirty="0" smtClean="0"/>
                        <a:t>ACNÉ PAPULOPUSTULOSO MODERADO O SEVERO,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dirty="0" smtClean="0"/>
                        <a:t>O NODULAR MODERADO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800" kern="1200" dirty="0" smtClean="0">
                          <a:effectLst/>
                        </a:rPr>
                        <a:t>Antibiótico oral + </a:t>
                      </a:r>
                      <a:r>
                        <a:rPr lang="es-ES_tradnl" sz="1800" kern="1200" dirty="0" err="1" smtClean="0">
                          <a:effectLst/>
                        </a:rPr>
                        <a:t>retinoides</a:t>
                      </a:r>
                      <a:r>
                        <a:rPr lang="es-ES_tradnl" sz="1800" kern="1200" dirty="0" smtClean="0">
                          <a:effectLst/>
                        </a:rPr>
                        <a:t> tópicos</a:t>
                      </a:r>
                      <a:r>
                        <a:rPr lang="es-ES_tradnl" sz="1800" kern="1200" baseline="0" dirty="0" smtClean="0">
                          <a:effectLst/>
                        </a:rPr>
                        <a:t> </a:t>
                      </a:r>
                      <a:r>
                        <a:rPr lang="es-ES_tradnl" sz="1800" kern="1200" dirty="0" smtClean="0">
                          <a:effectLst/>
                        </a:rPr>
                        <a:t>- BPO </a:t>
                      </a:r>
                      <a:endParaRPr lang="es-ES_tradnl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sz="1800" kern="1200" dirty="0" smtClean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800" kern="1200" dirty="0" err="1" smtClean="0">
                          <a:effectLst/>
                        </a:rPr>
                        <a:t>Isotretinoina</a:t>
                      </a:r>
                      <a:r>
                        <a:rPr lang="es-ES_tradnl" sz="1800" kern="1200" dirty="0" smtClean="0">
                          <a:effectLst/>
                        </a:rPr>
                        <a:t> </a:t>
                      </a:r>
                      <a:endParaRPr lang="es-ES_tradnl" dirty="0" smtClean="0"/>
                    </a:p>
                    <a:p>
                      <a:endParaRPr lang="es-ES_tradn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800" kern="1200" dirty="0" err="1" smtClean="0">
                          <a:effectLst/>
                        </a:rPr>
                        <a:t>Retinoides</a:t>
                      </a:r>
                      <a:r>
                        <a:rPr lang="es-ES_tradnl" sz="1800" kern="1200" dirty="0" smtClean="0">
                          <a:effectLst/>
                        </a:rPr>
                        <a:t> </a:t>
                      </a:r>
                      <a:r>
                        <a:rPr lang="es-ES_tradnl" sz="1800" kern="1200" dirty="0" err="1" smtClean="0">
                          <a:effectLst/>
                        </a:rPr>
                        <a:t>tópcios</a:t>
                      </a:r>
                      <a:r>
                        <a:rPr lang="es-ES_tradnl" sz="1800" kern="1200" dirty="0" smtClean="0">
                          <a:effectLst/>
                        </a:rPr>
                        <a:t>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800" kern="1200" dirty="0" err="1" smtClean="0">
                          <a:effectLst/>
                        </a:rPr>
                        <a:t>Retinoides</a:t>
                      </a:r>
                      <a:r>
                        <a:rPr lang="es-ES_tradnl" sz="1800" kern="1200" dirty="0" smtClean="0">
                          <a:effectLst/>
                        </a:rPr>
                        <a:t> </a:t>
                      </a:r>
                      <a:r>
                        <a:rPr lang="es-ES_tradnl" sz="1800" kern="1200" dirty="0" err="1" smtClean="0">
                          <a:effectLst/>
                        </a:rPr>
                        <a:t>tópcios</a:t>
                      </a:r>
                      <a:r>
                        <a:rPr lang="es-ES_tradnl" sz="1800" kern="1200" dirty="0" smtClean="0">
                          <a:effectLst/>
                        </a:rPr>
                        <a:t>-BPO/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800" kern="1200" dirty="0" smtClean="0">
                          <a:effectLst/>
                        </a:rPr>
                        <a:t>AHA </a:t>
                      </a:r>
                      <a:endParaRPr lang="es-ES_tradnl" dirty="0" smtClean="0"/>
                    </a:p>
                  </a:txBody>
                  <a:tcPr anchor="ctr"/>
                </a:tc>
              </a:tr>
              <a:tr h="8989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dirty="0" smtClean="0"/>
                        <a:t>ACNÉ NODULOQUÍSTICO SEVERO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dirty="0" smtClean="0"/>
                    </a:p>
                    <a:p>
                      <a:pPr algn="ctr"/>
                      <a:r>
                        <a:rPr lang="es-ES_tradnl" dirty="0" err="1" smtClean="0"/>
                        <a:t>Isotretinoina</a:t>
                      </a:r>
                      <a:endParaRPr lang="es-ES_tradn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800" kern="1200" dirty="0" smtClean="0">
                          <a:effectLst/>
                        </a:rPr>
                        <a:t>Antibiótico vía oral + </a:t>
                      </a:r>
                      <a:r>
                        <a:rPr lang="es-ES_tradnl" sz="1800" kern="1200" dirty="0" err="1" smtClean="0">
                          <a:effectLst/>
                        </a:rPr>
                        <a:t>retinoide</a:t>
                      </a:r>
                      <a:r>
                        <a:rPr lang="es-ES_tradnl" sz="1800" kern="1200" baseline="0" dirty="0" smtClean="0">
                          <a:effectLst/>
                        </a:rPr>
                        <a:t> tópico</a:t>
                      </a:r>
                      <a:r>
                        <a:rPr lang="es-ES_tradnl" sz="1800" kern="1200" dirty="0" smtClean="0">
                          <a:effectLst/>
                        </a:rPr>
                        <a:t>-BPO </a:t>
                      </a:r>
                      <a:endParaRPr lang="es-ES_tradnl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kern="1200" dirty="0" err="1" smtClean="0">
                          <a:effectLst/>
                        </a:rPr>
                        <a:t>Retinoide</a:t>
                      </a:r>
                      <a:r>
                        <a:rPr lang="es-ES_tradnl" sz="1800" kern="1200" dirty="0" smtClean="0">
                          <a:effectLst/>
                        </a:rPr>
                        <a:t> tópico/</a:t>
                      </a:r>
                    </a:p>
                    <a:p>
                      <a:pPr algn="ctr"/>
                      <a:r>
                        <a:rPr lang="es-ES_tradnl" sz="1800" kern="1200" dirty="0" err="1" smtClean="0">
                          <a:effectLst/>
                        </a:rPr>
                        <a:t>Retinoide</a:t>
                      </a:r>
                      <a:r>
                        <a:rPr lang="es-ES_tradnl" sz="1800" kern="1200" dirty="0" smtClean="0">
                          <a:effectLst/>
                        </a:rPr>
                        <a:t> tópico-BPO/</a:t>
                      </a:r>
                    </a:p>
                    <a:p>
                      <a:pPr algn="ctr"/>
                      <a:r>
                        <a:rPr lang="es-ES_tradnl" sz="1800" kern="1200" dirty="0" smtClean="0">
                          <a:effectLst/>
                        </a:rPr>
                        <a:t>AHA </a:t>
                      </a:r>
                      <a:endParaRPr lang="es-ES_tradnl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6801492" y="523982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endParaRPr lang="es-ES_tradnl" sz="2400" dirty="0" smtClean="0"/>
          </a:p>
        </p:txBody>
      </p:sp>
    </p:spTree>
    <p:extLst>
      <p:ext uri="{BB962C8B-B14F-4D97-AF65-F5344CB8AC3E}">
        <p14:creationId xmlns:p14="http://schemas.microsoft.com/office/powerpoint/2010/main" val="184674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2. Acné: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42925" lvl="1" indent="0">
              <a:buClrTx/>
              <a:buSzTx/>
              <a:buNone/>
            </a:pPr>
            <a:r>
              <a:rPr lang="es-ES" dirty="0" smtClean="0">
                <a:solidFill>
                  <a:schemeClr val="tx2"/>
                </a:solidFill>
              </a:rPr>
              <a:t>E. Tratamiento </a:t>
            </a:r>
            <a:r>
              <a:rPr lang="es-ES" dirty="0">
                <a:solidFill>
                  <a:schemeClr val="tx2"/>
                </a:solidFill>
              </a:rPr>
              <a:t>de indicación farmacéutica: </a:t>
            </a:r>
            <a:endParaRPr lang="es-ES" dirty="0" smtClean="0"/>
          </a:p>
          <a:p>
            <a:pPr marL="808038" lvl="1">
              <a:buClrTx/>
              <a:buSzTx/>
              <a:buBlip>
                <a:blip r:embed="rId2"/>
              </a:buBlip>
            </a:pPr>
            <a:r>
              <a:rPr lang="es-ES" dirty="0" smtClean="0"/>
              <a:t>Tratamiento </a:t>
            </a:r>
            <a:r>
              <a:rPr lang="es-ES" dirty="0"/>
              <a:t>farmacológico de indicación </a:t>
            </a:r>
            <a:r>
              <a:rPr lang="es-ES" dirty="0" smtClean="0"/>
              <a:t>farmacéutica:</a:t>
            </a:r>
          </a:p>
          <a:p>
            <a:pPr lvl="2"/>
            <a:r>
              <a:rPr lang="es-ES" dirty="0"/>
              <a:t>Peróxido de </a:t>
            </a:r>
            <a:r>
              <a:rPr lang="es-ES" dirty="0" err="1"/>
              <a:t>benzoilo</a:t>
            </a:r>
            <a:r>
              <a:rPr lang="es-ES" dirty="0"/>
              <a:t> 2,5%, 5% o 10</a:t>
            </a:r>
            <a:r>
              <a:rPr lang="es-ES" dirty="0" smtClean="0"/>
              <a:t>%.</a:t>
            </a:r>
            <a:endParaRPr lang="es-ES" dirty="0"/>
          </a:p>
          <a:p>
            <a:pPr lvl="2"/>
            <a:r>
              <a:rPr lang="es-ES" dirty="0"/>
              <a:t>Ácido </a:t>
            </a:r>
            <a:r>
              <a:rPr lang="es-ES" dirty="0" err="1"/>
              <a:t>azelaico</a:t>
            </a:r>
            <a:r>
              <a:rPr lang="es-ES" dirty="0"/>
              <a:t> en crema al 15% o 20</a:t>
            </a:r>
            <a:r>
              <a:rPr lang="es-ES" dirty="0" smtClean="0"/>
              <a:t>%.</a:t>
            </a:r>
          </a:p>
          <a:p>
            <a:pPr marL="808038" lvl="1">
              <a:buClrTx/>
              <a:buSzTx/>
              <a:buBlip>
                <a:blip r:embed="rId2"/>
              </a:buBlip>
            </a:pPr>
            <a:r>
              <a:rPr lang="es-ES" dirty="0"/>
              <a:t>Tratamiento no farmacológico</a:t>
            </a:r>
            <a:r>
              <a:rPr lang="es-ES" dirty="0" smtClean="0"/>
              <a:t>:</a:t>
            </a:r>
          </a:p>
          <a:p>
            <a:pPr lvl="2"/>
            <a:r>
              <a:rPr lang="es-ES" dirty="0"/>
              <a:t>Ácido </a:t>
            </a:r>
            <a:r>
              <a:rPr lang="es-ES" dirty="0" smtClean="0"/>
              <a:t>salicílico.</a:t>
            </a:r>
            <a:endParaRPr lang="es-ES" dirty="0"/>
          </a:p>
          <a:p>
            <a:pPr lvl="2"/>
            <a:r>
              <a:rPr lang="es-ES" dirty="0" err="1"/>
              <a:t>Niacinamida</a:t>
            </a:r>
            <a:r>
              <a:rPr lang="es-ES" dirty="0"/>
              <a:t> en gel al 4</a:t>
            </a:r>
            <a:r>
              <a:rPr lang="es-ES" dirty="0" smtClean="0"/>
              <a:t>%.</a:t>
            </a:r>
            <a:endParaRPr lang="es-ES" dirty="0"/>
          </a:p>
          <a:p>
            <a:pPr lvl="2"/>
            <a:r>
              <a:rPr lang="es-ES" dirty="0"/>
              <a:t>Alfa-hidroxiácidos (ácido </a:t>
            </a:r>
            <a:r>
              <a:rPr lang="es-ES" dirty="0" err="1"/>
              <a:t>glicólico</a:t>
            </a:r>
            <a:r>
              <a:rPr lang="es-ES" dirty="0"/>
              <a:t>, málico, láctico, cítrico</a:t>
            </a:r>
            <a:r>
              <a:rPr lang="es-ES" dirty="0" smtClean="0"/>
              <a:t>).</a:t>
            </a:r>
            <a:endParaRPr lang="es-ES" dirty="0"/>
          </a:p>
          <a:p>
            <a:pPr lvl="2"/>
            <a:r>
              <a:rPr lang="es-ES" dirty="0" err="1"/>
              <a:t>Retinol</a:t>
            </a:r>
            <a:r>
              <a:rPr lang="es-ES" dirty="0"/>
              <a:t> tópico &lt;1</a:t>
            </a:r>
            <a:r>
              <a:rPr lang="es-ES" dirty="0" smtClean="0"/>
              <a:t>%.</a:t>
            </a:r>
            <a:endParaRPr lang="es-ES" dirty="0"/>
          </a:p>
          <a:p>
            <a:pPr lvl="2"/>
            <a:r>
              <a:rPr lang="es-ES" dirty="0" err="1" smtClean="0"/>
              <a:t>Triclosan</a:t>
            </a:r>
            <a:r>
              <a:rPr lang="es-ES" dirty="0" smtClean="0"/>
              <a:t>.</a:t>
            </a:r>
            <a:endParaRPr lang="es-ES" dirty="0"/>
          </a:p>
          <a:p>
            <a:pPr lvl="2"/>
            <a:r>
              <a:rPr lang="es-ES" dirty="0" err="1"/>
              <a:t>Glucanato</a:t>
            </a:r>
            <a:r>
              <a:rPr lang="es-ES" dirty="0"/>
              <a:t> de zinc, </a:t>
            </a:r>
            <a:r>
              <a:rPr lang="es-ES" dirty="0" err="1"/>
              <a:t>resorcinol</a:t>
            </a:r>
            <a:r>
              <a:rPr lang="es-ES" dirty="0"/>
              <a:t>, azufre, vitamina </a:t>
            </a:r>
            <a:r>
              <a:rPr lang="es-ES" dirty="0" smtClean="0"/>
              <a:t>B6.</a:t>
            </a:r>
            <a:endParaRPr lang="es-ES" dirty="0"/>
          </a:p>
          <a:p>
            <a:pPr lvl="2"/>
            <a:r>
              <a:rPr lang="es-ES" dirty="0" err="1"/>
              <a:t>Silica</a:t>
            </a:r>
            <a:r>
              <a:rPr lang="es-ES" dirty="0"/>
              <a:t>, caolín, </a:t>
            </a:r>
            <a:r>
              <a:rPr lang="es-ES" dirty="0" smtClean="0"/>
              <a:t>cobre.</a:t>
            </a:r>
            <a:endParaRPr lang="es-ES" dirty="0"/>
          </a:p>
          <a:p>
            <a:pPr marL="542925" lvl="1" indent="0">
              <a:buClrTx/>
              <a:buSzTx/>
              <a:buNone/>
            </a:pPr>
            <a:endParaRPr lang="es-ES" dirty="0"/>
          </a:p>
          <a:p>
            <a:pPr marL="542925" lvl="1" indent="0">
              <a:buClrTx/>
              <a:buSzTx/>
              <a:buNone/>
            </a:pPr>
            <a:endParaRPr lang="es-ES" dirty="0"/>
          </a:p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s-ES" sz="1200" dirty="0"/>
              <a:t>Guías Europeas para el Tratamiento del Acné, 2016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82624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2. Acné:</a:t>
            </a:r>
            <a:endParaRPr lang="es-ES_tradnl" dirty="0"/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7610767"/>
              </p:ext>
            </p:extLst>
          </p:nvPr>
        </p:nvGraphicFramePr>
        <p:xfrm>
          <a:off x="407368" y="836712"/>
          <a:ext cx="11175033" cy="3881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5011"/>
                <a:gridCol w="3725011"/>
                <a:gridCol w="3725011"/>
              </a:tblGrid>
              <a:tr h="741829">
                <a:tc>
                  <a:txBody>
                    <a:bodyPr/>
                    <a:lstStyle/>
                    <a:p>
                      <a:pPr algn="ctr"/>
                      <a:endParaRPr lang="es-ES_tradnl" dirty="0" smtClean="0"/>
                    </a:p>
                    <a:p>
                      <a:pPr algn="ctr"/>
                      <a:r>
                        <a:rPr lang="es-ES_tradnl" dirty="0" smtClean="0"/>
                        <a:t>TIPO DE ACNÉ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TRATAMIENTO TÓPICO </a:t>
                      </a:r>
                    </a:p>
                    <a:p>
                      <a:pPr algn="ctr"/>
                      <a:r>
                        <a:rPr lang="es-ES_tradnl" dirty="0" smtClean="0"/>
                        <a:t>DE INDICACIÓN </a:t>
                      </a:r>
                    </a:p>
                    <a:p>
                      <a:pPr algn="ctr"/>
                      <a:r>
                        <a:rPr lang="es-ES_tradnl" dirty="0" smtClean="0"/>
                        <a:t>FARMACÉUTICA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TRATAMIENTO TÓPICO DE</a:t>
                      </a:r>
                    </a:p>
                    <a:p>
                      <a:pPr algn="ctr"/>
                      <a:r>
                        <a:rPr lang="es-ES_tradnl" dirty="0" smtClean="0"/>
                        <a:t>INDICACIÓNFARMACEUTICA </a:t>
                      </a:r>
                    </a:p>
                    <a:p>
                      <a:pPr algn="ctr"/>
                      <a:r>
                        <a:rPr lang="es-ES_tradnl" dirty="0" smtClean="0"/>
                        <a:t>EN MANTENIMIENTO</a:t>
                      </a:r>
                      <a:endParaRPr lang="es-ES_tradnl" dirty="0"/>
                    </a:p>
                  </a:txBody>
                  <a:tcPr/>
                </a:tc>
              </a:tr>
              <a:tr h="741829">
                <a:tc>
                  <a:txBody>
                    <a:bodyPr/>
                    <a:lstStyle/>
                    <a:p>
                      <a:pPr algn="ctr"/>
                      <a:endParaRPr lang="es-ES_tradnl" dirty="0" smtClean="0"/>
                    </a:p>
                    <a:p>
                      <a:pPr algn="ctr"/>
                      <a:r>
                        <a:rPr lang="es-ES_tradnl" dirty="0" smtClean="0"/>
                        <a:t>ACNÉ COMEDONIANO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Peróxido de </a:t>
                      </a:r>
                      <a:r>
                        <a:rPr lang="es-ES_tradnl" dirty="0" err="1" smtClean="0"/>
                        <a:t>benzoilo</a:t>
                      </a:r>
                      <a:r>
                        <a:rPr lang="es-ES_tradnl" dirty="0" smtClean="0"/>
                        <a:t>, </a:t>
                      </a:r>
                      <a:r>
                        <a:rPr lang="es-ES_tradnl" dirty="0" err="1" smtClean="0"/>
                        <a:t>retinol</a:t>
                      </a:r>
                      <a:r>
                        <a:rPr lang="es-ES_tradnl" dirty="0" smtClean="0"/>
                        <a:t>, </a:t>
                      </a:r>
                      <a:r>
                        <a:rPr lang="es-ES_tradnl" dirty="0" err="1" smtClean="0"/>
                        <a:t>ác</a:t>
                      </a:r>
                      <a:r>
                        <a:rPr lang="es-ES_tradnl" dirty="0" smtClean="0"/>
                        <a:t>. salicílico, AHA, ácido </a:t>
                      </a:r>
                      <a:r>
                        <a:rPr lang="es-ES_tradnl" dirty="0" err="1" smtClean="0"/>
                        <a:t>azelaico</a:t>
                      </a:r>
                      <a:r>
                        <a:rPr lang="es-ES_tradnl" dirty="0" smtClean="0"/>
                        <a:t> *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err="1" smtClean="0"/>
                        <a:t>Retinol</a:t>
                      </a:r>
                      <a:r>
                        <a:rPr lang="es-ES_tradnl" dirty="0" smtClean="0"/>
                        <a:t>, AHA</a:t>
                      </a:r>
                      <a:endParaRPr lang="es-ES_tradnl" dirty="0"/>
                    </a:p>
                  </a:txBody>
                  <a:tcPr/>
                </a:tc>
              </a:tr>
              <a:tr h="741829">
                <a:tc>
                  <a:txBody>
                    <a:bodyPr/>
                    <a:lstStyle/>
                    <a:p>
                      <a:pPr algn="ctr"/>
                      <a:endParaRPr lang="es-ES_tradnl" dirty="0" smtClean="0"/>
                    </a:p>
                    <a:p>
                      <a:pPr algn="ctr"/>
                      <a:r>
                        <a:rPr lang="es-ES_tradnl" dirty="0" smtClean="0"/>
                        <a:t>ACNÉ PAPULOPUSTULOSO LEVE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Peróxido de </a:t>
                      </a:r>
                      <a:r>
                        <a:rPr lang="es-ES_tradnl" dirty="0" err="1" smtClean="0"/>
                        <a:t>benzoilo</a:t>
                      </a:r>
                      <a:r>
                        <a:rPr lang="es-ES_tradnl" dirty="0" smtClean="0"/>
                        <a:t>, </a:t>
                      </a:r>
                      <a:r>
                        <a:rPr lang="es-ES_tradnl" dirty="0" err="1" smtClean="0"/>
                        <a:t>retinol</a:t>
                      </a:r>
                      <a:r>
                        <a:rPr lang="es-ES_tradnl" dirty="0" smtClean="0"/>
                        <a:t> *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err="1" smtClean="0"/>
                        <a:t>Retinol</a:t>
                      </a:r>
                      <a:r>
                        <a:rPr lang="es-ES_tradnl" dirty="0" smtClean="0"/>
                        <a:t>, peróxido </a:t>
                      </a:r>
                      <a:r>
                        <a:rPr lang="es-ES_tradnl" dirty="0" err="1" smtClean="0"/>
                        <a:t>benzoilo</a:t>
                      </a:r>
                      <a:r>
                        <a:rPr lang="es-ES_tradnl" dirty="0" smtClean="0"/>
                        <a:t>, AHA</a:t>
                      </a:r>
                      <a:endParaRPr lang="es-ES_tradnl" dirty="0"/>
                    </a:p>
                  </a:txBody>
                  <a:tcPr/>
                </a:tc>
              </a:tr>
              <a:tr h="741829"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ACNÉ PAPULOPUSTULOSO MODERADO O SEVERO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dirty="0" err="1" smtClean="0"/>
                        <a:t>Retinol</a:t>
                      </a:r>
                      <a:r>
                        <a:rPr lang="es-ES_tradnl" dirty="0" smtClean="0"/>
                        <a:t>, peróxido </a:t>
                      </a:r>
                      <a:r>
                        <a:rPr lang="es-ES_tradnl" dirty="0" err="1" smtClean="0"/>
                        <a:t>benzoilo</a:t>
                      </a:r>
                      <a:r>
                        <a:rPr lang="es-ES_tradnl" dirty="0" smtClean="0"/>
                        <a:t>, ácido </a:t>
                      </a:r>
                      <a:r>
                        <a:rPr lang="es-ES_tradnl" dirty="0" err="1" smtClean="0"/>
                        <a:t>azelaico</a:t>
                      </a:r>
                      <a:r>
                        <a:rPr lang="es-ES_tradnl" dirty="0" smtClean="0"/>
                        <a:t>, AHA.</a:t>
                      </a:r>
                    </a:p>
                  </a:txBody>
                  <a:tcPr/>
                </a:tc>
              </a:tr>
              <a:tr h="741829">
                <a:tc>
                  <a:txBody>
                    <a:bodyPr/>
                    <a:lstStyle/>
                    <a:p>
                      <a:pPr algn="ctr"/>
                      <a:endParaRPr lang="es-ES_tradnl" dirty="0" smtClean="0"/>
                    </a:p>
                    <a:p>
                      <a:pPr algn="ctr"/>
                      <a:r>
                        <a:rPr lang="es-ES_tradnl" dirty="0" smtClean="0"/>
                        <a:t>ACNÉ NODULOQUÍSTICO SEVERO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X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dirty="0" err="1" smtClean="0"/>
                        <a:t>Retinol</a:t>
                      </a:r>
                      <a:r>
                        <a:rPr lang="es-ES_tradnl" dirty="0" smtClean="0"/>
                        <a:t>, peróxido </a:t>
                      </a:r>
                      <a:r>
                        <a:rPr lang="es-ES_tradnl" dirty="0" err="1" smtClean="0"/>
                        <a:t>benzoilo</a:t>
                      </a:r>
                      <a:r>
                        <a:rPr lang="es-ES_tradnl" dirty="0" smtClean="0"/>
                        <a:t>, ácido </a:t>
                      </a:r>
                      <a:r>
                        <a:rPr lang="es-ES_tradnl" dirty="0" err="1" smtClean="0"/>
                        <a:t>azelaico</a:t>
                      </a:r>
                      <a:r>
                        <a:rPr lang="es-ES_tradnl" dirty="0" smtClean="0"/>
                        <a:t>, AHA.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s-ES_tradnl" sz="1200" dirty="0" err="1"/>
              <a:t>Consensus-Based</a:t>
            </a:r>
            <a:r>
              <a:rPr lang="es-ES_tradnl" sz="1200" dirty="0"/>
              <a:t> </a:t>
            </a:r>
            <a:r>
              <a:rPr lang="es-ES_tradnl" sz="1200" dirty="0" err="1"/>
              <a:t>Acne</a:t>
            </a:r>
            <a:r>
              <a:rPr lang="es-ES_tradnl" sz="1200" dirty="0"/>
              <a:t> </a:t>
            </a:r>
            <a:r>
              <a:rPr lang="es-ES_tradnl" sz="1200" dirty="0" err="1"/>
              <a:t>Classification</a:t>
            </a:r>
            <a:r>
              <a:rPr lang="es-ES_tradnl" sz="1200" dirty="0"/>
              <a:t> </a:t>
            </a:r>
            <a:r>
              <a:rPr lang="es-ES_tradnl" sz="1200" dirty="0" err="1"/>
              <a:t>System</a:t>
            </a:r>
            <a:r>
              <a:rPr lang="es-ES_tradnl" sz="1200" dirty="0"/>
              <a:t> and </a:t>
            </a:r>
            <a:r>
              <a:rPr lang="es-ES_tradnl" sz="1200" dirty="0" err="1"/>
              <a:t>Treatment</a:t>
            </a:r>
            <a:r>
              <a:rPr lang="es-ES_tradnl" sz="1200" dirty="0"/>
              <a:t> </a:t>
            </a:r>
            <a:r>
              <a:rPr lang="es-ES_tradnl" sz="1200" dirty="0" err="1"/>
              <a:t>Algorithm</a:t>
            </a:r>
            <a:r>
              <a:rPr lang="es-ES_tradnl" sz="1200" dirty="0"/>
              <a:t> </a:t>
            </a:r>
            <a:r>
              <a:rPr lang="es-ES_tradnl" sz="1200" dirty="0" err="1"/>
              <a:t>for</a:t>
            </a:r>
            <a:r>
              <a:rPr lang="es-ES_tradnl" sz="1200" dirty="0"/>
              <a:t> </a:t>
            </a:r>
            <a:r>
              <a:rPr lang="es-ES_tradnl" sz="1200" dirty="0" err="1"/>
              <a:t>Spain</a:t>
            </a:r>
            <a:r>
              <a:rPr lang="es-ES_tradnl" sz="1200" dirty="0"/>
              <a:t> </a:t>
            </a:r>
          </a:p>
          <a:p>
            <a:endParaRPr lang="es-ES_tradnl" dirty="0"/>
          </a:p>
        </p:txBody>
      </p:sp>
      <p:sp>
        <p:nvSpPr>
          <p:cNvPr id="9" name="CuadroTexto 8"/>
          <p:cNvSpPr txBox="1"/>
          <p:nvPr/>
        </p:nvSpPr>
        <p:spPr>
          <a:xfrm>
            <a:off x="5375920" y="5499210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endParaRPr lang="es-ES_tradnl" sz="2400" dirty="0" smtClean="0"/>
          </a:p>
        </p:txBody>
      </p:sp>
      <p:sp>
        <p:nvSpPr>
          <p:cNvPr id="3" name="CuadroTexto 2"/>
          <p:cNvSpPr txBox="1"/>
          <p:nvPr/>
        </p:nvSpPr>
        <p:spPr>
          <a:xfrm>
            <a:off x="407367" y="5059754"/>
            <a:ext cx="11089233" cy="36004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s-ES_tradnl" sz="1600" dirty="0" smtClean="0"/>
              <a:t>*No incluimos antibióticos y </a:t>
            </a:r>
            <a:r>
              <a:rPr lang="es-ES_tradnl" sz="1600" dirty="0" err="1" smtClean="0"/>
              <a:t>retinoides</a:t>
            </a:r>
            <a:r>
              <a:rPr lang="es-ES_tradnl" sz="1600" dirty="0" smtClean="0"/>
              <a:t> tópicos o sistémicos considerados primera línea de tratamiento, sólo bajo prescripción médica</a:t>
            </a:r>
            <a:r>
              <a:rPr lang="es-ES_tradnl" dirty="0" smtClean="0"/>
              <a:t>.</a:t>
            </a:r>
          </a:p>
          <a:p>
            <a:r>
              <a:rPr lang="es-ES_tradnl" dirty="0" smtClean="0"/>
              <a:t>X Derivación médica.</a:t>
            </a:r>
          </a:p>
        </p:txBody>
      </p:sp>
    </p:spTree>
    <p:extLst>
      <p:ext uri="{BB962C8B-B14F-4D97-AF65-F5344CB8AC3E}">
        <p14:creationId xmlns:p14="http://schemas.microsoft.com/office/powerpoint/2010/main" val="109422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Caso </a:t>
            </a:r>
            <a:r>
              <a:rPr lang="es-ES" dirty="0" smtClean="0"/>
              <a:t>clínico </a:t>
            </a:r>
            <a:r>
              <a:rPr lang="es-ES" dirty="0"/>
              <a:t>2: Acné (I)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42925" indent="0">
              <a:buNone/>
            </a:pPr>
            <a:r>
              <a:rPr lang="es-ES" dirty="0"/>
              <a:t>Entrevistamos al paciente</a:t>
            </a:r>
            <a:r>
              <a:rPr lang="es-ES" dirty="0" smtClean="0"/>
              <a:t>:</a:t>
            </a:r>
            <a:endParaRPr lang="es-ES" dirty="0" smtClean="0">
              <a:solidFill>
                <a:srgbClr val="C00000"/>
              </a:solidFill>
            </a:endParaRPr>
          </a:p>
          <a:p>
            <a:endParaRPr lang="es-ES" dirty="0">
              <a:solidFill>
                <a:srgbClr val="C00000"/>
              </a:solidFill>
            </a:endParaRPr>
          </a:p>
          <a:p>
            <a:r>
              <a:rPr lang="es-ES" dirty="0" smtClean="0">
                <a:solidFill>
                  <a:srgbClr val="C00000"/>
                </a:solidFill>
              </a:rPr>
              <a:t>Mujer </a:t>
            </a:r>
            <a:r>
              <a:rPr lang="es-ES" dirty="0">
                <a:solidFill>
                  <a:srgbClr val="C00000"/>
                </a:solidFill>
              </a:rPr>
              <a:t>29 años </a:t>
            </a:r>
            <a:r>
              <a:rPr lang="es-ES" dirty="0"/>
              <a:t>presenta </a:t>
            </a:r>
            <a:r>
              <a:rPr lang="es-ES" dirty="0">
                <a:solidFill>
                  <a:srgbClr val="C00000"/>
                </a:solidFill>
              </a:rPr>
              <a:t>acné </a:t>
            </a:r>
            <a:r>
              <a:rPr lang="es-ES" dirty="0" err="1">
                <a:solidFill>
                  <a:srgbClr val="C00000"/>
                </a:solidFill>
              </a:rPr>
              <a:t>comedoniano</a:t>
            </a:r>
            <a:r>
              <a:rPr lang="es-ES" dirty="0">
                <a:solidFill>
                  <a:srgbClr val="C00000"/>
                </a:solidFill>
              </a:rPr>
              <a:t> no inflamatorio</a:t>
            </a:r>
            <a:r>
              <a:rPr lang="es-ES" dirty="0"/>
              <a:t>, poros dilatados, cicatrices residuales de </a:t>
            </a:r>
            <a:r>
              <a:rPr lang="es-ES" dirty="0" smtClean="0"/>
              <a:t>acné.</a:t>
            </a:r>
          </a:p>
          <a:p>
            <a:r>
              <a:rPr lang="es-ES" dirty="0" smtClean="0"/>
              <a:t>Actualmente </a:t>
            </a:r>
            <a:r>
              <a:rPr lang="es-ES" dirty="0">
                <a:solidFill>
                  <a:srgbClr val="C00000"/>
                </a:solidFill>
              </a:rPr>
              <a:t>sin tratamiento </a:t>
            </a:r>
            <a:r>
              <a:rPr lang="es-ES" dirty="0" smtClean="0">
                <a:solidFill>
                  <a:srgbClr val="C00000"/>
                </a:solidFill>
              </a:rPr>
              <a:t>farmacológico</a:t>
            </a:r>
            <a:r>
              <a:rPr lang="es-ES" dirty="0" smtClean="0"/>
              <a:t>.</a:t>
            </a:r>
          </a:p>
          <a:p>
            <a:r>
              <a:rPr lang="es-ES" dirty="0" smtClean="0"/>
              <a:t>Piel </a:t>
            </a:r>
            <a:r>
              <a:rPr lang="es-ES" dirty="0">
                <a:solidFill>
                  <a:srgbClr val="C00000"/>
                </a:solidFill>
              </a:rPr>
              <a:t>mixta y </a:t>
            </a:r>
            <a:r>
              <a:rPr lang="es-ES" dirty="0" smtClean="0">
                <a:solidFill>
                  <a:srgbClr val="C00000"/>
                </a:solidFill>
              </a:rPr>
              <a:t>deshidratada</a:t>
            </a:r>
            <a:r>
              <a:rPr lang="es-ES" dirty="0" smtClean="0"/>
              <a:t>.</a:t>
            </a:r>
          </a:p>
          <a:p>
            <a:r>
              <a:rPr lang="es-ES" dirty="0" smtClean="0"/>
              <a:t>Rutina </a:t>
            </a:r>
            <a:r>
              <a:rPr lang="es-ES" dirty="0" err="1"/>
              <a:t>dermofarmacéutica</a:t>
            </a:r>
            <a:r>
              <a:rPr lang="es-ES" dirty="0"/>
              <a:t> de </a:t>
            </a:r>
            <a:r>
              <a:rPr lang="es-ES" dirty="0">
                <a:solidFill>
                  <a:srgbClr val="C00000"/>
                </a:solidFill>
              </a:rPr>
              <a:t>higiene facial de dos a tres veces al día con jabón </a:t>
            </a:r>
            <a:r>
              <a:rPr lang="es-ES" dirty="0"/>
              <a:t>(para no verse los brillos), sólo hidrata por la noche con tratamiento para piel </a:t>
            </a:r>
            <a:r>
              <a:rPr lang="es-ES" dirty="0" smtClean="0"/>
              <a:t>grasa.</a:t>
            </a:r>
          </a:p>
          <a:p>
            <a:r>
              <a:rPr lang="es-ES" dirty="0" smtClean="0">
                <a:solidFill>
                  <a:srgbClr val="C00000"/>
                </a:solidFill>
              </a:rPr>
              <a:t>Protección </a:t>
            </a:r>
            <a:r>
              <a:rPr lang="es-ES" dirty="0">
                <a:solidFill>
                  <a:srgbClr val="C00000"/>
                </a:solidFill>
              </a:rPr>
              <a:t>solar sólo en verano</a:t>
            </a:r>
            <a:r>
              <a:rPr lang="es-ES" dirty="0" smtClean="0"/>
              <a:t>.</a:t>
            </a:r>
          </a:p>
          <a:p>
            <a:r>
              <a:rPr lang="es-ES" dirty="0" smtClean="0"/>
              <a:t>*</a:t>
            </a:r>
            <a:r>
              <a:rPr lang="es-ES" dirty="0"/>
              <a:t>Nos consulta si debe </a:t>
            </a:r>
            <a:r>
              <a:rPr lang="es-ES" dirty="0">
                <a:solidFill>
                  <a:schemeClr val="tx2"/>
                </a:solidFill>
              </a:rPr>
              <a:t>limpiar la piel a diario con toallitas antibióticas </a:t>
            </a:r>
            <a:r>
              <a:rPr lang="es-ES" dirty="0" err="1">
                <a:solidFill>
                  <a:schemeClr val="tx2"/>
                </a:solidFill>
              </a:rPr>
              <a:t>eritromicina</a:t>
            </a:r>
            <a:r>
              <a:rPr lang="es-ES" dirty="0">
                <a:solidFill>
                  <a:schemeClr val="tx2"/>
                </a:solidFill>
              </a:rPr>
              <a:t> al 2%</a:t>
            </a:r>
            <a:r>
              <a:rPr lang="es-ES" dirty="0"/>
              <a:t>. Por recomendación de una amiga. 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s-ES" sz="1200" dirty="0"/>
              <a:t>Base de datos propia, paciente real Farmacia Paz </a:t>
            </a:r>
            <a:r>
              <a:rPr lang="es-ES" sz="1200" dirty="0" err="1"/>
              <a:t>Ferragut</a:t>
            </a:r>
            <a:endParaRPr lang="es-ES" sz="12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53360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imagen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27" b="22327"/>
          <a:stretch>
            <a:fillRect/>
          </a:stretch>
        </p:blipFill>
        <p:spPr>
          <a:xfrm>
            <a:off x="2499536" y="1098379"/>
            <a:ext cx="7196864" cy="3005492"/>
          </a:xfrm>
        </p:spPr>
      </p:pic>
      <p:sp>
        <p:nvSpPr>
          <p:cNvPr id="3" name="Marcador de texto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s-ES_tradnl" sz="1200" dirty="0"/>
              <a:t>http://</a:t>
            </a:r>
            <a:r>
              <a:rPr lang="es-ES_tradnl" sz="1200" dirty="0" err="1"/>
              <a:t>www.dermapixel.com</a:t>
            </a:r>
            <a:endParaRPr lang="es-ES_tradnl" sz="12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idx="10"/>
          </p:nvPr>
        </p:nvSpPr>
        <p:spPr>
          <a:xfrm>
            <a:off x="655284" y="4442684"/>
            <a:ext cx="10271787" cy="417054"/>
          </a:xfrm>
        </p:spPr>
        <p:txBody>
          <a:bodyPr/>
          <a:lstStyle/>
          <a:p>
            <a:r>
              <a:rPr lang="es-ES_tradnl" dirty="0" smtClean="0"/>
              <a:t>Acné </a:t>
            </a:r>
            <a:r>
              <a:rPr lang="es-ES_tradnl" dirty="0" err="1" smtClean="0"/>
              <a:t>comedoniano</a:t>
            </a:r>
            <a:r>
              <a:rPr lang="es-ES_tradnl" dirty="0" smtClean="0"/>
              <a:t> no inflamatorio</a:t>
            </a:r>
            <a:endParaRPr lang="es-ES_tradnl" dirty="0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2. Acné: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85579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>
          <a:xfrm>
            <a:off x="963084" y="2060848"/>
            <a:ext cx="10363200" cy="3330826"/>
          </a:xfrm>
        </p:spPr>
        <p:txBody>
          <a:bodyPr/>
          <a:lstStyle/>
          <a:p>
            <a:r>
              <a:rPr lang="es-ES_tradnl" dirty="0" smtClean="0"/>
              <a:t>Ninguna, debemos derivar al médico.</a:t>
            </a:r>
          </a:p>
          <a:p>
            <a:r>
              <a:rPr lang="es-ES_tradnl" dirty="0"/>
              <a:t>Higiene, hidratación y protección solar específico y diario.</a:t>
            </a:r>
            <a:endParaRPr lang="es-ES_tradnl" dirty="0" smtClean="0"/>
          </a:p>
          <a:p>
            <a:r>
              <a:rPr lang="es-ES_tradnl" dirty="0" smtClean="0"/>
              <a:t>Higiene, hidratación y protección solar específico </a:t>
            </a:r>
            <a:r>
              <a:rPr lang="es-ES_tradnl" dirty="0"/>
              <a:t>y diario. </a:t>
            </a:r>
            <a:r>
              <a:rPr lang="es-ES_tradnl" dirty="0" smtClean="0"/>
              <a:t>Tratamientos tópicos que contengan peróxido </a:t>
            </a:r>
            <a:r>
              <a:rPr lang="es-ES_tradnl" dirty="0"/>
              <a:t>de </a:t>
            </a:r>
            <a:r>
              <a:rPr lang="es-ES_tradnl" dirty="0" err="1"/>
              <a:t>benzoilo</a:t>
            </a:r>
            <a:r>
              <a:rPr lang="es-ES_tradnl" dirty="0"/>
              <a:t>, </a:t>
            </a:r>
            <a:r>
              <a:rPr lang="es-ES_tradnl" dirty="0" err="1"/>
              <a:t>retinol</a:t>
            </a:r>
            <a:r>
              <a:rPr lang="es-ES_tradnl" dirty="0"/>
              <a:t>, </a:t>
            </a:r>
            <a:r>
              <a:rPr lang="es-ES_tradnl" dirty="0" err="1"/>
              <a:t>ác</a:t>
            </a:r>
            <a:r>
              <a:rPr lang="es-ES_tradnl" dirty="0"/>
              <a:t>. salicílico, </a:t>
            </a:r>
            <a:r>
              <a:rPr lang="es-ES_tradnl" dirty="0" smtClean="0"/>
              <a:t>y/o AHA con sus pautas correspondientes. Seguimiento durante 3 meses.</a:t>
            </a:r>
          </a:p>
          <a:p>
            <a:r>
              <a:rPr lang="es-ES_tradnl" dirty="0" smtClean="0"/>
              <a:t>Jabón para la higiene facial, hidratación </a:t>
            </a:r>
            <a:r>
              <a:rPr lang="es-ES_tradnl" dirty="0" err="1" smtClean="0"/>
              <a:t>oil</a:t>
            </a:r>
            <a:r>
              <a:rPr lang="es-ES_tradnl" dirty="0" smtClean="0"/>
              <a:t>-free y protector solar no </a:t>
            </a:r>
            <a:r>
              <a:rPr lang="es-ES_tradnl" dirty="0" err="1" smtClean="0"/>
              <a:t>comedogénico</a:t>
            </a:r>
            <a:r>
              <a:rPr lang="es-ES_tradnl" dirty="0" smtClean="0"/>
              <a:t>, diariamente.</a:t>
            </a:r>
          </a:p>
          <a:p>
            <a:endParaRPr lang="es-ES_tradnl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0"/>
          </p:nvPr>
        </p:nvSpPr>
        <p:spPr>
          <a:xfrm>
            <a:off x="0" y="620688"/>
            <a:ext cx="12192000" cy="1035465"/>
          </a:xfrm>
        </p:spPr>
        <p:txBody>
          <a:bodyPr/>
          <a:lstStyle/>
          <a:p>
            <a:r>
              <a:rPr lang="es-ES_tradnl" dirty="0" smtClean="0"/>
              <a:t>¿Cuál debe ser la indicación farmacéutica en este caso? </a:t>
            </a:r>
            <a:endParaRPr lang="es-ES_tradnl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s-ES" sz="1200" dirty="0"/>
              <a:t>Actas </a:t>
            </a:r>
            <a:r>
              <a:rPr lang="es-ES" sz="1200" dirty="0" err="1"/>
              <a:t>Dermo</a:t>
            </a:r>
            <a:r>
              <a:rPr lang="es-ES" sz="1200" dirty="0"/>
              <a:t>-Sifilográficas 2017</a:t>
            </a:r>
          </a:p>
          <a:p>
            <a:endParaRPr lang="es-ES_tradnl" dirty="0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Pregunta 2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6060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1. </a:t>
            </a:r>
            <a:r>
              <a:rPr lang="es-ES" dirty="0" err="1" smtClean="0"/>
              <a:t>Hiperpigmentación</a:t>
            </a:r>
            <a:r>
              <a:rPr lang="es-ES" dirty="0" smtClean="0"/>
              <a:t> cutánea: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124744"/>
            <a:ext cx="11582400" cy="4592024"/>
          </a:xfrm>
        </p:spPr>
        <p:txBody>
          <a:bodyPr/>
          <a:lstStyle/>
          <a:p>
            <a:r>
              <a:rPr lang="es-ES" dirty="0" smtClean="0">
                <a:solidFill>
                  <a:schemeClr val="tx2"/>
                </a:solidFill>
              </a:rPr>
              <a:t>H. </a:t>
            </a:r>
            <a:r>
              <a:rPr lang="es-ES" dirty="0" err="1" smtClean="0">
                <a:solidFill>
                  <a:schemeClr val="tx2"/>
                </a:solidFill>
              </a:rPr>
              <a:t>Melánicas</a:t>
            </a:r>
            <a:r>
              <a:rPr lang="es-ES" dirty="0" smtClean="0">
                <a:solidFill>
                  <a:schemeClr val="tx2"/>
                </a:solidFill>
              </a:rPr>
              <a:t>:</a:t>
            </a:r>
            <a:r>
              <a:rPr lang="es-ES" dirty="0" smtClean="0">
                <a:solidFill>
                  <a:srgbClr val="FF0000"/>
                </a:solidFill>
              </a:rPr>
              <a:t>       </a:t>
            </a:r>
            <a:r>
              <a:rPr lang="es-ES" dirty="0" smtClean="0"/>
              <a:t>producción de melanina.</a:t>
            </a:r>
          </a:p>
          <a:p>
            <a:pPr marL="542925" indent="0">
              <a:buNone/>
            </a:pPr>
            <a:r>
              <a:rPr lang="es-ES" dirty="0" smtClean="0"/>
              <a:t>	Efélides, </a:t>
            </a:r>
            <a:r>
              <a:rPr lang="es-ES" dirty="0" err="1" smtClean="0"/>
              <a:t>melasma</a:t>
            </a:r>
            <a:r>
              <a:rPr lang="es-ES" dirty="0" smtClean="0"/>
              <a:t> o </a:t>
            </a:r>
            <a:r>
              <a:rPr lang="es-ES" dirty="0" err="1" smtClean="0"/>
              <a:t>hiperpigmentación</a:t>
            </a:r>
            <a:r>
              <a:rPr lang="es-ES" dirty="0" smtClean="0"/>
              <a:t> </a:t>
            </a:r>
            <a:r>
              <a:rPr lang="es-ES" dirty="0" err="1" smtClean="0"/>
              <a:t>postinflamatoria</a:t>
            </a:r>
            <a:r>
              <a:rPr lang="es-ES" dirty="0" smtClean="0"/>
              <a:t>.</a:t>
            </a:r>
          </a:p>
          <a:p>
            <a:pPr marL="1250950" indent="-174625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s-ES" dirty="0" smtClean="0"/>
              <a:t> Indicados </a:t>
            </a:r>
            <a:r>
              <a:rPr lang="es-ES" dirty="0" err="1" smtClean="0"/>
              <a:t>despigmentantes</a:t>
            </a:r>
            <a:r>
              <a:rPr lang="es-ES" dirty="0" smtClean="0"/>
              <a:t>.</a:t>
            </a:r>
          </a:p>
          <a:p>
            <a:r>
              <a:rPr lang="es-ES" dirty="0" smtClean="0">
                <a:solidFill>
                  <a:srgbClr val="C5000B"/>
                </a:solidFill>
              </a:rPr>
              <a:t>H. </a:t>
            </a:r>
            <a:r>
              <a:rPr lang="es-ES" dirty="0" err="1" smtClean="0">
                <a:solidFill>
                  <a:srgbClr val="C5000B"/>
                </a:solidFill>
              </a:rPr>
              <a:t>Melanocíticas</a:t>
            </a:r>
            <a:r>
              <a:rPr lang="es-ES" dirty="0" smtClean="0">
                <a:solidFill>
                  <a:srgbClr val="C5000B"/>
                </a:solidFill>
              </a:rPr>
              <a:t>:</a:t>
            </a:r>
            <a:r>
              <a:rPr lang="es-ES" dirty="0" smtClean="0"/>
              <a:t>      número de </a:t>
            </a:r>
            <a:r>
              <a:rPr lang="es-ES" dirty="0" err="1" smtClean="0"/>
              <a:t>melanocitos</a:t>
            </a:r>
            <a:r>
              <a:rPr lang="es-ES" dirty="0" smtClean="0"/>
              <a:t>.</a:t>
            </a:r>
          </a:p>
          <a:p>
            <a:pPr marL="542925" indent="0">
              <a:buNone/>
            </a:pPr>
            <a:r>
              <a:rPr lang="es-ES" dirty="0" smtClean="0"/>
              <a:t>	</a:t>
            </a:r>
            <a:r>
              <a:rPr lang="es-ES" dirty="0" err="1" smtClean="0"/>
              <a:t>Nevus</a:t>
            </a:r>
            <a:r>
              <a:rPr lang="es-ES" dirty="0" smtClean="0"/>
              <a:t> </a:t>
            </a:r>
            <a:r>
              <a:rPr lang="es-ES" dirty="0" err="1" smtClean="0"/>
              <a:t>melanocíticos</a:t>
            </a:r>
            <a:r>
              <a:rPr lang="es-ES" dirty="0" smtClean="0"/>
              <a:t> (lunares), </a:t>
            </a:r>
            <a:r>
              <a:rPr lang="es-ES" dirty="0" err="1" smtClean="0"/>
              <a:t>léntigos</a:t>
            </a:r>
            <a:r>
              <a:rPr lang="es-ES" dirty="0" smtClean="0"/>
              <a:t> solares o seniles, </a:t>
            </a:r>
            <a:r>
              <a:rPr lang="es-ES" dirty="0" err="1" smtClean="0"/>
              <a:t>léntigos</a:t>
            </a:r>
            <a:r>
              <a:rPr lang="es-ES" dirty="0" smtClean="0"/>
              <a:t> simples.</a:t>
            </a:r>
          </a:p>
          <a:p>
            <a:pPr marL="1169988" indent="-93663">
              <a:buClr>
                <a:srgbClr val="C00000"/>
              </a:buClr>
              <a:buFont typeface="Wingdings" panose="05000000000000000000" pitchFamily="2" charset="2"/>
              <a:buChar char="v"/>
              <a:tabLst>
                <a:tab pos="1169988" algn="l"/>
              </a:tabLst>
            </a:pPr>
            <a:r>
              <a:rPr lang="es-ES" dirty="0" smtClean="0"/>
              <a:t> No indicados </a:t>
            </a:r>
            <a:r>
              <a:rPr lang="es-ES" dirty="0" err="1" smtClean="0"/>
              <a:t>despigmentantes</a:t>
            </a:r>
            <a:r>
              <a:rPr lang="es-ES" dirty="0" smtClean="0"/>
              <a:t>.</a:t>
            </a:r>
          </a:p>
          <a:p>
            <a:r>
              <a:rPr lang="es-ES" dirty="0" smtClean="0">
                <a:solidFill>
                  <a:srgbClr val="C5000B"/>
                </a:solidFill>
              </a:rPr>
              <a:t>Otras causas </a:t>
            </a:r>
            <a:r>
              <a:rPr lang="es-ES" dirty="0" err="1" smtClean="0">
                <a:solidFill>
                  <a:srgbClr val="C5000B"/>
                </a:solidFill>
              </a:rPr>
              <a:t>hiperpigmentación</a:t>
            </a:r>
            <a:r>
              <a:rPr lang="es-ES" dirty="0" smtClean="0"/>
              <a:t>: extravasación sanguínea vascular, depósitos de sustancias. </a:t>
            </a:r>
          </a:p>
          <a:p>
            <a:pPr marL="1438275" indent="-36195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s-ES" dirty="0" smtClean="0"/>
              <a:t>No indicados </a:t>
            </a:r>
            <a:r>
              <a:rPr lang="es-ES" dirty="0" err="1" smtClean="0"/>
              <a:t>despigmentantes</a:t>
            </a:r>
            <a:r>
              <a:rPr lang="es-ES" dirty="0" smtClean="0"/>
              <a:t>. </a:t>
            </a:r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s-ES" sz="1200" dirty="0"/>
              <a:t>SEFAC. Protocolos de actuación en la farmacia comunitaria, 2016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5" name="Flecha arriba 4"/>
          <p:cNvSpPr/>
          <p:nvPr/>
        </p:nvSpPr>
        <p:spPr>
          <a:xfrm>
            <a:off x="2639616" y="1052736"/>
            <a:ext cx="288032" cy="360040"/>
          </a:xfrm>
          <a:prstGeom prst="upArrow">
            <a:avLst/>
          </a:prstGeom>
          <a:solidFill>
            <a:srgbClr val="4F81B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4F81BD"/>
              </a:solidFill>
            </a:endParaRPr>
          </a:p>
        </p:txBody>
      </p:sp>
      <p:sp>
        <p:nvSpPr>
          <p:cNvPr id="6" name="Flecha arriba 5"/>
          <p:cNvSpPr/>
          <p:nvPr/>
        </p:nvSpPr>
        <p:spPr>
          <a:xfrm>
            <a:off x="3071664" y="2348880"/>
            <a:ext cx="288032" cy="360040"/>
          </a:xfrm>
          <a:prstGeom prst="upArrow">
            <a:avLst/>
          </a:prstGeom>
          <a:solidFill>
            <a:srgbClr val="4F81B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89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2. Acné:</a:t>
            </a: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42925" lvl="1" indent="0">
              <a:buClrTx/>
              <a:buSzTx/>
              <a:buNone/>
            </a:pPr>
            <a:r>
              <a:rPr lang="es-ES" dirty="0">
                <a:solidFill>
                  <a:srgbClr val="C00000"/>
                </a:solidFill>
              </a:rPr>
              <a:t>F.   Consejo farmacéutico</a:t>
            </a:r>
            <a:r>
              <a:rPr lang="es-ES" dirty="0" smtClean="0">
                <a:solidFill>
                  <a:srgbClr val="C00000"/>
                </a:solidFill>
              </a:rPr>
              <a:t>:</a:t>
            </a:r>
            <a:endParaRPr lang="es-ES" dirty="0" smtClean="0"/>
          </a:p>
          <a:p>
            <a:pPr marL="808038" lvl="1">
              <a:buClrTx/>
              <a:buSzTx/>
              <a:buBlip>
                <a:blip r:embed="rId2"/>
              </a:buBlip>
            </a:pPr>
            <a:r>
              <a:rPr lang="es-ES" dirty="0" smtClean="0">
                <a:solidFill>
                  <a:srgbClr val="C00000"/>
                </a:solidFill>
              </a:rPr>
              <a:t>Higiene</a:t>
            </a:r>
            <a:r>
              <a:rPr lang="es-ES" dirty="0"/>
              <a:t>: 2 veces al día con productos específicos sin detergentes, no abrasivos, acción sebo-reguladora y buena tolerancia cutánea. Desmaquillar previamente la piel. Exfoliación y mascarilla semanal. </a:t>
            </a:r>
            <a:endParaRPr lang="es-ES" dirty="0" smtClean="0"/>
          </a:p>
          <a:p>
            <a:pPr marL="981075" lvl="1" indent="-438150">
              <a:buClrTx/>
              <a:buSzTx/>
              <a:buNone/>
            </a:pPr>
            <a:r>
              <a:rPr lang="es-ES" dirty="0" smtClean="0"/>
              <a:t>	</a:t>
            </a:r>
            <a:r>
              <a:rPr lang="es-ES" dirty="0">
                <a:solidFill>
                  <a:srgbClr val="C00000"/>
                </a:solidFill>
              </a:rPr>
              <a:t>*</a:t>
            </a:r>
            <a:r>
              <a:rPr lang="es-ES" dirty="0" smtClean="0">
                <a:solidFill>
                  <a:srgbClr val="C00000"/>
                </a:solidFill>
              </a:rPr>
              <a:t>No </a:t>
            </a:r>
            <a:r>
              <a:rPr lang="es-ES" dirty="0">
                <a:solidFill>
                  <a:srgbClr val="C00000"/>
                </a:solidFill>
              </a:rPr>
              <a:t>utilizar para la higiene facial toallitas con </a:t>
            </a:r>
            <a:r>
              <a:rPr lang="es-ES" dirty="0" err="1">
                <a:solidFill>
                  <a:srgbClr val="C00000"/>
                </a:solidFill>
              </a:rPr>
              <a:t>eritromicina</a:t>
            </a:r>
            <a:r>
              <a:rPr lang="es-ES" dirty="0">
                <a:solidFill>
                  <a:srgbClr val="C00000"/>
                </a:solidFill>
              </a:rPr>
              <a:t>. ¡OJO! </a:t>
            </a:r>
            <a:r>
              <a:rPr lang="es-ES" dirty="0" smtClean="0">
                <a:solidFill>
                  <a:srgbClr val="C00000"/>
                </a:solidFill>
              </a:rPr>
              <a:t>Antibióticos </a:t>
            </a:r>
            <a:r>
              <a:rPr lang="es-ES" dirty="0">
                <a:solidFill>
                  <a:srgbClr val="C00000"/>
                </a:solidFill>
              </a:rPr>
              <a:t>tópicos en </a:t>
            </a:r>
            <a:r>
              <a:rPr lang="es-ES" dirty="0" smtClean="0">
                <a:solidFill>
                  <a:srgbClr val="C00000"/>
                </a:solidFill>
              </a:rPr>
              <a:t>monoterapia </a:t>
            </a:r>
            <a:r>
              <a:rPr lang="es-ES" dirty="0">
                <a:solidFill>
                  <a:srgbClr val="C00000"/>
                </a:solidFill>
              </a:rPr>
              <a:t>y resistencias</a:t>
            </a:r>
            <a:r>
              <a:rPr lang="es-ES" dirty="0" smtClean="0">
                <a:solidFill>
                  <a:srgbClr val="C00000"/>
                </a:solidFill>
              </a:rPr>
              <a:t>.</a:t>
            </a:r>
            <a:endParaRPr lang="es-ES" dirty="0">
              <a:solidFill>
                <a:srgbClr val="C00000"/>
              </a:solidFill>
            </a:endParaRPr>
          </a:p>
          <a:p>
            <a:pPr marL="808038" lvl="1">
              <a:buClrTx/>
              <a:buSzTx/>
              <a:buBlip>
                <a:blip r:embed="rId2"/>
              </a:buBlip>
            </a:pPr>
            <a:r>
              <a:rPr lang="es-ES" dirty="0" smtClean="0">
                <a:solidFill>
                  <a:srgbClr val="C00000"/>
                </a:solidFill>
              </a:rPr>
              <a:t>Hidratación</a:t>
            </a:r>
            <a:r>
              <a:rPr lang="es-ES" dirty="0"/>
              <a:t>: Tratamiento específico en función de las lesiones y de si está en tratamiento farmacológico. </a:t>
            </a:r>
            <a:r>
              <a:rPr lang="es-ES" i="1" dirty="0" err="1"/>
              <a:t>Oil</a:t>
            </a:r>
            <a:r>
              <a:rPr lang="es-ES" i="1" dirty="0"/>
              <a:t>-free</a:t>
            </a:r>
            <a:r>
              <a:rPr lang="es-ES" dirty="0"/>
              <a:t> y no </a:t>
            </a:r>
            <a:r>
              <a:rPr lang="es-ES" dirty="0" err="1"/>
              <a:t>comedogénico</a:t>
            </a:r>
            <a:r>
              <a:rPr lang="es-ES" dirty="0"/>
              <a:t>. En caso de tratamiento farmacológico con derivados del ácido retinoico hidratar mucosas y zonas que presenten sequedad </a:t>
            </a:r>
            <a:r>
              <a:rPr lang="es-ES" dirty="0" smtClean="0"/>
              <a:t>extrema.</a:t>
            </a:r>
          </a:p>
          <a:p>
            <a:pPr marL="808038" lvl="1">
              <a:buClrTx/>
              <a:buSzTx/>
              <a:buBlip>
                <a:blip r:embed="rId2"/>
              </a:buBlip>
            </a:pPr>
            <a:r>
              <a:rPr lang="es-ES" dirty="0" smtClean="0">
                <a:solidFill>
                  <a:srgbClr val="C00000"/>
                </a:solidFill>
              </a:rPr>
              <a:t>Maquillaje</a:t>
            </a:r>
            <a:r>
              <a:rPr lang="es-ES" dirty="0" smtClean="0"/>
              <a:t>: </a:t>
            </a:r>
            <a:r>
              <a:rPr lang="es-ES" dirty="0"/>
              <a:t>fluidos, </a:t>
            </a:r>
            <a:r>
              <a:rPr lang="es-ES" i="1" dirty="0" err="1"/>
              <a:t>oil</a:t>
            </a:r>
            <a:r>
              <a:rPr lang="es-ES" i="1" dirty="0"/>
              <a:t>-free</a:t>
            </a:r>
            <a:r>
              <a:rPr lang="es-ES" dirty="0"/>
              <a:t> y no </a:t>
            </a:r>
            <a:r>
              <a:rPr lang="es-ES" dirty="0" err="1" smtClean="0"/>
              <a:t>comedogénicos</a:t>
            </a:r>
            <a:r>
              <a:rPr lang="es-ES" dirty="0" smtClean="0"/>
              <a:t>.</a:t>
            </a:r>
          </a:p>
          <a:p>
            <a:pPr marL="808038" lvl="1">
              <a:buClrTx/>
              <a:buSzTx/>
              <a:buBlip>
                <a:blip r:embed="rId2"/>
              </a:buBlip>
            </a:pPr>
            <a:r>
              <a:rPr lang="es-ES" dirty="0" smtClean="0">
                <a:solidFill>
                  <a:srgbClr val="C00000"/>
                </a:solidFill>
              </a:rPr>
              <a:t>Protección </a:t>
            </a:r>
            <a:r>
              <a:rPr lang="es-ES" dirty="0">
                <a:solidFill>
                  <a:srgbClr val="C00000"/>
                </a:solidFill>
              </a:rPr>
              <a:t>solar</a:t>
            </a:r>
            <a:r>
              <a:rPr lang="es-ES" dirty="0"/>
              <a:t>: por la posible </a:t>
            </a:r>
            <a:r>
              <a:rPr lang="es-ES" dirty="0" err="1"/>
              <a:t>fotosensibilidad</a:t>
            </a:r>
            <a:r>
              <a:rPr lang="es-ES" dirty="0"/>
              <a:t> de tratamientos tópicos u orales y para evitar cicatrices residuales. No </a:t>
            </a:r>
            <a:r>
              <a:rPr lang="es-ES" dirty="0" err="1"/>
              <a:t>comedogénico</a:t>
            </a:r>
            <a:r>
              <a:rPr lang="es-ES" dirty="0"/>
              <a:t>, </a:t>
            </a:r>
            <a:r>
              <a:rPr lang="es-ES" i="1" dirty="0" err="1"/>
              <a:t>oil</a:t>
            </a:r>
            <a:r>
              <a:rPr lang="es-ES" i="1" dirty="0"/>
              <a:t>-free</a:t>
            </a:r>
            <a:r>
              <a:rPr lang="es-ES" dirty="0"/>
              <a:t>, específico para pieles </a:t>
            </a:r>
            <a:r>
              <a:rPr lang="es-ES" dirty="0" err="1"/>
              <a:t>acneicas</a:t>
            </a:r>
            <a:r>
              <a:rPr lang="es-ES" dirty="0"/>
              <a:t>. </a:t>
            </a:r>
            <a:endParaRPr lang="es-ES" dirty="0" smtClean="0"/>
          </a:p>
          <a:p>
            <a:pPr marL="808038" lvl="1">
              <a:buClrTx/>
              <a:buSzTx/>
              <a:buBlip>
                <a:blip r:embed="rId2"/>
              </a:buBlip>
            </a:pPr>
            <a:r>
              <a:rPr lang="es-ES" dirty="0" smtClean="0">
                <a:solidFill>
                  <a:srgbClr val="C00000"/>
                </a:solidFill>
              </a:rPr>
              <a:t>Otros </a:t>
            </a:r>
            <a:r>
              <a:rPr lang="es-ES" dirty="0">
                <a:solidFill>
                  <a:srgbClr val="C00000"/>
                </a:solidFill>
              </a:rPr>
              <a:t>consejos higiénico-dietéticos</a:t>
            </a:r>
            <a:r>
              <a:rPr lang="es-ES" dirty="0"/>
              <a:t>: no manipular las lesiones, </a:t>
            </a:r>
            <a:r>
              <a:rPr lang="es-ES" dirty="0" err="1"/>
              <a:t>etc</a:t>
            </a:r>
            <a:r>
              <a:rPr lang="mr-IN" dirty="0"/>
              <a:t>…</a:t>
            </a:r>
            <a:endParaRPr lang="es-ES" dirty="0"/>
          </a:p>
          <a:p>
            <a:pPr marL="808038" lvl="1">
              <a:buClrTx/>
              <a:buSzTx/>
              <a:buBlip>
                <a:blip r:embed="rId2"/>
              </a:buBlip>
            </a:pPr>
            <a:endParaRPr lang="es-ES" dirty="0"/>
          </a:p>
          <a:p>
            <a:endParaRPr lang="es-ES" dirty="0"/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s-ES" sz="1200" dirty="0"/>
              <a:t>SEFAC. Protocolos de actuación en la farmacia comunitaria, 2016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04246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3. Dermatosis </a:t>
            </a:r>
            <a:r>
              <a:rPr lang="es-ES" dirty="0" err="1" smtClean="0"/>
              <a:t>eritemato-descamativas</a:t>
            </a:r>
            <a:r>
              <a:rPr lang="es-ES" dirty="0" smtClean="0"/>
              <a:t>: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268760"/>
            <a:ext cx="11582400" cy="4592024"/>
          </a:xfrm>
        </p:spPr>
        <p:txBody>
          <a:bodyPr>
            <a:normAutofit/>
          </a:bodyPr>
          <a:lstStyle/>
          <a:p>
            <a:r>
              <a:rPr lang="es-ES" dirty="0" smtClean="0"/>
              <a:t>Se caracterizan por las </a:t>
            </a:r>
            <a:r>
              <a:rPr lang="es-ES" dirty="0" smtClean="0">
                <a:solidFill>
                  <a:schemeClr val="tx2"/>
                </a:solidFill>
              </a:rPr>
              <a:t>lesiones cutáneas </a:t>
            </a:r>
            <a:r>
              <a:rPr lang="es-ES" dirty="0" smtClean="0"/>
              <a:t>que muestran como signo principal </a:t>
            </a:r>
            <a:r>
              <a:rPr lang="es-ES" dirty="0" smtClean="0">
                <a:solidFill>
                  <a:schemeClr val="tx2"/>
                </a:solidFill>
              </a:rPr>
              <a:t>eritema</a:t>
            </a:r>
            <a:r>
              <a:rPr lang="es-ES" dirty="0" smtClean="0"/>
              <a:t> o enrojecimiento y </a:t>
            </a:r>
            <a:r>
              <a:rPr lang="es-ES" dirty="0" smtClean="0">
                <a:solidFill>
                  <a:schemeClr val="tx2"/>
                </a:solidFill>
              </a:rPr>
              <a:t>descamación</a:t>
            </a:r>
            <a:r>
              <a:rPr lang="es-ES" dirty="0" smtClean="0"/>
              <a:t>. </a:t>
            </a:r>
          </a:p>
          <a:p>
            <a:r>
              <a:rPr lang="es-ES" dirty="0" smtClean="0"/>
              <a:t>Son la </a:t>
            </a:r>
            <a:r>
              <a:rPr lang="es-ES" dirty="0" smtClean="0">
                <a:solidFill>
                  <a:schemeClr val="tx2"/>
                </a:solidFill>
              </a:rPr>
              <a:t>psoriasis</a:t>
            </a:r>
            <a:r>
              <a:rPr lang="es-ES" dirty="0" smtClean="0"/>
              <a:t>, </a:t>
            </a:r>
            <a:r>
              <a:rPr lang="es-ES" dirty="0" smtClean="0">
                <a:solidFill>
                  <a:schemeClr val="tx2"/>
                </a:solidFill>
              </a:rPr>
              <a:t>pitiriasis alba y rosada</a:t>
            </a:r>
            <a:r>
              <a:rPr lang="es-ES" dirty="0" smtClean="0"/>
              <a:t>, </a:t>
            </a:r>
            <a:r>
              <a:rPr lang="es-ES" dirty="0" smtClean="0">
                <a:solidFill>
                  <a:schemeClr val="tx2"/>
                </a:solidFill>
              </a:rPr>
              <a:t>dermatitis seborreica</a:t>
            </a:r>
            <a:r>
              <a:rPr lang="es-ES" dirty="0" smtClean="0"/>
              <a:t>, </a:t>
            </a:r>
            <a:r>
              <a:rPr lang="es-ES" dirty="0" smtClean="0">
                <a:solidFill>
                  <a:schemeClr val="tx2"/>
                </a:solidFill>
              </a:rPr>
              <a:t>dermatitis por  contacto</a:t>
            </a:r>
            <a:r>
              <a:rPr lang="es-ES" dirty="0" smtClean="0"/>
              <a:t>, </a:t>
            </a:r>
            <a:r>
              <a:rPr lang="es-ES" dirty="0" smtClean="0">
                <a:solidFill>
                  <a:schemeClr val="tx2"/>
                </a:solidFill>
              </a:rPr>
              <a:t>liquen plano</a:t>
            </a:r>
            <a:r>
              <a:rPr lang="es-ES" dirty="0" smtClean="0"/>
              <a:t>, </a:t>
            </a:r>
            <a:r>
              <a:rPr lang="es-ES" dirty="0" smtClean="0">
                <a:solidFill>
                  <a:schemeClr val="tx2"/>
                </a:solidFill>
              </a:rPr>
              <a:t>lupus eritematoso</a:t>
            </a:r>
            <a:r>
              <a:rPr lang="es-ES" dirty="0" smtClean="0"/>
              <a:t>, entre otras.</a:t>
            </a:r>
            <a:r>
              <a:rPr lang="es-ES" dirty="0" smtClean="0">
                <a:solidFill>
                  <a:schemeClr val="tx2"/>
                </a:solidFill>
              </a:rPr>
              <a:t> </a:t>
            </a:r>
          </a:p>
          <a:p>
            <a:r>
              <a:rPr lang="es-ES" dirty="0" smtClean="0"/>
              <a:t>Debemos conocer el </a:t>
            </a:r>
            <a:r>
              <a:rPr lang="es-ES" dirty="0" smtClean="0">
                <a:solidFill>
                  <a:schemeClr val="tx2"/>
                </a:solidFill>
              </a:rPr>
              <a:t>diagnóstico médico </a:t>
            </a:r>
            <a:r>
              <a:rPr lang="es-ES" dirty="0" smtClean="0"/>
              <a:t>para realizar una buena prevención y minimizar complicaciones:</a:t>
            </a:r>
          </a:p>
          <a:p>
            <a:pPr lvl="1"/>
            <a:r>
              <a:rPr lang="es-ES" dirty="0" smtClean="0"/>
              <a:t>Indicaciones </a:t>
            </a:r>
            <a:r>
              <a:rPr lang="es-ES" dirty="0" err="1" smtClean="0"/>
              <a:t>dermo</a:t>
            </a:r>
            <a:r>
              <a:rPr lang="es-ES" dirty="0" smtClean="0"/>
              <a:t>-farmacéuticas correctas.</a:t>
            </a:r>
          </a:p>
          <a:p>
            <a:pPr lvl="1"/>
            <a:r>
              <a:rPr lang="es-ES" dirty="0" smtClean="0"/>
              <a:t>Mejorar adherencia al tratamiento farmacológico pautado por médico especialista (si lo hay).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s-ES" sz="1200" dirty="0"/>
              <a:t>https://</a:t>
            </a:r>
            <a:r>
              <a:rPr lang="es-ES" sz="1200" dirty="0" err="1"/>
              <a:t>www.vademecum.es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137839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Caso Clínico 3: Dermatosis </a:t>
            </a:r>
            <a:r>
              <a:rPr lang="es-ES" dirty="0" err="1"/>
              <a:t>eritemato-descamativas</a:t>
            </a:r>
            <a:r>
              <a:rPr lang="es-ES" dirty="0"/>
              <a:t> (</a:t>
            </a:r>
            <a:r>
              <a:rPr lang="es-ES" dirty="0" smtClean="0"/>
              <a:t>I)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-3811" y="1700808"/>
            <a:ext cx="11582400" cy="4592024"/>
          </a:xfrm>
        </p:spPr>
        <p:txBody>
          <a:bodyPr/>
          <a:lstStyle/>
          <a:p>
            <a:r>
              <a:rPr lang="es-ES" dirty="0">
                <a:solidFill>
                  <a:srgbClr val="C00000"/>
                </a:solidFill>
              </a:rPr>
              <a:t>Mujer </a:t>
            </a:r>
            <a:r>
              <a:rPr lang="es-ES" dirty="0">
                <a:solidFill>
                  <a:schemeClr val="tx2"/>
                </a:solidFill>
              </a:rPr>
              <a:t>48 años </a:t>
            </a:r>
            <a:r>
              <a:rPr lang="es-ES" dirty="0"/>
              <a:t>que consulta por </a:t>
            </a:r>
            <a:r>
              <a:rPr lang="es-ES" dirty="0">
                <a:solidFill>
                  <a:schemeClr val="tx2"/>
                </a:solidFill>
              </a:rPr>
              <a:t>lesiones pruriginosas en cuero cabelludo y descamación</a:t>
            </a:r>
            <a:r>
              <a:rPr lang="es-ES" dirty="0"/>
              <a:t> de años de </a:t>
            </a:r>
            <a:r>
              <a:rPr lang="es-ES" dirty="0" smtClean="0"/>
              <a:t>evolución.</a:t>
            </a:r>
          </a:p>
          <a:p>
            <a:r>
              <a:rPr lang="es-ES" dirty="0" smtClean="0"/>
              <a:t>Refiere </a:t>
            </a:r>
            <a:r>
              <a:rPr lang="es-ES" dirty="0"/>
              <a:t>que ha utilizado </a:t>
            </a:r>
            <a:r>
              <a:rPr lang="es-ES" dirty="0">
                <a:solidFill>
                  <a:schemeClr val="tx2"/>
                </a:solidFill>
              </a:rPr>
              <a:t>varios tratamientos “anticaspa”</a:t>
            </a:r>
            <a:r>
              <a:rPr lang="es-ES" dirty="0"/>
              <a:t>, </a:t>
            </a:r>
            <a:r>
              <a:rPr lang="es-ES" dirty="0" smtClean="0"/>
              <a:t>sin mejoría.</a:t>
            </a:r>
          </a:p>
          <a:p>
            <a:r>
              <a:rPr lang="es-ES" dirty="0" smtClean="0">
                <a:solidFill>
                  <a:schemeClr val="tx2"/>
                </a:solidFill>
              </a:rPr>
              <a:t>No</a:t>
            </a:r>
            <a:r>
              <a:rPr lang="es-ES" dirty="0" smtClean="0"/>
              <a:t> </a:t>
            </a:r>
            <a:r>
              <a:rPr lang="es-ES" dirty="0"/>
              <a:t>refiere </a:t>
            </a:r>
            <a:r>
              <a:rPr lang="es-ES" dirty="0">
                <a:solidFill>
                  <a:schemeClr val="tx2"/>
                </a:solidFill>
              </a:rPr>
              <a:t>antecedentes</a:t>
            </a:r>
            <a:r>
              <a:rPr lang="es-ES" dirty="0"/>
              <a:t> de </a:t>
            </a:r>
            <a:r>
              <a:rPr lang="es-ES" dirty="0" smtClean="0"/>
              <a:t>interés.</a:t>
            </a:r>
          </a:p>
          <a:p>
            <a:r>
              <a:rPr lang="es-ES" dirty="0" smtClean="0">
                <a:solidFill>
                  <a:schemeClr val="tx2"/>
                </a:solidFill>
              </a:rPr>
              <a:t>No</a:t>
            </a:r>
            <a:r>
              <a:rPr lang="es-ES" dirty="0" smtClean="0"/>
              <a:t> </a:t>
            </a:r>
            <a:r>
              <a:rPr lang="es-ES" dirty="0"/>
              <a:t>refiere </a:t>
            </a:r>
            <a:r>
              <a:rPr lang="es-ES" dirty="0">
                <a:solidFill>
                  <a:schemeClr val="tx2"/>
                </a:solidFill>
              </a:rPr>
              <a:t>alergias medicamentosas </a:t>
            </a:r>
            <a:r>
              <a:rPr lang="es-ES" dirty="0" smtClean="0"/>
              <a:t>conocidas.</a:t>
            </a:r>
          </a:p>
          <a:p>
            <a:r>
              <a:rPr lang="es-ES" dirty="0" smtClean="0">
                <a:solidFill>
                  <a:schemeClr val="tx2"/>
                </a:solidFill>
              </a:rPr>
              <a:t>No </a:t>
            </a:r>
            <a:r>
              <a:rPr lang="es-ES" dirty="0">
                <a:solidFill>
                  <a:schemeClr val="tx2"/>
                </a:solidFill>
              </a:rPr>
              <a:t>tratamiento </a:t>
            </a:r>
            <a:r>
              <a:rPr lang="es-ES" dirty="0"/>
              <a:t>habitual.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0" y="5805264"/>
            <a:ext cx="11582443" cy="295162"/>
          </a:xfrm>
        </p:spPr>
        <p:txBody>
          <a:bodyPr>
            <a:normAutofit/>
          </a:bodyPr>
          <a:lstStyle/>
          <a:p>
            <a:r>
              <a:rPr lang="es-ES" sz="1200" dirty="0"/>
              <a:t>Cortesía del Departamento Médico GSK</a:t>
            </a:r>
          </a:p>
          <a:p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2996952"/>
            <a:ext cx="3647967" cy="285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0089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>
          <a:xfrm>
            <a:off x="983432" y="1988840"/>
            <a:ext cx="10363200" cy="3330826"/>
          </a:xfrm>
        </p:spPr>
        <p:txBody>
          <a:bodyPr/>
          <a:lstStyle/>
          <a:p>
            <a:r>
              <a:rPr lang="es-ES_tradnl" dirty="0" smtClean="0"/>
              <a:t>Derivar al médico para que realice el diagnóstico y volver a citar al paciente. Explicar medidas y tratamiento </a:t>
            </a:r>
            <a:r>
              <a:rPr lang="es-ES_tradnl" dirty="0" err="1" smtClean="0"/>
              <a:t>dermo</a:t>
            </a:r>
            <a:r>
              <a:rPr lang="es-ES_tradnl" dirty="0" smtClean="0"/>
              <a:t>-farmacéutico específico.</a:t>
            </a:r>
          </a:p>
          <a:p>
            <a:r>
              <a:rPr lang="es-ES_tradnl" dirty="0" smtClean="0"/>
              <a:t>Le recomendaremos lavar el cabello con champú específico de tratamiento. Si no remite, derivar al médico.</a:t>
            </a:r>
          </a:p>
          <a:p>
            <a:r>
              <a:rPr lang="es-ES_tradnl" dirty="0" smtClean="0"/>
              <a:t>Preguntar al paciente si está en tratamiento con algún medicamento o si padece alguna enfermedad crónica.</a:t>
            </a:r>
          </a:p>
          <a:p>
            <a:r>
              <a:rPr lang="es-ES_tradnl" dirty="0" smtClean="0"/>
              <a:t>Derivar al médico.</a:t>
            </a:r>
          </a:p>
          <a:p>
            <a:endParaRPr lang="es-ES_tradnl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0"/>
          </p:nvPr>
        </p:nvSpPr>
        <p:spPr>
          <a:xfrm>
            <a:off x="551384" y="620688"/>
            <a:ext cx="11155288" cy="1035465"/>
          </a:xfrm>
        </p:spPr>
        <p:txBody>
          <a:bodyPr/>
          <a:lstStyle/>
          <a:p>
            <a:r>
              <a:rPr lang="es-ES_tradnl" dirty="0" smtClean="0"/>
              <a:t>¿Cuál será el protocolo de consejo que debemos seguir con esta paciente?</a:t>
            </a:r>
            <a:endParaRPr lang="es-ES_tradnl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s-ES_tradnl" sz="1200" dirty="0" smtClean="0"/>
              <a:t>Guías de actuación farmacéutica SEFAC</a:t>
            </a:r>
            <a:endParaRPr lang="es-ES_tradnl" sz="1200" dirty="0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Pregunta 3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5546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Caso Clínico 3: Dermatosis </a:t>
            </a:r>
            <a:r>
              <a:rPr lang="es-ES" dirty="0" err="1"/>
              <a:t>eritemato-descamativas</a:t>
            </a:r>
            <a:r>
              <a:rPr lang="es-ES" dirty="0"/>
              <a:t> (</a:t>
            </a:r>
            <a:r>
              <a:rPr lang="es-ES" dirty="0" smtClean="0"/>
              <a:t>II)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692696"/>
            <a:ext cx="11582400" cy="4915003"/>
          </a:xfrm>
        </p:spPr>
        <p:txBody>
          <a:bodyPr>
            <a:normAutofit lnSpcReduction="10000"/>
          </a:bodyPr>
          <a:lstStyle/>
          <a:p>
            <a:pPr marL="542925" indent="0">
              <a:buNone/>
            </a:pPr>
            <a:endParaRPr lang="es-ES" dirty="0" smtClean="0"/>
          </a:p>
          <a:p>
            <a:pPr fontAlgn="base"/>
            <a:r>
              <a:rPr lang="es-ES" dirty="0" smtClean="0">
                <a:solidFill>
                  <a:schemeClr val="tx2"/>
                </a:solidFill>
              </a:rPr>
              <a:t>Paciente diagnosticada de </a:t>
            </a:r>
            <a:r>
              <a:rPr lang="es-ES" dirty="0">
                <a:solidFill>
                  <a:schemeClr val="tx2"/>
                </a:solidFill>
              </a:rPr>
              <a:t>d</a:t>
            </a:r>
            <a:r>
              <a:rPr lang="es-ES" dirty="0" smtClean="0">
                <a:solidFill>
                  <a:schemeClr val="tx2"/>
                </a:solidFill>
              </a:rPr>
              <a:t>ermatitis seborreica (DS) en cuero cabelludo.</a:t>
            </a:r>
          </a:p>
          <a:p>
            <a:pPr fontAlgn="base"/>
            <a:r>
              <a:rPr lang="es-ES" dirty="0" smtClean="0">
                <a:solidFill>
                  <a:schemeClr val="tx2"/>
                </a:solidFill>
              </a:rPr>
              <a:t>DS: </a:t>
            </a:r>
            <a:r>
              <a:rPr lang="es-ES" dirty="0" smtClean="0"/>
              <a:t>afección </a:t>
            </a:r>
            <a:r>
              <a:rPr lang="es-ES" dirty="0"/>
              <a:t>cutánea, inflamatoria y </a:t>
            </a:r>
            <a:r>
              <a:rPr lang="es-ES" dirty="0" smtClean="0"/>
              <a:t>común que provoca la formación de escamas, </a:t>
            </a:r>
            <a:r>
              <a:rPr lang="es-ES" dirty="0"/>
              <a:t>que van de blancas a amarillentas, en áreas grasosas como el cuero cabelludo, la cara o dentro del oído. Puede ocurrir con o sin enrojecimiento cutáneo</a:t>
            </a:r>
            <a:r>
              <a:rPr lang="es-ES" dirty="0" smtClean="0"/>
              <a:t>.</a:t>
            </a:r>
          </a:p>
          <a:p>
            <a:pPr fontAlgn="base"/>
            <a:r>
              <a:rPr lang="es-ES" dirty="0" smtClean="0">
                <a:solidFill>
                  <a:schemeClr val="tx2"/>
                </a:solidFill>
              </a:rPr>
              <a:t>Causas más frecuentes: </a:t>
            </a:r>
          </a:p>
          <a:p>
            <a:pPr lvl="1" fontAlgn="base"/>
            <a:r>
              <a:rPr lang="es-ES" dirty="0" smtClean="0"/>
              <a:t>Actividad </a:t>
            </a:r>
            <a:r>
              <a:rPr lang="es-ES" dirty="0"/>
              <a:t>de las glándulas </a:t>
            </a:r>
            <a:r>
              <a:rPr lang="es-ES" dirty="0" smtClean="0"/>
              <a:t>sebáceas.</a:t>
            </a:r>
            <a:endParaRPr lang="es-ES" dirty="0"/>
          </a:p>
          <a:p>
            <a:pPr lvl="1" fontAlgn="base"/>
            <a:r>
              <a:rPr lang="es-ES" dirty="0"/>
              <a:t>Hongos </a:t>
            </a:r>
            <a:r>
              <a:rPr lang="es-ES" dirty="0" err="1"/>
              <a:t>levaduriformes</a:t>
            </a:r>
            <a:r>
              <a:rPr lang="es-ES" dirty="0"/>
              <a:t> </a:t>
            </a:r>
            <a:r>
              <a:rPr lang="es-ES" dirty="0" smtClean="0"/>
              <a:t>del género</a:t>
            </a:r>
            <a:r>
              <a:rPr lang="es-ES" dirty="0"/>
              <a:t> </a:t>
            </a:r>
            <a:r>
              <a:rPr lang="es-ES" i="1" dirty="0" err="1" smtClean="0"/>
              <a:t>Malassezia</a:t>
            </a:r>
            <a:r>
              <a:rPr lang="es-ES" i="1" dirty="0"/>
              <a:t> </a:t>
            </a:r>
            <a:r>
              <a:rPr lang="es-ES" dirty="0"/>
              <a:t>que degradan el sebo liberando ácidos grasos que irritan la piel y </a:t>
            </a:r>
            <a:r>
              <a:rPr lang="es-ES" dirty="0" smtClean="0"/>
              <a:t>estimulan </a:t>
            </a:r>
            <a:r>
              <a:rPr lang="es-ES" dirty="0"/>
              <a:t>la </a:t>
            </a:r>
            <a:r>
              <a:rPr lang="es-ES" dirty="0" smtClean="0"/>
              <a:t>descamación.</a:t>
            </a:r>
            <a:endParaRPr lang="es-ES" i="1" dirty="0" smtClean="0"/>
          </a:p>
          <a:p>
            <a:pPr lvl="1" fontAlgn="base"/>
            <a:r>
              <a:rPr lang="es-ES" dirty="0" smtClean="0"/>
              <a:t>Cambios </a:t>
            </a:r>
            <a:r>
              <a:rPr lang="es-ES" dirty="0"/>
              <a:t>en el funcionamiento de la barrera </a:t>
            </a:r>
            <a:r>
              <a:rPr lang="es-ES" dirty="0" smtClean="0"/>
              <a:t>cutánea.</a:t>
            </a:r>
            <a:endParaRPr lang="es-ES" dirty="0"/>
          </a:p>
          <a:p>
            <a:pPr lvl="1" fontAlgn="base"/>
            <a:r>
              <a:rPr lang="es-ES" dirty="0" smtClean="0"/>
              <a:t>Genéticos.</a:t>
            </a:r>
          </a:p>
          <a:p>
            <a:pPr lvl="1" fontAlgn="base"/>
            <a:r>
              <a:rPr lang="es-ES" dirty="0" smtClean="0"/>
              <a:t>Otros factores predisponentes: VIH, Parkinson, parálisis facial, neurolépticos, estrés, trasplante.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0" y="5733256"/>
            <a:ext cx="11582443" cy="295162"/>
          </a:xfrm>
        </p:spPr>
        <p:txBody>
          <a:bodyPr>
            <a:normAutofit/>
          </a:bodyPr>
          <a:lstStyle/>
          <a:p>
            <a:r>
              <a:rPr lang="es-ES" sz="1200" dirty="0"/>
              <a:t>https://</a:t>
            </a:r>
            <a:r>
              <a:rPr lang="es-ES" sz="1200" dirty="0" err="1"/>
              <a:t>medlineplus.gov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38958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3. Dermatosis </a:t>
            </a:r>
            <a:r>
              <a:rPr lang="es-ES" dirty="0" err="1"/>
              <a:t>eritemato-descamativas</a:t>
            </a:r>
            <a:r>
              <a:rPr lang="es-ES" dirty="0"/>
              <a:t>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2925" lvl="1" indent="0">
              <a:buClrTx/>
              <a:buSzTx/>
              <a:buNone/>
            </a:pPr>
            <a:r>
              <a:rPr lang="es-ES" b="1" dirty="0">
                <a:solidFill>
                  <a:schemeClr val="tx2"/>
                </a:solidFill>
              </a:rPr>
              <a:t>Protocolo de consejo en la farmacia comunitaria</a:t>
            </a:r>
            <a:r>
              <a:rPr lang="es-ES" b="1" dirty="0" smtClean="0">
                <a:solidFill>
                  <a:schemeClr val="tx2"/>
                </a:solidFill>
              </a:rPr>
              <a:t>:</a:t>
            </a:r>
            <a:endParaRPr lang="es-ES" dirty="0" smtClean="0">
              <a:solidFill>
                <a:schemeClr val="tx2"/>
              </a:solidFill>
            </a:endParaRPr>
          </a:p>
          <a:p>
            <a:pPr marL="808038" lvl="1">
              <a:buClrTx/>
              <a:buSzTx/>
              <a:buBlip>
                <a:blip r:embed="rId2"/>
              </a:buBlip>
            </a:pPr>
            <a:r>
              <a:rPr lang="es-ES" dirty="0" smtClean="0">
                <a:solidFill>
                  <a:schemeClr val="tx2"/>
                </a:solidFill>
              </a:rPr>
              <a:t>Seguimiento</a:t>
            </a:r>
            <a:r>
              <a:rPr lang="es-ES" dirty="0" smtClean="0"/>
              <a:t> </a:t>
            </a:r>
            <a:r>
              <a:rPr lang="es-ES" dirty="0"/>
              <a:t>del paciente para mejorar su adherencia al tratamiento farmacológico prescrito por el facultativo</a:t>
            </a:r>
            <a:r>
              <a:rPr lang="es-ES" dirty="0" smtClean="0"/>
              <a:t>.</a:t>
            </a:r>
          </a:p>
          <a:p>
            <a:pPr marL="1344613" lvl="1" indent="-93663">
              <a:buClrTx/>
              <a:buSzTx/>
              <a:buNone/>
            </a:pPr>
            <a:r>
              <a:rPr lang="es-ES" i="1" dirty="0"/>
              <a:t>*</a:t>
            </a:r>
            <a:r>
              <a:rPr lang="es-ES" i="1" dirty="0" err="1"/>
              <a:t>Ciclopirox</a:t>
            </a:r>
            <a:r>
              <a:rPr lang="es-ES" i="1" dirty="0"/>
              <a:t>, </a:t>
            </a:r>
            <a:r>
              <a:rPr lang="es-ES" i="1" dirty="0" err="1"/>
              <a:t>corticosteroide</a:t>
            </a:r>
            <a:r>
              <a:rPr lang="es-ES" i="1" dirty="0"/>
              <a:t>, </a:t>
            </a:r>
            <a:r>
              <a:rPr lang="es-ES" i="1" dirty="0" err="1"/>
              <a:t>sulfacetamida</a:t>
            </a:r>
            <a:r>
              <a:rPr lang="es-ES" i="1" dirty="0"/>
              <a:t> de sodio, </a:t>
            </a:r>
            <a:r>
              <a:rPr lang="es-ES" i="1" dirty="0" err="1"/>
              <a:t>Tacrolimus</a:t>
            </a:r>
            <a:r>
              <a:rPr lang="es-ES" i="1" dirty="0"/>
              <a:t>, </a:t>
            </a:r>
            <a:r>
              <a:rPr lang="es-ES" i="1" dirty="0" err="1"/>
              <a:t>Pimecrolimus</a:t>
            </a:r>
            <a:r>
              <a:rPr lang="es-ES" i="1" dirty="0"/>
              <a:t>, </a:t>
            </a:r>
            <a:r>
              <a:rPr lang="es-ES" i="1" dirty="0" smtClean="0"/>
              <a:t>fototerapia</a:t>
            </a:r>
            <a:r>
              <a:rPr lang="es-ES" i="1" dirty="0"/>
              <a:t>.</a:t>
            </a:r>
            <a:endParaRPr lang="es-ES" dirty="0" smtClean="0"/>
          </a:p>
          <a:p>
            <a:pPr marL="808038" lvl="1">
              <a:buClrTx/>
              <a:buSzTx/>
              <a:buBlip>
                <a:blip r:embed="rId2"/>
              </a:buBlip>
            </a:pPr>
            <a:r>
              <a:rPr lang="es-ES" dirty="0"/>
              <a:t>Recomendaciones en el </a:t>
            </a:r>
            <a:r>
              <a:rPr lang="es-ES" dirty="0">
                <a:solidFill>
                  <a:schemeClr val="tx2"/>
                </a:solidFill>
              </a:rPr>
              <a:t>cuidado del cuero cabelludo </a:t>
            </a:r>
            <a:r>
              <a:rPr lang="es-ES" dirty="0"/>
              <a:t>para una buena </a:t>
            </a:r>
            <a:r>
              <a:rPr lang="es-ES" dirty="0">
                <a:solidFill>
                  <a:schemeClr val="tx2"/>
                </a:solidFill>
              </a:rPr>
              <a:t>prevención</a:t>
            </a:r>
            <a:r>
              <a:rPr lang="es-ES" dirty="0"/>
              <a:t>:</a:t>
            </a:r>
          </a:p>
          <a:p>
            <a:pPr lvl="2" algn="just">
              <a:buFont typeface="Wingdings" panose="05000000000000000000" pitchFamily="2" charset="2"/>
              <a:buChar char="v"/>
            </a:pPr>
            <a:r>
              <a:rPr lang="es-ES" dirty="0"/>
              <a:t>Higiene con champú específico de tratamiento prescrito 2-3 veces por semana durante 3-4 semanas y alternar con champú de mantenimiento en periodos inter-brotes.</a:t>
            </a:r>
          </a:p>
          <a:p>
            <a:pPr lvl="2" algn="just">
              <a:buFont typeface="Wingdings" panose="05000000000000000000" pitchFamily="2" charset="2"/>
              <a:buChar char="v"/>
            </a:pPr>
            <a:r>
              <a:rPr lang="es-ES" dirty="0"/>
              <a:t>Uso diario de protector solar SPF50+ UVA, </a:t>
            </a:r>
            <a:r>
              <a:rPr lang="es-ES" dirty="0" err="1"/>
              <a:t>oil</a:t>
            </a:r>
            <a:r>
              <a:rPr lang="es-ES" dirty="0"/>
              <a:t>-free y no </a:t>
            </a:r>
            <a:r>
              <a:rPr lang="es-ES" dirty="0" err="1"/>
              <a:t>comedogénico</a:t>
            </a:r>
            <a:r>
              <a:rPr lang="es-ES" dirty="0"/>
              <a:t>.</a:t>
            </a:r>
          </a:p>
          <a:p>
            <a:pPr lvl="2" algn="just">
              <a:buFont typeface="Wingdings" panose="05000000000000000000" pitchFamily="2" charset="2"/>
              <a:buChar char="v"/>
            </a:pPr>
            <a:r>
              <a:rPr lang="es-ES" dirty="0"/>
              <a:t>Evitar los cambios bruscos de temperatura y de humedad.</a:t>
            </a:r>
          </a:p>
          <a:p>
            <a:pPr marL="808038" lvl="1">
              <a:buClrTx/>
              <a:buSzTx/>
              <a:buBlip>
                <a:blip r:embed="rId2"/>
              </a:buBlip>
            </a:pPr>
            <a:endParaRPr lang="es-ES" dirty="0"/>
          </a:p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s-ES" sz="1200" dirty="0"/>
              <a:t>SEFAC. Protocolos de actuación en la farmacia comunitaria, 2016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511861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3. Dermatosis </a:t>
            </a:r>
            <a:r>
              <a:rPr lang="es-ES" dirty="0" err="1"/>
              <a:t>eritemato-descamativas</a:t>
            </a:r>
            <a:r>
              <a:rPr lang="es-ES" dirty="0"/>
              <a:t>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836712"/>
            <a:ext cx="11582400" cy="4592024"/>
          </a:xfrm>
        </p:spPr>
        <p:txBody>
          <a:bodyPr>
            <a:normAutofit/>
          </a:bodyPr>
          <a:lstStyle/>
          <a:p>
            <a:pPr lvl="1"/>
            <a:r>
              <a:rPr lang="es-ES" dirty="0" smtClean="0">
                <a:solidFill>
                  <a:schemeClr val="tx2"/>
                </a:solidFill>
              </a:rPr>
              <a:t>Tratamiento D.S en cuero cabelludo:</a:t>
            </a:r>
            <a:endParaRPr lang="es-ES" dirty="0">
              <a:solidFill>
                <a:schemeClr val="tx2"/>
              </a:solidFill>
            </a:endParaRPr>
          </a:p>
          <a:p>
            <a:pPr lvl="1">
              <a:buFont typeface="Arial" charset="0"/>
              <a:buChar char="•"/>
            </a:pPr>
            <a:endParaRPr lang="es-ES" dirty="0">
              <a:solidFill>
                <a:schemeClr val="tx2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0" y="5733256"/>
            <a:ext cx="11582443" cy="295162"/>
          </a:xfrm>
        </p:spPr>
        <p:txBody>
          <a:bodyPr>
            <a:normAutofit/>
          </a:bodyPr>
          <a:lstStyle/>
          <a:p>
            <a:r>
              <a:rPr lang="es-ES" sz="1200" dirty="0"/>
              <a:t>https://</a:t>
            </a:r>
            <a:r>
              <a:rPr lang="es-ES" sz="1200" dirty="0" err="1"/>
              <a:t>www.aemps.gob.es</a:t>
            </a:r>
            <a:endParaRPr lang="es-ES" sz="1200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2828508"/>
              </p:ext>
            </p:extLst>
          </p:nvPr>
        </p:nvGraphicFramePr>
        <p:xfrm>
          <a:off x="551384" y="1412776"/>
          <a:ext cx="11103024" cy="411671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50504"/>
                <a:gridCol w="1850504"/>
                <a:gridCol w="1850504"/>
                <a:gridCol w="1850504"/>
                <a:gridCol w="1850504"/>
                <a:gridCol w="1850504"/>
              </a:tblGrid>
              <a:tr h="733431">
                <a:tc>
                  <a:txBody>
                    <a:bodyPr/>
                    <a:lstStyle/>
                    <a:p>
                      <a:pPr algn="ctr"/>
                      <a:r>
                        <a:rPr lang="es-ES_tradnl" dirty="0" err="1" smtClean="0"/>
                        <a:t>Antifúngicos</a:t>
                      </a:r>
                      <a:r>
                        <a:rPr lang="es-ES_tradnl" dirty="0" smtClean="0"/>
                        <a:t> tópicos</a:t>
                      </a:r>
                      <a:endParaRPr lang="es-ES_tradn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err="1" smtClean="0"/>
                        <a:t>Queratolíticos</a:t>
                      </a:r>
                      <a:endParaRPr lang="es-ES_tradn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Acción</a:t>
                      </a:r>
                    </a:p>
                    <a:p>
                      <a:pPr algn="ctr"/>
                      <a:r>
                        <a:rPr lang="es-ES_tradnl" dirty="0" smtClean="0"/>
                        <a:t>antiinflamatoria</a:t>
                      </a:r>
                      <a:endParaRPr lang="es-ES_tradn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Astringentes</a:t>
                      </a:r>
                      <a:endParaRPr lang="es-ES_tradn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err="1" smtClean="0"/>
                        <a:t>Antiseborreicos</a:t>
                      </a:r>
                      <a:endParaRPr lang="es-ES_tradn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Extractos vegetales</a:t>
                      </a:r>
                      <a:endParaRPr lang="es-ES_tradnl" dirty="0"/>
                    </a:p>
                  </a:txBody>
                  <a:tcPr anchor="ctr"/>
                </a:tc>
              </a:tr>
              <a:tr h="949456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err="1" smtClean="0"/>
                        <a:t>Ciclopirox</a:t>
                      </a:r>
                      <a:r>
                        <a:rPr lang="es-ES" sz="1800" dirty="0" smtClean="0"/>
                        <a:t> </a:t>
                      </a:r>
                      <a:r>
                        <a:rPr lang="es-ES" sz="1800" dirty="0" err="1" smtClean="0"/>
                        <a:t>olamina</a:t>
                      </a:r>
                      <a:r>
                        <a:rPr lang="es-ES_tradnl" sz="1800" kern="1200" dirty="0" smtClean="0">
                          <a:effectLst/>
                        </a:rPr>
                        <a:t>, </a:t>
                      </a:r>
                      <a:r>
                        <a:rPr lang="es-ES_tradnl" sz="1800" kern="1200" dirty="0" err="1" smtClean="0">
                          <a:effectLst/>
                        </a:rPr>
                        <a:t>piroctona</a:t>
                      </a:r>
                      <a:r>
                        <a:rPr lang="es-ES_tradnl" sz="1800" kern="1200" dirty="0" smtClean="0">
                          <a:effectLst/>
                        </a:rPr>
                        <a:t> </a:t>
                      </a:r>
                      <a:r>
                        <a:rPr lang="es-ES_tradnl" sz="1800" kern="1200" dirty="0" err="1" smtClean="0">
                          <a:effectLst/>
                        </a:rPr>
                        <a:t>olamina</a:t>
                      </a:r>
                      <a:r>
                        <a:rPr lang="es-ES_tradnl" sz="1800" kern="1200" dirty="0" smtClean="0">
                          <a:effectLst/>
                        </a:rPr>
                        <a:t>, </a:t>
                      </a:r>
                      <a:r>
                        <a:rPr lang="es-ES_tradnl" sz="1800" kern="1200" dirty="0" err="1" smtClean="0">
                          <a:effectLst/>
                        </a:rPr>
                        <a:t>piritionato</a:t>
                      </a:r>
                      <a:r>
                        <a:rPr lang="es-ES_tradnl" sz="1800" kern="1200" dirty="0" smtClean="0">
                          <a:effectLst/>
                        </a:rPr>
                        <a:t> de zinc, </a:t>
                      </a:r>
                      <a:r>
                        <a:rPr lang="es-ES_tradnl" sz="1800" kern="1200" dirty="0" err="1" smtClean="0">
                          <a:effectLst/>
                        </a:rPr>
                        <a:t>piritiona</a:t>
                      </a:r>
                      <a:r>
                        <a:rPr lang="es-ES_tradnl" sz="1800" kern="1200" dirty="0" smtClean="0">
                          <a:effectLst/>
                        </a:rPr>
                        <a:t> de sodio y magnesio, </a:t>
                      </a:r>
                      <a:r>
                        <a:rPr lang="es-ES_tradnl" sz="1800" kern="1200" dirty="0" err="1" smtClean="0">
                          <a:effectLst/>
                        </a:rPr>
                        <a:t>ketoconazol</a:t>
                      </a:r>
                      <a:r>
                        <a:rPr lang="es-ES_tradnl" sz="1800" kern="1200" dirty="0" smtClean="0">
                          <a:effectLst/>
                        </a:rPr>
                        <a:t>, </a:t>
                      </a:r>
                      <a:r>
                        <a:rPr lang="es-ES_tradnl" sz="1800" kern="1200" dirty="0" err="1" smtClean="0">
                          <a:effectLst/>
                        </a:rPr>
                        <a:t>sertaconazol</a:t>
                      </a:r>
                      <a:r>
                        <a:rPr lang="es-ES_tradnl" sz="1800" kern="1200" dirty="0" smtClean="0">
                          <a:effectLst/>
                        </a:rPr>
                        <a:t>, </a:t>
                      </a:r>
                      <a:r>
                        <a:rPr lang="es-ES_tradnl" sz="1800" kern="1200" dirty="0" err="1" smtClean="0">
                          <a:effectLst/>
                        </a:rPr>
                        <a:t>miconazol</a:t>
                      </a:r>
                      <a:r>
                        <a:rPr lang="es-ES_tradnl" sz="1800" kern="1200" dirty="0" smtClean="0">
                          <a:effectLst/>
                        </a:rPr>
                        <a:t>, </a:t>
                      </a:r>
                      <a:r>
                        <a:rPr lang="es-ES_tradnl" sz="1800" kern="1200" dirty="0" err="1" smtClean="0">
                          <a:effectLst/>
                        </a:rPr>
                        <a:t>etc</a:t>
                      </a:r>
                      <a:r>
                        <a:rPr lang="mr-IN" sz="1800" kern="1200" dirty="0" smtClean="0">
                          <a:effectLst/>
                        </a:rPr>
                        <a:t>…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kern="1200" dirty="0" err="1" smtClean="0">
                          <a:effectLst/>
                        </a:rPr>
                        <a:t>Coaltar</a:t>
                      </a:r>
                      <a:r>
                        <a:rPr lang="es-ES_tradnl" sz="1800" kern="1200" dirty="0" smtClean="0">
                          <a:effectLst/>
                        </a:rPr>
                        <a:t>, ácido </a:t>
                      </a:r>
                      <a:r>
                        <a:rPr lang="es-ES_tradnl" sz="1800" kern="1200" dirty="0" err="1" smtClean="0">
                          <a:effectLst/>
                        </a:rPr>
                        <a:t>glicólico</a:t>
                      </a:r>
                      <a:r>
                        <a:rPr lang="es-ES_tradnl" sz="1800" kern="1200" dirty="0" smtClean="0">
                          <a:effectLst/>
                        </a:rPr>
                        <a:t>, ácido salicílico, ácido láctico, urea, ácido retinoico o peróxido de </a:t>
                      </a:r>
                      <a:r>
                        <a:rPr lang="es-ES_tradnl" sz="1800" kern="1200" dirty="0" err="1" smtClean="0">
                          <a:effectLst/>
                        </a:rPr>
                        <a:t>benzoilo</a:t>
                      </a:r>
                      <a:r>
                        <a:rPr lang="es-ES_tradnl" sz="1800" kern="1200" dirty="0" smtClean="0">
                          <a:effectLst/>
                        </a:rPr>
                        <a:t>.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kern="1200" dirty="0" err="1" smtClean="0">
                          <a:effectLst/>
                        </a:rPr>
                        <a:t>Coaltar</a:t>
                      </a:r>
                      <a:r>
                        <a:rPr lang="es-ES_tradnl" sz="1800" kern="1200" dirty="0" smtClean="0">
                          <a:effectLst/>
                        </a:rPr>
                        <a:t>, ácido </a:t>
                      </a:r>
                      <a:r>
                        <a:rPr lang="es-ES_tradnl" sz="1800" kern="1200" dirty="0" err="1" smtClean="0">
                          <a:effectLst/>
                        </a:rPr>
                        <a:t>glicirretínico</a:t>
                      </a:r>
                      <a:r>
                        <a:rPr lang="es-ES_tradnl" sz="1800" kern="1200" dirty="0" smtClean="0">
                          <a:effectLst/>
                        </a:rPr>
                        <a:t>, </a:t>
                      </a:r>
                      <a:r>
                        <a:rPr lang="es-ES_tradnl" sz="1800" kern="1200" dirty="0" err="1" smtClean="0">
                          <a:effectLst/>
                        </a:rPr>
                        <a:t>keluamida</a:t>
                      </a:r>
                      <a:r>
                        <a:rPr lang="es-ES_tradnl" sz="1800" kern="1200" dirty="0" smtClean="0">
                          <a:effectLst/>
                        </a:rPr>
                        <a:t>, aloe vera, </a:t>
                      </a:r>
                      <a:r>
                        <a:rPr lang="es-ES_tradnl" sz="1800" kern="1200" dirty="0" err="1" smtClean="0">
                          <a:effectLst/>
                        </a:rPr>
                        <a:t>alantoína</a:t>
                      </a:r>
                      <a:r>
                        <a:rPr lang="es-ES_tradnl" sz="1800" kern="1200" dirty="0" smtClean="0">
                          <a:effectLst/>
                        </a:rPr>
                        <a:t>, alfa </a:t>
                      </a:r>
                      <a:r>
                        <a:rPr lang="es-ES_tradnl" sz="1800" kern="1200" dirty="0" err="1" smtClean="0">
                          <a:effectLst/>
                        </a:rPr>
                        <a:t>bisabolol</a:t>
                      </a:r>
                      <a:r>
                        <a:rPr lang="es-ES_tradnl" sz="1800" kern="1200" dirty="0" smtClean="0">
                          <a:effectLst/>
                        </a:rPr>
                        <a:t>, ictiol o ácido </a:t>
                      </a:r>
                      <a:r>
                        <a:rPr lang="es-ES_tradnl" sz="1800" kern="1200" dirty="0" err="1" smtClean="0">
                          <a:effectLst/>
                        </a:rPr>
                        <a:t>azelaico</a:t>
                      </a:r>
                      <a:r>
                        <a:rPr lang="es-ES_tradnl" sz="1800" kern="1200" dirty="0" smtClean="0">
                          <a:effectLst/>
                        </a:rPr>
                        <a:t>.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kern="1200" dirty="0" smtClean="0">
                          <a:effectLst/>
                        </a:rPr>
                        <a:t>Ácido salicílico, resorcina, ácido tánico, nitrato de plata, acetato de aluminio, citrato de aluminio, permanganato potásico o ácido </a:t>
                      </a:r>
                      <a:r>
                        <a:rPr lang="es-ES_tradnl" sz="1800" kern="1200" dirty="0" err="1" smtClean="0">
                          <a:effectLst/>
                        </a:rPr>
                        <a:t>azelaico</a:t>
                      </a:r>
                      <a:r>
                        <a:rPr lang="es-ES_tradnl" sz="1800" kern="1200" dirty="0" smtClean="0">
                          <a:effectLst/>
                        </a:rPr>
                        <a:t>. Evitar</a:t>
                      </a:r>
                      <a:r>
                        <a:rPr lang="es-ES_tradnl" sz="1800" kern="1200" baseline="0" dirty="0" smtClean="0">
                          <a:effectLst/>
                        </a:rPr>
                        <a:t> lociones </a:t>
                      </a:r>
                      <a:r>
                        <a:rPr lang="es-ES_tradnl" sz="1800" kern="1200" baseline="0" dirty="0" err="1" smtClean="0">
                          <a:effectLst/>
                        </a:rPr>
                        <a:t>hidroalcohólicas</a:t>
                      </a:r>
                      <a:r>
                        <a:rPr lang="es-ES_tradnl" sz="1800" kern="1200" baseline="0" dirty="0" smtClean="0">
                          <a:effectLst/>
                        </a:rPr>
                        <a:t> si piel irritada. 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kern="1200" dirty="0" smtClean="0">
                          <a:effectLst/>
                        </a:rPr>
                        <a:t>Azufre crema acuosa , suspensión de sulfuro de cadmio o de selenio y zinc-</a:t>
                      </a:r>
                      <a:r>
                        <a:rPr lang="es-ES_tradnl" sz="1800" kern="1200" dirty="0" err="1" smtClean="0">
                          <a:effectLst/>
                        </a:rPr>
                        <a:t>piritionato</a:t>
                      </a:r>
                      <a:r>
                        <a:rPr lang="es-ES_tradnl" sz="1800" kern="1200" dirty="0" smtClean="0">
                          <a:effectLst/>
                        </a:rPr>
                        <a:t>.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kern="1200" dirty="0" err="1" smtClean="0">
                          <a:effectLst/>
                        </a:rPr>
                        <a:t>Hamamelis</a:t>
                      </a:r>
                      <a:r>
                        <a:rPr lang="es-ES_tradnl" sz="1800" kern="1200" dirty="0" smtClean="0">
                          <a:effectLst/>
                        </a:rPr>
                        <a:t>, abedul, ciprés, pino, avena, laminaria, hiedra, </a:t>
                      </a:r>
                      <a:r>
                        <a:rPr lang="es-ES_tradnl" sz="1800" kern="1200" dirty="0" err="1" smtClean="0">
                          <a:effectLst/>
                        </a:rPr>
                        <a:t>quilaya</a:t>
                      </a:r>
                      <a:r>
                        <a:rPr lang="es-ES_tradnl" sz="1800" kern="1200" dirty="0" smtClean="0">
                          <a:effectLst/>
                        </a:rPr>
                        <a:t>, equiseto, laurel, ortiga blanca, té, limón, bardana y romero.</a:t>
                      </a:r>
                      <a:endParaRPr lang="es-ES_tradnl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117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0"/>
          </p:nvPr>
        </p:nvSpPr>
        <p:spPr/>
        <p:txBody>
          <a:bodyPr>
            <a:normAutofit fontScale="92500" lnSpcReduction="10000"/>
          </a:bodyPr>
          <a:lstStyle/>
          <a:p>
            <a:pPr marL="1000125" indent="-457200">
              <a:buFont typeface="+mj-lt"/>
              <a:buAutoNum type="arabicPeriod"/>
            </a:pPr>
            <a:r>
              <a:rPr lang="es-ES_tradnl" dirty="0" smtClean="0">
                <a:solidFill>
                  <a:schemeClr val="tx2"/>
                </a:solidFill>
              </a:rPr>
              <a:t>Entrevista al paciente</a:t>
            </a:r>
            <a:r>
              <a:rPr lang="es-ES_tradnl" dirty="0" smtClean="0"/>
              <a:t>.</a:t>
            </a:r>
          </a:p>
          <a:p>
            <a:pPr marL="1000125" indent="-457200">
              <a:buFont typeface="+mj-lt"/>
              <a:buAutoNum type="arabicPeriod"/>
            </a:pPr>
            <a:r>
              <a:rPr lang="es-ES_tradnl" dirty="0" smtClean="0"/>
              <a:t>Abordaje correcto de la patología utilizando los </a:t>
            </a:r>
            <a:r>
              <a:rPr lang="es-ES_tradnl" dirty="0" smtClean="0">
                <a:solidFill>
                  <a:schemeClr val="tx2"/>
                </a:solidFill>
              </a:rPr>
              <a:t>tratamientos indicados </a:t>
            </a:r>
            <a:r>
              <a:rPr lang="es-ES_tradnl" dirty="0" smtClean="0"/>
              <a:t>y basándonos en las </a:t>
            </a:r>
            <a:r>
              <a:rPr lang="es-ES_tradnl" dirty="0" smtClean="0">
                <a:solidFill>
                  <a:schemeClr val="tx2"/>
                </a:solidFill>
              </a:rPr>
              <a:t>guías y protocolos consensuados </a:t>
            </a:r>
            <a:r>
              <a:rPr lang="es-ES_tradnl" dirty="0" smtClean="0"/>
              <a:t>actuales.</a:t>
            </a:r>
          </a:p>
          <a:p>
            <a:pPr marL="1000125" indent="-457200">
              <a:buFont typeface="+mj-lt"/>
              <a:buAutoNum type="arabicPeriod"/>
            </a:pPr>
            <a:r>
              <a:rPr lang="es-ES_tradnl" dirty="0" smtClean="0">
                <a:solidFill>
                  <a:schemeClr val="tx2"/>
                </a:solidFill>
              </a:rPr>
              <a:t>Criterios de derivación</a:t>
            </a:r>
            <a:r>
              <a:rPr lang="es-ES_tradnl" dirty="0" smtClean="0"/>
              <a:t> al médico.</a:t>
            </a:r>
          </a:p>
          <a:p>
            <a:pPr marL="1000125" indent="-457200">
              <a:buFont typeface="+mj-lt"/>
              <a:buAutoNum type="arabicPeriod"/>
            </a:pPr>
            <a:r>
              <a:rPr lang="es-ES_tradnl" dirty="0" smtClean="0">
                <a:solidFill>
                  <a:schemeClr val="tx2"/>
                </a:solidFill>
              </a:rPr>
              <a:t>Medidas higiénico-dietéticas adecuadas </a:t>
            </a:r>
            <a:r>
              <a:rPr lang="es-ES_tradnl" dirty="0" smtClean="0"/>
              <a:t>en cada caso para el mantenimiento, prevención, o durante el tratamiento farmacológico prescrito.</a:t>
            </a:r>
          </a:p>
          <a:p>
            <a:pPr marL="1000125" indent="-457200">
              <a:buFont typeface="+mj-lt"/>
              <a:buAutoNum type="arabicPeriod"/>
            </a:pPr>
            <a:r>
              <a:rPr lang="es-ES_tradnl" dirty="0" smtClean="0">
                <a:solidFill>
                  <a:schemeClr val="tx2"/>
                </a:solidFill>
              </a:rPr>
              <a:t>Favorecer la adherencia </a:t>
            </a:r>
            <a:r>
              <a:rPr lang="es-ES_tradnl" dirty="0" smtClean="0"/>
              <a:t>a los tratamientos.</a:t>
            </a:r>
          </a:p>
          <a:p>
            <a:pPr marL="1000125" indent="-457200">
              <a:buFont typeface="+mj-lt"/>
              <a:buAutoNum type="arabicPeriod"/>
            </a:pPr>
            <a:r>
              <a:rPr lang="es-ES_tradnl" dirty="0" smtClean="0"/>
              <a:t>Mejorar la </a:t>
            </a:r>
            <a:r>
              <a:rPr lang="es-ES_tradnl" dirty="0" smtClean="0">
                <a:solidFill>
                  <a:schemeClr val="tx2"/>
                </a:solidFill>
              </a:rPr>
              <a:t>calidad de vida del paciente</a:t>
            </a:r>
            <a:r>
              <a:rPr lang="es-ES_tradnl" dirty="0" smtClean="0"/>
              <a:t>.</a:t>
            </a:r>
            <a:endParaRPr lang="es-ES_tradnl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2"/>
          </p:nvPr>
        </p:nvSpPr>
        <p:spPr>
          <a:xfrm>
            <a:off x="0" y="5805264"/>
            <a:ext cx="11582443" cy="295162"/>
          </a:xfrm>
        </p:spPr>
        <p:txBody>
          <a:bodyPr>
            <a:normAutofit/>
          </a:bodyPr>
          <a:lstStyle/>
          <a:p>
            <a:r>
              <a:rPr lang="es-ES_tradnl" sz="1200" dirty="0" smtClean="0"/>
              <a:t>Bibliografía en diapositivas anteriores</a:t>
            </a:r>
            <a:endParaRPr lang="es-ES_tradnl" sz="1200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2924338"/>
            <a:ext cx="2576501" cy="1944822"/>
          </a:xfr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Conclusiones</a:t>
            </a:r>
            <a:endParaRPr lang="es-ES_tradnl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2924944"/>
            <a:ext cx="2479170" cy="194285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980728"/>
            <a:ext cx="4186772" cy="177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5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/>
          <p:cNvSpPr>
            <a:spLocks noGrp="1"/>
          </p:cNvSpPr>
          <p:nvPr>
            <p:ph idx="11"/>
          </p:nvPr>
        </p:nvSpPr>
        <p:spPr>
          <a:xfrm>
            <a:off x="0" y="4008629"/>
            <a:ext cx="11183211" cy="1800200"/>
          </a:xfrm>
        </p:spPr>
        <p:txBody>
          <a:bodyPr/>
          <a:lstStyle/>
          <a:p>
            <a:r>
              <a:rPr lang="es-ES_tradnl" dirty="0" err="1"/>
              <a:t>Linkedin</a:t>
            </a:r>
            <a:r>
              <a:rPr lang="es-ES_tradnl" dirty="0"/>
              <a:t>: </a:t>
            </a:r>
            <a:r>
              <a:rPr lang="es-ES_tradnl" dirty="0" smtClean="0"/>
              <a:t>MªPaz Arnau Ferragut</a:t>
            </a:r>
          </a:p>
          <a:p>
            <a:r>
              <a:rPr lang="es-ES_tradnl" dirty="0" smtClean="0"/>
              <a:t>Correo electrónico: </a:t>
            </a:r>
            <a:r>
              <a:rPr lang="es-ES_tradnl" dirty="0" smtClean="0">
                <a:hlinkClick r:id="rId2"/>
              </a:rPr>
              <a:t>consulta@farmaciapazferragut.com</a:t>
            </a:r>
            <a:endParaRPr lang="es-ES_tradnl" dirty="0" smtClean="0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335360" y="1916832"/>
            <a:ext cx="10972800" cy="604800"/>
          </a:xfrm>
        </p:spPr>
        <p:txBody>
          <a:bodyPr/>
          <a:lstStyle/>
          <a:p>
            <a:r>
              <a:rPr lang="es-ES_tradnl" sz="4800" dirty="0" smtClean="0"/>
              <a:t>MUCHAS</a:t>
            </a:r>
            <a:r>
              <a:rPr lang="es-ES_tradnl" sz="4800" dirty="0"/>
              <a:t> </a:t>
            </a:r>
            <a:r>
              <a:rPr lang="es-ES_tradnl" sz="4800" dirty="0" smtClean="0"/>
              <a:t>GRACIAS</a:t>
            </a:r>
            <a:br>
              <a:rPr lang="es-ES_tradnl" sz="4800" dirty="0" smtClean="0"/>
            </a:br>
            <a:r>
              <a:rPr lang="es-ES_tradnl" sz="4800" dirty="0" smtClean="0"/>
              <a:t>POR SU ATENCIÓN</a:t>
            </a:r>
            <a:endParaRPr lang="es-ES_tradnl" sz="4800" dirty="0"/>
          </a:p>
        </p:txBody>
      </p:sp>
    </p:spTree>
    <p:extLst>
      <p:ext uri="{BB962C8B-B14F-4D97-AF65-F5344CB8AC3E}">
        <p14:creationId xmlns:p14="http://schemas.microsoft.com/office/powerpoint/2010/main" val="33949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Caso Clínico 1: </a:t>
            </a:r>
            <a:r>
              <a:rPr lang="es-ES" dirty="0" err="1" smtClean="0"/>
              <a:t>Hiperpigmentación</a:t>
            </a:r>
            <a:r>
              <a:rPr lang="es-ES" dirty="0" smtClean="0"/>
              <a:t> cutánea (I)</a:t>
            </a:r>
            <a:endParaRPr lang="es-ES" dirty="0"/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42925" indent="0">
              <a:buNone/>
            </a:pPr>
            <a:r>
              <a:rPr lang="es-ES" dirty="0"/>
              <a:t>Entrevistamos a la paciente y observamos el tipo de manchas, medicamentos prescritos, hábitos de vida y </a:t>
            </a:r>
            <a:r>
              <a:rPr lang="es-ES" dirty="0" err="1"/>
              <a:t>dermofarmacéuticos</a:t>
            </a:r>
            <a:r>
              <a:rPr lang="es-ES" dirty="0" smtClean="0"/>
              <a:t>:</a:t>
            </a:r>
            <a:endParaRPr lang="es-ES" dirty="0"/>
          </a:p>
          <a:p>
            <a:r>
              <a:rPr lang="es-ES" dirty="0" smtClean="0"/>
              <a:t>Mujer </a:t>
            </a:r>
            <a:r>
              <a:rPr lang="es-ES" dirty="0"/>
              <a:t>38 años presenta </a:t>
            </a:r>
            <a:r>
              <a:rPr lang="es-ES" dirty="0">
                <a:solidFill>
                  <a:srgbClr val="C5000B"/>
                </a:solidFill>
              </a:rPr>
              <a:t>manchas </a:t>
            </a:r>
            <a:r>
              <a:rPr lang="es-ES" dirty="0" err="1">
                <a:solidFill>
                  <a:srgbClr val="C5000B"/>
                </a:solidFill>
              </a:rPr>
              <a:t>melánicas</a:t>
            </a:r>
            <a:r>
              <a:rPr lang="es-ES" dirty="0">
                <a:solidFill>
                  <a:srgbClr val="C5000B"/>
                </a:solidFill>
              </a:rPr>
              <a:t> simétricas</a:t>
            </a:r>
            <a:r>
              <a:rPr lang="es-ES" dirty="0"/>
              <a:t> en frente, mejillas, zona labio superior – </a:t>
            </a:r>
            <a:r>
              <a:rPr lang="es-ES" dirty="0" err="1" smtClean="0"/>
              <a:t>Melasma</a:t>
            </a:r>
            <a:r>
              <a:rPr lang="es-ES" dirty="0" smtClean="0"/>
              <a:t>.</a:t>
            </a:r>
          </a:p>
          <a:p>
            <a:r>
              <a:rPr lang="es-ES" dirty="0" smtClean="0">
                <a:solidFill>
                  <a:srgbClr val="C5000B"/>
                </a:solidFill>
              </a:rPr>
              <a:t>Embarazo </a:t>
            </a:r>
            <a:r>
              <a:rPr lang="es-ES" dirty="0">
                <a:solidFill>
                  <a:srgbClr val="C5000B"/>
                </a:solidFill>
              </a:rPr>
              <a:t>hace dos años</a:t>
            </a:r>
            <a:r>
              <a:rPr lang="es-ES" dirty="0"/>
              <a:t>. Cuando comenzaron a aparecer las </a:t>
            </a:r>
            <a:r>
              <a:rPr lang="es-ES" dirty="0" smtClean="0"/>
              <a:t>manchas.</a:t>
            </a:r>
          </a:p>
          <a:p>
            <a:r>
              <a:rPr lang="es-ES" dirty="0" smtClean="0"/>
              <a:t>Actualmente </a:t>
            </a:r>
            <a:r>
              <a:rPr lang="es-ES" dirty="0"/>
              <a:t>en </a:t>
            </a:r>
            <a:r>
              <a:rPr lang="es-ES" dirty="0">
                <a:solidFill>
                  <a:srgbClr val="C5000B"/>
                </a:solidFill>
              </a:rPr>
              <a:t>tratamiento con anticonceptivos </a:t>
            </a:r>
            <a:r>
              <a:rPr lang="es-ES" dirty="0" smtClean="0">
                <a:solidFill>
                  <a:srgbClr val="C5000B"/>
                </a:solidFill>
              </a:rPr>
              <a:t>orales</a:t>
            </a:r>
            <a:r>
              <a:rPr lang="es-ES" dirty="0" smtClean="0"/>
              <a:t>.</a:t>
            </a:r>
          </a:p>
          <a:p>
            <a:r>
              <a:rPr lang="es-ES" dirty="0" smtClean="0">
                <a:solidFill>
                  <a:srgbClr val="C5000B"/>
                </a:solidFill>
              </a:rPr>
              <a:t>No </a:t>
            </a:r>
            <a:r>
              <a:rPr lang="es-ES" dirty="0">
                <a:solidFill>
                  <a:srgbClr val="C5000B"/>
                </a:solidFill>
              </a:rPr>
              <a:t>aplica protección solar </a:t>
            </a:r>
            <a:r>
              <a:rPr lang="es-ES" dirty="0"/>
              <a:t>los meses de </a:t>
            </a:r>
            <a:r>
              <a:rPr lang="es-ES" dirty="0" smtClean="0"/>
              <a:t>invierno.</a:t>
            </a:r>
          </a:p>
          <a:p>
            <a:r>
              <a:rPr lang="es-ES" dirty="0" smtClean="0">
                <a:solidFill>
                  <a:srgbClr val="C5000B"/>
                </a:solidFill>
              </a:rPr>
              <a:t>No </a:t>
            </a:r>
            <a:r>
              <a:rPr lang="es-ES" dirty="0">
                <a:solidFill>
                  <a:srgbClr val="C5000B"/>
                </a:solidFill>
              </a:rPr>
              <a:t>cumple criterios derivación al médico</a:t>
            </a:r>
            <a:r>
              <a:rPr lang="es-ES" dirty="0"/>
              <a:t>: no presenta enfermedad sistémica, no presenta lesiones cutáneas, no ha realizado tratamiento previo </a:t>
            </a:r>
            <a:r>
              <a:rPr lang="es-ES" dirty="0" err="1"/>
              <a:t>despigmentante</a:t>
            </a:r>
            <a:r>
              <a:rPr lang="es-ES" dirty="0"/>
              <a:t>, sin sospecha de RAM, sin síntomas asociados, no embarazo o lactancia.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s-ES" sz="1200" dirty="0"/>
              <a:t>Base de datos propia, paciente real Farmacia Paz </a:t>
            </a:r>
            <a:r>
              <a:rPr lang="es-ES" sz="1200" dirty="0" err="1"/>
              <a:t>Ferragut</a:t>
            </a:r>
            <a:endParaRPr lang="es-ES" sz="12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19677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8668" b="18668"/>
          <a:stretch>
            <a:fillRect/>
          </a:stretch>
        </p:blipFill>
        <p:spPr>
          <a:xfrm>
            <a:off x="2855640" y="1340768"/>
            <a:ext cx="6379846" cy="2664296"/>
          </a:xfrm>
        </p:spPr>
      </p:pic>
      <p:sp>
        <p:nvSpPr>
          <p:cNvPr id="3" name="Marcador de texto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s-ES" sz="1200" dirty="0"/>
              <a:t>http://</a:t>
            </a:r>
            <a:r>
              <a:rPr lang="es-ES" sz="1200" dirty="0" err="1"/>
              <a:t>www.dermatologia.cat</a:t>
            </a:r>
            <a:r>
              <a:rPr lang="es-ES" sz="1200" dirty="0"/>
              <a:t>/</a:t>
            </a:r>
            <a:r>
              <a:rPr lang="es-ES" sz="1200" dirty="0" err="1"/>
              <a:t>images</a:t>
            </a:r>
            <a:r>
              <a:rPr lang="es-ES" sz="1200" dirty="0"/>
              <a:t>/</a:t>
            </a:r>
            <a:r>
              <a:rPr lang="es-ES" sz="1200" dirty="0" err="1"/>
              <a:t>thumbnails</a:t>
            </a:r>
            <a:r>
              <a:rPr lang="es-ES" sz="1200" dirty="0"/>
              <a:t>/melasma2.jpg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idx="10"/>
          </p:nvPr>
        </p:nvSpPr>
        <p:spPr>
          <a:xfrm>
            <a:off x="911424" y="4437112"/>
            <a:ext cx="10271787" cy="417054"/>
          </a:xfrm>
        </p:spPr>
        <p:txBody>
          <a:bodyPr/>
          <a:lstStyle/>
          <a:p>
            <a:r>
              <a:rPr lang="es-ES" dirty="0" err="1" smtClean="0"/>
              <a:t>Melasma</a:t>
            </a:r>
            <a:endParaRPr lang="es-ES" dirty="0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1. </a:t>
            </a:r>
            <a:r>
              <a:rPr lang="es-ES" dirty="0" err="1"/>
              <a:t>Hiperpigmentación</a:t>
            </a:r>
            <a:r>
              <a:rPr lang="es-ES" dirty="0"/>
              <a:t> cutánea: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1799617" y="1147864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endParaRPr lang="es-ES_tradnl" sz="2400" dirty="0" smtClean="0"/>
          </a:p>
        </p:txBody>
      </p:sp>
    </p:spTree>
    <p:extLst>
      <p:ext uri="{BB962C8B-B14F-4D97-AF65-F5344CB8AC3E}">
        <p14:creationId xmlns:p14="http://schemas.microsoft.com/office/powerpoint/2010/main" val="321159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>
          <a:xfrm>
            <a:off x="983432" y="1988840"/>
            <a:ext cx="10363200" cy="3330826"/>
          </a:xfrm>
        </p:spPr>
        <p:txBody>
          <a:bodyPr/>
          <a:lstStyle/>
          <a:p>
            <a:r>
              <a:rPr lang="es-ES" dirty="0" smtClean="0"/>
              <a:t>Derivación al médico.</a:t>
            </a:r>
          </a:p>
          <a:p>
            <a:r>
              <a:rPr lang="es-ES" dirty="0" smtClean="0"/>
              <a:t>Recomendación tratamiento </a:t>
            </a:r>
            <a:r>
              <a:rPr lang="es-ES" dirty="0" err="1" smtClean="0"/>
              <a:t>dermofarmacéutico</a:t>
            </a:r>
            <a:r>
              <a:rPr lang="es-ES" dirty="0" smtClean="0"/>
              <a:t> no farmacológico.</a:t>
            </a:r>
          </a:p>
          <a:p>
            <a:r>
              <a:rPr lang="es-ES" dirty="0" smtClean="0"/>
              <a:t>Tratamiento farmacológico tópico. </a:t>
            </a:r>
          </a:p>
          <a:p>
            <a:r>
              <a:rPr lang="es-ES" dirty="0"/>
              <a:t>Recomendación tratamiento </a:t>
            </a:r>
            <a:r>
              <a:rPr lang="es-ES" dirty="0" err="1"/>
              <a:t>dermofarmacéutico</a:t>
            </a:r>
            <a:r>
              <a:rPr lang="es-ES" dirty="0"/>
              <a:t> no </a:t>
            </a:r>
            <a:r>
              <a:rPr lang="es-ES" dirty="0" smtClean="0"/>
              <a:t>farmacológico, hábitos correctos y seguimiento a los 3 meses.</a:t>
            </a:r>
          </a:p>
          <a:p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0"/>
          </p:nvPr>
        </p:nvSpPr>
        <p:spPr>
          <a:xfrm>
            <a:off x="911424" y="692696"/>
            <a:ext cx="10363200" cy="1035465"/>
          </a:xfrm>
        </p:spPr>
        <p:txBody>
          <a:bodyPr/>
          <a:lstStyle/>
          <a:p>
            <a:r>
              <a:rPr lang="es-ES" dirty="0" smtClean="0"/>
              <a:t>¿Cuál debe ser la actuación farmacéutica con esta paciente?</a:t>
            </a:r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s-ES" sz="1200" dirty="0"/>
              <a:t>SEFAC. Protocolos de actuación en la farmacia comunitaria, 2016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Pregunta 1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7237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Caso Clínico 1: </a:t>
            </a:r>
            <a:r>
              <a:rPr lang="es-ES" dirty="0" err="1"/>
              <a:t>h</a:t>
            </a:r>
            <a:r>
              <a:rPr lang="es-ES" dirty="0" err="1" smtClean="0"/>
              <a:t>iperpigmentación</a:t>
            </a:r>
            <a:r>
              <a:rPr lang="es-ES" dirty="0" smtClean="0"/>
              <a:t> </a:t>
            </a:r>
            <a:r>
              <a:rPr lang="es-ES" dirty="0"/>
              <a:t>cutánea (</a:t>
            </a:r>
            <a:r>
              <a:rPr lang="es-ES" dirty="0" smtClean="0"/>
              <a:t>II)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015675"/>
            <a:ext cx="11582400" cy="4501558"/>
          </a:xfrm>
        </p:spPr>
        <p:txBody>
          <a:bodyPr>
            <a:normAutofit/>
          </a:bodyPr>
          <a:lstStyle/>
          <a:p>
            <a:pPr marL="542925" indent="0">
              <a:buNone/>
            </a:pPr>
            <a:r>
              <a:rPr lang="es-ES" b="1" dirty="0" smtClean="0"/>
              <a:t>ACTUACIÓN FARMACÉUTICA: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v"/>
            </a:pPr>
            <a:r>
              <a:rPr lang="es-ES" dirty="0" smtClean="0"/>
              <a:t>Aplicar </a:t>
            </a:r>
            <a:r>
              <a:rPr lang="es-ES" dirty="0" smtClean="0">
                <a:solidFill>
                  <a:srgbClr val="C5000B"/>
                </a:solidFill>
              </a:rPr>
              <a:t>protección solar superior SPF30</a:t>
            </a:r>
            <a:r>
              <a:rPr lang="es-ES" dirty="0" smtClean="0"/>
              <a:t>, renovar filtros en exposición solar cada 1h30’/2h.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v"/>
            </a:pPr>
            <a:r>
              <a:rPr lang="es-ES" dirty="0" smtClean="0"/>
              <a:t>Hábitos adecuados: protección física sombrero o gorra, gafas de sol y </a:t>
            </a:r>
            <a:r>
              <a:rPr lang="es-ES" dirty="0" smtClean="0">
                <a:solidFill>
                  <a:srgbClr val="C5000B"/>
                </a:solidFill>
              </a:rPr>
              <a:t>evitar factores agravantes</a:t>
            </a:r>
            <a:r>
              <a:rPr lang="es-ES" dirty="0" smtClean="0"/>
              <a:t>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ES" dirty="0" smtClean="0">
                <a:solidFill>
                  <a:srgbClr val="C00000"/>
                </a:solidFill>
              </a:rPr>
              <a:t>Recomendación </a:t>
            </a:r>
            <a:r>
              <a:rPr lang="es-ES" dirty="0" err="1" smtClean="0">
                <a:solidFill>
                  <a:srgbClr val="C00000"/>
                </a:solidFill>
              </a:rPr>
              <a:t>dermofarmacéutica</a:t>
            </a:r>
            <a:r>
              <a:rPr lang="es-ES" dirty="0" smtClean="0"/>
              <a:t>:</a:t>
            </a:r>
          </a:p>
          <a:p>
            <a:pPr marL="1438275" indent="-268288"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s-ES" dirty="0" smtClean="0"/>
              <a:t> 3.1. Activos antioxidantes </a:t>
            </a:r>
          </a:p>
          <a:p>
            <a:pPr marL="1438275" indent="-268288"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s-ES" dirty="0" smtClean="0"/>
              <a:t> 3.2. Exfoliantes. </a:t>
            </a:r>
            <a:endParaRPr lang="es-ES" dirty="0"/>
          </a:p>
          <a:p>
            <a:pPr marL="1438275" indent="-268288"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s-ES" dirty="0" smtClean="0"/>
              <a:t> 3.3. Complementos alimenticios.</a:t>
            </a:r>
          </a:p>
          <a:p>
            <a:pPr marL="1438275" indent="-268288"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s-ES" dirty="0" smtClean="0"/>
              <a:t> 3.4. </a:t>
            </a:r>
            <a:r>
              <a:rPr lang="es-ES" dirty="0" err="1" smtClean="0"/>
              <a:t>Despigmentantes</a:t>
            </a:r>
            <a:r>
              <a:rPr lang="es-ES" dirty="0" smtClean="0"/>
              <a:t>.</a:t>
            </a:r>
          </a:p>
          <a:p>
            <a:pPr marL="1716087" lvl="1" indent="-457200">
              <a:buFont typeface="+mj-lt"/>
              <a:buAutoNum type="arabicPeriod"/>
            </a:pPr>
            <a:endParaRPr lang="es-ES" dirty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s-ES" sz="1200" dirty="0"/>
              <a:t>SEFAC. Protocolos de actuación en la farmacia comunitaria, 2016</a:t>
            </a:r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5484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Caso Clínico 1: </a:t>
            </a:r>
            <a:r>
              <a:rPr lang="es-ES" dirty="0" err="1"/>
              <a:t>Hiperpigmentación</a:t>
            </a:r>
            <a:r>
              <a:rPr lang="es-ES" dirty="0"/>
              <a:t> cutánea (</a:t>
            </a:r>
            <a:r>
              <a:rPr lang="es-ES" dirty="0" smtClean="0"/>
              <a:t>III)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-43" y="1069284"/>
            <a:ext cx="11582400" cy="4861597"/>
          </a:xfrm>
        </p:spPr>
        <p:txBody>
          <a:bodyPr>
            <a:normAutofit/>
          </a:bodyPr>
          <a:lstStyle/>
          <a:p>
            <a:pPr marL="542925" indent="0">
              <a:buNone/>
            </a:pPr>
            <a:r>
              <a:rPr lang="es-ES" b="1" dirty="0" smtClean="0">
                <a:solidFill>
                  <a:srgbClr val="C00000"/>
                </a:solidFill>
              </a:rPr>
              <a:t>3. Recomendación </a:t>
            </a:r>
            <a:r>
              <a:rPr lang="es-ES" b="1" dirty="0" err="1" smtClean="0">
                <a:solidFill>
                  <a:srgbClr val="C00000"/>
                </a:solidFill>
              </a:rPr>
              <a:t>dermofarmacéutica</a:t>
            </a:r>
            <a:r>
              <a:rPr lang="es-ES" b="1" dirty="0" smtClean="0"/>
              <a:t>:</a:t>
            </a:r>
          </a:p>
          <a:p>
            <a:pPr marL="542925" indent="0">
              <a:buNone/>
            </a:pPr>
            <a:r>
              <a:rPr lang="es-ES" dirty="0" smtClean="0">
                <a:solidFill>
                  <a:srgbClr val="C5000B"/>
                </a:solidFill>
              </a:rPr>
              <a:t>	3.4 </a:t>
            </a:r>
            <a:r>
              <a:rPr lang="es-ES" dirty="0" err="1" smtClean="0">
                <a:solidFill>
                  <a:srgbClr val="C5000B"/>
                </a:solidFill>
              </a:rPr>
              <a:t>Despigmentantes</a:t>
            </a:r>
            <a:r>
              <a:rPr lang="es-ES" dirty="0" smtClean="0">
                <a:solidFill>
                  <a:srgbClr val="C5000B"/>
                </a:solidFill>
              </a:rPr>
              <a:t>: </a:t>
            </a:r>
          </a:p>
          <a:p>
            <a:pPr marL="542925" indent="0">
              <a:buNone/>
            </a:pPr>
            <a:r>
              <a:rPr lang="es-ES" dirty="0" smtClean="0">
                <a:solidFill>
                  <a:srgbClr val="C5000B"/>
                </a:solidFill>
              </a:rPr>
              <a:t>TRATAMIENTO FARMACOLÓGICO DE INDICACIÓN FARMACÉUTICA</a:t>
            </a:r>
          </a:p>
          <a:p>
            <a:pPr lvl="1">
              <a:buFont typeface="Wingdings" charset="2"/>
              <a:buChar char="Ø"/>
            </a:pPr>
            <a:r>
              <a:rPr lang="es-ES" dirty="0" smtClean="0"/>
              <a:t>Hidroquinona al 2%.</a:t>
            </a:r>
          </a:p>
          <a:p>
            <a:pPr lvl="1">
              <a:buFont typeface="Wingdings" charset="2"/>
              <a:buChar char="Ø"/>
            </a:pPr>
            <a:r>
              <a:rPr lang="es-ES" dirty="0" smtClean="0"/>
              <a:t>Ácido </a:t>
            </a:r>
            <a:r>
              <a:rPr lang="es-ES" dirty="0" err="1" smtClean="0"/>
              <a:t>azelaico</a:t>
            </a:r>
            <a:r>
              <a:rPr lang="es-ES" dirty="0" smtClean="0"/>
              <a:t> 20% tópico en gel.</a:t>
            </a:r>
            <a:r>
              <a:rPr lang="es-ES" dirty="0" smtClean="0">
                <a:solidFill>
                  <a:srgbClr val="C5000B"/>
                </a:solidFill>
              </a:rPr>
              <a:t>	     </a:t>
            </a:r>
            <a:endParaRPr lang="es-ES" dirty="0">
              <a:solidFill>
                <a:srgbClr val="C5000B"/>
              </a:solidFill>
            </a:endParaRPr>
          </a:p>
          <a:p>
            <a:pPr marL="542925" indent="0">
              <a:buNone/>
            </a:pPr>
            <a:r>
              <a:rPr lang="es-ES" dirty="0" smtClean="0">
                <a:solidFill>
                  <a:srgbClr val="C5000B"/>
                </a:solidFill>
              </a:rPr>
              <a:t>TRATAMIENTO NO FARMACOLÓGICO</a:t>
            </a:r>
          </a:p>
          <a:p>
            <a:pPr lvl="1">
              <a:buFont typeface="Wingdings" charset="2"/>
              <a:buChar char="Ø"/>
            </a:pPr>
            <a:r>
              <a:rPr lang="es-ES" dirty="0" smtClean="0"/>
              <a:t>Inhibidores enzimáticos de la </a:t>
            </a:r>
            <a:r>
              <a:rPr lang="es-ES" dirty="0" err="1" smtClean="0"/>
              <a:t>tirosinasa</a:t>
            </a:r>
            <a:r>
              <a:rPr lang="es-ES" dirty="0" smtClean="0"/>
              <a:t>: ácido </a:t>
            </a:r>
            <a:r>
              <a:rPr lang="es-ES" dirty="0" err="1" smtClean="0"/>
              <a:t>kójico</a:t>
            </a:r>
            <a:r>
              <a:rPr lang="es-ES" dirty="0" smtClean="0"/>
              <a:t> 1-4%, ácido </a:t>
            </a:r>
            <a:r>
              <a:rPr lang="es-ES" dirty="0" err="1" smtClean="0"/>
              <a:t>fítico</a:t>
            </a:r>
            <a:r>
              <a:rPr lang="es-ES" dirty="0" smtClean="0"/>
              <a:t> 1-2%, ácido ascórbico 1-15%, </a:t>
            </a:r>
            <a:r>
              <a:rPr lang="es-ES" dirty="0" err="1" smtClean="0"/>
              <a:t>Deléntigo</a:t>
            </a:r>
            <a:r>
              <a:rPr lang="is-IS" dirty="0" smtClean="0"/>
              <a:t>…</a:t>
            </a:r>
            <a:endParaRPr lang="es-ES" dirty="0" smtClean="0"/>
          </a:p>
          <a:p>
            <a:pPr lvl="1">
              <a:buFont typeface="Wingdings" charset="2"/>
              <a:buChar char="Ø"/>
            </a:pPr>
            <a:r>
              <a:rPr lang="es-ES" dirty="0"/>
              <a:t>I</a:t>
            </a:r>
            <a:r>
              <a:rPr lang="es-ES" dirty="0" smtClean="0"/>
              <a:t>nhibidores no enzimáticos </a:t>
            </a:r>
            <a:r>
              <a:rPr lang="es-ES" dirty="0"/>
              <a:t>de la </a:t>
            </a:r>
            <a:r>
              <a:rPr lang="es-ES" dirty="0" err="1" smtClean="0"/>
              <a:t>tirosinasa</a:t>
            </a:r>
            <a:r>
              <a:rPr lang="es-ES" dirty="0" smtClean="0"/>
              <a:t>: ácido </a:t>
            </a:r>
            <a:r>
              <a:rPr lang="es-ES" dirty="0" err="1" smtClean="0"/>
              <a:t>lipoico</a:t>
            </a:r>
            <a:r>
              <a:rPr lang="es-ES" dirty="0" smtClean="0"/>
              <a:t> 2-8%, ácido </a:t>
            </a:r>
            <a:r>
              <a:rPr lang="es-ES" dirty="0" err="1" smtClean="0"/>
              <a:t>elágico</a:t>
            </a:r>
            <a:r>
              <a:rPr lang="es-ES" dirty="0" smtClean="0"/>
              <a:t> 1%.</a:t>
            </a:r>
            <a:endParaRPr lang="es-ES" dirty="0"/>
          </a:p>
          <a:p>
            <a:pPr lvl="1">
              <a:buFont typeface="Wingdings" charset="2"/>
              <a:buChar char="Ø"/>
            </a:pPr>
            <a:r>
              <a:rPr lang="es-ES" dirty="0" smtClean="0"/>
              <a:t>Coadyuvante: </a:t>
            </a:r>
            <a:r>
              <a:rPr lang="es-ES" dirty="0" err="1" smtClean="0"/>
              <a:t>gluconolactona</a:t>
            </a:r>
            <a:r>
              <a:rPr lang="es-ES" dirty="0" smtClean="0"/>
              <a:t> 1-15%, ácido salicílico 3-6%, AHA 5-15%</a:t>
            </a:r>
            <a:r>
              <a:rPr lang="is-IS" dirty="0" smtClean="0"/>
              <a:t>…</a:t>
            </a:r>
            <a:endParaRPr lang="es-ES" dirty="0" smtClean="0"/>
          </a:p>
          <a:p>
            <a:pPr lvl="1">
              <a:buFont typeface="Wingdings" charset="2"/>
              <a:buChar char="Ø"/>
            </a:pPr>
            <a:r>
              <a:rPr lang="es-ES" dirty="0"/>
              <a:t>N</a:t>
            </a:r>
            <a:r>
              <a:rPr lang="es-ES" dirty="0" smtClean="0"/>
              <a:t>o inhibidores de la </a:t>
            </a:r>
            <a:r>
              <a:rPr lang="es-ES" dirty="0" err="1" smtClean="0"/>
              <a:t>tirosinasa</a:t>
            </a:r>
            <a:r>
              <a:rPr lang="es-ES" dirty="0" smtClean="0"/>
              <a:t>: </a:t>
            </a:r>
            <a:r>
              <a:rPr lang="es-ES" dirty="0" err="1" smtClean="0"/>
              <a:t>albatin</a:t>
            </a:r>
            <a:r>
              <a:rPr lang="es-ES" dirty="0" smtClean="0"/>
              <a:t> 0,5-1,5 %.</a:t>
            </a:r>
            <a:endParaRPr lang="es-ES" dirty="0" smtClean="0">
              <a:solidFill>
                <a:srgbClr val="C5000B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0" y="5805264"/>
            <a:ext cx="11582443" cy="295162"/>
          </a:xfrm>
        </p:spPr>
        <p:txBody>
          <a:bodyPr>
            <a:normAutofit/>
          </a:bodyPr>
          <a:lstStyle/>
          <a:p>
            <a:r>
              <a:rPr lang="es-ES" sz="1200" dirty="0"/>
              <a:t>SEFAC. Protocolos de actuación en la farmacia comunitaria, 2016</a:t>
            </a:r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2282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Caso Clínico 1: </a:t>
            </a:r>
            <a:r>
              <a:rPr lang="es-ES" dirty="0" err="1"/>
              <a:t>Hiperpigmentación</a:t>
            </a:r>
            <a:r>
              <a:rPr lang="es-ES" dirty="0"/>
              <a:t> cutánea (</a:t>
            </a:r>
            <a:r>
              <a:rPr lang="es-ES" dirty="0" smtClean="0"/>
              <a:t>IV)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015674"/>
            <a:ext cx="11582400" cy="4861597"/>
          </a:xfrm>
        </p:spPr>
        <p:txBody>
          <a:bodyPr>
            <a:normAutofit/>
          </a:bodyPr>
          <a:lstStyle/>
          <a:p>
            <a:pPr marL="542925" indent="0">
              <a:buNone/>
            </a:pPr>
            <a:r>
              <a:rPr lang="es-ES" b="1" dirty="0" smtClean="0"/>
              <a:t>4. Protocolo de tratamiento: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s-ES" sz="1200" dirty="0"/>
              <a:t>SEFAC. Protocolos de actuación en la farmacia comunitaria, 2016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3359696" y="4828776"/>
            <a:ext cx="914400" cy="523726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endParaRPr lang="es-ES_tradnl" sz="2400" dirty="0" smtClean="0"/>
          </a:p>
        </p:txBody>
      </p:sp>
      <p:sp>
        <p:nvSpPr>
          <p:cNvPr id="7" name="CuadroTexto 6"/>
          <p:cNvSpPr txBox="1"/>
          <p:nvPr/>
        </p:nvSpPr>
        <p:spPr>
          <a:xfrm>
            <a:off x="5333978" y="4667709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s-ES_tradnl" sz="2000" b="1" dirty="0" smtClean="0"/>
              <a:t>+ FILTROS UVB/UVA &gt; SPF30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28591"/>
              </p:ext>
            </p:extLst>
          </p:nvPr>
        </p:nvGraphicFramePr>
        <p:xfrm>
          <a:off x="839416" y="1628800"/>
          <a:ext cx="10729193" cy="3653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7075"/>
                <a:gridCol w="2620706"/>
                <a:gridCol w="2620706"/>
                <a:gridCol w="2620706"/>
              </a:tblGrid>
              <a:tr h="636531"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ANTIOXIDANTES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EXFOLIANTES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COMPLEMENTOS</a:t>
                      </a:r>
                    </a:p>
                    <a:p>
                      <a:pPr algn="ctr"/>
                      <a:r>
                        <a:rPr lang="es-ES_tradnl" dirty="0" smtClean="0"/>
                        <a:t>ALIMENTICIOS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DESPIGMENTANTES</a:t>
                      </a:r>
                      <a:endParaRPr lang="es-ES_tradnl" dirty="0"/>
                    </a:p>
                  </a:txBody>
                  <a:tcPr/>
                </a:tc>
              </a:tr>
              <a:tr h="636531"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b="1" dirty="0" smtClean="0"/>
                    </a:p>
                    <a:p>
                      <a:pPr algn="ctr"/>
                      <a:r>
                        <a:rPr lang="es-ES_tradnl" b="1" dirty="0" smtClean="0"/>
                        <a:t>1-3/SEMANA</a:t>
                      </a:r>
                      <a:endParaRPr lang="es-ES_tradn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b="1" dirty="0" smtClean="0"/>
                    </a:p>
                    <a:p>
                      <a:pPr algn="ctr"/>
                      <a:r>
                        <a:rPr lang="es-ES_tradnl" b="1" dirty="0" smtClean="0"/>
                        <a:t>DIARIO</a:t>
                      </a:r>
                      <a:endParaRPr lang="es-ES_tradn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dirty="0" smtClean="0"/>
                    </a:p>
                  </a:txBody>
                  <a:tcPr/>
                </a:tc>
              </a:tr>
              <a:tr h="23730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SPF&gt;30 UVA</a:t>
                      </a:r>
                      <a:endParaRPr lang="es-ES_tradnl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dirty="0" smtClean="0"/>
                        <a:t>+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dirty="0" smtClean="0"/>
                        <a:t>Vitamina E, extractos fenólicos de aceituna, uva, ácido </a:t>
                      </a:r>
                      <a:r>
                        <a:rPr lang="es-ES_tradnl" dirty="0" err="1" smtClean="0"/>
                        <a:t>ferúlico</a:t>
                      </a:r>
                      <a:r>
                        <a:rPr lang="es-ES_tradnl" dirty="0" smtClean="0"/>
                        <a:t>, vitamina C, </a:t>
                      </a:r>
                      <a:r>
                        <a:rPr lang="es-ES_tradnl" dirty="0" err="1" smtClean="0"/>
                        <a:t>polifenoles</a:t>
                      </a:r>
                      <a:r>
                        <a:rPr lang="es-ES_tradnl" dirty="0" smtClean="0"/>
                        <a:t>, </a:t>
                      </a:r>
                      <a:r>
                        <a:rPr lang="es-ES_tradnl" dirty="0" err="1" smtClean="0"/>
                        <a:t>etc</a:t>
                      </a:r>
                      <a:r>
                        <a:rPr lang="mr-IN" dirty="0" smtClean="0"/>
                        <a:t>…</a:t>
                      </a:r>
                      <a:endParaRPr lang="es-ES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dirty="0" smtClean="0"/>
                        <a:t>Físico o </a:t>
                      </a:r>
                      <a:r>
                        <a:rPr lang="es-ES_tradnl" i="1" dirty="0" err="1" smtClean="0"/>
                        <a:t>scrub</a:t>
                      </a:r>
                      <a:r>
                        <a:rPr lang="es-ES_tradnl" dirty="0" smtClean="0"/>
                        <a:t> (huesos de frutas), químicos (AHA), enzimáticos(enzimas extraídas de frutas como la papaína), </a:t>
                      </a:r>
                      <a:r>
                        <a:rPr lang="es-ES_tradnl" dirty="0" err="1" smtClean="0"/>
                        <a:t>etc</a:t>
                      </a:r>
                      <a:r>
                        <a:rPr lang="mr-IN" dirty="0" smtClean="0"/>
                        <a:t>…</a:t>
                      </a:r>
                      <a:endParaRPr lang="es-ES_tradnl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dirty="0" smtClean="0"/>
                        <a:t>Vitamina D,</a:t>
                      </a:r>
                      <a:r>
                        <a:rPr lang="es-ES_tradnl" baseline="0" dirty="0" smtClean="0"/>
                        <a:t> licopeno y otros antioxidantes</a:t>
                      </a:r>
                      <a:r>
                        <a:rPr lang="es-ES_tradnl" dirty="0" smtClean="0"/>
                        <a:t>, principalmente.</a:t>
                      </a:r>
                    </a:p>
                    <a:p>
                      <a:pPr algn="ctr"/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Hidroquinona 2%, ácido </a:t>
                      </a:r>
                      <a:r>
                        <a:rPr lang="es-ES" dirty="0" err="1" smtClean="0"/>
                        <a:t>azelaico</a:t>
                      </a:r>
                      <a:r>
                        <a:rPr lang="es-ES" baseline="0" dirty="0" smtClean="0"/>
                        <a:t> 20% tópico en gel, á</a:t>
                      </a:r>
                      <a:r>
                        <a:rPr lang="es-ES" dirty="0" smtClean="0"/>
                        <a:t>cido </a:t>
                      </a:r>
                      <a:r>
                        <a:rPr lang="es-ES" dirty="0" err="1" smtClean="0"/>
                        <a:t>kójico</a:t>
                      </a:r>
                      <a:r>
                        <a:rPr lang="es-ES" dirty="0" smtClean="0"/>
                        <a:t> 1-4%, ácido </a:t>
                      </a:r>
                      <a:r>
                        <a:rPr lang="es-ES" dirty="0" err="1" smtClean="0"/>
                        <a:t>fítico</a:t>
                      </a:r>
                      <a:r>
                        <a:rPr lang="es-ES" dirty="0" smtClean="0"/>
                        <a:t> 1-2%, ácido ascórbico 1-15%, </a:t>
                      </a:r>
                      <a:r>
                        <a:rPr lang="es-ES" dirty="0" err="1" smtClean="0"/>
                        <a:t>Deléntigo</a:t>
                      </a:r>
                      <a:r>
                        <a:rPr lang="es-ES" dirty="0" smtClean="0"/>
                        <a:t>, ácido </a:t>
                      </a:r>
                      <a:r>
                        <a:rPr lang="es-ES" dirty="0" err="1" smtClean="0"/>
                        <a:t>elágico</a:t>
                      </a:r>
                      <a:r>
                        <a:rPr lang="es-ES" dirty="0" smtClean="0"/>
                        <a:t> 1%,</a:t>
                      </a:r>
                      <a:r>
                        <a:rPr lang="es-ES" baseline="0" dirty="0" smtClean="0"/>
                        <a:t> </a:t>
                      </a:r>
                      <a:r>
                        <a:rPr lang="es-ES" dirty="0" err="1" smtClean="0"/>
                        <a:t>gluconolactona</a:t>
                      </a:r>
                      <a:r>
                        <a:rPr lang="es-ES" dirty="0" smtClean="0"/>
                        <a:t> 1-15%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Sol 8"/>
          <p:cNvSpPr/>
          <p:nvPr/>
        </p:nvSpPr>
        <p:spPr>
          <a:xfrm>
            <a:off x="1919536" y="2348880"/>
            <a:ext cx="554360" cy="504056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Luna 9"/>
          <p:cNvSpPr/>
          <p:nvPr/>
        </p:nvSpPr>
        <p:spPr>
          <a:xfrm>
            <a:off x="10056440" y="2348880"/>
            <a:ext cx="288032" cy="504055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8765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2. Acné: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015674"/>
            <a:ext cx="11582400" cy="4645573"/>
          </a:xfrm>
        </p:spPr>
        <p:txBody>
          <a:bodyPr>
            <a:normAutofit fontScale="92500"/>
          </a:bodyPr>
          <a:lstStyle/>
          <a:p>
            <a:pPr algn="just"/>
            <a:r>
              <a:rPr lang="es-ES" dirty="0" smtClean="0"/>
              <a:t>El acné es una </a:t>
            </a:r>
            <a:r>
              <a:rPr lang="es-ES" dirty="0" smtClean="0">
                <a:solidFill>
                  <a:schemeClr val="tx2"/>
                </a:solidFill>
              </a:rPr>
              <a:t>enfermedad inflamatoria crónica de alta prevalencia </a:t>
            </a:r>
            <a:r>
              <a:rPr lang="es-ES" dirty="0" smtClean="0"/>
              <a:t>en todo el mundo, que puede afectar en gran medida a la calidad de vida del paciente.</a:t>
            </a:r>
          </a:p>
          <a:p>
            <a:pPr algn="just"/>
            <a:r>
              <a:rPr lang="es-ES" dirty="0" smtClean="0"/>
              <a:t>Aparece principalmente en </a:t>
            </a:r>
            <a:r>
              <a:rPr lang="es-ES" dirty="0" smtClean="0">
                <a:solidFill>
                  <a:schemeClr val="tx2"/>
                </a:solidFill>
              </a:rPr>
              <a:t>rostro, tórax y espalda.</a:t>
            </a:r>
          </a:p>
          <a:p>
            <a:pPr algn="just"/>
            <a:r>
              <a:rPr lang="es-ES" dirty="0" smtClean="0"/>
              <a:t>Más frecuente en </a:t>
            </a:r>
            <a:r>
              <a:rPr lang="es-ES" dirty="0" smtClean="0">
                <a:solidFill>
                  <a:schemeClr val="tx2"/>
                </a:solidFill>
              </a:rPr>
              <a:t>adolescentes entre 15 y 17 años</a:t>
            </a:r>
            <a:r>
              <a:rPr lang="es-ES" dirty="0" smtClean="0"/>
              <a:t>, pero también puede aparecer en otras edades. Más del 80 % de las personas desarrollan acné en alguna etapa de su vida.</a:t>
            </a:r>
          </a:p>
          <a:p>
            <a:pPr algn="just"/>
            <a:r>
              <a:rPr lang="es-ES" dirty="0" smtClean="0">
                <a:solidFill>
                  <a:schemeClr val="tx2"/>
                </a:solidFill>
              </a:rPr>
              <a:t>Consulta muy frecuente </a:t>
            </a:r>
            <a:r>
              <a:rPr lang="es-ES" dirty="0" smtClean="0"/>
              <a:t>en farmacia comunitaria; por eso debemos conocerlo de la </a:t>
            </a:r>
            <a:r>
              <a:rPr lang="es-ES" dirty="0" smtClean="0">
                <a:solidFill>
                  <a:srgbClr val="C00000"/>
                </a:solidFill>
              </a:rPr>
              <a:t>A a la F</a:t>
            </a:r>
            <a:r>
              <a:rPr lang="es-ES" dirty="0" smtClean="0"/>
              <a:t>:</a:t>
            </a:r>
          </a:p>
          <a:p>
            <a:pPr marL="1716087" lvl="1" indent="-457200" algn="just">
              <a:buFont typeface="+mj-lt"/>
              <a:buAutoNum type="alphaUcPeriod"/>
            </a:pPr>
            <a:r>
              <a:rPr lang="es-ES" dirty="0" smtClean="0">
                <a:solidFill>
                  <a:schemeClr val="tx2"/>
                </a:solidFill>
              </a:rPr>
              <a:t>Tipos de acné.</a:t>
            </a:r>
          </a:p>
          <a:p>
            <a:pPr marL="1716087" lvl="1" indent="-457200" algn="just">
              <a:buFont typeface="+mj-lt"/>
              <a:buAutoNum type="alphaUcPeriod"/>
            </a:pPr>
            <a:r>
              <a:rPr lang="es-ES" dirty="0">
                <a:solidFill>
                  <a:schemeClr val="tx2"/>
                </a:solidFill>
              </a:rPr>
              <a:t>Tipos de lesiones de </a:t>
            </a:r>
            <a:r>
              <a:rPr lang="es-ES" dirty="0" smtClean="0">
                <a:solidFill>
                  <a:schemeClr val="tx2"/>
                </a:solidFill>
              </a:rPr>
              <a:t>acné.</a:t>
            </a:r>
          </a:p>
          <a:p>
            <a:pPr marL="1716087" lvl="1" indent="-457200" algn="just">
              <a:buFont typeface="+mj-lt"/>
              <a:buAutoNum type="alphaUcPeriod"/>
            </a:pPr>
            <a:r>
              <a:rPr lang="es-ES" dirty="0">
                <a:solidFill>
                  <a:srgbClr val="C00000"/>
                </a:solidFill>
              </a:rPr>
              <a:t>Criterios de derivación al </a:t>
            </a:r>
            <a:r>
              <a:rPr lang="es-ES" dirty="0" smtClean="0">
                <a:solidFill>
                  <a:srgbClr val="C00000"/>
                </a:solidFill>
              </a:rPr>
              <a:t>médico.</a:t>
            </a:r>
          </a:p>
          <a:p>
            <a:pPr marL="1716087" lvl="1" indent="-457200" algn="just">
              <a:buFont typeface="+mj-lt"/>
              <a:buAutoNum type="alphaUcPeriod"/>
            </a:pPr>
            <a:r>
              <a:rPr lang="es-ES" dirty="0">
                <a:solidFill>
                  <a:schemeClr val="tx2"/>
                </a:solidFill>
              </a:rPr>
              <a:t>Fármacos inductores o </a:t>
            </a:r>
            <a:r>
              <a:rPr lang="es-ES" dirty="0" smtClean="0">
                <a:solidFill>
                  <a:schemeClr val="tx2"/>
                </a:solidFill>
              </a:rPr>
              <a:t>agravantes.</a:t>
            </a:r>
          </a:p>
          <a:p>
            <a:pPr marL="1716087" lvl="1" indent="-457200" algn="just">
              <a:buFont typeface="+mj-lt"/>
              <a:buAutoNum type="alphaUcPeriod"/>
            </a:pPr>
            <a:r>
              <a:rPr lang="es-ES" dirty="0" smtClean="0">
                <a:solidFill>
                  <a:schemeClr val="tx2"/>
                </a:solidFill>
              </a:rPr>
              <a:t>Algoritmo de tratamiento y tratamiento de </a:t>
            </a:r>
            <a:r>
              <a:rPr lang="es-ES" dirty="0">
                <a:solidFill>
                  <a:schemeClr val="tx2"/>
                </a:solidFill>
              </a:rPr>
              <a:t>indicación </a:t>
            </a:r>
            <a:r>
              <a:rPr lang="es-ES" dirty="0" smtClean="0">
                <a:solidFill>
                  <a:schemeClr val="tx2"/>
                </a:solidFill>
              </a:rPr>
              <a:t>farmacéutica.</a:t>
            </a:r>
          </a:p>
          <a:p>
            <a:pPr marL="1716087" lvl="1" indent="-457200" algn="just">
              <a:buFont typeface="+mj-lt"/>
              <a:buAutoNum type="alphaUcPeriod"/>
            </a:pPr>
            <a:r>
              <a:rPr lang="es-ES" dirty="0">
                <a:solidFill>
                  <a:srgbClr val="C00000"/>
                </a:solidFill>
              </a:rPr>
              <a:t>Consejo </a:t>
            </a:r>
            <a:r>
              <a:rPr lang="es-ES" dirty="0" smtClean="0">
                <a:solidFill>
                  <a:srgbClr val="C00000"/>
                </a:solidFill>
              </a:rPr>
              <a:t>farmacéutico.</a:t>
            </a:r>
            <a:endParaRPr lang="es-ES" dirty="0" smtClean="0">
              <a:solidFill>
                <a:schemeClr val="tx2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0" y="5805264"/>
            <a:ext cx="11582443" cy="295162"/>
          </a:xfrm>
        </p:spPr>
        <p:txBody>
          <a:bodyPr>
            <a:normAutofit/>
          </a:bodyPr>
          <a:lstStyle/>
          <a:p>
            <a:r>
              <a:rPr lang="es-ES" sz="1200" dirty="0" smtClean="0"/>
              <a:t>Actas </a:t>
            </a:r>
            <a:r>
              <a:rPr lang="es-ES" sz="1200" dirty="0" err="1" smtClean="0"/>
              <a:t>Dermo</a:t>
            </a:r>
            <a:r>
              <a:rPr lang="es-ES" sz="1200" dirty="0" smtClean="0"/>
              <a:t>-Sifilográficas 2017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202181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e Office">
  <a:themeElements>
    <a:clrScheme name="LiveMed">
      <a:dk1>
        <a:srgbClr val="287AC8"/>
      </a:dk1>
      <a:lt1>
        <a:sysClr val="window" lastClr="FFFFFF"/>
      </a:lt1>
      <a:dk2>
        <a:srgbClr val="C5000B"/>
      </a:dk2>
      <a:lt2>
        <a:srgbClr val="EEECE1"/>
      </a:lt2>
      <a:accent1>
        <a:srgbClr val="004586"/>
      </a:accent1>
      <a:accent2>
        <a:srgbClr val="808080"/>
      </a:accent2>
      <a:accent3>
        <a:srgbClr val="585858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vert="horz" lIns="91440" tIns="45720" rIns="91440" bIns="45720" rtlCol="0" anchor="ctr">
        <a:noAutofit/>
      </a:bodyPr>
      <a:lstStyle>
        <a:defPPr algn="ctr">
          <a:defRPr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ción1" id="{B5110A7A-A3C4-41A7-A0A2-0DFFE4EC20F3}" vid="{AEC51EE1-48EE-4777-8618-F5AC116E851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PWP PONENCIA LIVEMED</Template>
  <TotalTime>18780</TotalTime>
  <Words>2080</Words>
  <Application>Microsoft Office PowerPoint</Application>
  <PresentationFormat>Panorámica</PresentationFormat>
  <Paragraphs>307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4" baseType="lpstr">
      <vt:lpstr>Arial</vt:lpstr>
      <vt:lpstr>Calibri</vt:lpstr>
      <vt:lpstr>Mangal</vt:lpstr>
      <vt:lpstr>Times New Roman</vt:lpstr>
      <vt:lpstr>Wingdings</vt:lpstr>
      <vt:lpstr>1_Tema de Office</vt:lpstr>
      <vt:lpstr>Hiperpigmentación cutánea, acné y dermatosis eritemato-descamativas.</vt:lpstr>
      <vt:lpstr>1. Hiperpigmentación cutánea:</vt:lpstr>
      <vt:lpstr>Caso Clínico 1: Hiperpigmentación cutánea (I)</vt:lpstr>
      <vt:lpstr>1. Hiperpigmentación cutánea:</vt:lpstr>
      <vt:lpstr>Pregunta 1</vt:lpstr>
      <vt:lpstr>Caso Clínico 1: hiperpigmentación cutánea (II)</vt:lpstr>
      <vt:lpstr>Caso Clínico 1: Hiperpigmentación cutánea (III)</vt:lpstr>
      <vt:lpstr>Caso Clínico 1: Hiperpigmentación cutánea (IV)</vt:lpstr>
      <vt:lpstr>2. Acné:</vt:lpstr>
      <vt:lpstr>2. Acné:</vt:lpstr>
      <vt:lpstr>2. Acné:</vt:lpstr>
      <vt:lpstr>2. Acné:</vt:lpstr>
      <vt:lpstr>2. Acné:</vt:lpstr>
      <vt:lpstr>2. Acné:</vt:lpstr>
      <vt:lpstr>2. Acné:</vt:lpstr>
      <vt:lpstr>2. Acné:</vt:lpstr>
      <vt:lpstr>Caso clínico 2: Acné (I)</vt:lpstr>
      <vt:lpstr>2. Acné:</vt:lpstr>
      <vt:lpstr>Pregunta 2</vt:lpstr>
      <vt:lpstr>2. Acné:</vt:lpstr>
      <vt:lpstr>3. Dermatosis eritemato-descamativas:</vt:lpstr>
      <vt:lpstr>Caso Clínico 3: Dermatosis eritemato-descamativas (I)</vt:lpstr>
      <vt:lpstr>Pregunta 3</vt:lpstr>
      <vt:lpstr>Caso Clínico 3: Dermatosis eritemato-descamativas (II)</vt:lpstr>
      <vt:lpstr>3. Dermatosis eritemato-descamativas:</vt:lpstr>
      <vt:lpstr>3. Dermatosis eritemato-descamativas:</vt:lpstr>
      <vt:lpstr>Conclusiones</vt:lpstr>
      <vt:lpstr>MUCHAS GRACIAS POR SU ATENCIÓN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Hiperpigmentación cutánea, acné y dermatosis eritematodescamativas.</dc:title>
  <dc:creator>Usuario de Microsoft Office</dc:creator>
  <cp:lastModifiedBy>Live Med</cp:lastModifiedBy>
  <cp:revision>80</cp:revision>
  <cp:lastPrinted>2017-10-19T15:18:39Z</cp:lastPrinted>
  <dcterms:created xsi:type="dcterms:W3CDTF">2017-09-18T16:25:06Z</dcterms:created>
  <dcterms:modified xsi:type="dcterms:W3CDTF">2017-11-07T13:04:22Z</dcterms:modified>
</cp:coreProperties>
</file>