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77" r:id="rId12"/>
    <p:sldId id="267" r:id="rId13"/>
    <p:sldId id="268" r:id="rId14"/>
    <p:sldId id="278" r:id="rId15"/>
    <p:sldId id="270" r:id="rId16"/>
    <p:sldId id="272" r:id="rId17"/>
    <p:sldId id="271" r:id="rId18"/>
    <p:sldId id="279" r:id="rId19"/>
    <p:sldId id="274" r:id="rId20"/>
    <p:sldId id="27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86715" autoAdjust="0"/>
  </p:normalViewPr>
  <p:slideViewPr>
    <p:cSldViewPr>
      <p:cViewPr varScale="1">
        <p:scale>
          <a:sx n="71" d="100"/>
          <a:sy n="71" d="100"/>
        </p:scale>
        <p:origin x="402" y="60"/>
      </p:cViewPr>
      <p:guideLst>
        <p:guide orient="horz" pos="2160"/>
        <p:guide pos="3840"/>
      </p:guideLst>
    </p:cSldViewPr>
  </p:slideViewPr>
  <p:notesTextViewPr>
    <p:cViewPr>
      <p:scale>
        <a:sx n="100" d="100"/>
        <a:sy n="100" d="100"/>
      </p:scale>
      <p:origin x="0" y="0"/>
    </p:cViewPr>
  </p:notesTextViewPr>
  <p:notesViewPr>
    <p:cSldViewPr>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Salar Ibáñez" userId="e4afa4568bb68cfe" providerId="LiveId" clId="{AC0E48CF-9983-4F71-A978-006B6ACAAF6E}"/>
    <pc:docChg chg="custSel modSld">
      <pc:chgData name="Luis Salar Ibáñez" userId="e4afa4568bb68cfe" providerId="LiveId" clId="{AC0E48CF-9983-4F71-A978-006B6ACAAF6E}" dt="2017-10-04T20:56:05.136" v="281" actId="692"/>
      <pc:docMkLst>
        <pc:docMk/>
      </pc:docMkLst>
      <pc:sldChg chg="addSp modSp">
        <pc:chgData name="Luis Salar Ibáñez" userId="e4afa4568bb68cfe" providerId="LiveId" clId="{AC0E48CF-9983-4F71-A978-006B6ACAAF6E}" dt="2017-10-04T20:50:30.722" v="142"/>
        <pc:sldMkLst>
          <pc:docMk/>
          <pc:sldMk cId="2184869311" sldId="258"/>
        </pc:sldMkLst>
        <pc:spChg chg="add mod">
          <ac:chgData name="Luis Salar Ibáñez" userId="e4afa4568bb68cfe" providerId="LiveId" clId="{AC0E48CF-9983-4F71-A978-006B6ACAAF6E}" dt="2017-10-04T20:50:30.722" v="142"/>
          <ac:spMkLst>
            <pc:docMk/>
            <pc:sldMk cId="2184869311" sldId="258"/>
            <ac:spMk id="5" creationId="{62C6419D-3E86-4030-8813-4065E36E83BD}"/>
          </ac:spMkLst>
        </pc:spChg>
      </pc:sldChg>
      <pc:sldChg chg="addSp modSp">
        <pc:chgData name="Luis Salar Ibáñez" userId="e4afa4568bb68cfe" providerId="LiveId" clId="{AC0E48CF-9983-4F71-A978-006B6ACAAF6E}" dt="2017-10-04T20:56:05.136" v="281" actId="692"/>
        <pc:sldMkLst>
          <pc:docMk/>
          <pc:sldMk cId="1954993765" sldId="267"/>
        </pc:sldMkLst>
        <pc:spChg chg="add mod">
          <ac:chgData name="Luis Salar Ibáñez" userId="e4afa4568bb68cfe" providerId="LiveId" clId="{AC0E48CF-9983-4F71-A978-006B6ACAAF6E}" dt="2017-10-04T20:55:22.396" v="271" actId="1076"/>
          <ac:spMkLst>
            <pc:docMk/>
            <pc:sldMk cId="1954993765" sldId="267"/>
            <ac:spMk id="4" creationId="{16587A5C-DAA3-46E0-9D55-68910115153B}"/>
          </ac:spMkLst>
        </pc:spChg>
        <pc:cxnChg chg="add mod">
          <ac:chgData name="Luis Salar Ibáñez" userId="e4afa4568bb68cfe" providerId="LiveId" clId="{AC0E48CF-9983-4F71-A978-006B6ACAAF6E}" dt="2017-10-04T20:56:05.136" v="281" actId="692"/>
          <ac:cxnSpMkLst>
            <pc:docMk/>
            <pc:sldMk cId="1954993765" sldId="267"/>
            <ac:cxnSpMk id="9" creationId="{6FC8A8D3-6109-4B1C-8199-2C517A67C59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40B0A-7D13-4A0A-878B-E5645027EFC8}"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S"/>
        </a:p>
      </dgm:t>
    </dgm:pt>
    <dgm:pt modelId="{DBEFAD58-8F8F-4511-BC4C-2BCFC0E322A5}">
      <dgm:prSet phldrT="[Texto]"/>
      <dgm:spPr/>
      <dgm:t>
        <a:bodyPr/>
        <a:lstStyle/>
        <a:p>
          <a:r>
            <a:rPr lang="es-ES" dirty="0"/>
            <a:t>QUIÉN REALIZA LA CONSULTA</a:t>
          </a:r>
        </a:p>
      </dgm:t>
    </dgm:pt>
    <dgm:pt modelId="{7864E058-8023-4883-A8C0-CA650662BA46}" type="parTrans" cxnId="{3BB2B176-0760-4CA0-8BE7-D594444507B7}">
      <dgm:prSet/>
      <dgm:spPr/>
      <dgm:t>
        <a:bodyPr/>
        <a:lstStyle/>
        <a:p>
          <a:endParaRPr lang="es-ES"/>
        </a:p>
      </dgm:t>
    </dgm:pt>
    <dgm:pt modelId="{0D67429E-EB21-467E-B774-9F191E87CB5F}" type="sibTrans" cxnId="{3BB2B176-0760-4CA0-8BE7-D594444507B7}">
      <dgm:prSet/>
      <dgm:spPr/>
      <dgm:t>
        <a:bodyPr/>
        <a:lstStyle/>
        <a:p>
          <a:endParaRPr lang="es-ES"/>
        </a:p>
      </dgm:t>
    </dgm:pt>
    <dgm:pt modelId="{74D4C2E7-0ABF-42B9-A82C-84C74E4FBD9F}">
      <dgm:prSet phldrT="[Texto]"/>
      <dgm:spPr/>
      <dgm:t>
        <a:bodyPr/>
        <a:lstStyle/>
        <a:p>
          <a:r>
            <a:rPr lang="es-ES" dirty="0"/>
            <a:t>RAZÓN DE LA CONSULTA</a:t>
          </a:r>
        </a:p>
      </dgm:t>
    </dgm:pt>
    <dgm:pt modelId="{2904570E-D53D-49A0-868C-0A3A461C48B2}" type="parTrans" cxnId="{F3EB956D-D0A0-46DF-AF20-A1507D2FD8C7}">
      <dgm:prSet/>
      <dgm:spPr/>
      <dgm:t>
        <a:bodyPr/>
        <a:lstStyle/>
        <a:p>
          <a:endParaRPr lang="es-ES"/>
        </a:p>
      </dgm:t>
    </dgm:pt>
    <dgm:pt modelId="{F94433FA-59A8-4BF0-8E03-87151E101569}" type="sibTrans" cxnId="{F3EB956D-D0A0-46DF-AF20-A1507D2FD8C7}">
      <dgm:prSet/>
      <dgm:spPr/>
      <dgm:t>
        <a:bodyPr/>
        <a:lstStyle/>
        <a:p>
          <a:endParaRPr lang="es-ES"/>
        </a:p>
      </dgm:t>
    </dgm:pt>
    <dgm:pt modelId="{1FBD6D68-85C1-40FF-8308-3E697FC87335}">
      <dgm:prSet phldrT="[Texto]"/>
      <dgm:spPr/>
      <dgm:t>
        <a:bodyPr/>
        <a:lstStyle/>
        <a:p>
          <a:r>
            <a:rPr lang="es-ES" dirty="0"/>
            <a:t>VERIFICAR</a:t>
          </a:r>
        </a:p>
      </dgm:t>
    </dgm:pt>
    <dgm:pt modelId="{6A631DA3-44F3-4274-A988-E28812031E94}" type="parTrans" cxnId="{C38C7F1E-AA3C-4787-AABC-24FE6D74D870}">
      <dgm:prSet/>
      <dgm:spPr/>
      <dgm:t>
        <a:bodyPr/>
        <a:lstStyle/>
        <a:p>
          <a:endParaRPr lang="es-ES"/>
        </a:p>
      </dgm:t>
    </dgm:pt>
    <dgm:pt modelId="{EE9FF165-0AAD-49F1-90D0-88694152FA3D}" type="sibTrans" cxnId="{C38C7F1E-AA3C-4787-AABC-24FE6D74D870}">
      <dgm:prSet/>
      <dgm:spPr/>
      <dgm:t>
        <a:bodyPr/>
        <a:lstStyle/>
        <a:p>
          <a:endParaRPr lang="es-ES"/>
        </a:p>
      </dgm:t>
    </dgm:pt>
    <dgm:pt modelId="{8FC9DABE-320F-4E7C-88AA-81E171A979EB}">
      <dgm:prSet phldrT="[Texto]"/>
      <dgm:spPr/>
      <dgm:t>
        <a:bodyPr/>
        <a:lstStyle/>
        <a:p>
          <a:r>
            <a:rPr lang="es-ES" dirty="0"/>
            <a:t>EVALUAR</a:t>
          </a:r>
        </a:p>
      </dgm:t>
    </dgm:pt>
    <dgm:pt modelId="{C33B186E-C236-4CC2-BAB7-79BB00C2A3AC}" type="parTrans" cxnId="{EF05DA95-E199-4398-B271-9D60F920B56F}">
      <dgm:prSet/>
      <dgm:spPr/>
      <dgm:t>
        <a:bodyPr/>
        <a:lstStyle/>
        <a:p>
          <a:endParaRPr lang="es-ES"/>
        </a:p>
      </dgm:t>
    </dgm:pt>
    <dgm:pt modelId="{3326E8F1-558B-4A74-A3BB-2AB1C553457F}" type="sibTrans" cxnId="{EF05DA95-E199-4398-B271-9D60F920B56F}">
      <dgm:prSet/>
      <dgm:spPr/>
      <dgm:t>
        <a:bodyPr/>
        <a:lstStyle/>
        <a:p>
          <a:endParaRPr lang="es-ES"/>
        </a:p>
      </dgm:t>
    </dgm:pt>
    <dgm:pt modelId="{BAAB842F-F5C3-4924-B84D-0B73EB9BF345}">
      <dgm:prSet phldrT="[Texto]"/>
      <dgm:spPr/>
      <dgm:t>
        <a:bodyPr/>
        <a:lstStyle/>
        <a:p>
          <a:r>
            <a:rPr lang="es-ES" dirty="0"/>
            <a:t>ACTUAR</a:t>
          </a:r>
        </a:p>
      </dgm:t>
    </dgm:pt>
    <dgm:pt modelId="{70C2AD49-7A57-41F8-935E-5187EC851DFE}" type="parTrans" cxnId="{2FE2EE2E-C855-4914-AD5A-36015B9D4B37}">
      <dgm:prSet/>
      <dgm:spPr/>
      <dgm:t>
        <a:bodyPr/>
        <a:lstStyle/>
        <a:p>
          <a:endParaRPr lang="es-ES"/>
        </a:p>
      </dgm:t>
    </dgm:pt>
    <dgm:pt modelId="{5C2468F6-0CAB-47B7-835D-C52F26DA81CA}" type="sibTrans" cxnId="{2FE2EE2E-C855-4914-AD5A-36015B9D4B37}">
      <dgm:prSet/>
      <dgm:spPr/>
      <dgm:t>
        <a:bodyPr/>
        <a:lstStyle/>
        <a:p>
          <a:endParaRPr lang="es-ES"/>
        </a:p>
      </dgm:t>
    </dgm:pt>
    <dgm:pt modelId="{2EBA58C2-DADD-480D-80DD-E20B58C1B90A}" type="pres">
      <dgm:prSet presAssocID="{49340B0A-7D13-4A0A-878B-E5645027EFC8}" presName="Name0" presStyleCnt="0">
        <dgm:presLayoutVars>
          <dgm:chMax val="7"/>
          <dgm:chPref val="5"/>
        </dgm:presLayoutVars>
      </dgm:prSet>
      <dgm:spPr/>
      <dgm:t>
        <a:bodyPr/>
        <a:lstStyle/>
        <a:p>
          <a:endParaRPr lang="es-ES"/>
        </a:p>
      </dgm:t>
    </dgm:pt>
    <dgm:pt modelId="{91604348-0539-4E73-BDC1-B89B446D5E67}" type="pres">
      <dgm:prSet presAssocID="{49340B0A-7D13-4A0A-878B-E5645027EFC8}" presName="arrowNode" presStyleLbl="node1" presStyleIdx="0" presStyleCnt="1"/>
      <dgm:spPr/>
    </dgm:pt>
    <dgm:pt modelId="{A1E28419-41C9-4B00-9524-CB9C885E2A0B}" type="pres">
      <dgm:prSet presAssocID="{DBEFAD58-8F8F-4511-BC4C-2BCFC0E322A5}" presName="txNode1" presStyleLbl="revTx" presStyleIdx="0" presStyleCnt="5">
        <dgm:presLayoutVars>
          <dgm:bulletEnabled val="1"/>
        </dgm:presLayoutVars>
      </dgm:prSet>
      <dgm:spPr/>
      <dgm:t>
        <a:bodyPr/>
        <a:lstStyle/>
        <a:p>
          <a:endParaRPr lang="es-ES"/>
        </a:p>
      </dgm:t>
    </dgm:pt>
    <dgm:pt modelId="{62D0A1D0-9540-4AAB-B9DD-C06B90456C10}" type="pres">
      <dgm:prSet presAssocID="{74D4C2E7-0ABF-42B9-A82C-84C74E4FBD9F}" presName="txNode2" presStyleLbl="revTx" presStyleIdx="1" presStyleCnt="5">
        <dgm:presLayoutVars>
          <dgm:bulletEnabled val="1"/>
        </dgm:presLayoutVars>
      </dgm:prSet>
      <dgm:spPr/>
      <dgm:t>
        <a:bodyPr/>
        <a:lstStyle/>
        <a:p>
          <a:endParaRPr lang="es-ES"/>
        </a:p>
      </dgm:t>
    </dgm:pt>
    <dgm:pt modelId="{1D797BE2-036E-4F26-94BC-6A7E3D2C96EB}" type="pres">
      <dgm:prSet presAssocID="{F94433FA-59A8-4BF0-8E03-87151E101569}" presName="dotNode2" presStyleCnt="0"/>
      <dgm:spPr/>
    </dgm:pt>
    <dgm:pt modelId="{77E8F263-8312-4A7D-BB77-24F659D29091}" type="pres">
      <dgm:prSet presAssocID="{F94433FA-59A8-4BF0-8E03-87151E101569}" presName="dotRepeatNode" presStyleLbl="fgShp" presStyleIdx="0" presStyleCnt="3"/>
      <dgm:spPr/>
      <dgm:t>
        <a:bodyPr/>
        <a:lstStyle/>
        <a:p>
          <a:endParaRPr lang="es-ES"/>
        </a:p>
      </dgm:t>
    </dgm:pt>
    <dgm:pt modelId="{A250ABEC-64BF-4F98-9CFC-0583C4BF3EBA}" type="pres">
      <dgm:prSet presAssocID="{1FBD6D68-85C1-40FF-8308-3E697FC87335}" presName="txNode3" presStyleLbl="revTx" presStyleIdx="2" presStyleCnt="5">
        <dgm:presLayoutVars>
          <dgm:bulletEnabled val="1"/>
        </dgm:presLayoutVars>
      </dgm:prSet>
      <dgm:spPr/>
      <dgm:t>
        <a:bodyPr/>
        <a:lstStyle/>
        <a:p>
          <a:endParaRPr lang="es-ES"/>
        </a:p>
      </dgm:t>
    </dgm:pt>
    <dgm:pt modelId="{97ACD225-152A-41B5-8C26-8993BE746AF0}" type="pres">
      <dgm:prSet presAssocID="{EE9FF165-0AAD-49F1-90D0-88694152FA3D}" presName="dotNode3" presStyleCnt="0"/>
      <dgm:spPr/>
    </dgm:pt>
    <dgm:pt modelId="{E0CB30C6-7543-4EDD-ACEC-19EA65F4295D}" type="pres">
      <dgm:prSet presAssocID="{EE9FF165-0AAD-49F1-90D0-88694152FA3D}" presName="dotRepeatNode" presStyleLbl="fgShp" presStyleIdx="1" presStyleCnt="3"/>
      <dgm:spPr/>
      <dgm:t>
        <a:bodyPr/>
        <a:lstStyle/>
        <a:p>
          <a:endParaRPr lang="es-ES"/>
        </a:p>
      </dgm:t>
    </dgm:pt>
    <dgm:pt modelId="{4698194C-1243-470F-AF92-1CA4C1FCA5AA}" type="pres">
      <dgm:prSet presAssocID="{8FC9DABE-320F-4E7C-88AA-81E171A979EB}" presName="txNode4" presStyleLbl="revTx" presStyleIdx="3" presStyleCnt="5">
        <dgm:presLayoutVars>
          <dgm:bulletEnabled val="1"/>
        </dgm:presLayoutVars>
      </dgm:prSet>
      <dgm:spPr/>
      <dgm:t>
        <a:bodyPr/>
        <a:lstStyle/>
        <a:p>
          <a:endParaRPr lang="es-ES"/>
        </a:p>
      </dgm:t>
    </dgm:pt>
    <dgm:pt modelId="{4396B04D-CCE2-4D1A-8867-D78DF8D21117}" type="pres">
      <dgm:prSet presAssocID="{3326E8F1-558B-4A74-A3BB-2AB1C553457F}" presName="dotNode4" presStyleCnt="0"/>
      <dgm:spPr/>
    </dgm:pt>
    <dgm:pt modelId="{67A12F3F-518E-43CE-A2F5-D19A4CCAB32E}" type="pres">
      <dgm:prSet presAssocID="{3326E8F1-558B-4A74-A3BB-2AB1C553457F}" presName="dotRepeatNode" presStyleLbl="fgShp" presStyleIdx="2" presStyleCnt="3"/>
      <dgm:spPr/>
      <dgm:t>
        <a:bodyPr/>
        <a:lstStyle/>
        <a:p>
          <a:endParaRPr lang="es-ES"/>
        </a:p>
      </dgm:t>
    </dgm:pt>
    <dgm:pt modelId="{7526C8D9-A2EF-45FB-B47A-6F15AD363626}" type="pres">
      <dgm:prSet presAssocID="{BAAB842F-F5C3-4924-B84D-0B73EB9BF345}" presName="txNode5" presStyleLbl="revTx" presStyleIdx="4" presStyleCnt="5">
        <dgm:presLayoutVars>
          <dgm:bulletEnabled val="1"/>
        </dgm:presLayoutVars>
      </dgm:prSet>
      <dgm:spPr/>
      <dgm:t>
        <a:bodyPr/>
        <a:lstStyle/>
        <a:p>
          <a:endParaRPr lang="es-ES"/>
        </a:p>
      </dgm:t>
    </dgm:pt>
  </dgm:ptLst>
  <dgm:cxnLst>
    <dgm:cxn modelId="{F3EB956D-D0A0-46DF-AF20-A1507D2FD8C7}" srcId="{49340B0A-7D13-4A0A-878B-E5645027EFC8}" destId="{74D4C2E7-0ABF-42B9-A82C-84C74E4FBD9F}" srcOrd="1" destOrd="0" parTransId="{2904570E-D53D-49A0-868C-0A3A461C48B2}" sibTransId="{F94433FA-59A8-4BF0-8E03-87151E101569}"/>
    <dgm:cxn modelId="{E1C6E829-B9DF-4F66-95B0-CCFB7EC16703}" type="presOf" srcId="{EE9FF165-0AAD-49F1-90D0-88694152FA3D}" destId="{E0CB30C6-7543-4EDD-ACEC-19EA65F4295D}" srcOrd="0" destOrd="0" presId="urn:microsoft.com/office/officeart/2009/3/layout/DescendingProcess"/>
    <dgm:cxn modelId="{2744C467-9842-47A3-95DA-25CA52CC0261}" type="presOf" srcId="{1FBD6D68-85C1-40FF-8308-3E697FC87335}" destId="{A250ABEC-64BF-4F98-9CFC-0583C4BF3EBA}" srcOrd="0" destOrd="0" presId="urn:microsoft.com/office/officeart/2009/3/layout/DescendingProcess"/>
    <dgm:cxn modelId="{C38C7F1E-AA3C-4787-AABC-24FE6D74D870}" srcId="{49340B0A-7D13-4A0A-878B-E5645027EFC8}" destId="{1FBD6D68-85C1-40FF-8308-3E697FC87335}" srcOrd="2" destOrd="0" parTransId="{6A631DA3-44F3-4274-A988-E28812031E94}" sibTransId="{EE9FF165-0AAD-49F1-90D0-88694152FA3D}"/>
    <dgm:cxn modelId="{3DE9D008-F385-4D84-AD90-6DE500D8172A}" type="presOf" srcId="{49340B0A-7D13-4A0A-878B-E5645027EFC8}" destId="{2EBA58C2-DADD-480D-80DD-E20B58C1B90A}" srcOrd="0" destOrd="0" presId="urn:microsoft.com/office/officeart/2009/3/layout/DescendingProcess"/>
    <dgm:cxn modelId="{5A21BA1B-036F-42A6-A136-FB6D993F225F}" type="presOf" srcId="{DBEFAD58-8F8F-4511-BC4C-2BCFC0E322A5}" destId="{A1E28419-41C9-4B00-9524-CB9C885E2A0B}" srcOrd="0" destOrd="0" presId="urn:microsoft.com/office/officeart/2009/3/layout/DescendingProcess"/>
    <dgm:cxn modelId="{DFB2DCB3-E495-49BC-951A-F282BD0B65A4}" type="presOf" srcId="{BAAB842F-F5C3-4924-B84D-0B73EB9BF345}" destId="{7526C8D9-A2EF-45FB-B47A-6F15AD363626}" srcOrd="0" destOrd="0" presId="urn:microsoft.com/office/officeart/2009/3/layout/DescendingProcess"/>
    <dgm:cxn modelId="{88EDC870-1DD1-4179-B5A5-3F232C11E308}" type="presOf" srcId="{74D4C2E7-0ABF-42B9-A82C-84C74E4FBD9F}" destId="{62D0A1D0-9540-4AAB-B9DD-C06B90456C10}" srcOrd="0" destOrd="0" presId="urn:microsoft.com/office/officeart/2009/3/layout/DescendingProcess"/>
    <dgm:cxn modelId="{3BB2B176-0760-4CA0-8BE7-D594444507B7}" srcId="{49340B0A-7D13-4A0A-878B-E5645027EFC8}" destId="{DBEFAD58-8F8F-4511-BC4C-2BCFC0E322A5}" srcOrd="0" destOrd="0" parTransId="{7864E058-8023-4883-A8C0-CA650662BA46}" sibTransId="{0D67429E-EB21-467E-B774-9F191E87CB5F}"/>
    <dgm:cxn modelId="{EF05DA95-E199-4398-B271-9D60F920B56F}" srcId="{49340B0A-7D13-4A0A-878B-E5645027EFC8}" destId="{8FC9DABE-320F-4E7C-88AA-81E171A979EB}" srcOrd="3" destOrd="0" parTransId="{C33B186E-C236-4CC2-BAB7-79BB00C2A3AC}" sibTransId="{3326E8F1-558B-4A74-A3BB-2AB1C553457F}"/>
    <dgm:cxn modelId="{7928F9C5-C39A-4620-B256-3D722313752A}" type="presOf" srcId="{8FC9DABE-320F-4E7C-88AA-81E171A979EB}" destId="{4698194C-1243-470F-AF92-1CA4C1FCA5AA}" srcOrd="0" destOrd="0" presId="urn:microsoft.com/office/officeart/2009/3/layout/DescendingProcess"/>
    <dgm:cxn modelId="{2FE2EE2E-C855-4914-AD5A-36015B9D4B37}" srcId="{49340B0A-7D13-4A0A-878B-E5645027EFC8}" destId="{BAAB842F-F5C3-4924-B84D-0B73EB9BF345}" srcOrd="4" destOrd="0" parTransId="{70C2AD49-7A57-41F8-935E-5187EC851DFE}" sibTransId="{5C2468F6-0CAB-47B7-835D-C52F26DA81CA}"/>
    <dgm:cxn modelId="{6D20CA00-A7BA-4B27-9286-9C27601F074F}" type="presOf" srcId="{F94433FA-59A8-4BF0-8E03-87151E101569}" destId="{77E8F263-8312-4A7D-BB77-24F659D29091}" srcOrd="0" destOrd="0" presId="urn:microsoft.com/office/officeart/2009/3/layout/DescendingProcess"/>
    <dgm:cxn modelId="{33201FA1-F6C5-4F1C-88D9-13D79FA219C0}" type="presOf" srcId="{3326E8F1-558B-4A74-A3BB-2AB1C553457F}" destId="{67A12F3F-518E-43CE-A2F5-D19A4CCAB32E}" srcOrd="0" destOrd="0" presId="urn:microsoft.com/office/officeart/2009/3/layout/DescendingProcess"/>
    <dgm:cxn modelId="{8890A146-8161-4BE7-A251-CA4EBA59F125}" type="presParOf" srcId="{2EBA58C2-DADD-480D-80DD-E20B58C1B90A}" destId="{91604348-0539-4E73-BDC1-B89B446D5E67}" srcOrd="0" destOrd="0" presId="urn:microsoft.com/office/officeart/2009/3/layout/DescendingProcess"/>
    <dgm:cxn modelId="{D3EC3514-034C-4ECA-9D30-A0291DE3B433}" type="presParOf" srcId="{2EBA58C2-DADD-480D-80DD-E20B58C1B90A}" destId="{A1E28419-41C9-4B00-9524-CB9C885E2A0B}" srcOrd="1" destOrd="0" presId="urn:microsoft.com/office/officeart/2009/3/layout/DescendingProcess"/>
    <dgm:cxn modelId="{5F35696C-47FB-490D-A948-DD70482073EB}" type="presParOf" srcId="{2EBA58C2-DADD-480D-80DD-E20B58C1B90A}" destId="{62D0A1D0-9540-4AAB-B9DD-C06B90456C10}" srcOrd="2" destOrd="0" presId="urn:microsoft.com/office/officeart/2009/3/layout/DescendingProcess"/>
    <dgm:cxn modelId="{E6E22940-9BFE-403A-AAD4-EF33F31F1BE5}" type="presParOf" srcId="{2EBA58C2-DADD-480D-80DD-E20B58C1B90A}" destId="{1D797BE2-036E-4F26-94BC-6A7E3D2C96EB}" srcOrd="3" destOrd="0" presId="urn:microsoft.com/office/officeart/2009/3/layout/DescendingProcess"/>
    <dgm:cxn modelId="{91668435-7159-4B02-815C-D1408B4D18CE}" type="presParOf" srcId="{1D797BE2-036E-4F26-94BC-6A7E3D2C96EB}" destId="{77E8F263-8312-4A7D-BB77-24F659D29091}" srcOrd="0" destOrd="0" presId="urn:microsoft.com/office/officeart/2009/3/layout/DescendingProcess"/>
    <dgm:cxn modelId="{D05900BF-CD3B-49F3-8D8C-A43D79E47871}" type="presParOf" srcId="{2EBA58C2-DADD-480D-80DD-E20B58C1B90A}" destId="{A250ABEC-64BF-4F98-9CFC-0583C4BF3EBA}" srcOrd="4" destOrd="0" presId="urn:microsoft.com/office/officeart/2009/3/layout/DescendingProcess"/>
    <dgm:cxn modelId="{A8E1C567-49A9-469B-9CBF-869774778EEA}" type="presParOf" srcId="{2EBA58C2-DADD-480D-80DD-E20B58C1B90A}" destId="{97ACD225-152A-41B5-8C26-8993BE746AF0}" srcOrd="5" destOrd="0" presId="urn:microsoft.com/office/officeart/2009/3/layout/DescendingProcess"/>
    <dgm:cxn modelId="{C26C3BB8-E723-4784-820F-3C6ADF50C157}" type="presParOf" srcId="{97ACD225-152A-41B5-8C26-8993BE746AF0}" destId="{E0CB30C6-7543-4EDD-ACEC-19EA65F4295D}" srcOrd="0" destOrd="0" presId="urn:microsoft.com/office/officeart/2009/3/layout/DescendingProcess"/>
    <dgm:cxn modelId="{13F26082-C112-409A-A3D4-E796C99C01E3}" type="presParOf" srcId="{2EBA58C2-DADD-480D-80DD-E20B58C1B90A}" destId="{4698194C-1243-470F-AF92-1CA4C1FCA5AA}" srcOrd="6" destOrd="0" presId="urn:microsoft.com/office/officeart/2009/3/layout/DescendingProcess"/>
    <dgm:cxn modelId="{BC8DED32-92D7-4B92-B5BA-A4E347EA6041}" type="presParOf" srcId="{2EBA58C2-DADD-480D-80DD-E20B58C1B90A}" destId="{4396B04D-CCE2-4D1A-8867-D78DF8D21117}" srcOrd="7" destOrd="0" presId="urn:microsoft.com/office/officeart/2009/3/layout/DescendingProcess"/>
    <dgm:cxn modelId="{224146E2-83E1-42CD-9296-446AA53226D6}" type="presParOf" srcId="{4396B04D-CCE2-4D1A-8867-D78DF8D21117}" destId="{67A12F3F-518E-43CE-A2F5-D19A4CCAB32E}" srcOrd="0" destOrd="0" presId="urn:microsoft.com/office/officeart/2009/3/layout/DescendingProcess"/>
    <dgm:cxn modelId="{F05A761F-29CC-45EC-8AA8-C30B0DF7A005}" type="presParOf" srcId="{2EBA58C2-DADD-480D-80DD-E20B58C1B90A}" destId="{7526C8D9-A2EF-45FB-B47A-6F15AD363626}"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81E1D-D47E-4197-9A3E-2DE77D981503}" type="datetimeFigureOut">
              <a:rPr lang="es-ES" smtClean="0"/>
              <a:t>23/11/2017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976D1-FE05-4046-A873-8D0EDA2D0596}" type="slidenum">
              <a:rPr lang="es-ES" smtClean="0"/>
              <a:t>‹Nº›</a:t>
            </a:fld>
            <a:endParaRPr lang="es-ES"/>
          </a:p>
        </p:txBody>
      </p:sp>
    </p:spTree>
    <p:extLst>
      <p:ext uri="{BB962C8B-B14F-4D97-AF65-F5344CB8AC3E}">
        <p14:creationId xmlns:p14="http://schemas.microsoft.com/office/powerpoint/2010/main" val="196761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a:t>
            </a:fld>
            <a:endParaRPr lang="es-ES"/>
          </a:p>
        </p:txBody>
      </p:sp>
    </p:spTree>
    <p:extLst>
      <p:ext uri="{BB962C8B-B14F-4D97-AF65-F5344CB8AC3E}">
        <p14:creationId xmlns:p14="http://schemas.microsoft.com/office/powerpoint/2010/main" val="102634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síntomas pueden variar de unos individuos a otros</a:t>
            </a:r>
            <a:r>
              <a:rPr lang="es-ES" baseline="0" dirty="0"/>
              <a:t>. La mayoría de los casos de dolor de garganta son víricas y en general no son graves. Siendo </a:t>
            </a:r>
            <a:r>
              <a:rPr lang="es-ES" baseline="0" dirty="0" err="1"/>
              <a:t>autolimitados</a:t>
            </a:r>
            <a:r>
              <a:rPr lang="es-ES" baseline="0" dirty="0"/>
              <a:t> y mejorando en unos días. </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10</a:t>
            </a:fld>
            <a:endParaRPr lang="es-ES"/>
          </a:p>
        </p:txBody>
      </p:sp>
    </p:spTree>
    <p:extLst>
      <p:ext uri="{BB962C8B-B14F-4D97-AF65-F5344CB8AC3E}">
        <p14:creationId xmlns:p14="http://schemas.microsoft.com/office/powerpoint/2010/main" val="6024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criterios</a:t>
            </a:r>
            <a:r>
              <a:rPr lang="es-ES" baseline="0" dirty="0"/>
              <a:t> </a:t>
            </a:r>
            <a:r>
              <a:rPr lang="es-ES" baseline="0" dirty="0" err="1"/>
              <a:t>Centor</a:t>
            </a:r>
            <a:r>
              <a:rPr lang="es-ES" baseline="0" dirty="0"/>
              <a:t> pueden ayudar a identificar aquellos pacientes con alta probabilidad de tener FAA bacteriana.</a:t>
            </a:r>
            <a:endParaRPr lang="es-ES" dirty="0"/>
          </a:p>
          <a:p>
            <a:r>
              <a:rPr lang="es-ES" dirty="0"/>
              <a:t>Los pacientes con ninguno o un</a:t>
            </a:r>
            <a:r>
              <a:rPr lang="es-ES" baseline="0" dirty="0"/>
              <a:t> </a:t>
            </a:r>
            <a:r>
              <a:rPr lang="es-ES" dirty="0"/>
              <a:t>criterio</a:t>
            </a:r>
            <a:r>
              <a:rPr lang="es-ES" baseline="0" dirty="0"/>
              <a:t> presentan un riesgo muy bajo de infección por EBHGA.</a:t>
            </a:r>
          </a:p>
          <a:p>
            <a:r>
              <a:rPr lang="es-ES" baseline="0" dirty="0"/>
              <a:t>Cuando se cumplen 3 o 4 criterios </a:t>
            </a:r>
            <a:r>
              <a:rPr lang="es-ES" baseline="0" dirty="0" err="1"/>
              <a:t>Centor</a:t>
            </a:r>
            <a:r>
              <a:rPr lang="es-ES" baseline="0" dirty="0"/>
              <a:t> se puede considerar realizar un test rápido de detección de antígenos, si aparecen entre 0 y 2 criterios no es necesario (</a:t>
            </a:r>
            <a:r>
              <a:rPr lang="es-ES" i="1" baseline="0" dirty="0" err="1"/>
              <a:t>Pelucci</a:t>
            </a:r>
            <a:r>
              <a:rPr lang="es-ES" i="1" baseline="0" dirty="0"/>
              <a:t> C et al. </a:t>
            </a:r>
            <a:r>
              <a:rPr lang="es-ES" i="1" baseline="0" dirty="0" err="1"/>
              <a:t>Guideline</a:t>
            </a:r>
            <a:r>
              <a:rPr lang="es-ES" i="1" baseline="0" dirty="0"/>
              <a:t> </a:t>
            </a:r>
            <a:r>
              <a:rPr lang="es-ES" i="1" baseline="0" dirty="0" err="1"/>
              <a:t>for</a:t>
            </a:r>
            <a:r>
              <a:rPr lang="es-ES" i="1" baseline="0" dirty="0"/>
              <a:t> </a:t>
            </a:r>
            <a:r>
              <a:rPr lang="es-ES" i="1" baseline="0" dirty="0" err="1"/>
              <a:t>the</a:t>
            </a:r>
            <a:r>
              <a:rPr lang="es-ES" i="1" baseline="0" dirty="0"/>
              <a:t> </a:t>
            </a:r>
            <a:r>
              <a:rPr lang="es-ES" i="1" baseline="0" dirty="0" err="1"/>
              <a:t>management</a:t>
            </a:r>
            <a:r>
              <a:rPr lang="es-ES" i="1" baseline="0" dirty="0"/>
              <a:t> of </a:t>
            </a:r>
            <a:r>
              <a:rPr lang="es-ES" i="1" baseline="0" dirty="0" err="1"/>
              <a:t>acute</a:t>
            </a:r>
            <a:r>
              <a:rPr lang="es-ES" i="1" baseline="0" dirty="0"/>
              <a:t> </a:t>
            </a:r>
            <a:r>
              <a:rPr lang="es-ES" i="1" baseline="0" dirty="0" err="1"/>
              <a:t>sore</a:t>
            </a:r>
            <a:r>
              <a:rPr lang="es-ES" i="1" baseline="0" dirty="0"/>
              <a:t> </a:t>
            </a:r>
            <a:r>
              <a:rPr lang="es-ES" i="1" baseline="0" dirty="0" err="1"/>
              <a:t>throat</a:t>
            </a:r>
            <a:r>
              <a:rPr lang="es-ES" i="1" baseline="0" dirty="0"/>
              <a:t>. </a:t>
            </a:r>
            <a:r>
              <a:rPr lang="es-ES" i="1" baseline="0" dirty="0" err="1"/>
              <a:t>Clinical</a:t>
            </a:r>
            <a:r>
              <a:rPr lang="es-ES" i="1" baseline="0" dirty="0"/>
              <a:t> </a:t>
            </a:r>
            <a:r>
              <a:rPr lang="es-ES" i="1" baseline="0" dirty="0" err="1"/>
              <a:t>Microbiology</a:t>
            </a:r>
            <a:r>
              <a:rPr lang="es-ES" i="1" baseline="0" dirty="0"/>
              <a:t> and </a:t>
            </a:r>
            <a:r>
              <a:rPr lang="es-ES" i="1" baseline="0" dirty="0" err="1"/>
              <a:t>Infection</a:t>
            </a:r>
            <a:r>
              <a:rPr lang="es-ES" i="1" baseline="0" dirty="0"/>
              <a:t>; 2012, 18 (1):1-27).</a:t>
            </a:r>
            <a:endParaRPr lang="es-ES" dirty="0"/>
          </a:p>
          <a:p>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11</a:t>
            </a:fld>
            <a:endParaRPr lang="es-ES"/>
          </a:p>
        </p:txBody>
      </p:sp>
    </p:spTree>
    <p:extLst>
      <p:ext uri="{BB962C8B-B14F-4D97-AF65-F5344CB8AC3E}">
        <p14:creationId xmlns:p14="http://schemas.microsoft.com/office/powerpoint/2010/main" val="185252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t>Explicación</a:t>
            </a:r>
            <a:r>
              <a:rPr lang="es-ES" b="0" i="0" baseline="0" dirty="0"/>
              <a:t> realización </a:t>
            </a:r>
            <a:r>
              <a:rPr lang="es-ES" b="0" i="0" baseline="0" dirty="0" err="1"/>
              <a:t>Strep</a:t>
            </a:r>
            <a:r>
              <a:rPr lang="es-ES" b="0" i="0" baseline="0" dirty="0"/>
              <a:t> A en:</a:t>
            </a:r>
            <a:endParaRPr lang="es-ES" b="0" i="0" dirty="0"/>
          </a:p>
          <a:p>
            <a:r>
              <a:rPr lang="es-ES" i="1" dirty="0"/>
              <a:t>Guía</a:t>
            </a:r>
            <a:r>
              <a:rPr lang="es-ES" i="1" baseline="0" dirty="0"/>
              <a:t> </a:t>
            </a:r>
            <a:r>
              <a:rPr lang="es-ES" i="1" baseline="0" dirty="0" err="1"/>
              <a:t>d’Actuació</a:t>
            </a:r>
            <a:r>
              <a:rPr lang="es-ES" i="1" baseline="0" dirty="0"/>
              <a:t> </a:t>
            </a:r>
            <a:r>
              <a:rPr lang="es-ES" i="1" baseline="0" dirty="0" err="1"/>
              <a:t>Farmacèutica</a:t>
            </a:r>
            <a:r>
              <a:rPr lang="es-ES" i="1" baseline="0" dirty="0"/>
              <a:t>. Mal de gola. </a:t>
            </a:r>
            <a:r>
              <a:rPr lang="es-ES" i="1" baseline="0" dirty="0" err="1"/>
              <a:t>Consell</a:t>
            </a:r>
            <a:r>
              <a:rPr lang="es-ES" i="1" baseline="0" dirty="0"/>
              <a:t> de </a:t>
            </a:r>
            <a:r>
              <a:rPr lang="es-ES" i="1" baseline="0" dirty="0" err="1"/>
              <a:t>Col.legis</a:t>
            </a:r>
            <a:r>
              <a:rPr lang="es-ES" i="1" baseline="0" dirty="0"/>
              <a:t> </a:t>
            </a:r>
            <a:r>
              <a:rPr lang="es-ES" i="1" baseline="0" dirty="0" err="1"/>
              <a:t>Farmacèutics</a:t>
            </a:r>
            <a:r>
              <a:rPr lang="es-ES" i="1" baseline="0" dirty="0"/>
              <a:t> de Catalunya.</a:t>
            </a:r>
            <a:endParaRPr lang="es-ES" i="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12</a:t>
            </a:fld>
            <a:endParaRPr lang="es-ES"/>
          </a:p>
        </p:txBody>
      </p:sp>
    </p:spTree>
    <p:extLst>
      <p:ext uri="{BB962C8B-B14F-4D97-AF65-F5344CB8AC3E}">
        <p14:creationId xmlns:p14="http://schemas.microsoft.com/office/powerpoint/2010/main" val="310737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3. En función de unos criterios, en esos casos, es necesario derivar al médico.</a:t>
            </a:r>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13</a:t>
            </a:fld>
            <a:endParaRPr lang="es-ES"/>
          </a:p>
        </p:txBody>
      </p:sp>
    </p:spTree>
    <p:extLst>
      <p:ext uri="{BB962C8B-B14F-4D97-AF65-F5344CB8AC3E}">
        <p14:creationId xmlns:p14="http://schemas.microsoft.com/office/powerpoint/2010/main" val="86248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Además</a:t>
            </a:r>
            <a:r>
              <a:rPr lang="es-ES" baseline="0" dirty="0" smtClean="0"/>
              <a:t> de la sospecha de FAA de origen bacteriano en la que es necesaria la derivación al médico, estos son otros casos en los que es necesaria la derivación. En todos estos casos se deriva al médico.</a:t>
            </a:r>
          </a:p>
          <a:p>
            <a:r>
              <a:rPr lang="es-ES" i="1" baseline="0" dirty="0" err="1" smtClean="0"/>
              <a:t>Cots</a:t>
            </a:r>
            <a:r>
              <a:rPr lang="es-ES" i="1" baseline="0" dirty="0" smtClean="0"/>
              <a:t> JM et al. Farmacéuticos comunitarios. 2015; 7 (1): 20-31.</a:t>
            </a:r>
            <a:endParaRPr lang="es-ES" i="1" dirty="0" smtClean="0"/>
          </a:p>
          <a:p>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14</a:t>
            </a:fld>
            <a:endParaRPr lang="es-ES"/>
          </a:p>
        </p:txBody>
      </p:sp>
    </p:spTree>
    <p:extLst>
      <p:ext uri="{BB962C8B-B14F-4D97-AF65-F5344CB8AC3E}">
        <p14:creationId xmlns:p14="http://schemas.microsoft.com/office/powerpoint/2010/main" val="243874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QUIÉN</a:t>
            </a:r>
            <a:r>
              <a:rPr lang="es-ES" baseline="0" dirty="0"/>
              <a:t> REALIZA LA CONSULTA: verificar si la persona que acude es la que presenta el problema de salud.</a:t>
            </a:r>
          </a:p>
          <a:p>
            <a:r>
              <a:rPr lang="es-ES" baseline="0" dirty="0"/>
              <a:t>CUAL ES LA RAZÓN DE LA CONSULTA: dolor de garganta (preguntar por los síntomas ya que en la farmacia podemos abordar problemas de salud autolimitados).</a:t>
            </a:r>
          </a:p>
          <a:p>
            <a:r>
              <a:rPr lang="es-ES" baseline="0" dirty="0"/>
              <a:t>VERIFICAR: </a:t>
            </a:r>
          </a:p>
          <a:p>
            <a:r>
              <a:rPr lang="es-ES" baseline="0" dirty="0"/>
              <a:t>	- Signos y síntomas: si se cumplen criterios de etiología bacteriana DERIVAR AL MÉDICO.</a:t>
            </a:r>
          </a:p>
          <a:p>
            <a:r>
              <a:rPr lang="es-ES" baseline="0" dirty="0"/>
              <a:t>	- Si ha habido un tratamiento anterior sin mejoría.</a:t>
            </a:r>
          </a:p>
          <a:p>
            <a:r>
              <a:rPr lang="es-ES" baseline="0" dirty="0"/>
              <a:t>	- Utilización de otros medicamentos.</a:t>
            </a:r>
          </a:p>
          <a:p>
            <a:r>
              <a:rPr lang="es-ES" baseline="0" dirty="0"/>
              <a:t>	- Enfermedades concomitantes u hospitalización reciente.</a:t>
            </a:r>
          </a:p>
          <a:p>
            <a:r>
              <a:rPr lang="es-ES" baseline="0" dirty="0"/>
              <a:t>	- Presencia de alergias o intolerancias.</a:t>
            </a:r>
          </a:p>
          <a:p>
            <a:r>
              <a:rPr lang="es-ES" baseline="0" dirty="0"/>
              <a:t>	- Presencia de situación fisiológica especial (embarazo, lactancia…).</a:t>
            </a:r>
          </a:p>
          <a:p>
            <a:r>
              <a:rPr lang="es-ES" baseline="0" dirty="0"/>
              <a:t>EVALUAR: Criterios de derivación al médico, contraindicaciones  e interacciones.</a:t>
            </a:r>
          </a:p>
          <a:p>
            <a:r>
              <a:rPr lang="es-ES" baseline="0" dirty="0"/>
              <a:t>ACTUAR:</a:t>
            </a:r>
          </a:p>
          <a:p>
            <a:r>
              <a:rPr lang="es-ES" baseline="0" dirty="0"/>
              <a:t>	- Asesorar sin dispensar.</a:t>
            </a:r>
          </a:p>
          <a:p>
            <a:r>
              <a:rPr lang="es-ES" baseline="0" dirty="0"/>
              <a:t>	- Dispensar tratamiento farmacológico que no precise prescripción médica.</a:t>
            </a:r>
          </a:p>
          <a:p>
            <a:r>
              <a:rPr lang="es-ES" baseline="0" dirty="0"/>
              <a:t>	- Recomendar tratamiento no farmacológico.</a:t>
            </a:r>
          </a:p>
          <a:p>
            <a:r>
              <a:rPr lang="es-ES" baseline="0" dirty="0"/>
              <a:t>	- Derivar al médico.</a:t>
            </a:r>
          </a:p>
          <a:p>
            <a:r>
              <a:rPr lang="es-ES" baseline="0" dirty="0"/>
              <a:t>	- Derivar a seguimiento </a:t>
            </a:r>
            <a:r>
              <a:rPr lang="es-ES" baseline="0" dirty="0" err="1"/>
              <a:t>farmacoterapéutico</a:t>
            </a:r>
            <a:r>
              <a:rPr lang="es-ES" baseline="0" dirty="0"/>
              <a:t>.</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15</a:t>
            </a:fld>
            <a:endParaRPr lang="es-ES"/>
          </a:p>
        </p:txBody>
      </p:sp>
    </p:spTree>
    <p:extLst>
      <p:ext uri="{BB962C8B-B14F-4D97-AF65-F5344CB8AC3E}">
        <p14:creationId xmlns:p14="http://schemas.microsoft.com/office/powerpoint/2010/main" val="121606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Tanto los criterios</a:t>
            </a:r>
            <a:r>
              <a:rPr lang="es-ES" baseline="0" dirty="0"/>
              <a:t> </a:t>
            </a:r>
            <a:r>
              <a:rPr lang="es-ES" baseline="0" dirty="0" err="1"/>
              <a:t>Centor</a:t>
            </a:r>
            <a:r>
              <a:rPr lang="es-ES" baseline="0" dirty="0"/>
              <a:t> como </a:t>
            </a:r>
            <a:r>
              <a:rPr lang="es-ES" baseline="0" dirty="0" err="1"/>
              <a:t>Strep</a:t>
            </a:r>
            <a:r>
              <a:rPr lang="es-ES" baseline="0" dirty="0"/>
              <a:t> A pueden ser útiles para poder derivar al médico en caso necesario</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16</a:t>
            </a:fld>
            <a:endParaRPr lang="es-ES"/>
          </a:p>
        </p:txBody>
      </p:sp>
    </p:spTree>
    <p:extLst>
      <p:ext uri="{BB962C8B-B14F-4D97-AF65-F5344CB8AC3E}">
        <p14:creationId xmlns:p14="http://schemas.microsoft.com/office/powerpoint/2010/main" val="222601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Tratamiento</a:t>
            </a:r>
            <a:r>
              <a:rPr lang="es-ES" sz="1200" kern="1200" baseline="0" dirty="0" smtClean="0">
                <a:solidFill>
                  <a:schemeClr val="tx1"/>
                </a:solidFill>
                <a:effectLst/>
                <a:latin typeface="+mn-lt"/>
                <a:ea typeface="+mn-ea"/>
                <a:cs typeface="+mn-cs"/>
              </a:rPr>
              <a:t> farmacológico (adultos): l</a:t>
            </a:r>
            <a:r>
              <a:rPr lang="es-ES" sz="1200" kern="1200" dirty="0" smtClean="0">
                <a:solidFill>
                  <a:schemeClr val="tx1"/>
                </a:solidFill>
                <a:effectLst/>
                <a:latin typeface="+mn-lt"/>
                <a:ea typeface="+mn-ea"/>
                <a:cs typeface="+mn-cs"/>
              </a:rPr>
              <a:t>os analgésicos y antiinflamatorios como paracetamol, ácido acetilsalicílico o ibuprofeno se administran vía oral. El resto son preparados bucofaríngeos que se administran en forma de pulverización o comprimidos para disolver en la boca.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En la indicación farmacéutica el tratamiento debe personalizarse en cada paciente para evitar interacciones y contraindicaciones.</a:t>
            </a:r>
          </a:p>
          <a:p>
            <a:r>
              <a:rPr lang="es-ES" sz="1200" kern="1200" dirty="0" smtClean="0">
                <a:solidFill>
                  <a:schemeClr val="tx1"/>
                </a:solidFill>
                <a:effectLst/>
                <a:latin typeface="+mn-lt"/>
                <a:ea typeface="+mn-ea"/>
                <a:cs typeface="+mn-cs"/>
              </a:rPr>
              <a:t>Las opciones de tratamiento pueden ser variadas y válidas, elegir según el perfil de paciente y asegurando la máxima efectividad y seguridad. Estudiar cada medicamento para poderlo recomendar según sea el caso. Una opción de tratamiento válida,</a:t>
            </a:r>
            <a:r>
              <a:rPr lang="es-ES" sz="1200" kern="1200" baseline="0" dirty="0" smtClean="0">
                <a:solidFill>
                  <a:schemeClr val="tx1"/>
                </a:solidFill>
                <a:effectLst/>
                <a:latin typeface="+mn-lt"/>
                <a:ea typeface="+mn-ea"/>
                <a:cs typeface="+mn-cs"/>
              </a:rPr>
              <a:t> especialmente en el caso de dolor de garganta agudo, </a:t>
            </a:r>
            <a:r>
              <a:rPr lang="es-ES" sz="1200" kern="1200" dirty="0" smtClean="0">
                <a:solidFill>
                  <a:schemeClr val="tx1"/>
                </a:solidFill>
                <a:effectLst/>
                <a:latin typeface="+mn-lt"/>
                <a:ea typeface="+mn-ea"/>
                <a:cs typeface="+mn-cs"/>
              </a:rPr>
              <a:t>por su perfil de riesgo-beneficio puede ser la utilización de </a:t>
            </a:r>
            <a:r>
              <a:rPr lang="es-ES" sz="1200" kern="1200" dirty="0" err="1" smtClean="0">
                <a:solidFill>
                  <a:schemeClr val="tx1"/>
                </a:solidFill>
                <a:effectLst/>
                <a:latin typeface="+mn-lt"/>
                <a:ea typeface="+mn-ea"/>
                <a:cs typeface="+mn-cs"/>
              </a:rPr>
              <a:t>ambroxol</a:t>
            </a:r>
            <a:r>
              <a:rPr lang="es-ES" sz="1200" kern="1200" dirty="0" smtClean="0">
                <a:solidFill>
                  <a:schemeClr val="tx1"/>
                </a:solidFill>
                <a:effectLst/>
                <a:latin typeface="+mn-lt"/>
                <a:ea typeface="+mn-ea"/>
                <a:cs typeface="+mn-cs"/>
              </a:rPr>
              <a:t> (no presenta interacciones</a:t>
            </a:r>
            <a:r>
              <a:rPr lang="es-ES" sz="1200" kern="1200" baseline="0" dirty="0" smtClean="0">
                <a:solidFill>
                  <a:schemeClr val="tx1"/>
                </a:solidFill>
                <a:effectLst/>
                <a:latin typeface="+mn-lt"/>
                <a:ea typeface="+mn-ea"/>
                <a:cs typeface="+mn-cs"/>
              </a:rPr>
              <a:t>, un buen perfil de seguridad</a:t>
            </a:r>
            <a:r>
              <a:rPr lang="es-ES" sz="1200" kern="1200" dirty="0" smtClean="0">
                <a:solidFill>
                  <a:schemeClr val="tx1"/>
                </a:solidFill>
                <a:effectLst/>
                <a:latin typeface="+mn-lt"/>
                <a:ea typeface="+mn-ea"/>
                <a:cs typeface="+mn-cs"/>
              </a:rPr>
              <a:t> y doble acción anestésica y antiinflamatoria). </a:t>
            </a:r>
            <a:r>
              <a:rPr lang="es-ES" sz="1200" kern="1200" baseline="0" dirty="0" smtClean="0">
                <a:solidFill>
                  <a:schemeClr val="tx1"/>
                </a:solidFill>
                <a:effectLst/>
                <a:latin typeface="+mn-lt"/>
                <a:ea typeface="+mn-ea"/>
                <a:cs typeface="+mn-cs"/>
              </a:rPr>
              <a:t> </a:t>
            </a:r>
          </a:p>
          <a:p>
            <a:endParaRPr lang="es-ES" sz="1200" kern="1200" baseline="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Klimek</a:t>
            </a:r>
            <a:r>
              <a:rPr lang="es-ES" sz="1200" kern="1200" dirty="0" smtClean="0">
                <a:solidFill>
                  <a:schemeClr val="tx1"/>
                </a:solidFill>
                <a:effectLst/>
                <a:latin typeface="+mn-lt"/>
                <a:ea typeface="+mn-ea"/>
                <a:cs typeface="+mn-cs"/>
              </a:rPr>
              <a:t> L, </a:t>
            </a:r>
            <a:r>
              <a:rPr lang="es-ES" sz="1200" kern="1200" dirty="0" err="1" smtClean="0">
                <a:solidFill>
                  <a:schemeClr val="tx1"/>
                </a:solidFill>
                <a:effectLst/>
                <a:latin typeface="+mn-lt"/>
                <a:ea typeface="+mn-ea"/>
                <a:cs typeface="+mn-cs"/>
              </a:rPr>
              <a:t>Sperl</a:t>
            </a:r>
            <a:r>
              <a:rPr lang="es-ES" sz="1200" kern="1200" dirty="0" smtClean="0">
                <a:solidFill>
                  <a:schemeClr val="tx1"/>
                </a:solidFill>
                <a:effectLst/>
                <a:latin typeface="+mn-lt"/>
                <a:ea typeface="+mn-ea"/>
                <a:cs typeface="+mn-cs"/>
              </a:rPr>
              <a:t> A. </a:t>
            </a:r>
            <a:r>
              <a:rPr lang="es-ES" sz="1200" kern="1200" dirty="0" err="1" smtClean="0">
                <a:solidFill>
                  <a:schemeClr val="tx1"/>
                </a:solidFill>
                <a:effectLst/>
                <a:latin typeface="+mn-lt"/>
                <a:ea typeface="+mn-ea"/>
                <a:cs typeface="+mn-cs"/>
              </a:rPr>
              <a:t>Pharmacy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based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sore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throat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therapy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according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current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guidelines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Monatsschr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Pharm</a:t>
            </a:r>
            <a:r>
              <a:rPr lang="es-ES" sz="1200" kern="1200" dirty="0" smtClean="0">
                <a:solidFill>
                  <a:schemeClr val="tx1"/>
                </a:solidFill>
                <a:effectLst/>
                <a:latin typeface="+mn-lt"/>
                <a:ea typeface="+mn-ea"/>
                <a:cs typeface="+mn-cs"/>
              </a:rPr>
              <a:t>. 2015; 38 (12): 503-8.</a:t>
            </a:r>
          </a:p>
          <a:p>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Beeh</a:t>
            </a:r>
            <a:r>
              <a:rPr lang="es-ES" sz="1200" kern="1200" dirty="0" smtClean="0">
                <a:solidFill>
                  <a:schemeClr val="tx1"/>
                </a:solidFill>
                <a:effectLst/>
                <a:latin typeface="+mn-lt"/>
                <a:ea typeface="+mn-ea"/>
                <a:cs typeface="+mn-cs"/>
              </a:rPr>
              <a:t> KM. </a:t>
            </a:r>
            <a:r>
              <a:rPr lang="es-ES" sz="1200" kern="1200" dirty="0" err="1" smtClean="0">
                <a:solidFill>
                  <a:schemeClr val="tx1"/>
                </a:solidFill>
                <a:effectLst/>
                <a:latin typeface="+mn-lt"/>
                <a:ea typeface="+mn-ea"/>
                <a:cs typeface="+mn-cs"/>
              </a:rPr>
              <a:t>Antiinflammatory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properties</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ambroxol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Eur</a:t>
            </a:r>
            <a:r>
              <a:rPr lang="es-ES" sz="1200" kern="1200" dirty="0" smtClean="0">
                <a:solidFill>
                  <a:schemeClr val="tx1"/>
                </a:solidFill>
                <a:effectLst/>
                <a:latin typeface="+mn-lt"/>
                <a:ea typeface="+mn-ea"/>
                <a:cs typeface="+mn-cs"/>
              </a:rPr>
              <a:t> J </a:t>
            </a:r>
            <a:r>
              <a:rPr lang="es-ES" sz="1200" kern="1200" dirty="0" err="1" smtClean="0">
                <a:solidFill>
                  <a:schemeClr val="tx1"/>
                </a:solidFill>
                <a:effectLst/>
                <a:latin typeface="+mn-lt"/>
                <a:ea typeface="+mn-ea"/>
                <a:cs typeface="+mn-cs"/>
              </a:rPr>
              <a:t>Med</a:t>
            </a:r>
            <a:r>
              <a:rPr lang="es-ES" sz="1200" kern="1200" dirty="0" smtClean="0">
                <a:solidFill>
                  <a:schemeClr val="tx1"/>
                </a:solidFill>
                <a:effectLst/>
                <a:latin typeface="+mn-lt"/>
                <a:ea typeface="+mn-ea"/>
                <a:cs typeface="+mn-cs"/>
              </a:rPr>
              <a:t> Res. 2008. 3:13(12):557-62.</a:t>
            </a:r>
          </a:p>
          <a:p>
            <a:endParaRPr lang="es-E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Chenot</a:t>
            </a:r>
            <a:r>
              <a:rPr lang="es-ES" sz="1200" kern="1200" baseline="0" dirty="0" smtClean="0">
                <a:solidFill>
                  <a:schemeClr val="tx1"/>
                </a:solidFill>
                <a:effectLst/>
                <a:latin typeface="+mn-lt"/>
                <a:ea typeface="+mn-ea"/>
                <a:cs typeface="+mn-cs"/>
              </a:rPr>
              <a:t> JF, Weber P, </a:t>
            </a:r>
            <a:r>
              <a:rPr lang="es-ES" sz="1200" kern="1200" baseline="0" dirty="0" err="1" smtClean="0">
                <a:solidFill>
                  <a:schemeClr val="tx1"/>
                </a:solidFill>
                <a:effectLst/>
                <a:latin typeface="+mn-lt"/>
                <a:ea typeface="+mn-ea"/>
                <a:cs typeface="+mn-cs"/>
              </a:rPr>
              <a:t>Friede</a:t>
            </a:r>
            <a:r>
              <a:rPr lang="es-ES" sz="1200" kern="1200" baseline="0" dirty="0" smtClean="0">
                <a:solidFill>
                  <a:schemeClr val="tx1"/>
                </a:solidFill>
                <a:effectLst/>
                <a:latin typeface="+mn-lt"/>
                <a:ea typeface="+mn-ea"/>
                <a:cs typeface="+mn-cs"/>
              </a:rPr>
              <a:t> T. </a:t>
            </a:r>
            <a:r>
              <a:rPr lang="es-ES" sz="1200" kern="1200" baseline="0" dirty="0" err="1" smtClean="0">
                <a:solidFill>
                  <a:schemeClr val="tx1"/>
                </a:solidFill>
                <a:effectLst/>
                <a:latin typeface="+mn-lt"/>
                <a:ea typeface="+mn-ea"/>
                <a:cs typeface="+mn-cs"/>
              </a:rPr>
              <a:t>Efficacy</a:t>
            </a:r>
            <a:r>
              <a:rPr lang="es-ES" sz="1200" kern="1200" baseline="0" dirty="0" smtClean="0">
                <a:solidFill>
                  <a:schemeClr val="tx1"/>
                </a:solidFill>
                <a:effectLst/>
                <a:latin typeface="+mn-lt"/>
                <a:ea typeface="+mn-ea"/>
                <a:cs typeface="+mn-cs"/>
              </a:rPr>
              <a:t> of </a:t>
            </a:r>
            <a:r>
              <a:rPr lang="es-ES" sz="1200" kern="1200" baseline="0" dirty="0" err="1" smtClean="0">
                <a:solidFill>
                  <a:schemeClr val="tx1"/>
                </a:solidFill>
                <a:effectLst/>
                <a:latin typeface="+mn-lt"/>
                <a:ea typeface="+mn-ea"/>
                <a:cs typeface="+mn-cs"/>
              </a:rPr>
              <a:t>Ambroxol</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lozenges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for</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pharingitis</a:t>
            </a:r>
            <a:r>
              <a:rPr lang="es-ES" sz="1200" kern="1200" baseline="0" dirty="0" smtClean="0">
                <a:solidFill>
                  <a:schemeClr val="tx1"/>
                </a:solidFill>
                <a:effectLst/>
                <a:latin typeface="+mn-lt"/>
                <a:ea typeface="+mn-ea"/>
                <a:cs typeface="+mn-cs"/>
              </a:rPr>
              <a:t>: a meta-</a:t>
            </a:r>
            <a:r>
              <a:rPr lang="es-ES" sz="1200" kern="1200" baseline="0" dirty="0" err="1" smtClean="0">
                <a:solidFill>
                  <a:schemeClr val="tx1"/>
                </a:solidFill>
                <a:effectLst/>
                <a:latin typeface="+mn-lt"/>
                <a:ea typeface="+mn-ea"/>
                <a:cs typeface="+mn-cs"/>
              </a:rPr>
              <a:t>analysis</a:t>
            </a:r>
            <a:r>
              <a:rPr lang="es-ES" sz="1200" kern="1200" baseline="0" dirty="0" smtClean="0">
                <a:solidFill>
                  <a:schemeClr val="tx1"/>
                </a:solidFill>
                <a:effectLst/>
                <a:latin typeface="+mn-lt"/>
                <a:ea typeface="+mn-ea"/>
                <a:cs typeface="+mn-cs"/>
              </a:rPr>
              <a:t>. BMC </a:t>
            </a:r>
            <a:r>
              <a:rPr lang="es-ES" sz="1200" kern="1200" baseline="0" dirty="0" err="1" smtClean="0">
                <a:solidFill>
                  <a:schemeClr val="tx1"/>
                </a:solidFill>
                <a:effectLst/>
                <a:latin typeface="+mn-lt"/>
                <a:ea typeface="+mn-ea"/>
                <a:cs typeface="+mn-cs"/>
              </a:rPr>
              <a:t>Fam</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Pract</a:t>
            </a:r>
            <a:r>
              <a:rPr lang="es-ES" sz="1200" kern="1200" baseline="0" dirty="0" smtClean="0">
                <a:solidFill>
                  <a:schemeClr val="tx1"/>
                </a:solidFill>
                <a:effectLst/>
                <a:latin typeface="+mn-lt"/>
                <a:ea typeface="+mn-ea"/>
                <a:cs typeface="+mn-cs"/>
              </a:rPr>
              <a:t>. 2014;15:45.</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De </a:t>
            </a:r>
            <a:r>
              <a:rPr lang="es-ES" sz="1200" kern="1200" baseline="0" dirty="0" err="1" smtClean="0">
                <a:solidFill>
                  <a:schemeClr val="tx1"/>
                </a:solidFill>
                <a:effectLst/>
                <a:latin typeface="+mn-lt"/>
                <a:ea typeface="+mn-ea"/>
                <a:cs typeface="+mn-cs"/>
              </a:rPr>
              <a:t>Mey</a:t>
            </a:r>
            <a:r>
              <a:rPr lang="es-ES" sz="1200" kern="1200" baseline="0" dirty="0" smtClean="0">
                <a:solidFill>
                  <a:schemeClr val="tx1"/>
                </a:solidFill>
                <a:effectLst/>
                <a:latin typeface="+mn-lt"/>
                <a:ea typeface="+mn-ea"/>
                <a:cs typeface="+mn-cs"/>
              </a:rPr>
              <a:t> C, </a:t>
            </a:r>
            <a:r>
              <a:rPr lang="es-ES" sz="1200" kern="1200" baseline="0" dirty="0" err="1" smtClean="0">
                <a:solidFill>
                  <a:schemeClr val="tx1"/>
                </a:solidFill>
                <a:effectLst/>
                <a:latin typeface="+mn-lt"/>
                <a:ea typeface="+mn-ea"/>
                <a:cs typeface="+mn-cs"/>
              </a:rPr>
              <a:t>Peil</a:t>
            </a:r>
            <a:r>
              <a:rPr lang="es-ES" sz="1200" kern="1200" baseline="0" dirty="0" smtClean="0">
                <a:solidFill>
                  <a:schemeClr val="tx1"/>
                </a:solidFill>
                <a:effectLst/>
                <a:latin typeface="+mn-lt"/>
                <a:ea typeface="+mn-ea"/>
                <a:cs typeface="+mn-cs"/>
              </a:rPr>
              <a:t> H, </a:t>
            </a:r>
            <a:r>
              <a:rPr lang="es-ES" sz="1200" kern="1200" baseline="0" dirty="0" err="1" smtClean="0">
                <a:solidFill>
                  <a:schemeClr val="tx1"/>
                </a:solidFill>
                <a:effectLst/>
                <a:latin typeface="+mn-lt"/>
                <a:ea typeface="+mn-ea"/>
                <a:cs typeface="+mn-cs"/>
              </a:rPr>
              <a:t>Kölsch</a:t>
            </a:r>
            <a:r>
              <a:rPr lang="es-ES" sz="1200" kern="1200" baseline="0" dirty="0" smtClean="0">
                <a:solidFill>
                  <a:schemeClr val="tx1"/>
                </a:solidFill>
                <a:effectLst/>
                <a:latin typeface="+mn-lt"/>
                <a:ea typeface="+mn-ea"/>
                <a:cs typeface="+mn-cs"/>
              </a:rPr>
              <a:t> S, </a:t>
            </a:r>
            <a:r>
              <a:rPr lang="es-ES" sz="1200" kern="1200" baseline="0" dirty="0" err="1" smtClean="0">
                <a:solidFill>
                  <a:schemeClr val="tx1"/>
                </a:solidFill>
                <a:effectLst/>
                <a:latin typeface="+mn-lt"/>
                <a:ea typeface="+mn-ea"/>
                <a:cs typeface="+mn-cs"/>
              </a:rPr>
              <a:t>Bubeck</a:t>
            </a:r>
            <a:r>
              <a:rPr lang="es-ES" sz="1200" kern="1200" baseline="0" dirty="0" smtClean="0">
                <a:solidFill>
                  <a:schemeClr val="tx1"/>
                </a:solidFill>
                <a:effectLst/>
                <a:latin typeface="+mn-lt"/>
                <a:ea typeface="+mn-ea"/>
                <a:cs typeface="+mn-cs"/>
              </a:rPr>
              <a:t> J, </a:t>
            </a:r>
            <a:r>
              <a:rPr lang="es-ES" sz="1200" kern="1200" baseline="0" dirty="0" err="1" smtClean="0">
                <a:solidFill>
                  <a:schemeClr val="tx1"/>
                </a:solidFill>
                <a:effectLst/>
                <a:latin typeface="+mn-lt"/>
                <a:ea typeface="+mn-ea"/>
                <a:cs typeface="+mn-cs"/>
              </a:rPr>
              <a:t>Vix</a:t>
            </a:r>
            <a:r>
              <a:rPr lang="es-ES" sz="1200" kern="1200" baseline="0" dirty="0" smtClean="0">
                <a:solidFill>
                  <a:schemeClr val="tx1"/>
                </a:solidFill>
                <a:effectLst/>
                <a:latin typeface="+mn-lt"/>
                <a:ea typeface="+mn-ea"/>
                <a:cs typeface="+mn-cs"/>
              </a:rPr>
              <a:t> JM. </a:t>
            </a:r>
            <a:r>
              <a:rPr lang="es-ES" sz="1200" kern="1200" baseline="0" dirty="0" err="1" smtClean="0">
                <a:solidFill>
                  <a:schemeClr val="tx1"/>
                </a:solidFill>
                <a:effectLst/>
                <a:latin typeface="+mn-lt"/>
                <a:ea typeface="+mn-ea"/>
                <a:cs typeface="+mn-cs"/>
              </a:rPr>
              <a:t>Efficacy</a:t>
            </a:r>
            <a:r>
              <a:rPr lang="es-ES" sz="1200" kern="1200" baseline="0" dirty="0" smtClean="0">
                <a:solidFill>
                  <a:schemeClr val="tx1"/>
                </a:solidFill>
                <a:effectLst/>
                <a:latin typeface="+mn-lt"/>
                <a:ea typeface="+mn-ea"/>
                <a:cs typeface="+mn-cs"/>
              </a:rPr>
              <a:t> and safety of </a:t>
            </a:r>
            <a:r>
              <a:rPr lang="es-ES" sz="1200" kern="1200" baseline="0" dirty="0" err="1" smtClean="0">
                <a:solidFill>
                  <a:schemeClr val="tx1"/>
                </a:solidFill>
                <a:effectLst/>
                <a:latin typeface="+mn-lt"/>
                <a:ea typeface="+mn-ea"/>
                <a:cs typeface="+mn-cs"/>
              </a:rPr>
              <a:t>ambroxol</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lozenges</a:t>
            </a:r>
            <a:r>
              <a:rPr lang="es-ES" sz="1200" kern="1200" baseline="0" dirty="0" smtClean="0">
                <a:solidFill>
                  <a:schemeClr val="tx1"/>
                </a:solidFill>
                <a:effectLst/>
                <a:latin typeface="+mn-lt"/>
                <a:ea typeface="+mn-ea"/>
                <a:cs typeface="+mn-cs"/>
              </a:rPr>
              <a:t> in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treatment</a:t>
            </a:r>
            <a:r>
              <a:rPr lang="es-ES" sz="1200" kern="1200" baseline="0" dirty="0" smtClean="0">
                <a:solidFill>
                  <a:schemeClr val="tx1"/>
                </a:solidFill>
                <a:effectLst/>
                <a:latin typeface="+mn-lt"/>
                <a:ea typeface="+mn-ea"/>
                <a:cs typeface="+mn-cs"/>
              </a:rPr>
              <a:t> of </a:t>
            </a:r>
            <a:r>
              <a:rPr lang="es-ES" sz="1200" kern="1200" baseline="0" dirty="0" err="1" smtClean="0">
                <a:solidFill>
                  <a:schemeClr val="tx1"/>
                </a:solidFill>
                <a:effectLst/>
                <a:latin typeface="+mn-lt"/>
                <a:ea typeface="+mn-ea"/>
                <a:cs typeface="+mn-cs"/>
              </a:rPr>
              <a:t>acute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uncuomplicated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sore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throat</a:t>
            </a:r>
            <a:r>
              <a:rPr lang="es-ES" sz="1200" kern="1200" baseline="0" dirty="0" smtClean="0">
                <a:solidFill>
                  <a:schemeClr val="tx1"/>
                </a:solidFill>
                <a:effectLst/>
                <a:latin typeface="+mn-lt"/>
                <a:ea typeface="+mn-ea"/>
                <a:cs typeface="+mn-cs"/>
              </a:rPr>
              <a:t>. EBM-</a:t>
            </a:r>
            <a:r>
              <a:rPr lang="es-ES" sz="1200" kern="1200" baseline="0" dirty="0" err="1" smtClean="0">
                <a:solidFill>
                  <a:schemeClr val="tx1"/>
                </a:solidFill>
                <a:effectLst/>
                <a:latin typeface="+mn-lt"/>
                <a:ea typeface="+mn-ea"/>
                <a:cs typeface="+mn-cs"/>
              </a:rPr>
              <a:t>based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clinical</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documentation</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Azneimittelforschung</a:t>
            </a:r>
            <a:r>
              <a:rPr lang="es-ES" sz="1200" kern="1200" baseline="0" dirty="0" smtClean="0">
                <a:solidFill>
                  <a:schemeClr val="tx1"/>
                </a:solidFill>
                <a:effectLst/>
                <a:latin typeface="+mn-lt"/>
                <a:ea typeface="+mn-ea"/>
                <a:cs typeface="+mn-cs"/>
              </a:rPr>
              <a:t>. 2008; 58(11):557-68.</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De </a:t>
            </a:r>
            <a:r>
              <a:rPr lang="es-ES" sz="1200" kern="1200" baseline="0" dirty="0" err="1" smtClean="0">
                <a:solidFill>
                  <a:schemeClr val="tx1"/>
                </a:solidFill>
                <a:effectLst/>
                <a:latin typeface="+mn-lt"/>
                <a:ea typeface="+mn-ea"/>
                <a:cs typeface="+mn-cs"/>
              </a:rPr>
              <a:t>Mey</a:t>
            </a:r>
            <a:r>
              <a:rPr lang="es-ES" sz="1200" kern="1200" baseline="0" dirty="0" smtClean="0">
                <a:solidFill>
                  <a:schemeClr val="tx1"/>
                </a:solidFill>
                <a:effectLst/>
                <a:latin typeface="+mn-lt"/>
                <a:ea typeface="+mn-ea"/>
                <a:cs typeface="+mn-cs"/>
              </a:rPr>
              <a:t> C, </a:t>
            </a:r>
            <a:r>
              <a:rPr lang="es-ES" sz="1200" kern="1200" baseline="0" dirty="0" err="1" smtClean="0">
                <a:solidFill>
                  <a:schemeClr val="tx1"/>
                </a:solidFill>
                <a:effectLst/>
                <a:latin typeface="+mn-lt"/>
                <a:ea typeface="+mn-ea"/>
                <a:cs typeface="+mn-cs"/>
              </a:rPr>
              <a:t>Koelsch</a:t>
            </a:r>
            <a:r>
              <a:rPr lang="es-ES" sz="1200" kern="1200" baseline="0" dirty="0" smtClean="0">
                <a:solidFill>
                  <a:schemeClr val="tx1"/>
                </a:solidFill>
                <a:effectLst/>
                <a:latin typeface="+mn-lt"/>
                <a:ea typeface="+mn-ea"/>
                <a:cs typeface="+mn-cs"/>
              </a:rPr>
              <a:t> S, Richter E, </a:t>
            </a:r>
            <a:r>
              <a:rPr lang="es-ES" sz="1200" kern="1200" baseline="0" dirty="0" err="1" smtClean="0">
                <a:solidFill>
                  <a:schemeClr val="tx1"/>
                </a:solidFill>
                <a:effectLst/>
                <a:latin typeface="+mn-lt"/>
                <a:ea typeface="+mn-ea"/>
                <a:cs typeface="+mn-cs"/>
              </a:rPr>
              <a:t>Pohlmann</a:t>
            </a:r>
            <a:r>
              <a:rPr lang="es-ES" sz="1200" kern="1200" baseline="0" dirty="0" smtClean="0">
                <a:solidFill>
                  <a:schemeClr val="tx1"/>
                </a:solidFill>
                <a:effectLst/>
                <a:latin typeface="+mn-lt"/>
                <a:ea typeface="+mn-ea"/>
                <a:cs typeface="+mn-cs"/>
              </a:rPr>
              <a:t> T, Sousa R. </a:t>
            </a:r>
            <a:r>
              <a:rPr lang="es-ES" sz="1200" kern="1200" baseline="0" dirty="0" err="1" smtClean="0">
                <a:solidFill>
                  <a:schemeClr val="tx1"/>
                </a:solidFill>
                <a:effectLst/>
                <a:latin typeface="+mn-lt"/>
                <a:ea typeface="+mn-ea"/>
                <a:cs typeface="+mn-cs"/>
              </a:rPr>
              <a:t>Efficacy</a:t>
            </a:r>
            <a:r>
              <a:rPr lang="es-ES" sz="1200" kern="1200" baseline="0" dirty="0" smtClean="0">
                <a:solidFill>
                  <a:schemeClr val="tx1"/>
                </a:solidFill>
                <a:effectLst/>
                <a:latin typeface="+mn-lt"/>
                <a:ea typeface="+mn-ea"/>
                <a:cs typeface="+mn-cs"/>
              </a:rPr>
              <a:t> and Safety of </a:t>
            </a:r>
            <a:r>
              <a:rPr lang="es-ES" sz="1200" kern="1200" baseline="0" dirty="0" err="1" smtClean="0">
                <a:solidFill>
                  <a:schemeClr val="tx1"/>
                </a:solidFill>
                <a:effectLst/>
                <a:latin typeface="+mn-lt"/>
                <a:ea typeface="+mn-ea"/>
                <a:cs typeface="+mn-cs"/>
              </a:rPr>
              <a:t>Ambroxol</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Lozenges</a:t>
            </a:r>
            <a:r>
              <a:rPr lang="es-ES" sz="1200" kern="1200" baseline="0" dirty="0" smtClean="0">
                <a:solidFill>
                  <a:schemeClr val="tx1"/>
                </a:solidFill>
                <a:effectLst/>
                <a:latin typeface="+mn-lt"/>
                <a:ea typeface="+mn-ea"/>
                <a:cs typeface="+mn-cs"/>
              </a:rPr>
              <a:t> in </a:t>
            </a:r>
            <a:r>
              <a:rPr lang="es-ES" sz="1200" kern="1200" baseline="0" dirty="0" err="1" smtClean="0">
                <a:solidFill>
                  <a:schemeClr val="tx1"/>
                </a:solidFill>
                <a:effectLst/>
                <a:latin typeface="+mn-lt"/>
                <a:ea typeface="+mn-ea"/>
                <a:cs typeface="+mn-cs"/>
              </a:rPr>
              <a:t>the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Treatment</a:t>
            </a:r>
            <a:r>
              <a:rPr lang="es-ES" sz="1200" kern="1200" baseline="0" dirty="0" smtClean="0">
                <a:solidFill>
                  <a:schemeClr val="tx1"/>
                </a:solidFill>
                <a:effectLst/>
                <a:latin typeface="+mn-lt"/>
                <a:ea typeface="+mn-ea"/>
                <a:cs typeface="+mn-cs"/>
              </a:rPr>
              <a:t> of </a:t>
            </a:r>
            <a:r>
              <a:rPr lang="es-ES" sz="1200" kern="1200" baseline="0" dirty="0" err="1" smtClean="0">
                <a:solidFill>
                  <a:schemeClr val="tx1"/>
                </a:solidFill>
                <a:effectLst/>
                <a:latin typeface="+mn-lt"/>
                <a:ea typeface="+mn-ea"/>
                <a:cs typeface="+mn-cs"/>
              </a:rPr>
              <a:t>Acute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Uncomplicated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Sore</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Throat</a:t>
            </a:r>
            <a:r>
              <a:rPr lang="es-ES" sz="1200" kern="1200" baseline="0" dirty="0" smtClean="0">
                <a:solidFill>
                  <a:schemeClr val="tx1"/>
                </a:solidFill>
                <a:effectLst/>
                <a:latin typeface="+mn-lt"/>
                <a:ea typeface="+mn-ea"/>
                <a:cs typeface="+mn-cs"/>
              </a:rPr>
              <a:t>- a </a:t>
            </a:r>
            <a:r>
              <a:rPr lang="es-ES" sz="1200" kern="1200" baseline="0" dirty="0" err="1" smtClean="0">
                <a:solidFill>
                  <a:schemeClr val="tx1"/>
                </a:solidFill>
                <a:effectLst/>
                <a:latin typeface="+mn-lt"/>
                <a:ea typeface="+mn-ea"/>
                <a:cs typeface="+mn-cs"/>
              </a:rPr>
              <a:t>Pooled</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Analysis</a:t>
            </a:r>
            <a:r>
              <a:rPr lang="es-ES" sz="1200" kern="1200" baseline="0" dirty="0" smtClean="0">
                <a:solidFill>
                  <a:schemeClr val="tx1"/>
                </a:solidFill>
                <a:effectLst/>
                <a:latin typeface="+mn-lt"/>
                <a:ea typeface="+mn-ea"/>
                <a:cs typeface="+mn-cs"/>
              </a:rPr>
              <a:t>. </a:t>
            </a:r>
            <a:r>
              <a:rPr lang="es-ES" sz="1200" kern="1200" baseline="0" dirty="0" err="1" smtClean="0">
                <a:solidFill>
                  <a:schemeClr val="tx1"/>
                </a:solidFill>
                <a:effectLst/>
                <a:latin typeface="+mn-lt"/>
                <a:ea typeface="+mn-ea"/>
                <a:cs typeface="+mn-cs"/>
              </a:rPr>
              <a:t>Drug</a:t>
            </a:r>
            <a:r>
              <a:rPr lang="es-ES" sz="1200" kern="1200" baseline="0" dirty="0" smtClean="0">
                <a:solidFill>
                  <a:schemeClr val="tx1"/>
                </a:solidFill>
                <a:effectLst/>
                <a:latin typeface="+mn-lt"/>
                <a:ea typeface="+mn-ea"/>
                <a:cs typeface="+mn-cs"/>
              </a:rPr>
              <a:t> Res (</a:t>
            </a:r>
            <a:r>
              <a:rPr lang="es-ES" sz="1200" kern="1200" baseline="0" dirty="0" err="1" smtClean="0">
                <a:solidFill>
                  <a:schemeClr val="tx1"/>
                </a:solidFill>
                <a:effectLst/>
                <a:latin typeface="+mn-lt"/>
                <a:ea typeface="+mn-ea"/>
                <a:cs typeface="+mn-cs"/>
              </a:rPr>
              <a:t>Stuttg</a:t>
            </a:r>
            <a:r>
              <a:rPr lang="es-ES" sz="1200" kern="1200" baseline="0" dirty="0" smtClean="0">
                <a:solidFill>
                  <a:schemeClr val="tx1"/>
                </a:solidFill>
                <a:effectLst/>
                <a:latin typeface="+mn-lt"/>
                <a:ea typeface="+mn-ea"/>
                <a:cs typeface="+mn-cs"/>
              </a:rPr>
              <a:t>). 2016: 66(7):384-92.</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farmacéutico debe realizar una indicación personalizada y teniendo en cuenta las preferencias del paciente a ser posible.</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 continuación se plasman algunos principios activos utilizados a nivel bucofaríngeo:</a:t>
            </a:r>
          </a:p>
          <a:p>
            <a:r>
              <a:rPr lang="es-ES" sz="1200" kern="1200" dirty="0" smtClean="0">
                <a:solidFill>
                  <a:schemeClr val="tx1"/>
                </a:solidFill>
                <a:effectLst/>
                <a:latin typeface="+mn-lt"/>
                <a:ea typeface="+mn-ea"/>
                <a:cs typeface="+mn-cs"/>
              </a:rPr>
              <a:t>PRINCIPIO ACTIVO, ACTIVIDAD, INTERACCIONES (consultar ficha técnica), REACCIONES ADVERSAS (consultar ficha técnica):</a:t>
            </a:r>
          </a:p>
          <a:p>
            <a:r>
              <a:rPr lang="es-ES" sz="1200" u="sng" kern="1200" dirty="0" err="1" smtClean="0">
                <a:solidFill>
                  <a:schemeClr val="tx1"/>
                </a:solidFill>
                <a:effectLst/>
                <a:latin typeface="+mn-lt"/>
                <a:ea typeface="+mn-ea"/>
                <a:cs typeface="+mn-cs"/>
              </a:rPr>
              <a:t>Ambroxol</a:t>
            </a:r>
            <a:r>
              <a:rPr lang="es-ES" sz="1200" kern="1200" dirty="0" smtClean="0">
                <a:solidFill>
                  <a:schemeClr val="tx1"/>
                </a:solidFill>
                <a:effectLst/>
                <a:latin typeface="+mn-lt"/>
                <a:ea typeface="+mn-ea"/>
                <a:cs typeface="+mn-cs"/>
              </a:rPr>
              <a:t>: anestésico/antiinflamatorio, no se han comunicado interacciones desfavorables significativas con otros medicamentos, pueden aparecer náuseas, </a:t>
            </a:r>
            <a:r>
              <a:rPr lang="es-ES" sz="1200" kern="1200" dirty="0" err="1" smtClean="0">
                <a:solidFill>
                  <a:schemeClr val="tx1"/>
                </a:solidFill>
                <a:effectLst/>
                <a:latin typeface="+mn-lt"/>
                <a:ea typeface="+mn-ea"/>
                <a:cs typeface="+mn-cs"/>
              </a:rPr>
              <a:t>hipoestesia</a:t>
            </a:r>
            <a:r>
              <a:rPr lang="es-ES" sz="1200" kern="1200" dirty="0" smtClean="0">
                <a:solidFill>
                  <a:schemeClr val="tx1"/>
                </a:solidFill>
                <a:effectLst/>
                <a:latin typeface="+mn-lt"/>
                <a:ea typeface="+mn-ea"/>
                <a:cs typeface="+mn-cs"/>
              </a:rPr>
              <a:t> oral/faríngea, </a:t>
            </a:r>
            <a:r>
              <a:rPr lang="es-ES" sz="1200" kern="1200" dirty="0" err="1" smtClean="0">
                <a:solidFill>
                  <a:schemeClr val="tx1"/>
                </a:solidFill>
                <a:effectLst/>
                <a:latin typeface="+mn-lt"/>
                <a:ea typeface="+mn-ea"/>
                <a:cs typeface="+mn-cs"/>
              </a:rPr>
              <a:t>disgeusia</a:t>
            </a:r>
            <a:r>
              <a:rPr lang="es-ES" sz="1200" kern="1200" dirty="0" smtClean="0">
                <a:solidFill>
                  <a:schemeClr val="tx1"/>
                </a:solidFill>
                <a:effectLst/>
                <a:latin typeface="+mn-lt"/>
                <a:ea typeface="+mn-ea"/>
                <a:cs typeface="+mn-cs"/>
              </a:rPr>
              <a:t>…(consultar ficha técnica)</a:t>
            </a:r>
          </a:p>
          <a:p>
            <a:r>
              <a:rPr lang="es-ES" sz="1200" u="sng" kern="1200" dirty="0" err="1" smtClean="0">
                <a:solidFill>
                  <a:schemeClr val="tx1"/>
                </a:solidFill>
                <a:effectLst/>
                <a:latin typeface="+mn-lt"/>
                <a:ea typeface="+mn-ea"/>
                <a:cs typeface="+mn-cs"/>
              </a:rPr>
              <a:t>Flurbiprofeno</a:t>
            </a:r>
            <a:r>
              <a:rPr lang="es-ES" sz="1200" u="sng"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antiinflamatorio no </a:t>
            </a:r>
            <a:r>
              <a:rPr lang="es-ES" sz="1200" kern="1200" dirty="0" err="1" smtClean="0">
                <a:solidFill>
                  <a:schemeClr val="tx1"/>
                </a:solidFill>
                <a:effectLst/>
                <a:latin typeface="+mn-lt"/>
                <a:ea typeface="+mn-ea"/>
                <a:cs typeface="+mn-cs"/>
              </a:rPr>
              <a:t>esteroídico</a:t>
            </a:r>
            <a:r>
              <a:rPr lang="es-ES" sz="1200" kern="1200" dirty="0" smtClean="0">
                <a:solidFill>
                  <a:schemeClr val="tx1"/>
                </a:solidFill>
                <a:effectLst/>
                <a:latin typeface="+mn-lt"/>
                <a:ea typeface="+mn-ea"/>
                <a:cs typeface="+mn-cs"/>
              </a:rPr>
              <a:t> de acción local, evitar administrar conjuntamente con otros </a:t>
            </a:r>
            <a:r>
              <a:rPr lang="es-ES" sz="1200" kern="1200" dirty="0" err="1" smtClean="0">
                <a:solidFill>
                  <a:schemeClr val="tx1"/>
                </a:solidFill>
                <a:effectLst/>
                <a:latin typeface="+mn-lt"/>
                <a:ea typeface="+mn-ea"/>
                <a:cs typeface="+mn-cs"/>
              </a:rPr>
              <a:t>AINEs</a:t>
            </a:r>
            <a:r>
              <a:rPr lang="es-ES" sz="1200" kern="1200" dirty="0" smtClean="0">
                <a:solidFill>
                  <a:schemeClr val="tx1"/>
                </a:solidFill>
                <a:effectLst/>
                <a:latin typeface="+mn-lt"/>
                <a:ea typeface="+mn-ea"/>
                <a:cs typeface="+mn-cs"/>
              </a:rPr>
              <a:t> o con ácido acetilsalicílico, precaución en combinación con anticoagulantes, </a:t>
            </a:r>
            <a:r>
              <a:rPr lang="es-ES" sz="1200" kern="1200" dirty="0" err="1" smtClean="0">
                <a:solidFill>
                  <a:schemeClr val="tx1"/>
                </a:solidFill>
                <a:effectLst/>
                <a:latin typeface="+mn-lt"/>
                <a:ea typeface="+mn-ea"/>
                <a:cs typeface="+mn-cs"/>
              </a:rPr>
              <a:t>antiagregantes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etc</a:t>
            </a:r>
            <a:r>
              <a:rPr lang="es-ES" sz="1200" kern="1200" dirty="0" smtClean="0">
                <a:solidFill>
                  <a:schemeClr val="tx1"/>
                </a:solidFill>
                <a:effectLst/>
                <a:latin typeface="+mn-lt"/>
                <a:ea typeface="+mn-ea"/>
                <a:cs typeface="+mn-cs"/>
              </a:rPr>
              <a:t> (consultar ficha técnica), puede aparecer mareo, cefalea, náuseas, diarrea…</a:t>
            </a:r>
          </a:p>
          <a:p>
            <a:r>
              <a:rPr lang="es-ES" sz="1200" u="sng" kern="1200" dirty="0" smtClean="0">
                <a:solidFill>
                  <a:schemeClr val="tx1"/>
                </a:solidFill>
                <a:effectLst/>
                <a:latin typeface="+mn-lt"/>
                <a:ea typeface="+mn-ea"/>
                <a:cs typeface="+mn-cs"/>
              </a:rPr>
              <a:t>Lidocaína</a:t>
            </a:r>
            <a:r>
              <a:rPr lang="es-ES" sz="1200" kern="1200" dirty="0" smtClean="0">
                <a:solidFill>
                  <a:schemeClr val="tx1"/>
                </a:solidFill>
                <a:effectLst/>
                <a:latin typeface="+mn-lt"/>
                <a:ea typeface="+mn-ea"/>
                <a:cs typeface="+mn-cs"/>
              </a:rPr>
              <a:t>: anestésico, interacción farmacocinética, este principio activo en asociación bucofaríngea ha podido provocar trastornos del sistema inmunológico (consultar ficha técnica)</a:t>
            </a:r>
          </a:p>
          <a:p>
            <a:r>
              <a:rPr lang="es-ES" sz="1200" u="sng" kern="1200" dirty="0" err="1" smtClean="0">
                <a:solidFill>
                  <a:schemeClr val="tx1"/>
                </a:solidFill>
                <a:effectLst/>
                <a:latin typeface="+mn-lt"/>
                <a:ea typeface="+mn-ea"/>
                <a:cs typeface="+mn-cs"/>
              </a:rPr>
              <a:t>Amilmetacresol</a:t>
            </a:r>
            <a:r>
              <a:rPr lang="es-ES" sz="1200" u="sng" kern="1200" dirty="0" smtClean="0">
                <a:solidFill>
                  <a:schemeClr val="tx1"/>
                </a:solidFill>
                <a:effectLst/>
                <a:latin typeface="+mn-lt"/>
                <a:ea typeface="+mn-ea"/>
                <a:cs typeface="+mn-cs"/>
              </a:rPr>
              <a:t>/alcohol </a:t>
            </a:r>
            <a:r>
              <a:rPr lang="es-ES" sz="1200" u="sng" kern="1200" dirty="0" err="1" smtClean="0">
                <a:solidFill>
                  <a:schemeClr val="tx1"/>
                </a:solidFill>
                <a:effectLst/>
                <a:latin typeface="+mn-lt"/>
                <a:ea typeface="+mn-ea"/>
                <a:cs typeface="+mn-cs"/>
              </a:rPr>
              <a:t>diclorobencílico</a:t>
            </a:r>
            <a:r>
              <a:rPr lang="es-ES" sz="1200" kern="1200" dirty="0" smtClean="0">
                <a:solidFill>
                  <a:schemeClr val="tx1"/>
                </a:solidFill>
                <a:effectLst/>
                <a:latin typeface="+mn-lt"/>
                <a:ea typeface="+mn-ea"/>
                <a:cs typeface="+mn-cs"/>
              </a:rPr>
              <a:t>: antisépticos, no existen interacciones clínicamente significativas conocidas, pueden provocar dolor abdominal, náuseas o malestar bucal en frecuencia no conocida (consultar ficha técnica)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17</a:t>
            </a:fld>
            <a:endParaRPr lang="es-ES"/>
          </a:p>
        </p:txBody>
      </p:sp>
    </p:spTree>
    <p:extLst>
      <p:ext uri="{BB962C8B-B14F-4D97-AF65-F5344CB8AC3E}">
        <p14:creationId xmlns:p14="http://schemas.microsoft.com/office/powerpoint/2010/main" val="288038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Verificar quién realiza la consulta, preguntar por los síntomas, verificar, evaluar</a:t>
            </a:r>
            <a:r>
              <a:rPr lang="es-ES" baseline="0" dirty="0"/>
              <a:t> y actuar asesorando sin dispensar, dispensando un tratamiento que no precise prescripción médica, derivar al médico y otros servicio de la farmacia comunitaria.</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19</a:t>
            </a:fld>
            <a:endParaRPr lang="es-ES"/>
          </a:p>
        </p:txBody>
      </p:sp>
    </p:spTree>
    <p:extLst>
      <p:ext uri="{BB962C8B-B14F-4D97-AF65-F5344CB8AC3E}">
        <p14:creationId xmlns:p14="http://schemas.microsoft.com/office/powerpoint/2010/main" val="345459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20</a:t>
            </a:fld>
            <a:endParaRPr lang="es-ES"/>
          </a:p>
        </p:txBody>
      </p:sp>
    </p:spTree>
    <p:extLst>
      <p:ext uri="{BB962C8B-B14F-4D97-AF65-F5344CB8AC3E}">
        <p14:creationId xmlns:p14="http://schemas.microsoft.com/office/powerpoint/2010/main" val="336727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a:t>
            </a:r>
            <a:r>
              <a:rPr lang="es-ES" baseline="0" dirty="0"/>
              <a:t> consejo y la actuación farmacéutica en las consultas de dolor de garganta (alta prevalencia e importancia sanitaria) han de ser los más eficientes posibles proporcionando un balance adecuado eficacia/seguridad.</a:t>
            </a:r>
          </a:p>
          <a:p>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El farmacéutico comunitario, en los casos de indicación farmacéutica, ha de cumplir la función de asesorar en el autocuidado y detectar aquellos casos que se deben derivar al médico.</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Los protocolos de actuación pueden ser de utilidad para abordar </a:t>
            </a:r>
            <a:r>
              <a:rPr lang="es-ES" dirty="0" smtClean="0"/>
              <a:t>esta</a:t>
            </a:r>
            <a:r>
              <a:rPr lang="es-ES" baseline="0" dirty="0" smtClean="0"/>
              <a:t> afección o</a:t>
            </a:r>
            <a:r>
              <a:rPr lang="es-ES" dirty="0" smtClean="0"/>
              <a:t> </a:t>
            </a:r>
            <a:r>
              <a:rPr lang="es-ES" dirty="0"/>
              <a:t>problema de </a:t>
            </a:r>
            <a:r>
              <a:rPr lang="es-ES" dirty="0" smtClean="0"/>
              <a:t>salud.</a:t>
            </a: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a:t>
            </a:fld>
            <a:endParaRPr lang="es-ES"/>
          </a:p>
        </p:txBody>
      </p:sp>
    </p:spTree>
    <p:extLst>
      <p:ext uri="{BB962C8B-B14F-4D97-AF65-F5344CB8AC3E}">
        <p14:creationId xmlns:p14="http://schemas.microsoft.com/office/powerpoint/2010/main" val="293282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el servicio requiere la dispensación</a:t>
            </a:r>
            <a:r>
              <a:rPr lang="es-ES" baseline="0" dirty="0"/>
              <a:t> de un medicamento se debe garantizar que, tras una evaluación inicial, los pacientes reciben y utilizan los medicamentos de forma adecuada a sus necesidades clínicas, en las dosis prescritas según sus requerimientos individuales, durante el periodo de tiempo adecuado, con la información para su correcto proceso de uso y de acuerdo a la normativa vigente </a:t>
            </a:r>
            <a:r>
              <a:rPr lang="es-ES" i="1" baseline="0" dirty="0"/>
              <a:t>(Foro de Atención Farmacéutica. Farmacia Comunitaria. 2010).</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3</a:t>
            </a:fld>
            <a:endParaRPr lang="es-ES"/>
          </a:p>
        </p:txBody>
      </p:sp>
    </p:spTree>
    <p:extLst>
      <p:ext uri="{BB962C8B-B14F-4D97-AF65-F5344CB8AC3E}">
        <p14:creationId xmlns:p14="http://schemas.microsoft.com/office/powerpoint/2010/main" val="359266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mayoría de los casos remiten al cabo</a:t>
            </a:r>
            <a:r>
              <a:rPr lang="es-ES" baseline="0" dirty="0"/>
              <a:t> de unos días. En algunas ocasiones pueden conllevar complicaciones.</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4</a:t>
            </a:fld>
            <a:endParaRPr lang="es-ES"/>
          </a:p>
        </p:txBody>
      </p:sp>
    </p:spTree>
    <p:extLst>
      <p:ext uri="{BB962C8B-B14F-4D97-AF65-F5344CB8AC3E}">
        <p14:creationId xmlns:p14="http://schemas.microsoft.com/office/powerpoint/2010/main" val="409556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t>El dolor de garganta es un síntoma</a:t>
            </a:r>
            <a:r>
              <a:rPr lang="es-ES" b="0" i="0" baseline="0" dirty="0"/>
              <a:t> de la </a:t>
            </a:r>
            <a:r>
              <a:rPr lang="es-ES" b="0" i="0" baseline="0" dirty="0" err="1"/>
              <a:t>faringoamigdalitis</a:t>
            </a:r>
            <a:r>
              <a:rPr lang="es-ES" b="0" i="0" baseline="0" dirty="0"/>
              <a:t> aguda debida a una causa vírica o bacteriana (existiendo variación en la totalidad de los síntomas). Las víricas suponen alrededor de un 80% de los casos y si se sospecha de etiología bacteriana es necesario derivar al médico.</a:t>
            </a:r>
          </a:p>
          <a:p>
            <a:r>
              <a:rPr lang="es-ES" b="0" i="0" baseline="0" dirty="0"/>
              <a:t>El manejo del dolor de garganta gira alrededor de aliviar los síntomas existentes (dolor e inflamación), eliminación de posibles causas y prevención de complicaciones. El abordaje desde la farmacia comunitaria incluye la recomendación de analgésicos, anestésicos, antisépticos y antiinflamatorios. La actuación farmacéutica incluye asesoramiento y dispensación de tratamientos que alivien el dolor, con inicio rápido de la acción y duración prolongada.</a:t>
            </a:r>
          </a:p>
          <a:p>
            <a:endParaRPr lang="es-ES" b="0" i="0" dirty="0"/>
          </a:p>
          <a:p>
            <a:r>
              <a:rPr lang="es-ES" sz="800" i="1" dirty="0"/>
              <a:t>Montes</a:t>
            </a:r>
            <a:r>
              <a:rPr lang="es-ES" sz="800" i="1" baseline="0" dirty="0"/>
              <a:t> A et al. Programa Sistemático de Actualización en Medicina y Protocolos de Práctica Clínica. Medicine. 12ª serie. 2016. </a:t>
            </a:r>
            <a:r>
              <a:rPr lang="es-ES" sz="800" i="1" baseline="0" dirty="0" err="1"/>
              <a:t>Supl</a:t>
            </a:r>
            <a:r>
              <a:rPr lang="es-ES" sz="800" i="1" baseline="0" dirty="0"/>
              <a:t> 1.</a:t>
            </a:r>
          </a:p>
          <a:p>
            <a:endParaRPr lang="es-ES" sz="800" i="1" baseline="0" dirty="0"/>
          </a:p>
          <a:p>
            <a:r>
              <a:rPr lang="es-ES" sz="800" i="1" baseline="0" dirty="0" err="1"/>
              <a:t>Int</a:t>
            </a:r>
            <a:r>
              <a:rPr lang="es-ES" sz="800" i="1" baseline="0" dirty="0"/>
              <a:t> J </a:t>
            </a:r>
            <a:r>
              <a:rPr lang="es-ES" sz="800" i="1" baseline="0" dirty="0" err="1"/>
              <a:t>Clin</a:t>
            </a:r>
            <a:r>
              <a:rPr lang="es-ES" sz="800" i="1" baseline="0" dirty="0"/>
              <a:t> </a:t>
            </a:r>
            <a:r>
              <a:rPr lang="es-ES" sz="800" i="1" baseline="0" dirty="0" err="1"/>
              <a:t>Pract</a:t>
            </a:r>
            <a:r>
              <a:rPr lang="es-ES" sz="800" i="1" baseline="0" dirty="0"/>
              <a:t>. </a:t>
            </a:r>
            <a:r>
              <a:rPr lang="es-ES" sz="800" i="1" baseline="0" dirty="0" err="1"/>
              <a:t>May</a:t>
            </a:r>
            <a:r>
              <a:rPr lang="es-ES" sz="800" i="1" baseline="0" dirty="0"/>
              <a:t> 2011; 65 (5): 524-530.</a:t>
            </a:r>
            <a:endParaRPr lang="es-ES" sz="800" i="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5</a:t>
            </a:fld>
            <a:endParaRPr lang="es-ES"/>
          </a:p>
        </p:txBody>
      </p:sp>
    </p:spTree>
    <p:extLst>
      <p:ext uri="{BB962C8B-B14F-4D97-AF65-F5344CB8AC3E}">
        <p14:creationId xmlns:p14="http://schemas.microsoft.com/office/powerpoint/2010/main" val="138933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Son generalmente de origen</a:t>
            </a:r>
            <a:r>
              <a:rPr lang="es-ES" baseline="0" dirty="0"/>
              <a:t> vírico</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6</a:t>
            </a:fld>
            <a:endParaRPr lang="es-ES"/>
          </a:p>
        </p:txBody>
      </p:sp>
    </p:spTree>
    <p:extLst>
      <p:ext uri="{BB962C8B-B14F-4D97-AF65-F5344CB8AC3E}">
        <p14:creationId xmlns:p14="http://schemas.microsoft.com/office/powerpoint/2010/main" val="347371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Etiología de la </a:t>
            </a:r>
            <a:r>
              <a:rPr lang="es-ES" dirty="0" err="1"/>
              <a:t>faringoamigdalitis</a:t>
            </a:r>
            <a:r>
              <a:rPr lang="es-ES" dirty="0"/>
              <a:t> aguda</a:t>
            </a:r>
            <a:r>
              <a:rPr lang="es-ES" dirty="0" smtClean="0"/>
              <a:t>.</a:t>
            </a:r>
          </a:p>
          <a:p>
            <a:r>
              <a:rPr lang="es-ES" dirty="0" smtClean="0"/>
              <a:t>Mayoritariamente</a:t>
            </a:r>
            <a:r>
              <a:rPr lang="es-ES" baseline="0" dirty="0" smtClean="0"/>
              <a:t> vírica, en caso de bacteriana el principal agente responsable es </a:t>
            </a:r>
            <a:r>
              <a:rPr lang="es-ES" baseline="0" smtClean="0"/>
              <a:t>el EBHGA.</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7</a:t>
            </a:fld>
            <a:endParaRPr lang="es-ES"/>
          </a:p>
        </p:txBody>
      </p:sp>
    </p:spTree>
    <p:extLst>
      <p:ext uri="{BB962C8B-B14F-4D97-AF65-F5344CB8AC3E}">
        <p14:creationId xmlns:p14="http://schemas.microsoft.com/office/powerpoint/2010/main" val="226670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Mayoritariamente se presentan en invierno y primavera, aunque también pueden presentarse infecciones respiratorias de vías altas al final de la primavera o principios</a:t>
            </a:r>
            <a:r>
              <a:rPr lang="es-ES" baseline="0" dirty="0"/>
              <a:t> de verano.</a:t>
            </a:r>
            <a:endParaRPr lang="es-ES"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8</a:t>
            </a:fld>
            <a:endParaRPr lang="es-ES"/>
          </a:p>
        </p:txBody>
      </p:sp>
    </p:spTree>
    <p:extLst>
      <p:ext uri="{BB962C8B-B14F-4D97-AF65-F5344CB8AC3E}">
        <p14:creationId xmlns:p14="http://schemas.microsoft.com/office/powerpoint/2010/main" val="89589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 Las manifestaciones clínicas son diferentes en caso de patología vírica o bacteriana.</a:t>
            </a:r>
          </a:p>
        </p:txBody>
      </p:sp>
      <p:sp>
        <p:nvSpPr>
          <p:cNvPr id="4" name="Marcador de número de diapositiva 3"/>
          <p:cNvSpPr>
            <a:spLocks noGrp="1"/>
          </p:cNvSpPr>
          <p:nvPr>
            <p:ph type="sldNum" sz="quarter" idx="10"/>
          </p:nvPr>
        </p:nvSpPr>
        <p:spPr/>
        <p:txBody>
          <a:bodyPr/>
          <a:lstStyle/>
          <a:p>
            <a:fld id="{922976D1-FE05-4046-A873-8D0EDA2D0596}" type="slidenum">
              <a:rPr lang="es-ES" smtClean="0"/>
              <a:t>9</a:t>
            </a:fld>
            <a:endParaRPr lang="es-ES"/>
          </a:p>
        </p:txBody>
      </p:sp>
    </p:spTree>
    <p:extLst>
      <p:ext uri="{BB962C8B-B14F-4D97-AF65-F5344CB8AC3E}">
        <p14:creationId xmlns:p14="http://schemas.microsoft.com/office/powerpoint/2010/main" val="3112044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6347445" cy="936000"/>
          </a:xfrm>
          <a:prstGeom prst="rect">
            <a:avLst/>
          </a:prstGeom>
        </p:spPr>
      </p:pic>
    </p:spTree>
    <p:extLst>
      <p:ext uri="{BB962C8B-B14F-4D97-AF65-F5344CB8AC3E}">
        <p14:creationId xmlns:p14="http://schemas.microsoft.com/office/powerpoint/2010/main" val="34261711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extLst>
                    <a:ext uri="{9D8B030D-6E8A-4147-A177-3AD203B41FA5}">
                      <a16:colId xmlns="" xmlns:a16="http://schemas.microsoft.com/office/drawing/2014/main" val="20000"/>
                    </a:ext>
                  </a:extLst>
                </a:gridCol>
                <a:gridCol w="4877271">
                  <a:extLst>
                    <a:ext uri="{9D8B030D-6E8A-4147-A177-3AD203B41FA5}">
                      <a16:colId xmlns="" xmlns:a16="http://schemas.microsoft.com/office/drawing/2014/main" val="20001"/>
                    </a:ext>
                  </a:extLst>
                </a:gridCol>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Clase</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Principio activo</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extLst>
                  <a:ext uri="{0D108BD9-81ED-4DB2-BD59-A6C34878D82A}">
                    <a16:rowId xmlns="" xmlns:a16="http://schemas.microsoft.com/office/drawing/2014/main" val="1000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Propionato</a:t>
                      </a:r>
                      <a:r>
                        <a:rPr kumimoji="0" lang="es-ES" sz="1600" b="0" i="0" u="none" strike="noStrike" cap="none" normalizeH="0" baseline="0" dirty="0">
                          <a:ln>
                            <a:noFill/>
                          </a:ln>
                          <a:solidFill>
                            <a:schemeClr val="accent1"/>
                          </a:solidFill>
                          <a:effectLst/>
                          <a:latin typeface="+mn-lt"/>
                          <a:cs typeface="Times New Roman" pitchFamily="18" charset="0"/>
                        </a:rPr>
                        <a:t> </a:t>
                      </a:r>
                      <a:r>
                        <a:rPr kumimoji="0" lang="es-ES" sz="1600" b="0" i="0" u="none" strike="noStrike" cap="none" normalizeH="0" baseline="0" dirty="0" err="1">
                          <a:ln>
                            <a:noFill/>
                          </a:ln>
                          <a:solidFill>
                            <a:schemeClr val="accent1"/>
                          </a:solidFill>
                          <a:effectLst/>
                          <a:latin typeface="+mn-lt"/>
                          <a:cs typeface="Times New Roman" pitchFamily="18" charset="0"/>
                        </a:rPr>
                        <a:t>clobetasol</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extLst>
                  <a:ext uri="{0D108BD9-81ED-4DB2-BD59-A6C34878D82A}">
                    <a16:rowId xmlns="" xmlns:a16="http://schemas.microsoft.com/office/drawing/2014/main" val="1000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II (potencia alta)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Prednicarbato</a:t>
                      </a:r>
                      <a:r>
                        <a:rPr kumimoji="0" lang="es-ES" sz="1600" b="1" i="0" u="none" strike="noStrike" cap="none" normalizeH="0" baseline="0" dirty="0">
                          <a:ln>
                            <a:noFill/>
                          </a:ln>
                          <a:solidFill>
                            <a:srgbClr val="C00000"/>
                          </a:solidFill>
                          <a:effectLst/>
                          <a:latin typeface="+mn-lt"/>
                          <a:cs typeface="Times New Roman" pitchFamily="18" charset="0"/>
                        </a:rPr>
                        <a:t> 0,25%  </a:t>
                      </a:r>
                    </a:p>
                  </a:txBody>
                  <a:tcPr marT="45721" marB="45721" anchor="ctr" horzOverflow="overflow">
                    <a:solidFill>
                      <a:srgbClr val="E8ECF5"/>
                    </a:solidFill>
                  </a:tcPr>
                </a:tc>
                <a:extLst>
                  <a:ext uri="{0D108BD9-81ED-4DB2-BD59-A6C34878D82A}">
                    <a16:rowId xmlns="" xmlns:a16="http://schemas.microsoft.com/office/drawing/2014/main" val="10002"/>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Mometasona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CDD7EB"/>
                    </a:solidFill>
                  </a:tcPr>
                </a:tc>
                <a:extLst>
                  <a:ext uri="{0D108BD9-81ED-4DB2-BD59-A6C34878D82A}">
                    <a16:rowId xmlns="" xmlns:a16="http://schemas.microsoft.com/office/drawing/2014/main" val="10003"/>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Metilprednisolona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E8ECF5"/>
                    </a:solidFill>
                  </a:tcPr>
                </a:tc>
                <a:extLst>
                  <a:ext uri="{0D108BD9-81ED-4DB2-BD59-A6C34878D82A}">
                    <a16:rowId xmlns="" xmlns:a16="http://schemas.microsoft.com/office/drawing/2014/main" val="10004"/>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Betametasona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05"/>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Beclometasona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E8ECF5"/>
                    </a:solidFill>
                  </a:tcPr>
                </a:tc>
                <a:extLst>
                  <a:ext uri="{0D108BD9-81ED-4DB2-BD59-A6C34878D82A}">
                    <a16:rowId xmlns="" xmlns:a16="http://schemas.microsoft.com/office/drawing/2014/main" val="10006"/>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Arial" pitchFamily="34" charset="0"/>
                        </a:rPr>
                        <a:t>Propionato</a:t>
                      </a:r>
                      <a:r>
                        <a:rPr kumimoji="0" lang="es-ES" sz="1600" b="1" i="0" u="none" strike="noStrike" cap="none" normalizeH="0" baseline="0" dirty="0">
                          <a:ln>
                            <a:noFill/>
                          </a:ln>
                          <a:solidFill>
                            <a:srgbClr val="C00000"/>
                          </a:solidFill>
                          <a:effectLst/>
                          <a:latin typeface="+mn-lt"/>
                          <a:cs typeface="Arial" pitchFamily="34" charset="0"/>
                        </a:rPr>
                        <a:t> </a:t>
                      </a:r>
                      <a:r>
                        <a:rPr kumimoji="0" lang="es-ES" sz="1600" b="1" i="0" u="none" strike="noStrike" cap="none" normalizeH="0" baseline="0" dirty="0" err="1">
                          <a:ln>
                            <a:noFill/>
                          </a:ln>
                          <a:solidFill>
                            <a:srgbClr val="C00000"/>
                          </a:solidFill>
                          <a:effectLst/>
                          <a:latin typeface="+mn-lt"/>
                          <a:cs typeface="Arial" pitchFamily="34" charset="0"/>
                        </a:rPr>
                        <a:t>fluticasona</a:t>
                      </a:r>
                      <a:endParaRPr kumimoji="0" lang="es-ES" sz="1600" b="1" i="0" u="none" strike="noStrike" cap="none" normalizeH="0" baseline="0" dirty="0">
                        <a:ln>
                          <a:noFill/>
                        </a:ln>
                        <a:solidFill>
                          <a:srgbClr val="C00000"/>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07"/>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Clobetasona</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extLst>
                  <a:ext uri="{0D108BD9-81ED-4DB2-BD59-A6C34878D82A}">
                    <a16:rowId xmlns="" xmlns:a16="http://schemas.microsoft.com/office/drawing/2014/main" val="10008"/>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t>
                      </a:r>
                      <a:r>
                        <a:rPr kumimoji="0" lang="es-ES" sz="1600" b="0" i="0" u="none" strike="noStrike" cap="none" normalizeH="0" baseline="0" dirty="0" err="1">
                          <a:ln>
                            <a:noFill/>
                          </a:ln>
                          <a:solidFill>
                            <a:schemeClr val="accent1"/>
                          </a:solidFill>
                          <a:effectLst/>
                          <a:latin typeface="+mn-lt"/>
                          <a:cs typeface="Times New Roman" pitchFamily="18" charset="0"/>
                        </a:rPr>
                        <a:t>aceponato</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09"/>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extLst>
                  <a:ext uri="{0D108BD9-81ED-4DB2-BD59-A6C34878D82A}">
                    <a16:rowId xmlns="" xmlns:a16="http://schemas.microsoft.com/office/drawing/2014/main" val="1001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Ac </a:t>
                      </a:r>
                      <a:r>
                        <a:rPr kumimoji="0" lang="es-ES" sz="1600" b="0" i="0" u="none" strike="noStrike" cap="none" normalizeH="0" baseline="0" dirty="0" err="1">
                          <a:ln>
                            <a:noFill/>
                          </a:ln>
                          <a:solidFill>
                            <a:schemeClr val="accent1"/>
                          </a:solidFill>
                          <a:effectLst/>
                          <a:latin typeface="+mn-lt"/>
                          <a:cs typeface="Times New Roman" pitchFamily="18" charset="0"/>
                        </a:rPr>
                        <a:t>fluocinolona</a:t>
                      </a:r>
                      <a:endParaRPr kumimoji="0" lang="es-ES" sz="1600" b="1"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1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Arial" pitchFamily="34" charset="0"/>
                        </a:rPr>
                        <a:t>IV (potencia baja)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extLst>
                  <a:ext uri="{0D108BD9-81ED-4DB2-BD59-A6C34878D82A}">
                    <a16:rowId xmlns="" xmlns:a16="http://schemas.microsoft.com/office/drawing/2014/main" val="10012"/>
                  </a:ext>
                </a:extLst>
              </a:tr>
            </a:tbl>
          </a:graphicData>
        </a:graphic>
      </p:graphicFrame>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26244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a:t>Título de diapositiva: es obligatorio</a:t>
            </a:r>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4" name="Imagen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98633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Respuesta 1</a:t>
            </a:r>
          </a:p>
          <a:p>
            <a:pPr lvl="0"/>
            <a:r>
              <a:rPr lang="es-ES" dirty="0"/>
              <a:t>Respuesta 2</a:t>
            </a:r>
          </a:p>
          <a:p>
            <a:pPr lvl="0"/>
            <a:r>
              <a:rPr lang="es-ES" dirty="0"/>
              <a:t>Respuesta 3</a:t>
            </a:r>
          </a:p>
          <a:p>
            <a:pPr lvl="0"/>
            <a:r>
              <a:rPr lang="es-ES" dirty="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Pregunta X</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4626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63756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10053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109379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7"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86118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a:t>Título de diapositiva: es obligatorio</a:t>
            </a:r>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86481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148822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23/11/2017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785309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ES" dirty="0" smtClean="0"/>
              <a:t>Dolor de garganta</a:t>
            </a:r>
            <a:endParaRPr lang="es-ES" dirty="0"/>
          </a:p>
        </p:txBody>
      </p:sp>
      <p:sp>
        <p:nvSpPr>
          <p:cNvPr id="8" name="Subtítulo 7"/>
          <p:cNvSpPr>
            <a:spLocks noGrp="1"/>
          </p:cNvSpPr>
          <p:nvPr>
            <p:ph type="subTitle" idx="1"/>
          </p:nvPr>
        </p:nvSpPr>
        <p:spPr/>
        <p:txBody>
          <a:bodyPr anchor="ctr" anchorCtr="0"/>
          <a:lstStyle/>
          <a:p>
            <a:r>
              <a:rPr lang="es-ES" dirty="0" smtClean="0"/>
              <a:t>Lda. </a:t>
            </a:r>
            <a:r>
              <a:rPr lang="es-ES" dirty="0" smtClean="0"/>
              <a:t>Ángeles Ruiz Vázquez</a:t>
            </a:r>
            <a:r>
              <a:rPr lang="es-ES" dirty="0" smtClean="0"/>
              <a:t>. </a:t>
            </a:r>
            <a:r>
              <a:rPr lang="es-ES" dirty="0" smtClean="0"/>
              <a:t>Farmacia </a:t>
            </a:r>
            <a:r>
              <a:rPr lang="es-ES" dirty="0" smtClean="0"/>
              <a:t>Isabel Fernández García</a:t>
            </a:r>
            <a:r>
              <a:rPr lang="es-ES" dirty="0" smtClean="0"/>
              <a:t>. Madrid.</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609600" y="908722"/>
            <a:ext cx="5386917" cy="729618"/>
          </a:xfrm>
        </p:spPr>
        <p:txBody>
          <a:bodyPr/>
          <a:lstStyle/>
          <a:p>
            <a:r>
              <a:rPr lang="es-ES" dirty="0" smtClean="0"/>
              <a:t>Manifestaciones clínicas</a:t>
            </a:r>
            <a:endParaRPr lang="es-ES" dirty="0"/>
          </a:p>
        </p:txBody>
      </p:sp>
      <p:sp>
        <p:nvSpPr>
          <p:cNvPr id="3" name="Marcador de texto 2"/>
          <p:cNvSpPr>
            <a:spLocks noGrp="1"/>
          </p:cNvSpPr>
          <p:nvPr>
            <p:ph type="body" idx="10"/>
          </p:nvPr>
        </p:nvSpPr>
        <p:spPr/>
        <p:txBody>
          <a:bodyPr/>
          <a:lstStyle/>
          <a:p>
            <a:r>
              <a:rPr lang="es-ES" dirty="0"/>
              <a:t>Tabla 1. Diferencias entre la </a:t>
            </a:r>
            <a:r>
              <a:rPr lang="es-ES" dirty="0" err="1"/>
              <a:t>faringoamigdalitis</a:t>
            </a:r>
            <a:r>
              <a:rPr lang="es-ES" dirty="0"/>
              <a:t> viral y la </a:t>
            </a:r>
            <a:r>
              <a:rPr lang="es-ES" dirty="0" smtClean="0"/>
              <a:t>bacteriana</a:t>
            </a:r>
            <a:endParaRPr lang="es-ES" dirty="0"/>
          </a:p>
        </p:txBody>
      </p:sp>
      <p:sp>
        <p:nvSpPr>
          <p:cNvPr id="4" name="Marcador de contenido 3"/>
          <p:cNvSpPr>
            <a:spLocks noGrp="1"/>
          </p:cNvSpPr>
          <p:nvPr>
            <p:ph idx="11"/>
          </p:nvPr>
        </p:nvSpPr>
        <p:spPr>
          <a:xfrm>
            <a:off x="335360" y="1910172"/>
            <a:ext cx="5126360" cy="3774405"/>
          </a:xfrm>
        </p:spPr>
        <p:txBody>
          <a:bodyPr>
            <a:normAutofit lnSpcReduction="10000"/>
          </a:bodyPr>
          <a:lstStyle/>
          <a:p>
            <a:pPr algn="just"/>
            <a:r>
              <a:rPr lang="es-ES" dirty="0"/>
              <a:t>La mayoría son de origen VIRAL y se encuadran dentro de un cuadro catarral.</a:t>
            </a:r>
          </a:p>
          <a:p>
            <a:pPr algn="just"/>
            <a:r>
              <a:rPr lang="es-ES" dirty="0"/>
              <a:t>Suelen presentarse en forma de brotes epidémicos y se acompañan de síntomas virales (congestión nasal, tos, cefalea, mialgias…) a diferencia de las de origen bacteriano que aparecen de forma brusca con fiebre alta, </a:t>
            </a:r>
            <a:r>
              <a:rPr lang="es-ES" dirty="0" err="1"/>
              <a:t>odinofagia</a:t>
            </a:r>
            <a:r>
              <a:rPr lang="es-ES" dirty="0"/>
              <a:t> sin síntomas virales.</a:t>
            </a:r>
          </a:p>
          <a:p>
            <a:endParaRPr lang="es-ES" dirty="0"/>
          </a:p>
        </p:txBody>
      </p:sp>
      <p:sp>
        <p:nvSpPr>
          <p:cNvPr id="5" name="Marcador de texto 4"/>
          <p:cNvSpPr>
            <a:spLocks noGrp="1"/>
          </p:cNvSpPr>
          <p:nvPr>
            <p:ph type="body" sz="quarter" idx="13"/>
          </p:nvPr>
        </p:nvSpPr>
        <p:spPr/>
        <p:txBody>
          <a:bodyPr>
            <a:normAutofit lnSpcReduction="10000"/>
          </a:bodyPr>
          <a:lstStyle/>
          <a:p>
            <a:r>
              <a:rPr lang="es-ES" dirty="0" err="1"/>
              <a:t>Cots</a:t>
            </a:r>
            <a:r>
              <a:rPr lang="es-ES" dirty="0"/>
              <a:t> JM et al. Farmacéuticos Comunitarios. 2015; 7(1):20-31.</a:t>
            </a:r>
          </a:p>
        </p:txBody>
      </p:sp>
      <p:pic>
        <p:nvPicPr>
          <p:cNvPr id="8" name="Marcador de contenido 7"/>
          <p:cNvPicPr>
            <a:picLocks noGrp="1" noChangeAspect="1"/>
          </p:cNvPicPr>
          <p:nvPr>
            <p:ph idx="14"/>
          </p:nvPr>
        </p:nvPicPr>
        <p:blipFill>
          <a:blip r:embed="rId3"/>
          <a:stretch>
            <a:fillRect/>
          </a:stretch>
        </p:blipFill>
        <p:spPr>
          <a:xfrm>
            <a:off x="6191250" y="1902930"/>
            <a:ext cx="5384800" cy="3742702"/>
          </a:xfrm>
          <a:prstGeom prst="rect">
            <a:avLst/>
          </a:prstGeom>
        </p:spPr>
      </p:pic>
      <p:sp>
        <p:nvSpPr>
          <p:cNvPr id="7" name="Título 6"/>
          <p:cNvSpPr>
            <a:spLocks noGrp="1"/>
          </p:cNvSpPr>
          <p:nvPr>
            <p:ph type="title"/>
          </p:nvPr>
        </p:nvSpPr>
        <p:spPr/>
        <p:txBody>
          <a:bodyPr/>
          <a:lstStyle/>
          <a:p>
            <a:r>
              <a:rPr lang="es-ES" dirty="0" smtClean="0"/>
              <a:t>Síntomas</a:t>
            </a:r>
            <a:endParaRPr lang="es-ES" dirty="0"/>
          </a:p>
        </p:txBody>
      </p:sp>
    </p:spTree>
    <p:extLst>
      <p:ext uri="{BB962C8B-B14F-4D97-AF65-F5344CB8AC3E}">
        <p14:creationId xmlns:p14="http://schemas.microsoft.com/office/powerpoint/2010/main" val="218997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614034" y="764704"/>
            <a:ext cx="5386917" cy="978123"/>
          </a:xfrm>
        </p:spPr>
        <p:txBody>
          <a:bodyPr/>
          <a:lstStyle/>
          <a:p>
            <a:r>
              <a:rPr lang="es-ES" dirty="0" smtClean="0"/>
              <a:t>Criterios </a:t>
            </a:r>
            <a:r>
              <a:rPr lang="es-ES" dirty="0" err="1"/>
              <a:t>C</a:t>
            </a:r>
            <a:r>
              <a:rPr lang="es-ES" dirty="0" err="1" smtClean="0"/>
              <a:t>entor</a:t>
            </a:r>
            <a:endParaRPr lang="es-ES" dirty="0"/>
          </a:p>
        </p:txBody>
      </p:sp>
      <p:sp>
        <p:nvSpPr>
          <p:cNvPr id="4" name="Marcador de contenido 3"/>
          <p:cNvSpPr>
            <a:spLocks noGrp="1"/>
          </p:cNvSpPr>
          <p:nvPr>
            <p:ph idx="11"/>
          </p:nvPr>
        </p:nvSpPr>
        <p:spPr>
          <a:xfrm>
            <a:off x="767407" y="1742827"/>
            <a:ext cx="5232581" cy="2717145"/>
          </a:xfrm>
          <a:ln w="12700">
            <a:solidFill>
              <a:schemeClr val="accent1"/>
            </a:solidFill>
          </a:ln>
        </p:spPr>
        <p:txBody>
          <a:bodyPr anchor="ctr" anchorCtr="0">
            <a:normAutofit/>
          </a:bodyPr>
          <a:lstStyle/>
          <a:p>
            <a:pPr marL="542925" indent="0">
              <a:buNone/>
            </a:pPr>
            <a:endParaRPr lang="es-ES" dirty="0" smtClean="0"/>
          </a:p>
          <a:p>
            <a:pPr marL="720725" indent="-280988"/>
            <a:r>
              <a:rPr lang="es-ES" dirty="0" smtClean="0"/>
              <a:t>Probabilidad de infección por EBHGA:</a:t>
            </a:r>
            <a:endParaRPr lang="es-ES" dirty="0"/>
          </a:p>
          <a:p>
            <a:pPr marL="1344613" lvl="1" indent="-268288"/>
            <a:r>
              <a:rPr lang="es-ES" dirty="0"/>
              <a:t>Fiebre o historia de fiebre &gt;</a:t>
            </a:r>
            <a:r>
              <a:rPr lang="es-ES" dirty="0" smtClean="0"/>
              <a:t>38ºC.</a:t>
            </a:r>
            <a:endParaRPr lang="es-ES" dirty="0"/>
          </a:p>
          <a:p>
            <a:pPr marL="1344613" lvl="1" indent="-268288"/>
            <a:r>
              <a:rPr lang="es-ES" dirty="0"/>
              <a:t>Exudado o hipertrofia </a:t>
            </a:r>
            <a:r>
              <a:rPr lang="es-ES" dirty="0" err="1" smtClean="0"/>
              <a:t>amigdalar</a:t>
            </a:r>
            <a:r>
              <a:rPr lang="es-ES" dirty="0" smtClean="0"/>
              <a:t>.</a:t>
            </a:r>
            <a:endParaRPr lang="es-ES" dirty="0"/>
          </a:p>
          <a:p>
            <a:pPr marL="1344613" lvl="1" indent="-268288"/>
            <a:r>
              <a:rPr lang="es-ES" dirty="0"/>
              <a:t>Adenopatías </a:t>
            </a:r>
            <a:r>
              <a:rPr lang="es-ES" dirty="0" err="1"/>
              <a:t>laterocervicales</a:t>
            </a:r>
            <a:r>
              <a:rPr lang="es-ES" dirty="0"/>
              <a:t> </a:t>
            </a:r>
            <a:r>
              <a:rPr lang="es-ES" dirty="0" smtClean="0"/>
              <a:t>dolorosas.</a:t>
            </a:r>
            <a:endParaRPr lang="es-ES" dirty="0"/>
          </a:p>
          <a:p>
            <a:pPr marL="1344613" lvl="1" indent="-268288"/>
            <a:r>
              <a:rPr lang="es-ES" dirty="0"/>
              <a:t>Ausencia de </a:t>
            </a:r>
            <a:r>
              <a:rPr lang="es-ES" dirty="0" smtClean="0"/>
              <a:t>tos.</a:t>
            </a:r>
            <a:endParaRPr lang="es-ES" dirty="0"/>
          </a:p>
          <a:p>
            <a:endParaRPr lang="es-ES" dirty="0"/>
          </a:p>
        </p:txBody>
      </p:sp>
      <p:sp>
        <p:nvSpPr>
          <p:cNvPr id="5" name="Marcador de texto 4"/>
          <p:cNvSpPr>
            <a:spLocks noGrp="1"/>
          </p:cNvSpPr>
          <p:nvPr>
            <p:ph type="body" sz="quarter" idx="13"/>
          </p:nvPr>
        </p:nvSpPr>
        <p:spPr>
          <a:xfrm>
            <a:off x="407467" y="5438095"/>
            <a:ext cx="11582443" cy="295162"/>
          </a:xfrm>
        </p:spPr>
        <p:txBody>
          <a:bodyPr>
            <a:normAutofit lnSpcReduction="10000"/>
          </a:bodyPr>
          <a:lstStyle/>
          <a:p>
            <a:r>
              <a:rPr lang="es-ES" dirty="0" err="1"/>
              <a:t>Cots</a:t>
            </a:r>
            <a:r>
              <a:rPr lang="es-ES" dirty="0"/>
              <a:t> JM et al. Farmacéuticos Comunitarios. 2015; 7 (1):20-31</a:t>
            </a:r>
          </a:p>
        </p:txBody>
      </p:sp>
      <p:graphicFrame>
        <p:nvGraphicFramePr>
          <p:cNvPr id="8" name="Marcador de contenido 7"/>
          <p:cNvGraphicFramePr>
            <a:graphicFrameLocks noGrp="1"/>
          </p:cNvGraphicFramePr>
          <p:nvPr>
            <p:ph idx="14"/>
            <p:extLst>
              <p:ext uri="{D42A27DB-BD31-4B8C-83A1-F6EECF244321}">
                <p14:modId xmlns:p14="http://schemas.microsoft.com/office/powerpoint/2010/main" val="3594772220"/>
              </p:ext>
            </p:extLst>
          </p:nvPr>
        </p:nvGraphicFramePr>
        <p:xfrm>
          <a:off x="6456040" y="1878086"/>
          <a:ext cx="5384800" cy="2494280"/>
        </p:xfrm>
        <a:graphic>
          <a:graphicData uri="http://schemas.openxmlformats.org/drawingml/2006/table">
            <a:tbl>
              <a:tblPr firstRow="1" bandRow="1">
                <a:tableStyleId>{073A0DAA-6AF3-43AB-8588-CEC1D06C72B9}</a:tableStyleId>
              </a:tblPr>
              <a:tblGrid>
                <a:gridCol w="2692400">
                  <a:extLst>
                    <a:ext uri="{9D8B030D-6E8A-4147-A177-3AD203B41FA5}">
                      <a16:colId xmlns="" xmlns:a16="http://schemas.microsoft.com/office/drawing/2014/main" val="20000"/>
                    </a:ext>
                  </a:extLst>
                </a:gridCol>
                <a:gridCol w="2692400">
                  <a:extLst>
                    <a:ext uri="{9D8B030D-6E8A-4147-A177-3AD203B41FA5}">
                      <a16:colId xmlns="" xmlns:a16="http://schemas.microsoft.com/office/drawing/2014/main" val="20001"/>
                    </a:ext>
                  </a:extLst>
                </a:gridCol>
              </a:tblGrid>
              <a:tr h="370840">
                <a:tc>
                  <a:txBody>
                    <a:bodyPr/>
                    <a:lstStyle/>
                    <a:p>
                      <a:pPr algn="ctr"/>
                      <a:r>
                        <a:rPr lang="es-ES" dirty="0" err="1"/>
                        <a:t>Núm</a:t>
                      </a:r>
                      <a:r>
                        <a:rPr lang="es-ES" dirty="0"/>
                        <a:t> de criterios </a:t>
                      </a:r>
                      <a:r>
                        <a:rPr lang="es-ES" dirty="0" err="1"/>
                        <a:t>Centor</a:t>
                      </a:r>
                      <a:endParaRPr lang="es-ES" dirty="0"/>
                    </a:p>
                  </a:txBody>
                  <a:tcPr/>
                </a:tc>
                <a:tc>
                  <a:txBody>
                    <a:bodyPr/>
                    <a:lstStyle/>
                    <a:p>
                      <a:pPr algn="ctr"/>
                      <a:r>
                        <a:rPr lang="es-ES" dirty="0"/>
                        <a:t>Probabilidad</a:t>
                      </a:r>
                      <a:r>
                        <a:rPr lang="es-ES" baseline="0" dirty="0"/>
                        <a:t> de infección por EBHGA</a:t>
                      </a:r>
                      <a:endParaRPr lang="es-ES" dirty="0"/>
                    </a:p>
                  </a:txBody>
                  <a:tcPr/>
                </a:tc>
                <a:extLst>
                  <a:ext uri="{0D108BD9-81ED-4DB2-BD59-A6C34878D82A}">
                    <a16:rowId xmlns="" xmlns:a16="http://schemas.microsoft.com/office/drawing/2014/main" val="10000"/>
                  </a:ext>
                </a:extLst>
              </a:tr>
              <a:tr h="370840">
                <a:tc>
                  <a:txBody>
                    <a:bodyPr/>
                    <a:lstStyle/>
                    <a:p>
                      <a:pPr algn="ctr"/>
                      <a:r>
                        <a:rPr lang="es-ES" dirty="0"/>
                        <a:t>4</a:t>
                      </a:r>
                    </a:p>
                  </a:txBody>
                  <a:tcPr/>
                </a:tc>
                <a:tc>
                  <a:txBody>
                    <a:bodyPr/>
                    <a:lstStyle/>
                    <a:p>
                      <a:pPr algn="ctr"/>
                      <a:r>
                        <a:rPr lang="es-ES" dirty="0"/>
                        <a:t>39-57%</a:t>
                      </a:r>
                    </a:p>
                  </a:txBody>
                  <a:tcPr/>
                </a:tc>
                <a:extLst>
                  <a:ext uri="{0D108BD9-81ED-4DB2-BD59-A6C34878D82A}">
                    <a16:rowId xmlns="" xmlns:a16="http://schemas.microsoft.com/office/drawing/2014/main" val="10001"/>
                  </a:ext>
                </a:extLst>
              </a:tr>
              <a:tr h="370840">
                <a:tc>
                  <a:txBody>
                    <a:bodyPr/>
                    <a:lstStyle/>
                    <a:p>
                      <a:pPr algn="ctr"/>
                      <a:r>
                        <a:rPr lang="es-ES" dirty="0"/>
                        <a:t>3</a:t>
                      </a:r>
                    </a:p>
                  </a:txBody>
                  <a:tcPr/>
                </a:tc>
                <a:tc>
                  <a:txBody>
                    <a:bodyPr/>
                    <a:lstStyle/>
                    <a:p>
                      <a:pPr algn="ctr"/>
                      <a:r>
                        <a:rPr lang="es-ES" dirty="0"/>
                        <a:t>25-35%</a:t>
                      </a:r>
                    </a:p>
                  </a:txBody>
                  <a:tcPr/>
                </a:tc>
                <a:extLst>
                  <a:ext uri="{0D108BD9-81ED-4DB2-BD59-A6C34878D82A}">
                    <a16:rowId xmlns="" xmlns:a16="http://schemas.microsoft.com/office/drawing/2014/main" val="10002"/>
                  </a:ext>
                </a:extLst>
              </a:tr>
              <a:tr h="370840">
                <a:tc>
                  <a:txBody>
                    <a:bodyPr/>
                    <a:lstStyle/>
                    <a:p>
                      <a:pPr algn="ctr"/>
                      <a:r>
                        <a:rPr lang="es-ES" dirty="0"/>
                        <a:t>2</a:t>
                      </a:r>
                    </a:p>
                  </a:txBody>
                  <a:tcPr/>
                </a:tc>
                <a:tc>
                  <a:txBody>
                    <a:bodyPr/>
                    <a:lstStyle/>
                    <a:p>
                      <a:pPr algn="ctr"/>
                      <a:r>
                        <a:rPr lang="es-ES" dirty="0"/>
                        <a:t>10-17%</a:t>
                      </a:r>
                    </a:p>
                  </a:txBody>
                  <a:tcPr/>
                </a:tc>
                <a:extLst>
                  <a:ext uri="{0D108BD9-81ED-4DB2-BD59-A6C34878D82A}">
                    <a16:rowId xmlns="" xmlns:a16="http://schemas.microsoft.com/office/drawing/2014/main" val="10003"/>
                  </a:ext>
                </a:extLst>
              </a:tr>
              <a:tr h="370840">
                <a:tc>
                  <a:txBody>
                    <a:bodyPr/>
                    <a:lstStyle/>
                    <a:p>
                      <a:pPr algn="ctr"/>
                      <a:r>
                        <a:rPr lang="es-ES" dirty="0"/>
                        <a:t>1</a:t>
                      </a:r>
                    </a:p>
                  </a:txBody>
                  <a:tcPr/>
                </a:tc>
                <a:tc>
                  <a:txBody>
                    <a:bodyPr/>
                    <a:lstStyle/>
                    <a:p>
                      <a:pPr algn="ctr"/>
                      <a:r>
                        <a:rPr lang="es-ES" dirty="0"/>
                        <a:t>&lt;10%</a:t>
                      </a:r>
                    </a:p>
                  </a:txBody>
                  <a:tcPr/>
                </a:tc>
                <a:extLst>
                  <a:ext uri="{0D108BD9-81ED-4DB2-BD59-A6C34878D82A}">
                    <a16:rowId xmlns="" xmlns:a16="http://schemas.microsoft.com/office/drawing/2014/main" val="10004"/>
                  </a:ext>
                </a:extLst>
              </a:tr>
              <a:tr h="370840">
                <a:tc>
                  <a:txBody>
                    <a:bodyPr/>
                    <a:lstStyle/>
                    <a:p>
                      <a:pPr algn="ctr"/>
                      <a:r>
                        <a:rPr lang="es-ES" dirty="0"/>
                        <a:t>0</a:t>
                      </a:r>
                    </a:p>
                  </a:txBody>
                  <a:tcPr/>
                </a:tc>
                <a:tc>
                  <a:txBody>
                    <a:bodyPr/>
                    <a:lstStyle/>
                    <a:p>
                      <a:pPr algn="ctr"/>
                      <a:r>
                        <a:rPr lang="es-ES" dirty="0"/>
                        <a:t>&lt;2,5%</a:t>
                      </a:r>
                    </a:p>
                  </a:txBody>
                  <a:tcPr/>
                </a:tc>
                <a:extLst>
                  <a:ext uri="{0D108BD9-81ED-4DB2-BD59-A6C34878D82A}">
                    <a16:rowId xmlns="" xmlns:a16="http://schemas.microsoft.com/office/drawing/2014/main" val="10005"/>
                  </a:ext>
                </a:extLst>
              </a:tr>
            </a:tbl>
          </a:graphicData>
        </a:graphic>
      </p:graphicFrame>
      <p:sp>
        <p:nvSpPr>
          <p:cNvPr id="7" name="Título 6"/>
          <p:cNvSpPr>
            <a:spLocks noGrp="1"/>
          </p:cNvSpPr>
          <p:nvPr>
            <p:ph type="title"/>
          </p:nvPr>
        </p:nvSpPr>
        <p:spPr/>
        <p:txBody>
          <a:bodyPr/>
          <a:lstStyle/>
          <a:p>
            <a:r>
              <a:rPr lang="es-ES" dirty="0" smtClean="0"/>
              <a:t>Síntomas</a:t>
            </a:r>
            <a:endParaRPr lang="es-ES" dirty="0"/>
          </a:p>
        </p:txBody>
      </p:sp>
    </p:spTree>
    <p:extLst>
      <p:ext uri="{BB962C8B-B14F-4D97-AF65-F5344CB8AC3E}">
        <p14:creationId xmlns:p14="http://schemas.microsoft.com/office/powerpoint/2010/main" val="407011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err="1" smtClean="0"/>
              <a:t>Strep</a:t>
            </a:r>
            <a:r>
              <a:rPr lang="es-ES" dirty="0" smtClean="0"/>
              <a:t> A</a:t>
            </a:r>
            <a:endParaRPr lang="es-ES" dirty="0"/>
          </a:p>
        </p:txBody>
      </p:sp>
      <p:pic>
        <p:nvPicPr>
          <p:cNvPr id="7" name="Marcador de contenido 6"/>
          <p:cNvPicPr>
            <a:picLocks noGrp="1" noChangeAspect="1"/>
          </p:cNvPicPr>
          <p:nvPr>
            <p:ph idx="1"/>
          </p:nvPr>
        </p:nvPicPr>
        <p:blipFill>
          <a:blip r:embed="rId3"/>
          <a:stretch>
            <a:fillRect/>
          </a:stretch>
        </p:blipFill>
        <p:spPr>
          <a:xfrm>
            <a:off x="5519936" y="917451"/>
            <a:ext cx="6383638" cy="4591050"/>
          </a:xfrm>
          <a:prstGeom prst="rect">
            <a:avLst/>
          </a:prstGeom>
        </p:spPr>
      </p:pic>
      <p:sp>
        <p:nvSpPr>
          <p:cNvPr id="6" name="Marcador de texto 5"/>
          <p:cNvSpPr>
            <a:spLocks noGrp="1"/>
          </p:cNvSpPr>
          <p:nvPr>
            <p:ph type="body" sz="quarter" idx="10"/>
          </p:nvPr>
        </p:nvSpPr>
        <p:spPr>
          <a:xfrm>
            <a:off x="-43" y="5661248"/>
            <a:ext cx="11568651" cy="504056"/>
          </a:xfrm>
        </p:spPr>
        <p:txBody>
          <a:bodyPr>
            <a:normAutofit fontScale="92500" lnSpcReduction="10000"/>
          </a:bodyPr>
          <a:lstStyle/>
          <a:p>
            <a:r>
              <a:rPr lang="es-ES" dirty="0"/>
              <a:t>Guía </a:t>
            </a:r>
            <a:r>
              <a:rPr lang="es-ES" dirty="0" err="1"/>
              <a:t>d’Actuació</a:t>
            </a:r>
            <a:r>
              <a:rPr lang="es-ES" dirty="0"/>
              <a:t> </a:t>
            </a:r>
            <a:r>
              <a:rPr lang="es-ES" dirty="0" err="1"/>
              <a:t>Farmacèutica</a:t>
            </a:r>
            <a:r>
              <a:rPr lang="es-ES" dirty="0"/>
              <a:t>. Mal de gola. </a:t>
            </a:r>
            <a:r>
              <a:rPr lang="es-ES" dirty="0" err="1"/>
              <a:t>Consell</a:t>
            </a:r>
            <a:r>
              <a:rPr lang="es-ES" dirty="0"/>
              <a:t> de </a:t>
            </a:r>
            <a:r>
              <a:rPr lang="es-ES" dirty="0" err="1"/>
              <a:t>Col.legis</a:t>
            </a:r>
            <a:r>
              <a:rPr lang="es-ES" dirty="0"/>
              <a:t> de </a:t>
            </a:r>
            <a:r>
              <a:rPr lang="es-ES" dirty="0" err="1"/>
              <a:t>Farmacèutics</a:t>
            </a:r>
            <a:r>
              <a:rPr lang="es-ES" dirty="0"/>
              <a:t> de </a:t>
            </a:r>
            <a:r>
              <a:rPr lang="es-ES" dirty="0" smtClean="0"/>
              <a:t>Catalunya.  </a:t>
            </a:r>
          </a:p>
          <a:p>
            <a:r>
              <a:rPr lang="es-ES" dirty="0" err="1" smtClean="0"/>
              <a:t>Cots</a:t>
            </a:r>
            <a:r>
              <a:rPr lang="es-ES" dirty="0" smtClean="0"/>
              <a:t> </a:t>
            </a:r>
            <a:r>
              <a:rPr lang="es-ES" dirty="0"/>
              <a:t>JM et al. Farmacéuticos Comunitarios. 2015; 7(1):20-31.</a:t>
            </a:r>
          </a:p>
        </p:txBody>
      </p:sp>
      <p:sp>
        <p:nvSpPr>
          <p:cNvPr id="8" name="Marcador de contenido 5"/>
          <p:cNvSpPr txBox="1">
            <a:spLocks/>
          </p:cNvSpPr>
          <p:nvPr/>
        </p:nvSpPr>
        <p:spPr>
          <a:xfrm>
            <a:off x="335360" y="2168860"/>
            <a:ext cx="4752527" cy="2088232"/>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t>Test para detectar antígenos de la pared celular del estreptococo </a:t>
            </a:r>
            <a:r>
              <a:rPr lang="el-GR" dirty="0" smtClean="0"/>
              <a:t>β</a:t>
            </a:r>
            <a:r>
              <a:rPr lang="es-ES" dirty="0"/>
              <a:t>-hemolítico grupo A</a:t>
            </a:r>
            <a:r>
              <a:rPr lang="es-ES" dirty="0" smtClean="0"/>
              <a:t>.</a:t>
            </a:r>
            <a:endParaRPr lang="es-ES" dirty="0"/>
          </a:p>
        </p:txBody>
      </p:sp>
    </p:spTree>
    <p:extLst>
      <p:ext uri="{BB962C8B-B14F-4D97-AF65-F5344CB8AC3E}">
        <p14:creationId xmlns:p14="http://schemas.microsoft.com/office/powerpoint/2010/main" val="195499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a:t>Siempre que alguien nos pregunte sobre dolor de </a:t>
            </a:r>
            <a:r>
              <a:rPr lang="es-ES" dirty="0" smtClean="0"/>
              <a:t>garganta.</a:t>
            </a:r>
            <a:endParaRPr lang="es-ES" dirty="0"/>
          </a:p>
          <a:p>
            <a:r>
              <a:rPr lang="es-ES" dirty="0"/>
              <a:t>Nunca porque siempre se trata de un problema </a:t>
            </a:r>
            <a:r>
              <a:rPr lang="es-ES" dirty="0" err="1" smtClean="0"/>
              <a:t>autolimitado</a:t>
            </a:r>
            <a:r>
              <a:rPr lang="es-ES" dirty="0"/>
              <a:t>.</a:t>
            </a:r>
          </a:p>
          <a:p>
            <a:r>
              <a:rPr lang="es-ES" dirty="0"/>
              <a:t>En función de unos criterios, en esos casos, es necesario derivar al </a:t>
            </a:r>
            <a:r>
              <a:rPr lang="es-ES" dirty="0" smtClean="0"/>
              <a:t>médico.</a:t>
            </a:r>
            <a:endParaRPr lang="es-ES" dirty="0"/>
          </a:p>
          <a:p>
            <a:r>
              <a:rPr lang="es-ES" dirty="0"/>
              <a:t>Únicamente en pacientes con disfonía de más de 3 semanas de </a:t>
            </a:r>
            <a:r>
              <a:rPr lang="es-ES" dirty="0" smtClean="0"/>
              <a:t>evolución.</a:t>
            </a:r>
            <a:endParaRPr lang="es-ES" dirty="0"/>
          </a:p>
          <a:p>
            <a:pPr marL="0" indent="0">
              <a:buNone/>
            </a:pPr>
            <a:endParaRPr lang="es-ES" dirty="0"/>
          </a:p>
        </p:txBody>
      </p:sp>
      <p:sp>
        <p:nvSpPr>
          <p:cNvPr id="3" name="Marcador de texto 2"/>
          <p:cNvSpPr>
            <a:spLocks noGrp="1"/>
          </p:cNvSpPr>
          <p:nvPr>
            <p:ph type="body" idx="10"/>
          </p:nvPr>
        </p:nvSpPr>
        <p:spPr/>
        <p:txBody>
          <a:bodyPr/>
          <a:lstStyle/>
          <a:p>
            <a:r>
              <a:rPr lang="es-ES" dirty="0"/>
              <a:t>¿Cuándo debemos derivar al médico?</a:t>
            </a: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a:t>
            </a:r>
            <a:r>
              <a:rPr lang="es-ES" dirty="0"/>
              <a:t>3</a:t>
            </a:r>
          </a:p>
        </p:txBody>
      </p:sp>
    </p:spTree>
    <p:extLst>
      <p:ext uri="{BB962C8B-B14F-4D97-AF65-F5344CB8AC3E}">
        <p14:creationId xmlns:p14="http://schemas.microsoft.com/office/powerpoint/2010/main" val="375964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16632"/>
            <a:ext cx="10972800" cy="604800"/>
          </a:xfrm>
        </p:spPr>
        <p:txBody>
          <a:bodyPr/>
          <a:lstStyle/>
          <a:p>
            <a:pPr>
              <a:tabLst>
                <a:tab pos="5378450" algn="l"/>
              </a:tabLst>
            </a:pPr>
            <a:r>
              <a:rPr lang="es-ES" dirty="0" smtClean="0"/>
              <a:t>Criterios de derivación al médico</a:t>
            </a:r>
            <a:endParaRPr lang="es-ES" dirty="0"/>
          </a:p>
        </p:txBody>
      </p:sp>
      <p:sp>
        <p:nvSpPr>
          <p:cNvPr id="3" name="Marcador de contenido 2"/>
          <p:cNvSpPr>
            <a:spLocks noGrp="1"/>
          </p:cNvSpPr>
          <p:nvPr>
            <p:ph idx="1"/>
          </p:nvPr>
        </p:nvSpPr>
        <p:spPr>
          <a:xfrm>
            <a:off x="0" y="1189290"/>
            <a:ext cx="11582400" cy="4592024"/>
          </a:xfrm>
        </p:spPr>
        <p:txBody>
          <a:bodyPr>
            <a:normAutofit/>
          </a:bodyPr>
          <a:lstStyle/>
          <a:p>
            <a:r>
              <a:rPr lang="es-ES" dirty="0" smtClean="0"/>
              <a:t>Además </a:t>
            </a:r>
            <a:r>
              <a:rPr lang="es-ES" dirty="0"/>
              <a:t>de la sospecha de etiología bacteriana, existen otros casos en los que también es necesaria la derivación al médico:</a:t>
            </a:r>
          </a:p>
          <a:p>
            <a:pPr lvl="1"/>
            <a:r>
              <a:rPr lang="es-ES" dirty="0"/>
              <a:t>Repercusión sistémica, con fiebre elevada y mal estado </a:t>
            </a:r>
            <a:r>
              <a:rPr lang="es-ES" dirty="0" smtClean="0"/>
              <a:t>general.</a:t>
            </a:r>
            <a:endParaRPr lang="es-ES" dirty="0"/>
          </a:p>
          <a:p>
            <a:pPr lvl="1"/>
            <a:r>
              <a:rPr lang="es-ES" dirty="0"/>
              <a:t>Historia previa de fiebre </a:t>
            </a:r>
            <a:r>
              <a:rPr lang="es-ES" dirty="0" smtClean="0"/>
              <a:t>reumática.</a:t>
            </a:r>
            <a:endParaRPr lang="es-ES" dirty="0"/>
          </a:p>
          <a:p>
            <a:pPr lvl="1"/>
            <a:r>
              <a:rPr lang="es-ES" dirty="0"/>
              <a:t>Menores de 15 </a:t>
            </a:r>
            <a:r>
              <a:rPr lang="es-ES" dirty="0" smtClean="0"/>
              <a:t>años.</a:t>
            </a:r>
            <a:endParaRPr lang="es-ES" dirty="0"/>
          </a:p>
          <a:p>
            <a:pPr lvl="1"/>
            <a:r>
              <a:rPr lang="es-ES" dirty="0"/>
              <a:t>Pacientes con enfermedad de base mal controlada (diabéticos, inmunodeprimidos…) o cualquier situación fisiológica que lo requiera (embarazo, lactancia).</a:t>
            </a:r>
          </a:p>
          <a:p>
            <a:pPr lvl="1"/>
            <a:r>
              <a:rPr lang="es-ES" dirty="0"/>
              <a:t>Pacientes con disfonía de más de tres semanas de </a:t>
            </a:r>
            <a:r>
              <a:rPr lang="es-ES" dirty="0" smtClean="0"/>
              <a:t>evolución.</a:t>
            </a:r>
            <a:endParaRPr lang="es-ES" dirty="0"/>
          </a:p>
          <a:p>
            <a:pPr lvl="1"/>
            <a:r>
              <a:rPr lang="es-ES" dirty="0"/>
              <a:t>Presencia de paladar abombado o con voz </a:t>
            </a:r>
            <a:r>
              <a:rPr lang="es-ES" dirty="0" smtClean="0"/>
              <a:t>nasal.</a:t>
            </a:r>
            <a:endParaRPr lang="es-ES" dirty="0"/>
          </a:p>
          <a:p>
            <a:pPr lvl="1"/>
            <a:r>
              <a:rPr lang="es-ES" dirty="0"/>
              <a:t>Si el paciente </a:t>
            </a:r>
            <a:r>
              <a:rPr lang="es-ES" dirty="0" smtClean="0"/>
              <a:t>ha </a:t>
            </a:r>
            <a:r>
              <a:rPr lang="es-ES" dirty="0"/>
              <a:t>tomado antibiótico hace menos de una semana sin </a:t>
            </a:r>
            <a:r>
              <a:rPr lang="es-ES" dirty="0" smtClean="0"/>
              <a:t>mejoría.</a:t>
            </a:r>
            <a:endParaRPr lang="es-ES" dirty="0"/>
          </a:p>
          <a:p>
            <a:endParaRPr lang="es-ES" dirty="0"/>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r>
              <a:rPr lang="es-ES" dirty="0" err="1" smtClean="0"/>
              <a:t>Cots</a:t>
            </a:r>
            <a:r>
              <a:rPr lang="es-ES" dirty="0" smtClean="0"/>
              <a:t> JM et al. 2015. </a:t>
            </a:r>
            <a:endParaRPr lang="es-ES" dirty="0"/>
          </a:p>
        </p:txBody>
      </p:sp>
    </p:spTree>
    <p:extLst>
      <p:ext uri="{BB962C8B-B14F-4D97-AF65-F5344CB8AC3E}">
        <p14:creationId xmlns:p14="http://schemas.microsoft.com/office/powerpoint/2010/main" val="57856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Procedimiento</a:t>
            </a:r>
            <a:endParaRPr lang="es-ES" dirty="0"/>
          </a:p>
        </p:txBody>
      </p:sp>
      <p:sp>
        <p:nvSpPr>
          <p:cNvPr id="4" name="Marcador de texto 3"/>
          <p:cNvSpPr>
            <a:spLocks noGrp="1"/>
          </p:cNvSpPr>
          <p:nvPr>
            <p:ph type="body" sz="quarter" idx="10"/>
          </p:nvPr>
        </p:nvSpPr>
        <p:spPr/>
        <p:txBody>
          <a:bodyPr>
            <a:normAutofit fontScale="92500"/>
          </a:bodyPr>
          <a:lstStyle/>
          <a:p>
            <a:r>
              <a:rPr lang="es-ES" dirty="0"/>
              <a:t>*  Foro de Atención Farmacéutica. Farmacia Comunitaria. Guía Práctica para los Servicios de Atención Farmacéutica en la Farmacia Comunitaria. Madrid; 2010</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353320642"/>
              </p:ext>
            </p:extLst>
          </p:nvPr>
        </p:nvGraphicFramePr>
        <p:xfrm>
          <a:off x="0" y="1016000"/>
          <a:ext cx="11582400" cy="459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92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Algoritmo de actuación</a:t>
            </a:r>
            <a:endParaRPr lang="es-ES" dirty="0"/>
          </a:p>
        </p:txBody>
      </p:sp>
      <p:sp>
        <p:nvSpPr>
          <p:cNvPr id="4" name="Marcador de texto 3"/>
          <p:cNvSpPr>
            <a:spLocks noGrp="1"/>
          </p:cNvSpPr>
          <p:nvPr>
            <p:ph type="body" sz="quarter" idx="10"/>
          </p:nvPr>
        </p:nvSpPr>
        <p:spPr/>
        <p:txBody>
          <a:bodyPr>
            <a:noAutofit/>
          </a:bodyPr>
          <a:lstStyle/>
          <a:p>
            <a:r>
              <a:rPr lang="es-ES" sz="1200" dirty="0"/>
              <a:t>1.Guia </a:t>
            </a:r>
            <a:r>
              <a:rPr lang="es-ES" sz="1200" dirty="0" err="1"/>
              <a:t>d’actuació</a:t>
            </a:r>
            <a:r>
              <a:rPr lang="es-ES" sz="1200" dirty="0"/>
              <a:t> </a:t>
            </a:r>
            <a:r>
              <a:rPr lang="es-ES" sz="1200" dirty="0" err="1"/>
              <a:t>Farmacèutica</a:t>
            </a:r>
            <a:r>
              <a:rPr lang="es-ES" sz="1200" dirty="0"/>
              <a:t>. Mal de gola. </a:t>
            </a:r>
            <a:r>
              <a:rPr lang="es-ES" sz="1200" dirty="0" err="1"/>
              <a:t>Consell</a:t>
            </a:r>
            <a:r>
              <a:rPr lang="es-ES" sz="1200" dirty="0"/>
              <a:t> de </a:t>
            </a:r>
            <a:r>
              <a:rPr lang="es-ES" sz="1200" dirty="0" err="1"/>
              <a:t>Col.legis</a:t>
            </a:r>
            <a:r>
              <a:rPr lang="es-ES" sz="1200" dirty="0"/>
              <a:t> de </a:t>
            </a:r>
            <a:r>
              <a:rPr lang="es-ES" sz="1200" dirty="0" err="1"/>
              <a:t>Farmacèutics</a:t>
            </a:r>
            <a:r>
              <a:rPr lang="es-ES" sz="1200" dirty="0"/>
              <a:t> de Catalunya. 2014.</a:t>
            </a:r>
          </a:p>
          <a:p>
            <a:r>
              <a:rPr lang="es-ES" sz="1200" dirty="0"/>
              <a:t>2. </a:t>
            </a:r>
            <a:r>
              <a:rPr lang="es-ES" sz="1200" dirty="0" err="1"/>
              <a:t>Cots</a:t>
            </a:r>
            <a:r>
              <a:rPr lang="es-ES" sz="1200" dirty="0"/>
              <a:t> et al. Farmacéuticos comunitarios. 2015;7(1):20-31.</a:t>
            </a:r>
          </a:p>
          <a:p>
            <a:endParaRPr lang="es-ES" sz="1200" dirty="0"/>
          </a:p>
        </p:txBody>
      </p:sp>
      <p:sp>
        <p:nvSpPr>
          <p:cNvPr id="6" name="Rectángulo redondeado 5"/>
          <p:cNvSpPr/>
          <p:nvPr/>
        </p:nvSpPr>
        <p:spPr>
          <a:xfrm>
            <a:off x="2063552" y="1015675"/>
            <a:ext cx="3024336" cy="541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QUIÉN REALIZA LA CONSULTA - DOLOR DE GARGANTA</a:t>
            </a:r>
          </a:p>
        </p:txBody>
      </p:sp>
      <p:sp>
        <p:nvSpPr>
          <p:cNvPr id="7" name="Rectángulo 6"/>
          <p:cNvSpPr/>
          <p:nvPr/>
        </p:nvSpPr>
        <p:spPr>
          <a:xfrm>
            <a:off x="2944165" y="1772816"/>
            <a:ext cx="936104" cy="46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Fiebre</a:t>
            </a:r>
          </a:p>
        </p:txBody>
      </p:sp>
      <p:sp>
        <p:nvSpPr>
          <p:cNvPr id="8" name="Rectángulo 7"/>
          <p:cNvSpPr/>
          <p:nvPr/>
        </p:nvSpPr>
        <p:spPr>
          <a:xfrm>
            <a:off x="5332768" y="1448286"/>
            <a:ext cx="1872208" cy="41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t>Criterios de derivación</a:t>
            </a:r>
          </a:p>
        </p:txBody>
      </p:sp>
      <p:cxnSp>
        <p:nvCxnSpPr>
          <p:cNvPr id="9" name="Conector recto de flecha 8"/>
          <p:cNvCxnSpPr/>
          <p:nvPr/>
        </p:nvCxnSpPr>
        <p:spPr>
          <a:xfrm>
            <a:off x="3431704" y="1610341"/>
            <a:ext cx="0" cy="90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575720" y="1655574"/>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1997254" y="2420888"/>
            <a:ext cx="69227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NO</a:t>
            </a:r>
          </a:p>
        </p:txBody>
      </p:sp>
      <p:sp>
        <p:nvSpPr>
          <p:cNvPr id="13" name="Rectángulo 12"/>
          <p:cNvSpPr/>
          <p:nvPr/>
        </p:nvSpPr>
        <p:spPr>
          <a:xfrm>
            <a:off x="4007768" y="242088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SÍ</a:t>
            </a:r>
            <a:endParaRPr lang="es-ES" sz="1400" dirty="0"/>
          </a:p>
        </p:txBody>
      </p:sp>
      <p:sp>
        <p:nvSpPr>
          <p:cNvPr id="15" name="Rectángulo 14"/>
          <p:cNvSpPr/>
          <p:nvPr/>
        </p:nvSpPr>
        <p:spPr>
          <a:xfrm>
            <a:off x="4934461" y="3370443"/>
            <a:ext cx="657483"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NO</a:t>
            </a:r>
          </a:p>
        </p:txBody>
      </p:sp>
      <p:sp>
        <p:nvSpPr>
          <p:cNvPr id="16" name="Rectángulo 15"/>
          <p:cNvSpPr/>
          <p:nvPr/>
        </p:nvSpPr>
        <p:spPr>
          <a:xfrm>
            <a:off x="7003734" y="3189365"/>
            <a:ext cx="2937059" cy="685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¿Existe la posibilidad de la realización de la prueba de detección antigénica rápida en la farmacia (</a:t>
            </a:r>
            <a:r>
              <a:rPr lang="es-ES" sz="1400" dirty="0" err="1"/>
              <a:t>Strep</a:t>
            </a:r>
            <a:r>
              <a:rPr lang="es-ES" sz="1400" dirty="0"/>
              <a:t> A</a:t>
            </a:r>
            <a:r>
              <a:rPr lang="es-ES" sz="1400" dirty="0" smtClean="0"/>
              <a:t>)?</a:t>
            </a:r>
            <a:endParaRPr lang="es-ES" sz="1400" dirty="0"/>
          </a:p>
        </p:txBody>
      </p:sp>
      <p:sp>
        <p:nvSpPr>
          <p:cNvPr id="23" name="Rectángulo 22"/>
          <p:cNvSpPr/>
          <p:nvPr/>
        </p:nvSpPr>
        <p:spPr>
          <a:xfrm>
            <a:off x="10632504" y="1124745"/>
            <a:ext cx="360040"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t>
            </a:r>
          </a:p>
          <a:p>
            <a:pPr algn="ctr"/>
            <a:r>
              <a:rPr lang="es-ES" dirty="0"/>
              <a:t>E</a:t>
            </a:r>
          </a:p>
          <a:p>
            <a:pPr algn="ctr"/>
            <a:r>
              <a:rPr lang="es-ES" dirty="0"/>
              <a:t>D</a:t>
            </a:r>
          </a:p>
          <a:p>
            <a:pPr algn="ctr"/>
            <a:r>
              <a:rPr lang="es-ES" dirty="0"/>
              <a:t>I</a:t>
            </a:r>
          </a:p>
          <a:p>
            <a:pPr algn="ctr"/>
            <a:r>
              <a:rPr lang="es-ES" dirty="0"/>
              <a:t>C</a:t>
            </a:r>
          </a:p>
          <a:p>
            <a:pPr algn="ctr"/>
            <a:r>
              <a:rPr lang="es-ES" dirty="0"/>
              <a:t>O</a:t>
            </a:r>
          </a:p>
        </p:txBody>
      </p:sp>
      <p:sp>
        <p:nvSpPr>
          <p:cNvPr id="24" name="Rectángulo 23"/>
          <p:cNvSpPr/>
          <p:nvPr/>
        </p:nvSpPr>
        <p:spPr>
          <a:xfrm>
            <a:off x="767408" y="5085184"/>
            <a:ext cx="453650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TRATAMIENTO SINTOMÁTICO</a:t>
            </a:r>
          </a:p>
        </p:txBody>
      </p:sp>
      <p:sp>
        <p:nvSpPr>
          <p:cNvPr id="25" name="Rectángulo 24"/>
          <p:cNvSpPr/>
          <p:nvPr/>
        </p:nvSpPr>
        <p:spPr>
          <a:xfrm>
            <a:off x="7151440" y="4135262"/>
            <a:ext cx="456728" cy="243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SÍ</a:t>
            </a:r>
            <a:endParaRPr lang="es-ES" sz="1400" dirty="0"/>
          </a:p>
        </p:txBody>
      </p:sp>
      <p:sp>
        <p:nvSpPr>
          <p:cNvPr id="26" name="Rectángulo 25"/>
          <p:cNvSpPr/>
          <p:nvPr/>
        </p:nvSpPr>
        <p:spPr>
          <a:xfrm>
            <a:off x="9296605" y="4109723"/>
            <a:ext cx="432048" cy="243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NO</a:t>
            </a:r>
          </a:p>
        </p:txBody>
      </p:sp>
      <p:sp>
        <p:nvSpPr>
          <p:cNvPr id="27" name="Rectángulo 26"/>
          <p:cNvSpPr/>
          <p:nvPr/>
        </p:nvSpPr>
        <p:spPr>
          <a:xfrm>
            <a:off x="6816080" y="4630089"/>
            <a:ext cx="335360" cy="167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t>
            </a:r>
          </a:p>
        </p:txBody>
      </p:sp>
      <p:sp>
        <p:nvSpPr>
          <p:cNvPr id="28" name="Rectángulo 27"/>
          <p:cNvSpPr/>
          <p:nvPr/>
        </p:nvSpPr>
        <p:spPr>
          <a:xfrm>
            <a:off x="7464152" y="4630089"/>
            <a:ext cx="360040" cy="167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
            </a:r>
          </a:p>
        </p:txBody>
      </p:sp>
      <p:cxnSp>
        <p:nvCxnSpPr>
          <p:cNvPr id="30" name="Conector recto de flecha 29"/>
          <p:cNvCxnSpPr/>
          <p:nvPr/>
        </p:nvCxnSpPr>
        <p:spPr>
          <a:xfrm>
            <a:off x="9768408" y="4257190"/>
            <a:ext cx="720080" cy="1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V="1">
            <a:off x="7896200" y="4713620"/>
            <a:ext cx="2736304" cy="1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7320136" y="1655574"/>
            <a:ext cx="3168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3880269" y="2007370"/>
            <a:ext cx="559547" cy="413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flipH="1">
            <a:off x="2354309" y="1934341"/>
            <a:ext cx="589856" cy="424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a:off x="2295126" y="3117006"/>
            <a:ext cx="21177" cy="1935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a:off x="4072353" y="3783897"/>
            <a:ext cx="1015535" cy="127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p:cNvCxnSpPr/>
          <p:nvPr/>
        </p:nvCxnSpPr>
        <p:spPr>
          <a:xfrm rot="10800000" flipV="1">
            <a:off x="5332768" y="4713620"/>
            <a:ext cx="1483312" cy="5155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6017441" y="3408302"/>
            <a:ext cx="640437" cy="45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SÍ</a:t>
            </a:r>
            <a:endParaRPr lang="es-ES" dirty="0"/>
          </a:p>
        </p:txBody>
      </p:sp>
      <p:cxnSp>
        <p:nvCxnSpPr>
          <p:cNvPr id="37" name="Conector recto de flecha 36"/>
          <p:cNvCxnSpPr/>
          <p:nvPr/>
        </p:nvCxnSpPr>
        <p:spPr>
          <a:xfrm flipH="1">
            <a:off x="5433985" y="3018584"/>
            <a:ext cx="13944" cy="317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6096000" y="3059353"/>
            <a:ext cx="0" cy="276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6657878" y="3637201"/>
            <a:ext cx="325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7379804" y="3874499"/>
            <a:ext cx="0" cy="235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9512629" y="3866101"/>
            <a:ext cx="0" cy="19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a:stCxn id="25" idx="2"/>
          </p:cNvCxnSpPr>
          <p:nvPr/>
        </p:nvCxnSpPr>
        <p:spPr>
          <a:xfrm flipH="1">
            <a:off x="7151440" y="4379118"/>
            <a:ext cx="228364" cy="250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a:endCxn id="28" idx="0"/>
          </p:cNvCxnSpPr>
          <p:nvPr/>
        </p:nvCxnSpPr>
        <p:spPr>
          <a:xfrm>
            <a:off x="7379804" y="4379118"/>
            <a:ext cx="264368" cy="250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a:off x="4727848" y="270892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5173683" y="2113832"/>
            <a:ext cx="3060458" cy="1027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s-ES" sz="1400" dirty="0"/>
              <a:t>Criterios </a:t>
            </a:r>
            <a:r>
              <a:rPr lang="es-ES" sz="1400" dirty="0" err="1"/>
              <a:t>Centor</a:t>
            </a:r>
            <a:r>
              <a:rPr lang="es-ES" sz="1400" dirty="0"/>
              <a:t> (2 o más </a:t>
            </a:r>
            <a:r>
              <a:rPr lang="es-ES" sz="1400" dirty="0" smtClean="0"/>
              <a:t>criterios)</a:t>
            </a:r>
            <a:r>
              <a:rPr lang="es-ES" sz="1400" dirty="0" smtClean="0">
                <a:latin typeface="Calibri" panose="020F0502020204030204" pitchFamily="34" charset="0"/>
              </a:rPr>
              <a:t>₁</a:t>
            </a:r>
            <a:endParaRPr lang="es-ES" sz="1400" dirty="0" smtClean="0"/>
          </a:p>
          <a:p>
            <a:pPr algn="ctr"/>
            <a:r>
              <a:rPr lang="es-ES" sz="1400" dirty="0" smtClean="0">
                <a:solidFill>
                  <a:schemeClr val="bg1"/>
                </a:solidFill>
              </a:rPr>
              <a:t>Signos/síntomas </a:t>
            </a:r>
            <a:r>
              <a:rPr lang="es-ES" sz="1400" dirty="0" err="1" smtClean="0">
                <a:solidFill>
                  <a:schemeClr val="bg1"/>
                </a:solidFill>
              </a:rPr>
              <a:t>infec</a:t>
            </a:r>
            <a:r>
              <a:rPr lang="es-ES" sz="1400" dirty="0" smtClean="0">
                <a:solidFill>
                  <a:schemeClr val="bg1"/>
                </a:solidFill>
              </a:rPr>
              <a:t>. bacteriana (exudado, ausencia de tos, dolor oído, síntomas&lt;3días, inflamación severa)</a:t>
            </a:r>
            <a:r>
              <a:rPr lang="es-ES" sz="1400" dirty="0" smtClean="0">
                <a:solidFill>
                  <a:schemeClr val="bg1"/>
                </a:solidFill>
                <a:latin typeface="Calibri" panose="020F0502020204030204" pitchFamily="34" charset="0"/>
              </a:rPr>
              <a:t>₂</a:t>
            </a:r>
            <a:endParaRPr lang="es-ES" sz="1400" dirty="0" smtClean="0">
              <a:solidFill>
                <a:schemeClr val="bg1"/>
              </a:solidFill>
            </a:endParaRPr>
          </a:p>
          <a:p>
            <a:pPr algn="ctr"/>
            <a:endParaRPr lang="es-ES" sz="1400" dirty="0"/>
          </a:p>
        </p:txBody>
      </p:sp>
      <p:sp>
        <p:nvSpPr>
          <p:cNvPr id="3" name="CuadroTexto 2"/>
          <p:cNvSpPr txBox="1"/>
          <p:nvPr/>
        </p:nvSpPr>
        <p:spPr>
          <a:xfrm>
            <a:off x="7824192" y="2984114"/>
            <a:ext cx="914400" cy="914400"/>
          </a:xfrm>
          <a:prstGeom prst="rect">
            <a:avLst/>
          </a:prstGeom>
          <a:noFill/>
        </p:spPr>
        <p:txBody>
          <a:bodyPr vert="horz" wrap="none" lIns="91440" tIns="45720" rIns="91440" bIns="45720" rtlCol="0" anchor="ctr">
            <a:noAutofit/>
          </a:bodyPr>
          <a:lstStyle/>
          <a:p>
            <a:pPr algn="ctr"/>
            <a:endParaRPr lang="es-ES" sz="2400" dirty="0" smtClean="0"/>
          </a:p>
        </p:txBody>
      </p:sp>
    </p:spTree>
    <p:extLst>
      <p:ext uri="{BB962C8B-B14F-4D97-AF65-F5344CB8AC3E}">
        <p14:creationId xmlns:p14="http://schemas.microsoft.com/office/powerpoint/2010/main" val="280307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Tratamiento farmacológico</a:t>
            </a:r>
            <a:endParaRPr lang="es-ES" dirty="0"/>
          </a:p>
        </p:txBody>
      </p:sp>
      <p:sp>
        <p:nvSpPr>
          <p:cNvPr id="3" name="Marcador de contenido 2"/>
          <p:cNvSpPr>
            <a:spLocks noGrp="1"/>
          </p:cNvSpPr>
          <p:nvPr>
            <p:ph idx="1"/>
          </p:nvPr>
        </p:nvSpPr>
        <p:spPr>
          <a:xfrm>
            <a:off x="0" y="1196752"/>
            <a:ext cx="11582400" cy="4482955"/>
          </a:xfrm>
        </p:spPr>
        <p:txBody>
          <a:bodyPr>
            <a:normAutofit/>
          </a:bodyPr>
          <a:lstStyle/>
          <a:p>
            <a:pPr algn="just"/>
            <a:r>
              <a:rPr lang="es-ES" dirty="0" smtClean="0"/>
              <a:t>Principalmente se utiliza: </a:t>
            </a:r>
          </a:p>
          <a:p>
            <a:pPr lvl="1"/>
            <a:r>
              <a:rPr lang="es-ES" sz="2400" dirty="0"/>
              <a:t>Tratamientos de acción sistémica: antiinflamatorios (ibuprofeno, ácido acetilsalicílico) o analgésico (paracetamol</a:t>
            </a:r>
            <a:r>
              <a:rPr lang="es-ES" sz="2400" dirty="0" smtClean="0"/>
              <a:t>).</a:t>
            </a:r>
            <a:endParaRPr lang="es-ES" sz="2400" dirty="0"/>
          </a:p>
          <a:p>
            <a:pPr lvl="1"/>
            <a:r>
              <a:rPr lang="es-ES" sz="2400" dirty="0"/>
              <a:t>Tratamientos bucofaríngeos de acción local. Se presentan normalmente en forma de comprimidos para chupar o </a:t>
            </a:r>
            <a:r>
              <a:rPr lang="es-ES" sz="2400" dirty="0" err="1"/>
              <a:t>sprays</a:t>
            </a:r>
            <a:r>
              <a:rPr lang="es-ES" sz="2400" dirty="0"/>
              <a:t> para pulverización bucal en combinación o con un único principio activo. Ejemplo: antiinflamatorios (</a:t>
            </a:r>
            <a:r>
              <a:rPr lang="es-ES" sz="2400" dirty="0" err="1"/>
              <a:t>flurbiprofeno</a:t>
            </a:r>
            <a:r>
              <a:rPr lang="es-ES" sz="2400" dirty="0"/>
              <a:t>, </a:t>
            </a:r>
            <a:r>
              <a:rPr lang="es-ES" sz="2400" dirty="0" err="1"/>
              <a:t>bencidamina</a:t>
            </a:r>
            <a:r>
              <a:rPr lang="es-ES" sz="2400" dirty="0"/>
              <a:t>, </a:t>
            </a:r>
            <a:r>
              <a:rPr lang="es-ES" sz="2400" dirty="0" err="1"/>
              <a:t>enoxolona</a:t>
            </a:r>
            <a:r>
              <a:rPr lang="es-ES" sz="2400" dirty="0"/>
              <a:t>…),antisépticos (clorhexidina, </a:t>
            </a:r>
            <a:r>
              <a:rPr lang="es-ES" sz="2400" dirty="0" err="1"/>
              <a:t>amilmetacresol</a:t>
            </a:r>
            <a:r>
              <a:rPr lang="es-ES" sz="2400" dirty="0"/>
              <a:t>, alcohol </a:t>
            </a:r>
            <a:r>
              <a:rPr lang="es-ES" sz="2400" dirty="0" err="1"/>
              <a:t>diclorobencílico</a:t>
            </a:r>
            <a:r>
              <a:rPr lang="es-ES" sz="2400" dirty="0"/>
              <a:t>…), antibióticos de acción local (</a:t>
            </a:r>
            <a:r>
              <a:rPr lang="es-ES" sz="2400" dirty="0" err="1"/>
              <a:t>bacitracina</a:t>
            </a:r>
            <a:r>
              <a:rPr lang="es-ES" sz="2400" dirty="0"/>
              <a:t>, </a:t>
            </a:r>
            <a:r>
              <a:rPr lang="es-ES" sz="2400" dirty="0" err="1"/>
              <a:t>tirotricina</a:t>
            </a:r>
            <a:r>
              <a:rPr lang="es-ES" sz="2400" dirty="0"/>
              <a:t>…), anestésicos bucofaríngeos (benzocaína, lidocaína…) y anestésico/antiinflamatorio (</a:t>
            </a:r>
            <a:r>
              <a:rPr lang="es-ES" sz="2400" dirty="0" err="1"/>
              <a:t>ambroxol</a:t>
            </a:r>
            <a:r>
              <a:rPr lang="es-ES" sz="2400" dirty="0"/>
              <a:t>).</a:t>
            </a:r>
          </a:p>
          <a:p>
            <a:pPr algn="just"/>
            <a:endParaRPr lang="es-ES" dirty="0"/>
          </a:p>
          <a:p>
            <a:pPr marL="542925" indent="0">
              <a:buNone/>
            </a:pPr>
            <a:endParaRPr lang="es-ES" dirty="0"/>
          </a:p>
        </p:txBody>
      </p:sp>
    </p:spTree>
    <p:extLst>
      <p:ext uri="{BB962C8B-B14F-4D97-AF65-F5344CB8AC3E}">
        <p14:creationId xmlns:p14="http://schemas.microsoft.com/office/powerpoint/2010/main" val="248665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Medidas </a:t>
            </a:r>
            <a:r>
              <a:rPr lang="es-ES" dirty="0" smtClean="0"/>
              <a:t>higiénico-dietéticas</a:t>
            </a:r>
            <a:endParaRPr lang="es-ES" dirty="0"/>
          </a:p>
        </p:txBody>
      </p:sp>
      <p:sp>
        <p:nvSpPr>
          <p:cNvPr id="3" name="Marcador de contenido 2"/>
          <p:cNvSpPr>
            <a:spLocks noGrp="1"/>
          </p:cNvSpPr>
          <p:nvPr>
            <p:ph idx="1"/>
          </p:nvPr>
        </p:nvSpPr>
        <p:spPr>
          <a:xfrm>
            <a:off x="-43" y="1484784"/>
            <a:ext cx="11582400" cy="4471626"/>
          </a:xfrm>
        </p:spPr>
        <p:txBody>
          <a:bodyPr/>
          <a:lstStyle/>
          <a:p>
            <a:r>
              <a:rPr lang="es-ES" dirty="0" smtClean="0"/>
              <a:t>Dieta </a:t>
            </a:r>
            <a:r>
              <a:rPr lang="es-ES" dirty="0"/>
              <a:t>ligera e incrementar ingesta de </a:t>
            </a:r>
            <a:r>
              <a:rPr lang="es-ES" dirty="0" smtClean="0"/>
              <a:t>líquidos.</a:t>
            </a:r>
          </a:p>
          <a:p>
            <a:r>
              <a:rPr lang="es-ES" dirty="0" smtClean="0"/>
              <a:t>Evitar </a:t>
            </a:r>
            <a:r>
              <a:rPr lang="es-ES" dirty="0"/>
              <a:t>bebidas y alimentos muy fríos, muy calientes o muy </a:t>
            </a:r>
            <a:r>
              <a:rPr lang="es-ES" dirty="0" smtClean="0"/>
              <a:t>picantes.</a:t>
            </a:r>
          </a:p>
          <a:p>
            <a:r>
              <a:rPr lang="es-ES" dirty="0" smtClean="0"/>
              <a:t>No </a:t>
            </a:r>
            <a:r>
              <a:rPr lang="es-ES" dirty="0"/>
              <a:t>fumar y evitar ambientes muy cargados de </a:t>
            </a:r>
            <a:r>
              <a:rPr lang="es-ES" dirty="0" smtClean="0"/>
              <a:t>humos.</a:t>
            </a:r>
          </a:p>
          <a:p>
            <a:r>
              <a:rPr lang="es-ES" dirty="0" smtClean="0"/>
              <a:t>Mantener </a:t>
            </a:r>
            <a:r>
              <a:rPr lang="es-ES" dirty="0"/>
              <a:t>una ventilación y humedad adecuada del </a:t>
            </a:r>
            <a:r>
              <a:rPr lang="es-ES" dirty="0" smtClean="0"/>
              <a:t>ambiente.</a:t>
            </a:r>
          </a:p>
          <a:p>
            <a:r>
              <a:rPr lang="es-ES" dirty="0" smtClean="0"/>
              <a:t>Evitar </a:t>
            </a:r>
            <a:r>
              <a:rPr lang="es-ES" dirty="0"/>
              <a:t>cambios bruscos de </a:t>
            </a:r>
            <a:r>
              <a:rPr lang="es-ES" dirty="0" smtClean="0"/>
              <a:t>temperatura.</a:t>
            </a:r>
          </a:p>
          <a:p>
            <a:r>
              <a:rPr lang="es-ES" dirty="0" smtClean="0"/>
              <a:t>No forzar </a:t>
            </a:r>
            <a:r>
              <a:rPr lang="es-ES" dirty="0"/>
              <a:t>la </a:t>
            </a:r>
            <a:r>
              <a:rPr lang="es-ES" dirty="0" smtClean="0"/>
              <a:t>voz.</a:t>
            </a:r>
          </a:p>
          <a:p>
            <a:r>
              <a:rPr lang="es-ES" dirty="0" smtClean="0"/>
              <a:t>Utilizar </a:t>
            </a:r>
            <a:r>
              <a:rPr lang="es-ES" dirty="0"/>
              <a:t>pañuelos de un solo uso y lavarse las manos frecuentemente</a:t>
            </a:r>
          </a:p>
          <a:p>
            <a:endParaRPr lang="es-ES" dirty="0" smtClean="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400243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14400" y="2069384"/>
            <a:ext cx="10363200" cy="3330826"/>
          </a:xfrm>
        </p:spPr>
        <p:txBody>
          <a:bodyPr>
            <a:normAutofit lnSpcReduction="10000"/>
          </a:bodyPr>
          <a:lstStyle/>
          <a:p>
            <a:r>
              <a:rPr lang="es-ES" dirty="0"/>
              <a:t>Verificar quién realiza la consulta, preguntar por los síntomas, verificar, evaluar y actuar asesorando sin dispensar, dispensando un tratamiento que no precise prescripción médica, derivar al médico u a otro servicio de la farmacia comunitaria.</a:t>
            </a:r>
          </a:p>
          <a:p>
            <a:r>
              <a:rPr lang="es-ES" dirty="0"/>
              <a:t>Recomendar un </a:t>
            </a:r>
            <a:r>
              <a:rPr lang="es-ES" dirty="0" smtClean="0"/>
              <a:t>medicamento </a:t>
            </a:r>
            <a:r>
              <a:rPr lang="es-ES" dirty="0"/>
              <a:t>que no precise prescripción médica sin realizar más preguntas.</a:t>
            </a:r>
          </a:p>
          <a:p>
            <a:r>
              <a:rPr lang="es-ES" dirty="0"/>
              <a:t>Recomendar únicamente medidas higiénico-dietéticas porque es un problema de salud </a:t>
            </a:r>
            <a:r>
              <a:rPr lang="es-ES" dirty="0" err="1"/>
              <a:t>autolimitado</a:t>
            </a:r>
            <a:r>
              <a:rPr lang="es-ES" dirty="0"/>
              <a:t>.</a:t>
            </a:r>
          </a:p>
          <a:p>
            <a:r>
              <a:rPr lang="es-ES" dirty="0"/>
              <a:t>No debemos preguntar para no agobiar.</a:t>
            </a:r>
          </a:p>
          <a:p>
            <a:pPr marL="0" indent="0">
              <a:buNone/>
            </a:pPr>
            <a:endParaRPr lang="es-ES" dirty="0"/>
          </a:p>
        </p:txBody>
      </p:sp>
      <p:sp>
        <p:nvSpPr>
          <p:cNvPr id="3" name="Marcador de texto 2"/>
          <p:cNvSpPr>
            <a:spLocks noGrp="1"/>
          </p:cNvSpPr>
          <p:nvPr>
            <p:ph type="body" idx="10"/>
          </p:nvPr>
        </p:nvSpPr>
        <p:spPr>
          <a:xfrm>
            <a:off x="393576" y="980728"/>
            <a:ext cx="11391056" cy="792087"/>
          </a:xfrm>
        </p:spPr>
        <p:txBody>
          <a:bodyPr/>
          <a:lstStyle/>
          <a:p>
            <a:r>
              <a:rPr lang="es-ES" dirty="0"/>
              <a:t>Ante una consulta de dolor de garganta en la farmacia comunitaria debemos:</a:t>
            </a: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a:t>
            </a:r>
            <a:r>
              <a:rPr lang="es-ES" dirty="0"/>
              <a:t>4</a:t>
            </a:r>
          </a:p>
        </p:txBody>
      </p:sp>
    </p:spTree>
    <p:extLst>
      <p:ext uri="{BB962C8B-B14F-4D97-AF65-F5344CB8AC3E}">
        <p14:creationId xmlns:p14="http://schemas.microsoft.com/office/powerpoint/2010/main" val="344157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a:t>
            </a:r>
            <a:endParaRPr lang="es-ES" dirty="0"/>
          </a:p>
        </p:txBody>
      </p:sp>
      <p:sp>
        <p:nvSpPr>
          <p:cNvPr id="3" name="Marcador de contenido 2"/>
          <p:cNvSpPr>
            <a:spLocks noGrp="1"/>
          </p:cNvSpPr>
          <p:nvPr>
            <p:ph idx="1"/>
          </p:nvPr>
        </p:nvSpPr>
        <p:spPr>
          <a:xfrm>
            <a:off x="0" y="2204864"/>
            <a:ext cx="11424592" cy="3978899"/>
          </a:xfrm>
        </p:spPr>
        <p:txBody>
          <a:bodyPr/>
          <a:lstStyle/>
          <a:p>
            <a:r>
              <a:rPr lang="es-ES" dirty="0" smtClean="0"/>
              <a:t>Conocer </a:t>
            </a:r>
            <a:r>
              <a:rPr lang="es-ES" dirty="0"/>
              <a:t>el problema de salud y saber como realizar su </a:t>
            </a:r>
            <a:r>
              <a:rPr lang="es-ES" dirty="0" smtClean="0"/>
              <a:t>abordaje.</a:t>
            </a:r>
          </a:p>
          <a:p>
            <a:r>
              <a:rPr lang="es-ES" dirty="0"/>
              <a:t>C</a:t>
            </a:r>
            <a:r>
              <a:rPr lang="es-ES" dirty="0" smtClean="0"/>
              <a:t>umplir </a:t>
            </a:r>
            <a:r>
              <a:rPr lang="es-ES" dirty="0"/>
              <a:t>la función de asesorar en el autocuidado y detectar aquellos casos que se deben derivar al médico</a:t>
            </a:r>
            <a:r>
              <a:rPr lang="es-ES" dirty="0" smtClean="0"/>
              <a:t>.</a:t>
            </a:r>
          </a:p>
          <a:p>
            <a:r>
              <a:rPr lang="es-ES" dirty="0" smtClean="0"/>
              <a:t>Realizar </a:t>
            </a:r>
            <a:r>
              <a:rPr lang="es-ES" dirty="0"/>
              <a:t>el abordaje mediante protocolos de actuación.</a:t>
            </a: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62786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a:xfrm>
            <a:off x="0" y="1484783"/>
            <a:ext cx="11582400" cy="4122915"/>
          </a:xfrm>
        </p:spPr>
        <p:txBody>
          <a:bodyPr/>
          <a:lstStyle/>
          <a:p>
            <a:r>
              <a:rPr lang="es-ES" dirty="0" smtClean="0"/>
              <a:t>El </a:t>
            </a:r>
            <a:r>
              <a:rPr lang="es-ES" dirty="0"/>
              <a:t>dolor de garganta es una consulta frecuente en la farmacia comunitaria</a:t>
            </a:r>
            <a:r>
              <a:rPr lang="es-ES" dirty="0" smtClean="0"/>
              <a:t>.</a:t>
            </a:r>
          </a:p>
          <a:p>
            <a:r>
              <a:rPr lang="es-ES" dirty="0" smtClean="0"/>
              <a:t>La </a:t>
            </a:r>
            <a:r>
              <a:rPr lang="es-ES" dirty="0"/>
              <a:t>etiología más frecuente es la viral. En un porcentaje menor el origen puede ser bacteriano, causándolo el estreptococo </a:t>
            </a:r>
            <a:r>
              <a:rPr lang="el-GR" dirty="0"/>
              <a:t>β</a:t>
            </a:r>
            <a:r>
              <a:rPr lang="es-ES" dirty="0"/>
              <a:t>-hemolítico del grupo A (EBHGA</a:t>
            </a:r>
            <a:r>
              <a:rPr lang="es-ES" dirty="0" smtClean="0"/>
              <a:t>).</a:t>
            </a:r>
          </a:p>
          <a:p>
            <a:r>
              <a:rPr lang="es-ES" dirty="0" smtClean="0"/>
              <a:t>La </a:t>
            </a:r>
            <a:r>
              <a:rPr lang="es-ES" dirty="0"/>
              <a:t>indicación farmacéutica es el servicio que realiza el farmacéutico en el que asesora al paciente o usuario en síntomas menores. Es necesario actuar de una manera </a:t>
            </a:r>
            <a:r>
              <a:rPr lang="es-ES" dirty="0" smtClean="0"/>
              <a:t>protocolizada </a:t>
            </a:r>
            <a:r>
              <a:rPr lang="es-ES" dirty="0"/>
              <a:t>y derivar al médico en caso necesario</a:t>
            </a:r>
            <a:r>
              <a:rPr lang="es-ES" dirty="0" smtClean="0"/>
              <a:t>.</a:t>
            </a:r>
          </a:p>
          <a:p>
            <a:r>
              <a:rPr lang="es-ES" dirty="0" smtClean="0"/>
              <a:t>La actuación farmacéutica </a:t>
            </a:r>
            <a:r>
              <a:rPr lang="es-ES" dirty="0"/>
              <a:t>en el dolor de garganta incluye consejos higiénico-dietéticos y dispensación de medicamentos que no requieren prescripción médica.</a:t>
            </a:r>
          </a:p>
          <a:p>
            <a:pPr>
              <a:buFont typeface="Arial" panose="020B0604020202020204" pitchFamily="34" charset="0"/>
              <a:buChar char="•"/>
            </a:pPr>
            <a:endParaRPr lang="es-ES" dirty="0"/>
          </a:p>
        </p:txBody>
      </p:sp>
    </p:spTree>
    <p:extLst>
      <p:ext uri="{BB962C8B-B14F-4D97-AF65-F5344CB8AC3E}">
        <p14:creationId xmlns:p14="http://schemas.microsoft.com/office/powerpoint/2010/main" val="389840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Indicación farmacéutica</a:t>
            </a:r>
            <a:endParaRPr lang="es-ES" dirty="0"/>
          </a:p>
        </p:txBody>
      </p:sp>
      <p:sp>
        <p:nvSpPr>
          <p:cNvPr id="3" name="Marcador de contenido 2"/>
          <p:cNvSpPr>
            <a:spLocks noGrp="1"/>
          </p:cNvSpPr>
          <p:nvPr>
            <p:ph idx="1"/>
          </p:nvPr>
        </p:nvSpPr>
        <p:spPr/>
        <p:txBody>
          <a:bodyPr>
            <a:normAutofit/>
          </a:bodyPr>
          <a:lstStyle/>
          <a:p>
            <a:pPr algn="just"/>
            <a:r>
              <a:rPr lang="es-ES" dirty="0" smtClean="0"/>
              <a:t>Indicación farmacéutica*:</a:t>
            </a:r>
          </a:p>
          <a:p>
            <a:pPr lvl="1" algn="just"/>
            <a:r>
              <a:rPr lang="es-ES" dirty="0" smtClean="0"/>
              <a:t>Es </a:t>
            </a:r>
            <a:r>
              <a:rPr lang="es-ES" dirty="0"/>
              <a:t>el servicio profesional prestado ante la demanda de un paciente o usuario que llega a la farmacia sin saber qué medicamento debe adquirir y solicita al farmacéutico el remedio más adecuado para un problema de salud concreto. </a:t>
            </a:r>
          </a:p>
          <a:p>
            <a:pPr lvl="1" algn="just"/>
            <a:r>
              <a:rPr lang="es-ES" dirty="0"/>
              <a:t>Si el servicio requiere la dispensación de un medicamento se debe garantizar la utilización adecuada del mismo.</a:t>
            </a:r>
          </a:p>
          <a:p>
            <a:pPr algn="just"/>
            <a:r>
              <a:rPr lang="es-ES" dirty="0" smtClean="0"/>
              <a:t>El </a:t>
            </a:r>
            <a:r>
              <a:rPr lang="es-ES" dirty="0"/>
              <a:t>farmacéutico como agente sanitario desarrolla un papel fundamental optimizando el uso de la medicación en procesos </a:t>
            </a:r>
            <a:r>
              <a:rPr lang="es-ES" dirty="0" err="1"/>
              <a:t>autolimitados</a:t>
            </a:r>
            <a:r>
              <a:rPr lang="es-ES" dirty="0"/>
              <a:t>. Debe indicar al paciente la actitud más adecuada para resolver su problema de salud y resolver sus </a:t>
            </a:r>
            <a:r>
              <a:rPr lang="es-ES" dirty="0" smtClean="0"/>
              <a:t>dudas. Muchas veces el farmacéutico es el único sanitario con el que contactará el paciente.</a:t>
            </a:r>
            <a:endParaRPr lang="es-ES" dirty="0">
              <a:solidFill>
                <a:srgbClr val="4F81BD"/>
              </a:solidFill>
            </a:endParaRPr>
          </a:p>
          <a:p>
            <a:pPr algn="just">
              <a:buFont typeface="Arial" panose="020B0604020202020204" pitchFamily="34" charset="0"/>
              <a:buChar char="•"/>
            </a:pPr>
            <a:endParaRPr lang="es-ES" dirty="0"/>
          </a:p>
          <a:p>
            <a:pPr marL="542925" indent="0">
              <a:buNone/>
            </a:pPr>
            <a:endParaRPr lang="es-ES" dirty="0"/>
          </a:p>
        </p:txBody>
      </p:sp>
      <p:sp>
        <p:nvSpPr>
          <p:cNvPr id="4" name="Marcador de texto 3"/>
          <p:cNvSpPr>
            <a:spLocks noGrp="1"/>
          </p:cNvSpPr>
          <p:nvPr>
            <p:ph type="body" sz="quarter" idx="10"/>
          </p:nvPr>
        </p:nvSpPr>
        <p:spPr/>
        <p:txBody>
          <a:bodyPr>
            <a:normAutofit fontScale="92500"/>
          </a:bodyPr>
          <a:lstStyle/>
          <a:p>
            <a:r>
              <a:rPr lang="es-ES" dirty="0"/>
              <a:t>*  Foro de Atención Farmacéutica. Farmacia Comunitaria. Guía Práctica para los Servicios de Atención Farmacéutica en la Farmacia Comunitaria. Madrid; 2010.</a:t>
            </a:r>
          </a:p>
          <a:p>
            <a:endParaRPr lang="es-ES" dirty="0"/>
          </a:p>
        </p:txBody>
      </p:sp>
    </p:spTree>
    <p:extLst>
      <p:ext uri="{BB962C8B-B14F-4D97-AF65-F5344CB8AC3E}">
        <p14:creationId xmlns:p14="http://schemas.microsoft.com/office/powerpoint/2010/main" val="218486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Dolor de garganta</a:t>
            </a:r>
            <a:endParaRPr lang="es-ES" dirty="0"/>
          </a:p>
        </p:txBody>
      </p:sp>
      <p:sp>
        <p:nvSpPr>
          <p:cNvPr id="3" name="Marcador de contenido 2"/>
          <p:cNvSpPr>
            <a:spLocks noGrp="1"/>
          </p:cNvSpPr>
          <p:nvPr>
            <p:ph idx="1"/>
          </p:nvPr>
        </p:nvSpPr>
        <p:spPr>
          <a:xfrm>
            <a:off x="0" y="1556791"/>
            <a:ext cx="11582400" cy="4050907"/>
          </a:xfrm>
        </p:spPr>
        <p:txBody>
          <a:bodyPr/>
          <a:lstStyle/>
          <a:p>
            <a:endParaRPr lang="es-ES" dirty="0"/>
          </a:p>
          <a:p>
            <a:r>
              <a:rPr lang="es-ES" dirty="0" smtClean="0"/>
              <a:t>Se </a:t>
            </a:r>
            <a:r>
              <a:rPr lang="es-ES" dirty="0"/>
              <a:t>define como dolor de garganta aquella molestia, dolor o picazón en la garganta, con frecuencia acompañado de dolor al deglutir. Generalmente es leve y suele ir asociado a otros síntomas como dolor de cabeza, fiebre y malestar general</a:t>
            </a:r>
            <a:r>
              <a:rPr lang="es-ES" dirty="0" smtClean="0"/>
              <a:t>*.</a:t>
            </a:r>
          </a:p>
          <a:p>
            <a:r>
              <a:rPr lang="es-ES" dirty="0" smtClean="0"/>
              <a:t>Esta </a:t>
            </a:r>
            <a:r>
              <a:rPr lang="es-ES" dirty="0"/>
              <a:t>afección puede presentar diferentes intensidades. El consejo farmacéutico debe adaptarse a las necesidades del paciente ofreciendo la solución más efectiva y segura.</a:t>
            </a:r>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r>
              <a:rPr lang="es-ES" dirty="0"/>
              <a:t>* Protocolos de Indicación Farmacéutica y Criterios de Derivación al Médico en Síntomas Menores. Fundación Abbott. 2008.</a:t>
            </a:r>
          </a:p>
        </p:txBody>
      </p:sp>
    </p:spTree>
    <p:extLst>
      <p:ext uri="{BB962C8B-B14F-4D97-AF65-F5344CB8AC3E}">
        <p14:creationId xmlns:p14="http://schemas.microsoft.com/office/powerpoint/2010/main" val="326574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Dolor de garganta</a:t>
            </a:r>
            <a:endParaRPr lang="es-ES" dirty="0"/>
          </a:p>
        </p:txBody>
      </p:sp>
      <p:sp>
        <p:nvSpPr>
          <p:cNvPr id="3" name="Marcador de contenido 2"/>
          <p:cNvSpPr>
            <a:spLocks noGrp="1"/>
          </p:cNvSpPr>
          <p:nvPr>
            <p:ph idx="1"/>
          </p:nvPr>
        </p:nvSpPr>
        <p:spPr>
          <a:xfrm>
            <a:off x="0" y="1340767"/>
            <a:ext cx="11582400" cy="4266931"/>
          </a:xfrm>
        </p:spPr>
        <p:txBody>
          <a:bodyPr>
            <a:normAutofit/>
          </a:bodyPr>
          <a:lstStyle/>
          <a:p>
            <a:r>
              <a:rPr lang="es-ES" dirty="0" smtClean="0"/>
              <a:t>La </a:t>
            </a:r>
            <a:r>
              <a:rPr lang="es-ES" dirty="0" err="1"/>
              <a:t>faringoamigdalitis</a:t>
            </a:r>
            <a:r>
              <a:rPr lang="es-ES" dirty="0"/>
              <a:t> aguda es una patología común. De etiología generalmente viral englobándose dentro de los síntomas presentes en un cuadro catarral (dolor de garganta, congestión nasal, tos…). Aunque existen casos de </a:t>
            </a:r>
            <a:r>
              <a:rPr lang="es-ES" dirty="0" err="1"/>
              <a:t>faringoamigdalitis</a:t>
            </a:r>
            <a:r>
              <a:rPr lang="es-ES" dirty="0"/>
              <a:t> de origen bacteriano. </a:t>
            </a:r>
            <a:endParaRPr lang="es-ES" dirty="0" smtClean="0"/>
          </a:p>
          <a:p>
            <a:r>
              <a:rPr lang="es-ES" dirty="0" smtClean="0"/>
              <a:t>El </a:t>
            </a:r>
            <a:r>
              <a:rPr lang="es-ES" dirty="0"/>
              <a:t>dolor de garganta puede deberse a otras causas, aunque la causa más frecuente suele ser la </a:t>
            </a:r>
            <a:r>
              <a:rPr lang="es-ES" dirty="0" err="1"/>
              <a:t>faringoamigdalitis</a:t>
            </a:r>
            <a:r>
              <a:rPr lang="es-ES" dirty="0" smtClean="0"/>
              <a:t>.</a:t>
            </a:r>
          </a:p>
          <a:p>
            <a:r>
              <a:rPr lang="es-ES" dirty="0" smtClean="0"/>
              <a:t>La </a:t>
            </a:r>
            <a:r>
              <a:rPr lang="es-ES" dirty="0"/>
              <a:t>mayoría de los casos suelen remitir al cabo de unos días, considerándose un síntoma menor. Aunque existen situaciones en las que es necesario derivar al médico</a:t>
            </a:r>
            <a:r>
              <a:rPr lang="es-ES" dirty="0" smtClean="0"/>
              <a:t>.</a:t>
            </a:r>
          </a:p>
          <a:p>
            <a:pPr>
              <a:buFont typeface="Arial" panose="020B0604020202020204" pitchFamily="34" charset="0"/>
              <a:buChar char="•"/>
            </a:pPr>
            <a:endParaRPr lang="es-ES" dirty="0"/>
          </a:p>
          <a:p>
            <a:pPr>
              <a:buFont typeface="Arial" panose="020B0604020202020204" pitchFamily="34" charset="0"/>
              <a:buChar char="•"/>
            </a:pPr>
            <a:endParaRPr lang="es-ES" dirty="0"/>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r>
              <a:rPr lang="es-ES" dirty="0"/>
              <a:t> </a:t>
            </a:r>
          </a:p>
        </p:txBody>
      </p:sp>
    </p:spTree>
    <p:extLst>
      <p:ext uri="{BB962C8B-B14F-4D97-AF65-F5344CB8AC3E}">
        <p14:creationId xmlns:p14="http://schemas.microsoft.com/office/powerpoint/2010/main" val="419219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a:t>Son generalmente de origen vírico.</a:t>
            </a:r>
          </a:p>
          <a:p>
            <a:r>
              <a:rPr lang="es-ES" dirty="0"/>
              <a:t>Son generalmente de origen bacteriano.</a:t>
            </a:r>
          </a:p>
          <a:p>
            <a:r>
              <a:rPr lang="es-ES" dirty="0"/>
              <a:t>Son generalmente de origen parasitario.</a:t>
            </a:r>
          </a:p>
          <a:p>
            <a:r>
              <a:rPr lang="es-ES" dirty="0"/>
              <a:t>Los casos son 50% de origen vírico y 50% de origen bacteriano.</a:t>
            </a:r>
          </a:p>
        </p:txBody>
      </p:sp>
      <p:sp>
        <p:nvSpPr>
          <p:cNvPr id="3" name="Marcador de texto 2"/>
          <p:cNvSpPr>
            <a:spLocks noGrp="1"/>
          </p:cNvSpPr>
          <p:nvPr>
            <p:ph type="body" idx="10"/>
          </p:nvPr>
        </p:nvSpPr>
        <p:spPr>
          <a:xfrm>
            <a:off x="963084" y="908721"/>
            <a:ext cx="10363200" cy="792087"/>
          </a:xfrm>
        </p:spPr>
        <p:txBody>
          <a:bodyPr/>
          <a:lstStyle/>
          <a:p>
            <a:r>
              <a:rPr lang="es-ES" dirty="0"/>
              <a:t>¿</a:t>
            </a:r>
            <a:r>
              <a:rPr lang="es-ES" dirty="0" smtClean="0"/>
              <a:t>Cuál </a:t>
            </a:r>
            <a:r>
              <a:rPr lang="es-ES" dirty="0"/>
              <a:t>es el origen de la mayoría de las </a:t>
            </a:r>
            <a:r>
              <a:rPr lang="es-ES" dirty="0" err="1"/>
              <a:t>faringoamigdalitis</a:t>
            </a:r>
            <a:r>
              <a:rPr lang="es-ES" dirty="0"/>
              <a:t>?</a:t>
            </a: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a:t>
            </a:r>
            <a:r>
              <a:rPr lang="es-ES" dirty="0"/>
              <a:t>1</a:t>
            </a:r>
          </a:p>
        </p:txBody>
      </p:sp>
    </p:spTree>
    <p:extLst>
      <p:ext uri="{BB962C8B-B14F-4D97-AF65-F5344CB8AC3E}">
        <p14:creationId xmlns:p14="http://schemas.microsoft.com/office/powerpoint/2010/main" val="220027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Etiología</a:t>
            </a:r>
            <a:endParaRPr lang="es-ES" dirty="0"/>
          </a:p>
        </p:txBody>
      </p:sp>
      <p:sp>
        <p:nvSpPr>
          <p:cNvPr id="3" name="Marcador de contenido 2"/>
          <p:cNvSpPr>
            <a:spLocks noGrp="1"/>
          </p:cNvSpPr>
          <p:nvPr>
            <p:ph idx="1"/>
          </p:nvPr>
        </p:nvSpPr>
        <p:spPr>
          <a:xfrm>
            <a:off x="0" y="1700807"/>
            <a:ext cx="11582400" cy="3906891"/>
          </a:xfrm>
        </p:spPr>
        <p:txBody>
          <a:bodyPr/>
          <a:lstStyle/>
          <a:p>
            <a:r>
              <a:rPr lang="es-ES" dirty="0" smtClean="0">
                <a:solidFill>
                  <a:srgbClr val="C00000"/>
                </a:solidFill>
              </a:rPr>
              <a:t>Vírica</a:t>
            </a:r>
            <a:r>
              <a:rPr lang="es-ES" dirty="0" smtClean="0"/>
              <a:t>: </a:t>
            </a:r>
            <a:r>
              <a:rPr lang="es-ES" dirty="0"/>
              <a:t>adenovirus (más prevalentes). Otros virus implicados puede ser por ejemplo los rinovirus, enterovirus, virus influenza A y B, virus </a:t>
            </a:r>
            <a:r>
              <a:rPr lang="es-ES" dirty="0" err="1"/>
              <a:t>parainfluenza</a:t>
            </a:r>
            <a:r>
              <a:rPr lang="es-ES" dirty="0"/>
              <a:t>, virus respiratorio </a:t>
            </a:r>
            <a:r>
              <a:rPr lang="es-ES" dirty="0" err="1"/>
              <a:t>sincitial</a:t>
            </a:r>
            <a:r>
              <a:rPr lang="es-ES" dirty="0"/>
              <a:t>, coronavirus, etc</a:t>
            </a:r>
            <a:r>
              <a:rPr lang="es-ES" dirty="0" smtClean="0"/>
              <a:t>.</a:t>
            </a:r>
          </a:p>
          <a:p>
            <a:pPr marL="542925" indent="0">
              <a:buNone/>
            </a:pPr>
            <a:endParaRPr lang="es-ES" dirty="0" smtClean="0"/>
          </a:p>
          <a:p>
            <a:r>
              <a:rPr lang="es-ES" dirty="0" smtClean="0">
                <a:solidFill>
                  <a:srgbClr val="C00000"/>
                </a:solidFill>
              </a:rPr>
              <a:t>Bacteriana</a:t>
            </a:r>
            <a:r>
              <a:rPr lang="es-ES" dirty="0" smtClean="0"/>
              <a:t>: Streptococcus </a:t>
            </a:r>
            <a:r>
              <a:rPr lang="es-ES" dirty="0" err="1"/>
              <a:t>pyogenes</a:t>
            </a:r>
            <a:r>
              <a:rPr lang="es-ES" dirty="0"/>
              <a:t> o estreptococo </a:t>
            </a:r>
            <a:r>
              <a:rPr lang="el-GR" dirty="0"/>
              <a:t>β</a:t>
            </a:r>
            <a:r>
              <a:rPr lang="es-ES" dirty="0"/>
              <a:t>-hemolítico del grupo A (EBHGA).</a:t>
            </a:r>
          </a:p>
          <a:p>
            <a:pPr marL="542925" indent="0">
              <a:buNone/>
            </a:pPr>
            <a:endParaRPr lang="es-ES" dirty="0"/>
          </a:p>
        </p:txBody>
      </p:sp>
    </p:spTree>
    <p:extLst>
      <p:ext uri="{BB962C8B-B14F-4D97-AF65-F5344CB8AC3E}">
        <p14:creationId xmlns:p14="http://schemas.microsoft.com/office/powerpoint/2010/main" val="329512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Epidemiología</a:t>
            </a:r>
            <a:endParaRPr lang="es-ES" dirty="0"/>
          </a:p>
        </p:txBody>
      </p:sp>
      <p:sp>
        <p:nvSpPr>
          <p:cNvPr id="3" name="Marcador de contenido 2"/>
          <p:cNvSpPr>
            <a:spLocks noGrp="1"/>
          </p:cNvSpPr>
          <p:nvPr>
            <p:ph idx="1"/>
          </p:nvPr>
        </p:nvSpPr>
        <p:spPr>
          <a:xfrm>
            <a:off x="0" y="1556791"/>
            <a:ext cx="11582400" cy="4050907"/>
          </a:xfrm>
        </p:spPr>
        <p:txBody>
          <a:bodyPr/>
          <a:lstStyle/>
          <a:p>
            <a:endParaRPr lang="es-ES" dirty="0"/>
          </a:p>
          <a:p>
            <a:r>
              <a:rPr lang="es-ES" dirty="0"/>
              <a:t>C</a:t>
            </a:r>
            <a:r>
              <a:rPr lang="es-ES" dirty="0" smtClean="0"/>
              <a:t>onsulta </a:t>
            </a:r>
            <a:r>
              <a:rPr lang="es-ES" dirty="0"/>
              <a:t>frecuente en atención primaria</a:t>
            </a:r>
            <a:r>
              <a:rPr lang="es-ES" dirty="0" smtClean="0"/>
              <a:t>.</a:t>
            </a:r>
          </a:p>
          <a:p>
            <a:pPr marL="542925" indent="0">
              <a:buNone/>
            </a:pPr>
            <a:endParaRPr lang="es-ES" dirty="0" smtClean="0"/>
          </a:p>
          <a:p>
            <a:r>
              <a:rPr lang="es-ES" dirty="0" smtClean="0"/>
              <a:t>Mayoritariamente </a:t>
            </a:r>
            <a:r>
              <a:rPr lang="es-ES" dirty="0"/>
              <a:t>se presenta en invierno y primavera</a:t>
            </a:r>
            <a:r>
              <a:rPr lang="es-ES" dirty="0" smtClean="0"/>
              <a:t>.</a:t>
            </a:r>
          </a:p>
          <a:p>
            <a:pPr marL="542925" indent="0">
              <a:buNone/>
            </a:pPr>
            <a:endParaRPr lang="es-ES" dirty="0" smtClean="0"/>
          </a:p>
          <a:p>
            <a:r>
              <a:rPr lang="es-ES" dirty="0" smtClean="0"/>
              <a:t>El </a:t>
            </a:r>
            <a:r>
              <a:rPr lang="es-ES" dirty="0"/>
              <a:t>mecanismo de transmisión suele ser por vía respiratoria a través de gotas de saliva.</a:t>
            </a:r>
          </a:p>
        </p:txBody>
      </p:sp>
    </p:spTree>
    <p:extLst>
      <p:ext uri="{BB962C8B-B14F-4D97-AF65-F5344CB8AC3E}">
        <p14:creationId xmlns:p14="http://schemas.microsoft.com/office/powerpoint/2010/main" val="357971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a:t>Ante la duda siempre derivar al médico para que recete </a:t>
            </a:r>
            <a:r>
              <a:rPr lang="es-ES" dirty="0" smtClean="0"/>
              <a:t>antibiótico.</a:t>
            </a:r>
            <a:endParaRPr lang="es-ES" dirty="0"/>
          </a:p>
          <a:p>
            <a:r>
              <a:rPr lang="es-ES" dirty="0"/>
              <a:t>Las manifestaciones clínicas son diferentes en caso de patología vírica o </a:t>
            </a:r>
            <a:r>
              <a:rPr lang="es-ES" dirty="0" smtClean="0"/>
              <a:t>bacteriana.</a:t>
            </a:r>
            <a:endParaRPr lang="es-ES" dirty="0"/>
          </a:p>
          <a:p>
            <a:r>
              <a:rPr lang="es-ES" dirty="0"/>
              <a:t>Las manifestaciones clínicas son iguales en los dos </a:t>
            </a:r>
            <a:r>
              <a:rPr lang="es-ES" dirty="0" smtClean="0"/>
              <a:t>casos.</a:t>
            </a:r>
            <a:endParaRPr lang="es-ES" dirty="0"/>
          </a:p>
          <a:p>
            <a:r>
              <a:rPr lang="es-ES" dirty="0"/>
              <a:t>Siempre son </a:t>
            </a:r>
            <a:r>
              <a:rPr lang="es-ES" dirty="0" smtClean="0"/>
              <a:t>víricas.</a:t>
            </a:r>
            <a:endParaRPr lang="es-ES" dirty="0"/>
          </a:p>
          <a:p>
            <a:pPr marL="0" indent="0">
              <a:buNone/>
            </a:pPr>
            <a:endParaRPr lang="es-ES" dirty="0"/>
          </a:p>
        </p:txBody>
      </p:sp>
      <p:sp>
        <p:nvSpPr>
          <p:cNvPr id="3" name="Marcador de texto 2"/>
          <p:cNvSpPr>
            <a:spLocks noGrp="1"/>
          </p:cNvSpPr>
          <p:nvPr>
            <p:ph type="body" idx="10"/>
          </p:nvPr>
        </p:nvSpPr>
        <p:spPr/>
        <p:txBody>
          <a:bodyPr/>
          <a:lstStyle/>
          <a:p>
            <a:r>
              <a:rPr lang="es-ES" dirty="0"/>
              <a:t>¿Ante un caso de dolor de garganta, </a:t>
            </a:r>
            <a:r>
              <a:rPr lang="es-ES" dirty="0" smtClean="0"/>
              <a:t>cuál </a:t>
            </a:r>
            <a:r>
              <a:rPr lang="es-ES" dirty="0"/>
              <a:t>de las siguientes afirmaciones es verdadera?</a:t>
            </a: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smtClean="0"/>
              <a:t>Pregunta 2</a:t>
            </a:r>
            <a:endParaRPr lang="es-ES" dirty="0"/>
          </a:p>
        </p:txBody>
      </p:sp>
    </p:spTree>
    <p:extLst>
      <p:ext uri="{BB962C8B-B14F-4D97-AF65-F5344CB8AC3E}">
        <p14:creationId xmlns:p14="http://schemas.microsoft.com/office/powerpoint/2010/main" val="2357661904"/>
      </p:ext>
    </p:extLst>
  </p:cSld>
  <p:clrMapOvr>
    <a:masterClrMapping/>
  </p:clrMapOvr>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B5110A7A-A3C4-41A7-A0A2-0DFFE4EC20F3}" vid="{AEC51EE1-48EE-4777-8618-F5AC116E851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PlantillaAFC2017</Template>
  <TotalTime>978</TotalTime>
  <Words>2245</Words>
  <Application>Microsoft Office PowerPoint</Application>
  <PresentationFormat>Panorámica</PresentationFormat>
  <Paragraphs>237</Paragraphs>
  <Slides>20</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Times New Roman</vt:lpstr>
      <vt:lpstr>Wingdings</vt:lpstr>
      <vt:lpstr>1_Tema de Office</vt:lpstr>
      <vt:lpstr>Dolor de garganta</vt:lpstr>
      <vt:lpstr>Objetivos</vt:lpstr>
      <vt:lpstr>Indicación farmacéutica</vt:lpstr>
      <vt:lpstr>Dolor de garganta</vt:lpstr>
      <vt:lpstr>Dolor de garganta</vt:lpstr>
      <vt:lpstr>Pregunta 1</vt:lpstr>
      <vt:lpstr>Etiología</vt:lpstr>
      <vt:lpstr>Epidemiología</vt:lpstr>
      <vt:lpstr>Pregunta 2</vt:lpstr>
      <vt:lpstr>Síntomas</vt:lpstr>
      <vt:lpstr>Síntomas</vt:lpstr>
      <vt:lpstr>Strep A</vt:lpstr>
      <vt:lpstr>Pregunta  3</vt:lpstr>
      <vt:lpstr>Criterios de derivación al médico</vt:lpstr>
      <vt:lpstr>Procedimiento</vt:lpstr>
      <vt:lpstr>Algoritmo de actuación</vt:lpstr>
      <vt:lpstr>Tratamiento farmacológico</vt:lpstr>
      <vt:lpstr>Medidas higiénico-dietéticas</vt:lpstr>
      <vt:lpstr>Pregunta 4</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Mendoza Barbero</dc:creator>
  <cp:lastModifiedBy>Live Med</cp:lastModifiedBy>
  <cp:revision>114</cp:revision>
  <dcterms:created xsi:type="dcterms:W3CDTF">2017-09-23T18:56:11Z</dcterms:created>
  <dcterms:modified xsi:type="dcterms:W3CDTF">2017-11-23T12:14:00Z</dcterms:modified>
</cp:coreProperties>
</file>