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5"/>
  </p:notesMasterIdLst>
  <p:sldIdLst>
    <p:sldId id="256" r:id="rId2"/>
    <p:sldId id="257" r:id="rId3"/>
    <p:sldId id="258" r:id="rId4"/>
    <p:sldId id="291" r:id="rId5"/>
    <p:sldId id="260" r:id="rId6"/>
    <p:sldId id="292" r:id="rId7"/>
    <p:sldId id="262" r:id="rId8"/>
    <p:sldId id="293" r:id="rId9"/>
    <p:sldId id="266" r:id="rId10"/>
    <p:sldId id="294" r:id="rId11"/>
    <p:sldId id="268" r:id="rId12"/>
    <p:sldId id="269" r:id="rId13"/>
    <p:sldId id="295" r:id="rId14"/>
    <p:sldId id="296" r:id="rId15"/>
    <p:sldId id="271" r:id="rId16"/>
    <p:sldId id="272" r:id="rId17"/>
    <p:sldId id="273" r:id="rId18"/>
    <p:sldId id="274" r:id="rId19"/>
    <p:sldId id="297" r:id="rId20"/>
    <p:sldId id="282" r:id="rId21"/>
    <p:sldId id="283" r:id="rId22"/>
    <p:sldId id="298" r:id="rId23"/>
    <p:sldId id="299" r:id="rId24"/>
    <p:sldId id="300" r:id="rId25"/>
    <p:sldId id="301" r:id="rId26"/>
    <p:sldId id="302" r:id="rId27"/>
    <p:sldId id="303" r:id="rId28"/>
    <p:sldId id="304" r:id="rId29"/>
    <p:sldId id="305" r:id="rId30"/>
    <p:sldId id="306" r:id="rId31"/>
    <p:sldId id="288" r:id="rId32"/>
    <p:sldId id="289" r:id="rId33"/>
    <p:sldId id="290"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586"/>
    <a:srgbClr val="808080"/>
    <a:srgbClr val="C5000B"/>
    <a:srgbClr val="4F81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4870" autoAdjust="0"/>
  </p:normalViewPr>
  <p:slideViewPr>
    <p:cSldViewPr>
      <p:cViewPr varScale="1">
        <p:scale>
          <a:sx n="59" d="100"/>
          <a:sy n="59" d="100"/>
        </p:scale>
        <p:origin x="1092"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56521739130557E-2"/>
          <c:y val="6.5610859728506804E-2"/>
          <c:w val="0.90042075736325389"/>
          <c:h val="0.8190045248868778"/>
        </c:manualLayout>
      </c:layout>
      <c:barChart>
        <c:barDir val="col"/>
        <c:grouping val="clustered"/>
        <c:varyColors val="0"/>
        <c:ser>
          <c:idx val="0"/>
          <c:order val="0"/>
          <c:tx>
            <c:strRef>
              <c:f>Sheet1!$A$2</c:f>
              <c:strCache>
                <c:ptCount val="1"/>
                <c:pt idx="0">
                  <c:v>East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Obesidad abdominal </c:v>
                </c:pt>
                <c:pt idx="1">
                  <c:v>Hipertensión</c:v>
                </c:pt>
                <c:pt idx="2">
                  <c:v>Diabetes</c:v>
                </c:pt>
                <c:pt idx="3">
                  <c:v>Tabaquismo</c:v>
                </c:pt>
                <c:pt idx="4">
                  <c:v>Apolipoproteínas</c:v>
                </c:pt>
                <c:pt idx="5">
                  <c:v>Los 5 factores de riesgo</c:v>
                </c:pt>
              </c:strCache>
            </c:strRef>
          </c:cat>
          <c:val>
            <c:numRef>
              <c:f>Sheet1!$B$2:$G$2</c:f>
              <c:numCache>
                <c:formatCode>General</c:formatCode>
                <c:ptCount val="6"/>
                <c:pt idx="0">
                  <c:v>5</c:v>
                </c:pt>
                <c:pt idx="1">
                  <c:v>7</c:v>
                </c:pt>
                <c:pt idx="2">
                  <c:v>9</c:v>
                </c:pt>
                <c:pt idx="3">
                  <c:v>12</c:v>
                </c:pt>
                <c:pt idx="4">
                  <c:v>20</c:v>
                </c:pt>
                <c:pt idx="5">
                  <c:v>53</c:v>
                </c:pt>
              </c:numCache>
            </c:numRef>
          </c:val>
        </c:ser>
        <c:dLbls>
          <c:showLegendKey val="0"/>
          <c:showVal val="1"/>
          <c:showCatName val="0"/>
          <c:showSerName val="0"/>
          <c:showPercent val="0"/>
          <c:showBubbleSize val="0"/>
        </c:dLbls>
        <c:gapWidth val="219"/>
        <c:overlap val="-27"/>
        <c:axId val="770249712"/>
        <c:axId val="770252432"/>
      </c:barChart>
      <c:catAx>
        <c:axId val="770249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1" i="0" u="none" strike="noStrike" kern="1200" baseline="0">
                <a:solidFill>
                  <a:srgbClr val="004586"/>
                </a:solidFill>
                <a:latin typeface="+mn-lt"/>
                <a:ea typeface="+mn-ea"/>
                <a:cs typeface="+mn-cs"/>
              </a:defRPr>
            </a:pPr>
            <a:endParaRPr lang="es-ES"/>
          </a:p>
        </c:txPr>
        <c:crossAx val="770252432"/>
        <c:crosses val="autoZero"/>
        <c:auto val="1"/>
        <c:lblAlgn val="ctr"/>
        <c:lblOffset val="100"/>
        <c:tickLblSkip val="1"/>
        <c:tickMarkSkip val="1"/>
        <c:noMultiLvlLbl val="0"/>
      </c:catAx>
      <c:valAx>
        <c:axId val="770252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ES"/>
          </a:p>
        </c:txPr>
        <c:crossAx val="770249712"/>
        <c:crosses val="autoZero"/>
        <c:crossBetween val="between"/>
        <c:majorUnit val="100"/>
      </c:valAx>
      <c:spPr>
        <a:noFill/>
        <a:ln>
          <a:solidFill>
            <a:schemeClr val="bg1">
              <a:lumMod val="50000"/>
            </a:schemeClr>
          </a:solid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8BBD7E-8166-45A2-B8F1-8D16F66A1F3B}" type="datetimeFigureOut">
              <a:rPr lang="es-ES" smtClean="0"/>
              <a:t>23/11/2017</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788777-DD5B-47BD-9DC3-46832D6E57C5}" type="slidenum">
              <a:rPr lang="es-ES" smtClean="0"/>
              <a:t>‹Nº›</a:t>
            </a:fld>
            <a:endParaRPr lang="es-ES"/>
          </a:p>
        </p:txBody>
      </p:sp>
    </p:spTree>
    <p:extLst>
      <p:ext uri="{BB962C8B-B14F-4D97-AF65-F5344CB8AC3E}">
        <p14:creationId xmlns:p14="http://schemas.microsoft.com/office/powerpoint/2010/main" val="331403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es un</a:t>
            </a:r>
            <a:r>
              <a:rPr lang="es-ES" baseline="0" dirty="0" smtClean="0"/>
              <a:t> criterio biológico, es un criterio epidemiológico</a:t>
            </a:r>
          </a:p>
          <a:p>
            <a:r>
              <a:rPr lang="es-ES" baseline="0" dirty="0" smtClean="0"/>
              <a:t>Variabilidad</a:t>
            </a:r>
          </a:p>
          <a:p>
            <a:r>
              <a:rPr lang="es-ES" baseline="0" dirty="0" smtClean="0"/>
              <a:t>Y además va a depender, del corazón, de las arterias, de las paredes vasculares,….</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F5788777-DD5B-47BD-9DC3-46832D6E57C5}" type="slidenum">
              <a:rPr lang="es-ES" smtClean="0"/>
              <a:t>3</a:t>
            </a:fld>
            <a:endParaRPr lang="es-ES"/>
          </a:p>
        </p:txBody>
      </p:sp>
    </p:spTree>
    <p:extLst>
      <p:ext uri="{BB962C8B-B14F-4D97-AF65-F5344CB8AC3E}">
        <p14:creationId xmlns:p14="http://schemas.microsoft.com/office/powerpoint/2010/main" val="1044095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a-ES" dirty="0" smtClean="0">
                <a:solidFill>
                  <a:srgbClr val="000000"/>
                </a:solidFill>
                <a:latin typeface="Times New Roman" panose="02020603050405020304" pitchFamily="18" charset="0"/>
              </a:rPr>
              <a:t>SIN HOLGURA Y SIN QUE COMPRIMA TB EN LOS DE MUÑECA</a:t>
            </a:r>
          </a:p>
        </p:txBody>
      </p:sp>
      <p:sp>
        <p:nvSpPr>
          <p:cNvPr id="4" name="3 Marcador de número de diapositiva"/>
          <p:cNvSpPr>
            <a:spLocks noGrp="1"/>
          </p:cNvSpPr>
          <p:nvPr>
            <p:ph type="sldNum" sz="quarter" idx="10"/>
          </p:nvPr>
        </p:nvSpPr>
        <p:spPr/>
        <p:txBody>
          <a:bodyPr/>
          <a:lstStyle/>
          <a:p>
            <a:fld id="{F5788777-DD5B-47BD-9DC3-46832D6E57C5}" type="slidenum">
              <a:rPr lang="es-ES" smtClean="0"/>
              <a:t>26</a:t>
            </a:fld>
            <a:endParaRPr lang="es-ES"/>
          </a:p>
        </p:txBody>
      </p:sp>
    </p:spTree>
    <p:extLst>
      <p:ext uri="{BB962C8B-B14F-4D97-AF65-F5344CB8AC3E}">
        <p14:creationId xmlns:p14="http://schemas.microsoft.com/office/powerpoint/2010/main" val="3072301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ca-ES" dirty="0" smtClean="0">
                <a:solidFill>
                  <a:srgbClr val="000000"/>
                </a:solidFill>
                <a:latin typeface="Times New Roman" panose="02020603050405020304" pitchFamily="18" charset="0"/>
              </a:rPr>
              <a:t>SIN HOLGURA Y SIN QUE COMPRIMA TB EN LOS DE MUÑECA</a:t>
            </a:r>
          </a:p>
        </p:txBody>
      </p:sp>
      <p:sp>
        <p:nvSpPr>
          <p:cNvPr id="4" name="3 Marcador de número de diapositiva"/>
          <p:cNvSpPr>
            <a:spLocks noGrp="1"/>
          </p:cNvSpPr>
          <p:nvPr>
            <p:ph type="sldNum" sz="quarter" idx="10"/>
          </p:nvPr>
        </p:nvSpPr>
        <p:spPr/>
        <p:txBody>
          <a:bodyPr/>
          <a:lstStyle/>
          <a:p>
            <a:fld id="{F5788777-DD5B-47BD-9DC3-46832D6E57C5}" type="slidenum">
              <a:rPr lang="es-ES" smtClean="0"/>
              <a:t>27</a:t>
            </a:fld>
            <a:endParaRPr lang="es-ES"/>
          </a:p>
        </p:txBody>
      </p:sp>
    </p:spTree>
    <p:extLst>
      <p:ext uri="{BB962C8B-B14F-4D97-AF65-F5344CB8AC3E}">
        <p14:creationId xmlns:p14="http://schemas.microsoft.com/office/powerpoint/2010/main" val="2750332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PAS 140-159 </a:t>
            </a:r>
            <a:r>
              <a:rPr lang="es-ES" dirty="0" err="1" smtClean="0"/>
              <a:t>mmHg</a:t>
            </a:r>
            <a:r>
              <a:rPr lang="es-ES" dirty="0" smtClean="0"/>
              <a:t> y/o PAD  90-99  </a:t>
            </a:r>
            <a:r>
              <a:rPr lang="es-ES" dirty="0" err="1" smtClean="0"/>
              <a:t>mmHg</a:t>
            </a:r>
            <a:r>
              <a:rPr lang="es-ES" dirty="0" smtClean="0"/>
              <a:t>.  </a:t>
            </a:r>
          </a:p>
          <a:p>
            <a:pPr lvl="1"/>
            <a:r>
              <a:rPr lang="es-ES" dirty="0" smtClean="0"/>
              <a:t>Sin factores de riesgo comprobar con AMPA </a:t>
            </a:r>
          </a:p>
          <a:p>
            <a:pPr lvl="1"/>
            <a:r>
              <a:rPr lang="es-ES" dirty="0" smtClean="0"/>
              <a:t>Con factores de riesgo remitir al médico en una semana si persisten valores elevados</a:t>
            </a:r>
          </a:p>
          <a:p>
            <a:pPr lvl="1"/>
            <a:r>
              <a:rPr lang="es-ES" dirty="0" smtClean="0"/>
              <a:t>Si existe embarazo o </a:t>
            </a:r>
            <a:r>
              <a:rPr lang="es-ES" dirty="0" err="1" smtClean="0"/>
              <a:t>focalidad</a:t>
            </a:r>
            <a:r>
              <a:rPr lang="es-ES" dirty="0" smtClean="0"/>
              <a:t> neurológica remitir al médico en el momento</a:t>
            </a:r>
          </a:p>
          <a:p>
            <a:pPr lvl="1"/>
            <a:endParaRPr lang="es-ES" dirty="0" smtClean="0"/>
          </a:p>
          <a:p>
            <a:r>
              <a:rPr lang="es-ES" dirty="0" smtClean="0"/>
              <a:t>PAS 160-179 </a:t>
            </a:r>
            <a:r>
              <a:rPr lang="es-ES" dirty="0" err="1" smtClean="0"/>
              <a:t>mmHg</a:t>
            </a:r>
            <a:r>
              <a:rPr lang="es-ES" dirty="0" smtClean="0"/>
              <a:t> y/o PAD  100-109  </a:t>
            </a:r>
            <a:r>
              <a:rPr lang="es-ES" dirty="0" err="1" smtClean="0"/>
              <a:t>mmHg</a:t>
            </a:r>
            <a:r>
              <a:rPr lang="es-ES" dirty="0" smtClean="0"/>
              <a:t>.</a:t>
            </a:r>
            <a:r>
              <a:rPr lang="es-ES" baseline="0" dirty="0" smtClean="0"/>
              <a:t> </a:t>
            </a:r>
          </a:p>
          <a:p>
            <a:pPr lvl="1"/>
            <a:r>
              <a:rPr lang="es-ES" baseline="0" dirty="0" smtClean="0"/>
              <a:t>No urgente, sin patología asociada remitir al médico en una semana</a:t>
            </a:r>
          </a:p>
          <a:p>
            <a:pPr lvl="1"/>
            <a:r>
              <a:rPr lang="es-ES" baseline="0" dirty="0" smtClean="0"/>
              <a:t>Con factores de riesgo remitir al médico en el día</a:t>
            </a:r>
            <a:endParaRPr lang="es-ES" dirty="0" smtClean="0"/>
          </a:p>
          <a:p>
            <a:r>
              <a:rPr lang="es-ES" dirty="0" smtClean="0"/>
              <a:t>PAS  &gt;=  180 </a:t>
            </a:r>
            <a:r>
              <a:rPr lang="es-ES" dirty="0" err="1" smtClean="0"/>
              <a:t>mmHg</a:t>
            </a:r>
            <a:r>
              <a:rPr lang="es-ES" dirty="0" smtClean="0"/>
              <a:t> y/o PAD  &gt;= 110  </a:t>
            </a:r>
            <a:r>
              <a:rPr lang="es-ES" dirty="0" err="1" smtClean="0"/>
              <a:t>mmHg</a:t>
            </a:r>
            <a:r>
              <a:rPr lang="es-ES" dirty="0" smtClean="0"/>
              <a:t>.</a:t>
            </a:r>
            <a:r>
              <a:rPr lang="es-ES" baseline="0" dirty="0" smtClean="0"/>
              <a:t> </a:t>
            </a:r>
          </a:p>
          <a:p>
            <a:pPr lvl="1"/>
            <a:r>
              <a:rPr lang="es-ES" baseline="0" dirty="0" smtClean="0"/>
              <a:t>En cualquier paciente Remitir al médico en el día</a:t>
            </a:r>
            <a:endParaRPr lang="es-ES" dirty="0" smtClean="0"/>
          </a:p>
          <a:p>
            <a:r>
              <a:rPr lang="es-ES" dirty="0" smtClean="0"/>
              <a:t>PAS  &gt;=  210 </a:t>
            </a:r>
            <a:r>
              <a:rPr lang="es-ES" dirty="0" err="1" smtClean="0"/>
              <a:t>mmHg</a:t>
            </a:r>
            <a:r>
              <a:rPr lang="es-ES" dirty="0" smtClean="0"/>
              <a:t> y/o PAD  &gt;= 120  </a:t>
            </a:r>
            <a:r>
              <a:rPr lang="es-ES" dirty="0" err="1" smtClean="0"/>
              <a:t>mmHg</a:t>
            </a:r>
            <a:r>
              <a:rPr lang="es-ES" dirty="0" smtClean="0"/>
              <a:t>.</a:t>
            </a:r>
            <a:r>
              <a:rPr lang="es-ES" baseline="0" dirty="0" smtClean="0"/>
              <a:t> </a:t>
            </a:r>
          </a:p>
          <a:p>
            <a:pPr lvl="1"/>
            <a:r>
              <a:rPr lang="es-ES" baseline="0" dirty="0" smtClean="0"/>
              <a:t> Esperar 5-10 min, repetir y si persiste derivar a un centro hospitalaria a urgencias.</a:t>
            </a:r>
          </a:p>
          <a:p>
            <a:endParaRPr lang="es-ES" dirty="0" smtClean="0"/>
          </a:p>
          <a:p>
            <a:r>
              <a:rPr lang="es-ES" dirty="0" err="1" smtClean="0"/>
              <a:t>Focalidad</a:t>
            </a:r>
            <a:r>
              <a:rPr lang="es-ES" dirty="0" smtClean="0"/>
              <a:t> neurológica: habla inconexa, dolor fuerte en la nuca,</a:t>
            </a:r>
            <a:r>
              <a:rPr lang="es-ES" baseline="0" dirty="0" smtClean="0"/>
              <a:t> boca torcida</a:t>
            </a:r>
          </a:p>
          <a:p>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Factores de riesgo: </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ca-ES" sz="1200" dirty="0" smtClean="0"/>
              <a:t>CARDIOPATÍA ISQUÉMICA </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ca-ES" sz="1200" dirty="0" smtClean="0"/>
              <a:t>EVC</a:t>
            </a:r>
            <a:br>
              <a:rPr lang="es-ES" altLang="ca-ES" sz="1200" dirty="0" smtClean="0"/>
            </a:br>
            <a:r>
              <a:rPr lang="es-ES" altLang="ca-ES" sz="1200" dirty="0" smtClean="0"/>
              <a:t>ENFERMEDAD RENAL </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ca-ES" sz="1200" dirty="0" smtClean="0"/>
              <a:t>DIABETES</a:t>
            </a:r>
            <a:endParaRPr lang="es-ES" dirty="0"/>
          </a:p>
        </p:txBody>
      </p:sp>
      <p:sp>
        <p:nvSpPr>
          <p:cNvPr id="4" name="3 Marcador de número de diapositiva"/>
          <p:cNvSpPr>
            <a:spLocks noGrp="1"/>
          </p:cNvSpPr>
          <p:nvPr>
            <p:ph type="sldNum" sz="quarter" idx="10"/>
          </p:nvPr>
        </p:nvSpPr>
        <p:spPr/>
        <p:txBody>
          <a:bodyPr/>
          <a:lstStyle/>
          <a:p>
            <a:fld id="{F5788777-DD5B-47BD-9DC3-46832D6E57C5}" type="slidenum">
              <a:rPr lang="es-ES" smtClean="0"/>
              <a:t>28</a:t>
            </a:fld>
            <a:endParaRPr lang="es-ES"/>
          </a:p>
        </p:txBody>
      </p:sp>
    </p:spTree>
    <p:extLst>
      <p:ext uri="{BB962C8B-B14F-4D97-AF65-F5344CB8AC3E}">
        <p14:creationId xmlns:p14="http://schemas.microsoft.com/office/powerpoint/2010/main" val="472785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788777-DD5B-47BD-9DC3-46832D6E57C5}" type="slidenum">
              <a:rPr lang="es-ES" smtClean="0"/>
              <a:t>31</a:t>
            </a:fld>
            <a:endParaRPr lang="es-ES"/>
          </a:p>
        </p:txBody>
      </p:sp>
    </p:spTree>
    <p:extLst>
      <p:ext uri="{BB962C8B-B14F-4D97-AF65-F5344CB8AC3E}">
        <p14:creationId xmlns:p14="http://schemas.microsoft.com/office/powerpoint/2010/main" val="1452051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El farmacéutico juega un papel esencial no solo en la detección, medición o control o los</a:t>
            </a:r>
            <a:r>
              <a:rPr lang="es-ES" baseline="0" dirty="0" smtClean="0"/>
              <a:t> FRCV</a:t>
            </a:r>
            <a:r>
              <a:rPr lang="es-ES" dirty="0" smtClean="0"/>
              <a:t>,</a:t>
            </a:r>
            <a:r>
              <a:rPr lang="es-ES" baseline="0" dirty="0" smtClean="0"/>
              <a:t> sino también en la intervención sobre los FRCV para disminuirlos cuando sea posible</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F5788777-DD5B-47BD-9DC3-46832D6E57C5}" type="slidenum">
              <a:rPr lang="es-ES" smtClean="0"/>
              <a:t>32</a:t>
            </a:fld>
            <a:endParaRPr lang="es-ES"/>
          </a:p>
        </p:txBody>
      </p:sp>
    </p:spTree>
    <p:extLst>
      <p:ext uri="{BB962C8B-B14F-4D97-AF65-F5344CB8AC3E}">
        <p14:creationId xmlns:p14="http://schemas.microsoft.com/office/powerpoint/2010/main" val="1452051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788777-DD5B-47BD-9DC3-46832D6E57C5}" type="slidenum">
              <a:rPr lang="es-ES" smtClean="0"/>
              <a:t>33</a:t>
            </a:fld>
            <a:endParaRPr lang="es-ES"/>
          </a:p>
        </p:txBody>
      </p:sp>
    </p:spTree>
    <p:extLst>
      <p:ext uri="{BB962C8B-B14F-4D97-AF65-F5344CB8AC3E}">
        <p14:creationId xmlns:p14="http://schemas.microsoft.com/office/powerpoint/2010/main" val="1452051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eaLnBrk="1" hangingPunct="1">
              <a:lnSpc>
                <a:spcPct val="80000"/>
              </a:lnSpc>
            </a:pPr>
            <a:r>
              <a:rPr lang="es-ES" altLang="es-ES" sz="1200" b="1" dirty="0" smtClean="0">
                <a:solidFill>
                  <a:schemeClr val="tx2"/>
                </a:solidFill>
                <a:latin typeface="Arial" panose="020B0604020202020204" pitchFamily="34" charset="0"/>
              </a:rPr>
              <a:t>Factores de riesgo</a:t>
            </a:r>
            <a:endParaRPr lang="es-ES" altLang="es-ES" sz="1200" dirty="0" smtClean="0">
              <a:latin typeface="Arial" panose="020B0604020202020204" pitchFamily="34" charset="0"/>
            </a:endParaRPr>
          </a:p>
          <a:p>
            <a:pPr eaLnBrk="1" hangingPunct="1">
              <a:lnSpc>
                <a:spcPct val="80000"/>
              </a:lnSpc>
            </a:pPr>
            <a:r>
              <a:rPr lang="es-ES" altLang="es-ES" sz="1200" dirty="0" smtClean="0">
                <a:latin typeface="Arial" panose="020B0604020202020204" pitchFamily="34" charset="0"/>
              </a:rPr>
              <a:t>Durante las últimas décadas, se han identificado diversos factores de riesgo relacionados con el desarrollo de enfermedad orgánica isquémica.</a:t>
            </a:r>
            <a:r>
              <a:rPr lang="es-ES" altLang="es-ES" sz="1200" baseline="30000" dirty="0" smtClean="0">
                <a:latin typeface="Arial" panose="020B0604020202020204" pitchFamily="34" charset="0"/>
              </a:rPr>
              <a:t>1</a:t>
            </a:r>
            <a:r>
              <a:rPr lang="es-ES" altLang="es-ES" sz="1200" dirty="0" smtClean="0">
                <a:latin typeface="Arial" panose="020B0604020202020204" pitchFamily="34" charset="0"/>
              </a:rPr>
              <a:t> </a:t>
            </a:r>
          </a:p>
          <a:p>
            <a:pPr eaLnBrk="1" hangingPunct="1">
              <a:lnSpc>
                <a:spcPct val="80000"/>
              </a:lnSpc>
            </a:pPr>
            <a:r>
              <a:rPr lang="es-ES" altLang="es-ES" sz="1200" dirty="0" smtClean="0">
                <a:latin typeface="Arial" panose="020B0604020202020204" pitchFamily="34" charset="0"/>
              </a:rPr>
              <a:t>Aunque existen algunos factores de riesgo claros no modificables, como la edad, el sexo y los antecedentes familiares de enfermedad cardiovascular, nuestras intervenciones farmacológicas y no farmacológicas se centran en los factores de riesgo modificables, como los cambios en el estilo de vida (sedentarismo, tabaquismo y consumo excesivo de alcohol), y el tratamiento de factores de riesgo como la hipercolesterolemia, la hipertensión arterial o la diabetes.</a:t>
            </a:r>
          </a:p>
          <a:p>
            <a:pPr eaLnBrk="1" hangingPunct="1">
              <a:lnSpc>
                <a:spcPct val="80000"/>
              </a:lnSpc>
            </a:pPr>
            <a:r>
              <a:rPr lang="es-ES" altLang="es-ES" sz="1200" dirty="0" smtClean="0">
                <a:latin typeface="Arial" panose="020B0604020202020204" pitchFamily="34" charset="0"/>
              </a:rPr>
              <a:t>El estudio INTERHEART que se muestra aquí fue un estudio de casos y controles estandarizado, que comparó 15 152 casos de pacientes ingresados con síntomas de infarto de miocardio agudo con 14 820 controles emparejados por edad, con el objetivo de identificar los factores de riesgo predisponentes.</a:t>
            </a:r>
            <a:r>
              <a:rPr lang="es-ES" altLang="es-ES" sz="1200" baseline="30000" dirty="0" smtClean="0">
                <a:latin typeface="Arial" panose="020B0604020202020204" pitchFamily="34" charset="0"/>
              </a:rPr>
              <a:t>2</a:t>
            </a:r>
            <a:r>
              <a:rPr lang="es-ES" altLang="es-ES" sz="1200" dirty="0" smtClean="0">
                <a:latin typeface="Arial" panose="020B0604020202020204" pitchFamily="34" charset="0"/>
              </a:rPr>
              <a:t> </a:t>
            </a:r>
          </a:p>
          <a:p>
            <a:pPr eaLnBrk="1" hangingPunct="1">
              <a:lnSpc>
                <a:spcPct val="80000"/>
              </a:lnSpc>
            </a:pPr>
            <a:r>
              <a:rPr lang="es-ES" altLang="es-ES" sz="1200" dirty="0" smtClean="0">
                <a:latin typeface="Arial" panose="020B0604020202020204" pitchFamily="34" charset="0"/>
              </a:rPr>
              <a:t>INTERHEART se efectuó en 52 países que representaban todos los continentes habitados.</a:t>
            </a:r>
          </a:p>
          <a:p>
            <a:pPr eaLnBrk="1" hangingPunct="1">
              <a:lnSpc>
                <a:spcPct val="80000"/>
              </a:lnSpc>
            </a:pPr>
            <a:r>
              <a:rPr lang="es-ES" altLang="es-ES" sz="1200" dirty="0" smtClean="0">
                <a:latin typeface="Arial" panose="020B0604020202020204" pitchFamily="34" charset="0"/>
              </a:rPr>
              <a:t>Se identificaron nueve factores de riesgo independientes que explicaban el 90% del riesgo atribuible a la población (RAP) por IM agudo (tabaquismo, elevación de la </a:t>
            </a:r>
            <a:r>
              <a:rPr lang="es-ES" altLang="es-ES" sz="1200" dirty="0" err="1" smtClean="0">
                <a:latin typeface="Arial" panose="020B0604020202020204" pitchFamily="34" charset="0"/>
              </a:rPr>
              <a:t>apolipoproteína</a:t>
            </a:r>
            <a:r>
              <a:rPr lang="es-ES" altLang="es-ES" sz="1200" dirty="0" smtClean="0">
                <a:latin typeface="Arial" panose="020B0604020202020204" pitchFamily="34" charset="0"/>
              </a:rPr>
              <a:t> A, hipertensión, diabetes, obesidad abdominal, factores psicosociales, bajo consumo de fruta y verdura, escasa actividad física y consumo de alcohol). La combinación de tabaquismo actual, hipertensión y diabetes supuso el 53% del RAP.</a:t>
            </a:r>
          </a:p>
          <a:p>
            <a:pPr eaLnBrk="1" hangingPunct="1">
              <a:lnSpc>
                <a:spcPct val="80000"/>
              </a:lnSpc>
            </a:pPr>
            <a:r>
              <a:rPr lang="es-ES" altLang="es-ES" sz="1200" dirty="0" smtClean="0">
                <a:latin typeface="Arial" panose="020B0604020202020204" pitchFamily="34" charset="0"/>
              </a:rPr>
              <a:t>Un estilo de vida más saludable, que combine el consumo diario de fruta y verdura con una actividad física regular, también reduce significativamente el riesgo de IM. Los datos de INTERHEART sugieren que si un fumador dejara el hábito y adoptara un estilo de vida saludable el riesgo de IM se reduciría en &gt;75%. </a:t>
            </a:r>
          </a:p>
          <a:p>
            <a:pPr eaLnBrk="1" hangingPunct="1">
              <a:lnSpc>
                <a:spcPct val="80000"/>
              </a:lnSpc>
            </a:pPr>
            <a:r>
              <a:rPr lang="es-ES" altLang="es-ES" sz="1200" dirty="0" smtClean="0">
                <a:latin typeface="Arial" panose="020B0604020202020204" pitchFamily="34" charset="0"/>
              </a:rPr>
              <a:t>El diagrama de la diapositiva muestra que el efecto de los factores de riesgo es aditivo: cuanto mayor sea el número de factores de riesgo, mayor será el riesgo de un episodio cardiovascular, en este caso IM.</a:t>
            </a:r>
            <a:endParaRPr lang="de-DE" altLang="es-ES" sz="1200" dirty="0" smtClean="0">
              <a:latin typeface="Arial" panose="020B0604020202020204" pitchFamily="34" charset="0"/>
            </a:endParaRPr>
          </a:p>
          <a:p>
            <a:pPr eaLnBrk="1" hangingPunct="1">
              <a:lnSpc>
                <a:spcPct val="80000"/>
              </a:lnSpc>
            </a:pPr>
            <a:endParaRPr lang="en-GB" altLang="es-ES" sz="1200" dirty="0" smtClean="0">
              <a:latin typeface="Arial" panose="020B0604020202020204" pitchFamily="34" charset="0"/>
            </a:endParaRPr>
          </a:p>
          <a:p>
            <a:pPr eaLnBrk="1" hangingPunct="1">
              <a:lnSpc>
                <a:spcPct val="80000"/>
              </a:lnSpc>
            </a:pPr>
            <a:r>
              <a:rPr lang="en-GB" altLang="es-ES" sz="1050" b="1" dirty="0" err="1" smtClean="0">
                <a:latin typeface="Arial" panose="020B0604020202020204" pitchFamily="34" charset="0"/>
              </a:rPr>
              <a:t>Bibliografía</a:t>
            </a:r>
            <a:endParaRPr lang="en-GB" altLang="es-ES" sz="1050" b="1" dirty="0" smtClean="0">
              <a:latin typeface="Arial" panose="020B0604020202020204" pitchFamily="34" charset="0"/>
            </a:endParaRPr>
          </a:p>
          <a:p>
            <a:pPr eaLnBrk="1" hangingPunct="1">
              <a:lnSpc>
                <a:spcPct val="80000"/>
              </a:lnSpc>
            </a:pPr>
            <a:r>
              <a:rPr lang="en-GB" altLang="es-ES" sz="1050" dirty="0" smtClean="0">
                <a:latin typeface="Arial" panose="020B0604020202020204" pitchFamily="34" charset="0"/>
              </a:rPr>
              <a:t>1. </a:t>
            </a:r>
            <a:r>
              <a:rPr lang="en-GB" altLang="es-ES" sz="1050" dirty="0" err="1" smtClean="0">
                <a:latin typeface="Arial" panose="020B0604020202020204" pitchFamily="34" charset="0"/>
              </a:rPr>
              <a:t>Chobanian</a:t>
            </a:r>
            <a:r>
              <a:rPr lang="en-GB" altLang="es-ES" sz="1050" dirty="0" smtClean="0">
                <a:latin typeface="Arial" panose="020B0604020202020204" pitchFamily="34" charset="0"/>
              </a:rPr>
              <a:t> AV </a:t>
            </a:r>
            <a:r>
              <a:rPr lang="en-GB" altLang="es-ES" sz="1050" i="1" dirty="0" smtClean="0">
                <a:latin typeface="Arial" panose="020B0604020202020204" pitchFamily="34" charset="0"/>
              </a:rPr>
              <a:t>et al</a:t>
            </a:r>
            <a:r>
              <a:rPr lang="en-GB" altLang="es-ES" sz="1050" dirty="0" smtClean="0">
                <a:latin typeface="Arial" panose="020B0604020202020204" pitchFamily="34" charset="0"/>
              </a:rPr>
              <a:t>., </a:t>
            </a:r>
            <a:r>
              <a:rPr lang="fr-FR" altLang="es-ES" sz="1050" dirty="0" smtClean="0">
                <a:latin typeface="Arial" panose="020B0604020202020204" pitchFamily="34" charset="0"/>
              </a:rPr>
              <a:t>The </a:t>
            </a:r>
            <a:r>
              <a:rPr lang="fr-FR" altLang="es-ES" sz="1050" dirty="0" err="1" smtClean="0">
                <a:latin typeface="Arial" panose="020B0604020202020204" pitchFamily="34" charset="0"/>
              </a:rPr>
              <a:t>Seventh</a:t>
            </a:r>
            <a:r>
              <a:rPr lang="fr-FR" altLang="es-ES" sz="1050" dirty="0" smtClean="0">
                <a:latin typeface="Arial" panose="020B0604020202020204" pitchFamily="34" charset="0"/>
              </a:rPr>
              <a:t> Report of the Joint National </a:t>
            </a:r>
            <a:r>
              <a:rPr lang="fr-FR" altLang="es-ES" sz="1050" dirty="0" err="1" smtClean="0">
                <a:latin typeface="Arial" panose="020B0604020202020204" pitchFamily="34" charset="0"/>
              </a:rPr>
              <a:t>Committee</a:t>
            </a:r>
            <a:r>
              <a:rPr lang="fr-FR" altLang="es-ES" sz="1050" dirty="0" smtClean="0">
                <a:latin typeface="Arial" panose="020B0604020202020204" pitchFamily="34" charset="0"/>
              </a:rPr>
              <a:t> on </a:t>
            </a:r>
            <a:r>
              <a:rPr lang="fr-FR" altLang="es-ES" sz="1050" dirty="0" err="1" smtClean="0">
                <a:latin typeface="Arial" panose="020B0604020202020204" pitchFamily="34" charset="0"/>
              </a:rPr>
              <a:t>Prevention</a:t>
            </a:r>
            <a:r>
              <a:rPr lang="fr-FR" altLang="es-ES" sz="1050" dirty="0" smtClean="0">
                <a:latin typeface="Arial" panose="020B0604020202020204" pitchFamily="34" charset="0"/>
              </a:rPr>
              <a:t>, </a:t>
            </a:r>
            <a:r>
              <a:rPr lang="fr-FR" altLang="es-ES" sz="1050" dirty="0" err="1" smtClean="0">
                <a:latin typeface="Arial" panose="020B0604020202020204" pitchFamily="34" charset="0"/>
              </a:rPr>
              <a:t>Detection</a:t>
            </a:r>
            <a:r>
              <a:rPr lang="fr-FR" altLang="es-ES" sz="1050" dirty="0" smtClean="0">
                <a:latin typeface="Arial" panose="020B0604020202020204" pitchFamily="34" charset="0"/>
              </a:rPr>
              <a:t>, Evaluation, and </a:t>
            </a:r>
            <a:r>
              <a:rPr lang="fr-FR" altLang="es-ES" sz="1050" dirty="0" err="1" smtClean="0">
                <a:latin typeface="Arial" panose="020B0604020202020204" pitchFamily="34" charset="0"/>
              </a:rPr>
              <a:t>Treatment</a:t>
            </a:r>
            <a:r>
              <a:rPr lang="fr-FR" altLang="es-ES" sz="1050" dirty="0" smtClean="0">
                <a:latin typeface="Arial" panose="020B0604020202020204" pitchFamily="34" charset="0"/>
              </a:rPr>
              <a:t> of High Blood Pressure: the JNC 7 report. </a:t>
            </a:r>
            <a:r>
              <a:rPr lang="en-GB" altLang="es-ES" sz="1050" dirty="0" smtClean="0">
                <a:latin typeface="Arial" panose="020B0604020202020204" pitchFamily="34" charset="0"/>
              </a:rPr>
              <a:t>JAMA 2003;289:2560-2571</a:t>
            </a:r>
          </a:p>
          <a:p>
            <a:pPr eaLnBrk="1" hangingPunct="1">
              <a:lnSpc>
                <a:spcPct val="80000"/>
              </a:lnSpc>
              <a:spcBef>
                <a:spcPct val="50000"/>
              </a:spcBef>
            </a:pPr>
            <a:r>
              <a:rPr lang="en-US" altLang="es-ES" sz="1050" dirty="0" smtClean="0">
                <a:latin typeface="Arial" panose="020B0604020202020204" pitchFamily="34" charset="0"/>
              </a:rPr>
              <a:t>2. Yusuf S., </a:t>
            </a:r>
            <a:r>
              <a:rPr lang="en-US" altLang="es-ES" sz="1050" i="1" dirty="0" smtClean="0">
                <a:latin typeface="Arial" panose="020B0604020202020204" pitchFamily="34" charset="0"/>
              </a:rPr>
              <a:t>et al</a:t>
            </a:r>
            <a:r>
              <a:rPr lang="en-US" altLang="es-ES" sz="1050" dirty="0" smtClean="0">
                <a:latin typeface="Arial" panose="020B0604020202020204" pitchFamily="34" charset="0"/>
              </a:rPr>
              <a:t>. </a:t>
            </a:r>
            <a:r>
              <a:rPr lang="fr-FR" altLang="es-ES" sz="1050" dirty="0" err="1" smtClean="0">
                <a:latin typeface="Arial" panose="020B0604020202020204" pitchFamily="34" charset="0"/>
              </a:rPr>
              <a:t>Effect</a:t>
            </a:r>
            <a:r>
              <a:rPr lang="fr-FR" altLang="es-ES" sz="1050" dirty="0" smtClean="0">
                <a:latin typeface="Arial" panose="020B0604020202020204" pitchFamily="34" charset="0"/>
              </a:rPr>
              <a:t> of </a:t>
            </a:r>
            <a:r>
              <a:rPr lang="fr-FR" altLang="es-ES" sz="1050" dirty="0" err="1" smtClean="0">
                <a:latin typeface="Arial" panose="020B0604020202020204" pitchFamily="34" charset="0"/>
              </a:rPr>
              <a:t>potentially</a:t>
            </a:r>
            <a:r>
              <a:rPr lang="fr-FR" altLang="es-ES" sz="1050" dirty="0" smtClean="0">
                <a:latin typeface="Arial" panose="020B0604020202020204" pitchFamily="34" charset="0"/>
              </a:rPr>
              <a:t> modifiable </a:t>
            </a:r>
            <a:r>
              <a:rPr lang="fr-FR" altLang="es-ES" sz="1050" dirty="0" err="1" smtClean="0">
                <a:latin typeface="Arial" panose="020B0604020202020204" pitchFamily="34" charset="0"/>
              </a:rPr>
              <a:t>risk</a:t>
            </a:r>
            <a:r>
              <a:rPr lang="fr-FR" altLang="es-ES" sz="1050" dirty="0" smtClean="0">
                <a:latin typeface="Arial" panose="020B0604020202020204" pitchFamily="34" charset="0"/>
              </a:rPr>
              <a:t> </a:t>
            </a:r>
            <a:r>
              <a:rPr lang="fr-FR" altLang="es-ES" sz="1050" dirty="0" err="1" smtClean="0">
                <a:latin typeface="Arial" panose="020B0604020202020204" pitchFamily="34" charset="0"/>
              </a:rPr>
              <a:t>factors</a:t>
            </a:r>
            <a:r>
              <a:rPr lang="fr-FR" altLang="es-ES" sz="1050" dirty="0" smtClean="0">
                <a:latin typeface="Arial" panose="020B0604020202020204" pitchFamily="34" charset="0"/>
              </a:rPr>
              <a:t> </a:t>
            </a:r>
            <a:r>
              <a:rPr lang="fr-FR" altLang="es-ES" sz="1050" dirty="0" err="1" smtClean="0">
                <a:latin typeface="Arial" panose="020B0604020202020204" pitchFamily="34" charset="0"/>
              </a:rPr>
              <a:t>associated</a:t>
            </a:r>
            <a:r>
              <a:rPr lang="fr-FR" altLang="es-ES" sz="1050" dirty="0" smtClean="0">
                <a:latin typeface="Arial" panose="020B0604020202020204" pitchFamily="34" charset="0"/>
              </a:rPr>
              <a:t> </a:t>
            </a:r>
            <a:r>
              <a:rPr lang="fr-FR" altLang="es-ES" sz="1050" dirty="0" err="1" smtClean="0">
                <a:latin typeface="Arial" panose="020B0604020202020204" pitchFamily="34" charset="0"/>
              </a:rPr>
              <a:t>with</a:t>
            </a:r>
            <a:r>
              <a:rPr lang="fr-FR" altLang="es-ES" sz="1050" dirty="0" smtClean="0">
                <a:latin typeface="Arial" panose="020B0604020202020204" pitchFamily="34" charset="0"/>
              </a:rPr>
              <a:t> </a:t>
            </a:r>
            <a:r>
              <a:rPr lang="fr-FR" altLang="es-ES" sz="1050" dirty="0" err="1" smtClean="0">
                <a:latin typeface="Arial" panose="020B0604020202020204" pitchFamily="34" charset="0"/>
              </a:rPr>
              <a:t>myocardial</a:t>
            </a:r>
            <a:r>
              <a:rPr lang="fr-FR" altLang="es-ES" sz="1050" dirty="0" smtClean="0">
                <a:latin typeface="Arial" panose="020B0604020202020204" pitchFamily="34" charset="0"/>
              </a:rPr>
              <a:t> </a:t>
            </a:r>
            <a:r>
              <a:rPr lang="fr-FR" altLang="es-ES" sz="1050" dirty="0" err="1" smtClean="0">
                <a:latin typeface="Arial" panose="020B0604020202020204" pitchFamily="34" charset="0"/>
              </a:rPr>
              <a:t>infarction</a:t>
            </a:r>
            <a:r>
              <a:rPr lang="fr-FR" altLang="es-ES" sz="1050" dirty="0" smtClean="0">
                <a:latin typeface="Arial" panose="020B0604020202020204" pitchFamily="34" charset="0"/>
              </a:rPr>
              <a:t> in 52 countries (the INTERHEART </a:t>
            </a:r>
            <a:r>
              <a:rPr lang="fr-FR" altLang="es-ES" sz="1050" dirty="0" err="1" smtClean="0">
                <a:latin typeface="Arial" panose="020B0604020202020204" pitchFamily="34" charset="0"/>
              </a:rPr>
              <a:t>study</a:t>
            </a:r>
            <a:r>
              <a:rPr lang="fr-FR" altLang="es-ES" sz="1050" dirty="0" smtClean="0">
                <a:latin typeface="Arial" panose="020B0604020202020204" pitchFamily="34" charset="0"/>
              </a:rPr>
              <a:t>): case-control </a:t>
            </a:r>
            <a:r>
              <a:rPr lang="fr-FR" altLang="es-ES" sz="1050" dirty="0" err="1" smtClean="0">
                <a:latin typeface="Arial" panose="020B0604020202020204" pitchFamily="34" charset="0"/>
              </a:rPr>
              <a:t>study</a:t>
            </a:r>
            <a:r>
              <a:rPr lang="fr-FR" altLang="es-ES" sz="1050" dirty="0" smtClean="0">
                <a:latin typeface="Arial" panose="020B0604020202020204" pitchFamily="34" charset="0"/>
              </a:rPr>
              <a:t>.</a:t>
            </a:r>
            <a:r>
              <a:rPr lang="fr-FR" altLang="es-ES" sz="1050" b="1" dirty="0" smtClean="0">
                <a:latin typeface="Arial" panose="020B0604020202020204" pitchFamily="34" charset="0"/>
              </a:rPr>
              <a:t> </a:t>
            </a:r>
            <a:r>
              <a:rPr lang="en-US" altLang="es-ES" sz="1050" dirty="0" smtClean="0">
                <a:latin typeface="Arial" panose="020B0604020202020204" pitchFamily="34" charset="0"/>
              </a:rPr>
              <a:t>Lancet 2004;364:937–952</a:t>
            </a:r>
            <a:endParaRPr lang="en-GB" altLang="es-ES" sz="1050" dirty="0" smtClean="0">
              <a:latin typeface="Arial" panose="020B0604020202020204" pitchFamily="34" charset="0"/>
            </a:endParaRPr>
          </a:p>
          <a:p>
            <a:pPr eaLnBrk="1" hangingPunct="1">
              <a:lnSpc>
                <a:spcPct val="80000"/>
              </a:lnSpc>
            </a:pPr>
            <a:endParaRPr lang="de-DE" altLang="es-ES" sz="1050" dirty="0" smtClean="0">
              <a:latin typeface="Arial" panose="020B0604020202020204" pitchFamily="34" charset="0"/>
            </a:endParaRPr>
          </a:p>
          <a:p>
            <a:pPr eaLnBrk="1" hangingPunct="1">
              <a:lnSpc>
                <a:spcPct val="80000"/>
              </a:lnSpc>
            </a:pPr>
            <a:endParaRPr lang="de-DE" altLang="es-ES" sz="1050" dirty="0" smtClean="0">
              <a:latin typeface="Arial" panose="020B0604020202020204" pitchFamily="34" charset="0"/>
            </a:endParaRPr>
          </a:p>
          <a:p>
            <a:endParaRPr lang="es-ES" dirty="0"/>
          </a:p>
        </p:txBody>
      </p:sp>
      <p:sp>
        <p:nvSpPr>
          <p:cNvPr id="4" name="3 Marcador de número de diapositiva"/>
          <p:cNvSpPr>
            <a:spLocks noGrp="1"/>
          </p:cNvSpPr>
          <p:nvPr>
            <p:ph type="sldNum" sz="quarter" idx="10"/>
          </p:nvPr>
        </p:nvSpPr>
        <p:spPr/>
        <p:txBody>
          <a:bodyPr/>
          <a:lstStyle/>
          <a:p>
            <a:fld id="{F5788777-DD5B-47BD-9DC3-46832D6E57C5}" type="slidenum">
              <a:rPr lang="es-ES" smtClean="0"/>
              <a:t>5</a:t>
            </a:fld>
            <a:endParaRPr lang="es-ES"/>
          </a:p>
        </p:txBody>
      </p:sp>
    </p:spTree>
    <p:extLst>
      <p:ext uri="{BB962C8B-B14F-4D97-AF65-F5344CB8AC3E}">
        <p14:creationId xmlns:p14="http://schemas.microsoft.com/office/powerpoint/2010/main" val="413216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latin typeface="+mn-lt"/>
                <a:ea typeface="+mn-ea"/>
                <a:cs typeface="+mn-cs"/>
              </a:rPr>
              <a:t>La Medida Aislada en Farmacia Comunitaria (MAFC) es una medida clínica y en el Programa </a:t>
            </a:r>
            <a:r>
              <a:rPr lang="es-ES" sz="1200" kern="1200" dirty="0" err="1" smtClean="0">
                <a:solidFill>
                  <a:schemeClr val="tx1"/>
                </a:solidFill>
                <a:latin typeface="+mn-lt"/>
                <a:ea typeface="+mn-ea"/>
                <a:cs typeface="+mn-cs"/>
              </a:rPr>
              <a:t>impacHta</a:t>
            </a:r>
            <a:r>
              <a:rPr lang="es-ES" sz="1200" kern="1200" dirty="0" smtClean="0">
                <a:solidFill>
                  <a:schemeClr val="tx1"/>
                </a:solidFill>
                <a:latin typeface="+mn-lt"/>
                <a:ea typeface="+mn-ea"/>
                <a:cs typeface="+mn-cs"/>
              </a:rPr>
              <a:t> se adoptan los mismos valores que al hablar del umbral de hipertensión en la consulta médica</a:t>
            </a:r>
            <a:endParaRPr lang="es-ES" dirty="0"/>
          </a:p>
        </p:txBody>
      </p:sp>
      <p:sp>
        <p:nvSpPr>
          <p:cNvPr id="4" name="3 Marcador de número de diapositiva"/>
          <p:cNvSpPr>
            <a:spLocks noGrp="1"/>
          </p:cNvSpPr>
          <p:nvPr>
            <p:ph type="sldNum" sz="quarter" idx="10"/>
          </p:nvPr>
        </p:nvSpPr>
        <p:spPr/>
        <p:txBody>
          <a:bodyPr/>
          <a:lstStyle/>
          <a:p>
            <a:fld id="{F5788777-DD5B-47BD-9DC3-46832D6E57C5}" type="slidenum">
              <a:rPr lang="es-ES" smtClean="0"/>
              <a:t>12</a:t>
            </a:fld>
            <a:endParaRPr lang="es-ES"/>
          </a:p>
        </p:txBody>
      </p:sp>
    </p:spTree>
    <p:extLst>
      <p:ext uri="{BB962C8B-B14F-4D97-AF65-F5344CB8AC3E}">
        <p14:creationId xmlns:p14="http://schemas.microsoft.com/office/powerpoint/2010/main" val="957314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dirty="0" smtClean="0">
                <a:solidFill>
                  <a:schemeClr val="tx1">
                    <a:lumMod val="95000"/>
                    <a:lumOff val="5000"/>
                  </a:schemeClr>
                </a:solidFill>
              </a:rPr>
              <a:t>EVIDENCIA CIENTÍFICA:</a:t>
            </a:r>
          </a:p>
          <a:p>
            <a:endParaRPr lang="es-ES" sz="1200" dirty="0" smtClean="0">
              <a:solidFill>
                <a:schemeClr val="tx1">
                  <a:lumMod val="95000"/>
                  <a:lumOff val="5000"/>
                </a:schemeClr>
              </a:solidFill>
            </a:endParaRPr>
          </a:p>
          <a:p>
            <a:r>
              <a:rPr lang="es-ES" dirty="0" smtClean="0"/>
              <a:t>I Al menos un ensayo clínico controlado y aleatorizado diseñado de forma apropiada.</a:t>
            </a:r>
          </a:p>
          <a:p>
            <a:r>
              <a:rPr lang="es-ES" dirty="0" smtClean="0"/>
              <a:t>II-1 Ensayos clínicos controlados bien diseñados, pero no aleatorizados.</a:t>
            </a:r>
          </a:p>
          <a:p>
            <a:r>
              <a:rPr lang="es-ES" dirty="0" smtClean="0"/>
              <a:t>II-2 Estudios de cohortes o de casos y controles bien diseñados, preferentemente </a:t>
            </a:r>
            <a:r>
              <a:rPr lang="es-ES" dirty="0" err="1" smtClean="0"/>
              <a:t>multicéntricos</a:t>
            </a:r>
            <a:r>
              <a:rPr lang="es-ES" dirty="0" smtClean="0"/>
              <a:t>.</a:t>
            </a:r>
          </a:p>
          <a:p>
            <a:r>
              <a:rPr lang="es-ES" dirty="0" smtClean="0"/>
              <a:t>II-3 Múltiples series comparadas en el tiempo, con o sin intervención, y resultados sorprendentes en experiencias no controladas.</a:t>
            </a:r>
          </a:p>
          <a:p>
            <a:r>
              <a:rPr lang="es-ES" dirty="0" smtClean="0"/>
              <a:t>III Opiniones basadas en experiencias clínicas, estudios descriptivos, observaciones clínicas o informes de comités de expertos.</a:t>
            </a:r>
          </a:p>
          <a:p>
            <a:endParaRPr lang="es-ES" dirty="0" smtClean="0"/>
          </a:p>
          <a:p>
            <a:r>
              <a:rPr lang="es-ES" dirty="0" smtClean="0"/>
              <a:t>A Extremadamente recomendable (buena evidencia de que la medida es eficaz y los beneficios superan ampliamente</a:t>
            </a:r>
          </a:p>
          <a:p>
            <a:r>
              <a:rPr lang="es-ES" dirty="0" smtClean="0"/>
              <a:t>a los perjuicios).</a:t>
            </a:r>
          </a:p>
          <a:p>
            <a:r>
              <a:rPr lang="es-ES" dirty="0" smtClean="0"/>
              <a:t>B Recomendable (al menos moderada evidencia de que la medida es eficaz y los beneficios superan a los perjuicios).</a:t>
            </a:r>
          </a:p>
          <a:p>
            <a:r>
              <a:rPr lang="es-ES" dirty="0" smtClean="0"/>
              <a:t>C Ni recomendable ni desaconsejable (al menos moderada evidencia de que la medida es eficaz, pero los beneficios son muy</a:t>
            </a:r>
          </a:p>
          <a:p>
            <a:r>
              <a:rPr lang="es-ES" dirty="0" smtClean="0"/>
              <a:t>similares a los perjuicios y no puede justificarse una recomendación general).</a:t>
            </a:r>
          </a:p>
          <a:p>
            <a:r>
              <a:rPr lang="es-ES" dirty="0" smtClean="0"/>
              <a:t>D Desaconsejable (al menos moderada evidencia de que la medida es ineficaz o de que los perjuicios superan a los</a:t>
            </a:r>
          </a:p>
          <a:p>
            <a:r>
              <a:rPr lang="es-ES" dirty="0" smtClean="0"/>
              <a:t>beneficios).</a:t>
            </a:r>
          </a:p>
          <a:p>
            <a:r>
              <a:rPr lang="es-ES" dirty="0" smtClean="0"/>
              <a:t>I Evidencia insuficiente, de mala calidad o contradictoria, y el balance entre beneficios y perjuicios no puede ser determinado</a:t>
            </a:r>
          </a:p>
          <a:p>
            <a:endParaRPr lang="es-ES" sz="1200" dirty="0" smtClean="0">
              <a:solidFill>
                <a:schemeClr val="tx1">
                  <a:lumMod val="95000"/>
                  <a:lumOff val="5000"/>
                </a:schemeClr>
              </a:solidFill>
            </a:endParaRPr>
          </a:p>
          <a:p>
            <a:r>
              <a:rPr lang="es-ES" sz="1200" dirty="0" err="1" smtClean="0">
                <a:solidFill>
                  <a:schemeClr val="tx1">
                    <a:lumMod val="95000"/>
                    <a:lumOff val="5000"/>
                  </a:schemeClr>
                </a:solidFill>
              </a:rPr>
              <a:t>Piepoli</a:t>
            </a:r>
            <a:r>
              <a:rPr lang="es-ES" sz="1200" dirty="0" smtClean="0">
                <a:solidFill>
                  <a:schemeClr val="tx1">
                    <a:lumMod val="95000"/>
                    <a:lumOff val="5000"/>
                  </a:schemeClr>
                </a:solidFill>
              </a:rPr>
              <a:t> M F et al. Guía ESC 2016 sobre prevención de la enfermedad cardiovascular en la práctica clínica Sexto Grupo de Trabajo Conjunto de la Sociedad Europea de Cardiología y otras Sociedades sobre Prevención de Enfermedad Cardiovascular en la Práctica Clínica (constituido por representantes de 10 sociedades y expertos invitados). </a:t>
            </a:r>
            <a:r>
              <a:rPr lang="pt-BR" sz="1200" dirty="0" err="1" smtClean="0">
                <a:solidFill>
                  <a:schemeClr val="tx1">
                    <a:lumMod val="95000"/>
                    <a:lumOff val="5000"/>
                  </a:schemeClr>
                </a:solidFill>
              </a:rPr>
              <a:t>Rev</a:t>
            </a:r>
            <a:r>
              <a:rPr lang="pt-BR" sz="1200" dirty="0" smtClean="0">
                <a:solidFill>
                  <a:schemeClr val="tx1">
                    <a:lumMod val="95000"/>
                    <a:lumOff val="5000"/>
                  </a:schemeClr>
                </a:solidFill>
              </a:rPr>
              <a:t> </a:t>
            </a:r>
            <a:r>
              <a:rPr lang="pt-BR" sz="1200" dirty="0" err="1" smtClean="0">
                <a:solidFill>
                  <a:schemeClr val="tx1">
                    <a:lumMod val="95000"/>
                    <a:lumOff val="5000"/>
                  </a:schemeClr>
                </a:solidFill>
              </a:rPr>
              <a:t>Esp</a:t>
            </a:r>
            <a:r>
              <a:rPr lang="pt-BR" sz="1200" dirty="0" smtClean="0">
                <a:solidFill>
                  <a:schemeClr val="tx1">
                    <a:lumMod val="95000"/>
                    <a:lumOff val="5000"/>
                  </a:schemeClr>
                </a:solidFill>
              </a:rPr>
              <a:t> </a:t>
            </a:r>
            <a:r>
              <a:rPr lang="pt-BR" sz="1200" dirty="0" err="1" smtClean="0">
                <a:solidFill>
                  <a:schemeClr val="tx1">
                    <a:lumMod val="95000"/>
                    <a:lumOff val="5000"/>
                  </a:schemeClr>
                </a:solidFill>
              </a:rPr>
              <a:t>Cardiol</a:t>
            </a:r>
            <a:r>
              <a:rPr lang="pt-BR" sz="1200" dirty="0" smtClean="0">
                <a:solidFill>
                  <a:schemeClr val="tx1">
                    <a:lumMod val="95000"/>
                    <a:lumOff val="5000"/>
                  </a:schemeClr>
                </a:solidFill>
              </a:rPr>
              <a:t>. 2016;69(10):939.e1-e87</a:t>
            </a:r>
          </a:p>
          <a:p>
            <a:endParaRPr lang="es-ES" dirty="0"/>
          </a:p>
        </p:txBody>
      </p:sp>
      <p:sp>
        <p:nvSpPr>
          <p:cNvPr id="4" name="3 Marcador de número de diapositiva"/>
          <p:cNvSpPr>
            <a:spLocks noGrp="1"/>
          </p:cNvSpPr>
          <p:nvPr>
            <p:ph type="sldNum" sz="quarter" idx="10"/>
          </p:nvPr>
        </p:nvSpPr>
        <p:spPr/>
        <p:txBody>
          <a:bodyPr/>
          <a:lstStyle/>
          <a:p>
            <a:fld id="{F5788777-DD5B-47BD-9DC3-46832D6E57C5}" type="slidenum">
              <a:rPr lang="es-ES" smtClean="0"/>
              <a:t>15</a:t>
            </a:fld>
            <a:endParaRPr lang="es-ES"/>
          </a:p>
        </p:txBody>
      </p:sp>
    </p:spTree>
    <p:extLst>
      <p:ext uri="{BB962C8B-B14F-4D97-AF65-F5344CB8AC3E}">
        <p14:creationId xmlns:p14="http://schemas.microsoft.com/office/powerpoint/2010/main" val="957314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farmacológicas:  dieta mediterránea, bajo consumo de sal, ejercicio, no tabaco ni alcohol.</a:t>
            </a:r>
          </a:p>
          <a:p>
            <a:r>
              <a:rPr lang="es-ES" dirty="0" smtClean="0"/>
              <a:t>No</a:t>
            </a:r>
            <a:r>
              <a:rPr lang="es-ES" baseline="0" dirty="0" smtClean="0"/>
              <a:t> alimentos precocinados, </a:t>
            </a:r>
          </a:p>
          <a:p>
            <a:r>
              <a:rPr lang="es-ES" baseline="0" dirty="0" smtClean="0"/>
              <a:t>Evitar estrés.</a:t>
            </a:r>
          </a:p>
          <a:p>
            <a:r>
              <a:rPr lang="es-ES" baseline="0" dirty="0" smtClean="0"/>
              <a:t>Control sobrepeso y obesidad</a:t>
            </a:r>
            <a:endParaRPr lang="es-ES" dirty="0" smtClean="0"/>
          </a:p>
          <a:p>
            <a:r>
              <a:rPr lang="es-ES" dirty="0" smtClean="0"/>
              <a:t>Riñón, productor de renina.</a:t>
            </a:r>
          </a:p>
          <a:p>
            <a:r>
              <a:rPr lang="es-ES" dirty="0" smtClean="0"/>
              <a:t>Hígado, productor de </a:t>
            </a:r>
            <a:r>
              <a:rPr lang="es-ES" dirty="0" err="1" smtClean="0"/>
              <a:t>angiotensinógeno</a:t>
            </a:r>
            <a:r>
              <a:rPr lang="es-ES" dirty="0" smtClean="0"/>
              <a:t>.</a:t>
            </a:r>
          </a:p>
          <a:p>
            <a:r>
              <a:rPr lang="es-ES" dirty="0" smtClean="0"/>
              <a:t>El lecho vascular pulmonar, donde actúa la </a:t>
            </a:r>
            <a:r>
              <a:rPr lang="es-ES" dirty="0" err="1" smtClean="0"/>
              <a:t>convertasa</a:t>
            </a:r>
            <a:r>
              <a:rPr lang="es-ES" dirty="0" smtClean="0"/>
              <a:t>.</a:t>
            </a:r>
          </a:p>
          <a:p>
            <a:r>
              <a:rPr lang="es-ES" dirty="0" smtClean="0"/>
              <a:t>La corteza suprarrenal, productora de aldosterona.</a:t>
            </a:r>
          </a:p>
          <a:p>
            <a:endParaRPr lang="es-ES" dirty="0" smtClean="0"/>
          </a:p>
          <a:p>
            <a:r>
              <a:rPr lang="es-ES" dirty="0" smtClean="0"/>
              <a:t>Vasoconstricción </a:t>
            </a:r>
            <a:r>
              <a:rPr lang="es-ES" dirty="0" err="1" smtClean="0"/>
              <a:t>arteriovenosa</a:t>
            </a:r>
            <a:r>
              <a:rPr lang="es-ES" dirty="0" smtClean="0"/>
              <a:t>(HTA).</a:t>
            </a:r>
          </a:p>
          <a:p>
            <a:r>
              <a:rPr lang="es-ES" dirty="0" err="1" smtClean="0"/>
              <a:t>Aumentodelafrecuenciacardiaca</a:t>
            </a:r>
            <a:r>
              <a:rPr lang="es-ES" dirty="0" smtClean="0"/>
              <a:t>.</a:t>
            </a:r>
          </a:p>
          <a:p>
            <a:r>
              <a:rPr lang="es-ES" dirty="0" smtClean="0"/>
              <a:t>Accionesrenales:actúamayoritariamentesobrelaarteriolaglomerulareferenteaumentandolatasadefiltración.AniveldelT.c.paumentalareabsorcióndeNa+aniveldelosreceptoresapicalesylauniónbaso-lateral.</a:t>
            </a:r>
          </a:p>
          <a:p>
            <a:r>
              <a:rPr lang="es-ES" dirty="0" smtClean="0"/>
              <a:t>Liberación de aldosterona.</a:t>
            </a:r>
          </a:p>
          <a:p>
            <a:r>
              <a:rPr lang="es-ES" dirty="0" smtClean="0"/>
              <a:t>Aumento del tono Simpático.</a:t>
            </a:r>
          </a:p>
          <a:p>
            <a:r>
              <a:rPr lang="es-ES" dirty="0" smtClean="0"/>
              <a:t>SNC: liberación de ACTH, ADH, </a:t>
            </a:r>
            <a:r>
              <a:rPr lang="es-ES" dirty="0" err="1" smtClean="0"/>
              <a:t>prolactina,y</a:t>
            </a:r>
            <a:r>
              <a:rPr lang="es-ES" dirty="0" smtClean="0"/>
              <a:t> aumento de la sed e ingesta de sal.</a:t>
            </a:r>
            <a:endParaRPr lang="es-ES" dirty="0"/>
          </a:p>
        </p:txBody>
      </p:sp>
      <p:sp>
        <p:nvSpPr>
          <p:cNvPr id="4" name="3 Marcador de número de diapositiva"/>
          <p:cNvSpPr>
            <a:spLocks noGrp="1"/>
          </p:cNvSpPr>
          <p:nvPr>
            <p:ph type="sldNum" sz="quarter" idx="10"/>
          </p:nvPr>
        </p:nvSpPr>
        <p:spPr/>
        <p:txBody>
          <a:bodyPr/>
          <a:lstStyle/>
          <a:p>
            <a:fld id="{F5788777-DD5B-47BD-9DC3-46832D6E57C5}" type="slidenum">
              <a:rPr lang="es-ES" smtClean="0"/>
              <a:t>16</a:t>
            </a:fld>
            <a:endParaRPr lang="es-ES"/>
          </a:p>
        </p:txBody>
      </p:sp>
    </p:spTree>
    <p:extLst>
      <p:ext uri="{BB962C8B-B14F-4D97-AF65-F5344CB8AC3E}">
        <p14:creationId xmlns:p14="http://schemas.microsoft.com/office/powerpoint/2010/main" val="145205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Todas las combinaciones</a:t>
            </a:r>
            <a:r>
              <a:rPr lang="es-ES" baseline="0" dirty="0" smtClean="0"/>
              <a:t> son posibles.  IECA y ARA II </a:t>
            </a:r>
            <a:endParaRPr lang="es-ES" dirty="0" smtClean="0"/>
          </a:p>
          <a:p>
            <a:endParaRPr lang="es-ES" dirty="0" smtClean="0"/>
          </a:p>
          <a:p>
            <a:r>
              <a:rPr lang="es-ES" dirty="0" smtClean="0"/>
              <a:t>Entre esto: </a:t>
            </a:r>
            <a:r>
              <a:rPr lang="es-ES" dirty="0" err="1" smtClean="0"/>
              <a:t>Sacubitrilo</a:t>
            </a:r>
            <a:r>
              <a:rPr lang="es-ES" dirty="0" smtClean="0"/>
              <a:t>/</a:t>
            </a:r>
            <a:r>
              <a:rPr lang="es-ES" dirty="0" err="1" smtClean="0"/>
              <a:t>valsartan</a:t>
            </a:r>
            <a:r>
              <a:rPr lang="es-ES" dirty="0" smtClean="0"/>
              <a:t>. </a:t>
            </a:r>
            <a:r>
              <a:rPr lang="es-ES" dirty="0" err="1" smtClean="0"/>
              <a:t>Profármaco</a:t>
            </a:r>
            <a:r>
              <a:rPr lang="es-ES" dirty="0" smtClean="0"/>
              <a:t>, inhibe la </a:t>
            </a:r>
            <a:r>
              <a:rPr lang="es-ES" dirty="0" err="1" smtClean="0"/>
              <a:t>neprelisina</a:t>
            </a:r>
            <a:r>
              <a:rPr lang="es-ES" dirty="0" smtClean="0"/>
              <a:t> Aumenta</a:t>
            </a:r>
            <a:r>
              <a:rPr lang="es-ES" baseline="0" dirty="0" smtClean="0"/>
              <a:t> la producción de péptidos </a:t>
            </a:r>
            <a:r>
              <a:rPr lang="es-ES" baseline="0" dirty="0" err="1" smtClean="0"/>
              <a:t>natriuréticos</a:t>
            </a:r>
            <a:endParaRPr lang="es-ES" baseline="0" dirty="0" smtClean="0"/>
          </a:p>
          <a:p>
            <a:r>
              <a:rPr lang="es-ES" baseline="0" dirty="0" smtClean="0"/>
              <a:t>Insuficiencia cardiaca sintomática cuando no hay repuesta a </a:t>
            </a:r>
            <a:r>
              <a:rPr lang="es-ES" baseline="0" dirty="0" err="1" smtClean="0"/>
              <a:t>IECA+betabloqueante+antagonista</a:t>
            </a:r>
            <a:r>
              <a:rPr lang="es-ES" baseline="0" dirty="0" smtClean="0"/>
              <a:t> aldosterona y la fracción de eyección ≤ 35%</a:t>
            </a:r>
          </a:p>
          <a:p>
            <a:endParaRPr lang="es-ES" dirty="0"/>
          </a:p>
        </p:txBody>
      </p:sp>
      <p:sp>
        <p:nvSpPr>
          <p:cNvPr id="4" name="3 Marcador de número de diapositiva"/>
          <p:cNvSpPr>
            <a:spLocks noGrp="1"/>
          </p:cNvSpPr>
          <p:nvPr>
            <p:ph type="sldNum" sz="quarter" idx="10"/>
          </p:nvPr>
        </p:nvSpPr>
        <p:spPr/>
        <p:txBody>
          <a:bodyPr/>
          <a:lstStyle/>
          <a:p>
            <a:fld id="{F5788777-DD5B-47BD-9DC3-46832D6E57C5}" type="slidenum">
              <a:rPr lang="es-ES" smtClean="0"/>
              <a:t>17</a:t>
            </a:fld>
            <a:endParaRPr lang="es-ES"/>
          </a:p>
        </p:txBody>
      </p:sp>
    </p:spTree>
    <p:extLst>
      <p:ext uri="{BB962C8B-B14F-4D97-AF65-F5344CB8AC3E}">
        <p14:creationId xmlns:p14="http://schemas.microsoft.com/office/powerpoint/2010/main" val="1452051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Recomendaciones</a:t>
            </a:r>
            <a:r>
              <a:rPr lang="es-ES" baseline="0" dirty="0" smtClean="0"/>
              <a:t> de la última guía sobre prevención de la enfermedad cardiovascular en la práctica clínica.</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F5788777-DD5B-47BD-9DC3-46832D6E57C5}" type="slidenum">
              <a:rPr lang="es-ES" smtClean="0"/>
              <a:t>18</a:t>
            </a:fld>
            <a:endParaRPr lang="es-ES"/>
          </a:p>
        </p:txBody>
      </p:sp>
    </p:spTree>
    <p:extLst>
      <p:ext uri="{BB962C8B-B14F-4D97-AF65-F5344CB8AC3E}">
        <p14:creationId xmlns:p14="http://schemas.microsoft.com/office/powerpoint/2010/main" val="1452051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5788777-DD5B-47BD-9DC3-46832D6E57C5}" type="slidenum">
              <a:rPr lang="es-ES" smtClean="0"/>
              <a:t>20</a:t>
            </a:fld>
            <a:endParaRPr lang="es-ES"/>
          </a:p>
        </p:txBody>
      </p:sp>
    </p:spTree>
    <p:extLst>
      <p:ext uri="{BB962C8B-B14F-4D97-AF65-F5344CB8AC3E}">
        <p14:creationId xmlns:p14="http://schemas.microsoft.com/office/powerpoint/2010/main" val="1452051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ca-ES" dirty="0" smtClean="0">
                <a:latin typeface="Arial" panose="020B0604020202020204" pitchFamily="34" charset="0"/>
              </a:rPr>
              <a:t>Tanto </a:t>
            </a:r>
            <a:r>
              <a:rPr lang="es-ES" altLang="ca-ES" dirty="0" err="1" smtClean="0">
                <a:latin typeface="Arial" panose="020B0604020202020204" pitchFamily="34" charset="0"/>
              </a:rPr>
              <a:t>Pickering</a:t>
            </a:r>
            <a:r>
              <a:rPr lang="es-ES" altLang="ca-ES" dirty="0" smtClean="0">
                <a:latin typeface="Arial" panose="020B0604020202020204" pitchFamily="34" charset="0"/>
              </a:rPr>
              <a:t> en el año 94 como Graves en el 04 cuestionan la medida de la PA realizada en la clínica por los médicos.</a:t>
            </a:r>
          </a:p>
          <a:p>
            <a:endParaRPr lang="es-ES" dirty="0"/>
          </a:p>
        </p:txBody>
      </p:sp>
      <p:sp>
        <p:nvSpPr>
          <p:cNvPr id="4" name="3 Marcador de número de diapositiva"/>
          <p:cNvSpPr>
            <a:spLocks noGrp="1"/>
          </p:cNvSpPr>
          <p:nvPr>
            <p:ph type="sldNum" sz="quarter" idx="10"/>
          </p:nvPr>
        </p:nvSpPr>
        <p:spPr/>
        <p:txBody>
          <a:bodyPr/>
          <a:lstStyle/>
          <a:p>
            <a:fld id="{F5788777-DD5B-47BD-9DC3-46832D6E57C5}" type="slidenum">
              <a:rPr lang="es-ES" smtClean="0"/>
              <a:t>21</a:t>
            </a:fld>
            <a:endParaRPr lang="es-ES"/>
          </a:p>
        </p:txBody>
      </p:sp>
    </p:spTree>
    <p:extLst>
      <p:ext uri="{BB962C8B-B14F-4D97-AF65-F5344CB8AC3E}">
        <p14:creationId xmlns:p14="http://schemas.microsoft.com/office/powerpoint/2010/main" val="1452051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5" name="Imagen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400" y="115200"/>
            <a:ext cx="6347445" cy="936000"/>
          </a:xfrm>
          <a:prstGeom prst="rect">
            <a:avLst/>
          </a:prstGeom>
        </p:spPr>
      </p:pic>
    </p:spTree>
    <p:extLst>
      <p:ext uri="{BB962C8B-B14F-4D97-AF65-F5344CB8AC3E}">
        <p14:creationId xmlns:p14="http://schemas.microsoft.com/office/powerpoint/2010/main" val="194923831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a A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7" name="Imagen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8"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graphicFrame>
        <p:nvGraphicFramePr>
          <p:cNvPr id="9" name="4 Tabla"/>
          <p:cNvGraphicFramePr>
            <a:graphicFrameLocks noGrp="1"/>
          </p:cNvGraphicFramePr>
          <p:nvPr userDrawn="1">
            <p:extLst/>
          </p:nvPr>
        </p:nvGraphicFramePr>
        <p:xfrm>
          <a:off x="1775520" y="908720"/>
          <a:ext cx="8724031" cy="4705346"/>
        </p:xfrm>
        <a:graphic>
          <a:graphicData uri="http://schemas.openxmlformats.org/drawingml/2006/table">
            <a:tbl>
              <a:tblPr firstRow="1" bandRow="1">
                <a:tableStyleId>{5C22544A-7EE6-4342-B048-85BDC9FD1C3A}</a:tableStyleId>
              </a:tblPr>
              <a:tblGrid>
                <a:gridCol w="3846760"/>
                <a:gridCol w="4877271"/>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Clase</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Principio activo</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 ( muy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Propionato</a:t>
                      </a:r>
                      <a:r>
                        <a:rPr kumimoji="0" lang="es-ES" sz="1600" b="0" i="0" u="none" strike="noStrike" cap="none" normalizeH="0" baseline="0" dirty="0" smtClean="0">
                          <a:ln>
                            <a:noFill/>
                          </a:ln>
                          <a:solidFill>
                            <a:schemeClr val="accent1"/>
                          </a:solidFill>
                          <a:effectLst/>
                          <a:latin typeface="+mn-lt"/>
                          <a:cs typeface="Times New Roman" pitchFamily="18" charset="0"/>
                        </a:rPr>
                        <a:t> </a:t>
                      </a:r>
                      <a:r>
                        <a:rPr kumimoji="0" lang="es-ES" sz="1600" b="0" i="0" u="none" strike="noStrike" cap="none" normalizeH="0" baseline="0" dirty="0" err="1" smtClean="0">
                          <a:ln>
                            <a:noFill/>
                          </a:ln>
                          <a:solidFill>
                            <a:schemeClr val="accent1"/>
                          </a:solidFill>
                          <a:effectLst/>
                          <a:latin typeface="+mn-lt"/>
                          <a:cs typeface="Times New Roman" pitchFamily="18" charset="0"/>
                        </a:rPr>
                        <a:t>clobetasol</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II (potencia alta)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Prednicarbato</a:t>
                      </a:r>
                      <a:r>
                        <a:rPr kumimoji="0" lang="es-ES" sz="1600" b="1" i="0" u="none" strike="noStrike" cap="none" normalizeH="0" baseline="0" dirty="0" smtClean="0">
                          <a:ln>
                            <a:noFill/>
                          </a:ln>
                          <a:solidFill>
                            <a:srgbClr val="C00000"/>
                          </a:solidFill>
                          <a:effectLst/>
                          <a:latin typeface="+mn-lt"/>
                          <a:cs typeface="Times New Roman" pitchFamily="18" charset="0"/>
                        </a:rPr>
                        <a:t> 0,25%  </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Mometasona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Metilprednisolona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Betametasona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Beclometasona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Arial" pitchFamily="34" charset="0"/>
                        </a:rPr>
                        <a:t>Propionato</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fluticasona</a:t>
                      </a:r>
                      <a:endParaRPr kumimoji="0" lang="es-ES" sz="1600" b="1" i="0" u="none" strike="noStrike" cap="none" normalizeH="0" baseline="0" dirty="0" smtClean="0">
                        <a:ln>
                          <a:noFill/>
                        </a:ln>
                        <a:solidFill>
                          <a:srgbClr val="C00000"/>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Clobetasona</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t>
                      </a:r>
                      <a:r>
                        <a:rPr kumimoji="0" lang="es-ES" sz="1600" b="0" i="0" u="none" strike="noStrike" cap="none" normalizeH="0" baseline="0" dirty="0" err="1" smtClean="0">
                          <a:ln>
                            <a:noFill/>
                          </a:ln>
                          <a:solidFill>
                            <a:schemeClr val="accent1"/>
                          </a:solidFill>
                          <a:effectLst/>
                          <a:latin typeface="+mn-lt"/>
                          <a:cs typeface="Times New Roman" pitchFamily="18" charset="0"/>
                        </a:rPr>
                        <a:t>aceponato</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Ac </a:t>
                      </a:r>
                      <a:r>
                        <a:rPr kumimoji="0" lang="es-ES" sz="1600" b="0" i="0" u="none" strike="noStrike" cap="none" normalizeH="0" baseline="0" dirty="0" err="1" smtClean="0">
                          <a:ln>
                            <a:noFill/>
                          </a:ln>
                          <a:solidFill>
                            <a:schemeClr val="accent1"/>
                          </a:solidFill>
                          <a:effectLst/>
                          <a:latin typeface="+mn-lt"/>
                          <a:cs typeface="Times New Roman" pitchFamily="18" charset="0"/>
                        </a:rPr>
                        <a:t>fluocinolona</a:t>
                      </a:r>
                      <a:endParaRPr kumimoji="0" lang="es-ES" sz="1600" b="1"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Arial" pitchFamily="34" charset="0"/>
                        </a:rPr>
                        <a:t>IV (potencia baja)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tr>
            </a:tbl>
          </a:graphicData>
        </a:graphic>
      </p:graphicFrame>
      <p:pic>
        <p:nvPicPr>
          <p:cNvPr id="10" name="Imagen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163540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3" name="Imagen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4" name="Imagen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26460563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gunta interac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Pregunta X</a:t>
            </a:r>
            <a:endParaRPr lang="es-ES" dirty="0"/>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9"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0" name="Imagen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4059214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3"/>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0" name="Imagen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9"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0" name="Imagen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2525905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áreas con cabecer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3"/>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3"/>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3" name="Imagen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1"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2" name="Imagen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424939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6" name="Imagen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7"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8" name="Imagen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3033982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4" name="Imagen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6"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7" name="Imagen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341892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2 Marcador de contenido"/>
          <p:cNvSpPr>
            <a:spLocks noGrp="1"/>
          </p:cNvSpPr>
          <p:nvPr>
            <p:ph idx="11"/>
          </p:nvPr>
        </p:nvSpPr>
        <p:spPr>
          <a:xfrm>
            <a:off x="1" y="2174876"/>
            <a:ext cx="4659993" cy="3486706"/>
          </a:xfrm>
        </p:spPr>
        <p:txBody>
          <a:bodyPr>
            <a:normAutofit/>
          </a:bodyPr>
          <a:lstStyle>
            <a:lvl1pPr marL="715963" indent="-185738">
              <a:spcBef>
                <a:spcPts val="600"/>
              </a:spcBef>
              <a:buFontTx/>
              <a:buBlip>
                <a:blip r:embed="rId3"/>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spcBef>
                <a:spcPts val="600"/>
              </a:spcBef>
              <a:buFontTx/>
              <a:buBlip>
                <a:blip r:embed="rId3"/>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3" name="Título 2"/>
          <p:cNvSpPr>
            <a:spLocks noGrp="1"/>
          </p:cNvSpPr>
          <p:nvPr>
            <p:ph type="title" hasCustomPrompt="1"/>
          </p:nvPr>
        </p:nvSpPr>
        <p:spPr>
          <a:xfrm>
            <a:off x="609601" y="274639"/>
            <a:ext cx="4050393" cy="1210145"/>
          </a:xfrm>
        </p:spPr>
        <p:txBody>
          <a:bodyPr>
            <a:noAutofit/>
          </a:bodyPr>
          <a:lstStyle>
            <a:lvl1pPr>
              <a:defRPr sz="2400" b="1">
                <a:solidFill>
                  <a:schemeClr val="accent1"/>
                </a:solidFill>
              </a:defRPr>
            </a:lvl1pPr>
          </a:lstStyle>
          <a:p>
            <a:r>
              <a:rPr lang="es-ES" dirty="0" smtClean="0"/>
              <a:t>Título de diapositiva: es obligatorio</a:t>
            </a:r>
            <a:endParaRPr lang="es-ES" dirty="0"/>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0"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1" name="Imagen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57236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3503712" y="908720"/>
            <a:ext cx="5183221"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6" name="2 Marcador de texto"/>
          <p:cNvSpPr>
            <a:spLocks noGrp="1"/>
          </p:cNvSpPr>
          <p:nvPr>
            <p:ph type="body" idx="10"/>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0" y="3573016"/>
            <a:ext cx="11183211" cy="2088232"/>
          </a:xfrm>
        </p:spPr>
        <p:txBody>
          <a:bodyPr>
            <a:no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0"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1" name="Imagen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2101824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23/11/2017</a:t>
            </a:fld>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extLst>
      <p:ext uri="{BB962C8B-B14F-4D97-AF65-F5344CB8AC3E}">
        <p14:creationId xmlns:p14="http://schemas.microsoft.com/office/powerpoint/2010/main" val="121351016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Hipertensión arterial: una enfermedad ligada al riesgo vascular</a:t>
            </a:r>
            <a:endParaRPr lang="es-ES" dirty="0"/>
          </a:p>
        </p:txBody>
      </p:sp>
      <p:sp>
        <p:nvSpPr>
          <p:cNvPr id="3" name="2 Subtítulo"/>
          <p:cNvSpPr>
            <a:spLocks noGrp="1"/>
          </p:cNvSpPr>
          <p:nvPr>
            <p:ph type="subTitle" idx="1"/>
          </p:nvPr>
        </p:nvSpPr>
        <p:spPr/>
        <p:txBody>
          <a:bodyPr anchor="ctr" anchorCtr="0">
            <a:normAutofit lnSpcReduction="10000"/>
          </a:bodyPr>
          <a:lstStyle/>
          <a:p>
            <a:r>
              <a:rPr lang="es-ES" dirty="0" smtClean="0"/>
              <a:t>Ldo. </a:t>
            </a:r>
            <a:r>
              <a:rPr lang="es-ES" dirty="0" smtClean="0"/>
              <a:t>Pablo Francisco García Salgado</a:t>
            </a:r>
            <a:r>
              <a:rPr lang="es-ES" dirty="0" smtClean="0"/>
              <a:t>. </a:t>
            </a:r>
            <a:r>
              <a:rPr lang="es-ES" dirty="0" smtClean="0"/>
              <a:t>Farmacia </a:t>
            </a:r>
            <a:r>
              <a:rPr lang="es-ES" dirty="0" smtClean="0"/>
              <a:t>Pilar Méndez Mora- Figueroa</a:t>
            </a:r>
            <a:r>
              <a:rPr lang="es-ES" dirty="0" smtClean="0"/>
              <a:t>. </a:t>
            </a:r>
            <a:r>
              <a:rPr lang="es-ES" dirty="0" smtClean="0"/>
              <a:t>Madrid</a:t>
            </a:r>
            <a:r>
              <a:rPr lang="es-ES" dirty="0" smtClean="0"/>
              <a:t>.</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Definición de hipertensión</a:t>
            </a:r>
            <a:endParaRPr lang="es-ES" dirty="0"/>
          </a:p>
        </p:txBody>
      </p:sp>
      <p:sp>
        <p:nvSpPr>
          <p:cNvPr id="7" name="Marcador de contenido 6"/>
          <p:cNvSpPr>
            <a:spLocks noGrp="1"/>
          </p:cNvSpPr>
          <p:nvPr>
            <p:ph idx="1"/>
          </p:nvPr>
        </p:nvSpPr>
        <p:spPr>
          <a:xfrm>
            <a:off x="-4210" y="1484784"/>
            <a:ext cx="8203976" cy="4592024"/>
          </a:xfrm>
        </p:spPr>
        <p:txBody>
          <a:bodyPr/>
          <a:lstStyle/>
          <a:p>
            <a:r>
              <a:rPr lang="es-ES" dirty="0">
                <a:solidFill>
                  <a:srgbClr val="004586"/>
                </a:solidFill>
              </a:rPr>
              <a:t>Se define hipertensión como la presencia de cifras de </a:t>
            </a:r>
            <a:r>
              <a:rPr lang="es-ES" dirty="0">
                <a:solidFill>
                  <a:srgbClr val="C5000B"/>
                </a:solidFill>
              </a:rPr>
              <a:t>presión arterial </a:t>
            </a:r>
            <a:r>
              <a:rPr lang="es-ES" dirty="0">
                <a:solidFill>
                  <a:srgbClr val="004586"/>
                </a:solidFill>
              </a:rPr>
              <a:t>que determinan un aumento de la morbimortalidad</a:t>
            </a:r>
            <a:r>
              <a:rPr lang="es-ES" dirty="0" smtClean="0">
                <a:solidFill>
                  <a:srgbClr val="004586"/>
                </a:solidFill>
              </a:rPr>
              <a:t>.</a:t>
            </a:r>
          </a:p>
          <a:p>
            <a:r>
              <a:rPr lang="es-ES" dirty="0">
                <a:solidFill>
                  <a:srgbClr val="004586"/>
                </a:solidFill>
              </a:rPr>
              <a:t>Elevación crónica de la PAS, PAD o ambas</a:t>
            </a:r>
            <a:r>
              <a:rPr lang="es-ES" dirty="0" smtClean="0">
                <a:solidFill>
                  <a:srgbClr val="004586"/>
                </a:solidFill>
              </a:rPr>
              <a:t>.</a:t>
            </a:r>
          </a:p>
          <a:p>
            <a:r>
              <a:rPr lang="es-ES" dirty="0">
                <a:solidFill>
                  <a:srgbClr val="004586"/>
                </a:solidFill>
              </a:rPr>
              <a:t>Ha sido, y sigue siendo, cambiante.</a:t>
            </a:r>
          </a:p>
          <a:p>
            <a:endParaRPr lang="es-ES" dirty="0">
              <a:solidFill>
                <a:srgbClr val="004586"/>
              </a:solidFill>
            </a:endParaRPr>
          </a:p>
          <a:p>
            <a:endParaRPr lang="es-ES" dirty="0">
              <a:solidFill>
                <a:srgbClr val="004586"/>
              </a:solidFill>
            </a:endParaRPr>
          </a:p>
          <a:p>
            <a:endParaRPr lang="es-ES" dirty="0"/>
          </a:p>
        </p:txBody>
      </p:sp>
      <p:sp>
        <p:nvSpPr>
          <p:cNvPr id="8" name="Marcador de texto 7"/>
          <p:cNvSpPr>
            <a:spLocks noGrp="1"/>
          </p:cNvSpPr>
          <p:nvPr>
            <p:ph type="body" sz="quarter" idx="10"/>
          </p:nvPr>
        </p:nvSpPr>
        <p:spPr/>
        <p:txBody>
          <a:bodyPr>
            <a:normAutofit lnSpcReduction="10000"/>
          </a:bodyPr>
          <a:lstStyle/>
          <a:p>
            <a:endParaRPr lang="es-ES"/>
          </a:p>
        </p:txBody>
      </p:sp>
      <p:grpSp>
        <p:nvGrpSpPr>
          <p:cNvPr id="9" name="Grupo 14"/>
          <p:cNvGrpSpPr/>
          <p:nvPr/>
        </p:nvGrpSpPr>
        <p:grpSpPr>
          <a:xfrm>
            <a:off x="8057851" y="1556792"/>
            <a:ext cx="4134004" cy="3865990"/>
            <a:chOff x="683568" y="1902154"/>
            <a:chExt cx="3100503" cy="3865990"/>
          </a:xfrm>
        </p:grpSpPr>
        <p:sp>
          <p:nvSpPr>
            <p:cNvPr id="10" name="TextBox 1"/>
            <p:cNvSpPr txBox="1"/>
            <p:nvPr/>
          </p:nvSpPr>
          <p:spPr>
            <a:xfrm>
              <a:off x="725901" y="1902154"/>
              <a:ext cx="1637324" cy="348170"/>
            </a:xfrm>
            <a:prstGeom prst="rect">
              <a:avLst/>
            </a:prstGeom>
            <a:noFill/>
          </p:spPr>
          <p:txBody>
            <a:bodyPr wrap="none" lIns="0" tIns="0" rIns="0" bIns="40003" rtlCol="0">
              <a:spAutoFit/>
            </a:bodyPr>
            <a:lstStyle/>
            <a:p>
              <a:pPr defTabSz="800060">
                <a:lnSpc>
                  <a:spcPts val="2363"/>
                </a:lnSpc>
              </a:pPr>
              <a:r>
                <a:rPr lang="en-US" altLang="zh-CN" sz="2000" b="1" dirty="0">
                  <a:solidFill>
                    <a:schemeClr val="bg1">
                      <a:lumMod val="50000"/>
                    </a:schemeClr>
                  </a:solidFill>
                  <a:cs typeface="Times New Roman" pitchFamily="18" charset="0"/>
                </a:rPr>
                <a:t>Guías</a:t>
              </a:r>
              <a:r>
                <a:rPr lang="en-US" altLang="zh-CN" sz="2000" dirty="0">
                  <a:solidFill>
                    <a:schemeClr val="bg1">
                      <a:lumMod val="50000"/>
                    </a:schemeClr>
                  </a:solidFill>
                  <a:cs typeface="Times New Roman" pitchFamily="18" charset="0"/>
                </a:rPr>
                <a:t> </a:t>
              </a:r>
              <a:r>
                <a:rPr lang="en-US" altLang="zh-CN" sz="2000" dirty="0" smtClean="0">
                  <a:solidFill>
                    <a:schemeClr val="bg1">
                      <a:lumMod val="50000"/>
                    </a:schemeClr>
                  </a:solidFill>
                  <a:cs typeface="Times New Roman" pitchFamily="18" charset="0"/>
                </a:rPr>
                <a:t> </a:t>
              </a:r>
              <a:r>
                <a:rPr lang="en-US" altLang="zh-CN" sz="2000" b="1" dirty="0" smtClean="0">
                  <a:solidFill>
                    <a:schemeClr val="bg1">
                      <a:lumMod val="50000"/>
                    </a:schemeClr>
                  </a:solidFill>
                  <a:cs typeface="Times New Roman" pitchFamily="18" charset="0"/>
                </a:rPr>
                <a:t>ESH/ESC</a:t>
              </a:r>
              <a:r>
                <a:rPr lang="en-US" altLang="zh-CN" sz="2000" dirty="0" smtClean="0">
                  <a:solidFill>
                    <a:schemeClr val="bg1">
                      <a:lumMod val="50000"/>
                    </a:schemeClr>
                  </a:solidFill>
                  <a:cs typeface="Times New Roman" pitchFamily="18" charset="0"/>
                </a:rPr>
                <a:t> </a:t>
              </a:r>
              <a:r>
                <a:rPr lang="en-US" altLang="zh-CN" sz="2000" b="1" dirty="0" smtClean="0">
                  <a:solidFill>
                    <a:schemeClr val="bg1">
                      <a:lumMod val="50000"/>
                    </a:schemeClr>
                  </a:solidFill>
                  <a:cs typeface="Times New Roman" pitchFamily="18" charset="0"/>
                </a:rPr>
                <a:t>2003</a:t>
              </a:r>
              <a:endParaRPr lang="en-US" altLang="zh-CN" sz="2000" b="1" dirty="0">
                <a:solidFill>
                  <a:schemeClr val="bg1">
                    <a:lumMod val="50000"/>
                  </a:schemeClr>
                </a:solidFill>
                <a:cs typeface="Times New Roman" pitchFamily="18" charset="0"/>
              </a:endParaRPr>
            </a:p>
          </p:txBody>
        </p:sp>
        <p:sp>
          <p:nvSpPr>
            <p:cNvPr id="11" name="TextBox 1"/>
            <p:cNvSpPr txBox="1"/>
            <p:nvPr/>
          </p:nvSpPr>
          <p:spPr>
            <a:xfrm>
              <a:off x="725901" y="2664154"/>
              <a:ext cx="1637324" cy="348170"/>
            </a:xfrm>
            <a:prstGeom prst="rect">
              <a:avLst/>
            </a:prstGeom>
            <a:noFill/>
          </p:spPr>
          <p:txBody>
            <a:bodyPr wrap="none" lIns="0" tIns="0" rIns="0" bIns="40003" rtlCol="0">
              <a:spAutoFit/>
            </a:bodyPr>
            <a:lstStyle/>
            <a:p>
              <a:pPr defTabSz="800060">
                <a:lnSpc>
                  <a:spcPts val="2363"/>
                </a:lnSpc>
              </a:pPr>
              <a:r>
                <a:rPr lang="en-US" altLang="zh-CN" sz="2000" b="1" dirty="0">
                  <a:solidFill>
                    <a:schemeClr val="bg1">
                      <a:lumMod val="50000"/>
                    </a:schemeClr>
                  </a:solidFill>
                  <a:cs typeface="Times New Roman" pitchFamily="18" charset="0"/>
                </a:rPr>
                <a:t>Guías</a:t>
              </a:r>
              <a:r>
                <a:rPr lang="en-US" altLang="zh-CN" sz="2000" dirty="0">
                  <a:solidFill>
                    <a:schemeClr val="bg1">
                      <a:lumMod val="50000"/>
                    </a:schemeClr>
                  </a:solidFill>
                  <a:cs typeface="Times New Roman" pitchFamily="18" charset="0"/>
                </a:rPr>
                <a:t> </a:t>
              </a:r>
              <a:r>
                <a:rPr lang="en-US" altLang="zh-CN" sz="2000" dirty="0" smtClean="0">
                  <a:solidFill>
                    <a:schemeClr val="bg1">
                      <a:lumMod val="50000"/>
                    </a:schemeClr>
                  </a:solidFill>
                  <a:cs typeface="Times New Roman" pitchFamily="18" charset="0"/>
                </a:rPr>
                <a:t> </a:t>
              </a:r>
              <a:r>
                <a:rPr lang="en-US" altLang="zh-CN" sz="2000" b="1" dirty="0" smtClean="0">
                  <a:solidFill>
                    <a:schemeClr val="bg1">
                      <a:lumMod val="50000"/>
                    </a:schemeClr>
                  </a:solidFill>
                  <a:cs typeface="Times New Roman" pitchFamily="18" charset="0"/>
                </a:rPr>
                <a:t>ESH/ESC</a:t>
              </a:r>
              <a:r>
                <a:rPr lang="en-US" altLang="zh-CN" sz="2000" dirty="0" smtClean="0">
                  <a:solidFill>
                    <a:schemeClr val="bg1">
                      <a:lumMod val="50000"/>
                    </a:schemeClr>
                  </a:solidFill>
                  <a:cs typeface="Times New Roman" pitchFamily="18" charset="0"/>
                </a:rPr>
                <a:t> </a:t>
              </a:r>
              <a:r>
                <a:rPr lang="en-US" altLang="zh-CN" sz="2000" b="1" dirty="0" smtClean="0">
                  <a:solidFill>
                    <a:schemeClr val="bg1">
                      <a:lumMod val="50000"/>
                    </a:schemeClr>
                  </a:solidFill>
                  <a:cs typeface="Times New Roman" pitchFamily="18" charset="0"/>
                </a:rPr>
                <a:t>2007</a:t>
              </a:r>
              <a:endParaRPr lang="en-US" altLang="zh-CN" sz="2000" b="1" dirty="0">
                <a:solidFill>
                  <a:schemeClr val="bg1">
                    <a:lumMod val="50000"/>
                  </a:schemeClr>
                </a:solidFill>
                <a:cs typeface="Times New Roman" pitchFamily="18" charset="0"/>
              </a:endParaRPr>
            </a:p>
          </p:txBody>
        </p:sp>
        <p:sp>
          <p:nvSpPr>
            <p:cNvPr id="12" name="TextBox 1"/>
            <p:cNvSpPr txBox="1"/>
            <p:nvPr/>
          </p:nvSpPr>
          <p:spPr>
            <a:xfrm>
              <a:off x="725901" y="3414248"/>
              <a:ext cx="1451455" cy="348170"/>
            </a:xfrm>
            <a:prstGeom prst="rect">
              <a:avLst/>
            </a:prstGeom>
            <a:noFill/>
          </p:spPr>
          <p:txBody>
            <a:bodyPr wrap="none" lIns="0" tIns="0" rIns="0" bIns="40003" rtlCol="0">
              <a:spAutoFit/>
            </a:bodyPr>
            <a:lstStyle/>
            <a:p>
              <a:pPr defTabSz="800060">
                <a:lnSpc>
                  <a:spcPts val="2363"/>
                </a:lnSpc>
              </a:pPr>
              <a:r>
                <a:rPr lang="en-US" altLang="zh-CN" sz="2000" b="1" dirty="0">
                  <a:solidFill>
                    <a:schemeClr val="bg1">
                      <a:lumMod val="50000"/>
                    </a:schemeClr>
                  </a:solidFill>
                  <a:cs typeface="Times New Roman" pitchFamily="18" charset="0"/>
                </a:rPr>
                <a:t>Revisión</a:t>
              </a:r>
              <a:r>
                <a:rPr lang="en-US" altLang="zh-CN" sz="2000" dirty="0">
                  <a:solidFill>
                    <a:schemeClr val="bg1">
                      <a:lumMod val="50000"/>
                    </a:schemeClr>
                  </a:solidFill>
                  <a:cs typeface="Times New Roman" pitchFamily="18" charset="0"/>
                </a:rPr>
                <a:t> </a:t>
              </a:r>
              <a:r>
                <a:rPr lang="en-US" altLang="zh-CN" sz="2000" b="1" dirty="0">
                  <a:solidFill>
                    <a:schemeClr val="bg1">
                      <a:lumMod val="50000"/>
                    </a:schemeClr>
                  </a:solidFill>
                  <a:cs typeface="Times New Roman" pitchFamily="18" charset="0"/>
                </a:rPr>
                <a:t>ESH</a:t>
              </a:r>
              <a:r>
                <a:rPr lang="en-US" altLang="zh-CN" sz="2000" dirty="0">
                  <a:solidFill>
                    <a:schemeClr val="bg1">
                      <a:lumMod val="50000"/>
                    </a:schemeClr>
                  </a:solidFill>
                  <a:cs typeface="Times New Roman" pitchFamily="18" charset="0"/>
                </a:rPr>
                <a:t> </a:t>
              </a:r>
              <a:r>
                <a:rPr lang="en-US" altLang="zh-CN" sz="2000" b="1" dirty="0">
                  <a:solidFill>
                    <a:schemeClr val="bg1">
                      <a:lumMod val="50000"/>
                    </a:schemeClr>
                  </a:solidFill>
                  <a:cs typeface="Times New Roman" pitchFamily="18" charset="0"/>
                </a:rPr>
                <a:t>2009</a:t>
              </a:r>
            </a:p>
          </p:txBody>
        </p:sp>
        <p:sp>
          <p:nvSpPr>
            <p:cNvPr id="13" name="TextBox 1"/>
            <p:cNvSpPr txBox="1"/>
            <p:nvPr/>
          </p:nvSpPr>
          <p:spPr>
            <a:xfrm>
              <a:off x="725901" y="4176249"/>
              <a:ext cx="1594043" cy="348170"/>
            </a:xfrm>
            <a:prstGeom prst="rect">
              <a:avLst/>
            </a:prstGeom>
            <a:noFill/>
          </p:spPr>
          <p:txBody>
            <a:bodyPr wrap="none" lIns="0" tIns="0" rIns="0" bIns="40003" rtlCol="0">
              <a:spAutoFit/>
            </a:bodyPr>
            <a:lstStyle/>
            <a:p>
              <a:pPr defTabSz="800060">
                <a:lnSpc>
                  <a:spcPts val="2363"/>
                </a:lnSpc>
              </a:pPr>
              <a:r>
                <a:rPr lang="en-US" altLang="zh-CN" sz="2000" b="1" dirty="0">
                  <a:solidFill>
                    <a:schemeClr val="bg1">
                      <a:lumMod val="50000"/>
                    </a:schemeClr>
                  </a:solidFill>
                  <a:cs typeface="Times New Roman" pitchFamily="18" charset="0"/>
                </a:rPr>
                <a:t>Guías </a:t>
              </a:r>
              <a:r>
                <a:rPr lang="en-US" altLang="zh-CN" sz="2000" b="1" dirty="0" smtClean="0">
                  <a:solidFill>
                    <a:schemeClr val="bg1">
                      <a:lumMod val="50000"/>
                    </a:schemeClr>
                  </a:solidFill>
                  <a:cs typeface="Times New Roman" pitchFamily="18" charset="0"/>
                </a:rPr>
                <a:t>ESH/ESC 2013</a:t>
              </a:r>
              <a:endParaRPr lang="en-US" altLang="zh-CN" sz="2000" b="1" dirty="0">
                <a:solidFill>
                  <a:schemeClr val="bg1">
                    <a:lumMod val="50000"/>
                  </a:schemeClr>
                </a:solidFill>
                <a:cs typeface="Times New Roman" pitchFamily="18" charset="0"/>
              </a:endParaRPr>
            </a:p>
          </p:txBody>
        </p:sp>
        <p:sp>
          <p:nvSpPr>
            <p:cNvPr id="14" name="5 CuadroTexto"/>
            <p:cNvSpPr txBox="1"/>
            <p:nvPr/>
          </p:nvSpPr>
          <p:spPr>
            <a:xfrm>
              <a:off x="683568" y="4747747"/>
              <a:ext cx="2605861" cy="400110"/>
            </a:xfrm>
            <a:prstGeom prst="rect">
              <a:avLst/>
            </a:prstGeom>
            <a:noFill/>
          </p:spPr>
          <p:txBody>
            <a:bodyPr wrap="square" rtlCol="0">
              <a:spAutoFit/>
            </a:bodyPr>
            <a:lstStyle/>
            <a:p>
              <a:r>
                <a:rPr lang="es-ES" sz="2000" b="1" dirty="0" smtClean="0">
                  <a:solidFill>
                    <a:schemeClr val="bg1">
                      <a:lumMod val="50000"/>
                    </a:schemeClr>
                  </a:solidFill>
                  <a:cs typeface="Times New Roman" panose="02020603050405020304" pitchFamily="18" charset="0"/>
                </a:rPr>
                <a:t>JNC 8 2014</a:t>
              </a:r>
              <a:endParaRPr lang="es-ES" sz="2000" b="1" dirty="0">
                <a:solidFill>
                  <a:schemeClr val="bg1">
                    <a:lumMod val="50000"/>
                  </a:schemeClr>
                </a:solidFill>
                <a:cs typeface="Times New Roman" panose="02020603050405020304" pitchFamily="18" charset="0"/>
              </a:endParaRPr>
            </a:p>
          </p:txBody>
        </p:sp>
        <p:sp>
          <p:nvSpPr>
            <p:cNvPr id="15" name="6 CuadroTexto"/>
            <p:cNvSpPr txBox="1"/>
            <p:nvPr/>
          </p:nvSpPr>
          <p:spPr>
            <a:xfrm>
              <a:off x="683568" y="5368034"/>
              <a:ext cx="3100503" cy="400110"/>
            </a:xfrm>
            <a:prstGeom prst="rect">
              <a:avLst/>
            </a:prstGeom>
            <a:noFill/>
          </p:spPr>
          <p:txBody>
            <a:bodyPr wrap="square" rtlCol="0">
              <a:spAutoFit/>
            </a:bodyPr>
            <a:lstStyle/>
            <a:p>
              <a:r>
                <a:rPr lang="es-ES" sz="2000" b="1" dirty="0" smtClean="0">
                  <a:solidFill>
                    <a:schemeClr val="bg1">
                      <a:lumMod val="50000"/>
                    </a:schemeClr>
                  </a:solidFill>
                  <a:cs typeface="Times New Roman" panose="02020603050405020304" pitchFamily="18" charset="0"/>
                </a:rPr>
                <a:t>Guías Canadienses 2016</a:t>
              </a:r>
              <a:endParaRPr lang="es-ES" sz="2000" b="1" dirty="0">
                <a:solidFill>
                  <a:schemeClr val="bg1">
                    <a:lumMod val="50000"/>
                  </a:schemeClr>
                </a:solidFill>
                <a:cs typeface="Times New Roman" panose="02020603050405020304" pitchFamily="18" charset="0"/>
              </a:endParaRPr>
            </a:p>
          </p:txBody>
        </p:sp>
      </p:grpSp>
    </p:spTree>
    <p:extLst>
      <p:ext uri="{BB962C8B-B14F-4D97-AF65-F5344CB8AC3E}">
        <p14:creationId xmlns:p14="http://schemas.microsoft.com/office/powerpoint/2010/main" val="402314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09600" y="231912"/>
            <a:ext cx="10972800" cy="604800"/>
          </a:xfrm>
        </p:spPr>
        <p:txBody>
          <a:bodyPr/>
          <a:lstStyle/>
          <a:p>
            <a:r>
              <a:rPr lang="es-ES" b="1" dirty="0" smtClean="0">
                <a:solidFill>
                  <a:srgbClr val="004586"/>
                </a:solidFill>
              </a:rPr>
              <a:t>Definición de hipertensión aislada en clínica (PAC)</a:t>
            </a:r>
            <a:endParaRPr lang="es-ES" b="1" dirty="0">
              <a:solidFill>
                <a:srgbClr val="004586"/>
              </a:solidFill>
            </a:endParaRPr>
          </a:p>
        </p:txBody>
      </p:sp>
      <p:pic>
        <p:nvPicPr>
          <p:cNvPr id="11" name="Imagen 2"/>
          <p:cNvPicPr>
            <a:picLocks noChangeAspect="1"/>
          </p:cNvPicPr>
          <p:nvPr/>
        </p:nvPicPr>
        <p:blipFill rotWithShape="1">
          <a:blip r:embed="rId2" cstate="print">
            <a:duotone>
              <a:schemeClr val="accent5">
                <a:shade val="45000"/>
                <a:satMod val="135000"/>
              </a:schemeClr>
              <a:prstClr val="white"/>
            </a:duotone>
          </a:blip>
          <a:srcRect l="26229" t="24801" r="25142" b="32504"/>
          <a:stretch/>
        </p:blipFill>
        <p:spPr>
          <a:xfrm>
            <a:off x="1055440" y="1196752"/>
            <a:ext cx="9937104" cy="4032448"/>
          </a:xfrm>
          <a:prstGeom prst="rect">
            <a:avLst/>
          </a:prstGeom>
          <a:ln>
            <a:noFill/>
          </a:ln>
          <a:effectLst>
            <a:outerShdw blurRad="292100" dist="139700" dir="2700000" algn="tl" rotWithShape="0">
              <a:srgbClr val="333333"/>
            </a:outerShdw>
            <a:softEdge rad="25400"/>
          </a:effectLst>
        </p:spPr>
      </p:pic>
      <p:sp>
        <p:nvSpPr>
          <p:cNvPr id="16" name="TextBox 1"/>
          <p:cNvSpPr txBox="1"/>
          <p:nvPr/>
        </p:nvSpPr>
        <p:spPr>
          <a:xfrm>
            <a:off x="4943872" y="5301208"/>
            <a:ext cx="2022798" cy="348170"/>
          </a:xfrm>
          <a:prstGeom prst="rect">
            <a:avLst/>
          </a:prstGeom>
          <a:noFill/>
        </p:spPr>
        <p:txBody>
          <a:bodyPr wrap="none" lIns="0" tIns="0" rIns="0" bIns="40003" rtlCol="0">
            <a:spAutoFit/>
          </a:bodyPr>
          <a:lstStyle/>
          <a:p>
            <a:pPr defTabSz="800060">
              <a:lnSpc>
                <a:spcPts val="2363"/>
              </a:lnSpc>
            </a:pPr>
            <a:r>
              <a:rPr lang="en-US" altLang="zh-CN" sz="2000" b="1" dirty="0" smtClean="0">
                <a:solidFill>
                  <a:srgbClr val="004586"/>
                </a:solidFill>
                <a:cs typeface="Times New Roman" pitchFamily="18" charset="0"/>
              </a:rPr>
              <a:t>Guía ESH/ESC 2013</a:t>
            </a:r>
            <a:endParaRPr lang="en-US" altLang="zh-CN" sz="2000" b="1" dirty="0">
              <a:solidFill>
                <a:srgbClr val="004586"/>
              </a:solidFill>
              <a:cs typeface="Times New Roman" pitchFamily="18" charset="0"/>
            </a:endParaRPr>
          </a:p>
        </p:txBody>
      </p:sp>
    </p:spTree>
    <p:extLst>
      <p:ext uri="{BB962C8B-B14F-4D97-AF65-F5344CB8AC3E}">
        <p14:creationId xmlns:p14="http://schemas.microsoft.com/office/powerpoint/2010/main" val="4168870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09600" y="231912"/>
            <a:ext cx="10972800" cy="604800"/>
          </a:xfrm>
        </p:spPr>
        <p:txBody>
          <a:bodyPr/>
          <a:lstStyle/>
          <a:p>
            <a:r>
              <a:rPr lang="es-ES" b="1" dirty="0" smtClean="0">
                <a:solidFill>
                  <a:srgbClr val="004586"/>
                </a:solidFill>
              </a:rPr>
              <a:t>Umbrales de PA aceptados para definir la HTA</a:t>
            </a:r>
            <a:endParaRPr lang="es-ES" b="1" dirty="0">
              <a:solidFill>
                <a:srgbClr val="004586"/>
              </a:solidFill>
            </a:endParaRPr>
          </a:p>
        </p:txBody>
      </p:sp>
      <p:pic>
        <p:nvPicPr>
          <p:cNvPr id="6" name="Marcador de contenido 3"/>
          <p:cNvPicPr>
            <a:picLocks noGrp="1" noChangeAspect="1"/>
          </p:cNvPicPr>
          <p:nvPr>
            <p:ph idx="4294967295"/>
          </p:nvPr>
        </p:nvPicPr>
        <p:blipFill rotWithShape="1">
          <a:blip r:embed="rId3" cstate="print">
            <a:duotone>
              <a:schemeClr val="accent5">
                <a:shade val="45000"/>
                <a:satMod val="135000"/>
              </a:schemeClr>
              <a:prstClr val="white"/>
            </a:duotone>
          </a:blip>
          <a:srcRect l="21860" t="42415" r="41796" b="35787"/>
          <a:stretch/>
        </p:blipFill>
        <p:spPr>
          <a:xfrm>
            <a:off x="479376" y="1196752"/>
            <a:ext cx="11272716" cy="3564890"/>
          </a:xfrm>
          <a:prstGeom prst="rect">
            <a:avLst/>
          </a:prstGeom>
          <a:ln>
            <a:noFill/>
          </a:ln>
          <a:effectLst>
            <a:softEdge rad="112500"/>
          </a:effectLst>
        </p:spPr>
      </p:pic>
      <p:sp>
        <p:nvSpPr>
          <p:cNvPr id="7" name="Marcador de texto 2"/>
          <p:cNvSpPr>
            <a:spLocks noGrp="1"/>
          </p:cNvSpPr>
          <p:nvPr>
            <p:ph type="body" sz="quarter" idx="13"/>
          </p:nvPr>
        </p:nvSpPr>
        <p:spPr>
          <a:xfrm>
            <a:off x="71965" y="5589240"/>
            <a:ext cx="11784675" cy="583194"/>
          </a:xfrm>
        </p:spPr>
        <p:txBody>
          <a:bodyPr>
            <a:normAutofit/>
          </a:bodyPr>
          <a:lstStyle/>
          <a:p>
            <a:pPr marL="0" indent="0" algn="r">
              <a:buNone/>
            </a:pPr>
            <a:r>
              <a:rPr lang="es-ES" sz="1200" i="1" dirty="0">
                <a:solidFill>
                  <a:schemeClr val="bg1">
                    <a:lumMod val="50000"/>
                  </a:schemeClr>
                </a:solidFill>
              </a:rPr>
              <a:t>Sabater D, de A, Bellver O, </a:t>
            </a:r>
            <a:r>
              <a:rPr lang="es-ES" sz="1200" i="1" dirty="0" err="1">
                <a:solidFill>
                  <a:schemeClr val="bg1">
                    <a:lumMod val="50000"/>
                  </a:schemeClr>
                </a:solidFill>
              </a:rPr>
              <a:t>Divisón</a:t>
            </a:r>
            <a:r>
              <a:rPr lang="es-ES" sz="1200" i="1" dirty="0">
                <a:solidFill>
                  <a:schemeClr val="bg1">
                    <a:lumMod val="50000"/>
                  </a:schemeClr>
                </a:solidFill>
              </a:rPr>
              <a:t> JA, </a:t>
            </a:r>
            <a:r>
              <a:rPr lang="es-ES" sz="1200" i="1" dirty="0" err="1">
                <a:solidFill>
                  <a:schemeClr val="bg1">
                    <a:lumMod val="50000"/>
                  </a:schemeClr>
                </a:solidFill>
              </a:rPr>
              <a:t>Gorostodi</a:t>
            </a:r>
            <a:r>
              <a:rPr lang="es-ES" sz="1200" i="1" dirty="0">
                <a:solidFill>
                  <a:schemeClr val="bg1">
                    <a:lumMod val="50000"/>
                  </a:schemeClr>
                </a:solidFill>
              </a:rPr>
              <a:t> M, </a:t>
            </a:r>
            <a:r>
              <a:rPr lang="es-ES" sz="1200" i="1" dirty="0" err="1">
                <a:solidFill>
                  <a:schemeClr val="bg1">
                    <a:lumMod val="50000"/>
                  </a:schemeClr>
                </a:solidFill>
              </a:rPr>
              <a:t>Perseguer</a:t>
            </a:r>
            <a:r>
              <a:rPr lang="es-ES" sz="1200" i="1" dirty="0">
                <a:solidFill>
                  <a:schemeClr val="bg1">
                    <a:lumMod val="50000"/>
                  </a:schemeClr>
                </a:solidFill>
              </a:rPr>
              <a:t> Z, Segura J, Tous S. Guía de actuación para el farmacéutico comunitario en pacientes con hipertensión arterial y riesgo cardiovascular: Documento de consenso. Farmacéuticos Comunitarios. 2011 Jun 30; 3(2):69-83</a:t>
            </a:r>
          </a:p>
        </p:txBody>
      </p:sp>
    </p:spTree>
    <p:extLst>
      <p:ext uri="{BB962C8B-B14F-4D97-AF65-F5344CB8AC3E}">
        <p14:creationId xmlns:p14="http://schemas.microsoft.com/office/powerpoint/2010/main" val="2249958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Excepciones</a:t>
            </a:r>
            <a:endParaRPr lang="es-ES" dirty="0"/>
          </a:p>
        </p:txBody>
      </p:sp>
      <p:sp>
        <p:nvSpPr>
          <p:cNvPr id="7" name="Marcador de contenido 6"/>
          <p:cNvSpPr>
            <a:spLocks noGrp="1"/>
          </p:cNvSpPr>
          <p:nvPr>
            <p:ph idx="1"/>
          </p:nvPr>
        </p:nvSpPr>
        <p:spPr>
          <a:xfrm>
            <a:off x="0" y="1628800"/>
            <a:ext cx="11582400" cy="4592024"/>
          </a:xfrm>
        </p:spPr>
        <p:txBody>
          <a:bodyPr/>
          <a:lstStyle/>
          <a:p>
            <a:r>
              <a:rPr lang="es-ES" dirty="0" smtClean="0"/>
              <a:t>Diabéticos.</a:t>
            </a:r>
          </a:p>
          <a:p>
            <a:r>
              <a:rPr lang="es-ES" dirty="0" smtClean="0"/>
              <a:t>Adultos &gt; 60 años.</a:t>
            </a:r>
          </a:p>
          <a:p>
            <a:r>
              <a:rPr lang="es-ES" dirty="0" smtClean="0"/>
              <a:t>Adultos &gt; 80 años.</a:t>
            </a:r>
          </a:p>
          <a:p>
            <a:r>
              <a:rPr lang="es-ES" dirty="0" smtClean="0"/>
              <a:t>ERC.</a:t>
            </a:r>
          </a:p>
          <a:p>
            <a:r>
              <a:rPr lang="es-ES" dirty="0" smtClean="0"/>
              <a:t>Embarazadas.</a:t>
            </a:r>
          </a:p>
          <a:p>
            <a:r>
              <a:rPr lang="es-ES" dirty="0" smtClean="0"/>
              <a:t>Adolescentes.</a:t>
            </a:r>
            <a:endParaRPr lang="es-ES" dirty="0"/>
          </a:p>
        </p:txBody>
      </p:sp>
      <p:sp>
        <p:nvSpPr>
          <p:cNvPr id="8" name="Marcador de texto 7"/>
          <p:cNvSpPr>
            <a:spLocks noGrp="1"/>
          </p:cNvSpPr>
          <p:nvPr>
            <p:ph type="body" sz="quarter" idx="10"/>
          </p:nvPr>
        </p:nvSpPr>
        <p:spPr/>
        <p:txBody>
          <a:bodyPr>
            <a:normAutofit lnSpcReduction="10000"/>
          </a:bodyPr>
          <a:lstStyle/>
          <a:p>
            <a:endParaRPr lang="es-ES"/>
          </a:p>
        </p:txBody>
      </p:sp>
      <p:pic>
        <p:nvPicPr>
          <p:cNvPr id="9" name="Imagen 6"/>
          <p:cNvPicPr>
            <a:picLocks noChangeAspect="1"/>
          </p:cNvPicPr>
          <p:nvPr/>
        </p:nvPicPr>
        <p:blipFill rotWithShape="1">
          <a:blip r:embed="rId2" cstate="print"/>
          <a:srcRect l="4416" t="29959" r="3101" b="18612"/>
          <a:stretch/>
        </p:blipFill>
        <p:spPr>
          <a:xfrm>
            <a:off x="6816080" y="980728"/>
            <a:ext cx="5112568" cy="1520264"/>
          </a:xfrm>
          <a:prstGeom prst="rect">
            <a:avLst/>
          </a:prstGeom>
        </p:spPr>
      </p:pic>
      <p:pic>
        <p:nvPicPr>
          <p:cNvPr id="10" name="Imagen 3"/>
          <p:cNvPicPr>
            <a:picLocks noChangeAspect="1"/>
          </p:cNvPicPr>
          <p:nvPr/>
        </p:nvPicPr>
        <p:blipFill rotWithShape="1">
          <a:blip r:embed="rId3" cstate="print"/>
          <a:srcRect l="25533" t="25968" r="23092" b="22286"/>
          <a:stretch/>
        </p:blipFill>
        <p:spPr>
          <a:xfrm>
            <a:off x="3719736" y="980728"/>
            <a:ext cx="2763831" cy="1364776"/>
          </a:xfrm>
          <a:prstGeom prst="rect">
            <a:avLst/>
          </a:prstGeom>
        </p:spPr>
      </p:pic>
      <p:pic>
        <p:nvPicPr>
          <p:cNvPr id="11" name="Picture 2"/>
          <p:cNvPicPr>
            <a:picLocks noChangeAspect="1" noChangeArrowheads="1"/>
          </p:cNvPicPr>
          <p:nvPr/>
        </p:nvPicPr>
        <p:blipFill>
          <a:blip r:embed="rId4" cstate="print"/>
          <a:srcRect l="16582" t="48526" r="4082" b="19274"/>
          <a:stretch>
            <a:fillRect/>
          </a:stretch>
        </p:blipFill>
        <p:spPr bwMode="auto">
          <a:xfrm>
            <a:off x="3431704" y="3933056"/>
            <a:ext cx="4176464" cy="1246442"/>
          </a:xfrm>
          <a:prstGeom prst="rect">
            <a:avLst/>
          </a:prstGeom>
          <a:noFill/>
          <a:ln w="9525">
            <a:noFill/>
            <a:miter lim="800000"/>
            <a:headEnd/>
            <a:tailEnd/>
          </a:ln>
        </p:spPr>
      </p:pic>
      <p:pic>
        <p:nvPicPr>
          <p:cNvPr id="12" name="Picture 3"/>
          <p:cNvPicPr>
            <a:picLocks noChangeAspect="1" noChangeArrowheads="1"/>
          </p:cNvPicPr>
          <p:nvPr/>
        </p:nvPicPr>
        <p:blipFill>
          <a:blip r:embed="rId5" cstate="print"/>
          <a:srcRect l="16614" t="27955" r="15335" b="39244"/>
          <a:stretch>
            <a:fillRect/>
          </a:stretch>
        </p:blipFill>
        <p:spPr bwMode="auto">
          <a:xfrm>
            <a:off x="7824192" y="4077072"/>
            <a:ext cx="4127429" cy="1371599"/>
          </a:xfrm>
          <a:prstGeom prst="rect">
            <a:avLst/>
          </a:prstGeom>
          <a:noFill/>
          <a:ln w="9525">
            <a:noFill/>
            <a:miter lim="800000"/>
            <a:headEnd/>
            <a:tailEnd/>
          </a:ln>
        </p:spPr>
      </p:pic>
      <p:pic>
        <p:nvPicPr>
          <p:cNvPr id="13" name="Picture 2"/>
          <p:cNvPicPr>
            <a:picLocks noChangeAspect="1" noChangeArrowheads="1"/>
          </p:cNvPicPr>
          <p:nvPr/>
        </p:nvPicPr>
        <p:blipFill>
          <a:blip r:embed="rId6" cstate="print"/>
          <a:srcRect l="25021" t="16693" r="23879" b="61263"/>
          <a:stretch>
            <a:fillRect/>
          </a:stretch>
        </p:blipFill>
        <p:spPr bwMode="auto">
          <a:xfrm>
            <a:off x="3575720" y="2636912"/>
            <a:ext cx="4427592" cy="1076165"/>
          </a:xfrm>
          <a:prstGeom prst="rect">
            <a:avLst/>
          </a:prstGeom>
          <a:noFill/>
          <a:ln w="9525">
            <a:noFill/>
            <a:miter lim="800000"/>
            <a:headEnd/>
            <a:tailEnd/>
          </a:ln>
        </p:spPr>
      </p:pic>
      <p:pic>
        <p:nvPicPr>
          <p:cNvPr id="14" name="Imagen 5"/>
          <p:cNvPicPr>
            <a:picLocks noChangeAspect="1"/>
          </p:cNvPicPr>
          <p:nvPr/>
        </p:nvPicPr>
        <p:blipFill rotWithShape="1">
          <a:blip r:embed="rId7" cstate="print"/>
          <a:srcRect l="3933" t="37271" r="1874" b="21807"/>
          <a:stretch/>
        </p:blipFill>
        <p:spPr>
          <a:xfrm>
            <a:off x="8056258" y="2636912"/>
            <a:ext cx="3863752" cy="1290695"/>
          </a:xfrm>
          <a:prstGeom prst="rect">
            <a:avLst/>
          </a:prstGeom>
        </p:spPr>
      </p:pic>
    </p:spTree>
    <p:extLst>
      <p:ext uri="{BB962C8B-B14F-4D97-AF65-F5344CB8AC3E}">
        <p14:creationId xmlns:p14="http://schemas.microsoft.com/office/powerpoint/2010/main" val="2502039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963084" y="2132856"/>
            <a:ext cx="10363200" cy="3330826"/>
          </a:xfrm>
        </p:spPr>
        <p:txBody>
          <a:bodyPr/>
          <a:lstStyle/>
          <a:p>
            <a:pPr lvl="1" indent="-457200">
              <a:spcBef>
                <a:spcPts val="600"/>
              </a:spcBef>
              <a:buClr>
                <a:schemeClr val="tx2"/>
              </a:buClr>
              <a:buFont typeface="+mj-lt"/>
              <a:buAutoNum type="arabicPeriod"/>
            </a:pPr>
            <a:r>
              <a:rPr lang="es-ES" sz="2400" b="1" dirty="0">
                <a:solidFill>
                  <a:srgbClr val="004586"/>
                </a:solidFill>
              </a:rPr>
              <a:t>PAS &gt; 140 mmHg y PAD &gt; 90 mmHg en consulta </a:t>
            </a:r>
            <a:r>
              <a:rPr lang="es-ES" sz="2400" b="1" dirty="0" smtClean="0">
                <a:solidFill>
                  <a:srgbClr val="004586"/>
                </a:solidFill>
              </a:rPr>
              <a:t>médica.</a:t>
            </a:r>
          </a:p>
          <a:p>
            <a:pPr lvl="1" indent="-457200">
              <a:spcBef>
                <a:spcPts val="600"/>
              </a:spcBef>
              <a:buClr>
                <a:schemeClr val="tx2"/>
              </a:buClr>
              <a:buFont typeface="+mj-lt"/>
              <a:buAutoNum type="arabicPeriod"/>
            </a:pPr>
            <a:r>
              <a:rPr lang="es-ES" sz="2400" b="1" dirty="0">
                <a:solidFill>
                  <a:srgbClr val="004586"/>
                </a:solidFill>
              </a:rPr>
              <a:t>PAS ≥ 135 mmHg y/o PAD ≥ 90 mmHg en </a:t>
            </a:r>
            <a:r>
              <a:rPr lang="es-ES" sz="2400" b="1" dirty="0" err="1">
                <a:solidFill>
                  <a:srgbClr val="004586"/>
                </a:solidFill>
              </a:rPr>
              <a:t>automedida</a:t>
            </a:r>
            <a:r>
              <a:rPr lang="es-ES" sz="2400" b="1" dirty="0">
                <a:solidFill>
                  <a:srgbClr val="004586"/>
                </a:solidFill>
              </a:rPr>
              <a:t> domiciliaria (AMPA</a:t>
            </a:r>
            <a:r>
              <a:rPr lang="es-ES" sz="2400" b="1" dirty="0" smtClean="0">
                <a:solidFill>
                  <a:srgbClr val="004586"/>
                </a:solidFill>
              </a:rPr>
              <a:t>).</a:t>
            </a:r>
          </a:p>
          <a:p>
            <a:pPr lvl="1" indent="-457200">
              <a:spcBef>
                <a:spcPts val="600"/>
              </a:spcBef>
              <a:buClr>
                <a:schemeClr val="tx2"/>
              </a:buClr>
              <a:buFont typeface="+mj-lt"/>
              <a:buAutoNum type="arabicPeriod"/>
            </a:pPr>
            <a:r>
              <a:rPr lang="es-ES" sz="2400" b="1" dirty="0">
                <a:solidFill>
                  <a:srgbClr val="004586"/>
                </a:solidFill>
              </a:rPr>
              <a:t>PAS ≥ 130 mmHg y/o PAD ≥80 mmHg en medida ambulatoria de 24h (MAPA</a:t>
            </a:r>
            <a:r>
              <a:rPr lang="es-ES" sz="2400" b="1" dirty="0" smtClean="0">
                <a:solidFill>
                  <a:srgbClr val="004586"/>
                </a:solidFill>
              </a:rPr>
              <a:t>).</a:t>
            </a:r>
          </a:p>
          <a:p>
            <a:pPr lvl="1" indent="-457200">
              <a:spcBef>
                <a:spcPts val="600"/>
              </a:spcBef>
              <a:buClr>
                <a:schemeClr val="tx2"/>
              </a:buClr>
              <a:buFont typeface="+mj-lt"/>
              <a:buAutoNum type="arabicPeriod"/>
            </a:pPr>
            <a:r>
              <a:rPr lang="es-ES" sz="2400" b="1" dirty="0">
                <a:solidFill>
                  <a:srgbClr val="004586"/>
                </a:solidFill>
              </a:rPr>
              <a:t>PAS ≥ 140 mmHg y PAD &gt; 90 mmHg en consulta </a:t>
            </a:r>
            <a:r>
              <a:rPr lang="es-ES" sz="2400" b="1" dirty="0" smtClean="0">
                <a:solidFill>
                  <a:srgbClr val="004586"/>
                </a:solidFill>
              </a:rPr>
              <a:t>médica.</a:t>
            </a:r>
            <a:endParaRPr lang="es-ES" sz="2400" b="1" dirty="0">
              <a:solidFill>
                <a:srgbClr val="004586"/>
              </a:solidFill>
            </a:endParaRPr>
          </a:p>
          <a:p>
            <a:pPr lvl="1" indent="-457200">
              <a:spcBef>
                <a:spcPts val="600"/>
              </a:spcBef>
              <a:buClr>
                <a:schemeClr val="tx2"/>
              </a:buClr>
              <a:buFont typeface="+mj-lt"/>
              <a:buAutoNum type="arabicPeriod"/>
            </a:pPr>
            <a:endParaRPr lang="es-ES" sz="2400" b="1" dirty="0">
              <a:solidFill>
                <a:srgbClr val="004586"/>
              </a:solidFill>
            </a:endParaRPr>
          </a:p>
          <a:p>
            <a:pPr lvl="1" indent="-457200">
              <a:spcBef>
                <a:spcPts val="600"/>
              </a:spcBef>
              <a:buClr>
                <a:schemeClr val="tx2"/>
              </a:buClr>
              <a:buFont typeface="+mj-lt"/>
              <a:buAutoNum type="arabicPeriod"/>
            </a:pPr>
            <a:endParaRPr lang="es-ES" sz="2400" b="1" dirty="0">
              <a:solidFill>
                <a:srgbClr val="004586"/>
              </a:solidFill>
            </a:endParaRPr>
          </a:p>
          <a:p>
            <a:pPr lvl="1" indent="-457200">
              <a:spcBef>
                <a:spcPts val="600"/>
              </a:spcBef>
              <a:buClr>
                <a:schemeClr val="tx2"/>
              </a:buClr>
              <a:buFont typeface="+mj-lt"/>
              <a:buAutoNum type="arabicPeriod"/>
            </a:pPr>
            <a:endParaRPr lang="es-ES" sz="2400" b="1" dirty="0">
              <a:solidFill>
                <a:srgbClr val="004586"/>
              </a:solidFill>
            </a:endParaRPr>
          </a:p>
          <a:p>
            <a:endParaRPr lang="es-ES" dirty="0"/>
          </a:p>
        </p:txBody>
      </p:sp>
      <p:sp>
        <p:nvSpPr>
          <p:cNvPr id="7" name="Marcador de texto 6"/>
          <p:cNvSpPr>
            <a:spLocks noGrp="1"/>
          </p:cNvSpPr>
          <p:nvPr>
            <p:ph type="body" idx="10"/>
          </p:nvPr>
        </p:nvSpPr>
        <p:spPr>
          <a:xfrm>
            <a:off x="479376" y="1097391"/>
            <a:ext cx="11274624" cy="1035465"/>
          </a:xfrm>
        </p:spPr>
        <p:txBody>
          <a:bodyPr/>
          <a:lstStyle/>
          <a:p>
            <a:r>
              <a:rPr lang="es-ES" dirty="0">
                <a:solidFill>
                  <a:srgbClr val="C00000"/>
                </a:solidFill>
              </a:rPr>
              <a:t>¿Qué valores de Presión Arterial nos indican que el individuo es hipertenso?</a:t>
            </a:r>
          </a:p>
          <a:p>
            <a:endParaRPr lang="es-ES" dirty="0"/>
          </a:p>
        </p:txBody>
      </p:sp>
      <p:sp>
        <p:nvSpPr>
          <p:cNvPr id="8" name="Marcador de texto 7"/>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smtClean="0"/>
              <a:t>Pregunta 2</a:t>
            </a:r>
            <a:endParaRPr lang="es-ES" dirty="0"/>
          </a:p>
        </p:txBody>
      </p:sp>
    </p:spTree>
    <p:extLst>
      <p:ext uri="{BB962C8B-B14F-4D97-AF65-F5344CB8AC3E}">
        <p14:creationId xmlns:p14="http://schemas.microsoft.com/office/powerpoint/2010/main" val="3800364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l="19640" t="13135" r="17414" b="5778"/>
          <a:stretch>
            <a:fillRect/>
          </a:stretch>
        </p:blipFill>
        <p:spPr bwMode="auto">
          <a:xfrm>
            <a:off x="1919536" y="724780"/>
            <a:ext cx="7416824" cy="5374267"/>
          </a:xfrm>
          <a:prstGeom prst="rect">
            <a:avLst/>
          </a:prstGeom>
          <a:noFill/>
          <a:ln w="9525">
            <a:noFill/>
            <a:miter lim="800000"/>
            <a:headEnd/>
            <a:tailEnd/>
          </a:ln>
        </p:spPr>
      </p:pic>
      <p:sp>
        <p:nvSpPr>
          <p:cNvPr id="10" name="9 CuadroTexto"/>
          <p:cNvSpPr txBox="1"/>
          <p:nvPr/>
        </p:nvSpPr>
        <p:spPr>
          <a:xfrm>
            <a:off x="9552384" y="5013176"/>
            <a:ext cx="2588648" cy="1015663"/>
          </a:xfrm>
          <a:prstGeom prst="rect">
            <a:avLst/>
          </a:prstGeom>
          <a:noFill/>
        </p:spPr>
        <p:txBody>
          <a:bodyPr wrap="square" rtlCol="0">
            <a:spAutoFit/>
          </a:bodyPr>
          <a:lstStyle/>
          <a:p>
            <a:r>
              <a:rPr lang="es-ES" sz="1200" dirty="0" smtClean="0">
                <a:solidFill>
                  <a:schemeClr val="bg1">
                    <a:lumMod val="50000"/>
                  </a:schemeClr>
                </a:solidFill>
              </a:rPr>
              <a:t>Piepoli M F et al. Guía ESC 2016 sobre prevención de la enfermedad cardiovascular en la práctica clínica </a:t>
            </a:r>
            <a:r>
              <a:rPr lang="pt-BR" sz="1200" dirty="0" smtClean="0">
                <a:solidFill>
                  <a:schemeClr val="bg1">
                    <a:lumMod val="50000"/>
                  </a:schemeClr>
                </a:solidFill>
              </a:rPr>
              <a:t>Rev Esp Cardiol. 2016;69(10):939.e1-e87</a:t>
            </a:r>
            <a:endParaRPr lang="es-ES" sz="1200" dirty="0">
              <a:solidFill>
                <a:schemeClr val="bg1">
                  <a:lumMod val="50000"/>
                </a:schemeClr>
              </a:solidFill>
            </a:endParaRPr>
          </a:p>
        </p:txBody>
      </p:sp>
      <p:sp>
        <p:nvSpPr>
          <p:cNvPr id="2" name="Título 1"/>
          <p:cNvSpPr>
            <a:spLocks noGrp="1"/>
          </p:cNvSpPr>
          <p:nvPr>
            <p:ph type="title"/>
          </p:nvPr>
        </p:nvSpPr>
        <p:spPr/>
        <p:txBody>
          <a:bodyPr/>
          <a:lstStyle/>
          <a:p>
            <a:r>
              <a:rPr lang="es-ES" dirty="0" smtClean="0"/>
              <a:t>Objetivos de PA</a:t>
            </a:r>
            <a:endParaRPr lang="es-ES" dirty="0"/>
          </a:p>
        </p:txBody>
      </p:sp>
    </p:spTree>
    <p:extLst>
      <p:ext uri="{BB962C8B-B14F-4D97-AF65-F5344CB8AC3E}">
        <p14:creationId xmlns:p14="http://schemas.microsoft.com/office/powerpoint/2010/main" val="1024889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Marcador de contenido"/>
          <p:cNvSpPr>
            <a:spLocks noGrp="1"/>
          </p:cNvSpPr>
          <p:nvPr>
            <p:ph idx="10"/>
          </p:nvPr>
        </p:nvSpPr>
        <p:spPr>
          <a:xfrm>
            <a:off x="1415480" y="1052736"/>
            <a:ext cx="10081120" cy="4645574"/>
          </a:xfrm>
          <a:prstGeom prst="rect">
            <a:avLst/>
          </a:prstGeom>
        </p:spPr>
        <p:txBody>
          <a:bodyPr numCol="2"/>
          <a:lstStyle/>
          <a:p>
            <a:pPr algn="ctr"/>
            <a:r>
              <a:rPr lang="es-ES" dirty="0" smtClean="0">
                <a:solidFill>
                  <a:srgbClr val="004586"/>
                </a:solidFill>
              </a:rPr>
              <a:t>Medidas no farmacológicas</a:t>
            </a:r>
          </a:p>
          <a:p>
            <a:endParaRPr lang="es-ES" dirty="0" smtClean="0">
              <a:solidFill>
                <a:srgbClr val="7030A0"/>
              </a:solidFill>
            </a:endParaRPr>
          </a:p>
          <a:p>
            <a:endParaRPr lang="es-ES" dirty="0" smtClean="0">
              <a:solidFill>
                <a:srgbClr val="7030A0"/>
              </a:solidFill>
            </a:endParaRPr>
          </a:p>
          <a:p>
            <a:pPr marL="0" indent="0">
              <a:buNone/>
            </a:pPr>
            <a:endParaRPr lang="es-ES" dirty="0" smtClean="0">
              <a:solidFill>
                <a:srgbClr val="7030A0"/>
              </a:solidFill>
            </a:endParaRPr>
          </a:p>
          <a:p>
            <a:endParaRPr lang="es-ES" dirty="0" smtClean="0">
              <a:solidFill>
                <a:srgbClr val="7030A0"/>
              </a:solidFill>
            </a:endParaRPr>
          </a:p>
          <a:p>
            <a:endParaRPr lang="es-ES" dirty="0" smtClean="0">
              <a:solidFill>
                <a:srgbClr val="7030A0"/>
              </a:solidFill>
            </a:endParaRPr>
          </a:p>
          <a:p>
            <a:pPr marL="542925" indent="0">
              <a:buNone/>
            </a:pPr>
            <a:endParaRPr lang="es-ES" dirty="0" smtClean="0">
              <a:solidFill>
                <a:srgbClr val="7030A0"/>
              </a:solidFill>
            </a:endParaRPr>
          </a:p>
        </p:txBody>
      </p:sp>
      <p:sp>
        <p:nvSpPr>
          <p:cNvPr id="3" name="Marcador de texto 2"/>
          <p:cNvSpPr>
            <a:spLocks noGrp="1"/>
          </p:cNvSpPr>
          <p:nvPr>
            <p:ph type="body" sz="quarter" idx="12"/>
          </p:nvPr>
        </p:nvSpPr>
        <p:spPr/>
        <p:txBody>
          <a:bodyPr>
            <a:normAutofit lnSpcReduction="10000"/>
          </a:bodyPr>
          <a:lstStyle/>
          <a:p>
            <a:endParaRPr lang="es-ES"/>
          </a:p>
        </p:txBody>
      </p:sp>
      <p:sp>
        <p:nvSpPr>
          <p:cNvPr id="4" name="Marcador de contenido 3"/>
          <p:cNvSpPr>
            <a:spLocks noGrp="1"/>
          </p:cNvSpPr>
          <p:nvPr>
            <p:ph idx="13"/>
          </p:nvPr>
        </p:nvSpPr>
        <p:spPr/>
        <p:txBody>
          <a:bodyPr/>
          <a:lstStyle/>
          <a:p>
            <a:r>
              <a:rPr lang="es-ES" dirty="0" smtClean="0"/>
              <a:t>Tratamiento farmacológico</a:t>
            </a:r>
            <a:endParaRPr lang="es-ES" dirty="0"/>
          </a:p>
        </p:txBody>
      </p:sp>
      <p:sp>
        <p:nvSpPr>
          <p:cNvPr id="5" name="Título 4"/>
          <p:cNvSpPr>
            <a:spLocks noGrp="1"/>
          </p:cNvSpPr>
          <p:nvPr>
            <p:ph type="title"/>
          </p:nvPr>
        </p:nvSpPr>
        <p:spPr/>
        <p:txBody>
          <a:bodyPr/>
          <a:lstStyle/>
          <a:p>
            <a:r>
              <a:rPr lang="es-ES" b="1" dirty="0" smtClean="0">
                <a:solidFill>
                  <a:srgbClr val="004586"/>
                </a:solidFill>
              </a:rPr>
              <a:t>Tratamiento de la HTA</a:t>
            </a:r>
            <a:endParaRPr lang="es-ES" b="1" dirty="0">
              <a:solidFill>
                <a:srgbClr val="004586"/>
              </a:solidFill>
            </a:endParaRPr>
          </a:p>
        </p:txBody>
      </p:sp>
      <p:pic>
        <p:nvPicPr>
          <p:cNvPr id="18"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3592" y="1628800"/>
            <a:ext cx="7056784" cy="4258300"/>
          </a:xfrm>
          <a:prstGeom prst="rect">
            <a:avLst/>
          </a:prstGeom>
        </p:spPr>
      </p:pic>
    </p:spTree>
    <p:extLst>
      <p:ext uri="{BB962C8B-B14F-4D97-AF65-F5344CB8AC3E}">
        <p14:creationId xmlns:p14="http://schemas.microsoft.com/office/powerpoint/2010/main" val="3468672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igura 8. Combinación de distintos fármacos"/>
          <p:cNvPicPr>
            <a:picLocks noChangeAspect="1" noChangeArrowheads="1"/>
          </p:cNvPicPr>
          <p:nvPr/>
        </p:nvPicPr>
        <p:blipFill>
          <a:blip r:embed="rId3" cstate="print"/>
          <a:srcRect l="2958" t="2012" r="3389" b="4660"/>
          <a:stretch>
            <a:fillRect/>
          </a:stretch>
        </p:blipFill>
        <p:spPr bwMode="auto">
          <a:xfrm>
            <a:off x="2495600" y="1124744"/>
            <a:ext cx="6912768" cy="4684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Marcador de texto 2"/>
          <p:cNvSpPr>
            <a:spLocks noGrp="1"/>
          </p:cNvSpPr>
          <p:nvPr>
            <p:ph type="body" sz="quarter" idx="13"/>
          </p:nvPr>
        </p:nvSpPr>
        <p:spPr>
          <a:xfrm>
            <a:off x="9768408" y="4005064"/>
            <a:ext cx="2088232" cy="295162"/>
          </a:xfrm>
        </p:spPr>
        <p:txBody>
          <a:bodyPr>
            <a:noAutofit/>
          </a:bodyPr>
          <a:lstStyle/>
          <a:p>
            <a:pPr marL="0" indent="0">
              <a:buNone/>
            </a:pPr>
            <a:r>
              <a:rPr lang="es-ES" sz="1200" i="1" dirty="0" err="1">
                <a:solidFill>
                  <a:schemeClr val="bg1">
                    <a:lumMod val="65000"/>
                  </a:schemeClr>
                </a:solidFill>
              </a:rPr>
              <a:t>Alcazar</a:t>
            </a:r>
            <a:r>
              <a:rPr lang="es-ES" sz="1200" i="1" dirty="0">
                <a:solidFill>
                  <a:schemeClr val="bg1">
                    <a:lumMod val="65000"/>
                  </a:schemeClr>
                </a:solidFill>
              </a:rPr>
              <a:t> JM, Oliveras A, </a:t>
            </a:r>
            <a:r>
              <a:rPr lang="es-ES" sz="1200" i="1" dirty="0" err="1">
                <a:solidFill>
                  <a:schemeClr val="bg1">
                    <a:lumMod val="65000"/>
                  </a:schemeClr>
                </a:solidFill>
              </a:rPr>
              <a:t>Orte</a:t>
            </a:r>
            <a:r>
              <a:rPr lang="es-ES" sz="1200" i="1" dirty="0">
                <a:solidFill>
                  <a:schemeClr val="bg1">
                    <a:lumMod val="65000"/>
                  </a:schemeClr>
                </a:solidFill>
              </a:rPr>
              <a:t> LM, Jimenez S, Segura J. Hipertensión arterial esencial. En: Lorenzo V, López Gómez JM (</a:t>
            </a:r>
            <a:r>
              <a:rPr lang="es-ES" sz="1200" i="1" dirty="0" err="1">
                <a:solidFill>
                  <a:schemeClr val="bg1">
                    <a:lumMod val="65000"/>
                  </a:schemeClr>
                </a:solidFill>
              </a:rPr>
              <a:t>Eds</a:t>
            </a:r>
            <a:r>
              <a:rPr lang="es-ES" sz="1200" i="1" dirty="0">
                <a:solidFill>
                  <a:schemeClr val="bg1">
                    <a:lumMod val="65000"/>
                  </a:schemeClr>
                </a:solidFill>
              </a:rPr>
              <a:t>) Nefrología al Día. http://www.revistanefrologia.com/es-monografias-nefrologia-dia-articulo-hipertension-arterial-esencial-23</a:t>
            </a:r>
          </a:p>
        </p:txBody>
      </p:sp>
      <p:sp>
        <p:nvSpPr>
          <p:cNvPr id="8" name="Título 4"/>
          <p:cNvSpPr>
            <a:spLocks noGrp="1"/>
          </p:cNvSpPr>
          <p:nvPr>
            <p:ph type="title"/>
          </p:nvPr>
        </p:nvSpPr>
        <p:spPr>
          <a:xfrm>
            <a:off x="609600" y="159904"/>
            <a:ext cx="10972800" cy="604800"/>
          </a:xfrm>
        </p:spPr>
        <p:txBody>
          <a:bodyPr/>
          <a:lstStyle/>
          <a:p>
            <a:r>
              <a:rPr lang="es-ES" b="1" dirty="0" smtClean="0">
                <a:solidFill>
                  <a:srgbClr val="004586"/>
                </a:solidFill>
              </a:rPr>
              <a:t>Tratamiento de la HTA</a:t>
            </a:r>
            <a:endParaRPr lang="es-ES" b="1" dirty="0">
              <a:solidFill>
                <a:srgbClr val="004586"/>
              </a:solidFill>
            </a:endParaRPr>
          </a:p>
        </p:txBody>
      </p:sp>
    </p:spTree>
    <p:extLst>
      <p:ext uri="{BB962C8B-B14F-4D97-AF65-F5344CB8AC3E}">
        <p14:creationId xmlns:p14="http://schemas.microsoft.com/office/powerpoint/2010/main" val="2774246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09600" y="116632"/>
            <a:ext cx="10972800" cy="604800"/>
          </a:xfrm>
        </p:spPr>
        <p:txBody>
          <a:bodyPr/>
          <a:lstStyle/>
          <a:p>
            <a:r>
              <a:rPr lang="es-ES" dirty="0" smtClean="0">
                <a:solidFill>
                  <a:srgbClr val="004586"/>
                </a:solidFill>
              </a:rPr>
              <a:t>Elección de t</a:t>
            </a:r>
            <a:r>
              <a:rPr lang="es-ES" b="1" dirty="0" smtClean="0">
                <a:solidFill>
                  <a:srgbClr val="004586"/>
                </a:solidFill>
              </a:rPr>
              <a:t>ratamiento</a:t>
            </a:r>
            <a:endParaRPr lang="es-ES" b="1" dirty="0">
              <a:solidFill>
                <a:srgbClr val="004586"/>
              </a:solidFill>
            </a:endParaRPr>
          </a:p>
        </p:txBody>
      </p:sp>
      <p:sp>
        <p:nvSpPr>
          <p:cNvPr id="7" name="Marcador de texto 2"/>
          <p:cNvSpPr>
            <a:spLocks noGrp="1"/>
          </p:cNvSpPr>
          <p:nvPr>
            <p:ph type="body" sz="quarter" idx="13"/>
          </p:nvPr>
        </p:nvSpPr>
        <p:spPr>
          <a:xfrm>
            <a:off x="6672064" y="5157192"/>
            <a:ext cx="5240462" cy="583194"/>
          </a:xfrm>
        </p:spPr>
        <p:txBody>
          <a:bodyPr>
            <a:noAutofit/>
          </a:bodyPr>
          <a:lstStyle/>
          <a:p>
            <a:pPr marL="0" indent="0" algn="just">
              <a:buNone/>
            </a:pPr>
            <a:r>
              <a:rPr lang="es-ES" sz="1200" i="1" dirty="0" err="1">
                <a:solidFill>
                  <a:schemeClr val="bg1">
                    <a:lumMod val="50000"/>
                  </a:schemeClr>
                </a:solidFill>
              </a:rPr>
              <a:t>Piepoli</a:t>
            </a:r>
            <a:r>
              <a:rPr lang="es-ES" sz="1200" i="1" dirty="0">
                <a:solidFill>
                  <a:schemeClr val="bg1">
                    <a:lumMod val="50000"/>
                  </a:schemeClr>
                </a:solidFill>
              </a:rPr>
              <a:t> M F et al. Guía ESC 2016 sobre prevención de la enfermedad cardiovascular en la práctica clínica Sexto Grupo de Trabajo Conjunto de la Sociedad Europea de Cardiología y otras Sociedades sobre Prevención de Enfermedad Cardiovascular en la Práctica Clínica (constituido por representantes de 10 sociedades y expertos invitados). </a:t>
            </a:r>
            <a:r>
              <a:rPr lang="pt-BR" sz="1200" i="1" dirty="0" err="1">
                <a:solidFill>
                  <a:schemeClr val="bg1">
                    <a:lumMod val="50000"/>
                  </a:schemeClr>
                </a:solidFill>
              </a:rPr>
              <a:t>Rev</a:t>
            </a:r>
            <a:r>
              <a:rPr lang="pt-BR" sz="1200" i="1" dirty="0">
                <a:solidFill>
                  <a:schemeClr val="bg1">
                    <a:lumMod val="50000"/>
                  </a:schemeClr>
                </a:solidFill>
              </a:rPr>
              <a:t> </a:t>
            </a:r>
            <a:r>
              <a:rPr lang="pt-BR" sz="1200" i="1" dirty="0" err="1">
                <a:solidFill>
                  <a:schemeClr val="bg1">
                    <a:lumMod val="50000"/>
                  </a:schemeClr>
                </a:solidFill>
              </a:rPr>
              <a:t>Esp</a:t>
            </a:r>
            <a:r>
              <a:rPr lang="pt-BR" sz="1200" i="1" dirty="0">
                <a:solidFill>
                  <a:schemeClr val="bg1">
                    <a:lumMod val="50000"/>
                  </a:schemeClr>
                </a:solidFill>
              </a:rPr>
              <a:t> </a:t>
            </a:r>
            <a:r>
              <a:rPr lang="pt-BR" sz="1200" i="1" dirty="0" err="1">
                <a:solidFill>
                  <a:schemeClr val="bg1">
                    <a:lumMod val="50000"/>
                  </a:schemeClr>
                </a:solidFill>
              </a:rPr>
              <a:t>Cardiol</a:t>
            </a:r>
            <a:r>
              <a:rPr lang="pt-BR" sz="1200" i="1" dirty="0">
                <a:solidFill>
                  <a:schemeClr val="bg1">
                    <a:lumMod val="50000"/>
                  </a:schemeClr>
                </a:solidFill>
              </a:rPr>
              <a:t>. 2016;69(10):939.e1-e87</a:t>
            </a:r>
            <a:endParaRPr lang="es-ES" sz="1200" i="1" dirty="0">
              <a:solidFill>
                <a:schemeClr val="bg1">
                  <a:lumMod val="50000"/>
                </a:schemeClr>
              </a:solidFill>
            </a:endParaRPr>
          </a:p>
        </p:txBody>
      </p:sp>
      <p:pic>
        <p:nvPicPr>
          <p:cNvPr id="8" name="Picture 2"/>
          <p:cNvPicPr>
            <a:picLocks noChangeAspect="1" noChangeArrowheads="1"/>
          </p:cNvPicPr>
          <p:nvPr/>
        </p:nvPicPr>
        <p:blipFill>
          <a:blip r:embed="rId3" cstate="print">
            <a:duotone>
              <a:schemeClr val="accent5">
                <a:shade val="45000"/>
                <a:satMod val="135000"/>
              </a:schemeClr>
              <a:prstClr val="white"/>
            </a:duotone>
          </a:blip>
          <a:srcRect l="25343" t="17990" r="49403" b="25254"/>
          <a:stretch>
            <a:fillRect/>
          </a:stretch>
        </p:blipFill>
        <p:spPr bwMode="auto">
          <a:xfrm>
            <a:off x="407368" y="742167"/>
            <a:ext cx="5359799" cy="5423137"/>
          </a:xfrm>
          <a:prstGeom prst="rect">
            <a:avLst/>
          </a:prstGeom>
          <a:ln>
            <a:noFill/>
          </a:ln>
          <a:effectLst>
            <a:outerShdw blurRad="292100" dist="139700" dir="2700000" algn="tl" rotWithShape="0">
              <a:srgbClr val="333333">
                <a:alpha val="65000"/>
              </a:srgbClr>
            </a:outerShdw>
          </a:effectLst>
        </p:spPr>
      </p:pic>
      <p:sp>
        <p:nvSpPr>
          <p:cNvPr id="9" name="Rectángulo 2"/>
          <p:cNvSpPr/>
          <p:nvPr/>
        </p:nvSpPr>
        <p:spPr>
          <a:xfrm>
            <a:off x="7320136" y="1340768"/>
            <a:ext cx="3630188" cy="1077218"/>
          </a:xfrm>
          <a:prstGeom prst="rect">
            <a:avLst/>
          </a:prstGeom>
          <a:noFill/>
        </p:spPr>
        <p:txBody>
          <a:bodyPr wrap="square" lIns="91440" tIns="45720" rIns="91440" bIns="45720">
            <a:spAutoFit/>
          </a:bodyPr>
          <a:lstStyle/>
          <a:p>
            <a:pPr algn="ctr"/>
            <a:r>
              <a:rPr lang="es-ES" sz="3200" b="1" cap="none" spc="0" dirty="0" smtClean="0">
                <a:ln w="0"/>
                <a:solidFill>
                  <a:srgbClr val="C00000"/>
                </a:solidFill>
              </a:rPr>
              <a:t>Principalmente IECA/ARA II</a:t>
            </a:r>
            <a:endParaRPr lang="es-ES" sz="3200" b="1" cap="none" spc="0" dirty="0">
              <a:ln w="0"/>
              <a:solidFill>
                <a:srgbClr val="C00000"/>
              </a:solidFill>
            </a:endParaRPr>
          </a:p>
        </p:txBody>
      </p:sp>
      <p:pic>
        <p:nvPicPr>
          <p:cNvPr id="10" name="Picture 2"/>
          <p:cNvPicPr>
            <a:picLocks noChangeAspect="1" noChangeArrowheads="1"/>
          </p:cNvPicPr>
          <p:nvPr/>
        </p:nvPicPr>
        <p:blipFill>
          <a:blip r:embed="rId3" cstate="print">
            <a:duotone>
              <a:schemeClr val="accent5">
                <a:shade val="45000"/>
                <a:satMod val="135000"/>
              </a:schemeClr>
              <a:prstClr val="white"/>
            </a:duotone>
          </a:blip>
          <a:srcRect l="25343" t="74879" r="49403" b="17055"/>
          <a:stretch>
            <a:fillRect/>
          </a:stretch>
        </p:blipFill>
        <p:spPr bwMode="auto">
          <a:xfrm>
            <a:off x="6096000" y="2780928"/>
            <a:ext cx="5987022" cy="1075683"/>
          </a:xfrm>
          <a:prstGeom prst="rect">
            <a:avLst/>
          </a:prstGeom>
          <a:noFill/>
          <a:ln w="9525">
            <a:noFill/>
            <a:miter lim="800000"/>
            <a:headEnd/>
            <a:tailEnd/>
          </a:ln>
        </p:spPr>
      </p:pic>
    </p:spTree>
    <p:extLst>
      <p:ext uri="{BB962C8B-B14F-4D97-AF65-F5344CB8AC3E}">
        <p14:creationId xmlns:p14="http://schemas.microsoft.com/office/powerpoint/2010/main" val="1127859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idx="1"/>
          </p:nvPr>
        </p:nvSpPr>
        <p:spPr>
          <a:xfrm>
            <a:off x="911424" y="1916832"/>
            <a:ext cx="10363200" cy="3330826"/>
          </a:xfrm>
        </p:spPr>
        <p:txBody>
          <a:bodyPr/>
          <a:lstStyle/>
          <a:p>
            <a:pPr lvl="1" indent="-457200">
              <a:spcBef>
                <a:spcPts val="600"/>
              </a:spcBef>
              <a:buClr>
                <a:schemeClr val="tx2"/>
              </a:buClr>
              <a:buFont typeface="+mj-lt"/>
              <a:buAutoNum type="arabicPeriod"/>
            </a:pPr>
            <a:r>
              <a:rPr lang="es-ES" sz="2400" b="1" dirty="0">
                <a:solidFill>
                  <a:srgbClr val="004586"/>
                </a:solidFill>
              </a:rPr>
              <a:t>Medidas farmacológicas y no farmacológicas en todos los pacientes</a:t>
            </a:r>
            <a:r>
              <a:rPr lang="es-ES" sz="2400" b="1" dirty="0" smtClean="0">
                <a:solidFill>
                  <a:srgbClr val="004586"/>
                </a:solidFill>
              </a:rPr>
              <a:t>.</a:t>
            </a:r>
          </a:p>
          <a:p>
            <a:pPr lvl="1" indent="-457200">
              <a:spcBef>
                <a:spcPts val="600"/>
              </a:spcBef>
              <a:buClr>
                <a:schemeClr val="tx2"/>
              </a:buClr>
              <a:buFont typeface="+mj-lt"/>
              <a:buAutoNum type="arabicPeriod"/>
            </a:pPr>
            <a:r>
              <a:rPr lang="es-ES" sz="2400" b="1" dirty="0">
                <a:solidFill>
                  <a:srgbClr val="004586"/>
                </a:solidFill>
              </a:rPr>
              <a:t>Medidas no farmacológicas en todos los </a:t>
            </a:r>
            <a:r>
              <a:rPr lang="es-ES" sz="2400" b="1" dirty="0" smtClean="0">
                <a:solidFill>
                  <a:srgbClr val="004586"/>
                </a:solidFill>
              </a:rPr>
              <a:t>pacientes</a:t>
            </a:r>
          </a:p>
          <a:p>
            <a:pPr lvl="1" indent="-457200">
              <a:spcBef>
                <a:spcPts val="600"/>
              </a:spcBef>
              <a:buClr>
                <a:schemeClr val="tx2"/>
              </a:buClr>
              <a:buFont typeface="+mj-lt"/>
              <a:buAutoNum type="arabicPeriod"/>
            </a:pPr>
            <a:r>
              <a:rPr lang="es-ES" sz="2400" b="1" dirty="0">
                <a:solidFill>
                  <a:srgbClr val="004586"/>
                </a:solidFill>
              </a:rPr>
              <a:t>Tratamiento farmacológico con IECA y ARA II y medidas no farmacológicas cuando existe patología cardiaca, por ejemplo Insuficiencia Cardiaca</a:t>
            </a:r>
            <a:r>
              <a:rPr lang="es-ES" sz="2400" b="1" dirty="0" smtClean="0">
                <a:solidFill>
                  <a:srgbClr val="004586"/>
                </a:solidFill>
              </a:rPr>
              <a:t>.</a:t>
            </a:r>
          </a:p>
          <a:p>
            <a:pPr lvl="1" indent="-457200">
              <a:spcBef>
                <a:spcPts val="600"/>
              </a:spcBef>
              <a:buClr>
                <a:schemeClr val="tx2"/>
              </a:buClr>
              <a:buFont typeface="+mj-lt"/>
              <a:buAutoNum type="arabicPeriod"/>
            </a:pPr>
            <a:r>
              <a:rPr lang="es-ES" sz="2400" b="1" dirty="0">
                <a:solidFill>
                  <a:srgbClr val="004586"/>
                </a:solidFill>
              </a:rPr>
              <a:t>Tratamiento con IECA + ARA II + diurético en todos los pacientes como tratamiento de elección cuando no hay habido respuesta positiva con dos fármacos.</a:t>
            </a:r>
          </a:p>
          <a:p>
            <a:pPr lvl="1" indent="-457200">
              <a:spcBef>
                <a:spcPts val="600"/>
              </a:spcBef>
              <a:buClr>
                <a:schemeClr val="tx2"/>
              </a:buClr>
              <a:buFont typeface="+mj-lt"/>
              <a:buAutoNum type="arabicPeriod"/>
            </a:pPr>
            <a:endParaRPr lang="es-ES" dirty="0">
              <a:solidFill>
                <a:srgbClr val="7030A0"/>
              </a:solidFill>
            </a:endParaRPr>
          </a:p>
          <a:p>
            <a:pPr lvl="1" indent="-457200">
              <a:spcBef>
                <a:spcPts val="600"/>
              </a:spcBef>
              <a:buClr>
                <a:schemeClr val="tx2"/>
              </a:buClr>
              <a:buFont typeface="+mj-lt"/>
              <a:buAutoNum type="arabicPeriod"/>
            </a:pPr>
            <a:endParaRPr lang="es-ES" dirty="0">
              <a:solidFill>
                <a:srgbClr val="7030A0"/>
              </a:solidFill>
            </a:endParaRPr>
          </a:p>
        </p:txBody>
      </p:sp>
      <p:sp>
        <p:nvSpPr>
          <p:cNvPr id="8" name="Marcador de texto 7"/>
          <p:cNvSpPr>
            <a:spLocks noGrp="1"/>
          </p:cNvSpPr>
          <p:nvPr>
            <p:ph type="body" idx="10"/>
          </p:nvPr>
        </p:nvSpPr>
        <p:spPr>
          <a:xfrm>
            <a:off x="983432" y="692696"/>
            <a:ext cx="10363200" cy="1035465"/>
          </a:xfrm>
        </p:spPr>
        <p:txBody>
          <a:bodyPr/>
          <a:lstStyle/>
          <a:p>
            <a:r>
              <a:rPr lang="es-ES" dirty="0" smtClean="0"/>
              <a:t>El tratamiento de la HTA incluye:</a:t>
            </a:r>
            <a:endParaRPr lang="es-ES" dirty="0"/>
          </a:p>
        </p:txBody>
      </p:sp>
      <p:sp>
        <p:nvSpPr>
          <p:cNvPr id="9" name="Marcador de texto 8"/>
          <p:cNvSpPr>
            <a:spLocks noGrp="1"/>
          </p:cNvSpPr>
          <p:nvPr>
            <p:ph type="body" sz="quarter" idx="11"/>
          </p:nvPr>
        </p:nvSpPr>
        <p:spPr/>
        <p:txBody>
          <a:bodyPr>
            <a:normAutofit lnSpcReduction="10000"/>
          </a:bodyPr>
          <a:lstStyle/>
          <a:p>
            <a:endParaRPr lang="es-ES"/>
          </a:p>
        </p:txBody>
      </p:sp>
      <p:sp>
        <p:nvSpPr>
          <p:cNvPr id="6" name="Título 5"/>
          <p:cNvSpPr>
            <a:spLocks noGrp="1"/>
          </p:cNvSpPr>
          <p:nvPr>
            <p:ph type="title"/>
          </p:nvPr>
        </p:nvSpPr>
        <p:spPr/>
        <p:txBody>
          <a:bodyPr/>
          <a:lstStyle/>
          <a:p>
            <a:r>
              <a:rPr lang="es-ES" dirty="0" smtClean="0"/>
              <a:t>Pregunta 3</a:t>
            </a:r>
            <a:endParaRPr lang="es-ES" dirty="0"/>
          </a:p>
        </p:txBody>
      </p:sp>
    </p:spTree>
    <p:extLst>
      <p:ext uri="{BB962C8B-B14F-4D97-AF65-F5344CB8AC3E}">
        <p14:creationId xmlns:p14="http://schemas.microsoft.com/office/powerpoint/2010/main" val="2952843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004586"/>
                </a:solidFill>
              </a:rPr>
              <a:t>Introducción</a:t>
            </a:r>
            <a:endParaRPr lang="es-ES" b="1" dirty="0">
              <a:solidFill>
                <a:srgbClr val="004586"/>
              </a:solidFill>
            </a:endParaRPr>
          </a:p>
        </p:txBody>
      </p:sp>
      <p:sp>
        <p:nvSpPr>
          <p:cNvPr id="3" name="Marcador de contenido 2"/>
          <p:cNvSpPr>
            <a:spLocks noGrp="1"/>
          </p:cNvSpPr>
          <p:nvPr>
            <p:ph idx="1"/>
          </p:nvPr>
        </p:nvSpPr>
        <p:spPr>
          <a:xfrm>
            <a:off x="0" y="2060848"/>
            <a:ext cx="11582400" cy="4592024"/>
          </a:xfrm>
        </p:spPr>
        <p:txBody>
          <a:bodyPr/>
          <a:lstStyle/>
          <a:p>
            <a:r>
              <a:rPr lang="es-ES" dirty="0">
                <a:solidFill>
                  <a:srgbClr val="004586"/>
                </a:solidFill>
              </a:rPr>
              <a:t>Definición hipertensión </a:t>
            </a:r>
            <a:r>
              <a:rPr lang="es-ES" dirty="0" smtClean="0">
                <a:solidFill>
                  <a:srgbClr val="004586"/>
                </a:solidFill>
              </a:rPr>
              <a:t>arterial.</a:t>
            </a:r>
          </a:p>
          <a:p>
            <a:r>
              <a:rPr lang="es-ES" dirty="0">
                <a:solidFill>
                  <a:srgbClr val="004586"/>
                </a:solidFill>
              </a:rPr>
              <a:t>Prevalencia de </a:t>
            </a:r>
            <a:r>
              <a:rPr lang="es-ES" dirty="0" smtClean="0">
                <a:solidFill>
                  <a:srgbClr val="004586"/>
                </a:solidFill>
              </a:rPr>
              <a:t>hipertensión.</a:t>
            </a:r>
          </a:p>
          <a:p>
            <a:r>
              <a:rPr lang="es-ES" dirty="0">
                <a:solidFill>
                  <a:srgbClr val="004586"/>
                </a:solidFill>
              </a:rPr>
              <a:t>Riesgo </a:t>
            </a:r>
            <a:r>
              <a:rPr lang="es-ES" dirty="0" smtClean="0">
                <a:solidFill>
                  <a:srgbClr val="004586"/>
                </a:solidFill>
              </a:rPr>
              <a:t>vascular.</a:t>
            </a:r>
            <a:endParaRPr lang="es-ES" dirty="0">
              <a:solidFill>
                <a:srgbClr val="004586"/>
              </a:solidFill>
            </a:endParaRPr>
          </a:p>
          <a:p>
            <a:endParaRPr lang="es-ES" dirty="0">
              <a:solidFill>
                <a:srgbClr val="004586"/>
              </a:solidFill>
            </a:endParaRPr>
          </a:p>
          <a:p>
            <a:endParaRPr lang="es-ES" dirty="0">
              <a:solidFill>
                <a:srgbClr val="004586"/>
              </a:solidFill>
            </a:endParaRPr>
          </a:p>
          <a:p>
            <a:endParaRPr lang="es-ES" dirty="0"/>
          </a:p>
        </p:txBody>
      </p:sp>
      <p:sp>
        <p:nvSpPr>
          <p:cNvPr id="4" name="Marcador de texto 3"/>
          <p:cNvSpPr>
            <a:spLocks noGrp="1"/>
          </p:cNvSpPr>
          <p:nvPr>
            <p:ph type="body" sz="quarter" idx="10"/>
          </p:nvPr>
        </p:nvSpPr>
        <p:spPr/>
        <p:txBody>
          <a:bodyPr>
            <a:normAutofit lnSpcReduction="10000"/>
          </a:bodyPr>
          <a:lstStyle/>
          <a:p>
            <a:endParaRPr lang="es-ES"/>
          </a:p>
        </p:txBody>
      </p:sp>
      <p:pic>
        <p:nvPicPr>
          <p:cNvPr id="7" name="Imagen 3"/>
          <p:cNvPicPr>
            <a:picLocks noChangeAspect="1"/>
          </p:cNvPicPr>
          <p:nvPr/>
        </p:nvPicPr>
        <p:blipFill rotWithShape="1">
          <a:blip r:embed="rId2" cstate="print"/>
          <a:srcRect t="11922" b="7187"/>
          <a:stretch/>
        </p:blipFill>
        <p:spPr>
          <a:xfrm>
            <a:off x="6312024" y="1484784"/>
            <a:ext cx="5598645" cy="3396575"/>
          </a:xfrm>
          <a:prstGeom prst="rect">
            <a:avLst/>
          </a:prstGeom>
        </p:spPr>
      </p:pic>
    </p:spTree>
    <p:extLst>
      <p:ext uri="{BB962C8B-B14F-4D97-AF65-F5344CB8AC3E}">
        <p14:creationId xmlns:p14="http://schemas.microsoft.com/office/powerpoint/2010/main" val="248975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85929" y="2275617"/>
            <a:ext cx="11377550" cy="132556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accent1"/>
                </a:solidFill>
                <a:latin typeface="+mj-lt"/>
                <a:ea typeface="+mj-ea"/>
                <a:cs typeface="+mj-cs"/>
              </a:defRPr>
            </a:lvl1pPr>
          </a:lstStyle>
          <a:p>
            <a:r>
              <a:rPr lang="es-ES" sz="5400" dirty="0" smtClean="0">
                <a:solidFill>
                  <a:srgbClr val="004586"/>
                </a:solidFill>
              </a:rPr>
              <a:t>¿Cómo medir la presión arterial?</a:t>
            </a:r>
            <a:endParaRPr lang="es-ES" sz="5400" dirty="0">
              <a:solidFill>
                <a:srgbClr val="004586"/>
              </a:solidFill>
            </a:endParaRPr>
          </a:p>
        </p:txBody>
      </p:sp>
    </p:spTree>
    <p:extLst>
      <p:ext uri="{BB962C8B-B14F-4D97-AF65-F5344CB8AC3E}">
        <p14:creationId xmlns:p14="http://schemas.microsoft.com/office/powerpoint/2010/main" val="2924231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279576" y="908720"/>
            <a:ext cx="8092380" cy="1871662"/>
          </a:xfrm>
          <a:prstGeom prst="rect">
            <a:avLst/>
          </a:prstGeom>
          <a:solidFill>
            <a:schemeClr val="tx1">
              <a:lumMod val="75000"/>
            </a:schemeClr>
          </a:solidFill>
          <a:ln w="9525">
            <a:solidFill>
              <a:schemeClr val="bg1"/>
            </a:solidFill>
            <a:miter lim="800000"/>
            <a:headEnd/>
            <a:tailEnd/>
          </a:ln>
        </p:spPr>
        <p:txBody>
          <a:bodyPr lIns="201600" tIns="46038" rIns="201600" bIns="46038"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None/>
              <a:defRPr/>
            </a:pPr>
            <a:r>
              <a:rPr lang="es-ES" altLang="ca-ES" sz="2400" dirty="0">
                <a:solidFill>
                  <a:srgbClr val="FFFFFF"/>
                </a:solidFill>
                <a:latin typeface="+mj-lt"/>
              </a:rPr>
              <a:t/>
            </a:r>
            <a:br>
              <a:rPr lang="es-ES" altLang="ca-ES" sz="2400" dirty="0">
                <a:solidFill>
                  <a:srgbClr val="FFFFFF"/>
                </a:solidFill>
                <a:latin typeface="+mj-lt"/>
              </a:rPr>
            </a:br>
            <a:r>
              <a:rPr lang="ja-JP" altLang="es-ES" sz="2800" i="1" dirty="0">
                <a:solidFill>
                  <a:srgbClr val="FFFFFF"/>
                </a:solidFill>
                <a:latin typeface="+mj-lt"/>
              </a:rPr>
              <a:t>“</a:t>
            </a:r>
            <a:r>
              <a:rPr lang="es-ES" altLang="ja-JP" sz="2800" i="1" dirty="0">
                <a:solidFill>
                  <a:srgbClr val="FFFFFF"/>
                </a:solidFill>
                <a:latin typeface="+mj-lt"/>
              </a:rPr>
              <a:t>La medida de la PA es algo demasiado importante para dejarla en manos de los médicos</a:t>
            </a:r>
            <a:r>
              <a:rPr lang="ja-JP" altLang="es-ES" sz="2800" i="1" dirty="0">
                <a:solidFill>
                  <a:srgbClr val="FFFFFF"/>
                </a:solidFill>
                <a:latin typeface="+mj-lt"/>
              </a:rPr>
              <a:t>”</a:t>
            </a:r>
            <a:r>
              <a:rPr lang="es-ES_tradnl" altLang="ja-JP" sz="2400" dirty="0">
                <a:solidFill>
                  <a:srgbClr val="FFFFFF"/>
                </a:solidFill>
                <a:latin typeface="+mj-lt"/>
              </a:rPr>
              <a:t/>
            </a:r>
            <a:br>
              <a:rPr lang="es-ES_tradnl" altLang="ja-JP" sz="2400" dirty="0">
                <a:solidFill>
                  <a:srgbClr val="FFFFFF"/>
                </a:solidFill>
                <a:latin typeface="+mj-lt"/>
              </a:rPr>
            </a:br>
            <a:r>
              <a:rPr lang="es-ES_tradnl" altLang="ja-JP" sz="2400" dirty="0">
                <a:solidFill>
                  <a:srgbClr val="FFFFFF"/>
                </a:solidFill>
                <a:latin typeface="+mj-lt"/>
              </a:rPr>
              <a:t/>
            </a:r>
            <a:br>
              <a:rPr lang="es-ES_tradnl" altLang="ja-JP" sz="2400" dirty="0">
                <a:solidFill>
                  <a:srgbClr val="FFFFFF"/>
                </a:solidFill>
                <a:latin typeface="+mj-lt"/>
              </a:rPr>
            </a:br>
            <a:r>
              <a:rPr lang="es-ES" altLang="ja-JP" sz="2000" dirty="0">
                <a:solidFill>
                  <a:srgbClr val="FFFFFF"/>
                </a:solidFill>
                <a:latin typeface="+mj-lt"/>
              </a:rPr>
              <a:t>T. </a:t>
            </a:r>
            <a:r>
              <a:rPr lang="es-ES" altLang="ja-JP" sz="2000" dirty="0" err="1">
                <a:solidFill>
                  <a:srgbClr val="FFFFFF"/>
                </a:solidFill>
                <a:latin typeface="+mj-lt"/>
              </a:rPr>
              <a:t>Pickering</a:t>
            </a:r>
            <a:r>
              <a:rPr lang="es-ES" altLang="ja-JP" sz="2000" dirty="0">
                <a:solidFill>
                  <a:srgbClr val="FFFFFF"/>
                </a:solidFill>
                <a:latin typeface="+mj-lt"/>
              </a:rPr>
              <a:t>. </a:t>
            </a:r>
            <a:r>
              <a:rPr lang="es-ES" altLang="ja-JP" sz="2000" dirty="0" err="1">
                <a:solidFill>
                  <a:srgbClr val="FFFFFF"/>
                </a:solidFill>
                <a:latin typeface="+mj-lt"/>
              </a:rPr>
              <a:t>Lancet</a:t>
            </a:r>
            <a:r>
              <a:rPr lang="es-ES" altLang="ja-JP" sz="2000" dirty="0">
                <a:solidFill>
                  <a:srgbClr val="FFFFFF"/>
                </a:solidFill>
                <a:latin typeface="+mj-lt"/>
              </a:rPr>
              <a:t> 1994</a:t>
            </a:r>
            <a:r>
              <a:rPr lang="es-ES" altLang="ja-JP" sz="2400" dirty="0">
                <a:solidFill>
                  <a:srgbClr val="FFFFFF"/>
                </a:solidFill>
                <a:latin typeface="+mj-lt"/>
              </a:rPr>
              <a:t/>
            </a:r>
            <a:br>
              <a:rPr lang="es-ES" altLang="ja-JP" sz="2400" dirty="0">
                <a:solidFill>
                  <a:srgbClr val="FFFFFF"/>
                </a:solidFill>
                <a:latin typeface="+mj-lt"/>
              </a:rPr>
            </a:br>
            <a:endParaRPr lang="es-ES" altLang="ca-ES" sz="2400" dirty="0">
              <a:solidFill>
                <a:srgbClr val="FFFFFF"/>
              </a:solidFill>
              <a:latin typeface="+mj-lt"/>
            </a:endParaRPr>
          </a:p>
        </p:txBody>
      </p:sp>
      <p:sp>
        <p:nvSpPr>
          <p:cNvPr id="5" name="Rectangle 2"/>
          <p:cNvSpPr>
            <a:spLocks noGrp="1"/>
          </p:cNvSpPr>
          <p:nvPr>
            <p:ph type="title"/>
          </p:nvPr>
        </p:nvSpPr>
        <p:spPr>
          <a:xfrm>
            <a:off x="2279576" y="3212976"/>
            <a:ext cx="8092380" cy="1997075"/>
          </a:xfrm>
          <a:solidFill>
            <a:srgbClr val="C00000"/>
          </a:solidFill>
          <a:ln>
            <a:solidFill>
              <a:schemeClr val="bg1"/>
            </a:solidFill>
            <a:miter lim="800000"/>
            <a:headEnd/>
            <a:tailEnd/>
          </a:ln>
        </p:spPr>
        <p:txBody>
          <a:bodyPr vert="horz" lIns="198000" tIns="45720" rIns="198000" bIns="45720" rtlCol="0" anchor="ctr">
            <a:noAutofit/>
          </a:bodyPr>
          <a:lstStyle/>
          <a:p>
            <a:pPr>
              <a:defRPr/>
            </a:pPr>
            <a:r>
              <a:rPr lang="es-ES" altLang="ja-JP" sz="2800" b="0" i="1" dirty="0" smtClean="0">
                <a:solidFill>
                  <a:schemeClr val="bg1"/>
                </a:solidFill>
              </a:rPr>
              <a:t>“Las </a:t>
            </a:r>
            <a:r>
              <a:rPr lang="es-ES" altLang="ja-JP" sz="2800" b="0" i="1" dirty="0">
                <a:solidFill>
                  <a:schemeClr val="bg1"/>
                </a:solidFill>
              </a:rPr>
              <a:t>evidencias sugieren que la PA de los pacientes hipertensos no la deberían medir los médicos</a:t>
            </a:r>
            <a:r>
              <a:rPr lang="ja-JP" altLang="es-ES" sz="2800" b="0" i="1" dirty="0">
                <a:solidFill>
                  <a:schemeClr val="bg1"/>
                </a:solidFill>
              </a:rPr>
              <a:t>”</a:t>
            </a:r>
            <a:r>
              <a:rPr lang="es-ES_tradnl" altLang="ja-JP" sz="2400" b="0" dirty="0">
                <a:solidFill>
                  <a:schemeClr val="bg1"/>
                </a:solidFill>
              </a:rPr>
              <a:t/>
            </a:r>
            <a:br>
              <a:rPr lang="es-ES_tradnl" altLang="ja-JP" sz="2400" b="0" dirty="0">
                <a:solidFill>
                  <a:schemeClr val="bg1"/>
                </a:solidFill>
              </a:rPr>
            </a:br>
            <a:r>
              <a:rPr lang="es-ES_tradnl" altLang="ja-JP" sz="2400" b="0" dirty="0">
                <a:solidFill>
                  <a:schemeClr val="bg1"/>
                </a:solidFill>
              </a:rPr>
              <a:t/>
            </a:r>
            <a:br>
              <a:rPr lang="es-ES_tradnl" altLang="ja-JP" sz="2400" b="0" dirty="0">
                <a:solidFill>
                  <a:schemeClr val="bg1"/>
                </a:solidFill>
              </a:rPr>
            </a:br>
            <a:r>
              <a:rPr lang="es-ES" altLang="ja-JP" sz="2000" b="0" dirty="0">
                <a:solidFill>
                  <a:schemeClr val="bg1"/>
                </a:solidFill>
              </a:rPr>
              <a:t>Graves JW. Am J </a:t>
            </a:r>
            <a:r>
              <a:rPr lang="es-ES" altLang="ja-JP" sz="2000" b="0" dirty="0" err="1">
                <a:solidFill>
                  <a:schemeClr val="bg1"/>
                </a:solidFill>
              </a:rPr>
              <a:t>Hypertens</a:t>
            </a:r>
            <a:r>
              <a:rPr lang="es-ES" altLang="ja-JP" sz="2000" b="0" dirty="0">
                <a:solidFill>
                  <a:schemeClr val="bg1"/>
                </a:solidFill>
              </a:rPr>
              <a:t> 2004; 17: </a:t>
            </a:r>
            <a:r>
              <a:rPr lang="es-ES" altLang="ja-JP" sz="2000" b="0" dirty="0" smtClean="0">
                <a:solidFill>
                  <a:schemeClr val="bg1"/>
                </a:solidFill>
              </a:rPr>
              <a:t>354-360</a:t>
            </a:r>
            <a:endParaRPr lang="es-ES" altLang="ca-ES" sz="2400" dirty="0">
              <a:solidFill>
                <a:schemeClr val="bg1"/>
              </a:solidFill>
            </a:endParaRPr>
          </a:p>
        </p:txBody>
      </p:sp>
    </p:spTree>
    <p:extLst>
      <p:ext uri="{BB962C8B-B14F-4D97-AF65-F5344CB8AC3E}">
        <p14:creationId xmlns:p14="http://schemas.microsoft.com/office/powerpoint/2010/main" val="2642810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Alternativas a la PA clínica</a:t>
            </a:r>
            <a:endParaRPr lang="es-ES" dirty="0"/>
          </a:p>
        </p:txBody>
      </p:sp>
      <p:sp>
        <p:nvSpPr>
          <p:cNvPr id="7" name="Marcador de contenido 6"/>
          <p:cNvSpPr>
            <a:spLocks noGrp="1"/>
          </p:cNvSpPr>
          <p:nvPr>
            <p:ph idx="1"/>
          </p:nvPr>
        </p:nvSpPr>
        <p:spPr>
          <a:xfrm>
            <a:off x="0" y="1015675"/>
            <a:ext cx="9408368" cy="4592024"/>
          </a:xfrm>
        </p:spPr>
        <p:txBody>
          <a:bodyPr/>
          <a:lstStyle/>
          <a:p>
            <a:r>
              <a:rPr lang="es-ES" dirty="0" smtClean="0">
                <a:solidFill>
                  <a:srgbClr val="C00000"/>
                </a:solidFill>
              </a:rPr>
              <a:t>AMPA:</a:t>
            </a:r>
          </a:p>
          <a:p>
            <a:pPr lvl="1"/>
            <a:r>
              <a:rPr lang="es-ES" altLang="ca-ES" sz="2400" dirty="0">
                <a:solidFill>
                  <a:srgbClr val="004586"/>
                </a:solidFill>
              </a:rPr>
              <a:t>Medidas domiciliarias de PA realizadas por el propio paciente o sus </a:t>
            </a:r>
            <a:r>
              <a:rPr lang="es-ES" altLang="ca-ES" sz="2400" dirty="0" smtClean="0">
                <a:solidFill>
                  <a:srgbClr val="004586"/>
                </a:solidFill>
              </a:rPr>
              <a:t>familiares.</a:t>
            </a:r>
          </a:p>
          <a:p>
            <a:r>
              <a:rPr lang="es-ES" dirty="0" smtClean="0">
                <a:solidFill>
                  <a:srgbClr val="C00000"/>
                </a:solidFill>
              </a:rPr>
              <a:t>MAPA:</a:t>
            </a:r>
          </a:p>
          <a:p>
            <a:pPr lvl="1"/>
            <a:r>
              <a:rPr lang="es-ES" altLang="ca-ES" sz="2400" dirty="0">
                <a:solidFill>
                  <a:srgbClr val="004586"/>
                </a:solidFill>
              </a:rPr>
              <a:t>Medidas ambulatorias de PA durante las 24 horas del </a:t>
            </a:r>
            <a:r>
              <a:rPr lang="es-ES" altLang="ca-ES" sz="2400" dirty="0" smtClean="0">
                <a:solidFill>
                  <a:srgbClr val="004586"/>
                </a:solidFill>
              </a:rPr>
              <a:t>día.</a:t>
            </a:r>
            <a:endParaRPr lang="es-ES" altLang="ca-ES" sz="2400" dirty="0">
              <a:solidFill>
                <a:srgbClr val="004586"/>
              </a:solidFill>
            </a:endParaRPr>
          </a:p>
          <a:p>
            <a:r>
              <a:rPr lang="es-ES" altLang="ca-ES" dirty="0" err="1" smtClean="0">
                <a:solidFill>
                  <a:srgbClr val="C00000"/>
                </a:solidFill>
              </a:rPr>
              <a:t>BpTRU</a:t>
            </a:r>
            <a:r>
              <a:rPr lang="es-ES" altLang="ca-ES" dirty="0" smtClean="0">
                <a:solidFill>
                  <a:srgbClr val="C00000"/>
                </a:solidFill>
              </a:rPr>
              <a:t>:</a:t>
            </a:r>
          </a:p>
          <a:p>
            <a:pPr lvl="1"/>
            <a:r>
              <a:rPr lang="es-ES" altLang="ca-ES" sz="2400" dirty="0">
                <a:solidFill>
                  <a:srgbClr val="004586"/>
                </a:solidFill>
              </a:rPr>
              <a:t>6 medidas ambulatorias sin que esté el sanitario </a:t>
            </a:r>
            <a:r>
              <a:rPr lang="es-ES" altLang="ca-ES" sz="2400" dirty="0" smtClean="0">
                <a:solidFill>
                  <a:srgbClr val="004586"/>
                </a:solidFill>
              </a:rPr>
              <a:t>presente.</a:t>
            </a:r>
          </a:p>
          <a:p>
            <a:r>
              <a:rPr lang="es-ES" altLang="ca-ES" dirty="0">
                <a:solidFill>
                  <a:srgbClr val="C00000"/>
                </a:solidFill>
              </a:rPr>
              <a:t>PA </a:t>
            </a:r>
            <a:r>
              <a:rPr lang="es-ES" altLang="ca-ES" dirty="0" smtClean="0">
                <a:solidFill>
                  <a:srgbClr val="C00000"/>
                </a:solidFill>
              </a:rPr>
              <a:t>central:</a:t>
            </a:r>
          </a:p>
          <a:p>
            <a:pPr lvl="1"/>
            <a:r>
              <a:rPr lang="es-ES" altLang="ca-ES" sz="2400" dirty="0">
                <a:solidFill>
                  <a:srgbClr val="004586"/>
                </a:solidFill>
              </a:rPr>
              <a:t>Cálculo de la PA central a partir de PA braquial y onda del pulso </a:t>
            </a:r>
            <a:r>
              <a:rPr lang="es-ES" altLang="ca-ES" sz="2400" dirty="0" smtClean="0">
                <a:solidFill>
                  <a:srgbClr val="004586"/>
                </a:solidFill>
              </a:rPr>
              <a:t>radial.</a:t>
            </a:r>
            <a:endParaRPr lang="es-ES" altLang="ca-ES" sz="2400" dirty="0">
              <a:solidFill>
                <a:srgbClr val="004586"/>
              </a:solidFill>
            </a:endParaRPr>
          </a:p>
          <a:p>
            <a:pPr lvl="1"/>
            <a:endParaRPr lang="es-ES" dirty="0" smtClean="0"/>
          </a:p>
          <a:p>
            <a:pPr lvl="1"/>
            <a:endParaRPr lang="es-ES" dirty="0"/>
          </a:p>
        </p:txBody>
      </p:sp>
      <p:pic>
        <p:nvPicPr>
          <p:cNvPr id="9" name="Picture 5" descr="Omron 705CP"/>
          <p:cNvPicPr>
            <a:picLocks noChangeAspect="1" noChangeArrowheads="1"/>
          </p:cNvPicPr>
          <p:nvPr/>
        </p:nvPicPr>
        <p:blipFill>
          <a:blip r:embed="rId2" cstate="email">
            <a:extLst/>
          </a:blip>
          <a:srcRect/>
          <a:stretch>
            <a:fillRect/>
          </a:stretch>
        </p:blipFill>
        <p:spPr bwMode="auto">
          <a:xfrm>
            <a:off x="9552384" y="980728"/>
            <a:ext cx="1476128" cy="10157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Marcador de texto 2"/>
          <p:cNvSpPr txBox="1">
            <a:spLocks/>
          </p:cNvSpPr>
          <p:nvPr/>
        </p:nvSpPr>
        <p:spPr>
          <a:xfrm>
            <a:off x="2567608" y="5589240"/>
            <a:ext cx="9145016" cy="58319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CC66"/>
              </a:buClr>
              <a:buSzPct val="75000"/>
              <a:buFont typeface="Arial" pitchFamily="34" charset="0"/>
              <a:buNone/>
              <a:defRPr/>
            </a:pPr>
            <a:r>
              <a:rPr lang="es-ES_tradnl" sz="1200" kern="0" dirty="0" smtClean="0">
                <a:solidFill>
                  <a:srgbClr val="004586"/>
                </a:solidFill>
              </a:rPr>
              <a:t>“.....hay que admitir/reconocer la necesidad de buscar métodos alternativos de medida de la PA, tal como </a:t>
            </a:r>
            <a:r>
              <a:rPr lang="es-ES_tradnl" sz="1200" kern="0" dirty="0" smtClean="0">
                <a:solidFill>
                  <a:srgbClr val="C00000"/>
                </a:solidFill>
              </a:rPr>
              <a:t>AMPA</a:t>
            </a:r>
            <a:r>
              <a:rPr lang="es-ES_tradnl" sz="1200" kern="0" dirty="0" smtClean="0">
                <a:solidFill>
                  <a:schemeClr val="tx1">
                    <a:lumMod val="65000"/>
                    <a:lumOff val="35000"/>
                  </a:schemeClr>
                </a:solidFill>
              </a:rPr>
              <a:t> </a:t>
            </a:r>
            <a:r>
              <a:rPr lang="es-ES_tradnl" sz="1200" kern="0" dirty="0" smtClean="0">
                <a:solidFill>
                  <a:srgbClr val="004586"/>
                </a:solidFill>
              </a:rPr>
              <a:t>y</a:t>
            </a:r>
            <a:r>
              <a:rPr lang="es-ES_tradnl" sz="1200" kern="0" dirty="0" smtClean="0">
                <a:solidFill>
                  <a:schemeClr val="tx1">
                    <a:lumMod val="65000"/>
                    <a:lumOff val="35000"/>
                  </a:schemeClr>
                </a:solidFill>
              </a:rPr>
              <a:t> </a:t>
            </a:r>
            <a:r>
              <a:rPr lang="es-ES_tradnl" sz="1200" kern="0" dirty="0" smtClean="0">
                <a:solidFill>
                  <a:srgbClr val="C00000"/>
                </a:solidFill>
              </a:rPr>
              <a:t>MAPA</a:t>
            </a:r>
            <a:r>
              <a:rPr lang="es-ES_tradnl" sz="1200" kern="0" dirty="0" smtClean="0">
                <a:solidFill>
                  <a:srgbClr val="004586"/>
                </a:solidFill>
              </a:rPr>
              <a:t>, para cuantificar más</a:t>
            </a:r>
            <a:r>
              <a:rPr lang="es-ES_tradnl" sz="1200" kern="0" dirty="0" smtClean="0">
                <a:solidFill>
                  <a:schemeClr val="tx1">
                    <a:lumMod val="65000"/>
                    <a:lumOff val="35000"/>
                  </a:schemeClr>
                </a:solidFill>
              </a:rPr>
              <a:t> </a:t>
            </a:r>
            <a:r>
              <a:rPr lang="es-ES_tradnl" sz="1200" kern="0" dirty="0" smtClean="0">
                <a:solidFill>
                  <a:srgbClr val="004586"/>
                </a:solidFill>
              </a:rPr>
              <a:t>precisamente la contribución de la HTA al riesgo cardiovascular”.                </a:t>
            </a:r>
          </a:p>
          <a:p>
            <a:pPr marL="0" indent="0">
              <a:buClr>
                <a:srgbClr val="FFCC66"/>
              </a:buClr>
              <a:buSzPct val="75000"/>
              <a:buFont typeface="Arial" pitchFamily="34" charset="0"/>
              <a:buNone/>
              <a:defRPr/>
            </a:pPr>
            <a:r>
              <a:rPr lang="es-ES_tradnl" sz="1200" i="1" kern="0" dirty="0">
                <a:solidFill>
                  <a:schemeClr val="tx1">
                    <a:lumMod val="65000"/>
                    <a:lumOff val="35000"/>
                  </a:schemeClr>
                </a:solidFill>
              </a:rPr>
              <a:t> </a:t>
            </a:r>
            <a:r>
              <a:rPr lang="es-ES_tradnl" sz="1200" i="1" kern="0" dirty="0" smtClean="0">
                <a:solidFill>
                  <a:schemeClr val="tx1">
                    <a:lumMod val="65000"/>
                    <a:lumOff val="35000"/>
                  </a:schemeClr>
                </a:solidFill>
              </a:rPr>
              <a:t>                                                                                                                                                        </a:t>
            </a:r>
            <a:r>
              <a:rPr lang="es-ES_tradnl" sz="1200" i="1" dirty="0" smtClean="0">
                <a:solidFill>
                  <a:srgbClr val="808080"/>
                </a:solidFill>
              </a:rPr>
              <a:t>O´Brien et al. </a:t>
            </a:r>
            <a:r>
              <a:rPr lang="es-ES_tradnl" sz="1200" i="1" dirty="0" err="1" smtClean="0">
                <a:solidFill>
                  <a:srgbClr val="808080"/>
                </a:solidFill>
              </a:rPr>
              <a:t>Journal</a:t>
            </a:r>
            <a:r>
              <a:rPr lang="es-ES_tradnl" sz="1200" i="1" dirty="0" smtClean="0">
                <a:solidFill>
                  <a:srgbClr val="808080"/>
                </a:solidFill>
              </a:rPr>
              <a:t> of </a:t>
            </a:r>
            <a:r>
              <a:rPr lang="es-ES_tradnl" sz="1200" i="1" dirty="0" err="1" smtClean="0">
                <a:solidFill>
                  <a:srgbClr val="808080"/>
                </a:solidFill>
              </a:rPr>
              <a:t>Hypertension</a:t>
            </a:r>
            <a:r>
              <a:rPr lang="es-ES_tradnl" sz="1200" i="1" dirty="0" smtClean="0">
                <a:solidFill>
                  <a:srgbClr val="808080"/>
                </a:solidFill>
              </a:rPr>
              <a:t> 2003; 221: 821-848</a:t>
            </a:r>
            <a:endParaRPr lang="es-ES" sz="1200" i="1" dirty="0">
              <a:solidFill>
                <a:srgbClr val="808080"/>
              </a:solidFill>
            </a:endParaRPr>
          </a:p>
        </p:txBody>
      </p:sp>
      <p:pic>
        <p:nvPicPr>
          <p:cNvPr id="11" name="Picture 11"/>
          <p:cNvPicPr>
            <a:picLocks noChangeAspect="1" noChangeArrowheads="1"/>
          </p:cNvPicPr>
          <p:nvPr/>
        </p:nvPicPr>
        <p:blipFill>
          <a:blip r:embed="rId3" cstate="email">
            <a:extLst/>
          </a:blip>
          <a:srcRect/>
          <a:stretch>
            <a:fillRect/>
          </a:stretch>
        </p:blipFill>
        <p:spPr bwMode="auto">
          <a:xfrm>
            <a:off x="9624392" y="2204864"/>
            <a:ext cx="1478545" cy="973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 name="Picture 14"/>
          <p:cNvPicPr>
            <a:picLocks noChangeAspect="1" noChangeArrowheads="1"/>
          </p:cNvPicPr>
          <p:nvPr/>
        </p:nvPicPr>
        <p:blipFill>
          <a:blip r:embed="rId4" cstate="print">
            <a:extLst/>
          </a:blip>
          <a:srcRect/>
          <a:stretch>
            <a:fillRect/>
          </a:stretch>
        </p:blipFill>
        <p:spPr bwMode="auto">
          <a:xfrm>
            <a:off x="9624392" y="3356992"/>
            <a:ext cx="1223147" cy="930363"/>
          </a:xfrm>
          <a:prstGeom prst="roundRect">
            <a:avLst>
              <a:gd name="adj" fmla="val 8594"/>
            </a:avLst>
          </a:prstGeom>
          <a:solidFill>
            <a:srgbClr val="FFFFFF">
              <a:shade val="85000"/>
            </a:srgbClr>
          </a:solidFill>
          <a:ln>
            <a:noFill/>
          </a:ln>
          <a:effectLst/>
          <a:extLst/>
        </p:spPr>
      </p:pic>
      <p:pic>
        <p:nvPicPr>
          <p:cNvPr id="13" name="Picture 2"/>
          <p:cNvPicPr>
            <a:picLocks noChangeAspect="1" noChangeArrowheads="1"/>
          </p:cNvPicPr>
          <p:nvPr/>
        </p:nvPicPr>
        <p:blipFill>
          <a:blip r:embed="rId5" cstate="email">
            <a:extLst/>
          </a:blip>
          <a:srcRect/>
          <a:stretch>
            <a:fillRect/>
          </a:stretch>
        </p:blipFill>
        <p:spPr bwMode="auto">
          <a:xfrm>
            <a:off x="9552384" y="4437112"/>
            <a:ext cx="1529883" cy="953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15774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4586"/>
                </a:solidFill>
              </a:rPr>
              <a:t>Medida de PA en farmacia comunitaria (MAFC)</a:t>
            </a:r>
          </a:p>
        </p:txBody>
      </p:sp>
      <p:sp>
        <p:nvSpPr>
          <p:cNvPr id="3" name="Marcador de contenido 2"/>
          <p:cNvSpPr>
            <a:spLocks noGrp="1"/>
          </p:cNvSpPr>
          <p:nvPr>
            <p:ph idx="1"/>
          </p:nvPr>
        </p:nvSpPr>
        <p:spPr>
          <a:xfrm>
            <a:off x="0" y="1196752"/>
            <a:ext cx="8760296" cy="4592024"/>
          </a:xfrm>
        </p:spPr>
        <p:txBody>
          <a:bodyPr/>
          <a:lstStyle/>
          <a:p>
            <a:r>
              <a:rPr lang="es-ES" dirty="0">
                <a:solidFill>
                  <a:srgbClr val="004586"/>
                </a:solidFill>
              </a:rPr>
              <a:t>Elegir un ambiente tranquilo, confortable y a temperatura adecuada.</a:t>
            </a:r>
          </a:p>
          <a:p>
            <a:pPr algn="just"/>
            <a:r>
              <a:rPr lang="es-ES" dirty="0">
                <a:solidFill>
                  <a:srgbClr val="004586"/>
                </a:solidFill>
              </a:rPr>
              <a:t>Guardar reposo durante 5 </a:t>
            </a:r>
            <a:r>
              <a:rPr lang="es-ES" dirty="0" smtClean="0">
                <a:solidFill>
                  <a:srgbClr val="004586"/>
                </a:solidFill>
              </a:rPr>
              <a:t>minutos </a:t>
            </a:r>
            <a:r>
              <a:rPr lang="es-ES" dirty="0">
                <a:solidFill>
                  <a:srgbClr val="004586"/>
                </a:solidFill>
              </a:rPr>
              <a:t>antes de la medida.</a:t>
            </a:r>
          </a:p>
          <a:p>
            <a:pPr algn="just"/>
            <a:r>
              <a:rPr lang="es-ES" dirty="0">
                <a:solidFill>
                  <a:srgbClr val="004586"/>
                </a:solidFill>
              </a:rPr>
              <a:t>No haber fumado, tomado café, té o alcohol o hecho ejercicio en los 30 min. previos a la medición.</a:t>
            </a:r>
          </a:p>
          <a:p>
            <a:pPr algn="just"/>
            <a:r>
              <a:rPr lang="es-ES" dirty="0">
                <a:solidFill>
                  <a:srgbClr val="004586"/>
                </a:solidFill>
              </a:rPr>
              <a:t>Preferiblemente con la vejiga vacía.</a:t>
            </a:r>
          </a:p>
          <a:p>
            <a:pPr algn="just"/>
            <a:r>
              <a:rPr lang="es-ES" dirty="0">
                <a:solidFill>
                  <a:srgbClr val="004586"/>
                </a:solidFill>
              </a:rPr>
              <a:t>Las prendas de ropa no pueden comprimir la circulación en el brazo de medida.</a:t>
            </a:r>
          </a:p>
          <a:p>
            <a:pPr algn="just"/>
            <a:r>
              <a:rPr lang="es-ES" dirty="0">
                <a:solidFill>
                  <a:srgbClr val="004586"/>
                </a:solidFill>
              </a:rPr>
              <a:t>Paciente correctamente sentado, brazo extendido y apoyado sobre una mesa. Los pies sobre el suelo, sin cruzar.</a:t>
            </a:r>
          </a:p>
          <a:p>
            <a:endParaRPr lang="es-ES" dirty="0"/>
          </a:p>
        </p:txBody>
      </p:sp>
      <p:sp>
        <p:nvSpPr>
          <p:cNvPr id="4" name="Marcador de texto 3"/>
          <p:cNvSpPr>
            <a:spLocks noGrp="1"/>
          </p:cNvSpPr>
          <p:nvPr>
            <p:ph type="body" sz="quarter" idx="10"/>
          </p:nvPr>
        </p:nvSpPr>
        <p:spPr/>
        <p:txBody>
          <a:bodyPr>
            <a:normAutofit lnSpcReduction="10000"/>
          </a:bodyPr>
          <a:lstStyle/>
          <a:p>
            <a:endParaRPr lang="es-ES"/>
          </a:p>
        </p:txBody>
      </p:sp>
      <p:pic>
        <p:nvPicPr>
          <p:cNvPr id="5" name="Picture 3"/>
          <p:cNvPicPr>
            <a:picLocks noChangeAspect="1" noChangeArrowheads="1"/>
          </p:cNvPicPr>
          <p:nvPr/>
        </p:nvPicPr>
        <p:blipFill>
          <a:blip r:embed="rId2" cstate="print"/>
          <a:srcRect/>
          <a:stretch>
            <a:fillRect/>
          </a:stretch>
        </p:blipFill>
        <p:spPr bwMode="auto">
          <a:xfrm>
            <a:off x="9408368" y="2492896"/>
            <a:ext cx="2273154" cy="14757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3859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Recomendaciones para la MAFC</a:t>
            </a:r>
            <a:endParaRPr lang="es-ES" dirty="0"/>
          </a:p>
        </p:txBody>
      </p:sp>
      <p:sp>
        <p:nvSpPr>
          <p:cNvPr id="7" name="Marcador de contenido 6"/>
          <p:cNvSpPr>
            <a:spLocks noGrp="1"/>
          </p:cNvSpPr>
          <p:nvPr>
            <p:ph idx="1"/>
          </p:nvPr>
        </p:nvSpPr>
        <p:spPr>
          <a:xfrm>
            <a:off x="0" y="1628800"/>
            <a:ext cx="11582400" cy="4592024"/>
          </a:xfrm>
        </p:spPr>
        <p:txBody>
          <a:bodyPr>
            <a:normAutofit/>
          </a:bodyPr>
          <a:lstStyle/>
          <a:p>
            <a:r>
              <a:rPr lang="es-ES" dirty="0" smtClean="0"/>
              <a:t>Condiciones equipo medida.</a:t>
            </a:r>
          </a:p>
          <a:p>
            <a:r>
              <a:rPr lang="es-ES" dirty="0" smtClean="0"/>
              <a:t>Preferiblemente </a:t>
            </a:r>
            <a:r>
              <a:rPr lang="es-ES" dirty="0"/>
              <a:t>equipos de brazo, </a:t>
            </a:r>
            <a:r>
              <a:rPr lang="es-ES" dirty="0" err="1"/>
              <a:t>oscilométricos</a:t>
            </a:r>
            <a:r>
              <a:rPr lang="es-ES" dirty="0"/>
              <a:t>, </a:t>
            </a:r>
            <a:r>
              <a:rPr lang="es-ES" dirty="0" smtClean="0"/>
              <a:t>automáticos.</a:t>
            </a:r>
            <a:endParaRPr lang="es-ES" dirty="0"/>
          </a:p>
          <a:p>
            <a:r>
              <a:rPr lang="es-ES" dirty="0"/>
              <a:t>Tamaño de manguito adecuado para el paciente:</a:t>
            </a:r>
          </a:p>
          <a:p>
            <a:pPr lvl="1"/>
            <a:r>
              <a:rPr lang="es-ES" sz="2400" dirty="0" smtClean="0"/>
              <a:t>Grande, 32 y 42 cm.</a:t>
            </a:r>
          </a:p>
          <a:p>
            <a:pPr lvl="1"/>
            <a:r>
              <a:rPr lang="es-ES" sz="2400" dirty="0" smtClean="0"/>
              <a:t>Mediano, 23 y 31 cm.</a:t>
            </a:r>
          </a:p>
          <a:p>
            <a:pPr lvl="1"/>
            <a:r>
              <a:rPr lang="es-ES" sz="2400" dirty="0" smtClean="0"/>
              <a:t>Pequeño, 17 y 22 cm.</a:t>
            </a:r>
            <a:endParaRPr lang="es-ES" sz="2400" dirty="0"/>
          </a:p>
        </p:txBody>
      </p:sp>
      <p:sp>
        <p:nvSpPr>
          <p:cNvPr id="8" name="Marcador de texto 7"/>
          <p:cNvSpPr>
            <a:spLocks noGrp="1"/>
          </p:cNvSpPr>
          <p:nvPr>
            <p:ph type="body" sz="quarter" idx="10"/>
          </p:nvPr>
        </p:nvSpPr>
        <p:spPr/>
        <p:txBody>
          <a:bodyPr>
            <a:normAutofit lnSpcReduction="10000"/>
          </a:bodyPr>
          <a:lstStyle/>
          <a:p>
            <a:endParaRPr lang="es-ES"/>
          </a:p>
        </p:txBody>
      </p:sp>
      <p:pic>
        <p:nvPicPr>
          <p:cNvPr id="9" name="Imagen 4"/>
          <p:cNvPicPr>
            <a:picLocks noChangeAspect="1"/>
          </p:cNvPicPr>
          <p:nvPr/>
        </p:nvPicPr>
        <p:blipFill>
          <a:blip r:embed="rId2" cstate="print"/>
          <a:stretch>
            <a:fillRect/>
          </a:stretch>
        </p:blipFill>
        <p:spPr>
          <a:xfrm>
            <a:off x="9048328" y="2060848"/>
            <a:ext cx="2682288" cy="1678989"/>
          </a:xfrm>
          <a:prstGeom prst="rect">
            <a:avLst/>
          </a:prstGeom>
        </p:spPr>
      </p:pic>
    </p:spTree>
    <p:extLst>
      <p:ext uri="{BB962C8B-B14F-4D97-AF65-F5344CB8AC3E}">
        <p14:creationId xmlns:p14="http://schemas.microsoft.com/office/powerpoint/2010/main" val="3770486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p:txBody>
          <a:bodyPr/>
          <a:lstStyle/>
          <a:p>
            <a:r>
              <a:rPr lang="es-ES" dirty="0"/>
              <a:t>Elegir un ambiente tranquilo, confortable y a temperatura </a:t>
            </a:r>
            <a:r>
              <a:rPr lang="es-ES" dirty="0" smtClean="0"/>
              <a:t>adecuada.</a:t>
            </a:r>
          </a:p>
          <a:p>
            <a:r>
              <a:rPr lang="es-ES" dirty="0" smtClean="0"/>
              <a:t>Guardar </a:t>
            </a:r>
            <a:r>
              <a:rPr lang="es-ES" dirty="0"/>
              <a:t>reposo durante 5 </a:t>
            </a:r>
            <a:r>
              <a:rPr lang="es-ES" dirty="0" smtClean="0"/>
              <a:t>minutos </a:t>
            </a:r>
            <a:r>
              <a:rPr lang="es-ES" dirty="0"/>
              <a:t>antes de la </a:t>
            </a:r>
            <a:r>
              <a:rPr lang="es-ES" dirty="0" smtClean="0"/>
              <a:t>medida.</a:t>
            </a:r>
          </a:p>
          <a:p>
            <a:r>
              <a:rPr lang="es-ES" dirty="0" smtClean="0">
                <a:solidFill>
                  <a:srgbClr val="004586"/>
                </a:solidFill>
              </a:rPr>
              <a:t>Haber </a:t>
            </a:r>
            <a:r>
              <a:rPr lang="es-ES" dirty="0">
                <a:solidFill>
                  <a:srgbClr val="004586"/>
                </a:solidFill>
              </a:rPr>
              <a:t>fumado, tomado café, té o alcohol o hecho ejercicio en los 30 </a:t>
            </a:r>
            <a:r>
              <a:rPr lang="es-ES" dirty="0" smtClean="0">
                <a:solidFill>
                  <a:srgbClr val="004586"/>
                </a:solidFill>
              </a:rPr>
              <a:t>minutos </a:t>
            </a:r>
            <a:r>
              <a:rPr lang="es-ES" dirty="0">
                <a:solidFill>
                  <a:srgbClr val="004586"/>
                </a:solidFill>
              </a:rPr>
              <a:t>previos a la </a:t>
            </a:r>
            <a:r>
              <a:rPr lang="es-ES" dirty="0" smtClean="0">
                <a:solidFill>
                  <a:srgbClr val="004586"/>
                </a:solidFill>
              </a:rPr>
              <a:t>medición.</a:t>
            </a:r>
          </a:p>
          <a:p>
            <a:r>
              <a:rPr lang="es-ES" dirty="0" smtClean="0"/>
              <a:t>Paciente </a:t>
            </a:r>
            <a:r>
              <a:rPr lang="es-ES" dirty="0"/>
              <a:t>correctamente sentado, brazo extendido y apoyado sobre una mesa. Los pies sobre el suelo, sin cruzar.</a:t>
            </a:r>
          </a:p>
          <a:p>
            <a:endParaRPr lang="es-ES" dirty="0">
              <a:solidFill>
                <a:srgbClr val="004586"/>
              </a:solidFill>
            </a:endParaRPr>
          </a:p>
          <a:p>
            <a:endParaRPr lang="es-ES" dirty="0"/>
          </a:p>
        </p:txBody>
      </p:sp>
      <p:sp>
        <p:nvSpPr>
          <p:cNvPr id="7" name="Marcador de texto 6"/>
          <p:cNvSpPr>
            <a:spLocks noGrp="1"/>
          </p:cNvSpPr>
          <p:nvPr>
            <p:ph type="body" idx="10"/>
          </p:nvPr>
        </p:nvSpPr>
        <p:spPr>
          <a:xfrm>
            <a:off x="911424" y="1340768"/>
            <a:ext cx="10363200" cy="1035465"/>
          </a:xfrm>
        </p:spPr>
        <p:txBody>
          <a:bodyPr/>
          <a:lstStyle/>
          <a:p>
            <a:r>
              <a:rPr lang="es-ES" dirty="0"/>
              <a:t>En una medición de PA en la Farmacia </a:t>
            </a:r>
            <a:r>
              <a:rPr lang="es-ES" dirty="0" smtClean="0"/>
              <a:t>Comunitaria</a:t>
            </a:r>
            <a:r>
              <a:rPr lang="es-ES" dirty="0"/>
              <a:t>,</a:t>
            </a:r>
            <a:r>
              <a:rPr lang="es-ES" dirty="0" smtClean="0"/>
              <a:t> ¿qué </a:t>
            </a:r>
            <a:r>
              <a:rPr lang="es-ES" dirty="0"/>
              <a:t>NO es necesario antes de realizarla?</a:t>
            </a:r>
          </a:p>
          <a:p>
            <a:endParaRPr lang="es-ES" dirty="0"/>
          </a:p>
        </p:txBody>
      </p:sp>
      <p:sp>
        <p:nvSpPr>
          <p:cNvPr id="8" name="Marcador de texto 7"/>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smtClean="0"/>
              <a:t>Pregunta 4</a:t>
            </a:r>
            <a:endParaRPr lang="es-ES" dirty="0"/>
          </a:p>
        </p:txBody>
      </p:sp>
    </p:spTree>
    <p:extLst>
      <p:ext uri="{BB962C8B-B14F-4D97-AF65-F5344CB8AC3E}">
        <p14:creationId xmlns:p14="http://schemas.microsoft.com/office/powerpoint/2010/main" val="1580204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solidFill>
                  <a:srgbClr val="004586"/>
                </a:solidFill>
              </a:rPr>
              <a:t>Desarrollo de la medida en FC</a:t>
            </a:r>
            <a:endParaRPr lang="es-ES" b="1" dirty="0">
              <a:solidFill>
                <a:srgbClr val="004586"/>
              </a:solidFill>
            </a:endParaRPr>
          </a:p>
        </p:txBody>
      </p:sp>
      <p:sp>
        <p:nvSpPr>
          <p:cNvPr id="3" name="Marcador de contenido 2"/>
          <p:cNvSpPr>
            <a:spLocks noGrp="1"/>
          </p:cNvSpPr>
          <p:nvPr>
            <p:ph idx="1"/>
          </p:nvPr>
        </p:nvSpPr>
        <p:spPr>
          <a:xfrm>
            <a:off x="0" y="1628800"/>
            <a:ext cx="11582400" cy="4592024"/>
          </a:xfrm>
        </p:spPr>
        <p:txBody>
          <a:bodyPr/>
          <a:lstStyle/>
          <a:p>
            <a:r>
              <a:rPr lang="es-ES" dirty="0"/>
              <a:t>Primera visita: una toma en cada brazo.</a:t>
            </a:r>
          </a:p>
          <a:p>
            <a:r>
              <a:rPr lang="es-ES" dirty="0"/>
              <a:t>Si la diferencia es mayor de 20 </a:t>
            </a:r>
            <a:r>
              <a:rPr lang="es-ES" dirty="0" smtClean="0"/>
              <a:t>mmHg, </a:t>
            </a:r>
            <a:r>
              <a:rPr lang="es-ES" dirty="0"/>
              <a:t>repetir las medidas.</a:t>
            </a:r>
          </a:p>
          <a:p>
            <a:r>
              <a:rPr lang="es-ES" dirty="0"/>
              <a:t>Si la diferencia se mantiene, las medidas sucesivas se harán en el de mayor presión (brazo control</a:t>
            </a:r>
            <a:r>
              <a:rPr lang="es-ES" dirty="0" smtClean="0"/>
              <a:t>).</a:t>
            </a:r>
          </a:p>
          <a:p>
            <a:r>
              <a:rPr lang="es-ES" dirty="0" smtClean="0"/>
              <a:t>Si </a:t>
            </a:r>
            <a:r>
              <a:rPr lang="es-ES" dirty="0"/>
              <a:t>es menor, se utilizará como control para </a:t>
            </a:r>
            <a:r>
              <a:rPr lang="es-ES" dirty="0" smtClean="0"/>
              <a:t>posteriores.</a:t>
            </a:r>
          </a:p>
          <a:p>
            <a:endParaRPr lang="es-ES" dirty="0"/>
          </a:p>
          <a:p>
            <a:pPr marL="542925" indent="0">
              <a:buNone/>
            </a:pPr>
            <a:r>
              <a:rPr lang="es-ES" dirty="0"/>
              <a:t>* Se excluye lo anterior en mujeres </a:t>
            </a:r>
            <a:r>
              <a:rPr lang="es-ES" dirty="0" err="1"/>
              <a:t>mastectomizadas</a:t>
            </a:r>
            <a:r>
              <a:rPr lang="es-ES" dirty="0"/>
              <a:t> con edema.</a:t>
            </a:r>
          </a:p>
          <a:p>
            <a:endParaRPr lang="es-ES" dirty="0"/>
          </a:p>
        </p:txBody>
      </p:sp>
      <p:sp>
        <p:nvSpPr>
          <p:cNvPr id="4" name="Marcador de texto 3"/>
          <p:cNvSpPr>
            <a:spLocks noGrp="1"/>
          </p:cNvSpPr>
          <p:nvPr>
            <p:ph type="body" sz="quarter" idx="10"/>
          </p:nvPr>
        </p:nvSpPr>
        <p:spPr/>
        <p:txBody>
          <a:bodyPr>
            <a:normAutofit lnSpcReduction="10000"/>
          </a:bodyPr>
          <a:lstStyle/>
          <a:p>
            <a:endParaRPr lang="es-ES"/>
          </a:p>
        </p:txBody>
      </p:sp>
      <p:sp>
        <p:nvSpPr>
          <p:cNvPr id="10" name="Rectángulo 9"/>
          <p:cNvSpPr/>
          <p:nvPr/>
        </p:nvSpPr>
        <p:spPr>
          <a:xfrm>
            <a:off x="8712968" y="4459759"/>
            <a:ext cx="2999656" cy="600164"/>
          </a:xfrm>
          <a:prstGeom prst="rect">
            <a:avLst/>
          </a:prstGeom>
        </p:spPr>
        <p:txBody>
          <a:bodyPr wrap="square">
            <a:spAutoFit/>
          </a:bodyPr>
          <a:lstStyle/>
          <a:p>
            <a:pPr lvl="1"/>
            <a:r>
              <a:rPr lang="es-ES" sz="1100" dirty="0"/>
              <a:t>Paciente correctamente sentado, brazo extendido y apoyado sobre una mesa. Los pies sobre el suelo, sin cruzar.</a:t>
            </a:r>
          </a:p>
        </p:txBody>
      </p:sp>
      <p:pic>
        <p:nvPicPr>
          <p:cNvPr id="11" name="Picture 4"/>
          <p:cNvPicPr>
            <a:picLocks noChangeAspect="1" noChangeArrowheads="1"/>
          </p:cNvPicPr>
          <p:nvPr/>
        </p:nvPicPr>
        <p:blipFill>
          <a:blip r:embed="rId3" cstate="email">
            <a:extLst/>
          </a:blip>
          <a:srcRect/>
          <a:stretch>
            <a:fillRect/>
          </a:stretch>
        </p:blipFill>
        <p:spPr bwMode="auto">
          <a:xfrm>
            <a:off x="9505056" y="3235623"/>
            <a:ext cx="1633160" cy="1020950"/>
          </a:xfrm>
          <a:prstGeom prst="ellipse">
            <a:avLst/>
          </a:prstGeom>
          <a:ln>
            <a:noFill/>
          </a:ln>
          <a:effectLst>
            <a:softEdge rad="112500"/>
          </a:effectLst>
          <a:extLst/>
        </p:spPr>
      </p:pic>
    </p:spTree>
    <p:extLst>
      <p:ext uri="{BB962C8B-B14F-4D97-AF65-F5344CB8AC3E}">
        <p14:creationId xmlns:p14="http://schemas.microsoft.com/office/powerpoint/2010/main" val="34818087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solidFill>
                  <a:srgbClr val="004586"/>
                </a:solidFill>
              </a:rPr>
              <a:t>Desarrollo de la </a:t>
            </a:r>
            <a:r>
              <a:rPr lang="es-ES" dirty="0" smtClean="0">
                <a:solidFill>
                  <a:srgbClr val="004586"/>
                </a:solidFill>
              </a:rPr>
              <a:t>medida</a:t>
            </a:r>
            <a:endParaRPr lang="es-ES" b="1" dirty="0">
              <a:solidFill>
                <a:srgbClr val="004586"/>
              </a:solidFill>
            </a:endParaRPr>
          </a:p>
        </p:txBody>
      </p:sp>
      <p:sp>
        <p:nvSpPr>
          <p:cNvPr id="3" name="Marcador de contenido 2"/>
          <p:cNvSpPr>
            <a:spLocks noGrp="1"/>
          </p:cNvSpPr>
          <p:nvPr>
            <p:ph idx="1"/>
          </p:nvPr>
        </p:nvSpPr>
        <p:spPr>
          <a:xfrm>
            <a:off x="0" y="2060848"/>
            <a:ext cx="11582400" cy="4592024"/>
          </a:xfrm>
        </p:spPr>
        <p:txBody>
          <a:bodyPr/>
          <a:lstStyle/>
          <a:p>
            <a:r>
              <a:rPr lang="es-ES" dirty="0" smtClean="0"/>
              <a:t>Sucesivas medidas en la farmacia:</a:t>
            </a:r>
          </a:p>
          <a:p>
            <a:pPr lvl="1"/>
            <a:r>
              <a:rPr lang="es-ES" sz="2400" dirty="0" smtClean="0">
                <a:solidFill>
                  <a:srgbClr val="004586"/>
                </a:solidFill>
              </a:rPr>
              <a:t>Como </a:t>
            </a:r>
            <a:r>
              <a:rPr lang="es-ES" sz="2400" dirty="0">
                <a:solidFill>
                  <a:srgbClr val="004586"/>
                </a:solidFill>
              </a:rPr>
              <a:t>mínimo 2 medidas, separadas 2-3 minutos entre sí, en el brazo control</a:t>
            </a:r>
            <a:r>
              <a:rPr lang="es-ES" sz="2400" dirty="0" smtClean="0">
                <a:solidFill>
                  <a:srgbClr val="004586"/>
                </a:solidFill>
              </a:rPr>
              <a:t>.</a:t>
            </a:r>
          </a:p>
          <a:p>
            <a:pPr lvl="1"/>
            <a:r>
              <a:rPr lang="es-ES" sz="2400" dirty="0">
                <a:solidFill>
                  <a:srgbClr val="004586"/>
                </a:solidFill>
              </a:rPr>
              <a:t>Si la diferencia entre las dos medidas es &gt; 5 mmHg realizar 2 medidas más.</a:t>
            </a:r>
          </a:p>
          <a:p>
            <a:pPr lvl="1"/>
            <a:r>
              <a:rPr lang="es-ES" sz="2400" dirty="0">
                <a:solidFill>
                  <a:srgbClr val="004586"/>
                </a:solidFill>
              </a:rPr>
              <a:t>Utilizar el promedio de todas las medidas válidas (desechando la primera medida si la diferencia es &gt; 5 mmHg).</a:t>
            </a:r>
          </a:p>
          <a:p>
            <a:pPr lvl="1"/>
            <a:endParaRPr lang="es-ES" sz="2400" dirty="0">
              <a:solidFill>
                <a:srgbClr val="7030A0"/>
              </a:solidFill>
            </a:endParaRPr>
          </a:p>
          <a:p>
            <a:pPr lvl="1"/>
            <a:endParaRPr lang="es-ES" dirty="0" smtClean="0"/>
          </a:p>
          <a:p>
            <a:endParaRPr lang="es-ES" dirty="0"/>
          </a:p>
        </p:txBody>
      </p:sp>
      <p:pic>
        <p:nvPicPr>
          <p:cNvPr id="11" name="Picture 4"/>
          <p:cNvPicPr>
            <a:picLocks noChangeAspect="1" noChangeArrowheads="1"/>
          </p:cNvPicPr>
          <p:nvPr/>
        </p:nvPicPr>
        <p:blipFill>
          <a:blip r:embed="rId3" cstate="email">
            <a:extLst/>
          </a:blip>
          <a:srcRect/>
          <a:stretch>
            <a:fillRect/>
          </a:stretch>
        </p:blipFill>
        <p:spPr bwMode="auto">
          <a:xfrm>
            <a:off x="9984432" y="1484784"/>
            <a:ext cx="1633160" cy="1020950"/>
          </a:xfrm>
          <a:prstGeom prst="ellipse">
            <a:avLst/>
          </a:prstGeom>
          <a:ln>
            <a:noFill/>
          </a:ln>
          <a:effectLst>
            <a:softEdge rad="112500"/>
          </a:effectLst>
          <a:extLst/>
        </p:spPr>
      </p:pic>
      <p:sp>
        <p:nvSpPr>
          <p:cNvPr id="7" name="CuadroTexto 4"/>
          <p:cNvSpPr txBox="1"/>
          <p:nvPr/>
        </p:nvSpPr>
        <p:spPr>
          <a:xfrm>
            <a:off x="4559152" y="5589240"/>
            <a:ext cx="7632848" cy="523220"/>
          </a:xfrm>
          <a:prstGeom prst="rect">
            <a:avLst/>
          </a:prstGeom>
          <a:noFill/>
        </p:spPr>
        <p:txBody>
          <a:bodyPr wrap="square" rtlCol="0">
            <a:spAutoFit/>
          </a:bodyPr>
          <a:lstStyle/>
          <a:p>
            <a:r>
              <a:rPr lang="es-ES" sz="1400" dirty="0">
                <a:solidFill>
                  <a:schemeClr val="bg1">
                    <a:lumMod val="50000"/>
                  </a:schemeClr>
                </a:solidFill>
              </a:rPr>
              <a:t>impacHta: Programa SEFAC-SEH-LEHLA</a:t>
            </a:r>
            <a:r>
              <a:rPr lang="es-ES" sz="1400" dirty="0" smtClean="0">
                <a:solidFill>
                  <a:schemeClr val="bg1">
                    <a:lumMod val="50000"/>
                  </a:schemeClr>
                </a:solidFill>
              </a:rPr>
              <a:t>. </a:t>
            </a:r>
            <a:r>
              <a:rPr lang="es-ES" sz="1400" dirty="0">
                <a:solidFill>
                  <a:schemeClr val="bg1">
                    <a:lumMod val="50000"/>
                  </a:schemeClr>
                </a:solidFill>
              </a:rPr>
              <a:t>SERVICIO DE MEDICIÓN Y CONTROL DE LA PRESIÓN ARTERIAL MEDIANTE MAFC, AMPA Y MAPA. </a:t>
            </a:r>
          </a:p>
        </p:txBody>
      </p:sp>
    </p:spTree>
    <p:extLst>
      <p:ext uri="{BB962C8B-B14F-4D97-AF65-F5344CB8AC3E}">
        <p14:creationId xmlns:p14="http://schemas.microsoft.com/office/powerpoint/2010/main" val="3994729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solidFill>
                  <a:srgbClr val="004586"/>
                </a:solidFill>
              </a:rPr>
              <a:t>Criterios de derivación al médico</a:t>
            </a:r>
            <a:endParaRPr lang="es-ES" b="1" dirty="0">
              <a:solidFill>
                <a:srgbClr val="004586"/>
              </a:solidFill>
            </a:endParaRPr>
          </a:p>
        </p:txBody>
      </p:sp>
      <p:sp>
        <p:nvSpPr>
          <p:cNvPr id="2" name="Marcador de contenido 1"/>
          <p:cNvSpPr>
            <a:spLocks noGrp="1"/>
          </p:cNvSpPr>
          <p:nvPr>
            <p:ph idx="1"/>
          </p:nvPr>
        </p:nvSpPr>
        <p:spPr/>
        <p:txBody>
          <a:bodyPr>
            <a:normAutofit lnSpcReduction="10000"/>
          </a:bodyPr>
          <a:lstStyle/>
          <a:p>
            <a:r>
              <a:rPr lang="es-ES" dirty="0">
                <a:solidFill>
                  <a:srgbClr val="004586"/>
                </a:solidFill>
              </a:rPr>
              <a:t>HTA  de grado I (PAS 140-159 mmHg y/o PAD  90-99 mmHg</a:t>
            </a:r>
            <a:r>
              <a:rPr lang="es-ES" dirty="0" smtClean="0">
                <a:solidFill>
                  <a:srgbClr val="004586"/>
                </a:solidFill>
              </a:rPr>
              <a:t>):</a:t>
            </a:r>
            <a:endParaRPr lang="es-ES" dirty="0">
              <a:solidFill>
                <a:srgbClr val="004586"/>
              </a:solidFill>
            </a:endParaRPr>
          </a:p>
          <a:p>
            <a:pPr lvl="1"/>
            <a:r>
              <a:rPr lang="es-ES" sz="2400" dirty="0" smtClean="0"/>
              <a:t>No urgente:</a:t>
            </a:r>
          </a:p>
          <a:p>
            <a:pPr lvl="2"/>
            <a:r>
              <a:rPr lang="es-ES" sz="2400" dirty="0" smtClean="0"/>
              <a:t>Sin factores de riesgo.</a:t>
            </a:r>
          </a:p>
          <a:p>
            <a:pPr lvl="2"/>
            <a:r>
              <a:rPr lang="es-ES" sz="2400" dirty="0" smtClean="0"/>
              <a:t>Con factores de riesgo.</a:t>
            </a:r>
          </a:p>
          <a:p>
            <a:pPr lvl="1"/>
            <a:r>
              <a:rPr lang="es-ES" sz="2400" dirty="0" smtClean="0"/>
              <a:t>Urgente (embarazo, </a:t>
            </a:r>
            <a:r>
              <a:rPr lang="es-ES" sz="2400" dirty="0" err="1" smtClean="0"/>
              <a:t>focalidad</a:t>
            </a:r>
            <a:r>
              <a:rPr lang="es-ES" sz="2400" dirty="0" smtClean="0"/>
              <a:t> neurológica).</a:t>
            </a:r>
          </a:p>
          <a:p>
            <a:r>
              <a:rPr lang="es-ES" dirty="0">
                <a:solidFill>
                  <a:srgbClr val="004586"/>
                </a:solidFill>
              </a:rPr>
              <a:t>HTA </a:t>
            </a:r>
            <a:r>
              <a:rPr lang="es-ES" dirty="0" smtClean="0">
                <a:solidFill>
                  <a:srgbClr val="004586"/>
                </a:solidFill>
              </a:rPr>
              <a:t>de </a:t>
            </a:r>
            <a:r>
              <a:rPr lang="es-ES" dirty="0">
                <a:solidFill>
                  <a:srgbClr val="004586"/>
                </a:solidFill>
              </a:rPr>
              <a:t>grado </a:t>
            </a:r>
            <a:r>
              <a:rPr lang="es-ES" dirty="0" smtClean="0">
                <a:solidFill>
                  <a:srgbClr val="004586"/>
                </a:solidFill>
              </a:rPr>
              <a:t>II </a:t>
            </a:r>
            <a:r>
              <a:rPr lang="es-ES" dirty="0">
                <a:solidFill>
                  <a:srgbClr val="004586"/>
                </a:solidFill>
              </a:rPr>
              <a:t>(PAS </a:t>
            </a:r>
            <a:r>
              <a:rPr lang="es-ES" dirty="0" smtClean="0">
                <a:solidFill>
                  <a:srgbClr val="004586"/>
                </a:solidFill>
              </a:rPr>
              <a:t>160-179 </a:t>
            </a:r>
            <a:r>
              <a:rPr lang="es-ES" dirty="0">
                <a:solidFill>
                  <a:srgbClr val="004586"/>
                </a:solidFill>
              </a:rPr>
              <a:t>mmHg y/o PAD  </a:t>
            </a:r>
            <a:r>
              <a:rPr lang="es-ES" dirty="0" smtClean="0">
                <a:solidFill>
                  <a:srgbClr val="004586"/>
                </a:solidFill>
              </a:rPr>
              <a:t>100-109 </a:t>
            </a:r>
            <a:r>
              <a:rPr lang="es-ES" dirty="0">
                <a:solidFill>
                  <a:srgbClr val="004586"/>
                </a:solidFill>
              </a:rPr>
              <a:t>mmHg</a:t>
            </a:r>
            <a:r>
              <a:rPr lang="es-ES" dirty="0" smtClean="0">
                <a:solidFill>
                  <a:srgbClr val="004586"/>
                </a:solidFill>
              </a:rPr>
              <a:t>):</a:t>
            </a:r>
          </a:p>
          <a:p>
            <a:pPr lvl="1"/>
            <a:r>
              <a:rPr lang="es-ES" sz="2400" dirty="0" smtClean="0">
                <a:solidFill>
                  <a:srgbClr val="004586"/>
                </a:solidFill>
              </a:rPr>
              <a:t>No urgente.</a:t>
            </a:r>
          </a:p>
          <a:p>
            <a:pPr lvl="1"/>
            <a:r>
              <a:rPr lang="es-ES" sz="2400" dirty="0" smtClean="0">
                <a:solidFill>
                  <a:srgbClr val="004586"/>
                </a:solidFill>
              </a:rPr>
              <a:t>Urgente.</a:t>
            </a:r>
          </a:p>
          <a:p>
            <a:r>
              <a:rPr lang="es-ES" dirty="0">
                <a:solidFill>
                  <a:srgbClr val="004586"/>
                </a:solidFill>
              </a:rPr>
              <a:t>HTA </a:t>
            </a:r>
            <a:r>
              <a:rPr lang="es-ES" dirty="0" smtClean="0">
                <a:solidFill>
                  <a:srgbClr val="004586"/>
                </a:solidFill>
              </a:rPr>
              <a:t>de </a:t>
            </a:r>
            <a:r>
              <a:rPr lang="es-ES" dirty="0">
                <a:solidFill>
                  <a:srgbClr val="004586"/>
                </a:solidFill>
              </a:rPr>
              <a:t>grado </a:t>
            </a:r>
            <a:r>
              <a:rPr lang="es-ES" dirty="0" smtClean="0">
                <a:solidFill>
                  <a:srgbClr val="004586"/>
                </a:solidFill>
              </a:rPr>
              <a:t>III </a:t>
            </a:r>
            <a:r>
              <a:rPr lang="es-ES" dirty="0">
                <a:solidFill>
                  <a:srgbClr val="004586"/>
                </a:solidFill>
              </a:rPr>
              <a:t>(PAS </a:t>
            </a:r>
            <a:r>
              <a:rPr lang="es-ES" dirty="0" smtClean="0">
                <a:solidFill>
                  <a:srgbClr val="004586"/>
                </a:solidFill>
              </a:rPr>
              <a:t>&gt;=180 </a:t>
            </a:r>
            <a:r>
              <a:rPr lang="es-ES" dirty="0">
                <a:solidFill>
                  <a:srgbClr val="004586"/>
                </a:solidFill>
              </a:rPr>
              <a:t>mmHg y/o PAD  </a:t>
            </a:r>
            <a:r>
              <a:rPr lang="es-ES" dirty="0" smtClean="0">
                <a:solidFill>
                  <a:srgbClr val="004586"/>
                </a:solidFill>
              </a:rPr>
              <a:t>&gt;=110 </a:t>
            </a:r>
            <a:r>
              <a:rPr lang="es-ES" dirty="0">
                <a:solidFill>
                  <a:srgbClr val="004586"/>
                </a:solidFill>
              </a:rPr>
              <a:t>mmHg</a:t>
            </a:r>
            <a:r>
              <a:rPr lang="es-ES" dirty="0" smtClean="0">
                <a:solidFill>
                  <a:srgbClr val="004586"/>
                </a:solidFill>
              </a:rPr>
              <a:t>):</a:t>
            </a:r>
          </a:p>
          <a:p>
            <a:pPr lvl="1"/>
            <a:r>
              <a:rPr lang="es-ES" sz="2400" dirty="0" smtClean="0">
                <a:solidFill>
                  <a:srgbClr val="004586"/>
                </a:solidFill>
              </a:rPr>
              <a:t>Urgente.</a:t>
            </a:r>
          </a:p>
          <a:p>
            <a:pPr lvl="1"/>
            <a:r>
              <a:rPr lang="es-ES" sz="2400" dirty="0" smtClean="0">
                <a:solidFill>
                  <a:srgbClr val="004586"/>
                </a:solidFill>
              </a:rPr>
              <a:t>Emergencia (PAS &gt;= 210 mmHg </a:t>
            </a:r>
            <a:r>
              <a:rPr lang="es-ES" sz="2400" dirty="0">
                <a:solidFill>
                  <a:srgbClr val="004586"/>
                </a:solidFill>
              </a:rPr>
              <a:t>y/o PAD  &gt;=</a:t>
            </a:r>
            <a:r>
              <a:rPr lang="es-ES" sz="2400" dirty="0" smtClean="0">
                <a:solidFill>
                  <a:srgbClr val="004586"/>
                </a:solidFill>
              </a:rPr>
              <a:t>120 mmHg).</a:t>
            </a:r>
            <a:endParaRPr lang="es-ES" sz="2400" dirty="0">
              <a:solidFill>
                <a:srgbClr val="004586"/>
              </a:solidFill>
            </a:endParaRPr>
          </a:p>
          <a:p>
            <a:endParaRPr lang="es-ES" dirty="0">
              <a:solidFill>
                <a:srgbClr val="004586"/>
              </a:solidFill>
            </a:endParaRPr>
          </a:p>
          <a:p>
            <a:endParaRPr lang="es-ES" dirty="0" smtClean="0"/>
          </a:p>
        </p:txBody>
      </p:sp>
      <p:pic>
        <p:nvPicPr>
          <p:cNvPr id="8" name="Picture 4" descr="Resultado de imagen de urgencia médica"/>
          <p:cNvPicPr>
            <a:picLocks noChangeAspect="1" noChangeArrowheads="1"/>
          </p:cNvPicPr>
          <p:nvPr/>
        </p:nvPicPr>
        <p:blipFill>
          <a:blip r:embed="rId3" cstate="print"/>
          <a:srcRect/>
          <a:stretch>
            <a:fillRect/>
          </a:stretch>
        </p:blipFill>
        <p:spPr bwMode="auto">
          <a:xfrm>
            <a:off x="9912424" y="620688"/>
            <a:ext cx="1857375" cy="1905000"/>
          </a:xfrm>
          <a:prstGeom prst="rect">
            <a:avLst/>
          </a:prstGeom>
          <a:noFill/>
        </p:spPr>
      </p:pic>
      <p:sp>
        <p:nvSpPr>
          <p:cNvPr id="11" name="CuadroTexto 4"/>
          <p:cNvSpPr txBox="1"/>
          <p:nvPr/>
        </p:nvSpPr>
        <p:spPr>
          <a:xfrm>
            <a:off x="4367808" y="5589240"/>
            <a:ext cx="8136904" cy="523220"/>
          </a:xfrm>
          <a:prstGeom prst="rect">
            <a:avLst/>
          </a:prstGeom>
          <a:noFill/>
        </p:spPr>
        <p:txBody>
          <a:bodyPr wrap="square" rtlCol="0">
            <a:spAutoFit/>
          </a:bodyPr>
          <a:lstStyle/>
          <a:p>
            <a:r>
              <a:rPr lang="es-ES" sz="1400" dirty="0">
                <a:solidFill>
                  <a:schemeClr val="bg1">
                    <a:lumMod val="50000"/>
                  </a:schemeClr>
                </a:solidFill>
              </a:rPr>
              <a:t>impacHta: Programa SEFAC-SEH-LEHLA. </a:t>
            </a:r>
            <a:r>
              <a:rPr lang="es-ES" sz="1400" dirty="0" smtClean="0">
                <a:solidFill>
                  <a:schemeClr val="bg1">
                    <a:lumMod val="50000"/>
                  </a:schemeClr>
                </a:solidFill>
              </a:rPr>
              <a:t>SERVICIO </a:t>
            </a:r>
            <a:r>
              <a:rPr lang="es-ES" sz="1400" dirty="0">
                <a:solidFill>
                  <a:schemeClr val="bg1">
                    <a:lumMod val="50000"/>
                  </a:schemeClr>
                </a:solidFill>
              </a:rPr>
              <a:t>DE MEDICIÓN Y CONTROL DE LA PRESIÓN ARTERIAL MEDIANTE MAFC, AMPA Y MAPA. </a:t>
            </a:r>
          </a:p>
        </p:txBody>
      </p:sp>
    </p:spTree>
    <p:extLst>
      <p:ext uri="{BB962C8B-B14F-4D97-AF65-F5344CB8AC3E}">
        <p14:creationId xmlns:p14="http://schemas.microsoft.com/office/powerpoint/2010/main" val="25562816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4586"/>
                </a:solidFill>
              </a:rPr>
              <a:t>Recomendaciones para el cribado de PA en FC</a:t>
            </a:r>
          </a:p>
        </p:txBody>
      </p:sp>
      <p:sp>
        <p:nvSpPr>
          <p:cNvPr id="3" name="Marcador de contenido 2"/>
          <p:cNvSpPr>
            <a:spLocks noGrp="1"/>
          </p:cNvSpPr>
          <p:nvPr>
            <p:ph idx="1"/>
          </p:nvPr>
        </p:nvSpPr>
        <p:spPr>
          <a:xfrm>
            <a:off x="508" y="1772816"/>
            <a:ext cx="11582400" cy="4592024"/>
          </a:xfrm>
        </p:spPr>
        <p:txBody>
          <a:bodyPr/>
          <a:lstStyle/>
          <a:p>
            <a:r>
              <a:rPr lang="es-ES" dirty="0">
                <a:solidFill>
                  <a:srgbClr val="004586"/>
                </a:solidFill>
              </a:rPr>
              <a:t>No hay un claro consenso acerca del mejor esquema de medida de la PA en FC (frecuencia, nº de visitas, distribución horaria, etc</a:t>
            </a:r>
            <a:r>
              <a:rPr lang="es-ES" dirty="0" smtClean="0">
                <a:solidFill>
                  <a:srgbClr val="004586"/>
                </a:solidFill>
              </a:rPr>
              <a:t>.).</a:t>
            </a:r>
          </a:p>
          <a:p>
            <a:r>
              <a:rPr lang="es-ES" dirty="0" smtClean="0">
                <a:solidFill>
                  <a:srgbClr val="004586"/>
                </a:solidFill>
              </a:rPr>
              <a:t>Las recomendaciones en el entorno clínico son:</a:t>
            </a:r>
          </a:p>
          <a:p>
            <a:pPr lvl="1" algn="just"/>
            <a:r>
              <a:rPr lang="es-ES" sz="2400" dirty="0">
                <a:solidFill>
                  <a:srgbClr val="004586"/>
                </a:solidFill>
              </a:rPr>
              <a:t>Al menos 3 visitas programadas durante 2-3 </a:t>
            </a:r>
            <a:r>
              <a:rPr lang="es-ES" sz="2400" dirty="0" smtClean="0">
                <a:solidFill>
                  <a:srgbClr val="004586"/>
                </a:solidFill>
              </a:rPr>
              <a:t>semanas.</a:t>
            </a:r>
            <a:endParaRPr lang="es-ES" sz="2400" dirty="0">
              <a:solidFill>
                <a:srgbClr val="004586"/>
              </a:solidFill>
            </a:endParaRPr>
          </a:p>
          <a:p>
            <a:pPr lvl="1" algn="just"/>
            <a:r>
              <a:rPr lang="es-ES" sz="2400" dirty="0">
                <a:solidFill>
                  <a:srgbClr val="004586"/>
                </a:solidFill>
              </a:rPr>
              <a:t>3 medidas en cada visita, separadas 2-3 </a:t>
            </a:r>
            <a:r>
              <a:rPr lang="es-ES" sz="2400" dirty="0" smtClean="0">
                <a:solidFill>
                  <a:srgbClr val="004586"/>
                </a:solidFill>
              </a:rPr>
              <a:t>minutos.</a:t>
            </a:r>
            <a:endParaRPr lang="es-ES" sz="2400" dirty="0">
              <a:solidFill>
                <a:srgbClr val="004586"/>
              </a:solidFill>
            </a:endParaRPr>
          </a:p>
          <a:p>
            <a:pPr lvl="1" algn="just"/>
            <a:r>
              <a:rPr lang="es-ES" sz="2400" dirty="0">
                <a:solidFill>
                  <a:srgbClr val="004586"/>
                </a:solidFill>
              </a:rPr>
              <a:t>Considerar como límites de normalidad cifras promedio de </a:t>
            </a:r>
          </a:p>
          <a:p>
            <a:pPr marL="457200" lvl="1" indent="0" algn="just">
              <a:buNone/>
            </a:pPr>
            <a:r>
              <a:rPr lang="es-ES" sz="2400" dirty="0" smtClean="0">
                <a:solidFill>
                  <a:srgbClr val="004586"/>
                </a:solidFill>
              </a:rPr>
              <a:t>	         PAS/PAD </a:t>
            </a:r>
            <a:r>
              <a:rPr lang="es-ES" sz="2400" dirty="0">
                <a:solidFill>
                  <a:srgbClr val="004586"/>
                </a:solidFill>
              </a:rPr>
              <a:t>&lt; 140/90 </a:t>
            </a:r>
            <a:r>
              <a:rPr lang="es-ES" sz="2400" dirty="0" smtClean="0">
                <a:solidFill>
                  <a:srgbClr val="004586"/>
                </a:solidFill>
              </a:rPr>
              <a:t>mmHg.</a:t>
            </a:r>
            <a:endParaRPr lang="es-ES" sz="2400" dirty="0">
              <a:solidFill>
                <a:srgbClr val="004586"/>
              </a:solidFill>
            </a:endParaRPr>
          </a:p>
          <a:p>
            <a:pPr lvl="1"/>
            <a:endParaRPr lang="es-ES" dirty="0">
              <a:solidFill>
                <a:srgbClr val="004586"/>
              </a:solidFill>
            </a:endParaRPr>
          </a:p>
          <a:p>
            <a:endParaRPr lang="es-ES" dirty="0"/>
          </a:p>
        </p:txBody>
      </p:sp>
      <p:pic>
        <p:nvPicPr>
          <p:cNvPr id="5" name="Picture 2" descr="Resultado de imagen de ALGUNA PREGUNTA"/>
          <p:cNvPicPr>
            <a:picLocks noChangeAspect="1" noChangeArrowheads="1"/>
          </p:cNvPicPr>
          <p:nvPr/>
        </p:nvPicPr>
        <p:blipFill>
          <a:blip r:embed="rId2" cstate="print"/>
          <a:srcRect/>
          <a:stretch>
            <a:fillRect/>
          </a:stretch>
        </p:blipFill>
        <p:spPr bwMode="auto">
          <a:xfrm>
            <a:off x="9480376" y="2708920"/>
            <a:ext cx="1786557" cy="1025359"/>
          </a:xfrm>
          <a:prstGeom prst="rect">
            <a:avLst/>
          </a:prstGeom>
          <a:noFill/>
        </p:spPr>
      </p:pic>
      <p:sp>
        <p:nvSpPr>
          <p:cNvPr id="6" name="CuadroTexto 4"/>
          <p:cNvSpPr txBox="1"/>
          <p:nvPr/>
        </p:nvSpPr>
        <p:spPr>
          <a:xfrm>
            <a:off x="3431704" y="5589240"/>
            <a:ext cx="8760296" cy="276999"/>
          </a:xfrm>
          <a:prstGeom prst="rect">
            <a:avLst/>
          </a:prstGeom>
          <a:noFill/>
        </p:spPr>
        <p:txBody>
          <a:bodyPr wrap="square" rtlCol="0">
            <a:spAutoFit/>
          </a:bodyPr>
          <a:lstStyle/>
          <a:p>
            <a:r>
              <a:rPr lang="es-ES" sz="1200" dirty="0">
                <a:solidFill>
                  <a:schemeClr val="bg1">
                    <a:lumMod val="50000"/>
                  </a:schemeClr>
                </a:solidFill>
              </a:rPr>
              <a:t>impacHta: Programa SEFAC-SEH-LEHLA. </a:t>
            </a:r>
            <a:r>
              <a:rPr lang="es-ES" sz="1200" dirty="0" smtClean="0">
                <a:solidFill>
                  <a:schemeClr val="bg1">
                    <a:lumMod val="50000"/>
                  </a:schemeClr>
                </a:solidFill>
              </a:rPr>
              <a:t>SERVICIO </a:t>
            </a:r>
            <a:r>
              <a:rPr lang="es-ES" sz="1200" dirty="0">
                <a:solidFill>
                  <a:schemeClr val="bg1">
                    <a:lumMod val="50000"/>
                  </a:schemeClr>
                </a:solidFill>
              </a:rPr>
              <a:t>DE MEDICIÓN Y CONTROL DE LA PRESIÓN ARTERIAL MEDIANTE MAFC, AMPA Y MAPA. </a:t>
            </a:r>
          </a:p>
        </p:txBody>
      </p:sp>
    </p:spTree>
    <p:extLst>
      <p:ext uri="{BB962C8B-B14F-4D97-AF65-F5344CB8AC3E}">
        <p14:creationId xmlns:p14="http://schemas.microsoft.com/office/powerpoint/2010/main" val="3927327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b="1" dirty="0" smtClean="0">
                <a:solidFill>
                  <a:srgbClr val="004586"/>
                </a:solidFill>
              </a:rPr>
              <a:t>Hipertensión</a:t>
            </a:r>
            <a:endParaRPr lang="es-ES" b="1" dirty="0">
              <a:solidFill>
                <a:srgbClr val="004586"/>
              </a:solidFill>
            </a:endParaRPr>
          </a:p>
        </p:txBody>
      </p:sp>
      <p:sp>
        <p:nvSpPr>
          <p:cNvPr id="2" name="Marcador de contenido 1"/>
          <p:cNvSpPr>
            <a:spLocks noGrp="1"/>
          </p:cNvSpPr>
          <p:nvPr>
            <p:ph idx="1"/>
          </p:nvPr>
        </p:nvSpPr>
        <p:spPr>
          <a:xfrm>
            <a:off x="0" y="1141232"/>
            <a:ext cx="11773744" cy="4592024"/>
          </a:xfrm>
        </p:spPr>
        <p:txBody>
          <a:bodyPr>
            <a:normAutofit fontScale="92500" lnSpcReduction="10000"/>
          </a:bodyPr>
          <a:lstStyle/>
          <a:p>
            <a:r>
              <a:rPr lang="es-ES" sz="2600" dirty="0" smtClean="0">
                <a:solidFill>
                  <a:srgbClr val="C00000"/>
                </a:solidFill>
              </a:rPr>
              <a:t>Presión arterial</a:t>
            </a:r>
            <a:r>
              <a:rPr lang="es-ES" sz="2600" dirty="0" smtClean="0"/>
              <a:t>: medida </a:t>
            </a:r>
            <a:r>
              <a:rPr lang="es-ES" sz="2600" dirty="0"/>
              <a:t>indirecta de la presión que ejerce la sangre sobre las paredes vasculares.</a:t>
            </a:r>
          </a:p>
          <a:p>
            <a:r>
              <a:rPr lang="es-ES" sz="2600" dirty="0"/>
              <a:t>Se define hipertensión como la presencia de </a:t>
            </a:r>
            <a:r>
              <a:rPr lang="es-ES" sz="2600" dirty="0">
                <a:solidFill>
                  <a:srgbClr val="C00000"/>
                </a:solidFill>
              </a:rPr>
              <a:t>cifras de presión arterial </a:t>
            </a:r>
            <a:r>
              <a:rPr lang="es-ES" sz="2600" dirty="0"/>
              <a:t>que determinan un aumento de la morbimortalidad.</a:t>
            </a:r>
          </a:p>
          <a:p>
            <a:r>
              <a:rPr lang="es-ES" sz="2600" dirty="0">
                <a:solidFill>
                  <a:srgbClr val="C00000"/>
                </a:solidFill>
              </a:rPr>
              <a:t>Elevación crónica de la PAS, PAD o ambas.</a:t>
            </a:r>
          </a:p>
          <a:p>
            <a:r>
              <a:rPr lang="es-ES" sz="2600" dirty="0">
                <a:solidFill>
                  <a:srgbClr val="C00000"/>
                </a:solidFill>
              </a:rPr>
              <a:t>Ha sido, y sigue siendo, cambiante.</a:t>
            </a:r>
          </a:p>
          <a:p>
            <a:r>
              <a:rPr lang="es-ES" sz="2600" dirty="0"/>
              <a:t>Depende de:</a:t>
            </a:r>
          </a:p>
          <a:p>
            <a:pPr lvl="2"/>
            <a:r>
              <a:rPr lang="es-ES" sz="2600" dirty="0" smtClean="0"/>
              <a:t>La </a:t>
            </a:r>
            <a:r>
              <a:rPr lang="es-ES" sz="2600" dirty="0"/>
              <a:t>presión a la que la sangre es bombeada desde el </a:t>
            </a:r>
            <a:r>
              <a:rPr lang="es-ES" sz="2600" dirty="0" smtClean="0"/>
              <a:t>corazón.</a:t>
            </a:r>
            <a:endParaRPr lang="es-ES" sz="2600" dirty="0"/>
          </a:p>
          <a:p>
            <a:pPr lvl="2"/>
            <a:r>
              <a:rPr lang="es-ES" sz="2600" dirty="0" smtClean="0"/>
              <a:t>La </a:t>
            </a:r>
            <a:r>
              <a:rPr lang="es-ES" sz="2600" dirty="0"/>
              <a:t>capacidad de las arterias centrales para amortiguar esa </a:t>
            </a:r>
            <a:r>
              <a:rPr lang="es-ES" sz="2600" dirty="0" smtClean="0"/>
              <a:t>presión.</a:t>
            </a:r>
          </a:p>
          <a:p>
            <a:pPr lvl="2"/>
            <a:r>
              <a:rPr lang="es-ES" sz="2600" dirty="0" smtClean="0"/>
              <a:t>La </a:t>
            </a:r>
            <a:r>
              <a:rPr lang="es-ES" sz="2600" dirty="0"/>
              <a:t>elasticidad de las paredes </a:t>
            </a:r>
            <a:r>
              <a:rPr lang="es-ES" sz="2600" dirty="0" smtClean="0"/>
              <a:t>vasculares.</a:t>
            </a:r>
          </a:p>
          <a:p>
            <a:pPr lvl="2"/>
            <a:r>
              <a:rPr lang="es-ES" sz="2600" dirty="0" smtClean="0"/>
              <a:t>Los </a:t>
            </a:r>
            <a:r>
              <a:rPr lang="es-ES" sz="2600" dirty="0"/>
              <a:t>factores de </a:t>
            </a:r>
            <a:r>
              <a:rPr lang="es-ES" sz="2600" dirty="0" smtClean="0"/>
              <a:t>riesgo.</a:t>
            </a:r>
            <a:endParaRPr lang="es-ES" sz="2600" dirty="0"/>
          </a:p>
          <a:p>
            <a:endParaRPr lang="es-ES" dirty="0"/>
          </a:p>
        </p:txBody>
      </p:sp>
    </p:spTree>
    <p:extLst>
      <p:ext uri="{BB962C8B-B14F-4D97-AF65-F5344CB8AC3E}">
        <p14:creationId xmlns:p14="http://schemas.microsoft.com/office/powerpoint/2010/main" val="255468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
                                            <p:txEl>
                                              <p:pRg st="4" end="4"/>
                                            </p:txEl>
                                          </p:spTgt>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 calcmode="lin" valueType="num">
                                      <p:cBhvr>
                                        <p:cTn id="45"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
                                            <p:txEl>
                                              <p:pRg st="5" end="5"/>
                                            </p:txEl>
                                          </p:spTgt>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2">
                                            <p:txEl>
                                              <p:pRg st="6" end="6"/>
                                            </p:txEl>
                                          </p:spTgt>
                                        </p:tgtEl>
                                        <p:attrNameLst>
                                          <p:attrName>style.visibility</p:attrName>
                                        </p:attrNameLst>
                                      </p:cBhvr>
                                      <p:to>
                                        <p:strVal val="visible"/>
                                      </p:to>
                                    </p:set>
                                    <p:anim calcmode="lin" valueType="num">
                                      <p:cBhvr>
                                        <p:cTn id="51"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2">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2">
                                            <p:txEl>
                                              <p:pRg st="6" end="6"/>
                                            </p:txEl>
                                          </p:spTgt>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grpId="0" nodeType="withEffect">
                                  <p:stCondLst>
                                    <p:cond delay="0"/>
                                  </p:stCondLst>
                                  <p:childTnLst>
                                    <p:set>
                                      <p:cBhvr>
                                        <p:cTn id="56" dur="1" fill="hold">
                                          <p:stCondLst>
                                            <p:cond delay="0"/>
                                          </p:stCondLst>
                                        </p:cTn>
                                        <p:tgtEl>
                                          <p:spTgt spid="2">
                                            <p:txEl>
                                              <p:pRg st="7" end="7"/>
                                            </p:txEl>
                                          </p:spTgt>
                                        </p:tgtEl>
                                        <p:attrNameLst>
                                          <p:attrName>style.visibility</p:attrName>
                                        </p:attrNameLst>
                                      </p:cBhvr>
                                      <p:to>
                                        <p:strVal val="visible"/>
                                      </p:to>
                                    </p:set>
                                    <p:anim calcmode="lin" valueType="num">
                                      <p:cBhvr>
                                        <p:cTn id="57"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8"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59" dur="1000" fill="hold"/>
                                        <p:tgtEl>
                                          <p:spTgt spid="2">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2">
                                            <p:txEl>
                                              <p:pRg st="7" end="7"/>
                                            </p:txEl>
                                          </p:spTgt>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grpId="0" nodeType="with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idx="1"/>
          </p:nvPr>
        </p:nvSpPr>
        <p:spPr>
          <a:xfrm>
            <a:off x="983432" y="2420888"/>
            <a:ext cx="10363200" cy="3330826"/>
          </a:xfrm>
        </p:spPr>
        <p:txBody>
          <a:bodyPr/>
          <a:lstStyle/>
          <a:p>
            <a:pPr lvl="1" indent="-457200">
              <a:spcBef>
                <a:spcPts val="600"/>
              </a:spcBef>
              <a:buClr>
                <a:schemeClr val="tx2"/>
              </a:buClr>
              <a:buFont typeface="+mj-lt"/>
              <a:buAutoNum type="arabicPeriod"/>
            </a:pPr>
            <a:r>
              <a:rPr lang="es-ES" sz="2400" b="1" dirty="0">
                <a:solidFill>
                  <a:srgbClr val="004586"/>
                </a:solidFill>
              </a:rPr>
              <a:t>Comprobar los valores realizando una </a:t>
            </a:r>
            <a:r>
              <a:rPr lang="es-ES" sz="2400" b="1" dirty="0" smtClean="0">
                <a:solidFill>
                  <a:srgbClr val="004586"/>
                </a:solidFill>
              </a:rPr>
              <a:t>MAPA.</a:t>
            </a:r>
            <a:endParaRPr lang="es-ES" sz="2400" b="1" dirty="0">
              <a:solidFill>
                <a:srgbClr val="004586"/>
              </a:solidFill>
            </a:endParaRPr>
          </a:p>
          <a:p>
            <a:pPr lvl="1" indent="-457200">
              <a:spcBef>
                <a:spcPts val="600"/>
              </a:spcBef>
              <a:buClr>
                <a:schemeClr val="tx2"/>
              </a:buClr>
              <a:buFont typeface="+mj-lt"/>
              <a:buAutoNum type="arabicPeriod"/>
            </a:pPr>
            <a:r>
              <a:rPr lang="es-ES" sz="2400" b="1" dirty="0">
                <a:solidFill>
                  <a:srgbClr val="004586"/>
                </a:solidFill>
              </a:rPr>
              <a:t>Comprobar los valores en la farmacia después de una semana y si persisten remitir al médico.</a:t>
            </a:r>
          </a:p>
          <a:p>
            <a:pPr lvl="1" indent="-457200">
              <a:spcBef>
                <a:spcPts val="600"/>
              </a:spcBef>
              <a:buClr>
                <a:schemeClr val="tx2"/>
              </a:buClr>
              <a:buFont typeface="+mj-lt"/>
              <a:buAutoNum type="arabicPeriod"/>
            </a:pPr>
            <a:r>
              <a:rPr lang="es-ES" sz="2400" b="1" dirty="0">
                <a:solidFill>
                  <a:srgbClr val="004586"/>
                </a:solidFill>
              </a:rPr>
              <a:t>Remitir al médico en el momento.</a:t>
            </a:r>
          </a:p>
          <a:p>
            <a:pPr lvl="1" indent="-457200">
              <a:spcBef>
                <a:spcPts val="600"/>
              </a:spcBef>
              <a:buClr>
                <a:schemeClr val="tx2"/>
              </a:buClr>
              <a:buFont typeface="+mj-lt"/>
              <a:buAutoNum type="arabicPeriod"/>
            </a:pPr>
            <a:r>
              <a:rPr lang="es-ES" sz="2400" b="1" dirty="0">
                <a:solidFill>
                  <a:srgbClr val="004586"/>
                </a:solidFill>
              </a:rPr>
              <a:t>Remitir al médico en el día.</a:t>
            </a:r>
          </a:p>
          <a:p>
            <a:endParaRPr lang="es-ES" dirty="0"/>
          </a:p>
        </p:txBody>
      </p:sp>
      <p:sp>
        <p:nvSpPr>
          <p:cNvPr id="8" name="Marcador de texto 7"/>
          <p:cNvSpPr>
            <a:spLocks noGrp="1"/>
          </p:cNvSpPr>
          <p:nvPr>
            <p:ph type="body" idx="10"/>
          </p:nvPr>
        </p:nvSpPr>
        <p:spPr>
          <a:xfrm>
            <a:off x="839416" y="1700808"/>
            <a:ext cx="10363200" cy="1035465"/>
          </a:xfrm>
        </p:spPr>
        <p:txBody>
          <a:bodyPr>
            <a:noAutofit/>
          </a:bodyPr>
          <a:lstStyle/>
          <a:p>
            <a:r>
              <a:rPr lang="es-ES" dirty="0">
                <a:solidFill>
                  <a:srgbClr val="C00000"/>
                </a:solidFill>
              </a:rPr>
              <a:t>Ante un paciente adulto con un valor de PA de 145/95 (medida realizada correctamente en la FC), diabético, fumador, con habla </a:t>
            </a:r>
            <a:r>
              <a:rPr lang="es-ES" dirty="0" smtClean="0">
                <a:solidFill>
                  <a:srgbClr val="C00000"/>
                </a:solidFill>
              </a:rPr>
              <a:t>inconexa, ¿cuál </a:t>
            </a:r>
            <a:r>
              <a:rPr lang="es-ES" dirty="0">
                <a:solidFill>
                  <a:srgbClr val="C00000"/>
                </a:solidFill>
              </a:rPr>
              <a:t>sería la actuación profesional del farmacéutico?</a:t>
            </a:r>
          </a:p>
          <a:p>
            <a:endParaRPr lang="es-ES" dirty="0"/>
          </a:p>
        </p:txBody>
      </p:sp>
      <p:sp>
        <p:nvSpPr>
          <p:cNvPr id="9" name="Marcador de texto 8"/>
          <p:cNvSpPr>
            <a:spLocks noGrp="1"/>
          </p:cNvSpPr>
          <p:nvPr>
            <p:ph type="body" sz="quarter" idx="11"/>
          </p:nvPr>
        </p:nvSpPr>
        <p:spPr/>
        <p:txBody>
          <a:bodyPr>
            <a:normAutofit lnSpcReduction="10000"/>
          </a:bodyPr>
          <a:lstStyle/>
          <a:p>
            <a:endParaRPr lang="es-ES"/>
          </a:p>
        </p:txBody>
      </p:sp>
      <p:sp>
        <p:nvSpPr>
          <p:cNvPr id="6" name="Título 5"/>
          <p:cNvSpPr>
            <a:spLocks noGrp="1"/>
          </p:cNvSpPr>
          <p:nvPr>
            <p:ph type="title"/>
          </p:nvPr>
        </p:nvSpPr>
        <p:spPr/>
        <p:txBody>
          <a:bodyPr/>
          <a:lstStyle/>
          <a:p>
            <a:r>
              <a:rPr lang="es-ES" dirty="0" smtClean="0"/>
              <a:t>Pregunta 5</a:t>
            </a:r>
            <a:endParaRPr lang="es-ES" dirty="0"/>
          </a:p>
        </p:txBody>
      </p:sp>
    </p:spTree>
    <p:extLst>
      <p:ext uri="{BB962C8B-B14F-4D97-AF65-F5344CB8AC3E}">
        <p14:creationId xmlns:p14="http://schemas.microsoft.com/office/powerpoint/2010/main" val="3382844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85929" y="2275617"/>
            <a:ext cx="11377550" cy="132556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accent1"/>
                </a:solidFill>
                <a:latin typeface="+mj-lt"/>
                <a:ea typeface="+mj-ea"/>
                <a:cs typeface="+mj-cs"/>
              </a:defRPr>
            </a:lvl1pPr>
          </a:lstStyle>
          <a:p>
            <a:r>
              <a:rPr lang="es-ES" sz="5400" dirty="0">
                <a:solidFill>
                  <a:srgbClr val="004586"/>
                </a:solidFill>
              </a:rPr>
              <a:t>Papel del farmacéutico en enfermedades ligadas al RV</a:t>
            </a:r>
          </a:p>
        </p:txBody>
      </p:sp>
    </p:spTree>
    <p:extLst>
      <p:ext uri="{BB962C8B-B14F-4D97-AF65-F5344CB8AC3E}">
        <p14:creationId xmlns:p14="http://schemas.microsoft.com/office/powerpoint/2010/main" val="3847709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479376" y="332656"/>
            <a:ext cx="11281955" cy="604800"/>
          </a:xfrm>
        </p:spPr>
        <p:txBody>
          <a:bodyPr/>
          <a:lstStyle/>
          <a:p>
            <a:r>
              <a:rPr lang="es-ES" dirty="0" smtClean="0">
                <a:solidFill>
                  <a:srgbClr val="004586"/>
                </a:solidFill>
              </a:rPr>
              <a:t>¿Qué servicios </a:t>
            </a:r>
            <a:r>
              <a:rPr lang="es-ES" dirty="0">
                <a:solidFill>
                  <a:srgbClr val="004586"/>
                </a:solidFill>
              </a:rPr>
              <a:t>p</a:t>
            </a:r>
            <a:r>
              <a:rPr lang="es-ES" dirty="0" smtClean="0">
                <a:solidFill>
                  <a:srgbClr val="004586"/>
                </a:solidFill>
              </a:rPr>
              <a:t>rofesionales farmacéuticos puede ofrecer el farmacéutico?</a:t>
            </a:r>
            <a:endParaRPr lang="es-ES" dirty="0">
              <a:solidFill>
                <a:srgbClr val="004586"/>
              </a:solidFill>
            </a:endParaRPr>
          </a:p>
        </p:txBody>
      </p:sp>
      <p:sp>
        <p:nvSpPr>
          <p:cNvPr id="5" name="Marcador de contenido 2"/>
          <p:cNvSpPr>
            <a:spLocks noGrp="1"/>
          </p:cNvSpPr>
          <p:nvPr>
            <p:ph idx="1"/>
          </p:nvPr>
        </p:nvSpPr>
        <p:spPr>
          <a:xfrm>
            <a:off x="-21922" y="1556792"/>
            <a:ext cx="6910010" cy="4592024"/>
          </a:xfrm>
          <a:prstGeom prst="rect">
            <a:avLst/>
          </a:prstGeom>
        </p:spPr>
        <p:txBody>
          <a:bodyPr>
            <a:normAutofit/>
          </a:bodyPr>
          <a:lstStyle/>
          <a:p>
            <a:r>
              <a:rPr lang="es-ES" dirty="0" smtClean="0">
                <a:solidFill>
                  <a:srgbClr val="004586"/>
                </a:solidFill>
              </a:rPr>
              <a:t>Medición de la PA: AMPA, MAPA.</a:t>
            </a:r>
          </a:p>
          <a:p>
            <a:r>
              <a:rPr lang="es-ES" dirty="0" smtClean="0">
                <a:solidFill>
                  <a:srgbClr val="004586"/>
                </a:solidFill>
              </a:rPr>
              <a:t>Detección del RV.</a:t>
            </a:r>
          </a:p>
          <a:p>
            <a:r>
              <a:rPr lang="es-ES" dirty="0" smtClean="0">
                <a:solidFill>
                  <a:srgbClr val="004586"/>
                </a:solidFill>
              </a:rPr>
              <a:t>Educación </a:t>
            </a:r>
            <a:r>
              <a:rPr lang="es-ES" dirty="0" err="1" smtClean="0">
                <a:solidFill>
                  <a:srgbClr val="004586"/>
                </a:solidFill>
              </a:rPr>
              <a:t>diabetológica</a:t>
            </a:r>
            <a:r>
              <a:rPr lang="es-ES" dirty="0" smtClean="0">
                <a:solidFill>
                  <a:srgbClr val="004586"/>
                </a:solidFill>
              </a:rPr>
              <a:t>.</a:t>
            </a:r>
          </a:p>
          <a:p>
            <a:r>
              <a:rPr lang="es-ES" dirty="0" smtClean="0">
                <a:solidFill>
                  <a:srgbClr val="004586"/>
                </a:solidFill>
              </a:rPr>
              <a:t>Cesación tabáquica.</a:t>
            </a:r>
          </a:p>
          <a:p>
            <a:r>
              <a:rPr lang="es-ES" dirty="0" smtClean="0">
                <a:solidFill>
                  <a:srgbClr val="004586"/>
                </a:solidFill>
              </a:rPr>
              <a:t>Control de parámetros bioquímicos: glucosa, HbA1c, CT, HDL-Col, creatinina, ácido úrico, etc.</a:t>
            </a:r>
          </a:p>
          <a:p>
            <a:r>
              <a:rPr lang="es-ES" dirty="0" smtClean="0">
                <a:solidFill>
                  <a:srgbClr val="004586"/>
                </a:solidFill>
              </a:rPr>
              <a:t>Revisión del uso de la medicación.</a:t>
            </a:r>
          </a:p>
          <a:p>
            <a:r>
              <a:rPr lang="es-ES" dirty="0" smtClean="0">
                <a:solidFill>
                  <a:srgbClr val="004586"/>
                </a:solidFill>
              </a:rPr>
              <a:t>Preparación de SPD.</a:t>
            </a:r>
          </a:p>
          <a:p>
            <a:r>
              <a:rPr lang="es-ES" dirty="0" smtClean="0">
                <a:solidFill>
                  <a:srgbClr val="004586"/>
                </a:solidFill>
              </a:rPr>
              <a:t>Asesoramiento nutricional.</a:t>
            </a:r>
          </a:p>
          <a:p>
            <a:r>
              <a:rPr lang="es-ES" dirty="0" smtClean="0">
                <a:solidFill>
                  <a:srgbClr val="004586"/>
                </a:solidFill>
              </a:rPr>
              <a:t>SFT.</a:t>
            </a:r>
          </a:p>
          <a:p>
            <a:endParaRPr lang="es-ES" dirty="0"/>
          </a:p>
        </p:txBody>
      </p:sp>
      <p:pic>
        <p:nvPicPr>
          <p:cNvPr id="6" name="Imagen 3"/>
          <p:cNvPicPr>
            <a:picLocks noChangeAspect="1"/>
          </p:cNvPicPr>
          <p:nvPr/>
        </p:nvPicPr>
        <p:blipFill>
          <a:blip r:embed="rId3" cstate="print"/>
          <a:stretch>
            <a:fillRect/>
          </a:stretch>
        </p:blipFill>
        <p:spPr>
          <a:xfrm>
            <a:off x="9696400" y="2083162"/>
            <a:ext cx="1934329" cy="869102"/>
          </a:xfrm>
          <a:prstGeom prst="rect">
            <a:avLst/>
          </a:prstGeom>
        </p:spPr>
      </p:pic>
      <p:pic>
        <p:nvPicPr>
          <p:cNvPr id="7" name="Imagen 4"/>
          <p:cNvPicPr>
            <a:picLocks noChangeAspect="1"/>
          </p:cNvPicPr>
          <p:nvPr/>
        </p:nvPicPr>
        <p:blipFill>
          <a:blip r:embed="rId4" cstate="print"/>
          <a:stretch>
            <a:fillRect/>
          </a:stretch>
        </p:blipFill>
        <p:spPr>
          <a:xfrm>
            <a:off x="7176120" y="2155170"/>
            <a:ext cx="1810669" cy="1042506"/>
          </a:xfrm>
          <a:prstGeom prst="rect">
            <a:avLst/>
          </a:prstGeom>
        </p:spPr>
      </p:pic>
      <p:pic>
        <p:nvPicPr>
          <p:cNvPr id="8" name="Imagen 5"/>
          <p:cNvPicPr>
            <a:picLocks noChangeAspect="1"/>
          </p:cNvPicPr>
          <p:nvPr/>
        </p:nvPicPr>
        <p:blipFill>
          <a:blip r:embed="rId5" cstate="print"/>
          <a:stretch>
            <a:fillRect/>
          </a:stretch>
        </p:blipFill>
        <p:spPr>
          <a:xfrm>
            <a:off x="7320136" y="3595330"/>
            <a:ext cx="1463167" cy="1633870"/>
          </a:xfrm>
          <a:prstGeom prst="rect">
            <a:avLst/>
          </a:prstGeom>
        </p:spPr>
      </p:pic>
      <p:pic>
        <p:nvPicPr>
          <p:cNvPr id="9" name="Imagen 6"/>
          <p:cNvPicPr>
            <a:picLocks noChangeAspect="1"/>
          </p:cNvPicPr>
          <p:nvPr/>
        </p:nvPicPr>
        <p:blipFill>
          <a:blip r:embed="rId6" cstate="print"/>
          <a:stretch>
            <a:fillRect/>
          </a:stretch>
        </p:blipFill>
        <p:spPr>
          <a:xfrm>
            <a:off x="9984432" y="2947258"/>
            <a:ext cx="1483446" cy="1027834"/>
          </a:xfrm>
          <a:prstGeom prst="rect">
            <a:avLst/>
          </a:prstGeom>
        </p:spPr>
      </p:pic>
      <p:pic>
        <p:nvPicPr>
          <p:cNvPr id="10" name="Imagen 7"/>
          <p:cNvPicPr>
            <a:picLocks noChangeAspect="1"/>
          </p:cNvPicPr>
          <p:nvPr/>
        </p:nvPicPr>
        <p:blipFill>
          <a:blip r:embed="rId7" cstate="print"/>
          <a:stretch>
            <a:fillRect/>
          </a:stretch>
        </p:blipFill>
        <p:spPr>
          <a:xfrm>
            <a:off x="9840416" y="4099386"/>
            <a:ext cx="1792379" cy="1109568"/>
          </a:xfrm>
          <a:prstGeom prst="rect">
            <a:avLst/>
          </a:prstGeom>
        </p:spPr>
      </p:pic>
    </p:spTree>
    <p:extLst>
      <p:ext uri="{BB962C8B-B14F-4D97-AF65-F5344CB8AC3E}">
        <p14:creationId xmlns:p14="http://schemas.microsoft.com/office/powerpoint/2010/main" val="22581308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Título"/>
          <p:cNvSpPr>
            <a:spLocks noGrp="1"/>
          </p:cNvSpPr>
          <p:nvPr>
            <p:ph type="title"/>
          </p:nvPr>
        </p:nvSpPr>
        <p:spPr>
          <a:xfrm>
            <a:off x="2639616" y="116632"/>
            <a:ext cx="7000448" cy="1325563"/>
          </a:xfrm>
        </p:spPr>
        <p:txBody>
          <a:bodyPr/>
          <a:lstStyle/>
          <a:p>
            <a:r>
              <a:rPr lang="es-ES" sz="4000" dirty="0" smtClean="0">
                <a:solidFill>
                  <a:srgbClr val="004586"/>
                </a:solidFill>
                <a:effectLst>
                  <a:outerShdw blurRad="38100" dist="38100" dir="2700000" algn="tl">
                    <a:srgbClr val="000000">
                      <a:alpha val="43137"/>
                    </a:srgbClr>
                  </a:outerShdw>
                </a:effectLst>
              </a:rPr>
              <a:t>¡GRACIAS POR SU ATENCIÓN!</a:t>
            </a:r>
            <a:endParaRPr lang="es-ES" sz="4000" dirty="0">
              <a:solidFill>
                <a:srgbClr val="004586"/>
              </a:solidFill>
              <a:effectLst>
                <a:outerShdw blurRad="38100" dist="38100" dir="2700000" algn="tl">
                  <a:srgbClr val="000000">
                    <a:alpha val="43137"/>
                  </a:srgbClr>
                </a:outerShdw>
              </a:effectLst>
            </a:endParaRPr>
          </a:p>
        </p:txBody>
      </p:sp>
      <p:pic>
        <p:nvPicPr>
          <p:cNvPr id="5" name="Picture 2" descr="http://3.bp.blogspot.com/-r1r82P_OfcY/UreQqO9qEvI/AAAAAAAAAEk/rrGwgO7XVus/s1600/3D-Women-Question-01.png"/>
          <p:cNvPicPr>
            <a:picLocks noChangeAspect="1" noChangeArrowheads="1"/>
          </p:cNvPicPr>
          <p:nvPr/>
        </p:nvPicPr>
        <p:blipFill>
          <a:blip r:embed="rId3" cstate="print"/>
          <a:srcRect/>
          <a:stretch>
            <a:fillRect/>
          </a:stretch>
        </p:blipFill>
        <p:spPr bwMode="auto">
          <a:xfrm>
            <a:off x="4007768" y="1340768"/>
            <a:ext cx="4761363" cy="4761363"/>
          </a:xfrm>
          <a:prstGeom prst="rect">
            <a:avLst/>
          </a:prstGeom>
          <a:noFill/>
        </p:spPr>
      </p:pic>
    </p:spTree>
    <p:extLst>
      <p:ext uri="{BB962C8B-B14F-4D97-AF65-F5344CB8AC3E}">
        <p14:creationId xmlns:p14="http://schemas.microsoft.com/office/powerpoint/2010/main" val="2789629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b="1" dirty="0" smtClean="0">
                <a:solidFill>
                  <a:srgbClr val="004586"/>
                </a:solidFill>
              </a:rPr>
              <a:t>Riesgo vascular</a:t>
            </a:r>
            <a:endParaRPr lang="es-ES" b="1" dirty="0">
              <a:solidFill>
                <a:srgbClr val="004586"/>
              </a:solidFill>
            </a:endParaRPr>
          </a:p>
        </p:txBody>
      </p:sp>
      <p:sp>
        <p:nvSpPr>
          <p:cNvPr id="6" name="Marcador de contenido 5"/>
          <p:cNvSpPr>
            <a:spLocks noGrp="1"/>
          </p:cNvSpPr>
          <p:nvPr>
            <p:ph idx="1"/>
          </p:nvPr>
        </p:nvSpPr>
        <p:spPr/>
        <p:txBody>
          <a:bodyPr>
            <a:normAutofit/>
          </a:bodyPr>
          <a:lstStyle/>
          <a:p>
            <a:r>
              <a:rPr lang="es-ES" sz="2200" dirty="0">
                <a:solidFill>
                  <a:srgbClr val="004586"/>
                </a:solidFill>
              </a:rPr>
              <a:t>Probabilidad de un individuo para sufrir una enfermedad cardiovascular (infarto de miocardio, insuficiencia cardiaca, fibrilación auricular, cardiopatía coronaria,…) o cerebrovascular (ictus, infarto cerebral,…) en un plazo determinado de tiempo.</a:t>
            </a:r>
          </a:p>
          <a:p>
            <a:r>
              <a:rPr lang="es-ES" sz="2200" dirty="0">
                <a:solidFill>
                  <a:srgbClr val="004586"/>
                </a:solidFill>
              </a:rPr>
              <a:t>Está ligado a factores de riesgo:</a:t>
            </a:r>
          </a:p>
          <a:p>
            <a:pPr lvl="1"/>
            <a:r>
              <a:rPr lang="es-ES" dirty="0">
                <a:solidFill>
                  <a:srgbClr val="C00000"/>
                </a:solidFill>
              </a:rPr>
              <a:t>No </a:t>
            </a:r>
            <a:r>
              <a:rPr lang="es-ES" dirty="0" smtClean="0">
                <a:solidFill>
                  <a:srgbClr val="C00000"/>
                </a:solidFill>
              </a:rPr>
              <a:t>modificables: </a:t>
            </a:r>
            <a:endParaRPr lang="es-ES" dirty="0">
              <a:solidFill>
                <a:srgbClr val="C00000"/>
              </a:solidFill>
            </a:endParaRPr>
          </a:p>
          <a:p>
            <a:pPr lvl="2"/>
            <a:r>
              <a:rPr lang="es-ES" sz="2200" dirty="0" smtClean="0"/>
              <a:t>Edad.</a:t>
            </a:r>
          </a:p>
          <a:p>
            <a:pPr lvl="2"/>
            <a:r>
              <a:rPr lang="es-ES" sz="2200" dirty="0" smtClean="0"/>
              <a:t>Sexo.</a:t>
            </a:r>
            <a:endParaRPr lang="es-ES" sz="2200" dirty="0"/>
          </a:p>
          <a:p>
            <a:pPr lvl="2"/>
            <a:r>
              <a:rPr lang="es-ES" sz="2200" dirty="0" smtClean="0"/>
              <a:t>Raza.</a:t>
            </a:r>
            <a:endParaRPr lang="es-ES" sz="2200" dirty="0"/>
          </a:p>
          <a:p>
            <a:pPr lvl="2"/>
            <a:r>
              <a:rPr lang="es-ES" sz="2200" dirty="0"/>
              <a:t>Antecedentes </a:t>
            </a:r>
            <a:r>
              <a:rPr lang="es-ES" sz="2200" dirty="0" smtClean="0"/>
              <a:t>familiares.</a:t>
            </a:r>
            <a:endParaRPr lang="es-ES" sz="2200" dirty="0"/>
          </a:p>
          <a:p>
            <a:pPr lvl="1"/>
            <a:endParaRPr lang="es-ES" dirty="0" smtClean="0"/>
          </a:p>
          <a:p>
            <a:pPr lvl="1"/>
            <a:endParaRPr lang="es-ES" dirty="0"/>
          </a:p>
        </p:txBody>
      </p:sp>
      <p:sp>
        <p:nvSpPr>
          <p:cNvPr id="10" name="Marcador de contenido 5"/>
          <p:cNvSpPr txBox="1">
            <a:spLocks/>
          </p:cNvSpPr>
          <p:nvPr/>
        </p:nvSpPr>
        <p:spPr>
          <a:xfrm>
            <a:off x="5735960" y="2492896"/>
            <a:ext cx="6264696" cy="3195195"/>
          </a:xfrm>
          <a:prstGeom prst="rect">
            <a:avLst/>
          </a:prstGeom>
        </p:spPr>
        <p:txBody>
          <a:bodyPr vert="horz" lIns="91440" tIns="45720" rIns="91440" bIns="45720" rtlCol="0">
            <a:noAutofit/>
          </a:bodyPr>
          <a:lstStyle>
            <a:lvl1pPr marL="808038" indent="-265113" algn="l" defTabSz="914400" rtl="0" eaLnBrk="1" latinLnBrk="0" hangingPunct="1">
              <a:spcBef>
                <a:spcPts val="600"/>
              </a:spcBef>
              <a:buFontTx/>
              <a:buBlip>
                <a:blip r:embed="rId2"/>
              </a:buBlip>
              <a:defRPr sz="24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2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20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s-ES" dirty="0" smtClean="0">
                <a:solidFill>
                  <a:srgbClr val="C00000"/>
                </a:solidFill>
              </a:rPr>
              <a:t>Modificables:</a:t>
            </a:r>
          </a:p>
          <a:p>
            <a:pPr lvl="2"/>
            <a:r>
              <a:rPr lang="es-ES" sz="2200" dirty="0" smtClean="0">
                <a:solidFill>
                  <a:srgbClr val="C00000"/>
                </a:solidFill>
              </a:rPr>
              <a:t>HTA.</a:t>
            </a:r>
          </a:p>
          <a:p>
            <a:pPr lvl="2"/>
            <a:r>
              <a:rPr lang="es-ES" sz="2200" dirty="0" smtClean="0"/>
              <a:t>Tabaquismo.</a:t>
            </a:r>
          </a:p>
          <a:p>
            <a:pPr lvl="2"/>
            <a:r>
              <a:rPr lang="es-ES" sz="2200" dirty="0" smtClean="0"/>
              <a:t>Hipercolesterolemia.</a:t>
            </a:r>
          </a:p>
          <a:p>
            <a:pPr lvl="2"/>
            <a:r>
              <a:rPr lang="es-ES" sz="2200" dirty="0" smtClean="0">
                <a:solidFill>
                  <a:srgbClr val="C00000"/>
                </a:solidFill>
              </a:rPr>
              <a:t>Diabetes</a:t>
            </a:r>
            <a:r>
              <a:rPr lang="es-ES" sz="2200" dirty="0" smtClean="0"/>
              <a:t>.</a:t>
            </a:r>
          </a:p>
          <a:p>
            <a:pPr lvl="2"/>
            <a:r>
              <a:rPr lang="es-ES" sz="2200" dirty="0" smtClean="0"/>
              <a:t>Sobrepeso.</a:t>
            </a:r>
          </a:p>
          <a:p>
            <a:pPr lvl="2"/>
            <a:r>
              <a:rPr lang="es-ES" sz="2200" dirty="0" smtClean="0"/>
              <a:t>Sedentarismo.</a:t>
            </a:r>
          </a:p>
          <a:p>
            <a:pPr lvl="2"/>
            <a:r>
              <a:rPr lang="es-ES" sz="2200" dirty="0" smtClean="0"/>
              <a:t>Estrés.</a:t>
            </a:r>
          </a:p>
          <a:p>
            <a:pPr lvl="2"/>
            <a:r>
              <a:rPr lang="es-ES" sz="2200" dirty="0" smtClean="0"/>
              <a:t>Alcohol.</a:t>
            </a:r>
          </a:p>
          <a:p>
            <a:pPr lvl="1"/>
            <a:endParaRPr lang="es-ES" dirty="0" smtClean="0"/>
          </a:p>
          <a:p>
            <a:pPr lvl="1"/>
            <a:endParaRPr lang="es-ES" dirty="0"/>
          </a:p>
        </p:txBody>
      </p:sp>
    </p:spTree>
    <p:extLst>
      <p:ext uri="{BB962C8B-B14F-4D97-AF65-F5344CB8AC3E}">
        <p14:creationId xmlns:p14="http://schemas.microsoft.com/office/powerpoint/2010/main" val="2532368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sz="quarter" idx="13"/>
          </p:nvPr>
        </p:nvSpPr>
        <p:spPr>
          <a:xfrm>
            <a:off x="263352" y="5661248"/>
            <a:ext cx="11582443" cy="295162"/>
          </a:xfrm>
        </p:spPr>
        <p:txBody>
          <a:bodyPr>
            <a:normAutofit/>
          </a:bodyPr>
          <a:lstStyle/>
          <a:p>
            <a:r>
              <a:rPr lang="es-ES" altLang="es-ES" sz="1200" dirty="0" err="1">
                <a:solidFill>
                  <a:schemeClr val="bg1">
                    <a:lumMod val="50000"/>
                  </a:schemeClr>
                </a:solidFill>
                <a:latin typeface="Calibri" pitchFamily="34" charset="0"/>
              </a:rPr>
              <a:t>The</a:t>
            </a:r>
            <a:r>
              <a:rPr lang="es-ES" altLang="es-ES" sz="1200" dirty="0">
                <a:solidFill>
                  <a:schemeClr val="bg1">
                    <a:lumMod val="50000"/>
                  </a:schemeClr>
                </a:solidFill>
                <a:latin typeface="Calibri" pitchFamily="34" charset="0"/>
              </a:rPr>
              <a:t> JNC 7 </a:t>
            </a:r>
            <a:r>
              <a:rPr lang="es-ES" altLang="es-ES" sz="1200" dirty="0" err="1">
                <a:solidFill>
                  <a:schemeClr val="bg1">
                    <a:lumMod val="50000"/>
                  </a:schemeClr>
                </a:solidFill>
                <a:latin typeface="Calibri" pitchFamily="34" charset="0"/>
              </a:rPr>
              <a:t>Report</a:t>
            </a:r>
            <a:r>
              <a:rPr lang="es-ES" altLang="es-ES" sz="1200" dirty="0">
                <a:solidFill>
                  <a:schemeClr val="bg1">
                    <a:lumMod val="50000"/>
                  </a:schemeClr>
                </a:solidFill>
                <a:latin typeface="Calibri" pitchFamily="34" charset="0"/>
              </a:rPr>
              <a:t>, JAMA 2003;289:2560–2571; </a:t>
            </a:r>
            <a:r>
              <a:rPr lang="es-ES" altLang="es-ES" sz="1200" dirty="0" err="1">
                <a:solidFill>
                  <a:schemeClr val="bg1">
                    <a:lumMod val="50000"/>
                  </a:schemeClr>
                </a:solidFill>
                <a:latin typeface="Calibri" pitchFamily="34" charset="0"/>
              </a:rPr>
              <a:t>Yusuf</a:t>
            </a:r>
            <a:r>
              <a:rPr lang="es-ES" altLang="es-ES" sz="1200" dirty="0">
                <a:solidFill>
                  <a:schemeClr val="bg1">
                    <a:lumMod val="50000"/>
                  </a:schemeClr>
                </a:solidFill>
                <a:latin typeface="Calibri" pitchFamily="34" charset="0"/>
              </a:rPr>
              <a:t> S., et al. </a:t>
            </a:r>
            <a:r>
              <a:rPr lang="es-ES" altLang="es-ES" sz="1200" dirty="0" err="1">
                <a:solidFill>
                  <a:schemeClr val="bg1">
                    <a:lumMod val="50000"/>
                  </a:schemeClr>
                </a:solidFill>
                <a:latin typeface="Calibri" pitchFamily="34" charset="0"/>
              </a:rPr>
              <a:t>Lancet</a:t>
            </a:r>
            <a:r>
              <a:rPr lang="es-ES" altLang="es-ES" sz="1200" dirty="0">
                <a:solidFill>
                  <a:schemeClr val="bg1">
                    <a:lumMod val="50000"/>
                  </a:schemeClr>
                </a:solidFill>
                <a:latin typeface="Calibri" pitchFamily="34" charset="0"/>
              </a:rPr>
              <a:t> 2004;364:937–952</a:t>
            </a:r>
          </a:p>
          <a:p>
            <a:endParaRPr lang="es-ES" dirty="0"/>
          </a:p>
        </p:txBody>
      </p:sp>
      <p:sp>
        <p:nvSpPr>
          <p:cNvPr id="7" name="Título 6"/>
          <p:cNvSpPr>
            <a:spLocks noGrp="1"/>
          </p:cNvSpPr>
          <p:nvPr>
            <p:ph type="title"/>
          </p:nvPr>
        </p:nvSpPr>
        <p:spPr/>
        <p:txBody>
          <a:bodyPr/>
          <a:lstStyle/>
          <a:p>
            <a:r>
              <a:rPr lang="es-ES" b="1" dirty="0" smtClean="0">
                <a:solidFill>
                  <a:srgbClr val="004586"/>
                </a:solidFill>
              </a:rPr>
              <a:t>Enfermedad cardiovascular: factores de riesgo</a:t>
            </a:r>
            <a:endParaRPr lang="es-ES" b="1" dirty="0">
              <a:solidFill>
                <a:srgbClr val="004586"/>
              </a:solidFill>
            </a:endParaRPr>
          </a:p>
        </p:txBody>
      </p:sp>
      <p:graphicFrame>
        <p:nvGraphicFramePr>
          <p:cNvPr id="12" name="Object 6"/>
          <p:cNvGraphicFramePr>
            <a:graphicFrameLocks noChangeAspect="1"/>
          </p:cNvGraphicFramePr>
          <p:nvPr>
            <p:extLst>
              <p:ext uri="{D42A27DB-BD31-4B8C-83A1-F6EECF244321}">
                <p14:modId xmlns:p14="http://schemas.microsoft.com/office/powerpoint/2010/main" val="3066706428"/>
              </p:ext>
            </p:extLst>
          </p:nvPr>
        </p:nvGraphicFramePr>
        <p:xfrm>
          <a:off x="2639616" y="1124744"/>
          <a:ext cx="6979124" cy="432005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7"/>
          <p:cNvSpPr txBox="1">
            <a:spLocks noChangeArrowheads="1"/>
          </p:cNvSpPr>
          <p:nvPr/>
        </p:nvSpPr>
        <p:spPr bwMode="auto">
          <a:xfrm>
            <a:off x="3791744" y="1556792"/>
            <a:ext cx="525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b="1">
                <a:solidFill>
                  <a:schemeClr val="tx1"/>
                </a:solidFill>
                <a:latin typeface="Arial" panose="020B0604020202020204" pitchFamily="34" charset="0"/>
                <a:cs typeface="Arial" panose="020B0604020202020204" pitchFamily="34" charset="0"/>
              </a:defRPr>
            </a:lvl1pPr>
            <a:lvl2pPr marL="742950" indent="-285750" eaLnBrk="0" hangingPunct="0">
              <a:defRPr sz="1000" b="1">
                <a:solidFill>
                  <a:schemeClr val="tx1"/>
                </a:solidFill>
                <a:latin typeface="Arial" panose="020B0604020202020204" pitchFamily="34" charset="0"/>
                <a:cs typeface="Arial" panose="020B0604020202020204" pitchFamily="34" charset="0"/>
              </a:defRPr>
            </a:lvl2pPr>
            <a:lvl3pPr marL="1143000" indent="-228600" eaLnBrk="0" hangingPunct="0">
              <a:defRPr sz="1000" b="1">
                <a:solidFill>
                  <a:schemeClr val="tx1"/>
                </a:solidFill>
                <a:latin typeface="Arial" panose="020B0604020202020204" pitchFamily="34" charset="0"/>
                <a:cs typeface="Arial" panose="020B0604020202020204" pitchFamily="34" charset="0"/>
              </a:defRPr>
            </a:lvl3pPr>
            <a:lvl4pPr marL="1600200" indent="-228600" eaLnBrk="0" hangingPunct="0">
              <a:defRPr sz="1000" b="1">
                <a:solidFill>
                  <a:schemeClr val="tx1"/>
                </a:solidFill>
                <a:latin typeface="Arial" panose="020B0604020202020204" pitchFamily="34" charset="0"/>
                <a:cs typeface="Arial" panose="020B0604020202020204" pitchFamily="34" charset="0"/>
              </a:defRPr>
            </a:lvl4pPr>
            <a:lvl5pPr marL="2057400" indent="-228600" eaLnBrk="0" hangingPunct="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eaLnBrk="1" hangingPunct="1"/>
            <a:r>
              <a:rPr lang="es-ES" altLang="es-ES" sz="2800" dirty="0">
                <a:solidFill>
                  <a:srgbClr val="004586"/>
                </a:solidFill>
                <a:latin typeface="+mj-lt"/>
              </a:rPr>
              <a:t>Los factores </a:t>
            </a:r>
            <a:r>
              <a:rPr lang="es-ES" altLang="es-ES" sz="2800" dirty="0" smtClean="0">
                <a:solidFill>
                  <a:srgbClr val="004586"/>
                </a:solidFill>
                <a:latin typeface="+mj-lt"/>
              </a:rPr>
              <a:t>de </a:t>
            </a:r>
            <a:r>
              <a:rPr lang="es-ES" altLang="es-ES" sz="2800" dirty="0">
                <a:solidFill>
                  <a:srgbClr val="004586"/>
                </a:solidFill>
                <a:latin typeface="+mj-lt"/>
              </a:rPr>
              <a:t>riesgo son aditivos</a:t>
            </a:r>
          </a:p>
        </p:txBody>
      </p:sp>
      <p:sp>
        <p:nvSpPr>
          <p:cNvPr id="14" name="Text Box 8"/>
          <p:cNvSpPr txBox="1">
            <a:spLocks noChangeArrowheads="1"/>
          </p:cNvSpPr>
          <p:nvPr/>
        </p:nvSpPr>
        <p:spPr bwMode="auto">
          <a:xfrm rot="-5400000">
            <a:off x="1085674" y="3136120"/>
            <a:ext cx="33224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b="1">
                <a:solidFill>
                  <a:schemeClr val="tx1"/>
                </a:solidFill>
                <a:latin typeface="Arial" panose="020B0604020202020204" pitchFamily="34" charset="0"/>
                <a:cs typeface="Arial" panose="020B0604020202020204" pitchFamily="34" charset="0"/>
              </a:defRPr>
            </a:lvl1pPr>
            <a:lvl2pPr marL="742950" indent="-285750" eaLnBrk="0" hangingPunct="0">
              <a:defRPr sz="1000" b="1">
                <a:solidFill>
                  <a:schemeClr val="tx1"/>
                </a:solidFill>
                <a:latin typeface="Arial" panose="020B0604020202020204" pitchFamily="34" charset="0"/>
                <a:cs typeface="Arial" panose="020B0604020202020204" pitchFamily="34" charset="0"/>
              </a:defRPr>
            </a:lvl2pPr>
            <a:lvl3pPr marL="1143000" indent="-228600" eaLnBrk="0" hangingPunct="0">
              <a:defRPr sz="1000" b="1">
                <a:solidFill>
                  <a:schemeClr val="tx1"/>
                </a:solidFill>
                <a:latin typeface="Arial" panose="020B0604020202020204" pitchFamily="34" charset="0"/>
                <a:cs typeface="Arial" panose="020B0604020202020204" pitchFamily="34" charset="0"/>
              </a:defRPr>
            </a:lvl3pPr>
            <a:lvl4pPr marL="1600200" indent="-228600" eaLnBrk="0" hangingPunct="0">
              <a:defRPr sz="1000" b="1">
                <a:solidFill>
                  <a:schemeClr val="tx1"/>
                </a:solidFill>
                <a:latin typeface="Arial" panose="020B0604020202020204" pitchFamily="34" charset="0"/>
                <a:cs typeface="Arial" panose="020B0604020202020204" pitchFamily="34" charset="0"/>
              </a:defRPr>
            </a:lvl4pPr>
            <a:lvl5pPr marL="2057400" indent="-228600" eaLnBrk="0" hangingPunct="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algn="ctr" eaLnBrk="1" hangingPunct="1"/>
            <a:r>
              <a:rPr lang="es-ES" altLang="es-ES" sz="1400" dirty="0">
                <a:solidFill>
                  <a:srgbClr val="004586"/>
                </a:solidFill>
                <a:latin typeface="+mj-lt"/>
              </a:rPr>
              <a:t>Riesgo relativo de infarto de miocardio</a:t>
            </a:r>
          </a:p>
        </p:txBody>
      </p:sp>
    </p:spTree>
    <p:extLst>
      <p:ext uri="{BB962C8B-B14F-4D97-AF65-F5344CB8AC3E}">
        <p14:creationId xmlns:p14="http://schemas.microsoft.com/office/powerpoint/2010/main" val="3908848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983432" y="2060848"/>
            <a:ext cx="10363200" cy="3330826"/>
          </a:xfrm>
        </p:spPr>
        <p:txBody>
          <a:bodyPr/>
          <a:lstStyle/>
          <a:p>
            <a:r>
              <a:rPr lang="es-ES" dirty="0" smtClean="0"/>
              <a:t>Sexo, edad, diabetes, raza.</a:t>
            </a:r>
          </a:p>
          <a:p>
            <a:r>
              <a:rPr lang="es-ES" dirty="0" smtClean="0"/>
              <a:t>Sexo, edad, raza, antecedentes familiares.</a:t>
            </a:r>
          </a:p>
          <a:p>
            <a:r>
              <a:rPr lang="es-ES" dirty="0" smtClean="0"/>
              <a:t>Sexo, antecedentes familiares, estrés, edad.</a:t>
            </a:r>
          </a:p>
          <a:p>
            <a:r>
              <a:rPr lang="es-ES" dirty="0" smtClean="0"/>
              <a:t>Sexo, sedentarismo, edad, raza.</a:t>
            </a:r>
            <a:endParaRPr lang="es-ES" dirty="0"/>
          </a:p>
        </p:txBody>
      </p:sp>
      <p:sp>
        <p:nvSpPr>
          <p:cNvPr id="6" name="Marcador de texto 5"/>
          <p:cNvSpPr>
            <a:spLocks noGrp="1"/>
          </p:cNvSpPr>
          <p:nvPr>
            <p:ph type="body" idx="10"/>
          </p:nvPr>
        </p:nvSpPr>
        <p:spPr>
          <a:xfrm>
            <a:off x="983432" y="764704"/>
            <a:ext cx="10363200" cy="1035465"/>
          </a:xfrm>
        </p:spPr>
        <p:txBody>
          <a:bodyPr/>
          <a:lstStyle/>
          <a:p>
            <a:r>
              <a:rPr lang="es-ES" dirty="0" smtClean="0"/>
              <a:t>Entre los factores de riesgo vascular no modificables, podemos incluir:</a:t>
            </a:r>
            <a:endParaRPr lang="es-ES" dirty="0"/>
          </a:p>
        </p:txBody>
      </p:sp>
      <p:sp>
        <p:nvSpPr>
          <p:cNvPr id="7" name="Marcador de texto 6"/>
          <p:cNvSpPr>
            <a:spLocks noGrp="1"/>
          </p:cNvSpPr>
          <p:nvPr>
            <p:ph type="body" sz="quarter" idx="11"/>
          </p:nvPr>
        </p:nvSpPr>
        <p:spPr/>
        <p:txBody>
          <a:bodyPr>
            <a:normAutofit lnSpcReduction="10000"/>
          </a:bodyPr>
          <a:lstStyle/>
          <a:p>
            <a:endParaRPr lang="es-ES"/>
          </a:p>
        </p:txBody>
      </p:sp>
      <p:sp>
        <p:nvSpPr>
          <p:cNvPr id="4" name="Título 3"/>
          <p:cNvSpPr>
            <a:spLocks noGrp="1"/>
          </p:cNvSpPr>
          <p:nvPr>
            <p:ph type="title"/>
          </p:nvPr>
        </p:nvSpPr>
        <p:spPr/>
        <p:txBody>
          <a:bodyPr/>
          <a:lstStyle/>
          <a:p>
            <a:r>
              <a:rPr lang="es-ES" dirty="0" smtClean="0"/>
              <a:t>Pregunta 1</a:t>
            </a:r>
            <a:endParaRPr lang="es-ES" dirty="0"/>
          </a:p>
        </p:txBody>
      </p:sp>
    </p:spTree>
    <p:extLst>
      <p:ext uri="{BB962C8B-B14F-4D97-AF65-F5344CB8AC3E}">
        <p14:creationId xmlns:p14="http://schemas.microsoft.com/office/powerpoint/2010/main" val="3655805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a:xfrm>
            <a:off x="263352" y="5661248"/>
            <a:ext cx="11582443" cy="295162"/>
          </a:xfrm>
        </p:spPr>
        <p:txBody>
          <a:bodyPr>
            <a:normAutofit/>
          </a:bodyPr>
          <a:lstStyle/>
          <a:p>
            <a:r>
              <a:rPr lang="da-DK" sz="1200" dirty="0">
                <a:solidFill>
                  <a:schemeClr val="bg1">
                    <a:lumMod val="50000"/>
                  </a:schemeClr>
                </a:solidFill>
              </a:rPr>
              <a:t>Menéndez E et al. </a:t>
            </a:r>
            <a:r>
              <a:rPr lang="en-US" sz="1200" dirty="0">
                <a:solidFill>
                  <a:schemeClr val="bg1">
                    <a:lumMod val="50000"/>
                  </a:schemeClr>
                </a:solidFill>
              </a:rPr>
              <a:t>Prevalence, Diagnosis, Treatment, and Control of Hypertension in Spain. Results of the Di@bet.es Study.  </a:t>
            </a:r>
            <a:r>
              <a:rPr lang="da-DK" sz="1200" dirty="0">
                <a:solidFill>
                  <a:schemeClr val="bg1">
                    <a:lumMod val="50000"/>
                  </a:schemeClr>
                </a:solidFill>
              </a:rPr>
              <a:t>Rev Esp Cardiol. 2016;69(6):572–578</a:t>
            </a:r>
            <a:endParaRPr lang="es-ES" sz="1200" dirty="0">
              <a:solidFill>
                <a:schemeClr val="bg1">
                  <a:lumMod val="50000"/>
                </a:schemeClr>
              </a:solidFill>
            </a:endParaRPr>
          </a:p>
        </p:txBody>
      </p:sp>
      <p:pic>
        <p:nvPicPr>
          <p:cNvPr id="5" name="Marcador de contenido 4"/>
          <p:cNvPicPr>
            <a:picLocks noChangeAspect="1"/>
          </p:cNvPicPr>
          <p:nvPr/>
        </p:nvPicPr>
        <p:blipFill rotWithShape="1">
          <a:blip r:embed="rId2" cstate="print"/>
          <a:srcRect l="9105" t="32611" r="8152" b="44002"/>
          <a:stretch/>
        </p:blipFill>
        <p:spPr>
          <a:xfrm>
            <a:off x="767408" y="2060848"/>
            <a:ext cx="10657184" cy="2952328"/>
          </a:xfrm>
          <a:prstGeom prst="rect">
            <a:avLst/>
          </a:prstGeom>
        </p:spPr>
      </p:pic>
      <p:sp>
        <p:nvSpPr>
          <p:cNvPr id="6" name="Título 2"/>
          <p:cNvSpPr txBox="1">
            <a:spLocks/>
          </p:cNvSpPr>
          <p:nvPr/>
        </p:nvSpPr>
        <p:spPr>
          <a:xfrm>
            <a:off x="623392" y="188640"/>
            <a:ext cx="10972800" cy="604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b="1" dirty="0" smtClean="0">
                <a:solidFill>
                  <a:srgbClr val="004586"/>
                </a:solidFill>
              </a:rPr>
              <a:t>Estudio </a:t>
            </a:r>
            <a:r>
              <a:rPr lang="es-ES" sz="3200" b="1" dirty="0" err="1">
                <a:solidFill>
                  <a:srgbClr val="004586"/>
                </a:solidFill>
              </a:rPr>
              <a:t>di@betes</a:t>
            </a:r>
            <a:r>
              <a:rPr lang="es-ES" sz="3200" b="1" dirty="0">
                <a:solidFill>
                  <a:srgbClr val="004586"/>
                </a:solidFill>
              </a:rPr>
              <a:t>: prevalencia de DM y otros factores de RV.  </a:t>
            </a:r>
            <a:r>
              <a:rPr lang="es-ES" sz="3200" b="1" dirty="0" smtClean="0">
                <a:solidFill>
                  <a:srgbClr val="C00000"/>
                </a:solidFill>
              </a:rPr>
              <a:t>Hipertensión</a:t>
            </a:r>
            <a:endParaRPr lang="es-ES" sz="3200" b="1" dirty="0">
              <a:solidFill>
                <a:srgbClr val="C00000"/>
              </a:solidFill>
            </a:endParaRPr>
          </a:p>
        </p:txBody>
      </p:sp>
    </p:spTree>
    <p:extLst>
      <p:ext uri="{BB962C8B-B14F-4D97-AF65-F5344CB8AC3E}">
        <p14:creationId xmlns:p14="http://schemas.microsoft.com/office/powerpoint/2010/main" val="2551143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smtClean="0"/>
              <a:t>Resultados del estudio </a:t>
            </a:r>
            <a:r>
              <a:rPr lang="es-ES" dirty="0" err="1" smtClean="0"/>
              <a:t>di@betes</a:t>
            </a:r>
            <a:endParaRPr lang="es-ES" dirty="0"/>
          </a:p>
        </p:txBody>
      </p:sp>
      <p:sp>
        <p:nvSpPr>
          <p:cNvPr id="4" name="Marcador de contenido 3"/>
          <p:cNvSpPr>
            <a:spLocks noGrp="1"/>
          </p:cNvSpPr>
          <p:nvPr>
            <p:ph idx="1"/>
          </p:nvPr>
        </p:nvSpPr>
        <p:spPr>
          <a:xfrm>
            <a:off x="26205" y="1988840"/>
            <a:ext cx="11582400" cy="4592024"/>
          </a:xfrm>
        </p:spPr>
        <p:txBody>
          <a:bodyPr/>
          <a:lstStyle/>
          <a:p>
            <a:r>
              <a:rPr lang="es-ES" dirty="0" smtClean="0"/>
              <a:t>La prevalencia de HTA en </a:t>
            </a:r>
            <a:r>
              <a:rPr lang="es-ES" dirty="0" err="1" smtClean="0"/>
              <a:t>prediabéticos</a:t>
            </a:r>
            <a:r>
              <a:rPr lang="es-ES" dirty="0" smtClean="0"/>
              <a:t> es 67,9% y en diabéticos 79,4%.</a:t>
            </a:r>
          </a:p>
          <a:p>
            <a:r>
              <a:rPr lang="es-ES" dirty="0" smtClean="0"/>
              <a:t>El 37,4% de los hipertensos están sin diagnosticar, más los varones (43,3%) que las mujeres (31,5%).</a:t>
            </a:r>
          </a:p>
          <a:p>
            <a:r>
              <a:rPr lang="es-ES" dirty="0" smtClean="0"/>
              <a:t>En tratamiento farmacológico el 88,3% de los hipertensos conocidos.</a:t>
            </a:r>
            <a:endParaRPr lang="es-ES" dirty="0"/>
          </a:p>
        </p:txBody>
      </p:sp>
      <p:sp>
        <p:nvSpPr>
          <p:cNvPr id="5" name="Marcador de texto 4"/>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4001924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1 Título"/>
          <p:cNvSpPr>
            <a:spLocks noGrp="1"/>
          </p:cNvSpPr>
          <p:nvPr>
            <p:ph type="title"/>
          </p:nvPr>
        </p:nvSpPr>
        <p:spPr>
          <a:xfrm>
            <a:off x="407082" y="2276872"/>
            <a:ext cx="11377550" cy="1325563"/>
          </a:xfrm>
        </p:spPr>
        <p:txBody>
          <a:bodyPr/>
          <a:lstStyle/>
          <a:p>
            <a:r>
              <a:rPr lang="es-ES" sz="5400" dirty="0" smtClean="0">
                <a:solidFill>
                  <a:srgbClr val="004586"/>
                </a:solidFill>
              </a:rPr>
              <a:t>Hipertensión arterial</a:t>
            </a:r>
            <a:endParaRPr lang="es-ES" sz="5400" dirty="0">
              <a:solidFill>
                <a:srgbClr val="004586"/>
              </a:solidFill>
            </a:endParaRPr>
          </a:p>
        </p:txBody>
      </p:sp>
    </p:spTree>
    <p:extLst>
      <p:ext uri="{BB962C8B-B14F-4D97-AF65-F5344CB8AC3E}">
        <p14:creationId xmlns:p14="http://schemas.microsoft.com/office/powerpoint/2010/main" val="74627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resentación1" id="{B5110A7A-A3C4-41A7-A0A2-0DFFE4EC20F3}" vid="{AEC51EE1-48EE-4777-8618-F5AC116E851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3853</TotalTime>
  <Words>2834</Words>
  <Application>Microsoft Office PowerPoint</Application>
  <PresentationFormat>Panorámica</PresentationFormat>
  <Paragraphs>282</Paragraphs>
  <Slides>33</Slides>
  <Notes>15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33</vt:i4>
      </vt:variant>
    </vt:vector>
  </HeadingPairs>
  <TitlesOfParts>
    <vt:vector size="41" baseType="lpstr">
      <vt:lpstr>ＭＳ Ｐゴシック</vt:lpstr>
      <vt:lpstr>ＭＳ Ｐゴシック</vt:lpstr>
      <vt:lpstr>宋体</vt:lpstr>
      <vt:lpstr>Arial</vt:lpstr>
      <vt:lpstr>Calibri</vt:lpstr>
      <vt:lpstr>Times New Roman</vt:lpstr>
      <vt:lpstr>Wingdings</vt:lpstr>
      <vt:lpstr>2_Tema de Office</vt:lpstr>
      <vt:lpstr>Hipertensión arterial: una enfermedad ligada al riesgo vascular</vt:lpstr>
      <vt:lpstr>Introducción</vt:lpstr>
      <vt:lpstr>Hipertensión</vt:lpstr>
      <vt:lpstr>Riesgo vascular</vt:lpstr>
      <vt:lpstr>Enfermedad cardiovascular: factores de riesgo</vt:lpstr>
      <vt:lpstr>Pregunta 1</vt:lpstr>
      <vt:lpstr>Presentación de PowerPoint</vt:lpstr>
      <vt:lpstr>Resultados del estudio di@betes</vt:lpstr>
      <vt:lpstr>Hipertensión arterial</vt:lpstr>
      <vt:lpstr>Definición de hipertensión</vt:lpstr>
      <vt:lpstr>Definición de hipertensión aislada en clínica (PAC)</vt:lpstr>
      <vt:lpstr>Umbrales de PA aceptados para definir la HTA</vt:lpstr>
      <vt:lpstr>Excepciones</vt:lpstr>
      <vt:lpstr>Pregunta 2</vt:lpstr>
      <vt:lpstr>Objetivos de PA</vt:lpstr>
      <vt:lpstr>Tratamiento de la HTA</vt:lpstr>
      <vt:lpstr>Tratamiento de la HTA</vt:lpstr>
      <vt:lpstr>Elección de tratamiento</vt:lpstr>
      <vt:lpstr>Pregunta 3</vt:lpstr>
      <vt:lpstr>Presentación de PowerPoint</vt:lpstr>
      <vt:lpstr>“Las evidencias sugieren que la PA de los pacientes hipertensos no la deberían medir los médicos”  Graves JW. Am J Hypertens 2004; 17: 354-360</vt:lpstr>
      <vt:lpstr>Alternativas a la PA clínica</vt:lpstr>
      <vt:lpstr>Medida de PA en farmacia comunitaria (MAFC)</vt:lpstr>
      <vt:lpstr>Recomendaciones para la MAFC</vt:lpstr>
      <vt:lpstr>Pregunta 4</vt:lpstr>
      <vt:lpstr>Desarrollo de la medida en FC</vt:lpstr>
      <vt:lpstr>Desarrollo de la medida</vt:lpstr>
      <vt:lpstr>Criterios de derivación al médico</vt:lpstr>
      <vt:lpstr>Recomendaciones para el cribado de PA en FC</vt:lpstr>
      <vt:lpstr>Pregunta 5</vt:lpstr>
      <vt:lpstr>Presentación de PowerPoint</vt:lpstr>
      <vt:lpstr>¿Qué servicios profesionales farmacéuticos puede ofrecer el farmacéutico?</vt:lpstr>
      <vt:lpstr>¡GRACIAS POR SU ATENCIÓN!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tratar las patologías mas prevalentes de la piel</dc:title>
  <dc:creator>Live Med</dc:creator>
  <cp:lastModifiedBy>Live Med</cp:lastModifiedBy>
  <cp:revision>96</cp:revision>
  <dcterms:created xsi:type="dcterms:W3CDTF">2016-01-21T12:27:52Z</dcterms:created>
  <dcterms:modified xsi:type="dcterms:W3CDTF">2017-11-23T12:11:41Z</dcterms:modified>
</cp:coreProperties>
</file>