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256" r:id="rId2"/>
    <p:sldId id="376" r:id="rId3"/>
    <p:sldId id="412" r:id="rId4"/>
    <p:sldId id="423" r:id="rId5"/>
    <p:sldId id="374" r:id="rId6"/>
    <p:sldId id="424" r:id="rId7"/>
    <p:sldId id="379" r:id="rId8"/>
    <p:sldId id="283" r:id="rId9"/>
    <p:sldId id="326" r:id="rId10"/>
    <p:sldId id="327" r:id="rId11"/>
    <p:sldId id="425" r:id="rId12"/>
    <p:sldId id="382" r:id="rId13"/>
    <p:sldId id="426" r:id="rId14"/>
    <p:sldId id="383" r:id="rId15"/>
    <p:sldId id="391" r:id="rId16"/>
    <p:sldId id="357" r:id="rId17"/>
    <p:sldId id="386" r:id="rId18"/>
    <p:sldId id="387" r:id="rId19"/>
    <p:sldId id="388" r:id="rId20"/>
    <p:sldId id="427" r:id="rId21"/>
    <p:sldId id="428" r:id="rId22"/>
    <p:sldId id="392" r:id="rId23"/>
    <p:sldId id="279" r:id="rId24"/>
    <p:sldId id="416" r:id="rId25"/>
    <p:sldId id="420" r:id="rId26"/>
    <p:sldId id="429" r:id="rId27"/>
    <p:sldId id="432" r:id="rId28"/>
    <p:sldId id="431" r:id="rId29"/>
    <p:sldId id="43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C396FAA-FDFF-C944-8770-51B03EE50AC8}">
          <p14:sldIdLst>
            <p14:sldId id="256"/>
            <p14:sldId id="376"/>
            <p14:sldId id="412"/>
            <p14:sldId id="423"/>
            <p14:sldId id="374"/>
            <p14:sldId id="424"/>
            <p14:sldId id="379"/>
            <p14:sldId id="283"/>
            <p14:sldId id="326"/>
            <p14:sldId id="327"/>
            <p14:sldId id="425"/>
            <p14:sldId id="382"/>
            <p14:sldId id="426"/>
            <p14:sldId id="383"/>
            <p14:sldId id="391"/>
            <p14:sldId id="357"/>
            <p14:sldId id="386"/>
            <p14:sldId id="387"/>
            <p14:sldId id="388"/>
            <p14:sldId id="427"/>
            <p14:sldId id="428"/>
            <p14:sldId id="392"/>
          </p14:sldIdLst>
        </p14:section>
        <p14:section name="Sección sin título" id="{0EF4C602-ACC3-D743-AAC7-64F5EFF7ACBB}">
          <p14:sldIdLst>
            <p14:sldId id="279"/>
            <p14:sldId id="416"/>
            <p14:sldId id="420"/>
            <p14:sldId id="429"/>
            <p14:sldId id="432"/>
            <p14:sldId id="431"/>
            <p14:sldId id="4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acia La Pedrera" initials="FLP" lastIdx="1" clrIdx="0">
    <p:extLst/>
  </p:cmAuthor>
  <p:cmAuthor id="2" name="Farmacia La Pedrera" initials="FLP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586"/>
    <a:srgbClr val="E8ECF5"/>
    <a:srgbClr val="FFFFFF"/>
    <a:srgbClr val="287AC8"/>
    <a:srgbClr val="5A7AC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0" autoAdjust="0"/>
    <p:restoredTop sz="95707"/>
  </p:normalViewPr>
  <p:slideViewPr>
    <p:cSldViewPr>
      <p:cViewPr varScale="1">
        <p:scale>
          <a:sx n="71" d="100"/>
          <a:sy n="71" d="100"/>
        </p:scale>
        <p:origin x="59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402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5B7D83-B896-B343-BA34-88F3BF6E1F0F}" type="datetimeFigureOut">
              <a:rPr lang="es-ES_tradnl" smtClean="0"/>
              <a:t>23/11/2017</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6F1BC1-2D6E-E944-8CA4-5DDEAFB451CB}" type="slidenum">
              <a:rPr lang="es-ES_tradnl" smtClean="0"/>
              <a:t>‹Nº›</a:t>
            </a:fld>
            <a:endParaRPr lang="es-ES_tradnl"/>
          </a:p>
        </p:txBody>
      </p:sp>
    </p:spTree>
    <p:extLst>
      <p:ext uri="{BB962C8B-B14F-4D97-AF65-F5344CB8AC3E}">
        <p14:creationId xmlns:p14="http://schemas.microsoft.com/office/powerpoint/2010/main" val="2584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81E1D-D47E-4197-9A3E-2DE77D981503}" type="datetimeFigureOut">
              <a:rPr lang="es-ES" smtClean="0"/>
              <a:t>23/11/2017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976D1-FE05-4046-A873-8D0EDA2D0596}" type="slidenum">
              <a:rPr lang="es-ES" smtClean="0"/>
              <a:t>‹Nº›</a:t>
            </a:fld>
            <a:endParaRPr lang="es-ES"/>
          </a:p>
        </p:txBody>
      </p:sp>
    </p:spTree>
    <p:extLst>
      <p:ext uri="{BB962C8B-B14F-4D97-AF65-F5344CB8AC3E}">
        <p14:creationId xmlns:p14="http://schemas.microsoft.com/office/powerpoint/2010/main" val="196761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pilam.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b="0" i="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a:t>
            </a:fld>
            <a:endParaRPr lang="es-ES"/>
          </a:p>
        </p:txBody>
      </p:sp>
    </p:spTree>
    <p:extLst>
      <p:ext uri="{BB962C8B-B14F-4D97-AF65-F5344CB8AC3E}">
        <p14:creationId xmlns:p14="http://schemas.microsoft.com/office/powerpoint/2010/main" val="106348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smtClean="0"/>
              <a:t>CASO 1:INDICACION:</a:t>
            </a:r>
          </a:p>
          <a:p>
            <a:pPr marL="171450" indent="-171450">
              <a:buFont typeface="Wingdings" charset="2"/>
              <a:buChar char="Ø"/>
            </a:pPr>
            <a:r>
              <a:rPr lang="es-ES_tradnl" b="1" dirty="0" smtClean="0"/>
              <a:t>Elegimos el que correspondería: según algoritmo:</a:t>
            </a:r>
            <a:r>
              <a:rPr lang="es-ES_tradnl" b="1" baseline="0" dirty="0" smtClean="0"/>
              <a:t> LAXANTES ESTIMULANTE</a:t>
            </a:r>
            <a:r>
              <a:rPr lang="mr-IN" b="1" baseline="0" dirty="0" smtClean="0"/>
              <a:t>…</a:t>
            </a:r>
            <a:r>
              <a:rPr lang="es-ES" b="1" baseline="0" dirty="0" smtClean="0"/>
              <a:t>por ser episódico. </a:t>
            </a:r>
          </a:p>
          <a:p>
            <a:pPr marL="171450" indent="-171450">
              <a:buFont typeface="Wingdings" charset="2"/>
              <a:buChar char="Ø"/>
            </a:pPr>
            <a:r>
              <a:rPr lang="es-ES" b="1" baseline="0" dirty="0" smtClean="0"/>
              <a:t>PERO </a:t>
            </a:r>
            <a:r>
              <a:rPr lang="es-ES" b="1" baseline="0" dirty="0" err="1" smtClean="0"/>
              <a:t>tb</a:t>
            </a:r>
            <a:r>
              <a:rPr lang="es-ES" b="1" baseline="0" dirty="0" smtClean="0"/>
              <a:t> hay que tener en cuenta que nos pide antiácido. POR LOQUE, la mejor opción seria hidróxido de magnesio , que le serviría para las dos cosas</a:t>
            </a:r>
          </a:p>
          <a:p>
            <a:pPr marL="171450" indent="-171450">
              <a:buFont typeface="Wingdings" charset="2"/>
              <a:buChar char="Ø"/>
            </a:pPr>
            <a:r>
              <a:rPr lang="es-ES" b="1" baseline="0" dirty="0" smtClean="0"/>
              <a:t>Sin olvidar ñas medida HD</a:t>
            </a:r>
            <a:endParaRPr lang="es-ES_tradnl" b="1" dirty="0" smtClean="0"/>
          </a:p>
          <a:p>
            <a:endParaRPr lang="es-ES_tradnl" b="1" dirty="0" smtClean="0"/>
          </a:p>
          <a:p>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¿Y  PROBIOTICOS</a:t>
            </a:r>
            <a:r>
              <a:rPr lang="es-ES_tradnl" dirty="0" smtClean="0"/>
              <a:t> ?:En resumen*, los pocos estudios randomizados realizados hasta el momento, aunque tienden a mostrar un efecto positivo en </a:t>
            </a:r>
            <a:r>
              <a:rPr lang="es-ES_tradnl" dirty="0" err="1" smtClean="0"/>
              <a:t>términos</a:t>
            </a:r>
            <a:r>
              <a:rPr lang="es-ES_tradnl" dirty="0" smtClean="0"/>
              <a:t> de tiempo de </a:t>
            </a:r>
            <a:r>
              <a:rPr lang="es-ES_tradnl" dirty="0" err="1" smtClean="0"/>
              <a:t>tránsito</a:t>
            </a:r>
            <a:r>
              <a:rPr lang="es-ES_tradnl" dirty="0" smtClean="0"/>
              <a:t> </a:t>
            </a:r>
            <a:r>
              <a:rPr lang="es-ES_tradnl" dirty="0" err="1" smtClean="0"/>
              <a:t>colónico</a:t>
            </a:r>
            <a:r>
              <a:rPr lang="es-ES_tradnl" dirty="0" smtClean="0"/>
              <a:t>, frecuencia </a:t>
            </a:r>
            <a:r>
              <a:rPr lang="es-ES_tradnl" dirty="0" err="1" smtClean="0"/>
              <a:t>defecatoria</a:t>
            </a:r>
            <a:r>
              <a:rPr lang="es-ES_tradnl" dirty="0" smtClean="0"/>
              <a:t> y consistencia de las heces, </a:t>
            </a:r>
            <a:r>
              <a:rPr lang="es-ES_tradnl" u="sng" dirty="0" smtClean="0"/>
              <a:t>incluyen un </a:t>
            </a:r>
            <a:r>
              <a:rPr lang="es-ES_tradnl" u="sng" dirty="0" err="1" smtClean="0"/>
              <a:t>número</a:t>
            </a:r>
            <a:r>
              <a:rPr lang="es-ES_tradnl" u="sng" dirty="0" smtClean="0"/>
              <a:t> limitado de pacientes que son evaluados durante un tiempo limitado</a:t>
            </a:r>
            <a:r>
              <a:rPr lang="es-ES_tradnl" dirty="0" smtClean="0"/>
              <a:t>. Por lo tanto, son necesarios nuevos estudios que incluyan un </a:t>
            </a:r>
            <a:r>
              <a:rPr lang="es-ES_tradnl" dirty="0" err="1" smtClean="0"/>
              <a:t>número</a:t>
            </a:r>
            <a:r>
              <a:rPr lang="es-ES_tradnl" dirty="0" smtClean="0"/>
              <a:t> adecuado de pacientes y con una </a:t>
            </a:r>
            <a:r>
              <a:rPr lang="es-ES_tradnl" dirty="0" err="1" smtClean="0"/>
              <a:t>duración</a:t>
            </a:r>
            <a:r>
              <a:rPr lang="es-ES_tradnl" dirty="0" smtClean="0"/>
              <a:t> de tratamiento prolongada para definir el papel de los </a:t>
            </a:r>
            <a:r>
              <a:rPr lang="es-ES_tradnl" dirty="0" err="1" smtClean="0"/>
              <a:t>probióticos</a:t>
            </a:r>
            <a:r>
              <a:rPr lang="es-ES_tradnl" dirty="0" smtClean="0"/>
              <a:t> en el tratamiento del </a:t>
            </a:r>
            <a:r>
              <a:rPr lang="es-ES_tradnl" dirty="0" err="1" smtClean="0"/>
              <a:t>estreñimiento</a:t>
            </a:r>
            <a:r>
              <a:rPr lang="es-ES_tradnl" dirty="0" smtClean="0"/>
              <a:t> </a:t>
            </a:r>
            <a:r>
              <a:rPr lang="es-ES_tradnl" dirty="0" err="1" smtClean="0"/>
              <a:t>crónico</a:t>
            </a:r>
            <a:r>
              <a:rPr lang="es-ES_tradnl" dirty="0" smtClean="0"/>
              <a:t> funcional.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i="1" kern="1200" dirty="0" smtClean="0">
                <a:solidFill>
                  <a:schemeClr val="tx1"/>
                </a:solidFill>
                <a:effectLst/>
                <a:latin typeface="+mn-lt"/>
                <a:ea typeface="+mn-ea"/>
                <a:cs typeface="+mn-cs"/>
              </a:rPr>
              <a:t>LOS PROBIOTICOS SEGÚN</a:t>
            </a:r>
            <a:r>
              <a:rPr lang="es-ES_tradnl" sz="1200" i="1" kern="1200" baseline="0" dirty="0" smtClean="0">
                <a:solidFill>
                  <a:schemeClr val="tx1"/>
                </a:solidFill>
                <a:effectLst/>
                <a:latin typeface="+mn-lt"/>
                <a:ea typeface="+mn-ea"/>
                <a:cs typeface="+mn-cs"/>
              </a:rPr>
              <a:t> </a:t>
            </a:r>
            <a:r>
              <a:rPr lang="es-ES_tradnl" sz="1200" i="1" kern="1200" dirty="0" smtClean="0">
                <a:solidFill>
                  <a:schemeClr val="tx1"/>
                </a:solidFill>
                <a:effectLst/>
                <a:latin typeface="+mn-lt"/>
                <a:ea typeface="+mn-ea"/>
                <a:cs typeface="+mn-cs"/>
              </a:rPr>
              <a:t>Guia practica de actuación diagnóstico-terapéutica en estreñimiento crónico LOS PROBIOTICOS TIENEN UNA EVIDENCIA CLINICA IV Y UN GRADO DE RECOMENDACIÓN</a:t>
            </a:r>
            <a:r>
              <a:rPr lang="es-ES_tradnl" sz="1200" i="1" kern="1200" baseline="0" dirty="0" smtClean="0">
                <a:solidFill>
                  <a:schemeClr val="tx1"/>
                </a:solidFill>
                <a:effectLst/>
                <a:latin typeface="+mn-lt"/>
                <a:ea typeface="+mn-ea"/>
                <a:cs typeface="+mn-cs"/>
              </a:rPr>
              <a:t> C</a:t>
            </a:r>
            <a:endParaRPr lang="es-ES_tradnl"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i="1" kern="1200" dirty="0" smtClean="0">
                <a:solidFill>
                  <a:schemeClr val="tx1"/>
                </a:solidFill>
                <a:effectLst/>
                <a:latin typeface="+mn-lt"/>
                <a:ea typeface="+mn-ea"/>
                <a:cs typeface="+mn-cs"/>
              </a:rPr>
              <a:t>*Mínguez Pérez M, </a:t>
            </a:r>
            <a:r>
              <a:rPr lang="es-ES_tradnl" sz="1200" i="1" kern="1200" dirty="0" err="1" smtClean="0">
                <a:solidFill>
                  <a:schemeClr val="tx1"/>
                </a:solidFill>
                <a:effectLst/>
                <a:latin typeface="+mn-lt"/>
                <a:ea typeface="+mn-ea"/>
                <a:cs typeface="+mn-cs"/>
              </a:rPr>
              <a:t>Garrigues</a:t>
            </a:r>
            <a:r>
              <a:rPr lang="es-ES_tradnl" sz="1200" i="1" kern="1200" dirty="0" smtClean="0">
                <a:solidFill>
                  <a:schemeClr val="tx1"/>
                </a:solidFill>
                <a:effectLst/>
                <a:latin typeface="+mn-lt"/>
                <a:ea typeface="+mn-ea"/>
                <a:cs typeface="+mn-cs"/>
              </a:rPr>
              <a:t> Gil V, Más Mercader P, Mora Miguel F. Guia practica de actuación diagnóstico-terapéutica en estreñimiento crónico . 2013;https://</a:t>
            </a:r>
            <a:r>
              <a:rPr lang="es-ES_tradnl" sz="1200" i="1" kern="1200" dirty="0" err="1" smtClean="0">
                <a:solidFill>
                  <a:schemeClr val="tx1"/>
                </a:solidFill>
                <a:effectLst/>
                <a:latin typeface="+mn-lt"/>
                <a:ea typeface="+mn-ea"/>
                <a:cs typeface="+mn-cs"/>
              </a:rPr>
              <a:t>www.google.es</a:t>
            </a:r>
            <a:r>
              <a:rPr lang="es-ES_tradnl" sz="1200" i="1" kern="1200" dirty="0" smtClean="0">
                <a:solidFill>
                  <a:schemeClr val="tx1"/>
                </a:solidFill>
                <a:effectLst/>
                <a:latin typeface="+mn-lt"/>
                <a:ea typeface="+mn-ea"/>
                <a:cs typeface="+mn-cs"/>
              </a:rPr>
              <a:t>/</a:t>
            </a:r>
            <a:r>
              <a:rPr lang="es-ES_tradnl" sz="1200" i="1" kern="1200" dirty="0" err="1" smtClean="0">
                <a:solidFill>
                  <a:schemeClr val="tx1"/>
                </a:solidFill>
                <a:effectLst/>
                <a:latin typeface="+mn-lt"/>
                <a:ea typeface="+mn-ea"/>
                <a:cs typeface="+mn-cs"/>
              </a:rPr>
              <a:t>url?sa</a:t>
            </a:r>
            <a:r>
              <a:rPr lang="es-ES_tradnl" sz="1200" i="1" kern="1200" dirty="0" smtClean="0">
                <a:solidFill>
                  <a:schemeClr val="tx1"/>
                </a:solidFill>
                <a:effectLst/>
                <a:latin typeface="+mn-lt"/>
                <a:ea typeface="+mn-ea"/>
                <a:cs typeface="+mn-cs"/>
              </a:rPr>
              <a:t>=</a:t>
            </a:r>
            <a:r>
              <a:rPr lang="es-ES_tradnl" sz="1200" i="1" kern="1200" dirty="0" err="1" smtClean="0">
                <a:solidFill>
                  <a:schemeClr val="tx1"/>
                </a:solidFill>
                <a:effectLst/>
                <a:latin typeface="+mn-lt"/>
                <a:ea typeface="+mn-ea"/>
                <a:cs typeface="+mn-cs"/>
              </a:rPr>
              <a:t>t&amp;rct</a:t>
            </a:r>
            <a:r>
              <a:rPr lang="es-ES_tradnl" sz="1200" i="1" kern="1200" dirty="0" smtClean="0">
                <a:solidFill>
                  <a:schemeClr val="tx1"/>
                </a:solidFill>
                <a:effectLst/>
                <a:latin typeface="+mn-lt"/>
                <a:ea typeface="+mn-ea"/>
                <a:cs typeface="+mn-cs"/>
              </a:rPr>
              <a:t>=</a:t>
            </a:r>
            <a:r>
              <a:rPr lang="es-ES_tradnl" sz="1200" i="1" kern="1200" dirty="0" err="1" smtClean="0">
                <a:solidFill>
                  <a:schemeClr val="tx1"/>
                </a:solidFill>
                <a:effectLst/>
                <a:latin typeface="+mn-lt"/>
                <a:ea typeface="+mn-ea"/>
                <a:cs typeface="+mn-cs"/>
              </a:rPr>
              <a:t>j&amp;q</a:t>
            </a:r>
            <a:r>
              <a:rPr lang="es-ES_tradnl" sz="1200" i="1" kern="1200" dirty="0" smtClean="0">
                <a:solidFill>
                  <a:schemeClr val="tx1"/>
                </a:solidFill>
                <a:effectLst/>
                <a:latin typeface="+mn-lt"/>
                <a:ea typeface="+mn-ea"/>
                <a:cs typeface="+mn-cs"/>
              </a:rPr>
              <a:t>=&amp;</a:t>
            </a:r>
            <a:r>
              <a:rPr lang="es-ES_tradnl" sz="1200" i="1" kern="1200" dirty="0" err="1" smtClean="0">
                <a:solidFill>
                  <a:schemeClr val="tx1"/>
                </a:solidFill>
                <a:effectLst/>
                <a:latin typeface="+mn-lt"/>
                <a:ea typeface="+mn-ea"/>
                <a:cs typeface="+mn-cs"/>
              </a:rPr>
              <a:t>esrc</a:t>
            </a:r>
            <a:r>
              <a:rPr lang="es-ES_tradnl" sz="1200" i="1" kern="1200" dirty="0" smtClean="0">
                <a:solidFill>
                  <a:schemeClr val="tx1"/>
                </a:solidFill>
                <a:effectLst/>
                <a:latin typeface="+mn-lt"/>
                <a:ea typeface="+mn-ea"/>
                <a:cs typeface="+mn-cs"/>
              </a:rPr>
              <a:t>=</a:t>
            </a:r>
            <a:r>
              <a:rPr lang="es-ES_tradnl" sz="1200" i="1" kern="1200" dirty="0" err="1" smtClean="0">
                <a:solidFill>
                  <a:schemeClr val="tx1"/>
                </a:solidFill>
                <a:effectLst/>
                <a:latin typeface="+mn-lt"/>
                <a:ea typeface="+mn-ea"/>
                <a:cs typeface="+mn-cs"/>
              </a:rPr>
              <a:t>s&amp;source</a:t>
            </a:r>
            <a:r>
              <a:rPr lang="es-ES_tradnl" sz="1200" i="1" kern="1200" dirty="0" smtClean="0">
                <a:solidFill>
                  <a:schemeClr val="tx1"/>
                </a:solidFill>
                <a:effectLst/>
                <a:latin typeface="+mn-lt"/>
                <a:ea typeface="+mn-ea"/>
                <a:cs typeface="+mn-cs"/>
              </a:rPr>
              <a:t>=</a:t>
            </a:r>
            <a:r>
              <a:rPr lang="es-ES_tradnl" sz="1200" i="1" kern="1200" dirty="0" err="1" smtClean="0">
                <a:solidFill>
                  <a:schemeClr val="tx1"/>
                </a:solidFill>
                <a:effectLst/>
                <a:latin typeface="+mn-lt"/>
                <a:ea typeface="+mn-ea"/>
                <a:cs typeface="+mn-cs"/>
              </a:rPr>
              <a:t>web&amp;cd</a:t>
            </a:r>
            <a:r>
              <a:rPr lang="es-ES_tradnl" sz="1200" i="1" kern="1200" dirty="0" smtClean="0">
                <a:solidFill>
                  <a:schemeClr val="tx1"/>
                </a:solidFill>
                <a:effectLst/>
                <a:latin typeface="+mn-lt"/>
                <a:ea typeface="+mn-ea"/>
                <a:cs typeface="+mn-cs"/>
              </a:rPr>
              <a:t>=1&amp;ved=0ahUKEwjuk9bp6urWAhVKUlAKHd_6BPUQFggxMAA&amp;url=http%3A%2F%2Fwww.sepd.es%2Fformacion%2Fdownload.php%3Ffile%3Darchivos%2Fbiblioteca%2FGuia_estrenimiento_1230.pdf&amp;usg=AOvVaw2VoRp7pbka2uIfnhXmjXvw</a:t>
            </a:r>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smtClean="0">
                <a:solidFill>
                  <a:schemeClr val="tx1"/>
                </a:solidFill>
                <a:effectLst/>
                <a:latin typeface="+mn-lt"/>
                <a:ea typeface="+mn-ea"/>
                <a:cs typeface="+mn-cs"/>
              </a:rPr>
              <a:t> </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endParaRPr lang="es-ES_tradnl" dirty="0" smtClean="0"/>
          </a:p>
          <a:p>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14</a:t>
            </a:fld>
            <a:endParaRPr lang="es-ES"/>
          </a:p>
        </p:txBody>
      </p:sp>
    </p:spTree>
    <p:extLst>
      <p:ext uri="{BB962C8B-B14F-4D97-AF65-F5344CB8AC3E}">
        <p14:creationId xmlns:p14="http://schemas.microsoft.com/office/powerpoint/2010/main" val="660401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kern="1200" dirty="0" smtClean="0">
                <a:solidFill>
                  <a:schemeClr val="tx1"/>
                </a:solidFill>
                <a:effectLst/>
                <a:latin typeface="+mn-lt"/>
                <a:ea typeface="+mn-ea"/>
                <a:cs typeface="+mn-cs"/>
              </a:rPr>
              <a:t>(Vamos  a Conocer</a:t>
            </a:r>
            <a:r>
              <a:rPr lang="es-ES_tradnl" sz="1200" b="1" i="0" kern="1200" baseline="0" dirty="0" smtClean="0">
                <a:solidFill>
                  <a:schemeClr val="tx1"/>
                </a:solidFill>
                <a:effectLst/>
                <a:latin typeface="+mn-lt"/>
                <a:ea typeface="+mn-ea"/>
                <a:cs typeface="+mn-cs"/>
              </a:rPr>
              <a:t> un poco mas los laxantes estimulantes)</a:t>
            </a:r>
          </a:p>
          <a:p>
            <a:endParaRPr lang="es-ES_tradnl" sz="1200" b="1" i="0" kern="1200" baseline="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LAXANTES ESTIMULANTES.</a:t>
            </a:r>
            <a:r>
              <a:rPr lang="es-ES_tradnl" sz="1200" b="0" i="0" kern="1200" dirty="0" smtClean="0">
                <a:solidFill>
                  <a:schemeClr val="tx1"/>
                </a:solidFill>
                <a:effectLst/>
                <a:latin typeface="+mn-lt"/>
                <a:ea typeface="+mn-ea"/>
                <a:cs typeface="+mn-cs"/>
              </a:rPr>
              <a:t> Actúan por contacto, estimulando directamente las terminaciones nerviosas de la mucosa del colon, lo que aumenta la motilidad intestinal.</a:t>
            </a:r>
            <a:r>
              <a:rPr lang="es-ES_tradnl" sz="1200" kern="1200" dirty="0" smtClean="0">
                <a:solidFill>
                  <a:schemeClr val="tx1"/>
                </a:solidFill>
                <a:effectLst/>
                <a:latin typeface="+mn-lt"/>
                <a:ea typeface="+mn-ea"/>
                <a:cs typeface="+mn-cs"/>
              </a:rPr>
              <a:t> Se piensa que actúan al fomentan el desplazamiento de agua y de electrolitos hacia el intestino, irritando la mucosa intestinal y estimulando la motilidad colónica</a:t>
            </a:r>
            <a:r>
              <a:rPr lang="es-ES_tradnl" sz="1200" b="0" i="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1" kern="1200" dirty="0" smtClean="0">
                <a:solidFill>
                  <a:schemeClr val="tx1"/>
                </a:solidFill>
                <a:effectLst/>
                <a:latin typeface="+mn-lt"/>
                <a:ea typeface="+mn-ea"/>
                <a:cs typeface="+mn-cs"/>
              </a:rPr>
              <a:t>Se debe considerar el uso </a:t>
            </a:r>
            <a:r>
              <a:rPr lang="es-ES_tradnl" sz="1200" kern="1200" dirty="0" smtClean="0">
                <a:solidFill>
                  <a:schemeClr val="tx1"/>
                </a:solidFill>
                <a:effectLst/>
                <a:latin typeface="+mn-lt"/>
                <a:ea typeface="+mn-ea"/>
                <a:cs typeface="+mn-cs"/>
              </a:rPr>
              <a:t>de laxantes estimulantes cuando los laxantes formadores de masa no funcionan. </a:t>
            </a:r>
            <a:r>
              <a:rPr lang="es-ES_tradnl" sz="1200" kern="1200" dirty="0" err="1" smtClean="0">
                <a:solidFill>
                  <a:schemeClr val="tx1"/>
                </a:solidFill>
                <a:effectLst/>
                <a:latin typeface="+mn-lt"/>
                <a:ea typeface="+mn-ea"/>
                <a:cs typeface="+mn-cs"/>
              </a:rPr>
              <a:t>Sólo</a:t>
            </a:r>
            <a:r>
              <a:rPr lang="es-ES_tradnl" sz="1200" kern="1200" dirty="0" smtClean="0">
                <a:solidFill>
                  <a:schemeClr val="tx1"/>
                </a:solidFill>
                <a:effectLst/>
                <a:latin typeface="+mn-lt"/>
                <a:ea typeface="+mn-ea"/>
                <a:cs typeface="+mn-cs"/>
              </a:rPr>
              <a:t> se recomiendan en tratamientos a corto plazo. Se administran generalmente por la noche, para que su efecto se aprecie a la </a:t>
            </a:r>
            <a:r>
              <a:rPr lang="es-ES_tradnl" sz="1200" kern="1200" dirty="0" err="1" smtClean="0">
                <a:solidFill>
                  <a:schemeClr val="tx1"/>
                </a:solidFill>
                <a:effectLst/>
                <a:latin typeface="+mn-lt"/>
                <a:ea typeface="+mn-ea"/>
                <a:cs typeface="+mn-cs"/>
              </a:rPr>
              <a:t>mañana</a:t>
            </a:r>
            <a:r>
              <a:rPr lang="es-ES_tradnl" sz="1200" kern="1200" dirty="0" smtClean="0">
                <a:solidFill>
                  <a:schemeClr val="tx1"/>
                </a:solidFill>
                <a:effectLst/>
                <a:latin typeface="+mn-lt"/>
                <a:ea typeface="+mn-ea"/>
                <a:cs typeface="+mn-cs"/>
              </a:rPr>
              <a:t> siguiente..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s-ES_tradnl" sz="1200" b="0" i="0" kern="1200" dirty="0" smtClean="0">
              <a:solidFill>
                <a:schemeClr val="tx1"/>
              </a:solidFill>
              <a:effectLst/>
              <a:latin typeface="+mn-lt"/>
              <a:ea typeface="+mn-ea"/>
              <a:cs typeface="+mn-cs"/>
            </a:endParaRPr>
          </a:p>
          <a:p>
            <a:pPr marL="171450" indent="-171450">
              <a:buFont typeface="Courier New" charset="0"/>
              <a:buChar char="o"/>
            </a:pPr>
            <a:r>
              <a:rPr lang="es-ES_tradnl" sz="1200" b="1" kern="1200" dirty="0" smtClean="0">
                <a:solidFill>
                  <a:schemeClr val="tx1"/>
                </a:solidFill>
                <a:effectLst/>
                <a:latin typeface="+mn-lt"/>
                <a:ea typeface="+mn-ea"/>
                <a:cs typeface="+mn-cs"/>
              </a:rPr>
              <a:t>Fármacos rescate</a:t>
            </a:r>
            <a:r>
              <a:rPr lang="es-ES_tradnl" sz="1200" b="0" kern="1200" dirty="0" smtClean="0">
                <a:solidFill>
                  <a:schemeClr val="tx1"/>
                </a:solidFill>
                <a:effectLst/>
                <a:latin typeface="+mn-lt"/>
                <a:ea typeface="+mn-ea"/>
                <a:cs typeface="+mn-cs"/>
              </a:rPr>
              <a:t>: se han utilizado </a:t>
            </a:r>
            <a:r>
              <a:rPr lang="es-ES_tradnl" sz="1200" b="0" kern="1200" dirty="0" err="1" smtClean="0">
                <a:solidFill>
                  <a:schemeClr val="tx1"/>
                </a:solidFill>
                <a:effectLst/>
                <a:latin typeface="+mn-lt"/>
                <a:ea typeface="+mn-ea"/>
                <a:cs typeface="+mn-cs"/>
              </a:rPr>
              <a:t>genéricamente</a:t>
            </a:r>
            <a:r>
              <a:rPr lang="es-ES_tradnl" sz="1200" b="0" kern="1200" dirty="0" smtClean="0">
                <a:solidFill>
                  <a:schemeClr val="tx1"/>
                </a:solidFill>
                <a:effectLst/>
                <a:latin typeface="+mn-lt"/>
                <a:ea typeface="+mn-ea"/>
                <a:cs typeface="+mn-cs"/>
              </a:rPr>
              <a:t> como laxante de rescate en ensayos </a:t>
            </a:r>
            <a:r>
              <a:rPr lang="es-ES_tradnl" sz="1200" b="0" kern="1200" dirty="0" err="1" smtClean="0">
                <a:solidFill>
                  <a:schemeClr val="tx1"/>
                </a:solidFill>
                <a:effectLst/>
                <a:latin typeface="+mn-lt"/>
                <a:ea typeface="+mn-ea"/>
                <a:cs typeface="+mn-cs"/>
              </a:rPr>
              <a:t>clínicos</a:t>
            </a:r>
            <a:r>
              <a:rPr lang="es-ES_tradnl" sz="1200" b="0" kern="1200" dirty="0" smtClean="0">
                <a:solidFill>
                  <a:schemeClr val="tx1"/>
                </a:solidFill>
                <a:effectLst/>
                <a:latin typeface="+mn-lt"/>
                <a:ea typeface="+mn-ea"/>
                <a:cs typeface="+mn-cs"/>
              </a:rPr>
              <a:t> de otros laxantes y en la </a:t>
            </a:r>
            <a:r>
              <a:rPr lang="es-ES_tradnl" sz="1200" b="0" kern="1200" dirty="0" err="1" smtClean="0">
                <a:solidFill>
                  <a:schemeClr val="tx1"/>
                </a:solidFill>
                <a:effectLst/>
                <a:latin typeface="+mn-lt"/>
                <a:ea typeface="+mn-ea"/>
                <a:cs typeface="+mn-cs"/>
              </a:rPr>
              <a:t>práctica</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clínica</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también</a:t>
            </a:r>
            <a:r>
              <a:rPr lang="es-ES_tradnl" sz="1200" b="0" kern="1200" dirty="0" smtClean="0">
                <a:solidFill>
                  <a:schemeClr val="tx1"/>
                </a:solidFill>
                <a:effectLst/>
                <a:latin typeface="+mn-lt"/>
                <a:ea typeface="+mn-ea"/>
                <a:cs typeface="+mn-cs"/>
              </a:rPr>
              <a:t> pueden ser utilizados con este fin cuando un paciente no responde a tratamiento y está 2 o </a:t>
            </a:r>
            <a:r>
              <a:rPr lang="es-ES_tradnl" sz="1200" b="0" kern="1200" dirty="0" err="1" smtClean="0">
                <a:solidFill>
                  <a:schemeClr val="tx1"/>
                </a:solidFill>
                <a:effectLst/>
                <a:latin typeface="+mn-lt"/>
                <a:ea typeface="+mn-ea"/>
                <a:cs typeface="+mn-cs"/>
              </a:rPr>
              <a:t>más</a:t>
            </a:r>
            <a:r>
              <a:rPr lang="es-ES_tradnl" sz="1200" b="0" kern="1200" dirty="0" smtClean="0">
                <a:solidFill>
                  <a:schemeClr val="tx1"/>
                </a:solidFill>
                <a:effectLst/>
                <a:latin typeface="+mn-lt"/>
                <a:ea typeface="+mn-ea"/>
                <a:cs typeface="+mn-cs"/>
              </a:rPr>
              <a:t> días sin defecar</a:t>
            </a:r>
          </a:p>
          <a:p>
            <a:pPr marL="171450" indent="-171450">
              <a:buFont typeface="Arial" charset="0"/>
              <a:buChar char="•"/>
            </a:pP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0" kern="1200" dirty="0" smtClean="0">
                <a:solidFill>
                  <a:schemeClr val="tx1"/>
                </a:solidFill>
                <a:effectLst/>
                <a:latin typeface="+mn-lt"/>
                <a:ea typeface="+mn-ea"/>
                <a:cs typeface="+mn-cs"/>
              </a:rPr>
              <a:t>Aunque no hay ensayos </a:t>
            </a:r>
            <a:r>
              <a:rPr lang="es-ES_tradnl" sz="1200" b="0" kern="1200" dirty="0" err="1" smtClean="0">
                <a:solidFill>
                  <a:schemeClr val="tx1"/>
                </a:solidFill>
                <a:effectLst/>
                <a:latin typeface="+mn-lt"/>
                <a:ea typeface="+mn-ea"/>
                <a:cs typeface="+mn-cs"/>
              </a:rPr>
              <a:t>clínicos</a:t>
            </a:r>
            <a:r>
              <a:rPr lang="es-ES_tradnl" sz="1200" b="0" kern="1200" dirty="0" smtClean="0">
                <a:solidFill>
                  <a:schemeClr val="tx1"/>
                </a:solidFill>
                <a:effectLst/>
                <a:latin typeface="+mn-lt"/>
                <a:ea typeface="+mn-ea"/>
                <a:cs typeface="+mn-cs"/>
              </a:rPr>
              <a:t> que demuestren la eficacia de las antraquinonas (cascara sagrada, </a:t>
            </a:r>
            <a:r>
              <a:rPr lang="es-ES_tradnl" sz="1200" b="0" kern="1200" dirty="0" err="1" smtClean="0">
                <a:solidFill>
                  <a:schemeClr val="tx1"/>
                </a:solidFill>
                <a:effectLst/>
                <a:latin typeface="+mn-lt"/>
                <a:ea typeface="+mn-ea"/>
                <a:cs typeface="+mn-cs"/>
              </a:rPr>
              <a:t>senósidos</a:t>
            </a:r>
            <a:r>
              <a:rPr lang="es-ES_tradnl" sz="1200" b="0" kern="1200" dirty="0" smtClean="0">
                <a:solidFill>
                  <a:schemeClr val="tx1"/>
                </a:solidFill>
                <a:effectLst/>
                <a:latin typeface="+mn-lt"/>
                <a:ea typeface="+mn-ea"/>
                <a:cs typeface="+mn-cs"/>
              </a:rPr>
              <a:t>), en la </a:t>
            </a:r>
            <a:r>
              <a:rPr lang="es-ES_tradnl" sz="1200" b="0" kern="1200" dirty="0" err="1" smtClean="0">
                <a:solidFill>
                  <a:schemeClr val="tx1"/>
                </a:solidFill>
                <a:effectLst/>
                <a:latin typeface="+mn-lt"/>
                <a:ea typeface="+mn-ea"/>
                <a:cs typeface="+mn-cs"/>
              </a:rPr>
              <a:t>práctica</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clínica</a:t>
            </a:r>
            <a:r>
              <a:rPr lang="es-ES_tradnl" sz="1200" b="0" kern="1200" dirty="0" smtClean="0">
                <a:solidFill>
                  <a:schemeClr val="tx1"/>
                </a:solidFill>
                <a:effectLst/>
                <a:latin typeface="+mn-lt"/>
                <a:ea typeface="+mn-ea"/>
                <a:cs typeface="+mn-cs"/>
              </a:rPr>
              <a:t> se utilizan (con precaución) porque son baratas, muy accesibles y han sido utilizadas durante muchos </a:t>
            </a:r>
            <a:r>
              <a:rPr lang="es-ES_tradnl" sz="1200" b="0" kern="1200" dirty="0" err="1" smtClean="0">
                <a:solidFill>
                  <a:schemeClr val="tx1"/>
                </a:solidFill>
                <a:effectLst/>
                <a:latin typeface="+mn-lt"/>
                <a:ea typeface="+mn-ea"/>
                <a:cs typeface="+mn-cs"/>
              </a:rPr>
              <a:t>años</a:t>
            </a:r>
            <a:r>
              <a:rPr lang="es-ES_tradnl" sz="1200" b="0" kern="1200" dirty="0" smtClean="0">
                <a:solidFill>
                  <a:schemeClr val="tx1"/>
                </a:solidFill>
                <a:effectLst/>
                <a:latin typeface="+mn-lt"/>
                <a:ea typeface="+mn-ea"/>
                <a:cs typeface="+mn-cs"/>
              </a:rPr>
              <a:t> sin observar efectos secundarios graves.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0" kern="1200" dirty="0" smtClean="0">
                <a:solidFill>
                  <a:schemeClr val="tx1"/>
                </a:solidFill>
                <a:effectLst/>
                <a:latin typeface="+mn-lt"/>
                <a:ea typeface="+mn-ea"/>
                <a:cs typeface="+mn-cs"/>
              </a:rPr>
              <a:t> </a:t>
            </a:r>
            <a:r>
              <a:rPr lang="es-ES_tradnl" b="1" dirty="0" smtClean="0"/>
              <a:t>El abuso </a:t>
            </a:r>
            <a:r>
              <a:rPr lang="es-ES_tradnl" dirty="0" smtClean="0"/>
              <a:t>de laxantes es particularmente notable (uso abusivo)cuando </a:t>
            </a:r>
            <a:r>
              <a:rPr lang="es-ES_tradnl" dirty="0" err="1" smtClean="0"/>
              <a:t>éstos</a:t>
            </a:r>
            <a:r>
              <a:rPr lang="es-ES_tradnl" dirty="0" smtClean="0"/>
              <a:t> tienen un MECANISMO DE ACCIÓN ESTIMULANTE, frente a otros, como los osmóticos o los laxantes que incrementan la masa del bolo fecal. Una de las consecuencias de ello es la </a:t>
            </a:r>
            <a:r>
              <a:rPr lang="es-ES_tradnl" dirty="0" err="1" smtClean="0"/>
              <a:t>malabsorción</a:t>
            </a:r>
            <a:r>
              <a:rPr lang="es-ES_tradnl" dirty="0" smtClean="0"/>
              <a:t> de </a:t>
            </a:r>
            <a:r>
              <a:rPr lang="es-ES_tradnl" dirty="0" err="1" smtClean="0"/>
              <a:t>electrólitos</a:t>
            </a:r>
            <a:r>
              <a:rPr lang="es-ES_tradnl" dirty="0" smtClean="0"/>
              <a:t> y nutrientes</a:t>
            </a:r>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 </a:t>
            </a:r>
            <a:r>
              <a:rPr lang="es-ES_tradnl" b="1" dirty="0" smtClean="0"/>
              <a:t>BISACODILO.</a:t>
            </a:r>
            <a:r>
              <a:rPr lang="es-ES_tradnl" b="1" dirty="0" smtClean="0">
                <a:latin typeface="Verdana" charset="0"/>
              </a:rPr>
              <a:t> </a:t>
            </a:r>
            <a:r>
              <a:rPr lang="es-ES_tradnl" dirty="0" smtClean="0">
                <a:latin typeface="Verdana" charset="0"/>
              </a:rPr>
              <a:t>Dolor abdominal tipo cólico, dependencia a consecuencia de un uso prolongado</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CASCARA SAGRADA, </a:t>
            </a:r>
            <a:r>
              <a:rPr lang="es-ES_tradnl" b="1" dirty="0" err="1" smtClean="0"/>
              <a:t>SENÓSIDOS</a:t>
            </a:r>
            <a:r>
              <a:rPr lang="es-ES_tradnl" dirty="0" err="1" smtClean="0"/>
              <a:t>.</a:t>
            </a:r>
            <a:r>
              <a:rPr lang="es-ES_tradnl" dirty="0" err="1" smtClean="0">
                <a:latin typeface="Verdana" charset="0"/>
              </a:rPr>
              <a:t>abdominal</a:t>
            </a:r>
            <a:r>
              <a:rPr lang="es-ES_tradnl" dirty="0" smtClean="0">
                <a:latin typeface="Verdana" charset="0"/>
              </a:rPr>
              <a:t> tipo cólico, pérdida excesiva de electrólitos </a:t>
            </a:r>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15</a:t>
            </a:fld>
            <a:endParaRPr lang="es-ES"/>
          </a:p>
        </p:txBody>
      </p:sp>
    </p:spTree>
    <p:extLst>
      <p:ext uri="{BB962C8B-B14F-4D97-AF65-F5344CB8AC3E}">
        <p14:creationId xmlns:p14="http://schemas.microsoft.com/office/powerpoint/2010/main" val="142341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El uso de laxantes debe </a:t>
            </a:r>
            <a:r>
              <a:rPr lang="es-ES_tradnl" sz="1200" b="1" kern="1200" dirty="0" err="1" smtClean="0">
                <a:solidFill>
                  <a:schemeClr val="tx1"/>
                </a:solidFill>
                <a:effectLst/>
                <a:latin typeface="+mn-lt"/>
                <a:ea typeface="+mn-ea"/>
                <a:cs typeface="+mn-cs"/>
              </a:rPr>
              <a:t>acompañarse</a:t>
            </a:r>
            <a:r>
              <a:rPr lang="es-ES_tradnl" sz="1200" b="1" kern="1200" dirty="0" smtClean="0">
                <a:solidFill>
                  <a:schemeClr val="tx1"/>
                </a:solidFill>
                <a:effectLst/>
                <a:latin typeface="+mn-lt"/>
                <a:ea typeface="+mn-ea"/>
                <a:cs typeface="+mn-cs"/>
              </a:rPr>
              <a:t> de modificaciones en los </a:t>
            </a:r>
            <a:r>
              <a:rPr lang="es-ES_tradnl" sz="1200" b="1" kern="1200" dirty="0" err="1" smtClean="0">
                <a:solidFill>
                  <a:schemeClr val="tx1"/>
                </a:solidFill>
                <a:effectLst/>
                <a:latin typeface="+mn-lt"/>
                <a:ea typeface="+mn-ea"/>
                <a:cs typeface="+mn-cs"/>
              </a:rPr>
              <a:t>hábitos</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dietéticos</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físicos</a:t>
            </a:r>
            <a:r>
              <a:rPr lang="es-ES_tradnl" sz="1200" b="1" kern="1200" dirty="0" smtClean="0">
                <a:solidFill>
                  <a:schemeClr val="tx1"/>
                </a:solidFill>
                <a:effectLst/>
                <a:latin typeface="+mn-lt"/>
                <a:ea typeface="+mn-ea"/>
                <a:cs typeface="+mn-cs"/>
              </a:rPr>
              <a:t> y de </a:t>
            </a:r>
            <a:r>
              <a:rPr lang="es-ES_tradnl" sz="1200" b="1" kern="1200" dirty="0" err="1" smtClean="0">
                <a:solidFill>
                  <a:schemeClr val="tx1"/>
                </a:solidFill>
                <a:effectLst/>
                <a:latin typeface="+mn-lt"/>
                <a:ea typeface="+mn-ea"/>
                <a:cs typeface="+mn-cs"/>
              </a:rPr>
              <a:t>defecación</a:t>
            </a:r>
            <a:r>
              <a:rPr lang="es-ES_tradnl" sz="1200" b="1" kern="1200" dirty="0" smtClean="0">
                <a:solidFill>
                  <a:schemeClr val="tx1"/>
                </a:solidFill>
                <a:effectLst/>
                <a:latin typeface="+mn-lt"/>
                <a:ea typeface="+mn-ea"/>
                <a:cs typeface="+mn-cs"/>
              </a:rPr>
              <a:t>. </a:t>
            </a:r>
          </a:p>
          <a:p>
            <a:endParaRPr lang="es-ES_tradnl" dirty="0" smtClean="0"/>
          </a:p>
          <a:p>
            <a:endParaRPr lang="es-ES_tradnl" dirty="0" smtClean="0"/>
          </a:p>
          <a:p>
            <a:r>
              <a:rPr lang="es-ES_tradnl" dirty="0" smtClean="0"/>
              <a:t>APROVECHAREMOS PARA HACER</a:t>
            </a:r>
            <a:r>
              <a:rPr lang="es-ES_tradnl" baseline="0" dirty="0" smtClean="0"/>
              <a:t> RECOMENDACIONES IMPORTANTES</a:t>
            </a:r>
          </a:p>
          <a:p>
            <a:pPr marL="171450" indent="-171450">
              <a:buFont typeface="Arial" charset="0"/>
              <a:buChar char="•"/>
            </a:pPr>
            <a:r>
              <a:rPr lang="es-ES_tradnl" dirty="0" smtClean="0"/>
              <a:t>Habría que darle al paciente un conjunto de recomendaciones higiénico-dietéticas que le ayuden a combatir las consecuencias desagradables de este estreñimiento, aunque sea de tipo ocasional). Debemos tener en cuenta que estas pautas para favorecer la defecación no suplen las normas higiénico-dietéticas generales. A menudo, el lugar para efectuar las deposiciones condiciona la represión del hábito de defecar. Esto es más frecuente cuando uno se encuentra fuera de casa.</a:t>
            </a:r>
          </a:p>
          <a:p>
            <a:pPr marL="171450" indent="-171450">
              <a:buFont typeface="Arial" charset="0"/>
              <a:buChar char="•"/>
            </a:pPr>
            <a:r>
              <a:rPr lang="es-ES_tradnl" dirty="0" smtClean="0"/>
              <a:t>Se insistirá en que elija una hora del día que considere más adecuada para las deposiciones y en un lugar en que se encuentre cómoda (por ejemplo, por la mañana antes de salir del hotel). Después del desayuno es un buen momento, aprovechando el reflejo </a:t>
            </a:r>
            <a:r>
              <a:rPr lang="es-ES_tradnl" dirty="0" err="1" smtClean="0"/>
              <a:t>gastrocólico</a:t>
            </a:r>
            <a:r>
              <a:rPr lang="es-ES_tradnl" dirty="0" smtClean="0"/>
              <a:t> que favorece la evacuación.</a:t>
            </a:r>
          </a:p>
          <a:p>
            <a:endParaRPr lang="es-ES_tradnl" dirty="0" smtClean="0"/>
          </a:p>
          <a:p>
            <a:endParaRPr lang="es-ES_tradnl" dirty="0" smtClean="0"/>
          </a:p>
          <a:p>
            <a:pPr>
              <a:buFont typeface="Wingdings" charset="2"/>
              <a:buChar char="Ø"/>
            </a:pPr>
            <a:r>
              <a:rPr lang="es-ES_tradnl" dirty="0" smtClean="0"/>
              <a:t>Saber qué es lo normal y que no utilicen innecesariamente los laxantes. </a:t>
            </a:r>
          </a:p>
          <a:p>
            <a:pPr>
              <a:buFont typeface="Wingdings" charset="2"/>
              <a:buChar char="Ø"/>
            </a:pPr>
            <a:r>
              <a:rPr lang="es-ES_tradnl" dirty="0" smtClean="0"/>
              <a:t>Ingerir una dieta proporcionada que incluya salvado, cereales integrales,</a:t>
            </a:r>
          </a:p>
          <a:p>
            <a:pPr marL="542925" indent="0">
              <a:buNone/>
            </a:pPr>
            <a:r>
              <a:rPr lang="es-ES_tradnl" dirty="0" smtClean="0"/>
              <a:t> fruta fresca y verduras. </a:t>
            </a:r>
          </a:p>
          <a:p>
            <a:pPr>
              <a:buFont typeface="Wingdings" charset="2"/>
              <a:buChar char="Ø"/>
            </a:pPr>
            <a:r>
              <a:rPr lang="es-ES_tradnl" dirty="0" smtClean="0"/>
              <a:t>Beber suficientes líquidos. </a:t>
            </a:r>
          </a:p>
          <a:p>
            <a:pPr>
              <a:buFont typeface="Wingdings" charset="2"/>
              <a:buChar char="Ø"/>
            </a:pPr>
            <a:r>
              <a:rPr lang="es-ES_tradnl" dirty="0" smtClean="0"/>
              <a:t>Hacer ejercicio regularmente. </a:t>
            </a:r>
          </a:p>
          <a:p>
            <a:pPr>
              <a:buFont typeface="Wingdings" charset="2"/>
              <a:buChar char="Ø"/>
            </a:pPr>
            <a:r>
              <a:rPr lang="es-ES_tradnl" dirty="0" smtClean="0"/>
              <a:t>Destinar tiempo para visitas al baño sin interrupción. </a:t>
            </a:r>
          </a:p>
          <a:p>
            <a:pPr>
              <a:buFont typeface="Wingdings" charset="2"/>
              <a:buChar char="Ø"/>
            </a:pPr>
            <a:r>
              <a:rPr lang="es-ES_tradnl" dirty="0" smtClean="0"/>
              <a:t>No ignorar la urgencia de defecar. </a:t>
            </a:r>
          </a:p>
          <a:p>
            <a:pPr>
              <a:buFont typeface="Wingdings" charset="2"/>
              <a:buChar char="Ø"/>
            </a:pPr>
            <a:r>
              <a:rPr lang="es-ES_tradnl" dirty="0" smtClean="0"/>
              <a:t>No aconsejar el uso del laxante durante </a:t>
            </a:r>
            <a:r>
              <a:rPr lang="es-ES_tradnl" dirty="0" err="1" smtClean="0"/>
              <a:t>más</a:t>
            </a:r>
            <a:r>
              <a:rPr lang="es-ES_tradnl" dirty="0" smtClean="0"/>
              <a:t> de 7 días seguidos.</a:t>
            </a:r>
          </a:p>
          <a:p>
            <a:pPr>
              <a:buFont typeface="Wingdings" charset="2"/>
              <a:buChar char="Ø"/>
            </a:pPr>
            <a:r>
              <a:rPr lang="es-ES_tradnl" dirty="0" smtClean="0"/>
              <a:t>Derivar al medico si tras 3-4 semanas el problema persiste. </a:t>
            </a:r>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16</a:t>
            </a:fld>
            <a:endParaRPr lang="es-ES"/>
          </a:p>
        </p:txBody>
      </p:sp>
    </p:spTree>
    <p:extLst>
      <p:ext uri="{BB962C8B-B14F-4D97-AF65-F5344CB8AC3E}">
        <p14:creationId xmlns:p14="http://schemas.microsoft.com/office/powerpoint/2010/main" val="20348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_tradnl" b="1" dirty="0" smtClean="0"/>
              <a:t>1º SE COROBORA LAS PREGUNTAS:</a:t>
            </a:r>
          </a:p>
          <a:p>
            <a:endParaRPr lang="es-ES_tradnl" sz="1200" b="1" i="1" dirty="0" smtClean="0"/>
          </a:p>
          <a:p>
            <a:r>
              <a:rPr lang="es-ES_tradnl" sz="1200" b="1" i="1" dirty="0" smtClean="0"/>
              <a:t>        !.</a:t>
            </a:r>
            <a:r>
              <a:rPr lang="es-ES_tradnl" b="1" i="1" dirty="0" smtClean="0"/>
              <a:t>¿Para quién es?(Embarazada , madre lactante , niños):</a:t>
            </a:r>
            <a:r>
              <a:rPr lang="mr-IN" b="1" i="1" dirty="0" smtClean="0"/>
              <a:t>…………………………</a:t>
            </a:r>
            <a:r>
              <a:rPr lang="es-ES" b="1" i="1" dirty="0" smtClean="0"/>
              <a:t>...</a:t>
            </a:r>
            <a:r>
              <a:rPr lang="es-ES_tradnl" b="1" i="1" dirty="0" smtClean="0"/>
              <a:t> </a:t>
            </a:r>
            <a:r>
              <a:rPr lang="es-ES_tradnl" b="1" i="1" dirty="0" smtClean="0">
                <a:solidFill>
                  <a:srgbClr val="00B0F0"/>
                </a:solidFill>
              </a:rPr>
              <a:t>PACIENTE MAYOR    </a:t>
            </a:r>
          </a:p>
          <a:p>
            <a:r>
              <a:rPr lang="es-ES_tradnl" b="1" i="1" dirty="0" smtClean="0">
                <a:solidFill>
                  <a:srgbClr val="00B0F0"/>
                </a:solidFill>
              </a:rPr>
              <a:t>        </a:t>
            </a:r>
            <a:r>
              <a:rPr lang="es-ES_tradnl" b="1" i="1" dirty="0" smtClean="0"/>
              <a:t>2. ¿Desde cuando? </a:t>
            </a:r>
            <a:r>
              <a:rPr lang="mr-IN" b="1" i="1" dirty="0" smtClean="0"/>
              <a:t>…………………………………………………………………………</a:t>
            </a:r>
            <a:r>
              <a:rPr lang="es-ES" b="1" i="1" dirty="0" smtClean="0"/>
              <a:t>.</a:t>
            </a:r>
            <a:r>
              <a:rPr lang="mr-IN" b="1" i="1" dirty="0" smtClean="0"/>
              <a:t>………</a:t>
            </a:r>
            <a:r>
              <a:rPr lang="es-ES" b="1" i="1" dirty="0" smtClean="0"/>
              <a:t>....</a:t>
            </a:r>
            <a:r>
              <a:rPr lang="es-ES" b="1" i="1" dirty="0" smtClean="0">
                <a:solidFill>
                  <a:srgbClr val="00B0F0"/>
                </a:solidFill>
              </a:rPr>
              <a:t>4 DIAS</a:t>
            </a:r>
            <a:endParaRPr lang="es-ES_tradnl" b="1" i="1" dirty="0" smtClean="0">
              <a:solidFill>
                <a:srgbClr val="00B0F0"/>
              </a:solidFill>
            </a:endParaRPr>
          </a:p>
          <a:p>
            <a:r>
              <a:rPr lang="es-ES_tradnl" b="1" i="1" dirty="0" smtClean="0"/>
              <a:t>        3.¿En qué consiste realmente su estreñimiento</a:t>
            </a:r>
          </a:p>
          <a:p>
            <a:r>
              <a:rPr lang="es-ES_tradnl" b="1" i="1" dirty="0" smtClean="0"/>
              <a:t>        ¿Ausencia de deseo o esfuerzo excesivo durante la evacuación? </a:t>
            </a:r>
            <a:r>
              <a:rPr lang="mr-IN" b="1" i="1" dirty="0" smtClean="0"/>
              <a:t>……</a:t>
            </a:r>
            <a:r>
              <a:rPr lang="es-ES" b="1" i="1" dirty="0" smtClean="0"/>
              <a:t>.</a:t>
            </a:r>
            <a:r>
              <a:rPr lang="es-ES_tradnl" b="1" i="1" dirty="0" smtClean="0">
                <a:solidFill>
                  <a:srgbClr val="00B0F0"/>
                </a:solidFill>
              </a:rPr>
              <a:t>no llamadas y  esfuerzo</a:t>
            </a:r>
          </a:p>
          <a:p>
            <a:r>
              <a:rPr lang="es-ES_tradnl" b="1" i="1" dirty="0" smtClean="0"/>
              <a:t>        ¿Tiene dolor coincidiendo con la deposición? </a:t>
            </a:r>
            <a:r>
              <a:rPr lang="mr-IN" b="1" i="1" dirty="0" smtClean="0"/>
              <a:t>…………………………</a:t>
            </a:r>
            <a:r>
              <a:rPr lang="es-ES" b="1" i="1" dirty="0" smtClean="0"/>
              <a:t> </a:t>
            </a:r>
            <a:r>
              <a:rPr lang="mr-IN" b="1" i="1" dirty="0" smtClean="0"/>
              <a:t>……………</a:t>
            </a:r>
            <a:r>
              <a:rPr lang="es-ES"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4.  Si Es habitual: ¿ya utiliza laxantes? </a:t>
            </a:r>
            <a:r>
              <a:rPr lang="mr-IN" b="1" i="1" dirty="0" smtClean="0"/>
              <a:t>………………………………………………</a:t>
            </a:r>
            <a:r>
              <a:rPr lang="es-ES" b="1" i="1" dirty="0" smtClean="0"/>
              <a:t>.</a:t>
            </a:r>
            <a:r>
              <a:rPr lang="mr-IN" b="1" i="1" dirty="0" smtClean="0"/>
              <a:t>…</a:t>
            </a:r>
            <a:r>
              <a:rPr lang="es-ES" b="1" i="1" dirty="0" smtClean="0"/>
              <a:t>..</a:t>
            </a:r>
            <a:r>
              <a:rPr lang="mr-IN" b="1" i="1" dirty="0" smtClean="0"/>
              <a:t>…</a:t>
            </a:r>
            <a:r>
              <a:rPr lang="es-ES" b="1" i="1" dirty="0" smtClean="0">
                <a:solidFill>
                  <a:srgbClr val="00B0F0"/>
                </a:solidFill>
              </a:rPr>
              <a:t>SI, alguna vez</a:t>
            </a:r>
            <a:endParaRPr lang="es-ES_tradnl" b="1" i="1" dirty="0" smtClean="0">
              <a:solidFill>
                <a:srgbClr val="00B0F0"/>
              </a:solidFill>
            </a:endParaRPr>
          </a:p>
          <a:p>
            <a:r>
              <a:rPr lang="es-ES_tradnl" b="1" i="1" dirty="0" smtClean="0"/>
              <a:t>       5. Si esporádico:¿algún cambio como viaje, cambio dieta, reposo</a:t>
            </a:r>
            <a:r>
              <a:rPr lang="mr-IN" b="1" i="1" dirty="0" smtClean="0"/>
              <a:t>…………</a:t>
            </a:r>
            <a:r>
              <a:rPr lang="es-ES"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6.Sintomas de alarma: &gt;7 días seguidos,(sin ser efectivas las medidas)</a:t>
            </a:r>
            <a:r>
              <a:rPr lang="mr-IN"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Cambio reciente en el habito deposicional. Alternancia con diarrea.</a:t>
            </a:r>
          </a:p>
          <a:p>
            <a:r>
              <a:rPr lang="es-ES_tradnl" b="1" i="1" dirty="0" smtClean="0"/>
              <a:t>            Sangre en heces .Dolor abdominales. Pérdida peso .Anemia. Fiebre</a:t>
            </a:r>
            <a:r>
              <a:rPr lang="mr-IN" b="1" i="1" dirty="0" smtClean="0"/>
              <a:t>……</a:t>
            </a:r>
            <a:r>
              <a:rPr lang="es-ES" b="1" i="1" dirty="0" smtClean="0"/>
              <a:t>.</a:t>
            </a:r>
            <a:r>
              <a:rPr lang="es-ES" b="1" i="1" dirty="0" smtClean="0">
                <a:solidFill>
                  <a:srgbClr val="00B0F0"/>
                </a:solidFill>
              </a:rPr>
              <a:t>NO</a:t>
            </a:r>
            <a:r>
              <a:rPr lang="es-ES_tradnl" b="1" i="1" dirty="0" smtClean="0"/>
              <a:t>    </a:t>
            </a:r>
          </a:p>
          <a:p>
            <a:r>
              <a:rPr lang="es-ES_tradnl" b="1" i="1" dirty="0" smtClean="0"/>
              <a:t>           Fármacos</a:t>
            </a:r>
            <a:r>
              <a:rPr lang="mr-IN" b="1" i="1" dirty="0" smtClean="0"/>
              <a:t>……………………………………………………………</a:t>
            </a:r>
            <a:r>
              <a:rPr lang="es-ES" b="1" i="1" dirty="0" smtClean="0">
                <a:solidFill>
                  <a:srgbClr val="00B0F0"/>
                </a:solidFill>
              </a:rPr>
              <a:t>.</a:t>
            </a:r>
            <a:r>
              <a:rPr lang="es-ES_tradnl" b="1" i="1" dirty="0" smtClean="0">
                <a:solidFill>
                  <a:srgbClr val="00B0F0"/>
                </a:solidFill>
              </a:rPr>
              <a:t>furosemida, haloperidol, omeprazol</a:t>
            </a:r>
            <a:r>
              <a:rPr lang="es-ES_tradnl" b="1" i="1" dirty="0" smtClean="0"/>
              <a:t>.</a:t>
            </a:r>
          </a:p>
          <a:p>
            <a:endParaRPr lang="es-ES_tradnl" b="1" i="1" dirty="0" smtClean="0"/>
          </a:p>
          <a:p>
            <a:r>
              <a:rPr lang="es-ES_tradnl" dirty="0" smtClean="0"/>
              <a:t>                                                   (OJO</a:t>
            </a:r>
            <a:r>
              <a:rPr lang="es-ES_tradnl" smtClean="0"/>
              <a:t>: HIPERTENSO </a:t>
            </a:r>
            <a:r>
              <a:rPr lang="es-ES_tradnl" dirty="0" smtClean="0"/>
              <a:t>Y DIABETICO)</a:t>
            </a:r>
            <a:endParaRPr lang="es-ES_tradnl" b="1" dirty="0" smtClean="0"/>
          </a:p>
          <a:p>
            <a:endParaRPr lang="es-ES_tradnl" b="1" dirty="0" smtClean="0"/>
          </a:p>
          <a:p>
            <a:pPr marL="0" indent="0">
              <a:buFontTx/>
              <a:buNone/>
            </a:pPr>
            <a:r>
              <a:rPr lang="es-ES_tradnl" b="1" dirty="0" smtClean="0"/>
              <a:t>2ºSE MUESTRA</a:t>
            </a:r>
            <a:r>
              <a:rPr lang="es-ES_tradnl" b="1" baseline="0" dirty="0" smtClean="0"/>
              <a:t> LO QUE SE </a:t>
            </a:r>
            <a:r>
              <a:rPr lang="es-ES_tradnl" b="1" dirty="0" smtClean="0"/>
              <a:t>LE COMENTA AL PACIENTE</a:t>
            </a:r>
            <a:r>
              <a:rPr lang="es-ES_tradnl" dirty="0" smtClean="0">
                <a:sym typeface="Wingdings"/>
              </a:rPr>
              <a:t> </a:t>
            </a:r>
            <a:r>
              <a:rPr lang="es-ES_tradnl" b="1" dirty="0" smtClean="0">
                <a:sym typeface="Wingdings"/>
              </a:rPr>
              <a:t>DURANTE LAS DIAPOS DE 19 </a:t>
            </a:r>
            <a:r>
              <a:rPr lang="mr-IN" b="1" dirty="0" smtClean="0">
                <a:sym typeface="Wingdings"/>
              </a:rPr>
              <a:t>–</a:t>
            </a:r>
            <a:r>
              <a:rPr lang="es-ES_tradnl" b="1" dirty="0" smtClean="0">
                <a:sym typeface="Wingdings"/>
              </a:rPr>
              <a:t> 23   </a:t>
            </a:r>
            <a:r>
              <a:rPr lang="es-ES_tradnl" dirty="0" smtClean="0">
                <a:sym typeface="Wingdings"/>
              </a:rPr>
              <a:t>que son de este caso Y SIRNVEN  para explicar conceptos)</a:t>
            </a:r>
            <a:endParaRPr lang="es-ES_tradnl" dirty="0" smtClean="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17</a:t>
            </a:fld>
            <a:endParaRPr lang="es-ES"/>
          </a:p>
        </p:txBody>
      </p:sp>
    </p:spTree>
    <p:extLst>
      <p:ext uri="{BB962C8B-B14F-4D97-AF65-F5344CB8AC3E}">
        <p14:creationId xmlns:p14="http://schemas.microsoft.com/office/powerpoint/2010/main" val="68303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_tradnl" b="1" dirty="0" smtClean="0"/>
              <a:t>El estreñimiento es frecuente en ancianos debido : (</a:t>
            </a:r>
            <a:r>
              <a:rPr lang="es-ES_tradnl" sz="1200" b="0" kern="1200" dirty="0" smtClean="0">
                <a:solidFill>
                  <a:schemeClr val="tx1"/>
                </a:solidFill>
                <a:effectLst/>
                <a:latin typeface="+mn-lt"/>
                <a:ea typeface="+mn-ea"/>
                <a:cs typeface="+mn-cs"/>
              </a:rPr>
              <a:t>En muchas ocasiones coexisten varios factores)</a:t>
            </a:r>
            <a:endParaRPr lang="es-ES_tradnl" b="1" dirty="0" smtClean="0"/>
          </a:p>
          <a:p>
            <a:pPr marL="171450" indent="-171450">
              <a:buFont typeface="Wingdings" charset="2"/>
              <a:buChar char="Ø"/>
            </a:pPr>
            <a:r>
              <a:rPr lang="es-ES_tradnl" dirty="0" smtClean="0"/>
              <a:t>La dietas pobres en fibras, falta de ejercicio, enfermedades médicas coexistentes </a:t>
            </a:r>
          </a:p>
          <a:p>
            <a:pPr marL="171450" indent="-171450">
              <a:buFont typeface="Wingdings" charset="2"/>
              <a:buChar char="Ø"/>
            </a:pPr>
            <a:r>
              <a:rPr lang="es-ES_tradnl" dirty="0" smtClean="0"/>
              <a:t>Uso de fármacos que causan estreñimiento.</a:t>
            </a:r>
          </a:p>
          <a:p>
            <a:pPr marL="171450" indent="-171450">
              <a:buFont typeface="Wingdings" charset="2"/>
              <a:buChar char="Ø"/>
            </a:pPr>
            <a:r>
              <a:rPr lang="es-ES_tradnl" dirty="0" smtClean="0"/>
              <a:t> También son la mayor distensibilidad y </a:t>
            </a:r>
            <a:r>
              <a:rPr lang="es-ES_tradnl" sz="1200" b="0" kern="1200" dirty="0" err="1" smtClean="0">
                <a:solidFill>
                  <a:schemeClr val="tx1"/>
                </a:solidFill>
                <a:effectLst/>
                <a:latin typeface="+mn-lt"/>
                <a:ea typeface="+mn-ea"/>
                <a:cs typeface="+mn-cs"/>
              </a:rPr>
              <a:t>disminución</a:t>
            </a:r>
            <a:r>
              <a:rPr lang="es-ES_tradnl" sz="1200" b="0" kern="1200" dirty="0" smtClean="0">
                <a:solidFill>
                  <a:schemeClr val="tx1"/>
                </a:solidFill>
                <a:effectLst/>
                <a:latin typeface="+mn-lt"/>
                <a:ea typeface="+mn-ea"/>
                <a:cs typeface="+mn-cs"/>
              </a:rPr>
              <a:t> de la motilidad intestinal..</a:t>
            </a:r>
          </a:p>
          <a:p>
            <a:pPr marL="171450" indent="-171450">
              <a:buFont typeface="Wingdings" charset="2"/>
              <a:buChar char="Ø"/>
            </a:pPr>
            <a:r>
              <a:rPr lang="es-ES_tradnl" dirty="0" smtClean="0"/>
              <a:t>La polifarmacia en sí ya es causa misma del estreñimiento, sobre todo entre la población institucionalizada. Hay estudios que demuestran que se toman un mayor número de fármacos.</a:t>
            </a:r>
          </a:p>
          <a:p>
            <a:pPr marL="171450" indent="-171450">
              <a:buFont typeface="Wingdings" charset="2"/>
              <a:buChar char="Ø"/>
            </a:pPr>
            <a:r>
              <a:rPr lang="es-ES_tradnl" dirty="0" smtClean="0"/>
              <a:t>El uso crónico o continuado de laxantes ha hecho que estos pierdan su actividad.</a:t>
            </a:r>
          </a:p>
          <a:p>
            <a:pPr marL="171450" indent="-171450">
              <a:buFont typeface="Wingdings" charset="2"/>
              <a:buChar char="Ø"/>
            </a:pPr>
            <a:r>
              <a:rPr lang="es-ES_tradnl" dirty="0" smtClean="0"/>
              <a:t>El sedentarismo o las pérdidas de movilidad por traumatismos o patologías como artrosis o osteoporosis.</a:t>
            </a:r>
          </a:p>
          <a:p>
            <a:pPr marL="171450" indent="-171450">
              <a:buFont typeface="Wingdings" charset="2"/>
              <a:buChar char="Ø"/>
            </a:pPr>
            <a:r>
              <a:rPr lang="es-ES_tradnl" dirty="0" smtClean="0"/>
              <a:t>Enfermedades neurológicas o degenerativas, como la enfermedad de Parkinson y las paraplejías.</a:t>
            </a:r>
          </a:p>
          <a:p>
            <a:pPr marL="171450" indent="-171450">
              <a:buFont typeface="Wingdings" charset="2"/>
              <a:buChar char="Ø"/>
            </a:pPr>
            <a:r>
              <a:rPr lang="es-ES_tradnl" dirty="0" smtClean="0"/>
              <a:t>Enfermedades sistémicas como el </a:t>
            </a:r>
            <a:r>
              <a:rPr lang="es-ES_tradnl" dirty="0" err="1" smtClean="0"/>
              <a:t>hipotiroiismo</a:t>
            </a:r>
            <a:r>
              <a:rPr lang="es-ES_tradnl" dirty="0" smtClean="0"/>
              <a:t>, insuficiencia renal crónica, diabetes, uremia e hipercalcemia.</a:t>
            </a:r>
          </a:p>
          <a:p>
            <a:pPr marL="171450" indent="-171450">
              <a:buFont typeface="Wingdings" charset="2"/>
              <a:buChar char="Ø"/>
            </a:pPr>
            <a:r>
              <a:rPr lang="es-ES_tradnl" dirty="0" smtClean="0"/>
              <a:t>Malos hábitos alimentarios causados por un bajo nivel socioeconómico, problemas masticatorios o de la deglución, dietas desequilibradas, con consumo de fibra deficiente (provenientes de frutas o verduras frescas, legumbres o cereales integrales) o poco atrayentes para el anciano.</a:t>
            </a:r>
          </a:p>
          <a:p>
            <a:pPr marL="171450" indent="-171450">
              <a:buFont typeface="Wingdings" charset="2"/>
              <a:buChar char="Ø"/>
            </a:pPr>
            <a:r>
              <a:rPr lang="es-ES_tradnl" dirty="0" smtClean="0"/>
              <a:t>Trastornos en el reflejo de la defecación.</a:t>
            </a:r>
          </a:p>
          <a:p>
            <a:pPr marL="171450" indent="-171450">
              <a:buFont typeface="Wingdings" charset="2"/>
              <a:buChar char="Ø"/>
            </a:pPr>
            <a:r>
              <a:rPr lang="es-ES_tradnl" dirty="0" smtClean="0"/>
              <a:t>Deshidratación debido a una menor percepción de la sensación de la s</a:t>
            </a:r>
            <a:endParaRPr lang="es-ES_tradnl" sz="1200" b="0" kern="1200" dirty="0" smtClean="0">
              <a:solidFill>
                <a:schemeClr val="tx1"/>
              </a:solidFill>
              <a:effectLst/>
              <a:latin typeface="+mn-lt"/>
              <a:ea typeface="+mn-ea"/>
              <a:cs typeface="+mn-cs"/>
            </a:endParaRPr>
          </a:p>
          <a:p>
            <a:pPr marL="171450" indent="-171450">
              <a:buFont typeface="Wingdings" charset="2"/>
              <a:buChar char="Ø"/>
            </a:pPr>
            <a:endParaRPr lang="es-ES_tradnl" sz="1200" b="0" kern="1200" dirty="0" smtClean="0">
              <a:solidFill>
                <a:schemeClr val="tx1"/>
              </a:solidFill>
              <a:effectLst/>
              <a:latin typeface="+mn-lt"/>
              <a:ea typeface="+mn-ea"/>
              <a:cs typeface="+mn-cs"/>
            </a:endParaRPr>
          </a:p>
          <a:p>
            <a:pPr marL="171450" indent="-171450">
              <a:buFont typeface="Wingdings" charset="2"/>
              <a:buChar char="Ø"/>
            </a:pPr>
            <a:endParaRPr lang="es-ES_tradnl" sz="1200" b="0" kern="1200" dirty="0" smtClean="0">
              <a:solidFill>
                <a:schemeClr val="tx1"/>
              </a:solidFill>
              <a:effectLst/>
              <a:latin typeface="+mn-lt"/>
              <a:ea typeface="+mn-ea"/>
              <a:cs typeface="+mn-cs"/>
            </a:endParaRPr>
          </a:p>
          <a:p>
            <a:pPr marL="0" indent="0">
              <a:buFontTx/>
              <a:buNone/>
            </a:pPr>
            <a:r>
              <a:rPr lang="es-ES_tradnl" b="1" dirty="0" smtClean="0"/>
              <a:t>Muchos adultos mayores tienen falsas creencias acerca del ritmo evacuatorio normal y usan laxantes de manera regular. </a:t>
            </a:r>
          </a:p>
          <a:p>
            <a:endParaRPr lang="es-ES_tradnl" dirty="0" smtClean="0"/>
          </a:p>
          <a:p>
            <a:pPr marL="0" indent="0">
              <a:buFont typeface="Wingdings" charset="2"/>
              <a:buNone/>
            </a:pPr>
            <a:r>
              <a:rPr lang="es-ES_tradnl" b="1" dirty="0" smtClean="0"/>
              <a:t>El tratamiento debe ser individualizado, insistiendo en la necesidad de una correcta hidratación para conseguir heces fluidas si se administran agentes formadores de masa</a:t>
            </a:r>
          </a:p>
          <a:p>
            <a:pPr marL="171450" indent="-171450">
              <a:buFont typeface="Wingdings" charset="2"/>
              <a:buChar char="Ø"/>
            </a:pPr>
            <a:endParaRPr lang="es-ES_tradnl" dirty="0" smtClean="0"/>
          </a:p>
          <a:p>
            <a:pPr marL="171450" indent="-171450">
              <a:buFont typeface="Wingdings" charset="2"/>
              <a:buChar char="Ø"/>
            </a:pPr>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18</a:t>
            </a:fld>
            <a:endParaRPr lang="es-ES"/>
          </a:p>
        </p:txBody>
      </p:sp>
    </p:spTree>
    <p:extLst>
      <p:ext uri="{BB962C8B-B14F-4D97-AF65-F5344CB8AC3E}">
        <p14:creationId xmlns:p14="http://schemas.microsoft.com/office/powerpoint/2010/main" val="129735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_tradnl" b="1" dirty="0" smtClean="0">
                <a:solidFill>
                  <a:schemeClr val="tx1"/>
                </a:solidFill>
              </a:rPr>
              <a:t>Las indicaciones de laxantes en mayores:</a:t>
            </a:r>
          </a:p>
          <a:p>
            <a:pPr marL="342900" indent="-342900">
              <a:buFont typeface="Wingdings" charset="2"/>
              <a:buChar char="Ø"/>
            </a:pPr>
            <a:endParaRPr lang="es-ES_tradnl" b="1" dirty="0" smtClean="0">
              <a:solidFill>
                <a:schemeClr val="tx1"/>
              </a:solidFill>
            </a:endParaRPr>
          </a:p>
          <a:p>
            <a:pPr marL="342900" indent="-342900">
              <a:buFont typeface="Wingdings" charset="2"/>
              <a:buChar char="Ø"/>
            </a:pPr>
            <a:r>
              <a:rPr lang="es-ES_tradnl" b="1" dirty="0" smtClean="0">
                <a:solidFill>
                  <a:schemeClr val="tx1"/>
                </a:solidFill>
              </a:rPr>
              <a:t>laxantes formadores de bolo </a:t>
            </a:r>
            <a:r>
              <a:rPr lang="es-ES_tradnl" dirty="0" smtClean="0">
                <a:solidFill>
                  <a:schemeClr val="tx1"/>
                </a:solidFill>
              </a:rPr>
              <a:t>pueden ser ineficaces en ancianos, (</a:t>
            </a:r>
            <a:r>
              <a:rPr lang="es-ES_tradnl" dirty="0" err="1" smtClean="0">
                <a:solidFill>
                  <a:schemeClr val="tx1"/>
                </a:solidFill>
              </a:rPr>
              <a:t>difícil</a:t>
            </a:r>
            <a:r>
              <a:rPr lang="es-ES_tradnl" dirty="0" smtClean="0">
                <a:solidFill>
                  <a:schemeClr val="tx1"/>
                </a:solidFill>
              </a:rPr>
              <a:t> ingesta líquidos.</a:t>
            </a:r>
          </a:p>
          <a:p>
            <a:pPr marL="342900" indent="-342900">
              <a:buFont typeface="Wingdings" charset="2"/>
              <a:buChar char="Ø"/>
            </a:pPr>
            <a:r>
              <a:rPr lang="es-ES_tradnl" b="1" dirty="0" smtClean="0">
                <a:solidFill>
                  <a:schemeClr val="tx1"/>
                </a:solidFill>
              </a:rPr>
              <a:t>laxante osmótico</a:t>
            </a:r>
            <a:r>
              <a:rPr lang="es-ES_tradnl" dirty="0" smtClean="0">
                <a:solidFill>
                  <a:schemeClr val="tx1"/>
                </a:solidFill>
              </a:rPr>
              <a:t>, </a:t>
            </a:r>
            <a:r>
              <a:rPr lang="es-ES_tradnl" dirty="0" err="1" smtClean="0">
                <a:solidFill>
                  <a:schemeClr val="tx1"/>
                </a:solidFill>
              </a:rPr>
              <a:t>macrogol</a:t>
            </a:r>
            <a:r>
              <a:rPr lang="es-ES_tradnl" dirty="0" smtClean="0">
                <a:solidFill>
                  <a:schemeClr val="tx1"/>
                </a:solidFill>
              </a:rPr>
              <a:t> a dosis bajas (17 g al </a:t>
            </a:r>
            <a:r>
              <a:rPr lang="es-ES_tradnl" dirty="0" err="1" smtClean="0">
                <a:solidFill>
                  <a:schemeClr val="tx1"/>
                </a:solidFill>
              </a:rPr>
              <a:t>día</a:t>
            </a:r>
            <a:r>
              <a:rPr lang="es-ES_tradnl" dirty="0" smtClean="0">
                <a:solidFill>
                  <a:schemeClr val="tx1"/>
                </a:solidFill>
              </a:rPr>
              <a:t>) ha demostrado ser eficaz y bien tolerado en ancianos. </a:t>
            </a:r>
          </a:p>
          <a:p>
            <a:pPr marL="171450" indent="-171450">
              <a:buFont typeface="Wingdings" charset="2"/>
              <a:buChar char="Ø"/>
            </a:pPr>
            <a:r>
              <a:rPr lang="es-ES_tradnl" dirty="0" smtClean="0">
                <a:solidFill>
                  <a:schemeClr val="tx1"/>
                </a:solidFill>
              </a:rPr>
              <a:t>   </a:t>
            </a:r>
            <a:r>
              <a:rPr lang="es-ES_tradnl" b="1" dirty="0" smtClean="0">
                <a:solidFill>
                  <a:schemeClr val="tx1"/>
                </a:solidFill>
              </a:rPr>
              <a:t>laxantes estimulantes : </a:t>
            </a:r>
            <a:r>
              <a:rPr lang="es-ES_tradnl" dirty="0" smtClean="0">
                <a:solidFill>
                  <a:schemeClr val="tx1"/>
                </a:solidFill>
              </a:rPr>
              <a:t>eficaces, pero su seguridad a largo plazo no ha sido establecida.</a:t>
            </a:r>
          </a:p>
          <a:p>
            <a:pPr marL="171450" indent="-171450">
              <a:buFont typeface="Wingdings" charset="2"/>
              <a:buChar char="Ø"/>
            </a:pPr>
            <a:r>
              <a:rPr lang="es-ES_tradnl" b="1" dirty="0" smtClean="0">
                <a:solidFill>
                  <a:schemeClr val="tx1"/>
                </a:solidFill>
              </a:rPr>
              <a:t>   Los reblandecedores de heces </a:t>
            </a:r>
            <a:r>
              <a:rPr lang="es-ES_tradnl" dirty="0" smtClean="0">
                <a:solidFill>
                  <a:schemeClr val="tx1"/>
                </a:solidFill>
              </a:rPr>
              <a:t>(supositorios de glicerina y enemas jabonosos o acuosos), a pesar de su uso tienen limitada eficacia clínica. </a:t>
            </a:r>
          </a:p>
          <a:p>
            <a:pPr marL="171450" indent="-171450">
              <a:buFont typeface="Wingdings" charset="2"/>
              <a:buChar char="Ø"/>
            </a:pPr>
            <a:r>
              <a:rPr lang="es-ES_tradnl" b="1" dirty="0" smtClean="0">
                <a:solidFill>
                  <a:schemeClr val="tx1"/>
                </a:solidFill>
              </a:rPr>
              <a:t>   Los laxantes </a:t>
            </a:r>
            <a:r>
              <a:rPr lang="es-ES_tradnl" b="1" dirty="0" err="1" smtClean="0">
                <a:solidFill>
                  <a:schemeClr val="tx1"/>
                </a:solidFill>
              </a:rPr>
              <a:t>parafínicos</a:t>
            </a:r>
            <a:r>
              <a:rPr lang="es-ES_tradnl" b="1" dirty="0" smtClean="0">
                <a:solidFill>
                  <a:schemeClr val="tx1"/>
                </a:solidFill>
              </a:rPr>
              <a:t> </a:t>
            </a:r>
            <a:r>
              <a:rPr lang="es-ES_tradnl" dirty="0" smtClean="0">
                <a:solidFill>
                  <a:schemeClr val="tx1"/>
                </a:solidFill>
              </a:rPr>
              <a:t>no recomendados </a:t>
            </a:r>
            <a:r>
              <a:rPr lang="es-ES_tradnl" dirty="0" err="1" smtClean="0">
                <a:solidFill>
                  <a:schemeClr val="tx1"/>
                </a:solidFill>
              </a:rPr>
              <a:t>ancianOS</a:t>
            </a:r>
            <a:r>
              <a:rPr lang="es-ES_tradnl" dirty="0" smtClean="0">
                <a:solidFill>
                  <a:schemeClr val="tx1"/>
                </a:solidFill>
              </a:rPr>
              <a:t>, (neumonitis lipídicas por aspiración)</a:t>
            </a:r>
            <a:endParaRPr lang="es-ES_tradnl" dirty="0" smtClean="0"/>
          </a:p>
          <a:p>
            <a:endParaRPr lang="es-ES_tradnl" dirty="0" smtClean="0"/>
          </a:p>
          <a:p>
            <a:r>
              <a:rPr lang="es-ES_tradnl" sz="1200" b="1" u="sng" dirty="0" smtClean="0"/>
              <a:t>INDICACION</a:t>
            </a:r>
            <a:r>
              <a:rPr lang="es-ES_tradnl" sz="1200" b="1" u="sng" baseline="0" dirty="0" smtClean="0"/>
              <a:t> EN NUESTRO CASO</a:t>
            </a:r>
            <a:r>
              <a:rPr lang="es-ES_tradnl" sz="1200" b="1" baseline="0" dirty="0" smtClean="0"/>
              <a:t>:</a:t>
            </a:r>
            <a:r>
              <a:rPr lang="es-ES_tradnl" sz="1200" b="1" dirty="0" smtClean="0"/>
              <a:t>LAXANTE OSMOTICO </a:t>
            </a:r>
            <a:r>
              <a:rPr lang="es-ES_tradnl" sz="1100" b="1" dirty="0" smtClean="0"/>
              <a:t>Y MEDIDAS HD</a:t>
            </a:r>
            <a:endParaRPr lang="es-ES_tradnl" sz="1100" dirty="0" smtClean="0"/>
          </a:p>
          <a:p>
            <a:endParaRPr lang="es-ES_tradnl" sz="1600" b="1" dirty="0" smtClean="0"/>
          </a:p>
          <a:p>
            <a:r>
              <a:rPr lang="es-ES_tradnl" sz="1600" b="1" dirty="0" smtClean="0"/>
              <a:t>VAMOS A CONOCER LOS LAXANTES OSMÓTICOS EN LAS DIAPOS SIGUIENTES</a:t>
            </a:r>
            <a:endParaRPr lang="es-ES_tradnl" sz="1600"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19</a:t>
            </a:fld>
            <a:endParaRPr lang="es-ES"/>
          </a:p>
        </p:txBody>
      </p:sp>
    </p:spTree>
    <p:extLst>
      <p:ext uri="{BB962C8B-B14F-4D97-AF65-F5344CB8AC3E}">
        <p14:creationId xmlns:p14="http://schemas.microsoft.com/office/powerpoint/2010/main" val="193419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100" b="1" i="0" kern="1200" dirty="0" smtClean="0">
                <a:solidFill>
                  <a:schemeClr val="tx1"/>
                </a:solidFill>
                <a:effectLst/>
                <a:latin typeface="+mn-lt"/>
                <a:ea typeface="+mn-ea"/>
                <a:cs typeface="+mn-cs"/>
              </a:rPr>
              <a:t>(Vamos a conocer sobre los laxantes </a:t>
            </a:r>
            <a:r>
              <a:rPr lang="es-ES_tradnl" sz="1100" b="1" i="0" kern="1200" dirty="0" err="1" smtClean="0">
                <a:solidFill>
                  <a:schemeClr val="tx1"/>
                </a:solidFill>
                <a:effectLst/>
                <a:latin typeface="+mn-lt"/>
                <a:ea typeface="+mn-ea"/>
                <a:cs typeface="+mn-cs"/>
              </a:rPr>
              <a:t>osmoticos</a:t>
            </a:r>
            <a:r>
              <a:rPr lang="es-ES_tradnl" sz="1100" b="1" i="0" kern="1200" dirty="0" smtClean="0">
                <a:solidFill>
                  <a:schemeClr val="tx1"/>
                </a:solidFill>
                <a:effectLst/>
                <a:latin typeface="+mn-lt"/>
                <a:ea typeface="+mn-ea"/>
                <a:cs typeface="+mn-cs"/>
              </a:rPr>
              <a:t>)</a:t>
            </a:r>
          </a:p>
          <a:p>
            <a:r>
              <a:rPr lang="es-ES_tradnl" sz="1100" b="1" i="0" kern="1200" dirty="0" smtClean="0">
                <a:solidFill>
                  <a:schemeClr val="tx1"/>
                </a:solidFill>
                <a:effectLst/>
                <a:latin typeface="+mn-lt"/>
                <a:ea typeface="+mn-ea"/>
                <a:cs typeface="+mn-cs"/>
              </a:rPr>
              <a:t>LAXANTES OSMÓTICOS CON /SIN ELECTROLITOS</a:t>
            </a:r>
            <a:r>
              <a:rPr lang="es-ES_tradnl" sz="1200" b="0" i="0" kern="1200" dirty="0" smtClean="0">
                <a:solidFill>
                  <a:schemeClr val="tx1"/>
                </a:solidFill>
                <a:effectLst/>
                <a:latin typeface="+mn-lt"/>
                <a:ea typeface="+mn-ea"/>
                <a:cs typeface="+mn-cs"/>
              </a:rPr>
              <a:t>. Disminuyen la dureza de las heces e incrementan su volumen al retener agua, por lo que estimulan la motilidad (contracciones) del colon. Ejemplos: </a:t>
            </a:r>
            <a:r>
              <a:rPr lang="es-ES_tradnl" sz="1200" b="0" i="0" kern="1200" dirty="0" err="1" smtClean="0">
                <a:solidFill>
                  <a:schemeClr val="tx1"/>
                </a:solidFill>
                <a:effectLst/>
                <a:latin typeface="+mn-lt"/>
                <a:ea typeface="+mn-ea"/>
                <a:cs typeface="+mn-cs"/>
              </a:rPr>
              <a:t>macrogol</a:t>
            </a:r>
            <a:r>
              <a:rPr lang="es-ES_tradnl" sz="1200" b="0" i="0" kern="1200" dirty="0" smtClean="0">
                <a:solidFill>
                  <a:schemeClr val="tx1"/>
                </a:solidFill>
                <a:effectLst/>
                <a:latin typeface="+mn-lt"/>
                <a:ea typeface="+mn-ea"/>
                <a:cs typeface="+mn-cs"/>
              </a:rPr>
              <a:t> 3350, lactulosa, sulfato sódico, glicerol, etc.</a:t>
            </a:r>
          </a:p>
          <a:p>
            <a:endParaRPr lang="es-ES_tradnl" sz="1200" b="0" i="0" kern="1200" dirty="0" smtClean="0">
              <a:solidFill>
                <a:schemeClr val="tx1"/>
              </a:solidFill>
              <a:effectLst/>
              <a:latin typeface="+mn-lt"/>
              <a:ea typeface="+mn-ea"/>
              <a:cs typeface="+mn-cs"/>
            </a:endParaRPr>
          </a:p>
          <a:p>
            <a:pPr algn="just">
              <a:buFont typeface="Arial" charset="0"/>
              <a:buChar char="•"/>
            </a:pPr>
            <a:r>
              <a:rPr lang="es-ES_tradnl" b="1" dirty="0" smtClean="0"/>
              <a:t>LACTULOSA.</a:t>
            </a:r>
            <a:r>
              <a:rPr lang="es-ES_tradnl" dirty="0" smtClean="0"/>
              <a:t> Contraindicada en pacientes con galactosemia Precaución diabéticos. </a:t>
            </a:r>
            <a:r>
              <a:rPr lang="es-ES_tradnl" dirty="0" err="1" smtClean="0"/>
              <a:t>Act</a:t>
            </a:r>
            <a:r>
              <a:rPr lang="es-ES_tradnl" dirty="0" smtClean="0"/>
              <a:t> 72h. </a:t>
            </a:r>
          </a:p>
          <a:p>
            <a:pPr algn="just">
              <a:buFont typeface="Arial" charset="0"/>
              <a:buChar char="•"/>
            </a:pPr>
            <a:r>
              <a:rPr lang="es-ES_tradnl" b="1" dirty="0" smtClean="0"/>
              <a:t>EL POLIETILENGLICOL </a:t>
            </a:r>
            <a:r>
              <a:rPr lang="es-ES_tradnl" dirty="0" smtClean="0"/>
              <a:t>. Mas eficaz que la lactulosa (menos efectos secundarios). Se puede utilizar en periodos prolongados (hasta seis meses). </a:t>
            </a:r>
          </a:p>
          <a:p>
            <a:pPr algn="just">
              <a:buFont typeface="Arial" charset="0"/>
              <a:buChar char="•"/>
            </a:pPr>
            <a:r>
              <a:rPr lang="es-ES_tradnl" b="1" dirty="0" smtClean="0"/>
              <a:t>EL HIDRÓXIDO DE MAGNESIO </a:t>
            </a:r>
            <a:r>
              <a:rPr lang="es-ES_tradnl" dirty="0" smtClean="0"/>
              <a:t>Laxante barato y muy utilizado .Poca evidencia de su eficacia. Contraindicado en insuficiencia renal. Puede causar hipermagnasemia.</a:t>
            </a:r>
          </a:p>
          <a:p>
            <a:pPr algn="just">
              <a:buFont typeface="Arial" charset="0"/>
              <a:buChar char="•"/>
            </a:pPr>
            <a:r>
              <a:rPr lang="es-ES_tradnl" b="1" dirty="0" smtClean="0"/>
              <a:t>FOSFATOS. Enemas.</a:t>
            </a:r>
            <a:r>
              <a:rPr lang="es-ES_tradnl" dirty="0" smtClean="0"/>
              <a:t> Puede causar </a:t>
            </a:r>
            <a:r>
              <a:rPr lang="es-ES_tradnl" sz="1200" dirty="0" err="1" smtClean="0"/>
              <a:t>hiperfosfatemia</a:t>
            </a:r>
            <a:r>
              <a:rPr lang="es-ES_tradnl" sz="1200" dirty="0" smtClean="0"/>
              <a:t> e hipocalcemia .</a:t>
            </a:r>
            <a:r>
              <a:rPr lang="es-ES_tradnl" sz="1200" dirty="0" err="1" smtClean="0"/>
              <a:t>Precaucion</a:t>
            </a:r>
            <a:r>
              <a:rPr lang="es-ES_tradnl" sz="1200" baseline="0" dirty="0" smtClean="0"/>
              <a:t> con los hipertensos</a:t>
            </a:r>
            <a:endParaRPr lang="es-ES_tradnl" sz="1200" dirty="0" smtClean="0"/>
          </a:p>
          <a:p>
            <a:pPr algn="just">
              <a:buFont typeface="Arial" charset="0"/>
              <a:buChar char="•"/>
            </a:pPr>
            <a:r>
              <a:rPr lang="es-ES_tradnl" sz="1200" b="1" dirty="0" smtClean="0"/>
              <a:t>SUPUSITORIOS GLICERINA. </a:t>
            </a:r>
            <a:r>
              <a:rPr lang="es-ES_tradnl" sz="1200" dirty="0" smtClean="0"/>
              <a:t>Acción osmótica y LUBRICANTE. Actúan en &lt;1-2h</a:t>
            </a:r>
            <a:endParaRPr lang="es-ES_tradnl" sz="1200" b="0" i="0" kern="1200" dirty="0" smtClean="0">
              <a:solidFill>
                <a:schemeClr val="tx1"/>
              </a:solidFill>
              <a:effectLst/>
              <a:latin typeface="+mn-lt"/>
              <a:ea typeface="+mn-ea"/>
              <a:cs typeface="+mn-cs"/>
            </a:endParaRPr>
          </a:p>
          <a:p>
            <a:endParaRPr lang="es-ES_tradnl" b="1" dirty="0" smtClean="0"/>
          </a:p>
          <a:p>
            <a:endParaRPr lang="es-ES_tradnl" b="1" dirty="0" smtClean="0"/>
          </a:p>
          <a:p>
            <a:endParaRPr lang="es-ES_tradnl" b="1" dirty="0" smtClean="0"/>
          </a:p>
          <a:p>
            <a:pPr marL="171450" indent="-171450">
              <a:buFont typeface="Wingdings" charset="2"/>
              <a:buChar char="Ø"/>
            </a:pPr>
            <a:r>
              <a:rPr lang="es-ES_tradnl" b="1" dirty="0" smtClean="0"/>
              <a:t>PERO nuestro paciente es hipertenso y diabético</a:t>
            </a:r>
          </a:p>
          <a:p>
            <a:r>
              <a:rPr lang="es-ES_tradnl" b="1" dirty="0" smtClean="0"/>
              <a:t>Por ser hipertenso no están aconsejados los salino</a:t>
            </a:r>
          </a:p>
          <a:p>
            <a:pPr>
              <a:defRPr/>
            </a:pPr>
            <a:r>
              <a:rPr lang="es-ES_tradnl" b="1" dirty="0" smtClean="0"/>
              <a:t>Por ser diabético se recomienda tener con  LA LACTULOSA </a:t>
            </a:r>
            <a:r>
              <a:rPr lang="es-ES_tradnl" dirty="0" smtClean="0"/>
              <a:t>un especial control </a:t>
            </a:r>
            <a:r>
              <a:rPr lang="es-ES_tradnl" dirty="0" err="1" smtClean="0"/>
              <a:t>clínico</a:t>
            </a:r>
            <a:r>
              <a:rPr lang="es-ES_tradnl" dirty="0" smtClean="0"/>
              <a:t>, debido a que la </a:t>
            </a:r>
            <a:r>
              <a:rPr lang="es-ES_tradnl" dirty="0" err="1" smtClean="0"/>
              <a:t>absorción</a:t>
            </a:r>
            <a:r>
              <a:rPr lang="es-ES_tradnl" dirty="0" smtClean="0"/>
              <a:t> de sus metabolitos (fructosa, lactosa) puede alterar la glucemia</a:t>
            </a:r>
          </a:p>
          <a:p>
            <a:endParaRPr lang="es-ES_tradnl" b="1" dirty="0" smtClean="0"/>
          </a:p>
          <a:p>
            <a:endParaRPr lang="es-ES_tradnl" b="1" dirty="0" smtClean="0"/>
          </a:p>
          <a:p>
            <a:r>
              <a:rPr lang="es-ES_tradnl" b="1" dirty="0" smtClean="0"/>
              <a:t>MAS INFORMACION</a:t>
            </a:r>
          </a:p>
          <a:p>
            <a:endParaRPr lang="es-ES_tradnl" b="1" dirty="0" smtClean="0"/>
          </a:p>
          <a:p>
            <a:endParaRPr lang="es-ES_tradnl" b="1" dirty="0" smtClean="0"/>
          </a:p>
          <a:p>
            <a:pPr marL="171450" indent="-171450">
              <a:buFont typeface="Arial" charset="0"/>
              <a:buChar char="•"/>
            </a:pPr>
            <a:r>
              <a:rPr lang="es-ES_tradnl" b="1" dirty="0" smtClean="0"/>
              <a:t>LACTULOSA</a:t>
            </a:r>
            <a:r>
              <a:rPr lang="es-ES_tradnl" dirty="0" smtClean="0"/>
              <a:t>: los ensayos clínicos</a:t>
            </a:r>
            <a:r>
              <a:rPr lang="es-ES_tradnl" baseline="0" dirty="0" smtClean="0"/>
              <a:t> controlados con placebo han demostrado su eficacia incrementando</a:t>
            </a:r>
            <a:r>
              <a:rPr lang="es-ES_tradnl" dirty="0" smtClean="0"/>
              <a:t> la frecuencia defecadora y disminuyendo la consistencia de las heces. Niños &gt;7 años. Embarazadas y lactantes. Producen meteorismo, flatulencia.</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ES_tradnl" b="1" dirty="0" smtClean="0"/>
              <a:t>EL POLIETILENGLICOL(MACROGOL)</a:t>
            </a:r>
            <a:r>
              <a:rPr lang="es-ES_tradnl" dirty="0" smtClean="0"/>
              <a:t>, ha demostrado en estudios randomizados, ser más eficaz que el placebo y que la lactulosa(</a:t>
            </a:r>
            <a:r>
              <a:rPr lang="es-ES_tradnl" sz="1200" kern="1200" dirty="0" smtClean="0">
                <a:solidFill>
                  <a:schemeClr val="tx1"/>
                </a:solidFill>
                <a:effectLst/>
                <a:latin typeface="+mn-lt"/>
                <a:ea typeface="+mn-ea"/>
                <a:cs typeface="+mn-cs"/>
              </a:rPr>
              <a:t>se comprueba en un reciente metaanálisis*) </a:t>
            </a:r>
            <a:r>
              <a:rPr lang="es-ES_tradnl" dirty="0" smtClean="0"/>
              <a:t>pacientes con estreñimiento crónico, produciendo menos efectos secundarios que la lactulosa se puede utilizar incluso en periodos prolongados (hasta seis meses .Niños&gt;8 años. Embarazadas y lactantes</a:t>
            </a:r>
          </a:p>
          <a:p>
            <a:pPr marL="171450" indent="-171450">
              <a:buFont typeface="Arial" charset="0"/>
              <a:buChar char="•"/>
            </a:pPr>
            <a:r>
              <a:rPr lang="es-ES_tradnl" b="1" dirty="0" smtClean="0"/>
              <a:t>EL HIDRÓXIDO DE MAGNESIO</a:t>
            </a:r>
            <a:r>
              <a:rPr lang="es-ES_tradnl" dirty="0" smtClean="0"/>
              <a:t>, es un laxante barato y ampliamente utilizado .Poca evidencia de su eficacia; está contraindicado en pacientes con insuficiencia renal y puede causar hipermagnasemia.</a:t>
            </a:r>
          </a:p>
          <a:p>
            <a:endParaRPr lang="es-ES_tradnl" dirty="0" smtClean="0"/>
          </a:p>
          <a:p>
            <a:endParaRPr lang="es-ES_tradnl" dirty="0" smtClean="0"/>
          </a:p>
          <a:p>
            <a:r>
              <a:rPr lang="es-ES_tradnl" sz="1200" b="1" kern="1200" dirty="0" smtClean="0">
                <a:solidFill>
                  <a:schemeClr val="tx1"/>
                </a:solidFill>
                <a:effectLst/>
                <a:latin typeface="+mn-lt"/>
                <a:ea typeface="+mn-ea"/>
                <a:cs typeface="+mn-cs"/>
              </a:rPr>
              <a:t>La lactulosa </a:t>
            </a:r>
            <a:r>
              <a:rPr lang="es-ES_tradnl" sz="1200" kern="1200" dirty="0" smtClean="0">
                <a:solidFill>
                  <a:schemeClr val="tx1"/>
                </a:solidFill>
                <a:effectLst/>
                <a:latin typeface="+mn-lt"/>
                <a:ea typeface="+mn-ea"/>
                <a:cs typeface="+mn-cs"/>
              </a:rPr>
              <a:t>es un </a:t>
            </a:r>
            <a:r>
              <a:rPr lang="es-ES_tradnl" sz="1200" kern="1200" dirty="0" err="1" smtClean="0">
                <a:solidFill>
                  <a:schemeClr val="tx1"/>
                </a:solidFill>
                <a:effectLst/>
                <a:latin typeface="+mn-lt"/>
                <a:ea typeface="+mn-ea"/>
                <a:cs typeface="+mn-cs"/>
              </a:rPr>
              <a:t>disacárido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sintético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Actúa</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lentamente que las sales </a:t>
            </a:r>
            <a:r>
              <a:rPr lang="es-ES_tradnl" sz="1200" kern="1200" dirty="0" err="1" smtClean="0">
                <a:solidFill>
                  <a:schemeClr val="tx1"/>
                </a:solidFill>
                <a:effectLst/>
                <a:latin typeface="+mn-lt"/>
                <a:ea typeface="+mn-ea"/>
                <a:cs typeface="+mn-cs"/>
              </a:rPr>
              <a:t>inorgánicas</a:t>
            </a:r>
            <a:r>
              <a:rPr lang="es-ES_tradnl" sz="1200" kern="1200" dirty="0" smtClean="0">
                <a:solidFill>
                  <a:schemeClr val="tx1"/>
                </a:solidFill>
                <a:effectLst/>
                <a:latin typeface="+mn-lt"/>
                <a:ea typeface="+mn-ea"/>
                <a:cs typeface="+mn-cs"/>
              </a:rPr>
              <a:t> porque tiene que ser </a:t>
            </a:r>
            <a:r>
              <a:rPr lang="es-ES_tradnl" sz="1200" kern="1200" dirty="0" err="1" smtClean="0">
                <a:solidFill>
                  <a:schemeClr val="tx1"/>
                </a:solidFill>
                <a:effectLst/>
                <a:latin typeface="+mn-lt"/>
                <a:ea typeface="+mn-ea"/>
                <a:cs typeface="+mn-cs"/>
              </a:rPr>
              <a:t>hidr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lizada</a:t>
            </a:r>
            <a:r>
              <a:rPr lang="es-ES_tradnl" sz="1200" kern="1200" dirty="0" smtClean="0">
                <a:solidFill>
                  <a:schemeClr val="tx1"/>
                </a:solidFill>
                <a:effectLst/>
                <a:latin typeface="+mn-lt"/>
                <a:ea typeface="+mn-ea"/>
                <a:cs typeface="+mn-cs"/>
              </a:rPr>
              <a:t> por las bacterias </a:t>
            </a:r>
            <a:r>
              <a:rPr lang="es-ES_tradnl" sz="1200" kern="1200" dirty="0" err="1" smtClean="0">
                <a:solidFill>
                  <a:schemeClr val="tx1"/>
                </a:solidFill>
                <a:effectLst/>
                <a:latin typeface="+mn-lt"/>
                <a:ea typeface="+mn-ea"/>
                <a:cs typeface="+mn-cs"/>
              </a:rPr>
              <a:t>colónicas</a:t>
            </a:r>
            <a:r>
              <a:rPr lang="es-ES_tradnl" sz="1200" kern="1200" dirty="0" smtClean="0">
                <a:solidFill>
                  <a:schemeClr val="tx1"/>
                </a:solidFill>
                <a:effectLst/>
                <a:latin typeface="+mn-lt"/>
                <a:ea typeface="+mn-ea"/>
                <a:cs typeface="+mn-cs"/>
              </a:rPr>
              <a:t>, que la convierten en </a:t>
            </a:r>
            <a:r>
              <a:rPr lang="es-ES_tradnl" sz="1200" kern="1200" dirty="0" err="1" smtClean="0">
                <a:solidFill>
                  <a:schemeClr val="tx1"/>
                </a:solidFill>
                <a:effectLst/>
                <a:latin typeface="+mn-lt"/>
                <a:ea typeface="+mn-ea"/>
                <a:cs typeface="+mn-cs"/>
              </a:rPr>
              <a:t>ácido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láctico</a:t>
            </a:r>
            <a:r>
              <a:rPr lang="es-ES_tradnl" sz="1200" kern="1200" dirty="0" smtClean="0">
                <a:solidFill>
                  <a:schemeClr val="tx1"/>
                </a:solidFill>
                <a:effectLst/>
                <a:latin typeface="+mn-lt"/>
                <a:ea typeface="+mn-ea"/>
                <a:cs typeface="+mn-cs"/>
              </a:rPr>
              <a:t> que es el responsable del efecto </a:t>
            </a:r>
            <a:r>
              <a:rPr lang="es-ES_tradnl" sz="1200" kern="1200" dirty="0" err="1" smtClean="0">
                <a:solidFill>
                  <a:schemeClr val="tx1"/>
                </a:solidFill>
                <a:effectLst/>
                <a:latin typeface="+mn-lt"/>
                <a:ea typeface="+mn-ea"/>
                <a:cs typeface="+mn-cs"/>
              </a:rPr>
              <a:t>osmótico</a:t>
            </a:r>
            <a:r>
              <a:rPr lang="es-ES_tradnl" sz="1200" kern="1200" dirty="0" smtClean="0">
                <a:solidFill>
                  <a:schemeClr val="tx1"/>
                </a:solidFill>
                <a:effectLst/>
                <a:latin typeface="+mn-lt"/>
                <a:ea typeface="+mn-ea"/>
                <a:cs typeface="+mn-cs"/>
              </a:rPr>
              <a:t> local. No tiene un efecto </a:t>
            </a:r>
            <a:r>
              <a:rPr lang="es-ES_tradnl" sz="1200" kern="1200" dirty="0" err="1" smtClean="0">
                <a:solidFill>
                  <a:schemeClr val="tx1"/>
                </a:solidFill>
                <a:effectLst/>
                <a:latin typeface="+mn-lt"/>
                <a:ea typeface="+mn-ea"/>
                <a:cs typeface="+mn-cs"/>
              </a:rPr>
              <a:t>rápido</a:t>
            </a:r>
            <a:r>
              <a:rPr lang="es-ES_tradnl" sz="1200" kern="1200" dirty="0" smtClean="0">
                <a:solidFill>
                  <a:schemeClr val="tx1"/>
                </a:solidFill>
                <a:effectLst/>
                <a:latin typeface="+mn-lt"/>
                <a:ea typeface="+mn-ea"/>
                <a:cs typeface="+mn-cs"/>
              </a:rPr>
              <a:t>, porque necesita 72 horas para actuar. Su sabor dulce la hace muy apropiada en el caso de los </a:t>
            </a:r>
            <a:r>
              <a:rPr lang="es-ES_tradnl" sz="1200" kern="1200" dirty="0" err="1" smtClean="0">
                <a:solidFill>
                  <a:schemeClr val="tx1"/>
                </a:solidFill>
                <a:effectLst/>
                <a:latin typeface="+mn-lt"/>
                <a:ea typeface="+mn-ea"/>
                <a:cs typeface="+mn-cs"/>
              </a:rPr>
              <a:t>niños</a:t>
            </a:r>
            <a:r>
              <a:rPr lang="es-ES_tradnl" sz="1200" kern="1200" dirty="0" smtClean="0">
                <a:solidFill>
                  <a:schemeClr val="tx1"/>
                </a:solidFill>
                <a:effectLst/>
                <a:latin typeface="+mn-lt"/>
                <a:ea typeface="+mn-ea"/>
                <a:cs typeface="+mn-cs"/>
              </a:rPr>
              <a:t>. Al inicio del tratamiento puede producir efectos secundarios como flatulencia, calambres y moles </a:t>
            </a:r>
            <a:r>
              <a:rPr lang="es-ES_tradnl" sz="1200" kern="1200" dirty="0" err="1" smtClean="0">
                <a:solidFill>
                  <a:schemeClr val="tx1"/>
                </a:solidFill>
                <a:effectLst/>
                <a:latin typeface="+mn-lt"/>
                <a:ea typeface="+mn-ea"/>
                <a:cs typeface="+mn-cs"/>
              </a:rPr>
              <a:t>tias</a:t>
            </a:r>
            <a:r>
              <a:rPr lang="es-ES_tradnl" sz="1200" kern="1200" dirty="0" smtClean="0">
                <a:solidFill>
                  <a:schemeClr val="tx1"/>
                </a:solidFill>
                <a:effectLst/>
                <a:latin typeface="+mn-lt"/>
                <a:ea typeface="+mn-ea"/>
                <a:cs typeface="+mn-cs"/>
              </a:rPr>
              <a:t> abdominales. Está contraindicada en pacientes con intolerancia a la lactosa o a la galactosa. Los </a:t>
            </a:r>
            <a:r>
              <a:rPr lang="es-ES_tradnl" sz="1200" kern="1200" dirty="0" err="1" smtClean="0">
                <a:solidFill>
                  <a:schemeClr val="tx1"/>
                </a:solidFill>
                <a:effectLst/>
                <a:latin typeface="+mn-lt"/>
                <a:ea typeface="+mn-ea"/>
                <a:cs typeface="+mn-cs"/>
              </a:rPr>
              <a:t>diabéticos</a:t>
            </a:r>
            <a:r>
              <a:rPr lang="es-ES_tradnl" sz="1200" kern="1200" dirty="0" smtClean="0">
                <a:solidFill>
                  <a:schemeClr val="tx1"/>
                </a:solidFill>
                <a:effectLst/>
                <a:latin typeface="+mn-lt"/>
                <a:ea typeface="+mn-ea"/>
                <a:cs typeface="+mn-cs"/>
              </a:rPr>
              <a:t> debe usarla con </a:t>
            </a:r>
            <a:r>
              <a:rPr lang="es-ES_tradnl" sz="1200" kern="1200" dirty="0" err="1" smtClean="0">
                <a:solidFill>
                  <a:schemeClr val="tx1"/>
                </a:solidFill>
                <a:effectLst/>
                <a:latin typeface="+mn-lt"/>
                <a:ea typeface="+mn-ea"/>
                <a:cs typeface="+mn-cs"/>
              </a:rPr>
              <a:t>precaución</a:t>
            </a:r>
            <a:r>
              <a:rPr lang="es-ES_tradnl" sz="1200" kern="1200" dirty="0" smtClean="0">
                <a:solidFill>
                  <a:schemeClr val="tx1"/>
                </a:solidFill>
                <a:effectLst/>
                <a:latin typeface="+mn-lt"/>
                <a:ea typeface="+mn-ea"/>
                <a:cs typeface="+mn-cs"/>
              </a:rPr>
              <a:t>. El </a:t>
            </a:r>
            <a:r>
              <a:rPr lang="es-ES_tradnl" sz="1200" kern="1200" dirty="0" err="1" smtClean="0">
                <a:solidFill>
                  <a:schemeClr val="tx1"/>
                </a:solidFill>
                <a:effectLst/>
                <a:latin typeface="+mn-lt"/>
                <a:ea typeface="+mn-ea"/>
                <a:cs typeface="+mn-cs"/>
              </a:rPr>
              <a:t>lactitol</a:t>
            </a:r>
            <a:r>
              <a:rPr lang="es-ES_tradnl" sz="1200" kern="1200" dirty="0" smtClean="0">
                <a:solidFill>
                  <a:schemeClr val="tx1"/>
                </a:solidFill>
                <a:effectLst/>
                <a:latin typeface="+mn-lt"/>
                <a:ea typeface="+mn-ea"/>
                <a:cs typeface="+mn-cs"/>
              </a:rPr>
              <a:t> está </a:t>
            </a:r>
            <a:r>
              <a:rPr lang="es-ES_tradnl" sz="1200" kern="1200" dirty="0" err="1" smtClean="0">
                <a:solidFill>
                  <a:schemeClr val="tx1"/>
                </a:solidFill>
                <a:effectLst/>
                <a:latin typeface="+mn-lt"/>
                <a:ea typeface="+mn-ea"/>
                <a:cs typeface="+mn-cs"/>
              </a:rPr>
              <a:t>químicamente</a:t>
            </a:r>
            <a:r>
              <a:rPr lang="es-ES_tradnl" sz="1200" kern="1200" dirty="0" smtClean="0">
                <a:solidFill>
                  <a:schemeClr val="tx1"/>
                </a:solidFill>
                <a:effectLst/>
                <a:latin typeface="+mn-lt"/>
                <a:ea typeface="+mn-ea"/>
                <a:cs typeface="+mn-cs"/>
              </a:rPr>
              <a:t> relacionado con la lactulosa y presenta un sabor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agradable que </a:t>
            </a:r>
            <a:r>
              <a:rPr lang="es-ES_tradnl" sz="1200" kern="1200" dirty="0" err="1" smtClean="0">
                <a:solidFill>
                  <a:schemeClr val="tx1"/>
                </a:solidFill>
                <a:effectLst/>
                <a:latin typeface="+mn-lt"/>
                <a:ea typeface="+mn-ea"/>
                <a:cs typeface="+mn-cs"/>
              </a:rPr>
              <a:t>ésta</a:t>
            </a:r>
            <a:r>
              <a:rPr lang="es-ES_tradnl" sz="1200" kern="1200" dirty="0" smtClean="0">
                <a:solidFill>
                  <a:schemeClr val="tx1"/>
                </a:solidFill>
                <a:effectLst/>
                <a:latin typeface="+mn-lt"/>
                <a:ea typeface="+mn-ea"/>
                <a:cs typeface="+mn-cs"/>
              </a:rPr>
              <a:t>. Su </a:t>
            </a:r>
            <a:r>
              <a:rPr lang="es-ES_tradnl" sz="1200" kern="1200" dirty="0" err="1" smtClean="0">
                <a:solidFill>
                  <a:schemeClr val="tx1"/>
                </a:solidFill>
                <a:effectLst/>
                <a:latin typeface="+mn-lt"/>
                <a:ea typeface="+mn-ea"/>
                <a:cs typeface="+mn-cs"/>
              </a:rPr>
              <a:t>administración</a:t>
            </a:r>
            <a:r>
              <a:rPr lang="es-ES_tradnl" sz="1200" kern="1200" dirty="0" smtClean="0">
                <a:solidFill>
                  <a:schemeClr val="tx1"/>
                </a:solidFill>
                <a:effectLst/>
                <a:latin typeface="+mn-lt"/>
                <a:ea typeface="+mn-ea"/>
                <a:cs typeface="+mn-cs"/>
              </a:rPr>
              <a:t> se debe hacer con uno o dos vasos de agua. </a:t>
            </a:r>
          </a:p>
          <a:p>
            <a:endParaRPr lang="es-ES_trad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El glicerol </a:t>
            </a:r>
            <a:r>
              <a:rPr lang="es-ES_tradnl" sz="1200" kern="1200" dirty="0" smtClean="0">
                <a:solidFill>
                  <a:schemeClr val="tx1"/>
                </a:solidFill>
                <a:effectLst/>
                <a:latin typeface="+mn-lt"/>
                <a:ea typeface="+mn-ea"/>
                <a:cs typeface="+mn-cs"/>
              </a:rPr>
              <a:t>es un alcohol </a:t>
            </a:r>
            <a:r>
              <a:rPr lang="es-ES_tradnl" sz="1200" kern="1200" dirty="0" err="1" smtClean="0">
                <a:solidFill>
                  <a:schemeClr val="tx1"/>
                </a:solidFill>
                <a:effectLst/>
                <a:latin typeface="+mn-lt"/>
                <a:ea typeface="+mn-ea"/>
                <a:cs typeface="+mn-cs"/>
              </a:rPr>
              <a:t>trihidratado</a:t>
            </a:r>
            <a:r>
              <a:rPr lang="es-ES_tradnl" sz="1200" kern="1200" dirty="0" smtClean="0">
                <a:solidFill>
                  <a:schemeClr val="tx1"/>
                </a:solidFill>
                <a:effectLst/>
                <a:latin typeface="+mn-lt"/>
                <a:ea typeface="+mn-ea"/>
                <a:cs typeface="+mn-cs"/>
              </a:rPr>
              <a:t> y altamente </a:t>
            </a:r>
            <a:r>
              <a:rPr lang="es-ES_tradnl" sz="1200" kern="1200" dirty="0" err="1" smtClean="0">
                <a:solidFill>
                  <a:schemeClr val="tx1"/>
                </a:solidFill>
                <a:effectLst/>
                <a:latin typeface="+mn-lt"/>
                <a:ea typeface="+mn-ea"/>
                <a:cs typeface="+mn-cs"/>
              </a:rPr>
              <a:t>higroscópico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Sólo</a:t>
            </a:r>
            <a:r>
              <a:rPr lang="es-ES_tradnl" sz="1200" kern="1200" dirty="0" smtClean="0">
                <a:solidFill>
                  <a:schemeClr val="tx1"/>
                </a:solidFill>
                <a:effectLst/>
                <a:latin typeface="+mn-lt"/>
                <a:ea typeface="+mn-ea"/>
                <a:cs typeface="+mn-cs"/>
              </a:rPr>
              <a:t> debe administrarse en forma de supositorios (son los conocidos </a:t>
            </a:r>
            <a:r>
              <a:rPr lang="es-ES_tradnl" sz="1200" kern="1200" dirty="0" err="1" smtClean="0">
                <a:solidFill>
                  <a:schemeClr val="tx1"/>
                </a:solidFill>
                <a:effectLst/>
                <a:latin typeface="+mn-lt"/>
                <a:ea typeface="+mn-ea"/>
                <a:cs typeface="+mn-cs"/>
              </a:rPr>
              <a:t>suposito-rios</a:t>
            </a:r>
            <a:r>
              <a:rPr lang="es-ES_tradnl" sz="1200" kern="1200" dirty="0" smtClean="0">
                <a:solidFill>
                  <a:schemeClr val="tx1"/>
                </a:solidFill>
                <a:effectLst/>
                <a:latin typeface="+mn-lt"/>
                <a:ea typeface="+mn-ea"/>
                <a:cs typeface="+mn-cs"/>
              </a:rPr>
              <a:t> de glicerina). Es un laxante tipo mixto que tiene dos mecanismos de </a:t>
            </a:r>
            <a:r>
              <a:rPr lang="es-ES_tradnl" sz="1200" kern="1200" dirty="0" err="1" smtClean="0">
                <a:solidFill>
                  <a:schemeClr val="tx1"/>
                </a:solidFill>
                <a:effectLst/>
                <a:latin typeface="+mn-lt"/>
                <a:ea typeface="+mn-ea"/>
                <a:cs typeface="+mn-cs"/>
              </a:rPr>
              <a:t>acción</a:t>
            </a:r>
            <a:r>
              <a:rPr lang="es-ES_tradnl" sz="1200" kern="1200" dirty="0" smtClean="0">
                <a:solidFill>
                  <a:schemeClr val="tx1"/>
                </a:solidFill>
                <a:effectLst/>
                <a:latin typeface="+mn-lt"/>
                <a:ea typeface="+mn-ea"/>
                <a:cs typeface="+mn-cs"/>
              </a:rPr>
              <a:t>. Por un lado es </a:t>
            </a:r>
            <a:r>
              <a:rPr lang="es-ES_tradnl" sz="1200" kern="1200" dirty="0" err="1" smtClean="0">
                <a:solidFill>
                  <a:schemeClr val="tx1"/>
                </a:solidFill>
                <a:effectLst/>
                <a:latin typeface="+mn-lt"/>
                <a:ea typeface="+mn-ea"/>
                <a:cs typeface="+mn-cs"/>
              </a:rPr>
              <a:t>osmótico</a:t>
            </a:r>
            <a:r>
              <a:rPr lang="es-ES_tradnl" sz="1200" kern="1200" dirty="0" smtClean="0">
                <a:solidFill>
                  <a:schemeClr val="tx1"/>
                </a:solidFill>
                <a:effectLst/>
                <a:latin typeface="+mn-lt"/>
                <a:ea typeface="+mn-ea"/>
                <a:cs typeface="+mn-cs"/>
              </a:rPr>
              <a:t> y por otro es estimulante. Provoca la </a:t>
            </a:r>
            <a:r>
              <a:rPr lang="es-ES_tradnl" sz="1200" kern="1200" dirty="0" err="1" smtClean="0">
                <a:solidFill>
                  <a:schemeClr val="tx1"/>
                </a:solidFill>
                <a:effectLst/>
                <a:latin typeface="+mn-lt"/>
                <a:ea typeface="+mn-ea"/>
                <a:cs typeface="+mn-cs"/>
              </a:rPr>
              <a:t>evacuación</a:t>
            </a:r>
            <a:r>
              <a:rPr lang="es-ES_tradnl" sz="1200" kern="1200" dirty="0" smtClean="0">
                <a:solidFill>
                  <a:schemeClr val="tx1"/>
                </a:solidFill>
                <a:effectLst/>
                <a:latin typeface="+mn-lt"/>
                <a:ea typeface="+mn-ea"/>
                <a:cs typeface="+mn-cs"/>
              </a:rPr>
              <a:t> por un ablandamiento de la materia fecal y una </a:t>
            </a:r>
            <a:r>
              <a:rPr lang="es-ES_tradnl" sz="1200" kern="1200" dirty="0" err="1" smtClean="0">
                <a:solidFill>
                  <a:schemeClr val="tx1"/>
                </a:solidFill>
                <a:effectLst/>
                <a:latin typeface="+mn-lt"/>
                <a:ea typeface="+mn-ea"/>
                <a:cs typeface="+mn-cs"/>
              </a:rPr>
              <a:t>lubricación</a:t>
            </a:r>
            <a:r>
              <a:rPr lang="es-ES_tradnl" sz="1200" kern="1200" dirty="0" smtClean="0">
                <a:solidFill>
                  <a:schemeClr val="tx1"/>
                </a:solidFill>
                <a:effectLst/>
                <a:latin typeface="+mn-lt"/>
                <a:ea typeface="+mn-ea"/>
                <a:cs typeface="+mn-cs"/>
              </a:rPr>
              <a:t> del ano y del recto. </a:t>
            </a:r>
            <a:r>
              <a:rPr lang="es-ES_tradnl" sz="1200" kern="1200" dirty="0" err="1" smtClean="0">
                <a:solidFill>
                  <a:schemeClr val="tx1"/>
                </a:solidFill>
                <a:effectLst/>
                <a:latin typeface="+mn-lt"/>
                <a:ea typeface="+mn-ea"/>
                <a:cs typeface="+mn-cs"/>
              </a:rPr>
              <a:t>Están</a:t>
            </a:r>
            <a:r>
              <a:rPr lang="es-ES_tradnl" sz="1200" kern="1200" dirty="0" smtClean="0">
                <a:solidFill>
                  <a:schemeClr val="tx1"/>
                </a:solidFill>
                <a:effectLst/>
                <a:latin typeface="+mn-lt"/>
                <a:ea typeface="+mn-ea"/>
                <a:cs typeface="+mn-cs"/>
              </a:rPr>
              <a:t> indicados en </a:t>
            </a:r>
            <a:r>
              <a:rPr lang="es-ES_tradnl" sz="1200" kern="1200" dirty="0" err="1" smtClean="0">
                <a:solidFill>
                  <a:schemeClr val="tx1"/>
                </a:solidFill>
                <a:effectLst/>
                <a:latin typeface="+mn-lt"/>
                <a:ea typeface="+mn-ea"/>
                <a:cs typeface="+mn-cs"/>
              </a:rPr>
              <a:t>niños</a:t>
            </a:r>
            <a:r>
              <a:rPr lang="es-ES_tradnl" sz="1200" kern="1200" dirty="0" smtClean="0">
                <a:solidFill>
                  <a:schemeClr val="tx1"/>
                </a:solidFill>
                <a:effectLst/>
                <a:latin typeface="+mn-lt"/>
                <a:ea typeface="+mn-ea"/>
                <a:cs typeface="+mn-cs"/>
              </a:rPr>
              <a:t> y </a:t>
            </a:r>
            <a:r>
              <a:rPr lang="es-ES_tradnl" sz="1200" kern="1200" dirty="0" err="1" smtClean="0">
                <a:solidFill>
                  <a:schemeClr val="tx1"/>
                </a:solidFill>
                <a:effectLst/>
                <a:latin typeface="+mn-lt"/>
                <a:ea typeface="+mn-ea"/>
                <a:cs typeface="+mn-cs"/>
              </a:rPr>
              <a:t>actúan</a:t>
            </a:r>
            <a:r>
              <a:rPr lang="es-ES_tradnl" sz="1200" kern="1200" dirty="0" smtClean="0">
                <a:solidFill>
                  <a:schemeClr val="tx1"/>
                </a:solidFill>
                <a:effectLst/>
                <a:latin typeface="+mn-lt"/>
                <a:ea typeface="+mn-ea"/>
                <a:cs typeface="+mn-cs"/>
              </a:rPr>
              <a:t> a la hora o dos hora de su </a:t>
            </a:r>
            <a:r>
              <a:rPr lang="es-ES_tradnl" sz="1200" kern="1200" dirty="0" err="1" smtClean="0">
                <a:solidFill>
                  <a:schemeClr val="tx1"/>
                </a:solidFill>
                <a:effectLst/>
                <a:latin typeface="+mn-lt"/>
                <a:ea typeface="+mn-ea"/>
                <a:cs typeface="+mn-cs"/>
              </a:rPr>
              <a:t>administración</a:t>
            </a:r>
            <a:r>
              <a:rPr lang="es-ES_tradnl" sz="1200" kern="1200" dirty="0" smtClean="0">
                <a:solidFill>
                  <a:schemeClr val="tx1"/>
                </a:solidFill>
                <a:effectLst/>
                <a:latin typeface="+mn-lt"/>
                <a:ea typeface="+mn-ea"/>
                <a:cs typeface="+mn-cs"/>
              </a:rPr>
              <a:t>. Por este motivo son </a:t>
            </a:r>
            <a:r>
              <a:rPr lang="es-ES_tradnl" sz="1200" kern="1200" dirty="0" err="1" smtClean="0">
                <a:solidFill>
                  <a:schemeClr val="tx1"/>
                </a:solidFill>
                <a:effectLst/>
                <a:latin typeface="+mn-lt"/>
                <a:ea typeface="+mn-ea"/>
                <a:cs typeface="+mn-cs"/>
              </a:rPr>
              <a:t>útiles</a:t>
            </a:r>
            <a:r>
              <a:rPr lang="es-ES_tradnl" sz="1200" kern="1200" dirty="0" smtClean="0">
                <a:solidFill>
                  <a:schemeClr val="tx1"/>
                </a:solidFill>
                <a:effectLst/>
                <a:latin typeface="+mn-lt"/>
                <a:ea typeface="+mn-ea"/>
                <a:cs typeface="+mn-cs"/>
              </a:rPr>
              <a:t> en el tratamiento del </a:t>
            </a:r>
            <a:r>
              <a:rPr lang="es-ES_tradnl" sz="1200" kern="1200" dirty="0" err="1" smtClean="0">
                <a:solidFill>
                  <a:schemeClr val="tx1"/>
                </a:solidFill>
                <a:effectLst/>
                <a:latin typeface="+mn-lt"/>
                <a:ea typeface="+mn-ea"/>
                <a:cs typeface="+mn-cs"/>
              </a:rPr>
              <a:t>estreñimiento</a:t>
            </a:r>
            <a:r>
              <a:rPr lang="es-ES_tradnl" sz="1200" kern="1200" dirty="0" smtClean="0">
                <a:solidFill>
                  <a:schemeClr val="tx1"/>
                </a:solidFill>
                <a:effectLst/>
                <a:latin typeface="+mn-lt"/>
                <a:ea typeface="+mn-ea"/>
                <a:cs typeface="+mn-cs"/>
              </a:rPr>
              <a:t> agudo. Su uso puede producir </a:t>
            </a:r>
            <a:r>
              <a:rPr lang="es-ES_tradnl" sz="1200" kern="1200" dirty="0" err="1" smtClean="0">
                <a:solidFill>
                  <a:schemeClr val="tx1"/>
                </a:solidFill>
                <a:effectLst/>
                <a:latin typeface="+mn-lt"/>
                <a:ea typeface="+mn-ea"/>
                <a:cs typeface="+mn-cs"/>
              </a:rPr>
              <a:t>irritación</a:t>
            </a:r>
            <a:r>
              <a:rPr lang="es-ES_tradnl" sz="1200" kern="1200" dirty="0" smtClean="0">
                <a:solidFill>
                  <a:schemeClr val="tx1"/>
                </a:solidFill>
                <a:effectLst/>
                <a:latin typeface="+mn-lt"/>
                <a:ea typeface="+mn-ea"/>
                <a:cs typeface="+mn-cs"/>
              </a:rPr>
              <a:t> anal, por lo que se recomienda utilizarlos en </a:t>
            </a:r>
            <a:r>
              <a:rPr lang="es-ES_tradnl" sz="1200" kern="1200" dirty="0" err="1" smtClean="0">
                <a:solidFill>
                  <a:schemeClr val="tx1"/>
                </a:solidFill>
                <a:effectLst/>
                <a:latin typeface="+mn-lt"/>
                <a:ea typeface="+mn-ea"/>
                <a:cs typeface="+mn-cs"/>
              </a:rPr>
              <a:t>períodos</a:t>
            </a:r>
            <a:r>
              <a:rPr lang="es-ES_tradnl" sz="1200" kern="1200" dirty="0" smtClean="0">
                <a:solidFill>
                  <a:schemeClr val="tx1"/>
                </a:solidFill>
                <a:effectLst/>
                <a:latin typeface="+mn-lt"/>
                <a:ea typeface="+mn-ea"/>
                <a:cs typeface="+mn-cs"/>
              </a:rPr>
              <a:t> de tiempo limitados. </a:t>
            </a:r>
          </a:p>
          <a:p>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Laxantes con alto contenido en fosfatos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notificación</a:t>
            </a:r>
            <a:r>
              <a:rPr lang="es-ES_tradnl" sz="1200" kern="1200" dirty="0" smtClean="0">
                <a:solidFill>
                  <a:schemeClr val="tx1"/>
                </a:solidFill>
                <a:effectLst/>
                <a:latin typeface="+mn-lt"/>
                <a:ea typeface="+mn-ea"/>
                <a:cs typeface="+mn-cs"/>
              </a:rPr>
              <a:t> en </a:t>
            </a:r>
            <a:r>
              <a:rPr lang="es-ES_tradnl" sz="1200" kern="1200" dirty="0" err="1" smtClean="0">
                <a:solidFill>
                  <a:schemeClr val="tx1"/>
                </a:solidFill>
                <a:effectLst/>
                <a:latin typeface="+mn-lt"/>
                <a:ea typeface="+mn-ea"/>
                <a:cs typeface="+mn-cs"/>
              </a:rPr>
              <a:t>España</a:t>
            </a:r>
            <a:r>
              <a:rPr lang="es-ES_tradnl" sz="1200" kern="1200" dirty="0" smtClean="0">
                <a:solidFill>
                  <a:schemeClr val="tx1"/>
                </a:solidFill>
                <a:effectLst/>
                <a:latin typeface="+mn-lt"/>
                <a:ea typeface="+mn-ea"/>
                <a:cs typeface="+mn-cs"/>
              </a:rPr>
              <a:t> de varios casos de </a:t>
            </a:r>
            <a:r>
              <a:rPr lang="es-ES_tradnl" sz="1200" kern="1200" dirty="0" err="1" smtClean="0">
                <a:solidFill>
                  <a:schemeClr val="tx1"/>
                </a:solidFill>
                <a:effectLst/>
                <a:latin typeface="+mn-lt"/>
                <a:ea typeface="+mn-ea"/>
                <a:cs typeface="+mn-cs"/>
              </a:rPr>
              <a:t>hiperfos-fatemia</a:t>
            </a:r>
            <a:r>
              <a:rPr lang="es-ES_tradnl" sz="1200" kern="1200" dirty="0" smtClean="0">
                <a:solidFill>
                  <a:schemeClr val="tx1"/>
                </a:solidFill>
                <a:effectLst/>
                <a:latin typeface="+mn-lt"/>
                <a:ea typeface="+mn-ea"/>
                <a:cs typeface="+mn-cs"/>
              </a:rPr>
              <a:t>, algunos de ellos graves, asociados al uso de este tipo de laxantes osmóticos dio lugar a la </a:t>
            </a:r>
            <a:r>
              <a:rPr lang="es-ES_tradnl" sz="1200" kern="1200" dirty="0" err="1" smtClean="0">
                <a:solidFill>
                  <a:schemeClr val="tx1"/>
                </a:solidFill>
                <a:effectLst/>
                <a:latin typeface="+mn-lt"/>
                <a:ea typeface="+mn-ea"/>
                <a:cs typeface="+mn-cs"/>
              </a:rPr>
              <a:t>revisión</a:t>
            </a:r>
            <a:r>
              <a:rPr lang="es-ES_tradnl" sz="1200" kern="1200" dirty="0" smtClean="0">
                <a:solidFill>
                  <a:schemeClr val="tx1"/>
                </a:solidFill>
                <a:effectLst/>
                <a:latin typeface="+mn-lt"/>
                <a:ea typeface="+mn-ea"/>
                <a:cs typeface="+mn-cs"/>
              </a:rPr>
              <a:t> de todos los datos disponibles relativos a la seguridad de estos medicamentos. Las </a:t>
            </a:r>
            <a:r>
              <a:rPr lang="es-ES_tradnl" sz="1200" kern="1200" dirty="0" err="1" smtClean="0">
                <a:solidFill>
                  <a:schemeClr val="tx1"/>
                </a:solidFill>
                <a:effectLst/>
                <a:latin typeface="+mn-lt"/>
                <a:ea typeface="+mn-ea"/>
                <a:cs typeface="+mn-cs"/>
              </a:rPr>
              <a:t>conclusio</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nes</a:t>
            </a:r>
            <a:r>
              <a:rPr lang="es-ES_tradnl" sz="1200" kern="1200" dirty="0" smtClean="0">
                <a:solidFill>
                  <a:schemeClr val="tx1"/>
                </a:solidFill>
                <a:effectLst/>
                <a:latin typeface="+mn-lt"/>
                <a:ea typeface="+mn-ea"/>
                <a:cs typeface="+mn-cs"/>
              </a:rPr>
              <a:t> de esta </a:t>
            </a:r>
            <a:r>
              <a:rPr lang="es-ES_tradnl" sz="1200" kern="1200" dirty="0" err="1" smtClean="0">
                <a:solidFill>
                  <a:schemeClr val="tx1"/>
                </a:solidFill>
                <a:effectLst/>
                <a:latin typeface="+mn-lt"/>
                <a:ea typeface="+mn-ea"/>
                <a:cs typeface="+mn-cs"/>
              </a:rPr>
              <a:t>revisión</a:t>
            </a:r>
            <a:r>
              <a:rPr lang="es-ES_tradnl" sz="1200" kern="1200" dirty="0" smtClean="0">
                <a:solidFill>
                  <a:schemeClr val="tx1"/>
                </a:solidFill>
                <a:effectLst/>
                <a:latin typeface="+mn-lt"/>
                <a:ea typeface="+mn-ea"/>
                <a:cs typeface="+mn-cs"/>
              </a:rPr>
              <a:t> fueron que el balance beneficio riesgo de los laxantes con alto contenido en fosfatos se mantiene favorable en aquellas indicaciones que suponen su </a:t>
            </a:r>
            <a:r>
              <a:rPr lang="es-ES_tradnl" sz="1200" kern="1200" dirty="0" err="1" smtClean="0">
                <a:solidFill>
                  <a:schemeClr val="tx1"/>
                </a:solidFill>
                <a:effectLst/>
                <a:latin typeface="+mn-lt"/>
                <a:ea typeface="+mn-ea"/>
                <a:cs typeface="+mn-cs"/>
              </a:rPr>
              <a:t>utilización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esporádica</a:t>
            </a:r>
            <a:r>
              <a:rPr lang="es-ES_tradnl" sz="1200" kern="1200" dirty="0" smtClean="0">
                <a:solidFill>
                  <a:schemeClr val="tx1"/>
                </a:solidFill>
                <a:effectLst/>
                <a:latin typeface="+mn-lt"/>
                <a:ea typeface="+mn-ea"/>
                <a:cs typeface="+mn-cs"/>
              </a:rPr>
              <a:t> como son el vaciado intestinal previo a </a:t>
            </a:r>
            <a:r>
              <a:rPr lang="es-ES_tradnl" sz="1200" kern="1200" dirty="0" err="1" smtClean="0">
                <a:solidFill>
                  <a:schemeClr val="tx1"/>
                </a:solidFill>
                <a:effectLst/>
                <a:latin typeface="+mn-lt"/>
                <a:ea typeface="+mn-ea"/>
                <a:cs typeface="+mn-cs"/>
              </a:rPr>
              <a:t>explo</a:t>
            </a:r>
            <a:r>
              <a:rPr lang="es-ES_tradnl" sz="1200" kern="1200" dirty="0" smtClean="0">
                <a:solidFill>
                  <a:schemeClr val="tx1"/>
                </a:solidFill>
                <a:effectLst/>
                <a:latin typeface="+mn-lt"/>
                <a:ea typeface="+mn-ea"/>
                <a:cs typeface="+mn-cs"/>
              </a:rPr>
              <a:t>- raciones </a:t>
            </a:r>
            <a:r>
              <a:rPr lang="es-ES_tradnl" sz="1200" kern="1200" dirty="0" err="1" smtClean="0">
                <a:solidFill>
                  <a:schemeClr val="tx1"/>
                </a:solidFill>
                <a:effectLst/>
                <a:latin typeface="+mn-lt"/>
                <a:ea typeface="+mn-ea"/>
                <a:cs typeface="+mn-cs"/>
              </a:rPr>
              <a:t>diagnósticas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cirugía</a:t>
            </a:r>
            <a:r>
              <a:rPr lang="es-ES_tradnl" sz="1200" kern="1200" dirty="0" smtClean="0">
                <a:solidFill>
                  <a:schemeClr val="tx1"/>
                </a:solidFill>
                <a:effectLst/>
                <a:latin typeface="+mn-lt"/>
                <a:ea typeface="+mn-ea"/>
                <a:cs typeface="+mn-cs"/>
              </a:rPr>
              <a:t> o parto o en casos de </a:t>
            </a:r>
            <a:r>
              <a:rPr lang="es-ES_tradnl" sz="1200" kern="1200" dirty="0" err="1" smtClean="0">
                <a:solidFill>
                  <a:schemeClr val="tx1"/>
                </a:solidFill>
                <a:effectLst/>
                <a:latin typeface="+mn-lt"/>
                <a:ea typeface="+mn-ea"/>
                <a:cs typeface="+mn-cs"/>
              </a:rPr>
              <a:t>impactación</a:t>
            </a:r>
            <a:r>
              <a:rPr lang="es-ES_tradnl" sz="1200" kern="1200" dirty="0" smtClean="0">
                <a:solidFill>
                  <a:schemeClr val="tx1"/>
                </a:solidFill>
                <a:effectLst/>
                <a:latin typeface="+mn-lt"/>
                <a:ea typeface="+mn-ea"/>
                <a:cs typeface="+mn-cs"/>
              </a:rPr>
              <a:t> fecal, siempre que se evite administrarlos a pacientes con otros factores de riesgo de padecer </a:t>
            </a:r>
            <a:r>
              <a:rPr lang="es-ES_tradnl" sz="1200" kern="1200" dirty="0" err="1" smtClean="0">
                <a:solidFill>
                  <a:schemeClr val="tx1"/>
                </a:solidFill>
                <a:effectLst/>
                <a:latin typeface="+mn-lt"/>
                <a:ea typeface="+mn-ea"/>
                <a:cs typeface="+mn-cs"/>
              </a:rPr>
              <a:t>hiperfosfatemia</a:t>
            </a:r>
            <a:r>
              <a:rPr lang="es-ES_tradnl" sz="1200" kern="1200" dirty="0" smtClean="0">
                <a:solidFill>
                  <a:schemeClr val="tx1"/>
                </a:solidFill>
                <a:effectLst/>
                <a:latin typeface="+mn-lt"/>
                <a:ea typeface="+mn-ea"/>
                <a:cs typeface="+mn-cs"/>
              </a:rPr>
              <a:t>, y se administren con </a:t>
            </a:r>
            <a:r>
              <a:rPr lang="es-ES_tradnl" sz="1200" kern="1200" dirty="0" err="1" smtClean="0">
                <a:solidFill>
                  <a:schemeClr val="tx1"/>
                </a:solidFill>
                <a:effectLst/>
                <a:latin typeface="+mn-lt"/>
                <a:ea typeface="+mn-ea"/>
                <a:cs typeface="+mn-cs"/>
              </a:rPr>
              <a:t>precaución</a:t>
            </a:r>
            <a:r>
              <a:rPr lang="es-ES_tradnl" sz="1200" kern="1200" dirty="0" smtClean="0">
                <a:solidFill>
                  <a:schemeClr val="tx1"/>
                </a:solidFill>
                <a:effectLst/>
                <a:latin typeface="+mn-lt"/>
                <a:ea typeface="+mn-ea"/>
                <a:cs typeface="+mn-cs"/>
              </a:rPr>
              <a:t> en pacientes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vulnerables a presentar cuadros graves de alteraciones </a:t>
            </a:r>
            <a:r>
              <a:rPr lang="es-ES_tradnl" sz="1200" kern="1200" dirty="0" err="1" smtClean="0">
                <a:solidFill>
                  <a:schemeClr val="tx1"/>
                </a:solidFill>
                <a:effectLst/>
                <a:latin typeface="+mn-lt"/>
                <a:ea typeface="+mn-ea"/>
                <a:cs typeface="+mn-cs"/>
              </a:rPr>
              <a:t>electrolíticas</a:t>
            </a:r>
            <a:r>
              <a:rPr lang="es-ES_tradnl" sz="1200" kern="1200" dirty="0" smtClean="0">
                <a:solidFill>
                  <a:schemeClr val="tx1"/>
                </a:solidFill>
                <a:effectLst/>
                <a:latin typeface="+mn-lt"/>
                <a:ea typeface="+mn-ea"/>
                <a:cs typeface="+mn-cs"/>
              </a:rPr>
              <a:t>. En </a:t>
            </a:r>
            <a:r>
              <a:rPr lang="es-ES_tradnl" sz="1200" kern="1200" dirty="0" err="1" smtClean="0">
                <a:solidFill>
                  <a:schemeClr val="tx1"/>
                </a:solidFill>
                <a:effectLst/>
                <a:latin typeface="+mn-lt"/>
                <a:ea typeface="+mn-ea"/>
                <a:cs typeface="+mn-cs"/>
              </a:rPr>
              <a:t>ningún</a:t>
            </a:r>
            <a:r>
              <a:rPr lang="es-ES_tradnl" sz="1200" kern="1200" dirty="0" smtClean="0">
                <a:solidFill>
                  <a:schemeClr val="tx1"/>
                </a:solidFill>
                <a:effectLst/>
                <a:latin typeface="+mn-lt"/>
                <a:ea typeface="+mn-ea"/>
                <a:cs typeface="+mn-cs"/>
              </a:rPr>
              <a:t> caso este tipo de laxantes se utilizará en el tratamiento habitual del </a:t>
            </a:r>
            <a:r>
              <a:rPr lang="es-ES_tradnl" sz="1200" kern="1200" dirty="0" err="1" smtClean="0">
                <a:solidFill>
                  <a:schemeClr val="tx1"/>
                </a:solidFill>
                <a:effectLst/>
                <a:latin typeface="+mn-lt"/>
                <a:ea typeface="+mn-ea"/>
                <a:cs typeface="+mn-cs"/>
              </a:rPr>
              <a:t>estreñimient</a:t>
            </a:r>
            <a:r>
              <a:rPr lang="es-ES_tradnl" sz="1200" kern="1200" dirty="0" smtClean="0">
                <a:solidFill>
                  <a:schemeClr val="tx1"/>
                </a:solidFill>
                <a:effectLst/>
                <a:latin typeface="+mn-lt"/>
                <a:ea typeface="+mn-ea"/>
                <a:cs typeface="+mn-cs"/>
              </a:rPr>
              <a:t> o</a:t>
            </a:r>
            <a:endParaRPr lang="es-ES_tradnl" dirty="0" smtClean="0"/>
          </a:p>
          <a:p>
            <a:endParaRPr lang="es-ES_tradnl" dirty="0" smtClean="0"/>
          </a:p>
          <a:p>
            <a:endParaRPr lang="es-ES_tradnl" dirty="0" smtClean="0"/>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*Ford AC, </a:t>
            </a:r>
            <a:r>
              <a:rPr lang="es-ES_tradnl" sz="1200" kern="1200" dirty="0" err="1" smtClean="0">
                <a:solidFill>
                  <a:schemeClr val="tx1"/>
                </a:solidFill>
                <a:effectLst/>
                <a:latin typeface="+mn-lt"/>
                <a:ea typeface="+mn-ea"/>
                <a:cs typeface="+mn-cs"/>
              </a:rPr>
              <a:t>Suares</a:t>
            </a:r>
            <a:r>
              <a:rPr lang="es-ES_tradnl" sz="1200" kern="1200" dirty="0" smtClean="0">
                <a:solidFill>
                  <a:schemeClr val="tx1"/>
                </a:solidFill>
                <a:effectLst/>
                <a:latin typeface="+mn-lt"/>
                <a:ea typeface="+mn-ea"/>
                <a:cs typeface="+mn-cs"/>
              </a:rPr>
              <a:t> NC. E </a:t>
            </a:r>
            <a:r>
              <a:rPr lang="es-ES_tradnl" sz="1200" kern="1200" dirty="0" err="1" smtClean="0">
                <a:solidFill>
                  <a:schemeClr val="tx1"/>
                </a:solidFill>
                <a:effectLst/>
                <a:latin typeface="+mn-lt"/>
                <a:ea typeface="+mn-ea"/>
                <a:cs typeface="+mn-cs"/>
              </a:rPr>
              <a:t>ect</a:t>
            </a:r>
            <a:r>
              <a:rPr lang="es-ES_tradnl" sz="1200" kern="1200" dirty="0" smtClean="0">
                <a:solidFill>
                  <a:schemeClr val="tx1"/>
                </a:solidFill>
                <a:effectLst/>
                <a:latin typeface="+mn-lt"/>
                <a:ea typeface="+mn-ea"/>
                <a:cs typeface="+mn-cs"/>
              </a:rPr>
              <a:t> of laxa ves and </a:t>
            </a:r>
            <a:r>
              <a:rPr lang="es-ES_tradnl" sz="1200" kern="1200" dirty="0" err="1" smtClean="0">
                <a:solidFill>
                  <a:schemeClr val="tx1"/>
                </a:solidFill>
                <a:effectLst/>
                <a:latin typeface="+mn-lt"/>
                <a:ea typeface="+mn-ea"/>
                <a:cs typeface="+mn-cs"/>
              </a:rPr>
              <a:t>pharmacological</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therapies</a:t>
            </a:r>
            <a:r>
              <a:rPr lang="es-ES_tradnl" sz="1200" kern="1200" dirty="0" smtClean="0">
                <a:solidFill>
                  <a:schemeClr val="tx1"/>
                </a:solidFill>
                <a:effectLst/>
                <a:latin typeface="+mn-lt"/>
                <a:ea typeface="+mn-ea"/>
                <a:cs typeface="+mn-cs"/>
              </a:rPr>
              <a:t> in </a:t>
            </a:r>
            <a:r>
              <a:rPr lang="es-ES_tradnl" sz="1200" kern="1200" dirty="0" err="1" smtClean="0">
                <a:solidFill>
                  <a:schemeClr val="tx1"/>
                </a:solidFill>
                <a:effectLst/>
                <a:latin typeface="+mn-lt"/>
                <a:ea typeface="+mn-ea"/>
                <a:cs typeface="+mn-cs"/>
              </a:rPr>
              <a:t>chronic</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idiopa</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thic</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cons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pa</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systema</a:t>
            </a:r>
            <a:r>
              <a:rPr lang="es-ES_tradnl" sz="1200" kern="1200" dirty="0" smtClean="0">
                <a:solidFill>
                  <a:schemeClr val="tx1"/>
                </a:solidFill>
                <a:effectLst/>
                <a:latin typeface="+mn-lt"/>
                <a:ea typeface="+mn-ea"/>
                <a:cs typeface="+mn-cs"/>
              </a:rPr>
              <a:t> c </a:t>
            </a:r>
            <a:r>
              <a:rPr lang="es-ES_tradnl" sz="1200" kern="1200" dirty="0" err="1" smtClean="0">
                <a:solidFill>
                  <a:schemeClr val="tx1"/>
                </a:solidFill>
                <a:effectLst/>
                <a:latin typeface="+mn-lt"/>
                <a:ea typeface="+mn-ea"/>
                <a:cs typeface="+mn-cs"/>
              </a:rPr>
              <a:t>review</a:t>
            </a:r>
            <a:r>
              <a:rPr lang="es-ES_tradnl" sz="1200" kern="1200" dirty="0" smtClean="0">
                <a:solidFill>
                  <a:schemeClr val="tx1"/>
                </a:solidFill>
                <a:effectLst/>
                <a:latin typeface="+mn-lt"/>
                <a:ea typeface="+mn-ea"/>
                <a:cs typeface="+mn-cs"/>
              </a:rPr>
              <a:t> and meta- </a:t>
            </a:r>
            <a:r>
              <a:rPr lang="es-ES_tradnl" sz="1200" kern="1200" dirty="0" err="1" smtClean="0">
                <a:solidFill>
                  <a:schemeClr val="tx1"/>
                </a:solidFill>
                <a:effectLst/>
                <a:latin typeface="+mn-lt"/>
                <a:ea typeface="+mn-ea"/>
                <a:cs typeface="+mn-cs"/>
              </a:rPr>
              <a:t>analysis</a:t>
            </a:r>
            <a:r>
              <a:rPr lang="es-ES_tradnl" sz="1200"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Gut</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2011;60:209-18. </a:t>
            </a:r>
            <a:endParaRPr lang="es-ES_tradnl" dirty="0" smtClean="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22</a:t>
            </a:fld>
            <a:endParaRPr lang="es-ES"/>
          </a:p>
        </p:txBody>
      </p:sp>
    </p:spTree>
    <p:extLst>
      <p:ext uri="{BB962C8B-B14F-4D97-AF65-F5344CB8AC3E}">
        <p14:creationId xmlns:p14="http://schemas.microsoft.com/office/powerpoint/2010/main" val="73779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i="1" dirty="0" smtClean="0"/>
              <a:t>       </a:t>
            </a:r>
            <a:r>
              <a:rPr lang="es-ES_tradnl" b="1" u="sng" dirty="0" smtClean="0"/>
              <a:t>1º SE COROBORA LAS PREGUNTAS:</a:t>
            </a:r>
            <a:endParaRPr lang="es-ES_tradnl" b="1" i="1" u="sng" dirty="0" smtClean="0"/>
          </a:p>
          <a:p>
            <a:endParaRPr lang="es-ES_tradnl" b="1" i="1" dirty="0" smtClean="0"/>
          </a:p>
          <a:p>
            <a:r>
              <a:rPr lang="es-ES_tradnl" b="1" i="1" dirty="0" smtClean="0"/>
              <a:t>       1. ¿Para quién es?(Embarazada , madre lactante</a:t>
            </a:r>
            <a:r>
              <a:rPr lang="mr-IN" b="1" i="1" dirty="0" smtClean="0"/>
              <a:t>…………………………</a:t>
            </a:r>
            <a:r>
              <a:rPr lang="es-ES" b="1" i="1" dirty="0" smtClean="0"/>
              <a:t>...</a:t>
            </a:r>
            <a:r>
              <a:rPr lang="es-ES_tradnl" b="1" i="1" dirty="0" smtClean="0"/>
              <a:t> </a:t>
            </a:r>
            <a:r>
              <a:rPr lang="es-ES_tradnl" b="1" i="1" dirty="0" smtClean="0">
                <a:solidFill>
                  <a:srgbClr val="00B0F0"/>
                </a:solidFill>
              </a:rPr>
              <a:t>Madre lactante</a:t>
            </a:r>
            <a:r>
              <a:rPr lang="es-ES_tradnl" b="1" i="1" dirty="0" smtClean="0"/>
              <a:t>.</a:t>
            </a:r>
          </a:p>
          <a:p>
            <a:r>
              <a:rPr lang="es-ES_tradnl" b="1" i="1" dirty="0" smtClean="0"/>
              <a:t>        2. ¿Desde cuando? </a:t>
            </a:r>
            <a:r>
              <a:rPr lang="mr-IN" b="1" i="1" dirty="0" smtClean="0"/>
              <a:t>………</a:t>
            </a:r>
            <a:r>
              <a:rPr lang="es-ES" b="1" i="1" dirty="0" smtClean="0"/>
              <a:t>.</a:t>
            </a:r>
            <a:r>
              <a:rPr lang="mr-IN" b="1" i="1" dirty="0" smtClean="0"/>
              <a:t>………</a:t>
            </a:r>
            <a:r>
              <a:rPr lang="es-ES" b="1" i="1" dirty="0" smtClean="0"/>
              <a:t>....</a:t>
            </a:r>
            <a:r>
              <a:rPr lang="es-ES" b="1" i="1" dirty="0" smtClean="0">
                <a:solidFill>
                  <a:srgbClr val="00B0F0"/>
                </a:solidFill>
              </a:rPr>
              <a:t>3 DIAS</a:t>
            </a:r>
            <a:endParaRPr lang="es-ES_tradnl" b="1" i="1" dirty="0" smtClean="0">
              <a:solidFill>
                <a:srgbClr val="00B0F0"/>
              </a:solidFill>
            </a:endParaRPr>
          </a:p>
          <a:p>
            <a:r>
              <a:rPr lang="es-ES_tradnl" b="1" i="1" dirty="0" smtClean="0"/>
              <a:t>        3.¿En qué consiste realmente su estreñimiento</a:t>
            </a:r>
          </a:p>
          <a:p>
            <a:r>
              <a:rPr lang="es-ES_tradnl" b="1" i="1" dirty="0" smtClean="0"/>
              <a:t>        ¿Ausencia de deseo o esfuerzo excesivo durante la evacuación? </a:t>
            </a:r>
            <a:r>
              <a:rPr lang="mr-IN" b="1" i="1" dirty="0" smtClean="0"/>
              <a:t>……</a:t>
            </a:r>
            <a:r>
              <a:rPr lang="es-ES" b="1" i="1" dirty="0" smtClean="0"/>
              <a:t>.</a:t>
            </a:r>
            <a:r>
              <a:rPr lang="es-ES_tradnl" b="1" i="1" dirty="0" smtClean="0">
                <a:solidFill>
                  <a:srgbClr val="00B0F0"/>
                </a:solidFill>
              </a:rPr>
              <a:t>no llamadas y  esfuerzo</a:t>
            </a:r>
          </a:p>
          <a:p>
            <a:r>
              <a:rPr lang="es-ES_tradnl" b="1" i="1" dirty="0" smtClean="0"/>
              <a:t>        ¿Tiene dolor coincidiendo con la deposición? </a:t>
            </a:r>
            <a:r>
              <a:rPr lang="mr-IN" b="1" i="1" dirty="0" smtClean="0"/>
              <a:t>…………………………</a:t>
            </a:r>
            <a:r>
              <a:rPr lang="es-ES" b="1" i="1" dirty="0" smtClean="0"/>
              <a:t> </a:t>
            </a:r>
            <a:r>
              <a:rPr lang="mr-IN" b="1" i="1" dirty="0" smtClean="0"/>
              <a:t>……………</a:t>
            </a:r>
            <a:r>
              <a:rPr lang="es-ES"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4.  Si Es habitual: ¿ya utiliza laxantes? </a:t>
            </a:r>
            <a:r>
              <a:rPr lang="mr-IN" b="1" i="1" dirty="0" smtClean="0"/>
              <a:t>………………………………………………</a:t>
            </a:r>
            <a:r>
              <a:rPr lang="es-ES" b="1" i="1" dirty="0" smtClean="0"/>
              <a:t>.</a:t>
            </a:r>
            <a:r>
              <a:rPr lang="mr-IN" b="1" i="1" dirty="0" smtClean="0"/>
              <a:t>…</a:t>
            </a:r>
            <a:r>
              <a:rPr lang="es-ES" b="1" i="1" dirty="0" smtClean="0"/>
              <a:t>..</a:t>
            </a:r>
            <a:r>
              <a:rPr lang="mr-IN" b="1" i="1" dirty="0" smtClean="0"/>
              <a:t>…</a:t>
            </a:r>
            <a:r>
              <a:rPr lang="es-ES" b="1" i="1" dirty="0" smtClean="0">
                <a:solidFill>
                  <a:srgbClr val="00B0F0"/>
                </a:solidFill>
              </a:rPr>
              <a:t>SI, alguna vez</a:t>
            </a:r>
            <a:endParaRPr lang="es-ES_tradnl" b="1" i="1" dirty="0" smtClean="0">
              <a:solidFill>
                <a:srgbClr val="00B0F0"/>
              </a:solidFill>
            </a:endParaRPr>
          </a:p>
          <a:p>
            <a:r>
              <a:rPr lang="es-ES_tradnl" b="1" i="1" dirty="0" smtClean="0"/>
              <a:t>        5. Si esporádico:¿algún cambio como viaje, cambio dieta, reposo</a:t>
            </a:r>
            <a:r>
              <a:rPr lang="mr-IN"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6.Sintomas de alarma: &gt;7 días seguidos,(sin ser efectivas las medidas)</a:t>
            </a:r>
            <a:r>
              <a:rPr lang="mr-IN" b="1" i="1" dirty="0" smtClean="0"/>
              <a:t>……</a:t>
            </a:r>
            <a:r>
              <a:rPr lang="es-ES" b="1" i="1" dirty="0" smtClean="0"/>
              <a:t>..</a:t>
            </a:r>
            <a:r>
              <a:rPr lang="es-ES" b="1" i="1" dirty="0" smtClean="0">
                <a:solidFill>
                  <a:srgbClr val="00B0F0"/>
                </a:solidFill>
              </a:rPr>
              <a:t>NO</a:t>
            </a:r>
            <a:endParaRPr lang="es-ES_tradnl" b="1" i="1" dirty="0" smtClean="0">
              <a:solidFill>
                <a:srgbClr val="00B0F0"/>
              </a:solidFill>
            </a:endParaRPr>
          </a:p>
          <a:p>
            <a:r>
              <a:rPr lang="es-ES_tradnl" b="1" i="1" dirty="0" smtClean="0"/>
              <a:t>            Cambio reciente en el habito deposicional. Alternancia con diarreas-</a:t>
            </a:r>
          </a:p>
          <a:p>
            <a:r>
              <a:rPr lang="es-ES_tradnl" b="1" i="1" dirty="0" smtClean="0"/>
              <a:t>            Sangre en heces .Dolor abdominales. Pérdida peso .Anemia. Fiebre</a:t>
            </a:r>
            <a:r>
              <a:rPr lang="mr-IN" b="1" i="1" dirty="0" smtClean="0"/>
              <a:t>……</a:t>
            </a:r>
            <a:r>
              <a:rPr lang="es-ES" b="1" i="1" dirty="0" smtClean="0"/>
              <a:t>.</a:t>
            </a:r>
            <a:r>
              <a:rPr lang="es-ES" b="1" i="1" dirty="0" smtClean="0">
                <a:solidFill>
                  <a:srgbClr val="00B0F0"/>
                </a:solidFill>
              </a:rPr>
              <a:t>NO</a:t>
            </a:r>
            <a:r>
              <a:rPr lang="es-ES_tradnl" b="1" i="1" dirty="0" smtClean="0"/>
              <a:t>    </a:t>
            </a:r>
          </a:p>
          <a:p>
            <a:r>
              <a:rPr lang="es-ES_tradnl" b="1" i="1" dirty="0" smtClean="0"/>
              <a:t>           Fármacos</a:t>
            </a:r>
            <a:r>
              <a:rPr lang="mr-IN" b="1" i="1" dirty="0" smtClean="0"/>
              <a:t>………………………………………………………………………………………………</a:t>
            </a:r>
            <a:r>
              <a:rPr lang="es-ES" b="1" i="1" dirty="0" smtClean="0"/>
              <a:t>..</a:t>
            </a:r>
            <a:r>
              <a:rPr lang="es-ES" b="1" i="1" dirty="0" smtClean="0">
                <a:solidFill>
                  <a:srgbClr val="00B0F0"/>
                </a:solidFill>
              </a:rPr>
              <a:t>NO</a:t>
            </a:r>
            <a:endParaRPr lang="es-ES_tradnl" b="1" dirty="0" smtClean="0">
              <a:solidFill>
                <a:srgbClr val="00B0F0"/>
              </a:solidFill>
            </a:endParaRPr>
          </a:p>
          <a:p>
            <a:r>
              <a:rPr lang="es-ES_tradnl" b="1" u="sng" dirty="0" smtClean="0"/>
              <a:t>2ºSE</a:t>
            </a:r>
            <a:r>
              <a:rPr lang="es-ES_tradnl" b="1" u="sng" baseline="0" dirty="0" smtClean="0"/>
              <a:t> COMENTA LO QUE EL PADRE DEBE SABER DE DIAPO 26-31</a:t>
            </a:r>
            <a:endParaRPr lang="es-ES_tradnl" b="1" u="sng" dirty="0" smtClean="0"/>
          </a:p>
          <a:p>
            <a:endParaRPr lang="es-ES_tradnl" sz="1200" b="1" i="0" kern="120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LA AMOXICILINA </a:t>
            </a:r>
            <a:r>
              <a:rPr lang="es-ES_tradnl" sz="1200" b="0" i="0" kern="1200" dirty="0" smtClean="0">
                <a:solidFill>
                  <a:schemeClr val="tx1"/>
                </a:solidFill>
                <a:effectLst/>
                <a:latin typeface="+mn-lt"/>
                <a:ea typeface="+mn-ea"/>
                <a:cs typeface="+mn-cs"/>
              </a:rPr>
              <a:t>se excreta en un porcentaje apreciable a través de la leche materna y podría inducirle hipersensibilidad al niño. </a:t>
            </a:r>
            <a:r>
              <a:rPr lang="es-ES_tradnl" sz="1200" b="0" i="0" kern="1200" dirty="0" err="1" smtClean="0">
                <a:solidFill>
                  <a:schemeClr val="tx1"/>
                </a:solidFill>
                <a:effectLst/>
                <a:latin typeface="+mn-lt"/>
                <a:ea typeface="+mn-ea"/>
                <a:cs typeface="+mn-cs"/>
              </a:rPr>
              <a:t>Ademas</a:t>
            </a:r>
            <a:r>
              <a:rPr lang="es-ES_tradnl" sz="1200" b="0" i="0" kern="1200" dirty="0" smtClean="0">
                <a:solidFill>
                  <a:schemeClr val="tx1"/>
                </a:solidFill>
                <a:effectLst/>
                <a:latin typeface="+mn-lt"/>
                <a:ea typeface="+mn-ea"/>
                <a:cs typeface="+mn-cs"/>
              </a:rPr>
              <a:t> puede conferirle un sabor extraño a la leche. De todas formas, sabemos que es un medicamento probablemente inocuo para el bebé y del que no se han demostrado hasta el momento riesgos para el lactante. No se conoce tanto acerca de la asociación amoxicilina con </a:t>
            </a:r>
            <a:r>
              <a:rPr lang="es-ES_tradnl" sz="1200" b="0" i="0" kern="1200" dirty="0" err="1" smtClean="0">
                <a:solidFill>
                  <a:schemeClr val="tx1"/>
                </a:solidFill>
                <a:effectLst/>
                <a:latin typeface="+mn-lt"/>
                <a:ea typeface="+mn-ea"/>
                <a:cs typeface="+mn-cs"/>
              </a:rPr>
              <a:t>clavulánico</a:t>
            </a:r>
            <a:r>
              <a:rPr lang="es-ES_tradnl" sz="1200" b="0" i="0" kern="1200" dirty="0" smtClean="0">
                <a:solidFill>
                  <a:schemeClr val="tx1"/>
                </a:solidFill>
                <a:effectLst/>
                <a:latin typeface="+mn-lt"/>
                <a:ea typeface="+mn-ea"/>
                <a:cs typeface="+mn-cs"/>
              </a:rPr>
              <a:t>.</a:t>
            </a:r>
          </a:p>
          <a:p>
            <a:r>
              <a:rPr lang="es-ES_tradnl" sz="1200" b="0" i="0" kern="1200" dirty="0" smtClean="0">
                <a:solidFill>
                  <a:schemeClr val="tx1"/>
                </a:solidFill>
                <a:effectLst/>
                <a:latin typeface="+mn-lt"/>
                <a:ea typeface="+mn-ea"/>
                <a:cs typeface="+mn-cs"/>
              </a:rPr>
              <a:t>Es importante que respete la posología indicada por el médico, así como la duración del tratamiento para evitar posibles resistencias.. Se puede aconsejar que la toma del antibiótico se intente hacer coincidir en la medida de lo posible tras la lactancia, con lo que le eliminación del fármaco a través de la leche será mucho menor.</a:t>
            </a:r>
          </a:p>
          <a:p>
            <a:endParaRPr lang="es-ES_tradnl" sz="1200" b="0" i="0" kern="120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Es importante discernir si se trata de un estreñimiento de carácter temporal o algo más crónico. La paciente responde que solo a  veces va </a:t>
            </a:r>
            <a:r>
              <a:rPr lang="es-ES_tradnl" sz="1200" b="1" i="0" kern="1200" dirty="0" err="1" smtClean="0">
                <a:solidFill>
                  <a:schemeClr val="tx1"/>
                </a:solidFill>
                <a:effectLst/>
                <a:latin typeface="+mn-lt"/>
                <a:ea typeface="+mn-ea"/>
                <a:cs typeface="+mn-cs"/>
              </a:rPr>
              <a:t>estreñida,..pero</a:t>
            </a:r>
            <a:r>
              <a:rPr lang="es-ES_tradnl" sz="1200" b="1" i="0" kern="1200" baseline="0" dirty="0" smtClean="0">
                <a:solidFill>
                  <a:schemeClr val="tx1"/>
                </a:solidFill>
                <a:effectLst/>
                <a:latin typeface="+mn-lt"/>
                <a:ea typeface="+mn-ea"/>
                <a:cs typeface="+mn-cs"/>
              </a:rPr>
              <a:t> ahora </a:t>
            </a:r>
            <a:endParaRPr lang="es-ES_tradnl" sz="1200" b="1" i="0" kern="120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lleva tres días sin evacuar y se siente molesta.</a:t>
            </a:r>
          </a:p>
          <a:p>
            <a:endParaRPr lang="es-ES_tradnl" sz="1200" b="1" i="0" kern="120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PARA EL ESTREÑIMIENTO aconsejaremos que aumente el consumo de fibra consumo de fibra en la dieta, además de todas las recomendaciones HD</a:t>
            </a:r>
            <a:r>
              <a:rPr lang="es-ES_tradnl" sz="1200" b="1" i="0" kern="1200" baseline="0" dirty="0" smtClean="0">
                <a:solidFill>
                  <a:schemeClr val="tx1"/>
                </a:solidFill>
                <a:effectLst/>
                <a:latin typeface="+mn-lt"/>
                <a:ea typeface="+mn-ea"/>
                <a:cs typeface="+mn-cs"/>
              </a:rPr>
              <a:t> </a:t>
            </a:r>
            <a:r>
              <a:rPr lang="es-ES_tradnl" sz="1200" b="1" i="0" kern="1200" dirty="0" smtClean="0">
                <a:solidFill>
                  <a:schemeClr val="tx1"/>
                </a:solidFill>
                <a:effectLst/>
                <a:latin typeface="+mn-lt"/>
                <a:ea typeface="+mn-ea"/>
                <a:cs typeface="+mn-cs"/>
              </a:rPr>
              <a:t>. Es aconsejable recordar que la ingesta de fibra a través de la dieta es fundamental, ya que favorece la motilidad intestinal </a:t>
            </a:r>
            <a:r>
              <a:rPr lang="es-ES_tradnl" sz="1200" b="0" i="0" kern="1200" dirty="0" smtClean="0">
                <a:solidFill>
                  <a:schemeClr val="tx1"/>
                </a:solidFill>
                <a:effectLst/>
                <a:latin typeface="+mn-lt"/>
                <a:ea typeface="+mn-ea"/>
                <a:cs typeface="+mn-cs"/>
              </a:rPr>
              <a:t>. </a:t>
            </a:r>
            <a:r>
              <a:rPr lang="es-ES_tradnl" sz="1200" b="1" i="0" kern="1200" dirty="0" smtClean="0">
                <a:solidFill>
                  <a:schemeClr val="tx1"/>
                </a:solidFill>
                <a:effectLst/>
                <a:latin typeface="+mn-lt"/>
                <a:ea typeface="+mn-ea"/>
                <a:cs typeface="+mn-cs"/>
              </a:rPr>
              <a:t>SI LAS MEDIDAS HIGIÉNICO-DIETÉTICAS NO FUNCIONAN</a:t>
            </a:r>
            <a:r>
              <a:rPr lang="es-ES_tradnl" sz="1200" b="0" i="0" kern="1200" dirty="0" smtClean="0">
                <a:solidFill>
                  <a:schemeClr val="tx1"/>
                </a:solidFill>
                <a:effectLst/>
                <a:latin typeface="+mn-lt"/>
                <a:ea typeface="+mn-ea"/>
                <a:cs typeface="+mn-cs"/>
              </a:rPr>
              <a:t>, se puede recomendar algún laxante como la glicerina vía rectal o indicar algún laxante formador de masa (gomas y fibras de celulosa o </a:t>
            </a:r>
            <a:r>
              <a:rPr lang="es-ES_tradnl" sz="1200" b="0" i="1" kern="1200" dirty="0" err="1" smtClean="0">
                <a:solidFill>
                  <a:schemeClr val="tx1"/>
                </a:solidFill>
                <a:effectLst/>
                <a:latin typeface="+mn-lt"/>
                <a:ea typeface="+mn-ea"/>
                <a:cs typeface="+mn-cs"/>
              </a:rPr>
              <a:t>Plantago</a:t>
            </a:r>
            <a:r>
              <a:rPr lang="es-ES_tradnl" sz="1200" b="0" i="0" kern="1200" dirty="0" smtClean="0">
                <a:solidFill>
                  <a:schemeClr val="tx1"/>
                </a:solidFill>
                <a:effectLst/>
                <a:latin typeface="+mn-lt"/>
                <a:ea typeface="+mn-ea"/>
                <a:cs typeface="+mn-cs"/>
              </a:rPr>
              <a:t>). La ingestión de este tipo de laxantes debe distanciarse de la toma del antibiótico para evitar interacciones en su absorción. La toma concomitante de un laxante que contenga </a:t>
            </a:r>
            <a:r>
              <a:rPr lang="es-ES_tradnl" sz="1200" b="0" i="1" kern="1200" dirty="0" err="1" smtClean="0">
                <a:solidFill>
                  <a:schemeClr val="tx1"/>
                </a:solidFill>
                <a:effectLst/>
                <a:latin typeface="+mn-lt"/>
                <a:ea typeface="+mn-ea"/>
                <a:cs typeface="+mn-cs"/>
              </a:rPr>
              <a:t>Plantago</a:t>
            </a:r>
            <a:r>
              <a:rPr lang="es-ES_tradnl" sz="1200" b="0" i="0" kern="1200" dirty="0" smtClean="0">
                <a:solidFill>
                  <a:schemeClr val="tx1"/>
                </a:solidFill>
                <a:effectLst/>
                <a:latin typeface="+mn-lt"/>
                <a:ea typeface="+mn-ea"/>
                <a:cs typeface="+mn-cs"/>
              </a:rPr>
              <a:t>, junto con la amoxicilina, puede disminuir mucho su absorción.</a:t>
            </a:r>
          </a:p>
          <a:p>
            <a:r>
              <a:rPr lang="es-ES_tradnl" sz="1200" b="0" i="0" kern="1200" dirty="0" smtClean="0">
                <a:solidFill>
                  <a:schemeClr val="tx1"/>
                </a:solidFill>
                <a:effectLst/>
                <a:latin typeface="+mn-lt"/>
                <a:ea typeface="+mn-ea"/>
                <a:cs typeface="+mn-cs"/>
              </a:rPr>
              <a:t> </a:t>
            </a:r>
          </a:p>
          <a:p>
            <a:r>
              <a:rPr lang="es-ES_tradnl" sz="1200" b="0" i="0" kern="1200" dirty="0" smtClean="0">
                <a:solidFill>
                  <a:schemeClr val="tx1"/>
                </a:solidFill>
                <a:effectLst/>
                <a:latin typeface="+mn-lt"/>
                <a:ea typeface="+mn-ea"/>
                <a:cs typeface="+mn-cs"/>
              </a:rPr>
              <a:t> </a:t>
            </a:r>
          </a:p>
          <a:p>
            <a:r>
              <a:rPr lang="es-ES_tradnl" sz="1200" b="0" i="0" kern="1200" dirty="0" smtClean="0">
                <a:solidFill>
                  <a:schemeClr val="tx1"/>
                </a:solidFill>
                <a:effectLst/>
                <a:latin typeface="+mn-lt"/>
                <a:ea typeface="+mn-ea"/>
                <a:cs typeface="+mn-cs"/>
              </a:rPr>
              <a:t>Por lo que respecta al medicamento solicitado, se debe tener en cuenta que hay una serie de laxantes que están contraindicados en la lactancia materna porque se excretan a través de la leche: </a:t>
            </a:r>
            <a:r>
              <a:rPr lang="es-ES_tradnl" sz="1200" b="0" i="0" kern="1200" dirty="0" err="1" smtClean="0">
                <a:solidFill>
                  <a:schemeClr val="tx1"/>
                </a:solidFill>
                <a:effectLst/>
                <a:latin typeface="+mn-lt"/>
                <a:ea typeface="+mn-ea"/>
                <a:cs typeface="+mn-cs"/>
              </a:rPr>
              <a:t>docusato</a:t>
            </a:r>
            <a:r>
              <a:rPr lang="es-ES_tradnl" sz="1200" b="0" i="0" kern="1200" dirty="0" smtClean="0">
                <a:solidFill>
                  <a:schemeClr val="tx1"/>
                </a:solidFill>
                <a:effectLst/>
                <a:latin typeface="+mn-lt"/>
                <a:ea typeface="+mn-ea"/>
                <a:cs typeface="+mn-cs"/>
              </a:rPr>
              <a:t>, áloe, cáscara, calomelanos, </a:t>
            </a:r>
            <a:r>
              <a:rPr lang="es-ES_tradnl" sz="1200" b="0" i="0" kern="1200" dirty="0" err="1" smtClean="0">
                <a:solidFill>
                  <a:schemeClr val="tx1"/>
                </a:solidFill>
                <a:effectLst/>
                <a:latin typeface="+mn-lt"/>
                <a:ea typeface="+mn-ea"/>
                <a:cs typeface="+mn-cs"/>
              </a:rPr>
              <a:t>dantrona</a:t>
            </a:r>
            <a:r>
              <a:rPr lang="es-ES_tradnl" sz="1200" b="0" i="0" kern="1200" dirty="0" smtClean="0">
                <a:solidFill>
                  <a:schemeClr val="tx1"/>
                </a:solidFill>
                <a:effectLst/>
                <a:latin typeface="+mn-lt"/>
                <a:ea typeface="+mn-ea"/>
                <a:cs typeface="+mn-cs"/>
              </a:rPr>
              <a:t>, fenolftaleína, ruibarbo y </a:t>
            </a:r>
            <a:r>
              <a:rPr lang="es-ES_tradnl" sz="1200" b="0" i="0" kern="1200" dirty="0" err="1" smtClean="0">
                <a:solidFill>
                  <a:schemeClr val="tx1"/>
                </a:solidFill>
                <a:effectLst/>
                <a:latin typeface="+mn-lt"/>
                <a:ea typeface="+mn-ea"/>
                <a:cs typeface="+mn-cs"/>
              </a:rPr>
              <a:t>sen</a:t>
            </a:r>
            <a:r>
              <a:rPr lang="es-ES_tradnl" sz="1200" b="0" i="0" kern="1200" dirty="0" smtClean="0">
                <a:solidFill>
                  <a:schemeClr val="tx1"/>
                </a:solidFill>
                <a:effectLst/>
                <a:latin typeface="+mn-lt"/>
                <a:ea typeface="+mn-ea"/>
                <a:cs typeface="+mn-cs"/>
              </a:rPr>
              <a:t>.</a:t>
            </a:r>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23</a:t>
            </a:fld>
            <a:endParaRPr lang="es-ES"/>
          </a:p>
        </p:txBody>
      </p:sp>
    </p:spTree>
    <p:extLst>
      <p:ext uri="{BB962C8B-B14F-4D97-AF65-F5344CB8AC3E}">
        <p14:creationId xmlns:p14="http://schemas.microsoft.com/office/powerpoint/2010/main" val="72868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b="1" dirty="0" smtClean="0">
                <a:solidFill>
                  <a:srgbClr val="333333"/>
                </a:solidFill>
                <a:latin typeface="Helvetica Neue" charset="0"/>
              </a:rPr>
              <a:t>Las recomendaciones de e-lactancia las realizan pediatras y farmacéuticas de </a:t>
            </a:r>
            <a:r>
              <a:rPr lang="es-ES_tradnl" sz="2400" b="1" dirty="0" smtClean="0">
                <a:solidFill>
                  <a:srgbClr val="0088CC"/>
                </a:solidFill>
                <a:latin typeface="Helvetica Neue" charset="0"/>
                <a:hlinkClick r:id="rId3"/>
              </a:rPr>
              <a:t>APILAM</a:t>
            </a:r>
            <a:r>
              <a:rPr lang="es-ES_tradnl" sz="2400" b="1" dirty="0" smtClean="0">
                <a:solidFill>
                  <a:srgbClr val="333333"/>
                </a:solidFill>
                <a:latin typeface="Helvetica Neue" charset="0"/>
              </a:rPr>
              <a:t> y están basadas en publicaciones científicas recientes.</a:t>
            </a:r>
            <a:r>
              <a:rPr lang="es-ES_tradnl" sz="2400" b="1" dirty="0" smtClean="0"/>
              <a:t/>
            </a:r>
            <a:br>
              <a:rPr lang="es-ES_tradnl" sz="2400" b="1" dirty="0" smtClean="0"/>
            </a:br>
            <a:r>
              <a:rPr lang="es-ES_tradnl" sz="2400" b="1" dirty="0" smtClean="0">
                <a:solidFill>
                  <a:srgbClr val="333333"/>
                </a:solidFill>
                <a:latin typeface="Helvetica Neue" charset="0"/>
              </a:rPr>
              <a:t>Nuestra</a:t>
            </a:r>
            <a:r>
              <a:rPr lang="es-ES_tradnl" sz="2400" b="1" baseline="0" dirty="0" smtClean="0">
                <a:solidFill>
                  <a:srgbClr val="333333"/>
                </a:solidFill>
                <a:latin typeface="Helvetica Neue" charset="0"/>
              </a:rPr>
              <a:t> recomendación seria: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400" b="1" baseline="0" dirty="0" smtClean="0">
              <a:solidFill>
                <a:srgbClr val="333333"/>
              </a:solidFill>
              <a:latin typeface="Helvetica Neue" charset="0"/>
            </a:endParaRPr>
          </a:p>
          <a:p>
            <a:pPr marL="342900" marR="0" indent="-342900" algn="l" defTabSz="914400" rtl="0" eaLnBrk="1" fontAlgn="auto" latinLnBrk="0" hangingPunct="1">
              <a:lnSpc>
                <a:spcPct val="100000"/>
              </a:lnSpc>
              <a:spcBef>
                <a:spcPts val="0"/>
              </a:spcBef>
              <a:spcAft>
                <a:spcPts val="0"/>
              </a:spcAft>
              <a:buClrTx/>
              <a:buSzTx/>
              <a:buFont typeface="Wingdings" charset="2"/>
              <a:buChar char="Ø"/>
              <a:tabLst/>
              <a:defRPr/>
            </a:pPr>
            <a:r>
              <a:rPr lang="es-ES_tradnl" sz="2400" b="1" baseline="0" dirty="0" smtClean="0">
                <a:solidFill>
                  <a:srgbClr val="333333"/>
                </a:solidFill>
                <a:latin typeface="Helvetica Neue" charset="0"/>
              </a:rPr>
              <a:t> el primer </a:t>
            </a:r>
            <a:r>
              <a:rPr lang="es-ES_tradnl" sz="2400" b="1" baseline="0" dirty="0" err="1" smtClean="0">
                <a:solidFill>
                  <a:srgbClr val="333333"/>
                </a:solidFill>
                <a:latin typeface="Helvetica Neue" charset="0"/>
              </a:rPr>
              <a:t>escalon</a:t>
            </a:r>
            <a:r>
              <a:rPr lang="es-ES_tradnl" sz="2400" b="1" baseline="0" dirty="0" smtClean="0">
                <a:solidFill>
                  <a:srgbClr val="333333"/>
                </a:solidFill>
                <a:latin typeface="Helvetica Neue" charset="0"/>
              </a:rPr>
              <a:t>, como es la mejora de ingesta de </a:t>
            </a:r>
            <a:r>
              <a:rPr lang="es-ES_tradnl" sz="2400" b="1" baseline="0" dirty="0" err="1" smtClean="0">
                <a:solidFill>
                  <a:srgbClr val="333333"/>
                </a:solidFill>
                <a:latin typeface="Helvetica Neue" charset="0"/>
              </a:rPr>
              <a:t>liquidos</a:t>
            </a:r>
            <a:r>
              <a:rPr lang="es-ES_tradnl" sz="2400" b="1" baseline="0" dirty="0" smtClean="0">
                <a:solidFill>
                  <a:srgbClr val="333333"/>
                </a:solidFill>
                <a:latin typeface="Helvetica Neue" charset="0"/>
              </a:rPr>
              <a:t> y aumento de fibra en dieta. </a:t>
            </a:r>
          </a:p>
          <a:p>
            <a:pPr marL="342900" marR="0" indent="-342900" algn="l" defTabSz="914400" rtl="0" eaLnBrk="1" fontAlgn="auto" latinLnBrk="0" hangingPunct="1">
              <a:lnSpc>
                <a:spcPct val="100000"/>
              </a:lnSpc>
              <a:spcBef>
                <a:spcPts val="0"/>
              </a:spcBef>
              <a:spcAft>
                <a:spcPts val="0"/>
              </a:spcAft>
              <a:buClrTx/>
              <a:buSzTx/>
              <a:buFont typeface="Wingdings" charset="2"/>
              <a:buChar char="Ø"/>
              <a:tabLst/>
              <a:defRPr/>
            </a:pPr>
            <a:r>
              <a:rPr lang="es-ES_tradnl" sz="2400" b="1" baseline="0" dirty="0" smtClean="0">
                <a:solidFill>
                  <a:srgbClr val="333333"/>
                </a:solidFill>
                <a:latin typeface="Helvetica Neue" charset="0"/>
              </a:rPr>
              <a:t>Si no mejora ,aumentaremos mas la cantidad de fibra con formadores de masa. Puede utilizar los supositorios de glicerina.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400" b="1" baseline="0" dirty="0" smtClean="0">
              <a:solidFill>
                <a:srgbClr val="333333"/>
              </a:solidFill>
              <a:latin typeface="Helvetica Neue"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2400" b="1" baseline="0" dirty="0" smtClean="0">
              <a:solidFill>
                <a:srgbClr val="333333"/>
              </a:solidFill>
              <a:latin typeface="Helvetica Neue"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2400" b="1" baseline="0" dirty="0" smtClean="0">
                <a:solidFill>
                  <a:srgbClr val="333333"/>
                </a:solidFill>
                <a:latin typeface="Helvetica Neue" charset="0"/>
              </a:rPr>
              <a:t>La </a:t>
            </a:r>
            <a:r>
              <a:rPr lang="es-ES_tradnl" sz="2400" b="1" baseline="0" dirty="0" err="1" smtClean="0">
                <a:solidFill>
                  <a:srgbClr val="333333"/>
                </a:solidFill>
                <a:latin typeface="Helvetica Neue" charset="0"/>
              </a:rPr>
              <a:t>informacion</a:t>
            </a:r>
            <a:r>
              <a:rPr lang="es-ES_tradnl" sz="2400" b="1" baseline="0" dirty="0" smtClean="0">
                <a:solidFill>
                  <a:srgbClr val="333333"/>
                </a:solidFill>
                <a:latin typeface="Helvetica Neue" charset="0"/>
              </a:rPr>
              <a:t> de la </a:t>
            </a:r>
            <a:r>
              <a:rPr lang="es-ES_tradnl" sz="2400" b="1" baseline="0" dirty="0" err="1" smtClean="0">
                <a:solidFill>
                  <a:srgbClr val="333333"/>
                </a:solidFill>
                <a:latin typeface="Helvetica Neue" charset="0"/>
              </a:rPr>
              <a:t>diapo</a:t>
            </a:r>
            <a:r>
              <a:rPr lang="es-ES_tradnl" sz="2400" b="1" baseline="0" dirty="0" smtClean="0">
                <a:solidFill>
                  <a:srgbClr val="333333"/>
                </a:solidFill>
                <a:latin typeface="Helvetica Neue" charset="0"/>
              </a:rPr>
              <a:t> nos dice que </a:t>
            </a:r>
            <a:r>
              <a:rPr lang="es-ES_tradnl" sz="2400" b="1" baseline="0" dirty="0" err="1" smtClean="0">
                <a:solidFill>
                  <a:srgbClr val="333333"/>
                </a:solidFill>
                <a:latin typeface="Helvetica Neue" charset="0"/>
              </a:rPr>
              <a:t>podrian</a:t>
            </a:r>
            <a:r>
              <a:rPr lang="es-ES_tradnl" sz="2400" b="1" baseline="0" dirty="0" smtClean="0">
                <a:solidFill>
                  <a:srgbClr val="333333"/>
                </a:solidFill>
                <a:latin typeface="Helvetica Neue" charset="0"/>
              </a:rPr>
              <a:t> utilizar otros con precaución.</a:t>
            </a:r>
            <a:endParaRPr lang="es-ES_tradnl" sz="2400" b="1" dirty="0" smtClean="0"/>
          </a:p>
          <a:p>
            <a:endParaRPr lang="es-ES_tradnl" sz="2400"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24</a:t>
            </a:fld>
            <a:endParaRPr lang="es-ES"/>
          </a:p>
        </p:txBody>
      </p:sp>
    </p:spTree>
    <p:extLst>
      <p:ext uri="{BB962C8B-B14F-4D97-AF65-F5344CB8AC3E}">
        <p14:creationId xmlns:p14="http://schemas.microsoft.com/office/powerpoint/2010/main" val="142008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Vamos a saber mas de los </a:t>
            </a:r>
            <a:r>
              <a:rPr lang="es-ES_tradnl" sz="1200" b="1" kern="1200" dirty="0" err="1" smtClean="0">
                <a:solidFill>
                  <a:schemeClr val="tx1"/>
                </a:solidFill>
                <a:effectLst/>
                <a:latin typeface="+mn-lt"/>
                <a:ea typeface="+mn-ea"/>
                <a:cs typeface="+mn-cs"/>
              </a:rPr>
              <a:t>formadres</a:t>
            </a:r>
            <a:r>
              <a:rPr lang="es-ES_tradnl" sz="1200" b="1" kern="1200" baseline="0" dirty="0" smtClean="0">
                <a:solidFill>
                  <a:schemeClr val="tx1"/>
                </a:solidFill>
                <a:effectLst/>
                <a:latin typeface="+mn-lt"/>
                <a:ea typeface="+mn-ea"/>
                <a:cs typeface="+mn-cs"/>
              </a:rPr>
              <a:t> de bolo</a:t>
            </a:r>
          </a:p>
          <a:p>
            <a:endParaRPr lang="es-ES_tradnl" sz="1200" b="1" kern="1200" baseline="0" dirty="0" smtClean="0">
              <a:solidFill>
                <a:schemeClr val="tx1"/>
              </a:solidFill>
              <a:effectLst/>
              <a:latin typeface="+mn-lt"/>
              <a:ea typeface="+mn-ea"/>
              <a:cs typeface="+mn-cs"/>
            </a:endParaRPr>
          </a:p>
          <a:p>
            <a:endParaRPr lang="es-ES_tradnl" sz="1200" b="1" kern="1200" dirty="0" smtClean="0">
              <a:solidFill>
                <a:schemeClr val="tx1"/>
              </a:solidFill>
              <a:effectLst/>
              <a:latin typeface="+mn-lt"/>
              <a:ea typeface="+mn-ea"/>
              <a:cs typeface="+mn-cs"/>
            </a:endParaRPr>
          </a:p>
          <a:p>
            <a:r>
              <a:rPr lang="es-ES_tradnl" sz="1200" b="1" i="0" kern="1200" dirty="0" smtClean="0">
                <a:solidFill>
                  <a:schemeClr val="tx1"/>
                </a:solidFill>
                <a:effectLst/>
                <a:latin typeface="+mn-lt"/>
                <a:ea typeface="+mn-ea"/>
                <a:cs typeface="+mn-cs"/>
              </a:rPr>
              <a:t>LAXANTES FORMADORES DE MASA. </a:t>
            </a:r>
            <a:r>
              <a:rPr lang="es-ES_tradnl" sz="1200" b="0" i="0" kern="1200" dirty="0" smtClean="0">
                <a:solidFill>
                  <a:schemeClr val="tx1"/>
                </a:solidFill>
                <a:effectLst/>
                <a:latin typeface="+mn-lt"/>
                <a:ea typeface="+mn-ea"/>
                <a:cs typeface="+mn-cs"/>
              </a:rPr>
              <a:t>Retienen líquido y aumentan la masa fecal, lo que estimula el peristaltismo (movimiento del intestino para hacer progresar las heces hacia la salida). Ejemplos: </a:t>
            </a:r>
            <a:r>
              <a:rPr lang="es-ES_tradnl" sz="1200" b="0" i="0" kern="1200" dirty="0" err="1" smtClean="0">
                <a:solidFill>
                  <a:schemeClr val="tx1"/>
                </a:solidFill>
                <a:effectLst/>
                <a:latin typeface="+mn-lt"/>
                <a:ea typeface="+mn-ea"/>
                <a:cs typeface="+mn-cs"/>
              </a:rPr>
              <a:t>plantago</a:t>
            </a:r>
            <a:r>
              <a:rPr lang="es-ES_tradnl" sz="1200" b="0" i="0" kern="1200" dirty="0" smtClean="0">
                <a:solidFill>
                  <a:schemeClr val="tx1"/>
                </a:solidFill>
                <a:effectLst/>
                <a:latin typeface="+mn-lt"/>
                <a:ea typeface="+mn-ea"/>
                <a:cs typeface="+mn-cs"/>
              </a:rPr>
              <a:t> </a:t>
            </a:r>
            <a:r>
              <a:rPr lang="es-ES_tradnl" sz="1200" b="0" i="0" kern="1200" dirty="0" err="1" smtClean="0">
                <a:solidFill>
                  <a:schemeClr val="tx1"/>
                </a:solidFill>
                <a:effectLst/>
                <a:latin typeface="+mn-lt"/>
                <a:ea typeface="+mn-ea"/>
                <a:cs typeface="+mn-cs"/>
              </a:rPr>
              <a:t>ovata</a:t>
            </a:r>
            <a:r>
              <a:rPr lang="es-ES_tradnl" sz="1200" b="0" i="0" kern="1200" dirty="0" smtClean="0">
                <a:solidFill>
                  <a:schemeClr val="tx1"/>
                </a:solidFill>
                <a:effectLst/>
                <a:latin typeface="+mn-lt"/>
                <a:ea typeface="+mn-ea"/>
                <a:cs typeface="+mn-cs"/>
              </a:rPr>
              <a:t>, salvado de trigo, </a:t>
            </a:r>
            <a:r>
              <a:rPr lang="es-ES_tradnl" sz="1200" b="0" i="0" kern="1200" dirty="0" err="1" smtClean="0">
                <a:solidFill>
                  <a:schemeClr val="tx1"/>
                </a:solidFill>
                <a:effectLst/>
                <a:latin typeface="+mn-lt"/>
                <a:ea typeface="+mn-ea"/>
                <a:cs typeface="+mn-cs"/>
              </a:rPr>
              <a:t>metilcelulosa</a:t>
            </a:r>
            <a:r>
              <a:rPr lang="es-ES_tradnl" sz="1200" b="0" i="0" kern="1200" dirty="0" smtClean="0">
                <a:solidFill>
                  <a:schemeClr val="tx1"/>
                </a:solidFill>
                <a:effectLst/>
                <a:latin typeface="+mn-lt"/>
                <a:ea typeface="+mn-ea"/>
                <a:cs typeface="+mn-cs"/>
              </a:rPr>
              <a:t>.</a:t>
            </a:r>
          </a:p>
          <a:p>
            <a:pPr marL="171450" indent="-171450">
              <a:buFont typeface="Wingdings" charset="2"/>
              <a:buChar char="Ø"/>
            </a:pPr>
            <a:r>
              <a:rPr lang="es-ES_tradnl" b="1" dirty="0" smtClean="0"/>
              <a:t>Es necesario ingerir abundante agua para que la fibra la absorba y modifique la consistencia de las heces</a:t>
            </a:r>
            <a:r>
              <a:rPr lang="es-ES_tradnl" dirty="0" smtClean="0"/>
              <a:t>. </a:t>
            </a:r>
          </a:p>
          <a:p>
            <a:pPr marL="0" indent="0">
              <a:buFontTx/>
              <a:buNone/>
            </a:pPr>
            <a:r>
              <a:rPr lang="es-ES_tradnl" sz="1200" b="0" kern="1200" dirty="0" smtClean="0">
                <a:solidFill>
                  <a:schemeClr val="tx1"/>
                </a:solidFill>
                <a:effectLst/>
                <a:latin typeface="+mn-lt"/>
                <a:ea typeface="+mn-ea"/>
                <a:cs typeface="+mn-cs"/>
              </a:rPr>
              <a:t>La fibra no se absorbe en el intestino delgado llegando al colon donde es fermentada por bacterias </a:t>
            </a:r>
            <a:r>
              <a:rPr lang="es-ES_tradnl" sz="1200" b="0" kern="1200" dirty="0" err="1" smtClean="0">
                <a:solidFill>
                  <a:schemeClr val="tx1"/>
                </a:solidFill>
                <a:effectLst/>
                <a:latin typeface="+mn-lt"/>
                <a:ea typeface="+mn-ea"/>
                <a:cs typeface="+mn-cs"/>
              </a:rPr>
              <a:t>colónicas</a:t>
            </a:r>
            <a:r>
              <a:rPr lang="es-ES_tradnl" sz="1200" b="0" kern="1200" dirty="0" smtClean="0">
                <a:solidFill>
                  <a:schemeClr val="tx1"/>
                </a:solidFill>
                <a:effectLst/>
                <a:latin typeface="+mn-lt"/>
                <a:ea typeface="+mn-ea"/>
                <a:cs typeface="+mn-cs"/>
              </a:rPr>
              <a:t> produciendo gas. El exceso de fibra produce frecuentemente en los primeros </a:t>
            </a:r>
            <a:r>
              <a:rPr lang="es-ES_tradnl" sz="1200" b="0" kern="1200" dirty="0" err="1" smtClean="0">
                <a:solidFill>
                  <a:schemeClr val="tx1"/>
                </a:solidFill>
                <a:effectLst/>
                <a:latin typeface="+mn-lt"/>
                <a:ea typeface="+mn-ea"/>
                <a:cs typeface="+mn-cs"/>
              </a:rPr>
              <a:t>días</a:t>
            </a:r>
            <a:r>
              <a:rPr lang="es-ES_tradnl" sz="1200" b="0" kern="1200" dirty="0" smtClean="0">
                <a:solidFill>
                  <a:schemeClr val="tx1"/>
                </a:solidFill>
                <a:effectLst/>
                <a:latin typeface="+mn-lt"/>
                <a:ea typeface="+mn-ea"/>
                <a:cs typeface="+mn-cs"/>
              </a:rPr>
              <a:t> flatulencia, </a:t>
            </a:r>
            <a:r>
              <a:rPr lang="es-ES_tradnl" sz="1200" b="0" kern="1200" dirty="0" err="1" smtClean="0">
                <a:solidFill>
                  <a:schemeClr val="tx1"/>
                </a:solidFill>
                <a:effectLst/>
                <a:latin typeface="+mn-lt"/>
                <a:ea typeface="+mn-ea"/>
                <a:cs typeface="+mn-cs"/>
              </a:rPr>
              <a:t>distensión</a:t>
            </a:r>
            <a:r>
              <a:rPr lang="es-ES_tradnl" sz="1200" b="0" kern="1200" dirty="0" smtClean="0">
                <a:solidFill>
                  <a:schemeClr val="tx1"/>
                </a:solidFill>
                <a:effectLst/>
                <a:latin typeface="+mn-lt"/>
                <a:ea typeface="+mn-ea"/>
                <a:cs typeface="+mn-cs"/>
              </a:rPr>
              <a:t> abdominal y meteorismo por lo que los pacientes deben ser advertidos</a:t>
            </a:r>
          </a:p>
          <a:p>
            <a:pPr marL="171450" marR="0" indent="-171450" algn="l" defTabSz="914400" rtl="0" eaLnBrk="1" fontAlgn="auto" latinLnBrk="0" hangingPunct="1">
              <a:lnSpc>
                <a:spcPct val="100000"/>
              </a:lnSpc>
              <a:spcBef>
                <a:spcPts val="0"/>
              </a:spcBef>
              <a:spcAft>
                <a:spcPts val="0"/>
              </a:spcAft>
              <a:buClrTx/>
              <a:buSzTx/>
              <a:buFont typeface="Wingdings" charset="2"/>
              <a:buChar char="Ø"/>
              <a:tabLst/>
              <a:defRPr/>
            </a:pPr>
            <a:r>
              <a:rPr lang="es-ES_tradnl" b="1" dirty="0" smtClean="0"/>
              <a:t>Efectos adversos </a:t>
            </a:r>
            <a:r>
              <a:rPr lang="es-ES_tradnl" dirty="0" smtClean="0"/>
              <a:t>: Flatulencia, meteorismo, alteración de la absorción de algunos fármacos, ataques de asma, anafilaxia y otras reacciones alérgicas, por</a:t>
            </a:r>
            <a:r>
              <a:rPr lang="es-ES_tradnl" baseline="0" dirty="0" smtClean="0"/>
              <a:t> lo que se aconseja empezar a administrarla lentamente</a:t>
            </a:r>
            <a:endParaRPr lang="es-ES_tradnl" sz="1200" b="0" kern="1200" dirty="0" smtClean="0">
              <a:solidFill>
                <a:schemeClr val="tx1"/>
              </a:solidFill>
              <a:effectLst/>
              <a:latin typeface="+mn-lt"/>
              <a:ea typeface="+mn-ea"/>
              <a:cs typeface="+mn-cs"/>
            </a:endParaRPr>
          </a:p>
          <a:p>
            <a:pPr marL="285750" indent="-285750">
              <a:buFont typeface="Wingdings" charset="2"/>
              <a:buChar char="Ø"/>
            </a:pPr>
            <a:r>
              <a:rPr lang="es-ES_tradnl" sz="1200" b="1" kern="1200" dirty="0" smtClean="0">
                <a:solidFill>
                  <a:schemeClr val="tx1"/>
                </a:solidFill>
                <a:effectLst/>
                <a:latin typeface="+mn-lt"/>
                <a:ea typeface="+mn-ea"/>
                <a:cs typeface="+mn-cs"/>
              </a:rPr>
              <a:t>No problema con embarazada, niños, madres lactantes pero PRECAUCION en ancianos, por la dificultad de beber agua</a:t>
            </a:r>
          </a:p>
          <a:p>
            <a:r>
              <a:rPr lang="es-ES_tradnl" sz="1050" b="0" kern="1200" dirty="0" smtClean="0">
                <a:solidFill>
                  <a:schemeClr val="tx1"/>
                </a:solidFill>
                <a:effectLst/>
                <a:latin typeface="+mn-lt"/>
                <a:ea typeface="+mn-ea"/>
                <a:cs typeface="+mn-cs"/>
              </a:rPr>
              <a:t> </a:t>
            </a:r>
            <a:endParaRPr lang="es-ES_tradnl" dirty="0" smtClean="0"/>
          </a:p>
          <a:p>
            <a:pPr marL="171450" indent="-171450">
              <a:buFont typeface="Wingdings" charset="2"/>
              <a:buChar char="Ø"/>
            </a:pPr>
            <a:endParaRPr lang="es-ES_tradnl" sz="1200" b="0" kern="1200" dirty="0" smtClean="0">
              <a:solidFill>
                <a:schemeClr val="tx1"/>
              </a:solidFill>
              <a:effectLst/>
              <a:latin typeface="+mn-lt"/>
              <a:ea typeface="+mn-ea"/>
              <a:cs typeface="+mn-cs"/>
            </a:endParaRPr>
          </a:p>
          <a:p>
            <a:endParaRPr lang="es-ES_tradnl" sz="1200" b="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1) Fibra insoluble</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smtClean="0">
                <a:solidFill>
                  <a:schemeClr val="tx1"/>
                </a:solidFill>
                <a:effectLst/>
                <a:latin typeface="+mn-lt"/>
                <a:ea typeface="+mn-ea"/>
                <a:cs typeface="+mn-cs"/>
              </a:rPr>
              <a:t>En general, la fibra </a:t>
            </a:r>
            <a:r>
              <a:rPr lang="es-ES_tradnl" sz="1200" b="0" kern="1200" dirty="0" err="1" smtClean="0">
                <a:solidFill>
                  <a:schemeClr val="tx1"/>
                </a:solidFill>
                <a:effectLst/>
                <a:latin typeface="+mn-lt"/>
                <a:ea typeface="+mn-ea"/>
                <a:cs typeface="+mn-cs"/>
              </a:rPr>
              <a:t>dietética</a:t>
            </a:r>
            <a:r>
              <a:rPr lang="es-ES_tradnl" sz="1200" b="0" kern="1200" dirty="0" smtClean="0">
                <a:solidFill>
                  <a:schemeClr val="tx1"/>
                </a:solidFill>
                <a:effectLst/>
                <a:latin typeface="+mn-lt"/>
                <a:ea typeface="+mn-ea"/>
                <a:cs typeface="+mn-cs"/>
              </a:rPr>
              <a:t> utilizada como laxante es insoluble (salvado), Se ha observado, que la ingesta de salvado de trigo y de pan de centeno incrementa la frecuencia de las defecaciones y disminuye la dificultad </a:t>
            </a:r>
            <a:r>
              <a:rPr lang="es-ES_tradnl" sz="1200" b="0" kern="1200" dirty="0" err="1" smtClean="0">
                <a:solidFill>
                  <a:schemeClr val="tx1"/>
                </a:solidFill>
                <a:effectLst/>
                <a:latin typeface="+mn-lt"/>
                <a:ea typeface="+mn-ea"/>
                <a:cs typeface="+mn-cs"/>
              </a:rPr>
              <a:t>defecatoria</a:t>
            </a:r>
            <a:r>
              <a:rPr lang="es-ES_tradnl" sz="1200" b="0" kern="1200" dirty="0" smtClean="0">
                <a:solidFill>
                  <a:schemeClr val="tx1"/>
                </a:solidFill>
                <a:effectLst/>
                <a:latin typeface="+mn-lt"/>
                <a:ea typeface="+mn-ea"/>
                <a:cs typeface="+mn-cs"/>
              </a:rPr>
              <a:t>. </a:t>
            </a:r>
            <a:endParaRPr lang="es-ES_tradnl" dirty="0" smtClean="0"/>
          </a:p>
          <a:p>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2) Fibra soluble </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kern="1200" dirty="0" smtClean="0">
                <a:solidFill>
                  <a:schemeClr val="tx1"/>
                </a:solidFill>
                <a:effectLst/>
                <a:latin typeface="+mn-lt"/>
                <a:ea typeface="+mn-ea"/>
                <a:cs typeface="+mn-cs"/>
              </a:rPr>
              <a:t>Hay pocos ensayos </a:t>
            </a:r>
            <a:r>
              <a:rPr lang="es-ES_tradnl" sz="1200" b="0" kern="1200" dirty="0" err="1" smtClean="0">
                <a:solidFill>
                  <a:schemeClr val="tx1"/>
                </a:solidFill>
                <a:effectLst/>
                <a:latin typeface="+mn-lt"/>
                <a:ea typeface="+mn-ea"/>
                <a:cs typeface="+mn-cs"/>
              </a:rPr>
              <a:t>clínicos</a:t>
            </a:r>
            <a:r>
              <a:rPr lang="es-ES_tradnl" sz="1200" b="0" kern="1200" dirty="0" smtClean="0">
                <a:solidFill>
                  <a:schemeClr val="tx1"/>
                </a:solidFill>
                <a:effectLst/>
                <a:latin typeface="+mn-lt"/>
                <a:ea typeface="+mn-ea"/>
                <a:cs typeface="+mn-cs"/>
              </a:rPr>
              <a:t> randomizados que analicen el efecto de la fibra soluble en pacientes con </a:t>
            </a:r>
            <a:r>
              <a:rPr lang="es-ES_tradnl" sz="1200" b="0" kern="1200" dirty="0" err="1" smtClean="0">
                <a:solidFill>
                  <a:schemeClr val="tx1"/>
                </a:solidFill>
                <a:effectLst/>
                <a:latin typeface="+mn-lt"/>
                <a:ea typeface="+mn-ea"/>
                <a:cs typeface="+mn-cs"/>
              </a:rPr>
              <a:t>estreñimiento</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crónico</a:t>
            </a:r>
            <a:r>
              <a:rPr lang="es-ES_tradnl" sz="1200" b="0" kern="1200" dirty="0" smtClean="0">
                <a:solidFill>
                  <a:schemeClr val="tx1"/>
                </a:solidFill>
                <a:effectLst/>
                <a:latin typeface="+mn-lt"/>
                <a:ea typeface="+mn-ea"/>
                <a:cs typeface="+mn-cs"/>
              </a:rPr>
              <a:t> funcional. El Psylium es la fibra mejor evaluada, en dos ensayos </a:t>
            </a:r>
            <a:r>
              <a:rPr lang="es-ES_tradnl" sz="1200" b="0" kern="1200" dirty="0" err="1" smtClean="0">
                <a:solidFill>
                  <a:schemeClr val="tx1"/>
                </a:solidFill>
                <a:effectLst/>
                <a:latin typeface="+mn-lt"/>
                <a:ea typeface="+mn-ea"/>
                <a:cs typeface="+mn-cs"/>
              </a:rPr>
              <a:t>clínicos</a:t>
            </a:r>
            <a:r>
              <a:rPr lang="es-ES_tradnl" sz="1200" b="0" kern="1200" dirty="0" smtClean="0">
                <a:solidFill>
                  <a:schemeClr val="tx1"/>
                </a:solidFill>
                <a:effectLst/>
                <a:latin typeface="+mn-lt"/>
                <a:ea typeface="+mn-ea"/>
                <a:cs typeface="+mn-cs"/>
              </a:rPr>
              <a:t> se observó que era superior al placebo (</a:t>
            </a:r>
            <a:r>
              <a:rPr lang="es-ES_tradnl" sz="1200" b="0" kern="1200" dirty="0" err="1" smtClean="0">
                <a:solidFill>
                  <a:schemeClr val="tx1"/>
                </a:solidFill>
                <a:effectLst/>
                <a:latin typeface="+mn-lt"/>
                <a:ea typeface="+mn-ea"/>
                <a:cs typeface="+mn-cs"/>
              </a:rPr>
              <a:t>otros:mucilagos</a:t>
            </a:r>
            <a:r>
              <a:rPr lang="es-ES_tradnl" sz="1200" b="0" kern="1200" dirty="0" smtClean="0">
                <a:solidFill>
                  <a:schemeClr val="tx1"/>
                </a:solidFill>
                <a:effectLst/>
                <a:latin typeface="+mn-lt"/>
                <a:ea typeface="+mn-ea"/>
                <a:cs typeface="+mn-cs"/>
              </a:rPr>
              <a:t> de </a:t>
            </a:r>
            <a:r>
              <a:rPr lang="es-ES_tradnl" sz="1200" kern="1200" dirty="0" smtClean="0">
                <a:solidFill>
                  <a:schemeClr val="tx1"/>
                </a:solidFill>
                <a:effectLst/>
                <a:latin typeface="+mn-lt"/>
                <a:ea typeface="+mn-ea"/>
                <a:cs typeface="+mn-cs"/>
              </a:rPr>
              <a:t>de algas marinas (agar-agar) y otros derivados </a:t>
            </a:r>
            <a:r>
              <a:rPr lang="es-ES_tradnl" sz="1200" kern="1200" dirty="0" err="1" smtClean="0">
                <a:solidFill>
                  <a:schemeClr val="tx1"/>
                </a:solidFill>
                <a:effectLst/>
                <a:latin typeface="+mn-lt"/>
                <a:ea typeface="+mn-ea"/>
                <a:cs typeface="+mn-cs"/>
              </a:rPr>
              <a:t>semisintécos</a:t>
            </a:r>
            <a:r>
              <a:rPr lang="es-ES_tradnl" sz="1200" kern="1200" dirty="0" smtClean="0">
                <a:solidFill>
                  <a:schemeClr val="tx1"/>
                </a:solidFill>
                <a:effectLst/>
                <a:latin typeface="+mn-lt"/>
                <a:ea typeface="+mn-ea"/>
                <a:cs typeface="+mn-cs"/>
              </a:rPr>
              <a:t> de la fibra vegetal como la </a:t>
            </a:r>
            <a:r>
              <a:rPr lang="es-ES_tradnl" sz="1200" kern="1200" dirty="0" err="1" smtClean="0">
                <a:solidFill>
                  <a:schemeClr val="tx1"/>
                </a:solidFill>
                <a:effectLst/>
                <a:latin typeface="+mn-lt"/>
                <a:ea typeface="+mn-ea"/>
                <a:cs typeface="+mn-cs"/>
              </a:rPr>
              <a:t>metil</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celulosa y </a:t>
            </a:r>
            <a:r>
              <a:rPr lang="es-ES_tradnl" sz="1200" kern="1200" dirty="0" err="1" smtClean="0">
                <a:solidFill>
                  <a:schemeClr val="tx1"/>
                </a:solidFill>
                <a:effectLst/>
                <a:latin typeface="+mn-lt"/>
                <a:ea typeface="+mn-ea"/>
                <a:cs typeface="+mn-cs"/>
              </a:rPr>
              <a:t>carboximetil</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celulosa )</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r>
              <a:rPr lang="es-ES_tradnl" sz="1200" b="0" i="0" kern="1200" dirty="0" smtClean="0">
                <a:solidFill>
                  <a:schemeClr val="tx1"/>
                </a:solidFill>
                <a:effectLst/>
                <a:latin typeface="+mn-lt"/>
                <a:ea typeface="+mn-ea"/>
                <a:cs typeface="+mn-cs"/>
              </a:rPr>
              <a:t>El </a:t>
            </a:r>
            <a:r>
              <a:rPr lang="es-ES_tradnl" sz="1200" b="0" i="0" kern="1200" dirty="0" err="1" smtClean="0">
                <a:solidFill>
                  <a:schemeClr val="tx1"/>
                </a:solidFill>
                <a:effectLst/>
                <a:latin typeface="+mn-lt"/>
                <a:ea typeface="+mn-ea"/>
                <a:cs typeface="+mn-cs"/>
              </a:rPr>
              <a:t>psyllium</a:t>
            </a:r>
            <a:r>
              <a:rPr lang="es-ES_tradnl" sz="1200" b="0" i="0" kern="1200" dirty="0" smtClean="0">
                <a:solidFill>
                  <a:schemeClr val="tx1"/>
                </a:solidFill>
                <a:effectLst/>
                <a:latin typeface="+mn-lt"/>
                <a:ea typeface="+mn-ea"/>
                <a:cs typeface="+mn-cs"/>
              </a:rPr>
              <a:t> o </a:t>
            </a:r>
            <a:r>
              <a:rPr lang="es-ES_tradnl" sz="1200" b="0" i="0" kern="1200" dirty="0" err="1" smtClean="0">
                <a:solidFill>
                  <a:schemeClr val="tx1"/>
                </a:solidFill>
                <a:effectLst/>
                <a:latin typeface="+mn-lt"/>
                <a:ea typeface="+mn-ea"/>
                <a:cs typeface="+mn-cs"/>
              </a:rPr>
              <a:t>psilio</a:t>
            </a:r>
            <a:r>
              <a:rPr lang="es-ES_tradnl" sz="1200" b="0" i="0" kern="1200" dirty="0" smtClean="0">
                <a:solidFill>
                  <a:schemeClr val="tx1"/>
                </a:solidFill>
                <a:effectLst/>
                <a:latin typeface="+mn-lt"/>
                <a:ea typeface="+mn-ea"/>
                <a:cs typeface="+mn-cs"/>
              </a:rPr>
              <a:t> es una hierba. Se utiliza la semilla y la cubierta exterior de la semilla (cáscara).</a:t>
            </a:r>
            <a:r>
              <a:rPr lang="es-ES_tradnl" dirty="0" smtClean="0"/>
              <a:t/>
            </a:r>
            <a:br>
              <a:rPr lang="es-ES_tradnl" dirty="0" smtClean="0"/>
            </a:br>
            <a:endParaRPr lang="es-ES_tradnl" sz="1200" b="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25</a:t>
            </a:fld>
            <a:endParaRPr lang="es-ES"/>
          </a:p>
        </p:txBody>
      </p:sp>
    </p:spTree>
    <p:extLst>
      <p:ext uri="{BB962C8B-B14F-4D97-AF65-F5344CB8AC3E}">
        <p14:creationId xmlns:p14="http://schemas.microsoft.com/office/powerpoint/2010/main" val="131569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kern="1200" dirty="0" smtClean="0">
                <a:solidFill>
                  <a:schemeClr val="tx1"/>
                </a:solidFill>
                <a:effectLst/>
                <a:latin typeface="+mn-lt"/>
                <a:ea typeface="+mn-ea"/>
                <a:cs typeface="+mn-cs"/>
              </a:rPr>
              <a:t>Para referirse al </a:t>
            </a:r>
            <a:r>
              <a:rPr lang="es-ES_tradnl" sz="1200" b="1" kern="1200" dirty="0" err="1" smtClean="0">
                <a:solidFill>
                  <a:schemeClr val="tx1"/>
                </a:solidFill>
                <a:effectLst/>
                <a:latin typeface="+mn-lt"/>
                <a:ea typeface="+mn-ea"/>
                <a:cs typeface="+mn-cs"/>
              </a:rPr>
              <a:t>estreñimiento</a:t>
            </a:r>
            <a:r>
              <a:rPr lang="es-ES_tradnl" sz="1200" b="1" kern="1200" dirty="0" smtClean="0">
                <a:solidFill>
                  <a:schemeClr val="tx1"/>
                </a:solidFill>
                <a:effectLst/>
                <a:latin typeface="+mn-lt"/>
                <a:ea typeface="+mn-ea"/>
                <a:cs typeface="+mn-cs"/>
              </a:rPr>
              <a:t> se debe de tener en cuenta dos parámetros importantes que son la </a:t>
            </a:r>
            <a:r>
              <a:rPr lang="es-ES_tradnl" sz="1200" b="1" i="1" kern="1200" dirty="0" smtClean="0">
                <a:solidFill>
                  <a:schemeClr val="tx1"/>
                </a:solidFill>
                <a:effectLst/>
                <a:latin typeface="+mn-lt"/>
                <a:ea typeface="+mn-ea"/>
                <a:cs typeface="+mn-cs"/>
              </a:rPr>
              <a:t>frecuencia </a:t>
            </a:r>
            <a:r>
              <a:rPr lang="es-ES_tradnl" sz="1200" b="1" i="1" kern="1200" dirty="0" err="1" smtClean="0">
                <a:solidFill>
                  <a:schemeClr val="tx1"/>
                </a:solidFill>
                <a:effectLst/>
                <a:latin typeface="+mn-lt"/>
                <a:ea typeface="+mn-ea"/>
                <a:cs typeface="+mn-cs"/>
              </a:rPr>
              <a:t>defecatoria</a:t>
            </a:r>
            <a:r>
              <a:rPr lang="es-ES_tradnl" sz="1200" b="1" i="1"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y los </a:t>
            </a:r>
            <a:r>
              <a:rPr lang="es-ES_tradnl" sz="1200" b="1" i="1" kern="1200" dirty="0" err="1" smtClean="0">
                <a:solidFill>
                  <a:schemeClr val="tx1"/>
                </a:solidFill>
                <a:effectLst/>
                <a:latin typeface="+mn-lt"/>
                <a:ea typeface="+mn-ea"/>
                <a:cs typeface="+mn-cs"/>
              </a:rPr>
              <a:t>síntomas</a:t>
            </a:r>
            <a:r>
              <a:rPr lang="es-ES_tradnl" sz="1200" b="1" i="1"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que este produce </a:t>
            </a:r>
          </a:p>
          <a:p>
            <a:pPr marL="171450" indent="-171450">
              <a:buFont typeface="Wingdings" charset="2"/>
              <a:buChar char="Ø"/>
            </a:pPr>
            <a:r>
              <a:rPr lang="es-ES_tradnl" sz="1200" b="1" kern="1200" dirty="0" smtClean="0">
                <a:solidFill>
                  <a:schemeClr val="tx1"/>
                </a:solidFill>
                <a:effectLst/>
                <a:latin typeface="+mn-lt"/>
                <a:ea typeface="+mn-ea"/>
                <a:cs typeface="+mn-cs"/>
              </a:rPr>
              <a:t>Los </a:t>
            </a:r>
            <a:r>
              <a:rPr lang="es-ES_tradnl" sz="1200" b="1" i="1" kern="1200" dirty="0" err="1" smtClean="0">
                <a:solidFill>
                  <a:schemeClr val="tx1"/>
                </a:solidFill>
                <a:effectLst/>
                <a:latin typeface="+mn-lt"/>
                <a:ea typeface="+mn-ea"/>
                <a:cs typeface="+mn-cs"/>
              </a:rPr>
              <a:t>síntomas</a:t>
            </a:r>
            <a:r>
              <a:rPr lang="es-ES_tradnl" sz="1200" b="1" i="1"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frecuentes que se pueden encontrar son los siguientes: </a:t>
            </a:r>
            <a:endParaRPr lang="es-ES_tradnl" dirty="0" smtClean="0"/>
          </a:p>
          <a:p>
            <a:r>
              <a:rPr lang="es-ES_tradnl" sz="1200" kern="1200" dirty="0" smtClean="0">
                <a:solidFill>
                  <a:schemeClr val="tx1"/>
                </a:solidFill>
                <a:effectLst/>
                <a:latin typeface="+mn-lt"/>
                <a:ea typeface="+mn-ea"/>
                <a:cs typeface="+mn-cs"/>
              </a:rPr>
              <a:t>-  Dolor o sangrado en la </a:t>
            </a:r>
            <a:r>
              <a:rPr lang="es-ES_tradnl" sz="1200" kern="1200" dirty="0" err="1" smtClean="0">
                <a:solidFill>
                  <a:schemeClr val="tx1"/>
                </a:solidFill>
                <a:effectLst/>
                <a:latin typeface="+mn-lt"/>
                <a:ea typeface="+mn-ea"/>
                <a:cs typeface="+mn-cs"/>
              </a:rPr>
              <a:t>defecación</a:t>
            </a:r>
            <a:r>
              <a:rPr lang="es-ES_tradnl" sz="1200" kern="1200" dirty="0" smtClean="0">
                <a:solidFill>
                  <a:schemeClr val="tx1"/>
                </a:solidFill>
                <a:effectLst/>
                <a:latin typeface="+mn-lt"/>
                <a:ea typeface="+mn-ea"/>
                <a:cs typeface="+mn-cs"/>
              </a:rPr>
              <a:t> </a:t>
            </a:r>
            <a:endParaRPr lang="es-ES_tradnl" dirty="0" smtClean="0">
              <a:effectLst/>
            </a:endParaRPr>
          </a:p>
          <a:p>
            <a:r>
              <a:rPr lang="es-ES_tradnl" sz="1200" kern="1200" dirty="0" smtClean="0">
                <a:solidFill>
                  <a:schemeClr val="tx1"/>
                </a:solidFill>
                <a:effectLst/>
                <a:latin typeface="+mn-lt"/>
                <a:ea typeface="+mn-ea"/>
                <a:cs typeface="+mn-cs"/>
              </a:rPr>
              <a:t>-  Esfuerzo excesivo con heces secas y duras </a:t>
            </a:r>
            <a:endParaRPr lang="es-ES_tradnl" dirty="0" smtClean="0">
              <a:effectLst/>
            </a:endParaRPr>
          </a:p>
          <a:p>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Sensación</a:t>
            </a:r>
            <a:r>
              <a:rPr lang="es-ES_tradnl" sz="1200" kern="1200" dirty="0" smtClean="0">
                <a:solidFill>
                  <a:schemeClr val="tx1"/>
                </a:solidFill>
                <a:effectLst/>
                <a:latin typeface="+mn-lt"/>
                <a:ea typeface="+mn-ea"/>
                <a:cs typeface="+mn-cs"/>
              </a:rPr>
              <a:t> de vaciado incompleto </a:t>
            </a:r>
            <a:endParaRPr lang="es-ES_tradnl" dirty="0" smtClean="0">
              <a:effectLst/>
            </a:endParaRPr>
          </a:p>
          <a:p>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Distensión</a:t>
            </a:r>
            <a:r>
              <a:rPr lang="es-ES_tradnl" sz="1200" kern="1200" dirty="0" smtClean="0">
                <a:solidFill>
                  <a:schemeClr val="tx1"/>
                </a:solidFill>
                <a:effectLst/>
                <a:latin typeface="+mn-lt"/>
                <a:ea typeface="+mn-ea"/>
                <a:cs typeface="+mn-cs"/>
              </a:rPr>
              <a:t> y </a:t>
            </a:r>
            <a:r>
              <a:rPr lang="es-ES_tradnl" sz="1200" kern="1200" dirty="0" err="1" smtClean="0">
                <a:solidFill>
                  <a:schemeClr val="tx1"/>
                </a:solidFill>
                <a:effectLst/>
                <a:latin typeface="+mn-lt"/>
                <a:ea typeface="+mn-ea"/>
                <a:cs typeface="+mn-cs"/>
              </a:rPr>
              <a:t>cólicos</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abdominale</a:t>
            </a:r>
            <a:r>
              <a:rPr lang="es-ES_tradnl" sz="1200" kern="1200" dirty="0" smtClean="0">
                <a:solidFill>
                  <a:schemeClr val="tx1"/>
                </a:solidFill>
                <a:effectLst/>
                <a:latin typeface="+mn-lt"/>
                <a:ea typeface="+mn-ea"/>
                <a:cs typeface="+mn-cs"/>
              </a:rPr>
              <a:t> </a:t>
            </a:r>
          </a:p>
          <a:p>
            <a:endParaRPr lang="es-ES_tradnl" sz="1200" kern="1200" dirty="0" smtClean="0">
              <a:solidFill>
                <a:schemeClr val="tx1"/>
              </a:solidFill>
              <a:effectLst/>
              <a:latin typeface="+mn-lt"/>
              <a:ea typeface="+mn-ea"/>
              <a:cs typeface="+mn-cs"/>
            </a:endParaRPr>
          </a:p>
          <a:p>
            <a:pPr marL="171450" indent="-171450">
              <a:buFont typeface="Wingdings" charset="2"/>
              <a:buChar char="Ø"/>
            </a:pPr>
            <a:r>
              <a:rPr lang="es-ES_tradnl" sz="1200" b="1" kern="1200" dirty="0" smtClean="0">
                <a:solidFill>
                  <a:schemeClr val="tx1"/>
                </a:solidFill>
                <a:effectLst/>
                <a:latin typeface="+mn-lt"/>
                <a:ea typeface="+mn-ea"/>
                <a:cs typeface="+mn-cs"/>
              </a:rPr>
              <a:t>La </a:t>
            </a:r>
            <a:r>
              <a:rPr lang="es-ES_tradnl" sz="1200" b="1" i="1" kern="1200" dirty="0" smtClean="0">
                <a:solidFill>
                  <a:schemeClr val="tx1"/>
                </a:solidFill>
                <a:effectLst/>
                <a:latin typeface="+mn-lt"/>
                <a:ea typeface="+mn-ea"/>
                <a:cs typeface="+mn-cs"/>
              </a:rPr>
              <a:t>frecuencia </a:t>
            </a:r>
            <a:r>
              <a:rPr lang="es-ES_tradnl" sz="1200" b="1" kern="1200" dirty="0" err="1" smtClean="0">
                <a:solidFill>
                  <a:schemeClr val="tx1"/>
                </a:solidFill>
                <a:effectLst/>
                <a:latin typeface="+mn-lt"/>
                <a:ea typeface="+mn-ea"/>
                <a:cs typeface="+mn-cs"/>
              </a:rPr>
              <a:t>defecatoria</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normal </a:t>
            </a:r>
            <a:r>
              <a:rPr lang="es-ES_tradnl" sz="1200" kern="1200" dirty="0" err="1" smtClean="0">
                <a:solidFill>
                  <a:schemeClr val="tx1"/>
                </a:solidFill>
                <a:effectLst/>
                <a:latin typeface="+mn-lt"/>
                <a:ea typeface="+mn-ea"/>
                <a:cs typeface="+mn-cs"/>
              </a:rPr>
              <a:t>varía</a:t>
            </a:r>
            <a:r>
              <a:rPr lang="es-ES_tradnl" sz="1200" kern="1200" dirty="0" smtClean="0">
                <a:solidFill>
                  <a:schemeClr val="tx1"/>
                </a:solidFill>
                <a:effectLst/>
                <a:latin typeface="+mn-lt"/>
                <a:ea typeface="+mn-ea"/>
                <a:cs typeface="+mn-cs"/>
              </a:rPr>
              <a:t> desde 3 veces al </a:t>
            </a:r>
            <a:r>
              <a:rPr lang="es-ES_tradnl" sz="1200" kern="1200" dirty="0" err="1" smtClean="0">
                <a:solidFill>
                  <a:schemeClr val="tx1"/>
                </a:solidFill>
                <a:effectLst/>
                <a:latin typeface="+mn-lt"/>
                <a:ea typeface="+mn-ea"/>
                <a:cs typeface="+mn-cs"/>
              </a:rPr>
              <a:t>día</a:t>
            </a:r>
            <a:r>
              <a:rPr lang="es-ES_tradnl" sz="1200" kern="1200" dirty="0" smtClean="0">
                <a:solidFill>
                  <a:schemeClr val="tx1"/>
                </a:solidFill>
                <a:effectLst/>
                <a:latin typeface="+mn-lt"/>
                <a:ea typeface="+mn-ea"/>
                <a:cs typeface="+mn-cs"/>
              </a:rPr>
              <a:t> hasta 3 veces a la semana, por lo tanto el no realizar </a:t>
            </a:r>
            <a:r>
              <a:rPr lang="es-ES_tradnl" sz="1200" kern="1200" dirty="0" err="1" smtClean="0">
                <a:solidFill>
                  <a:schemeClr val="tx1"/>
                </a:solidFill>
                <a:effectLst/>
                <a:latin typeface="+mn-lt"/>
                <a:ea typeface="+mn-ea"/>
                <a:cs typeface="+mn-cs"/>
              </a:rPr>
              <a:t>deposición</a:t>
            </a:r>
            <a:r>
              <a:rPr lang="es-ES_tradnl" sz="1200" kern="1200" dirty="0" smtClean="0">
                <a:solidFill>
                  <a:schemeClr val="tx1"/>
                </a:solidFill>
                <a:effectLst/>
                <a:latin typeface="+mn-lt"/>
                <a:ea typeface="+mn-ea"/>
                <a:cs typeface="+mn-cs"/>
              </a:rPr>
              <a:t> diariamente no es perjudicial para la salud y no debe ser un motivo de </a:t>
            </a:r>
            <a:r>
              <a:rPr lang="es-ES_tradnl" sz="1200" kern="1200" dirty="0" err="1" smtClean="0">
                <a:solidFill>
                  <a:schemeClr val="tx1"/>
                </a:solidFill>
                <a:effectLst/>
                <a:latin typeface="+mn-lt"/>
                <a:ea typeface="+mn-ea"/>
                <a:cs typeface="+mn-cs"/>
              </a:rPr>
              <a:t>preocupación</a:t>
            </a:r>
            <a:r>
              <a:rPr lang="es-ES_tradnl" sz="1200" kern="1200" dirty="0" smtClean="0">
                <a:solidFill>
                  <a:schemeClr val="tx1"/>
                </a:solidFill>
                <a:effectLst/>
                <a:latin typeface="+mn-lt"/>
                <a:ea typeface="+mn-ea"/>
                <a:cs typeface="+mn-cs"/>
              </a:rPr>
              <a:t>. El ritmo </a:t>
            </a:r>
            <a:r>
              <a:rPr lang="es-ES_tradnl" sz="1200" kern="1200" dirty="0" err="1" smtClean="0">
                <a:solidFill>
                  <a:schemeClr val="tx1"/>
                </a:solidFill>
                <a:effectLst/>
                <a:latin typeface="+mn-lt"/>
                <a:ea typeface="+mn-ea"/>
                <a:cs typeface="+mn-cs"/>
              </a:rPr>
              <a:t>defecatorio</a:t>
            </a:r>
            <a:r>
              <a:rPr lang="es-ES_tradnl" sz="1200" kern="1200" dirty="0" smtClean="0">
                <a:solidFill>
                  <a:schemeClr val="tx1"/>
                </a:solidFill>
                <a:effectLst/>
                <a:latin typeface="+mn-lt"/>
                <a:ea typeface="+mn-ea"/>
                <a:cs typeface="+mn-cs"/>
              </a:rPr>
              <a:t> es individual, </a:t>
            </a:r>
            <a:r>
              <a:rPr lang="es-ES_tradnl" sz="1200" kern="1200" dirty="0" err="1" smtClean="0">
                <a:solidFill>
                  <a:schemeClr val="tx1"/>
                </a:solidFill>
                <a:effectLst/>
                <a:latin typeface="+mn-lt"/>
                <a:ea typeface="+mn-ea"/>
                <a:cs typeface="+mn-cs"/>
              </a:rPr>
              <a:t>varía</a:t>
            </a:r>
            <a:r>
              <a:rPr lang="es-ES_tradnl" sz="1200" kern="1200" dirty="0" smtClean="0">
                <a:solidFill>
                  <a:schemeClr val="tx1"/>
                </a:solidFill>
                <a:effectLst/>
                <a:latin typeface="+mn-lt"/>
                <a:ea typeface="+mn-ea"/>
                <a:cs typeface="+mn-cs"/>
              </a:rPr>
              <a:t> mucho de persona a persona e incluso existe variabilidad en la misma persona, puesto que está influenciado por numerosas situaciones como cambios en la dieta, situaciones estresantes, embarazo o la edad</a:t>
            </a:r>
            <a:endParaRPr lang="es-ES_tradnl" dirty="0" smtClean="0">
              <a:effectLst/>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 debe tener en cuenta que los alimentos tardan una media de 48 horas en completar el paso a </a:t>
            </a:r>
            <a:r>
              <a:rPr lang="es-ES_tradnl" sz="1200" kern="1200" dirty="0" err="1" smtClean="0">
                <a:solidFill>
                  <a:schemeClr val="tx1"/>
                </a:solidFill>
                <a:effectLst/>
                <a:latin typeface="+mn-lt"/>
                <a:ea typeface="+mn-ea"/>
                <a:cs typeface="+mn-cs"/>
              </a:rPr>
              <a:t>través</a:t>
            </a:r>
            <a:r>
              <a:rPr lang="es-ES_tradnl" sz="1200" kern="1200" dirty="0" smtClean="0">
                <a:solidFill>
                  <a:schemeClr val="tx1"/>
                </a:solidFill>
                <a:effectLst/>
                <a:latin typeface="+mn-lt"/>
                <a:ea typeface="+mn-ea"/>
                <a:cs typeface="+mn-cs"/>
              </a:rPr>
              <a:t> del tubo digestivo, por lo tanto no se pueden eliminar los deshechos de los alimentos el mismo </a:t>
            </a:r>
            <a:r>
              <a:rPr lang="es-ES_tradnl" sz="1200" kern="1200" dirty="0" err="1" smtClean="0">
                <a:solidFill>
                  <a:schemeClr val="tx1"/>
                </a:solidFill>
                <a:effectLst/>
                <a:latin typeface="+mn-lt"/>
                <a:ea typeface="+mn-ea"/>
                <a:cs typeface="+mn-cs"/>
              </a:rPr>
              <a:t>día</a:t>
            </a:r>
            <a:r>
              <a:rPr lang="es-ES_tradnl" sz="1200" kern="1200" dirty="0" smtClean="0">
                <a:solidFill>
                  <a:schemeClr val="tx1"/>
                </a:solidFill>
                <a:effectLst/>
                <a:latin typeface="+mn-lt"/>
                <a:ea typeface="+mn-ea"/>
                <a:cs typeface="+mn-cs"/>
              </a:rPr>
              <a:t> que se ingieren</a:t>
            </a:r>
            <a:endParaRPr lang="es-ES_tradnl"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Los hábitos intestinales y su percepción varían de una persona a otra, por lo que resulta difícil definir con precisión al estreñimiento. Por ello, en el caso del estreñimiento </a:t>
            </a:r>
            <a:r>
              <a:rPr lang="es-ES_tradnl" sz="1200" b="1" kern="1200" dirty="0" err="1" smtClean="0">
                <a:solidFill>
                  <a:schemeClr val="tx1"/>
                </a:solidFill>
                <a:effectLst/>
                <a:latin typeface="+mn-lt"/>
                <a:ea typeface="+mn-ea"/>
                <a:cs typeface="+mn-cs"/>
              </a:rPr>
              <a:t>crónico</a:t>
            </a:r>
            <a:r>
              <a:rPr lang="es-ES_tradnl" sz="1200" b="1" kern="1200" dirty="0" smtClean="0">
                <a:solidFill>
                  <a:schemeClr val="tx1"/>
                </a:solidFill>
                <a:effectLst/>
                <a:latin typeface="+mn-lt"/>
                <a:ea typeface="+mn-ea"/>
                <a:cs typeface="+mn-cs"/>
              </a:rPr>
              <a:t>, se han desarrollado una serie de acuerdos sobre los criterios para el diagnostico de este problema de salud.</a:t>
            </a: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Un panel de expertos internacionales elaboró criterios uniformes para el diagnostico de estreñimiento— LOS CRITERIOS DE ROMA III </a:t>
            </a:r>
          </a:p>
          <a:p>
            <a:endParaRPr lang="es-ES_tradnl"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a:t>
            </a:fld>
            <a:endParaRPr lang="es-ES"/>
          </a:p>
        </p:txBody>
      </p:sp>
    </p:spTree>
    <p:extLst>
      <p:ext uri="{BB962C8B-B14F-4D97-AF65-F5344CB8AC3E}">
        <p14:creationId xmlns:p14="http://schemas.microsoft.com/office/powerpoint/2010/main" val="186025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El uso de laxantes debe </a:t>
            </a:r>
            <a:r>
              <a:rPr lang="es-ES_tradnl" sz="1200" b="1" kern="1200" dirty="0" err="1" smtClean="0">
                <a:solidFill>
                  <a:schemeClr val="tx1"/>
                </a:solidFill>
                <a:effectLst/>
                <a:latin typeface="+mn-lt"/>
                <a:ea typeface="+mn-ea"/>
                <a:cs typeface="+mn-cs"/>
              </a:rPr>
              <a:t>acompañarse</a:t>
            </a:r>
            <a:r>
              <a:rPr lang="es-ES_tradnl" sz="1200" b="1" kern="1200" dirty="0" smtClean="0">
                <a:solidFill>
                  <a:schemeClr val="tx1"/>
                </a:solidFill>
                <a:effectLst/>
                <a:latin typeface="+mn-lt"/>
                <a:ea typeface="+mn-ea"/>
                <a:cs typeface="+mn-cs"/>
              </a:rPr>
              <a:t> de modificaciones en los </a:t>
            </a:r>
            <a:r>
              <a:rPr lang="es-ES_tradnl" sz="1200" b="1" kern="1200" dirty="0" err="1" smtClean="0">
                <a:solidFill>
                  <a:schemeClr val="tx1"/>
                </a:solidFill>
                <a:effectLst/>
                <a:latin typeface="+mn-lt"/>
                <a:ea typeface="+mn-ea"/>
                <a:cs typeface="+mn-cs"/>
              </a:rPr>
              <a:t>hábitos</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dietéticos</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físicos</a:t>
            </a:r>
            <a:r>
              <a:rPr lang="es-ES_tradnl" sz="1200" b="1" kern="1200" dirty="0" smtClean="0">
                <a:solidFill>
                  <a:schemeClr val="tx1"/>
                </a:solidFill>
                <a:effectLst/>
                <a:latin typeface="+mn-lt"/>
                <a:ea typeface="+mn-ea"/>
                <a:cs typeface="+mn-cs"/>
              </a:rPr>
              <a:t> y de </a:t>
            </a:r>
            <a:r>
              <a:rPr lang="es-ES_tradnl" sz="1200" b="1" kern="1200" dirty="0" err="1" smtClean="0">
                <a:solidFill>
                  <a:schemeClr val="tx1"/>
                </a:solidFill>
                <a:effectLst/>
                <a:latin typeface="+mn-lt"/>
                <a:ea typeface="+mn-ea"/>
                <a:cs typeface="+mn-cs"/>
              </a:rPr>
              <a:t>defecación</a:t>
            </a:r>
            <a:r>
              <a:rPr lang="es-ES_tradnl" sz="1200" b="1" kern="1200" dirty="0" smtClean="0">
                <a:solidFill>
                  <a:schemeClr val="tx1"/>
                </a:solidFill>
                <a:effectLst/>
                <a:latin typeface="+mn-lt"/>
                <a:ea typeface="+mn-ea"/>
                <a:cs typeface="+mn-cs"/>
              </a:rPr>
              <a:t>. </a:t>
            </a:r>
          </a:p>
          <a:p>
            <a:endParaRPr lang="es-ES_tradnl" dirty="0" smtClean="0"/>
          </a:p>
          <a:p>
            <a:endParaRPr lang="es-ES_tradnl" dirty="0" smtClean="0"/>
          </a:p>
          <a:p>
            <a:r>
              <a:rPr lang="es-ES_tradnl" dirty="0" smtClean="0"/>
              <a:t>APROVECHAREMOS PARA HACER</a:t>
            </a:r>
            <a:r>
              <a:rPr lang="es-ES_tradnl" baseline="0" dirty="0" smtClean="0"/>
              <a:t> RECOMENDACIONES IMPORTANTES</a:t>
            </a:r>
          </a:p>
          <a:p>
            <a:pPr marL="171450" indent="-171450">
              <a:buFont typeface="Arial" charset="0"/>
              <a:buChar char="•"/>
            </a:pPr>
            <a:r>
              <a:rPr lang="es-ES_tradnl" dirty="0" smtClean="0"/>
              <a:t>Habría que darle al paciente un conjunto de recomendaciones higiénico-dietéticas que le ayuden a combatir las consecuencias desagradables de este estreñimiento, aunque sea de tipo ocasional). Debemos tener en cuenta que estas pautas para favorecer la defecación no suplen las normas higiénico-dietéticas generales. A menudo, el lugar para efectuar las deposiciones condiciona la represión del hábito de defecar. Esto es más frecuente cuando uno se encuentra fuera de casa.</a:t>
            </a:r>
          </a:p>
          <a:p>
            <a:pPr marL="171450" indent="-171450">
              <a:buFont typeface="Arial" charset="0"/>
              <a:buChar char="•"/>
            </a:pPr>
            <a:r>
              <a:rPr lang="es-ES_tradnl" dirty="0" smtClean="0"/>
              <a:t>Se insistirá en que elija una hora del día que considere más adecuada para las deposiciones y en un lugar en que se encuentre cómoda (por ejemplo, por la mañana antes de salir del hotel). Después del desayuno es un buen momento, aprovechando el reflejo </a:t>
            </a:r>
            <a:r>
              <a:rPr lang="es-ES_tradnl" dirty="0" err="1" smtClean="0"/>
              <a:t>gastrocólico</a:t>
            </a:r>
            <a:r>
              <a:rPr lang="es-ES_tradnl" dirty="0" smtClean="0"/>
              <a:t> que favorece la evacuación.</a:t>
            </a:r>
          </a:p>
          <a:p>
            <a:endParaRPr lang="es-ES_tradnl" dirty="0" smtClean="0"/>
          </a:p>
          <a:p>
            <a:endParaRPr lang="es-ES_tradnl" dirty="0" smtClean="0"/>
          </a:p>
          <a:p>
            <a:pPr>
              <a:buFont typeface="Wingdings" charset="2"/>
              <a:buChar char="Ø"/>
            </a:pPr>
            <a:r>
              <a:rPr lang="es-ES_tradnl" dirty="0" smtClean="0"/>
              <a:t>Saber qué es lo normal y que no utilicen innecesariamente los laxantes. </a:t>
            </a:r>
          </a:p>
          <a:p>
            <a:pPr>
              <a:buFont typeface="Wingdings" charset="2"/>
              <a:buChar char="Ø"/>
            </a:pPr>
            <a:r>
              <a:rPr lang="es-ES_tradnl" dirty="0" smtClean="0"/>
              <a:t>Ingerir una dieta proporcionada que incluya salvado, cereales integrales,</a:t>
            </a:r>
          </a:p>
          <a:p>
            <a:pPr marL="542925" indent="0">
              <a:buNone/>
            </a:pPr>
            <a:r>
              <a:rPr lang="es-ES_tradnl" dirty="0" smtClean="0"/>
              <a:t> fruta fresca y verduras. </a:t>
            </a:r>
          </a:p>
          <a:p>
            <a:pPr>
              <a:buFont typeface="Wingdings" charset="2"/>
              <a:buChar char="Ø"/>
            </a:pPr>
            <a:r>
              <a:rPr lang="es-ES_tradnl" dirty="0" smtClean="0"/>
              <a:t>Beber suficientes líquidos. </a:t>
            </a:r>
          </a:p>
          <a:p>
            <a:pPr>
              <a:buFont typeface="Wingdings" charset="2"/>
              <a:buChar char="Ø"/>
            </a:pPr>
            <a:r>
              <a:rPr lang="es-ES_tradnl" dirty="0" smtClean="0"/>
              <a:t>Hacer ejercicio regularmente. </a:t>
            </a:r>
          </a:p>
          <a:p>
            <a:pPr>
              <a:buFont typeface="Wingdings" charset="2"/>
              <a:buChar char="Ø"/>
            </a:pPr>
            <a:r>
              <a:rPr lang="es-ES_tradnl" dirty="0" smtClean="0"/>
              <a:t>Destinar tiempo para visitas al baño sin interrupción. </a:t>
            </a:r>
          </a:p>
          <a:p>
            <a:pPr>
              <a:buFont typeface="Wingdings" charset="2"/>
              <a:buChar char="Ø"/>
            </a:pPr>
            <a:r>
              <a:rPr lang="es-ES_tradnl" dirty="0" smtClean="0"/>
              <a:t>No ignorar la urgencia de defecar. </a:t>
            </a:r>
          </a:p>
          <a:p>
            <a:pPr>
              <a:buFont typeface="Wingdings" charset="2"/>
              <a:buChar char="Ø"/>
            </a:pPr>
            <a:r>
              <a:rPr lang="es-ES_tradnl" dirty="0" smtClean="0"/>
              <a:t>No aconsejar el uso del laxante durante </a:t>
            </a:r>
            <a:r>
              <a:rPr lang="es-ES_tradnl" dirty="0" err="1" smtClean="0"/>
              <a:t>más</a:t>
            </a:r>
            <a:r>
              <a:rPr lang="es-ES_tradnl" dirty="0" smtClean="0"/>
              <a:t> de 7 días seguidos.</a:t>
            </a:r>
          </a:p>
          <a:p>
            <a:pPr>
              <a:buFont typeface="Wingdings" charset="2"/>
              <a:buChar char="Ø"/>
            </a:pPr>
            <a:r>
              <a:rPr lang="es-ES_tradnl" dirty="0" smtClean="0"/>
              <a:t>Derivar al medico si tras 3-4 semanas el problema persiste. </a:t>
            </a:r>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26</a:t>
            </a:fld>
            <a:endParaRPr lang="es-ES"/>
          </a:p>
        </p:txBody>
      </p:sp>
    </p:spTree>
    <p:extLst>
      <p:ext uri="{BB962C8B-B14F-4D97-AF65-F5344CB8AC3E}">
        <p14:creationId xmlns:p14="http://schemas.microsoft.com/office/powerpoint/2010/main" val="274849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b="1" i="0" kern="1200" dirty="0" err="1" smtClean="0">
                <a:solidFill>
                  <a:schemeClr val="tx1"/>
                </a:solidFill>
                <a:effectLst/>
                <a:latin typeface="+mn-lt"/>
                <a:ea typeface="+mn-ea"/>
                <a:cs typeface="+mn-cs"/>
              </a:rPr>
              <a:t>Linaclotida</a:t>
            </a:r>
            <a:r>
              <a:rPr lang="es-ES_tradnl" sz="1200" b="1" i="0" kern="1200" dirty="0" smtClean="0">
                <a:solidFill>
                  <a:schemeClr val="tx1"/>
                </a:solidFill>
                <a:effectLst/>
                <a:latin typeface="+mn-lt"/>
                <a:ea typeface="+mn-ea"/>
                <a:cs typeface="+mn-cs"/>
              </a:rPr>
              <a:t>:</a:t>
            </a:r>
            <a:r>
              <a:rPr lang="es-ES_tradnl" sz="1200" b="0" i="0" kern="1200" dirty="0" smtClean="0">
                <a:solidFill>
                  <a:schemeClr val="tx1"/>
                </a:solidFill>
                <a:effectLst/>
                <a:latin typeface="+mn-lt"/>
                <a:ea typeface="+mn-ea"/>
                <a:cs typeface="+mn-cs"/>
              </a:rPr>
              <a:t> Puede concluirse que la información es insuficiente para establecer el lugar de LI en el tratamiento del SII-E, aunque su uso podría considerarse en casos resistentes o intolerantes al resto de tratamientos. </a:t>
            </a:r>
            <a:r>
              <a:rPr lang="es-ES_tradnl" sz="1200" b="0" i="0" kern="1200" dirty="0" err="1" smtClean="0">
                <a:solidFill>
                  <a:schemeClr val="tx1"/>
                </a:solidFill>
                <a:effectLst/>
                <a:latin typeface="+mn-lt"/>
                <a:ea typeface="+mn-ea"/>
                <a:cs typeface="+mn-cs"/>
              </a:rPr>
              <a:t>Revision</a:t>
            </a:r>
            <a:r>
              <a:rPr lang="es-ES_tradnl" sz="1200" b="0" i="0" kern="1200" dirty="0" smtClean="0">
                <a:solidFill>
                  <a:schemeClr val="tx1"/>
                </a:solidFill>
                <a:effectLst/>
                <a:latin typeface="+mn-lt"/>
                <a:ea typeface="+mn-ea"/>
                <a:cs typeface="+mn-cs"/>
              </a:rPr>
              <a:t> CADIME</a:t>
            </a:r>
            <a:r>
              <a:rPr lang="es-ES_tradnl" sz="1200" b="0" i="0" kern="1200" baseline="0" dirty="0" smtClean="0">
                <a:solidFill>
                  <a:schemeClr val="tx1"/>
                </a:solidFill>
                <a:effectLst/>
                <a:latin typeface="+mn-lt"/>
                <a:ea typeface="+mn-ea"/>
                <a:cs typeface="+mn-cs"/>
              </a:rPr>
              <a:t> 2014</a:t>
            </a:r>
          </a:p>
          <a:p>
            <a:endParaRPr lang="es-ES_tradnl" sz="1200" b="0" i="0" kern="1200" baseline="0" dirty="0" smtClean="0">
              <a:solidFill>
                <a:schemeClr val="tx1"/>
              </a:solidFill>
              <a:effectLst/>
              <a:latin typeface="+mn-lt"/>
              <a:ea typeface="+mn-ea"/>
              <a:cs typeface="+mn-cs"/>
            </a:endParaRPr>
          </a:p>
          <a:p>
            <a:r>
              <a:rPr lang="es-ES_tradnl" b="1" dirty="0" smtClean="0">
                <a:solidFill>
                  <a:schemeClr val="tx1"/>
                </a:solidFill>
              </a:rPr>
              <a:t>Prucaloprida NO </a:t>
            </a:r>
            <a:r>
              <a:rPr lang="es-ES_tradnl" sz="1200" b="0" i="0" kern="1200" dirty="0" smtClean="0">
                <a:solidFill>
                  <a:schemeClr val="tx1"/>
                </a:solidFill>
                <a:effectLst/>
                <a:latin typeface="+mn-lt"/>
                <a:ea typeface="+mn-ea"/>
                <a:cs typeface="+mn-cs"/>
              </a:rPr>
              <a:t>se dispone de estudios comparativos de </a:t>
            </a:r>
            <a:r>
              <a:rPr lang="es-ES_tradnl" sz="1200" b="0" i="0" kern="1200" dirty="0" err="1" smtClean="0">
                <a:solidFill>
                  <a:schemeClr val="tx1"/>
                </a:solidFill>
                <a:effectLst/>
                <a:latin typeface="+mn-lt"/>
                <a:ea typeface="+mn-ea"/>
                <a:cs typeface="+mn-cs"/>
              </a:rPr>
              <a:t>prucaloprida</a:t>
            </a:r>
            <a:r>
              <a:rPr lang="es-ES_tradnl" sz="1200" b="0" i="0" kern="1200" dirty="0" smtClean="0">
                <a:solidFill>
                  <a:schemeClr val="tx1"/>
                </a:solidFill>
                <a:effectLst/>
                <a:latin typeface="+mn-lt"/>
                <a:ea typeface="+mn-ea"/>
                <a:cs typeface="+mn-cs"/>
              </a:rPr>
              <a:t> frente a otros </a:t>
            </a:r>
            <a:r>
              <a:rPr lang="es-ES_tradnl" sz="1200" b="0" i="0" kern="1200" dirty="0" err="1" smtClean="0">
                <a:solidFill>
                  <a:schemeClr val="tx1"/>
                </a:solidFill>
                <a:effectLst/>
                <a:latin typeface="+mn-lt"/>
                <a:ea typeface="+mn-ea"/>
                <a:cs typeface="+mn-cs"/>
              </a:rPr>
              <a:t>procinéticos</a:t>
            </a:r>
            <a:r>
              <a:rPr lang="es-ES_tradnl" sz="1200" b="0" i="0" kern="1200" dirty="0" smtClean="0">
                <a:solidFill>
                  <a:schemeClr val="tx1"/>
                </a:solidFill>
                <a:effectLst/>
                <a:latin typeface="+mn-lt"/>
                <a:ea typeface="+mn-ea"/>
                <a:cs typeface="+mn-cs"/>
              </a:rPr>
              <a:t>, ni frente a laxantes, solo frente a placebo. Los ensayos presentan limitaciones en los criterios de selección de pacientes incluidos y por su corta duración, que dificultan la aplicabilidad de sus resultados a la práctica clínica. Puede concluirse que, la información disponible es insuficiente para valorar el lugar de </a:t>
            </a:r>
            <a:r>
              <a:rPr lang="es-ES_tradnl" sz="1200" b="0" i="0" kern="1200" dirty="0" err="1" smtClean="0">
                <a:solidFill>
                  <a:schemeClr val="tx1"/>
                </a:solidFill>
                <a:effectLst/>
                <a:latin typeface="+mn-lt"/>
                <a:ea typeface="+mn-ea"/>
                <a:cs typeface="+mn-cs"/>
              </a:rPr>
              <a:t>prucaloprida</a:t>
            </a:r>
            <a:r>
              <a:rPr lang="es-ES_tradnl" sz="1200" b="0" i="0" kern="1200" dirty="0" smtClean="0">
                <a:solidFill>
                  <a:schemeClr val="tx1"/>
                </a:solidFill>
                <a:effectLst/>
                <a:latin typeface="+mn-lt"/>
                <a:ea typeface="+mn-ea"/>
                <a:cs typeface="+mn-cs"/>
              </a:rPr>
              <a:t> en la terapéutica del estreñimiento </a:t>
            </a:r>
            <a:r>
              <a:rPr lang="es-ES_tradnl" sz="1200" b="0" i="0" kern="1200" dirty="0" err="1" smtClean="0">
                <a:solidFill>
                  <a:schemeClr val="tx1"/>
                </a:solidFill>
                <a:effectLst/>
                <a:latin typeface="+mn-lt"/>
                <a:ea typeface="+mn-ea"/>
                <a:cs typeface="+mn-cs"/>
              </a:rPr>
              <a:t>crónico.CADIME</a:t>
            </a:r>
            <a:r>
              <a:rPr lang="es-ES_tradnl" sz="1200" b="0" i="0" kern="1200" dirty="0" smtClean="0">
                <a:solidFill>
                  <a:schemeClr val="tx1"/>
                </a:solidFill>
                <a:effectLst/>
                <a:latin typeface="+mn-lt"/>
                <a:ea typeface="+mn-ea"/>
                <a:cs typeface="+mn-cs"/>
              </a:rPr>
              <a:t> 2013</a:t>
            </a:r>
          </a:p>
          <a:p>
            <a:endParaRPr lang="es-ES_tradnl" sz="1200" b="0" i="0" kern="1200" dirty="0" smtClean="0">
              <a:solidFill>
                <a:schemeClr val="tx1"/>
              </a:solidFill>
              <a:effectLst/>
              <a:latin typeface="+mn-lt"/>
              <a:ea typeface="+mn-ea"/>
              <a:cs typeface="+mn-cs"/>
            </a:endParaRPr>
          </a:p>
          <a:p>
            <a:r>
              <a:rPr lang="es-ES_tradnl" b="1" dirty="0" smtClean="0">
                <a:solidFill>
                  <a:schemeClr val="tx1"/>
                </a:solidFill>
              </a:rPr>
              <a:t>Naloxegol:</a:t>
            </a:r>
            <a:r>
              <a:rPr lang="es-ES_tradnl" dirty="0" smtClean="0">
                <a:solidFill>
                  <a:schemeClr val="tx1"/>
                </a:solidFill>
              </a:rPr>
              <a:t> </a:t>
            </a:r>
            <a:r>
              <a:rPr lang="es-ES_tradnl" sz="1200" b="1" kern="1200" dirty="0" smtClean="0">
                <a:solidFill>
                  <a:schemeClr val="tx1"/>
                </a:solidFill>
                <a:effectLst/>
                <a:latin typeface="+mn-lt"/>
                <a:ea typeface="+mn-ea"/>
                <a:cs typeface="+mn-cs"/>
              </a:rPr>
              <a:t>DE POSICIONAMIENTO TERAPÉUTICO PT-NALOXEGOL/V1/27102016 -</a:t>
            </a:r>
            <a:r>
              <a:rPr lang="es-ES_tradnl" sz="1200" i="1" kern="1200" dirty="0" smtClean="0">
                <a:solidFill>
                  <a:schemeClr val="tx1"/>
                </a:solidFill>
                <a:effectLst/>
                <a:latin typeface="+mn-lt"/>
                <a:ea typeface="+mn-ea"/>
                <a:cs typeface="+mn-cs"/>
              </a:rPr>
              <a:t>Naloxegol ha sido financiado con condiciones de visado de </a:t>
            </a:r>
            <a:r>
              <a:rPr lang="es-ES_tradnl" sz="1200" i="1" kern="1200" dirty="0" err="1" smtClean="0">
                <a:solidFill>
                  <a:schemeClr val="tx1"/>
                </a:solidFill>
                <a:effectLst/>
                <a:latin typeface="+mn-lt"/>
                <a:ea typeface="+mn-ea"/>
                <a:cs typeface="+mn-cs"/>
              </a:rPr>
              <a:t>inspección</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únicamente</a:t>
            </a:r>
            <a:r>
              <a:rPr lang="es-ES_tradnl" sz="1200" i="1" kern="1200" dirty="0" smtClean="0">
                <a:solidFill>
                  <a:schemeClr val="tx1"/>
                </a:solidFill>
                <a:effectLst/>
                <a:latin typeface="+mn-lt"/>
                <a:ea typeface="+mn-ea"/>
                <a:cs typeface="+mn-cs"/>
              </a:rPr>
              <a:t> en pacientes </a:t>
            </a:r>
            <a:r>
              <a:rPr lang="es-ES_tradnl" sz="1200" i="1" kern="1200" dirty="0" err="1" smtClean="0">
                <a:solidFill>
                  <a:schemeClr val="tx1"/>
                </a:solidFill>
                <a:effectLst/>
                <a:latin typeface="+mn-lt"/>
                <a:ea typeface="+mn-ea"/>
                <a:cs typeface="+mn-cs"/>
              </a:rPr>
              <a:t>oncológicos</a:t>
            </a:r>
            <a:r>
              <a:rPr lang="es-ES_tradnl" sz="1200" i="1" kern="1200" dirty="0" smtClean="0">
                <a:solidFill>
                  <a:schemeClr val="tx1"/>
                </a:solidFill>
                <a:effectLst/>
                <a:latin typeface="+mn-lt"/>
                <a:ea typeface="+mn-ea"/>
                <a:cs typeface="+mn-cs"/>
              </a:rPr>
              <a:t>.” En este escenario tras el </a:t>
            </a:r>
            <a:r>
              <a:rPr lang="es-ES_tradnl" sz="1200" i="1" kern="1200" dirty="0" err="1" smtClean="0">
                <a:solidFill>
                  <a:schemeClr val="tx1"/>
                </a:solidFill>
                <a:effectLst/>
                <a:latin typeface="+mn-lt"/>
                <a:ea typeface="+mn-ea"/>
                <a:cs typeface="+mn-cs"/>
              </a:rPr>
              <a:t>análisis</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económico</a:t>
            </a:r>
            <a:r>
              <a:rPr lang="es-ES_tradnl" sz="1200" i="1" kern="1200" dirty="0" smtClean="0">
                <a:solidFill>
                  <a:schemeClr val="tx1"/>
                </a:solidFill>
                <a:effectLst/>
                <a:latin typeface="+mn-lt"/>
                <a:ea typeface="+mn-ea"/>
                <a:cs typeface="+mn-cs"/>
              </a:rPr>
              <a:t> se recomienda la </a:t>
            </a:r>
            <a:r>
              <a:rPr lang="es-ES_tradnl" sz="1200" i="1" kern="1200" dirty="0" err="1" smtClean="0">
                <a:solidFill>
                  <a:schemeClr val="tx1"/>
                </a:solidFill>
                <a:effectLst/>
                <a:latin typeface="+mn-lt"/>
                <a:ea typeface="+mn-ea"/>
                <a:cs typeface="+mn-cs"/>
              </a:rPr>
              <a:t>utilización</a:t>
            </a:r>
            <a:r>
              <a:rPr lang="es-ES_tradnl" sz="1200" i="1" kern="1200" dirty="0" smtClean="0">
                <a:solidFill>
                  <a:schemeClr val="tx1"/>
                </a:solidFill>
                <a:effectLst/>
                <a:latin typeface="+mn-lt"/>
                <a:ea typeface="+mn-ea"/>
                <a:cs typeface="+mn-cs"/>
              </a:rPr>
              <a:t> de </a:t>
            </a:r>
            <a:r>
              <a:rPr lang="es-ES_tradnl" sz="1200" i="1" kern="1200" dirty="0" err="1" smtClean="0">
                <a:solidFill>
                  <a:schemeClr val="tx1"/>
                </a:solidFill>
                <a:effectLst/>
                <a:latin typeface="+mn-lt"/>
                <a:ea typeface="+mn-ea"/>
                <a:cs typeface="+mn-cs"/>
              </a:rPr>
              <a:t>naloxegol</a:t>
            </a:r>
            <a:r>
              <a:rPr lang="es-ES_tradnl" sz="1200" i="1" kern="1200" dirty="0" smtClean="0">
                <a:solidFill>
                  <a:schemeClr val="tx1"/>
                </a:solidFill>
                <a:effectLst/>
                <a:latin typeface="+mn-lt"/>
                <a:ea typeface="+mn-ea"/>
                <a:cs typeface="+mn-cs"/>
              </a:rPr>
              <a:t> frente a </a:t>
            </a:r>
            <a:r>
              <a:rPr lang="es-ES_tradnl" sz="1200" i="1" kern="1200" dirty="0" err="1" smtClean="0">
                <a:solidFill>
                  <a:schemeClr val="tx1"/>
                </a:solidFill>
                <a:effectLst/>
                <a:latin typeface="+mn-lt"/>
                <a:ea typeface="+mn-ea"/>
                <a:cs typeface="+mn-cs"/>
              </a:rPr>
              <a:t>metilnaltrexona</a:t>
            </a:r>
            <a:r>
              <a:rPr lang="es-ES_tradnl" sz="1200" i="1" kern="1200" dirty="0" smtClean="0">
                <a:solidFill>
                  <a:schemeClr val="tx1"/>
                </a:solidFill>
                <a:effectLst/>
                <a:latin typeface="+mn-lt"/>
                <a:ea typeface="+mn-ea"/>
                <a:cs typeface="+mn-cs"/>
              </a:rPr>
              <a:t> debido fundamentalmente al coste del medicamento y a su </a:t>
            </a:r>
            <a:r>
              <a:rPr lang="es-ES_tradnl" sz="1200" i="1" kern="1200" dirty="0" err="1" smtClean="0">
                <a:solidFill>
                  <a:schemeClr val="tx1"/>
                </a:solidFill>
                <a:effectLst/>
                <a:latin typeface="+mn-lt"/>
                <a:ea typeface="+mn-ea"/>
                <a:cs typeface="+mn-cs"/>
              </a:rPr>
              <a:t>vía</a:t>
            </a:r>
            <a:r>
              <a:rPr lang="es-ES_tradnl" sz="1200" i="1" kern="1200" dirty="0" smtClean="0">
                <a:solidFill>
                  <a:schemeClr val="tx1"/>
                </a:solidFill>
                <a:effectLst/>
                <a:latin typeface="+mn-lt"/>
                <a:ea typeface="+mn-ea"/>
                <a:cs typeface="+mn-cs"/>
              </a:rPr>
              <a:t> de </a:t>
            </a:r>
            <a:r>
              <a:rPr lang="es-ES_tradnl" sz="1200" i="1" kern="1200" dirty="0" err="1" smtClean="0">
                <a:solidFill>
                  <a:schemeClr val="tx1"/>
                </a:solidFill>
                <a:effectLst/>
                <a:latin typeface="+mn-lt"/>
                <a:ea typeface="+mn-ea"/>
                <a:cs typeface="+mn-cs"/>
              </a:rPr>
              <a:t>administración</a:t>
            </a:r>
            <a:r>
              <a:rPr lang="es-ES_tradnl" sz="1200" i="1" kern="1200" dirty="0" smtClean="0">
                <a:solidFill>
                  <a:schemeClr val="tx1"/>
                </a:solidFill>
                <a:effectLst/>
                <a:latin typeface="+mn-lt"/>
                <a:ea typeface="+mn-ea"/>
                <a:cs typeface="+mn-cs"/>
              </a:rPr>
              <a:t>”. </a:t>
            </a:r>
            <a:endParaRPr lang="es-ES_tradnl" dirty="0" smtClean="0"/>
          </a:p>
          <a:p>
            <a:endParaRPr lang="es-ES_tradnl" dirty="0" smtClean="0"/>
          </a:p>
          <a:p>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endParaRPr lang="es-ES_tradnl"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27</a:t>
            </a:fld>
            <a:endParaRPr lang="es-ES"/>
          </a:p>
        </p:txBody>
      </p:sp>
    </p:spTree>
    <p:extLst>
      <p:ext uri="{BB962C8B-B14F-4D97-AF65-F5344CB8AC3E}">
        <p14:creationId xmlns:p14="http://schemas.microsoft.com/office/powerpoint/2010/main" val="2814149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smtClean="0"/>
              <a:t>Un panel de expertos internacionales elaboró criterios uniformes para el diagnóstico de estreñimiento—los criterios de Roma III </a:t>
            </a:r>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Según los criterios de Roma III </a:t>
            </a:r>
            <a:r>
              <a:rPr lang="es-ES_tradnl" sz="1200" kern="1200" dirty="0" smtClean="0">
                <a:solidFill>
                  <a:schemeClr val="tx1"/>
                </a:solidFill>
                <a:effectLst/>
                <a:latin typeface="+mn-lt"/>
                <a:ea typeface="+mn-ea"/>
                <a:cs typeface="+mn-cs"/>
              </a:rPr>
              <a:t>se considera que un paciente sufre estreñimiento cuando en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del 25% de las deposiciones, presenta dos o </a:t>
            </a:r>
            <a:r>
              <a:rPr lang="es-ES_tradnl" sz="1200" kern="1200" dirty="0" err="1" smtClean="0">
                <a:solidFill>
                  <a:schemeClr val="tx1"/>
                </a:solidFill>
                <a:effectLst/>
                <a:latin typeface="+mn-lt"/>
                <a:ea typeface="+mn-ea"/>
                <a:cs typeface="+mn-cs"/>
              </a:rPr>
              <a:t>más</a:t>
            </a:r>
            <a:r>
              <a:rPr lang="es-ES_tradnl" sz="1200" kern="1200" dirty="0" smtClean="0">
                <a:solidFill>
                  <a:schemeClr val="tx1"/>
                </a:solidFill>
                <a:effectLst/>
                <a:latin typeface="+mn-lt"/>
                <a:ea typeface="+mn-ea"/>
                <a:cs typeface="+mn-cs"/>
              </a:rPr>
              <a:t> de los siguientes síntomas: precisa de un esfuerzo excesivo, presenta heces duras o caprinas, no logra una sensación confortable de </a:t>
            </a:r>
            <a:r>
              <a:rPr lang="es-ES_tradnl" sz="1200" kern="1200" dirty="0" err="1" smtClean="0">
                <a:solidFill>
                  <a:schemeClr val="tx1"/>
                </a:solidFill>
                <a:effectLst/>
                <a:latin typeface="+mn-lt"/>
                <a:ea typeface="+mn-ea"/>
                <a:cs typeface="+mn-cs"/>
              </a:rPr>
              <a:t>desocupación</a:t>
            </a:r>
            <a:r>
              <a:rPr lang="es-ES_tradnl" sz="1200" kern="1200" dirty="0" smtClean="0">
                <a:solidFill>
                  <a:schemeClr val="tx1"/>
                </a:solidFill>
                <a:effectLst/>
                <a:latin typeface="+mn-lt"/>
                <a:ea typeface="+mn-ea"/>
                <a:cs typeface="+mn-cs"/>
              </a:rPr>
              <a:t> rectal, ene </a:t>
            </a:r>
            <a:r>
              <a:rPr lang="es-ES_tradnl" sz="1200" kern="1200" dirty="0" err="1" smtClean="0">
                <a:solidFill>
                  <a:schemeClr val="tx1"/>
                </a:solidFill>
                <a:effectLst/>
                <a:latin typeface="+mn-lt"/>
                <a:ea typeface="+mn-ea"/>
                <a:cs typeface="+mn-cs"/>
              </a:rPr>
              <a:t>sensación</a:t>
            </a:r>
            <a:r>
              <a:rPr lang="es-ES_tradnl" sz="1200" kern="1200" dirty="0" smtClean="0">
                <a:solidFill>
                  <a:schemeClr val="tx1"/>
                </a:solidFill>
                <a:effectLst/>
                <a:latin typeface="+mn-lt"/>
                <a:ea typeface="+mn-ea"/>
                <a:cs typeface="+mn-cs"/>
              </a:rPr>
              <a:t> de </a:t>
            </a:r>
            <a:r>
              <a:rPr lang="es-ES_tradnl" sz="1200" kern="1200" dirty="0" err="1" smtClean="0">
                <a:solidFill>
                  <a:schemeClr val="tx1"/>
                </a:solidFill>
                <a:effectLst/>
                <a:latin typeface="+mn-lt"/>
                <a:ea typeface="+mn-ea"/>
                <a:cs typeface="+mn-cs"/>
              </a:rPr>
              <a:t>obstrucción</a:t>
            </a:r>
            <a:r>
              <a:rPr lang="es-ES_tradnl" sz="1200" kern="1200" dirty="0" smtClean="0">
                <a:solidFill>
                  <a:schemeClr val="tx1"/>
                </a:solidFill>
                <a:effectLst/>
                <a:latin typeface="+mn-lt"/>
                <a:ea typeface="+mn-ea"/>
                <a:cs typeface="+mn-cs"/>
              </a:rPr>
              <a:t> en el </a:t>
            </a:r>
            <a:r>
              <a:rPr lang="es-ES_tradnl" sz="1200" kern="1200" dirty="0" err="1" smtClean="0">
                <a:solidFill>
                  <a:schemeClr val="tx1"/>
                </a:solidFill>
                <a:effectLst/>
                <a:latin typeface="+mn-lt"/>
                <a:ea typeface="+mn-ea"/>
                <a:cs typeface="+mn-cs"/>
              </a:rPr>
              <a:t>área</a:t>
            </a:r>
            <a:r>
              <a:rPr lang="es-ES_tradnl" sz="1200" kern="1200" dirty="0" smtClean="0">
                <a:solidFill>
                  <a:schemeClr val="tx1"/>
                </a:solidFill>
                <a:effectLst/>
                <a:latin typeface="+mn-lt"/>
                <a:ea typeface="+mn-ea"/>
                <a:cs typeface="+mn-cs"/>
              </a:rPr>
              <a:t> ano rectal, utiliza maniobras manuales para facilitar la </a:t>
            </a:r>
            <a:r>
              <a:rPr lang="es-ES_tradnl" sz="1200" kern="1200" dirty="0" err="1" smtClean="0">
                <a:solidFill>
                  <a:schemeClr val="tx1"/>
                </a:solidFill>
                <a:effectLst/>
                <a:latin typeface="+mn-lt"/>
                <a:ea typeface="+mn-ea"/>
                <a:cs typeface="+mn-cs"/>
              </a:rPr>
              <a:t>expulsión</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extracción</a:t>
            </a:r>
            <a:r>
              <a:rPr lang="es-ES_tradnl" sz="1200" kern="1200" dirty="0" smtClean="0">
                <a:solidFill>
                  <a:schemeClr val="tx1"/>
                </a:solidFill>
                <a:effectLst/>
                <a:latin typeface="+mn-lt"/>
                <a:ea typeface="+mn-ea"/>
                <a:cs typeface="+mn-cs"/>
              </a:rPr>
              <a:t> digital o compresión del suelo pélvico), o evacúa menos de tres veces por semana</a:t>
            </a:r>
            <a:endParaRPr lang="es-ES_tradnl" sz="1200" b="0" i="0" kern="1200" dirty="0" smtClean="0">
              <a:solidFill>
                <a:schemeClr val="tx1"/>
              </a:solidFill>
              <a:effectLst/>
              <a:latin typeface="+mn-lt"/>
              <a:ea typeface="+mn-ea"/>
              <a:cs typeface="+mn-cs"/>
            </a:endParaRPr>
          </a:p>
          <a:p>
            <a:endParaRPr lang="es-ES_tradnl" sz="1200" b="0" i="0" kern="1200" dirty="0" smtClean="0">
              <a:solidFill>
                <a:schemeClr val="tx1"/>
              </a:solidFill>
              <a:effectLst/>
              <a:latin typeface="+mn-lt"/>
              <a:ea typeface="+mn-ea"/>
              <a:cs typeface="+mn-cs"/>
            </a:endParaRPr>
          </a:p>
          <a:p>
            <a:r>
              <a:rPr lang="es-ES_tradnl" sz="1200" b="1" i="1" u="none" kern="1200" dirty="0" smtClean="0">
                <a:solidFill>
                  <a:schemeClr val="tx1"/>
                </a:solidFill>
                <a:effectLst/>
                <a:latin typeface="+mn-lt"/>
                <a:ea typeface="+mn-ea"/>
                <a:cs typeface="+mn-cs"/>
              </a:rPr>
              <a:t>En general estos criterios se utilizan para la investigación, son poco útiles en la práctica clínica diaria y poco concordantes con la opinión del paciente.</a:t>
            </a:r>
          </a:p>
          <a:p>
            <a:r>
              <a:rPr lang="es-ES_tradnl" sz="1200" i="1" u="none" kern="1200" dirty="0" smtClean="0">
                <a:solidFill>
                  <a:schemeClr val="tx1"/>
                </a:solidFill>
                <a:effectLst/>
                <a:latin typeface="+mn-lt"/>
                <a:ea typeface="+mn-ea"/>
                <a:cs typeface="+mn-cs"/>
              </a:rPr>
              <a:t>DE HECHO :En población española un estudio publicado en 2004 señala cifras de prevalencia de estreñimiento autoproclamado del 29,5%, reduciéndose esta cifra hasta el 14% cuando se siguen los criterios de Roma III Los diferentes criterios utilizados condicionan ampliamente la variabilidad de los resultados a la hora de establecer la frecuencia de estreñimiento, lo cual dificulta enormemente su comparación*</a:t>
            </a:r>
            <a:endParaRPr lang="es-ES_tradnl" i="1" u="none" dirty="0" smtClean="0"/>
          </a:p>
          <a:p>
            <a:endParaRPr lang="es-ES_tradnl" i="1" u="none"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3</a:t>
            </a:fld>
            <a:endParaRPr lang="es-ES"/>
          </a:p>
        </p:txBody>
      </p:sp>
    </p:spTree>
    <p:extLst>
      <p:ext uri="{BB962C8B-B14F-4D97-AF65-F5344CB8AC3E}">
        <p14:creationId xmlns:p14="http://schemas.microsoft.com/office/powerpoint/2010/main" val="163837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¿CUÁL ES  EL PAPEL DEL FARMACÉUTICO COMUNITARIO ?</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b="1" dirty="0" smtClean="0"/>
              <a:t>PREVALENCIA:</a:t>
            </a:r>
            <a:r>
              <a:rPr lang="es-ES_tradnl" dirty="0" smtClean="0"/>
              <a:t> </a:t>
            </a:r>
            <a:r>
              <a:rPr lang="es-ES_tradnl" sz="1200" b="0" kern="1200" dirty="0" smtClean="0">
                <a:solidFill>
                  <a:schemeClr val="tx1"/>
                </a:solidFill>
                <a:effectLst/>
                <a:latin typeface="+mn-lt"/>
                <a:ea typeface="+mn-ea"/>
                <a:cs typeface="+mn-cs"/>
              </a:rPr>
              <a:t>El estreñimiento es un problema relativamente común incluso en las personas sanas, sobre todo en el mundo occidental, en España es del 29%. Esta influenciado principalmente por la dieta y por la disminución de la actividad física. En algunos grupos de pacientes como los ancianos, constituye un problema sanitario importante. Es 1.5 </a:t>
            </a:r>
            <a:r>
              <a:rPr lang="es-ES_tradnl" sz="1200" b="0" kern="1200" dirty="0" err="1" smtClean="0">
                <a:solidFill>
                  <a:schemeClr val="tx1"/>
                </a:solidFill>
                <a:effectLst/>
                <a:latin typeface="+mn-lt"/>
                <a:ea typeface="+mn-ea"/>
                <a:cs typeface="+mn-cs"/>
              </a:rPr>
              <a:t>más</a:t>
            </a:r>
            <a:r>
              <a:rPr lang="es-ES_tradnl" sz="1200" b="0" kern="1200" dirty="0" smtClean="0">
                <a:solidFill>
                  <a:schemeClr val="tx1"/>
                </a:solidFill>
                <a:effectLst/>
                <a:latin typeface="+mn-lt"/>
                <a:ea typeface="+mn-ea"/>
                <a:cs typeface="+mn-cs"/>
              </a:rPr>
              <a:t> frecuente en mujeres que en hombres. Esta diferencia se incrementa con la edad, sobre todo a partir de los 60 anos. También es más frecuente en personas con un estilo de vida sedentario, nivel socioeconómico bajo, embarazo y enfermedades que alteran la motilidad gastrointestinal tales como enfermedad de reflujo </a:t>
            </a:r>
            <a:r>
              <a:rPr lang="es-ES_tradnl" sz="1200" b="0" kern="1200" dirty="0" err="1" smtClean="0">
                <a:solidFill>
                  <a:schemeClr val="tx1"/>
                </a:solidFill>
                <a:effectLst/>
                <a:latin typeface="+mn-lt"/>
                <a:ea typeface="+mn-ea"/>
                <a:cs typeface="+mn-cs"/>
              </a:rPr>
              <a:t>gastroesofágico</a:t>
            </a:r>
            <a:r>
              <a:rPr lang="es-ES_tradnl" sz="1200" b="0" kern="1200" dirty="0" smtClean="0">
                <a:solidFill>
                  <a:schemeClr val="tx1"/>
                </a:solidFill>
                <a:effectLst/>
                <a:latin typeface="+mn-lt"/>
                <a:ea typeface="+mn-ea"/>
                <a:cs typeface="+mn-cs"/>
              </a:rPr>
              <a:t>, síndrome de colon irritable y dispepsia funcional. </a:t>
            </a:r>
            <a:endParaRPr lang="es-ES_tradnl" dirty="0" smtClean="0"/>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0" kern="1200" dirty="0" smtClean="0">
                <a:solidFill>
                  <a:schemeClr val="tx1"/>
                </a:solidFill>
                <a:effectLst/>
                <a:latin typeface="+mn-lt"/>
                <a:ea typeface="+mn-ea"/>
                <a:cs typeface="+mn-cs"/>
              </a:rPr>
              <a:t>Una parte importante de la población, por desconocimiento, falta de información o simplemente por comodidad, toma laxantes de forma innecesaria sin consultar con el medico o farmacéutico puesto que, de forma subjetiva, creen que su patrón de defecación no es el normal o habitual</a:t>
            </a:r>
            <a:r>
              <a:rPr lang="es-ES_tradnl" sz="1200" b="1" kern="1200" dirty="0" smtClean="0">
                <a:solidFill>
                  <a:schemeClr val="tx1"/>
                </a:solidFill>
                <a:effectLst/>
                <a:latin typeface="+mn-lt"/>
                <a:ea typeface="+mn-ea"/>
                <a:cs typeface="+mn-cs"/>
              </a:rPr>
              <a:t>. Se estima que un 24-40% de los pacientes estreñidos consumen laxantes al menos una vez por semana. Esto supone un error del que deben tomar conciencia, ya que un uso abusivo puede desencadenar una habituación al laxante y agravar </a:t>
            </a:r>
            <a:r>
              <a:rPr lang="es-ES_tradnl" sz="1200" b="1" kern="1200" dirty="0" err="1" smtClean="0">
                <a:solidFill>
                  <a:schemeClr val="tx1"/>
                </a:solidFill>
                <a:effectLst/>
                <a:latin typeface="+mn-lt"/>
                <a:ea typeface="+mn-ea"/>
                <a:cs typeface="+mn-cs"/>
              </a:rPr>
              <a:t>aún</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más</a:t>
            </a:r>
            <a:r>
              <a:rPr lang="es-ES_tradnl" sz="1200" b="1" kern="1200" dirty="0" smtClean="0">
                <a:solidFill>
                  <a:schemeClr val="tx1"/>
                </a:solidFill>
                <a:effectLst/>
                <a:latin typeface="+mn-lt"/>
                <a:ea typeface="+mn-ea"/>
                <a:cs typeface="+mn-cs"/>
              </a:rPr>
              <a:t> la situación</a:t>
            </a:r>
            <a:r>
              <a:rPr lang="es-ES_tradnl" sz="1200" b="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1" dirty="0" smtClean="0"/>
              <a:t>FARMACEUTICO: clave en la información y detección de mal  uso laxant</a:t>
            </a:r>
            <a:r>
              <a:rPr lang="es-ES_tradnl" sz="1200" dirty="0" smtClean="0"/>
              <a:t>es :</a:t>
            </a:r>
            <a:r>
              <a:rPr lang="es-ES_tradnl" dirty="0" smtClean="0"/>
              <a:t>El </a:t>
            </a:r>
            <a:r>
              <a:rPr lang="es-ES_tradnl" dirty="0" err="1" smtClean="0"/>
              <a:t>estreñimiento</a:t>
            </a:r>
            <a:r>
              <a:rPr lang="es-ES_tradnl" dirty="0" smtClean="0"/>
              <a:t> es un trastorno gastrointestinal </a:t>
            </a:r>
            <a:r>
              <a:rPr lang="es-ES_tradnl" dirty="0" err="1" smtClean="0"/>
              <a:t>común</a:t>
            </a:r>
            <a:r>
              <a:rPr lang="es-ES_tradnl" dirty="0" smtClean="0"/>
              <a:t> que afecta a pacientes de todas las edades. De hecho, los laxantes se han usado para mejorar esta afección durante </a:t>
            </a:r>
            <a:r>
              <a:rPr lang="es-ES_tradnl" dirty="0" err="1" smtClean="0"/>
              <a:t>más</a:t>
            </a:r>
            <a:r>
              <a:rPr lang="es-ES_tradnl" dirty="0" smtClean="0"/>
              <a:t> de 2.000 </a:t>
            </a:r>
            <a:r>
              <a:rPr lang="es-ES_tradnl" dirty="0" err="1" smtClean="0"/>
              <a:t>años</a:t>
            </a:r>
            <a:r>
              <a:rPr lang="es-ES_tradnl" dirty="0" smtClean="0"/>
              <a:t>, y por </a:t>
            </a:r>
            <a:r>
              <a:rPr lang="es-ES_tradnl" dirty="0" err="1" smtClean="0"/>
              <a:t>más</a:t>
            </a:r>
            <a:r>
              <a:rPr lang="es-ES_tradnl" dirty="0" smtClean="0"/>
              <a:t> tiempo, si cabe, el abuso o el mal uso de </a:t>
            </a:r>
            <a:r>
              <a:rPr lang="es-ES_tradnl" dirty="0" err="1" smtClean="0"/>
              <a:t>éstos</a:t>
            </a:r>
            <a:r>
              <a:rPr lang="es-ES_tradnl" dirty="0" smtClean="0"/>
              <a:t>. </a:t>
            </a:r>
            <a:r>
              <a:rPr lang="es-ES_tradnl" sz="1200" b="0" kern="1200" dirty="0" smtClean="0">
                <a:solidFill>
                  <a:schemeClr val="tx1"/>
                </a:solidFill>
                <a:effectLst/>
                <a:latin typeface="+mn-lt"/>
                <a:ea typeface="+mn-ea"/>
                <a:cs typeface="+mn-cs"/>
              </a:rPr>
              <a:t>El </a:t>
            </a:r>
            <a:r>
              <a:rPr lang="es-ES_tradnl" sz="1200" b="0" kern="1200" dirty="0" err="1" smtClean="0">
                <a:solidFill>
                  <a:schemeClr val="tx1"/>
                </a:solidFill>
                <a:effectLst/>
                <a:latin typeface="+mn-lt"/>
                <a:ea typeface="+mn-ea"/>
                <a:cs typeface="+mn-cs"/>
              </a:rPr>
              <a:t>farmacéutico</a:t>
            </a:r>
            <a:r>
              <a:rPr lang="es-ES_tradnl" sz="1200" b="0" kern="1200" dirty="0" smtClean="0">
                <a:solidFill>
                  <a:schemeClr val="tx1"/>
                </a:solidFill>
                <a:effectLst/>
                <a:latin typeface="+mn-lt"/>
                <a:ea typeface="+mn-ea"/>
                <a:cs typeface="+mn-cs"/>
              </a:rPr>
              <a:t>, como el profesional sanitario </a:t>
            </a:r>
            <a:r>
              <a:rPr lang="es-ES_tradnl" sz="1200" b="0" kern="1200" dirty="0" err="1" smtClean="0">
                <a:solidFill>
                  <a:schemeClr val="tx1"/>
                </a:solidFill>
                <a:effectLst/>
                <a:latin typeface="+mn-lt"/>
                <a:ea typeface="+mn-ea"/>
                <a:cs typeface="+mn-cs"/>
              </a:rPr>
              <a:t>más</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próximo</a:t>
            </a:r>
            <a:r>
              <a:rPr lang="es-ES_tradnl" sz="1200" b="0" kern="1200" dirty="0" smtClean="0">
                <a:solidFill>
                  <a:schemeClr val="tx1"/>
                </a:solidFill>
                <a:effectLst/>
                <a:latin typeface="+mn-lt"/>
                <a:ea typeface="+mn-ea"/>
                <a:cs typeface="+mn-cs"/>
              </a:rPr>
              <a:t> y accesible, es muchas veces la </a:t>
            </a:r>
            <a:r>
              <a:rPr lang="es-ES_tradnl" sz="1200" b="0" kern="1200" dirty="0" err="1" smtClean="0">
                <a:solidFill>
                  <a:schemeClr val="tx1"/>
                </a:solidFill>
                <a:effectLst/>
                <a:latin typeface="+mn-lt"/>
                <a:ea typeface="+mn-ea"/>
                <a:cs typeface="+mn-cs"/>
              </a:rPr>
              <a:t>única</a:t>
            </a:r>
            <a:r>
              <a:rPr lang="es-ES_tradnl" sz="1200" b="0" kern="1200" dirty="0" smtClean="0">
                <a:solidFill>
                  <a:schemeClr val="tx1"/>
                </a:solidFill>
                <a:effectLst/>
                <a:latin typeface="+mn-lt"/>
                <a:ea typeface="+mn-ea"/>
                <a:cs typeface="+mn-cs"/>
              </a:rPr>
              <a:t> </a:t>
            </a:r>
            <a:r>
              <a:rPr lang="es-ES_tradnl" sz="1200" b="0" kern="1200" dirty="0" err="1" smtClean="0">
                <a:solidFill>
                  <a:schemeClr val="tx1"/>
                </a:solidFill>
                <a:effectLst/>
                <a:latin typeface="+mn-lt"/>
                <a:ea typeface="+mn-ea"/>
                <a:cs typeface="+mn-cs"/>
              </a:rPr>
              <a:t>vía</a:t>
            </a:r>
            <a:r>
              <a:rPr lang="es-ES_tradnl" sz="1200" b="0" kern="1200" dirty="0" smtClean="0">
                <a:solidFill>
                  <a:schemeClr val="tx1"/>
                </a:solidFill>
                <a:effectLst/>
                <a:latin typeface="+mn-lt"/>
                <a:ea typeface="+mn-ea"/>
                <a:cs typeface="+mn-cs"/>
              </a:rPr>
              <a:t> de </a:t>
            </a:r>
            <a:r>
              <a:rPr lang="es-ES_tradnl" sz="1200" b="0" kern="1200" dirty="0" err="1" smtClean="0">
                <a:solidFill>
                  <a:schemeClr val="tx1"/>
                </a:solidFill>
                <a:effectLst/>
                <a:latin typeface="+mn-lt"/>
                <a:ea typeface="+mn-ea"/>
                <a:cs typeface="+mn-cs"/>
              </a:rPr>
              <a:t>información</a:t>
            </a:r>
            <a:r>
              <a:rPr lang="es-ES_tradnl" sz="1200" b="0" kern="1200" dirty="0" smtClean="0">
                <a:solidFill>
                  <a:schemeClr val="tx1"/>
                </a:solidFill>
                <a:effectLst/>
                <a:latin typeface="+mn-lt"/>
                <a:ea typeface="+mn-ea"/>
                <a:cs typeface="+mn-cs"/>
              </a:rPr>
              <a:t>. por tanto, debe </a:t>
            </a:r>
            <a:r>
              <a:rPr lang="es-ES_tradnl" sz="1200" b="0" kern="1200" dirty="0" err="1" smtClean="0">
                <a:solidFill>
                  <a:schemeClr val="tx1"/>
                </a:solidFill>
                <a:effectLst/>
                <a:latin typeface="+mn-lt"/>
                <a:ea typeface="+mn-ea"/>
                <a:cs typeface="+mn-cs"/>
              </a:rPr>
              <a:t>desempeñar</a:t>
            </a:r>
            <a:r>
              <a:rPr lang="es-ES_tradnl" sz="1200" b="0" kern="1200" dirty="0" smtClean="0">
                <a:solidFill>
                  <a:schemeClr val="tx1"/>
                </a:solidFill>
                <a:effectLst/>
                <a:latin typeface="+mn-lt"/>
                <a:ea typeface="+mn-ea"/>
                <a:cs typeface="+mn-cs"/>
              </a:rPr>
              <a:t> un papel clave en la </a:t>
            </a:r>
            <a:r>
              <a:rPr lang="es-ES_tradnl" sz="1200" b="0" kern="1200" dirty="0" err="1" smtClean="0">
                <a:solidFill>
                  <a:schemeClr val="tx1"/>
                </a:solidFill>
                <a:effectLst/>
                <a:latin typeface="+mn-lt"/>
                <a:ea typeface="+mn-ea"/>
                <a:cs typeface="+mn-cs"/>
              </a:rPr>
              <a:t>informacion</a:t>
            </a:r>
            <a:r>
              <a:rPr lang="es-ES_tradnl" sz="1200" b="0" kern="1200" dirty="0" smtClean="0">
                <a:solidFill>
                  <a:schemeClr val="tx1"/>
                </a:solidFill>
                <a:effectLst/>
                <a:latin typeface="+mn-lt"/>
                <a:ea typeface="+mn-ea"/>
                <a:cs typeface="+mn-cs"/>
              </a:rPr>
              <a:t> y </a:t>
            </a:r>
            <a:r>
              <a:rPr lang="es-ES_tradnl" sz="1200" b="0" kern="1200" dirty="0" err="1" smtClean="0">
                <a:solidFill>
                  <a:schemeClr val="tx1"/>
                </a:solidFill>
                <a:effectLst/>
                <a:latin typeface="+mn-lt"/>
                <a:ea typeface="+mn-ea"/>
                <a:cs typeface="+mn-cs"/>
              </a:rPr>
              <a:t>educacion</a:t>
            </a:r>
            <a:r>
              <a:rPr lang="es-ES_tradnl" sz="1200" b="0" kern="1200" dirty="0" smtClean="0">
                <a:solidFill>
                  <a:schemeClr val="tx1"/>
                </a:solidFill>
                <a:effectLst/>
                <a:latin typeface="+mn-lt"/>
                <a:ea typeface="+mn-ea"/>
                <a:cs typeface="+mn-cs"/>
              </a:rPr>
              <a:t> de los pacientes  para evitar de este tipo de situaciones. A menudo los pacientes ven al </a:t>
            </a:r>
            <a:r>
              <a:rPr lang="es-ES_tradnl" sz="1200" b="0" kern="1200" dirty="0" err="1" smtClean="0">
                <a:solidFill>
                  <a:schemeClr val="tx1"/>
                </a:solidFill>
                <a:effectLst/>
                <a:latin typeface="+mn-lt"/>
                <a:ea typeface="+mn-ea"/>
                <a:cs typeface="+mn-cs"/>
              </a:rPr>
              <a:t>farmacéutico</a:t>
            </a:r>
            <a:r>
              <a:rPr lang="es-ES_tradnl" sz="1200" b="0" kern="1200" dirty="0" smtClean="0">
                <a:solidFill>
                  <a:schemeClr val="tx1"/>
                </a:solidFill>
                <a:effectLst/>
                <a:latin typeface="+mn-lt"/>
                <a:ea typeface="+mn-ea"/>
                <a:cs typeface="+mn-cs"/>
              </a:rPr>
              <a:t>.</a:t>
            </a:r>
            <a:r>
              <a:rPr lang="es-ES_tradnl" b="1" dirty="0" smtClean="0"/>
              <a:t> Es </a:t>
            </a:r>
            <a:r>
              <a:rPr lang="es-ES_tradnl" b="1" dirty="0" err="1" smtClean="0"/>
              <a:t>impotante</a:t>
            </a:r>
            <a:r>
              <a:rPr lang="es-ES_tradnl" b="1" dirty="0" smtClean="0"/>
              <a:t> seguir un abordaje adecuado</a:t>
            </a: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endParaRPr lang="es-ES_tradnl"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Courier New" charset="0"/>
              <a:buChar char="o"/>
              <a:tabLst/>
              <a:defRPr/>
            </a:pPr>
            <a:r>
              <a:rPr lang="es-ES_tradnl" sz="1200" b="1" dirty="0" smtClean="0">
                <a:solidFill>
                  <a:schemeClr val="tx1">
                    <a:lumMod val="75000"/>
                  </a:schemeClr>
                </a:solidFill>
              </a:rPr>
              <a:t>INDICACIÓN FARMACÉUTICA O ASESORAMIENTO EN AUTOMEDICACIÓN</a:t>
            </a:r>
            <a:r>
              <a:rPr lang="es-ES_tradnl" sz="1200" dirty="0" smtClean="0"/>
              <a:t>:  Fundamental uso de protocolos para garantizar la recomendación adecuad</a:t>
            </a: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b="1" dirty="0" smtClean="0"/>
          </a:p>
          <a:p>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5</a:t>
            </a:fld>
            <a:endParaRPr lang="es-ES"/>
          </a:p>
        </p:txBody>
      </p:sp>
    </p:spTree>
    <p:extLst>
      <p:ext uri="{BB962C8B-B14F-4D97-AF65-F5344CB8AC3E}">
        <p14:creationId xmlns:p14="http://schemas.microsoft.com/office/powerpoint/2010/main" val="11748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_tradnl" b="1" u="sng" dirty="0" smtClean="0"/>
              <a:t>1º SE COROBORA LAS PREGUNTAS:</a:t>
            </a:r>
          </a:p>
          <a:p>
            <a:r>
              <a:rPr lang="es-ES_tradnl" sz="1200" b="1" i="1" dirty="0" smtClean="0">
                <a:solidFill>
                  <a:schemeClr val="accent1"/>
                </a:solidFill>
              </a:rPr>
              <a:t>. ¿Para quién es?(Embarazada , madre lactante , niños):</a:t>
            </a:r>
            <a:r>
              <a:rPr lang="mr-IN" sz="1200" b="1" i="1" dirty="0" smtClean="0">
                <a:solidFill>
                  <a:schemeClr val="accent1"/>
                </a:solidFill>
              </a:rPr>
              <a:t>…………………………</a:t>
            </a:r>
            <a:r>
              <a:rPr lang="es-ES" sz="1200" b="1" i="1" dirty="0" smtClean="0">
                <a:solidFill>
                  <a:schemeClr val="accent1"/>
                </a:solidFill>
              </a:rPr>
              <a:t>..</a:t>
            </a:r>
            <a:r>
              <a:rPr lang="es-ES_tradnl" sz="1200" b="1" i="1" dirty="0" smtClean="0">
                <a:solidFill>
                  <a:schemeClr val="accent1"/>
                </a:solidFill>
              </a:rPr>
              <a:t> ADULTO</a:t>
            </a:r>
          </a:p>
          <a:p>
            <a:r>
              <a:rPr lang="es-ES_tradnl" sz="1200" b="1" i="1" dirty="0" smtClean="0">
                <a:solidFill>
                  <a:schemeClr val="accent1"/>
                </a:solidFill>
              </a:rPr>
              <a:t>     2. ¿Desde cuando? </a:t>
            </a:r>
            <a:r>
              <a:rPr lang="mr-IN" sz="1200" b="1" i="1" dirty="0" smtClean="0">
                <a:solidFill>
                  <a:schemeClr val="accent1"/>
                </a:solidFill>
              </a:rPr>
              <a:t>……………………………………………………………………………………</a:t>
            </a:r>
            <a:r>
              <a:rPr lang="es-ES" sz="1200" b="1" i="1" dirty="0" smtClean="0">
                <a:solidFill>
                  <a:schemeClr val="accent1"/>
                </a:solidFill>
              </a:rPr>
              <a:t>..4 DIAS</a:t>
            </a:r>
            <a:endParaRPr lang="es-ES_tradnl" sz="1200" b="1" i="1" dirty="0" smtClean="0">
              <a:solidFill>
                <a:schemeClr val="accent1"/>
              </a:solidFill>
            </a:endParaRPr>
          </a:p>
          <a:p>
            <a:r>
              <a:rPr lang="es-ES_tradnl" sz="1200" b="1" i="1" dirty="0" smtClean="0">
                <a:solidFill>
                  <a:schemeClr val="accent1"/>
                </a:solidFill>
              </a:rPr>
              <a:t>     3. ¿En qué consiste realmente su estreñimiento</a:t>
            </a:r>
          </a:p>
          <a:p>
            <a:r>
              <a:rPr lang="es-ES_tradnl" sz="1200" b="1" i="1" dirty="0" smtClean="0">
                <a:solidFill>
                  <a:schemeClr val="accent1"/>
                </a:solidFill>
              </a:rPr>
              <a:t>             ¿Ausencia de deseo o esfuerzo excesivo durante la evacuación</a:t>
            </a:r>
            <a:r>
              <a:rPr lang="mr-IN" sz="1200" b="1" i="1" dirty="0" smtClean="0">
                <a:solidFill>
                  <a:schemeClr val="accent1"/>
                </a:solidFill>
              </a:rPr>
              <a:t>………</a:t>
            </a:r>
            <a:r>
              <a:rPr lang="es-ES_tradnl" sz="1200" b="1" i="1" dirty="0" smtClean="0">
                <a:solidFill>
                  <a:schemeClr val="accent1"/>
                </a:solidFill>
              </a:rPr>
              <a:t> Ausencia deseo     </a:t>
            </a:r>
          </a:p>
          <a:p>
            <a:r>
              <a:rPr lang="es-ES_tradnl" sz="1200" b="1" i="1" dirty="0" smtClean="0">
                <a:solidFill>
                  <a:schemeClr val="accent1"/>
                </a:solidFill>
              </a:rPr>
              <a:t>               ¿Tiene dolor coincidiendo con la deposición? </a:t>
            </a:r>
            <a:r>
              <a:rPr lang="mr-IN" sz="1200" b="1" i="1" dirty="0" smtClean="0">
                <a:solidFill>
                  <a:schemeClr val="accent1"/>
                </a:solidFill>
              </a:rPr>
              <a:t>…………………………</a:t>
            </a:r>
            <a:r>
              <a:rPr lang="es-ES" sz="1200" b="1" i="1" dirty="0" smtClean="0">
                <a:solidFill>
                  <a:schemeClr val="accent1"/>
                </a:solidFill>
              </a:rPr>
              <a:t> </a:t>
            </a:r>
            <a:r>
              <a:rPr lang="mr-IN" sz="1200" b="1" i="1" dirty="0" smtClean="0">
                <a:solidFill>
                  <a:schemeClr val="accent1"/>
                </a:solidFill>
              </a:rPr>
              <a:t>………</a:t>
            </a:r>
            <a:r>
              <a:rPr lang="es-ES" sz="1200" b="1" i="1" dirty="0" smtClean="0">
                <a:solidFill>
                  <a:schemeClr val="accent1"/>
                </a:solidFill>
              </a:rPr>
              <a:t>.</a:t>
            </a:r>
            <a:r>
              <a:rPr lang="mr-IN" sz="1200" b="1" i="1" dirty="0" smtClean="0">
                <a:solidFill>
                  <a:schemeClr val="accent1"/>
                </a:solidFill>
              </a:rPr>
              <a:t>……</a:t>
            </a:r>
            <a:r>
              <a:rPr lang="es-ES" sz="1200" b="1" i="1" dirty="0" smtClean="0">
                <a:solidFill>
                  <a:schemeClr val="accent1"/>
                </a:solidFill>
              </a:rPr>
              <a:t>.NO</a:t>
            </a:r>
            <a:endParaRPr lang="es-ES_tradnl" sz="1200" b="1" i="1" dirty="0" smtClean="0">
              <a:solidFill>
                <a:schemeClr val="accent1"/>
              </a:solidFill>
            </a:endParaRPr>
          </a:p>
          <a:p>
            <a:r>
              <a:rPr lang="es-ES_tradnl" sz="1200" b="1" i="1" dirty="0" smtClean="0">
                <a:solidFill>
                  <a:schemeClr val="accent1"/>
                </a:solidFill>
              </a:rPr>
              <a:t>     4.  Si Es habitual: ¿ya utiliza laxantes? </a:t>
            </a:r>
            <a:r>
              <a:rPr lang="mr-IN" sz="1200" b="1" i="1" dirty="0" smtClean="0">
                <a:solidFill>
                  <a:schemeClr val="accent1"/>
                </a:solidFill>
              </a:rPr>
              <a:t>……………………………………………………………</a:t>
            </a:r>
            <a:r>
              <a:rPr lang="es-ES" sz="1200" b="1" i="1" dirty="0" smtClean="0">
                <a:solidFill>
                  <a:schemeClr val="accent1"/>
                </a:solidFill>
              </a:rPr>
              <a:t>NO</a:t>
            </a:r>
            <a:endParaRPr lang="es-ES_tradnl" sz="1200" b="1" i="1" dirty="0" smtClean="0">
              <a:solidFill>
                <a:schemeClr val="accent1"/>
              </a:solidFill>
            </a:endParaRPr>
          </a:p>
          <a:p>
            <a:r>
              <a:rPr lang="es-ES_tradnl" sz="1200" b="1" i="1" dirty="0" smtClean="0">
                <a:solidFill>
                  <a:schemeClr val="accent1"/>
                </a:solidFill>
              </a:rPr>
              <a:t>     5. Si esporádico:¿algún cambio como viaje, cambio dieta, reposo</a:t>
            </a:r>
            <a:r>
              <a:rPr lang="mr-IN" sz="1200" b="1" i="1" dirty="0" smtClean="0">
                <a:solidFill>
                  <a:schemeClr val="accent1"/>
                </a:solidFill>
              </a:rPr>
              <a:t>…………………</a:t>
            </a:r>
            <a:r>
              <a:rPr lang="es-ES" sz="1200" b="1" i="1" dirty="0" smtClean="0">
                <a:solidFill>
                  <a:schemeClr val="accent1"/>
                </a:solidFill>
              </a:rPr>
              <a:t>.VIAJE</a:t>
            </a:r>
            <a:endParaRPr lang="es-ES_tradnl" sz="1200" b="1" i="1" dirty="0" smtClean="0">
              <a:solidFill>
                <a:schemeClr val="accent1"/>
              </a:solidFill>
            </a:endParaRPr>
          </a:p>
          <a:p>
            <a:r>
              <a:rPr lang="es-ES_tradnl" sz="1200" b="1" i="1" dirty="0" smtClean="0">
                <a:solidFill>
                  <a:schemeClr val="accent1"/>
                </a:solidFill>
              </a:rPr>
              <a:t>     6.Sintomas de alarma: </a:t>
            </a:r>
          </a:p>
          <a:p>
            <a:r>
              <a:rPr lang="es-ES_tradnl" sz="1200" b="1" i="1" dirty="0" smtClean="0">
                <a:solidFill>
                  <a:schemeClr val="accent1"/>
                </a:solidFill>
              </a:rPr>
              <a:t>             &gt;)</a:t>
            </a:r>
            <a:r>
              <a:rPr lang="mr-IN" sz="1200" b="1" i="1" dirty="0" smtClean="0">
                <a:solidFill>
                  <a:schemeClr val="accent1"/>
                </a:solidFill>
              </a:rPr>
              <a:t>…</a:t>
            </a:r>
            <a:r>
              <a:rPr lang="es-ES_tradnl" sz="1200" b="1" i="1" dirty="0" smtClean="0">
                <a:solidFill>
                  <a:schemeClr val="accent1"/>
                </a:solidFill>
              </a:rPr>
              <a:t>7 días seguidos,(sin ser efectivas las medidas</a:t>
            </a:r>
            <a:r>
              <a:rPr lang="mr-IN" sz="1200" b="1" i="1" dirty="0" smtClean="0"/>
              <a:t>……………………………………</a:t>
            </a:r>
            <a:r>
              <a:rPr lang="es-ES" sz="1200" b="1" i="1" dirty="0" smtClean="0"/>
              <a:t>.</a:t>
            </a:r>
            <a:r>
              <a:rPr lang="es-ES" sz="1200" b="1" i="1" dirty="0" smtClean="0">
                <a:solidFill>
                  <a:srgbClr val="00B0F0"/>
                </a:solidFill>
              </a:rPr>
              <a:t>NO</a:t>
            </a:r>
            <a:endParaRPr lang="es-ES_tradnl" sz="1200" b="1" i="1" dirty="0" smtClean="0">
              <a:solidFill>
                <a:srgbClr val="00B0F0"/>
              </a:solidFill>
            </a:endParaRPr>
          </a:p>
          <a:p>
            <a:r>
              <a:rPr lang="es-ES_tradnl" sz="1200" b="1" i="1" dirty="0" smtClean="0">
                <a:solidFill>
                  <a:schemeClr val="accent1"/>
                </a:solidFill>
              </a:rPr>
              <a:t>            Cambio reciente en el habito deposicional</a:t>
            </a:r>
            <a:r>
              <a:rPr lang="es-ES_tradnl" sz="1200" b="1" i="1" dirty="0" smtClean="0"/>
              <a:t> </a:t>
            </a:r>
            <a:r>
              <a:rPr lang="es-ES_tradnl" sz="1200" b="1" i="1" dirty="0" smtClean="0">
                <a:solidFill>
                  <a:schemeClr val="accent1"/>
                </a:solidFill>
              </a:rPr>
              <a:t>Alternar diarrea y estreñimiento</a:t>
            </a:r>
            <a:r>
              <a:rPr lang="es-ES" sz="1200" b="1" i="1" dirty="0" smtClean="0">
                <a:solidFill>
                  <a:schemeClr val="accent1"/>
                </a:solidFill>
              </a:rPr>
              <a:t>..</a:t>
            </a:r>
            <a:r>
              <a:rPr lang="es-ES" sz="1200" b="1" i="1" dirty="0" smtClean="0">
                <a:solidFill>
                  <a:srgbClr val="00B0F0"/>
                </a:solidFill>
              </a:rPr>
              <a:t>NO</a:t>
            </a:r>
            <a:endParaRPr lang="es-ES_tradnl" sz="1200" b="1" i="1" dirty="0" smtClean="0">
              <a:solidFill>
                <a:srgbClr val="00B0F0"/>
              </a:solidFill>
            </a:endParaRPr>
          </a:p>
          <a:p>
            <a:r>
              <a:rPr lang="es-ES_tradnl" sz="1200" b="1" i="1" dirty="0" smtClean="0">
                <a:solidFill>
                  <a:schemeClr val="accent1"/>
                </a:solidFill>
              </a:rPr>
              <a:t>            Sangre en heces .Dolor abdominales. Perdida peso .Anemia. Fiebre. </a:t>
            </a:r>
            <a:r>
              <a:rPr lang="mr-IN" sz="1200" b="1" i="1" dirty="0" smtClean="0">
                <a:solidFill>
                  <a:schemeClr val="accent1"/>
                </a:solidFill>
              </a:rPr>
              <a:t>………</a:t>
            </a:r>
            <a:r>
              <a:rPr lang="es-ES" sz="1200" b="1" i="1" dirty="0" smtClean="0">
                <a:solidFill>
                  <a:schemeClr val="accent1"/>
                </a:solidFill>
              </a:rPr>
              <a:t>...</a:t>
            </a:r>
            <a:r>
              <a:rPr lang="es-ES" sz="1200" b="1" i="1" dirty="0" smtClean="0">
                <a:solidFill>
                  <a:srgbClr val="00B0F0"/>
                </a:solidFill>
              </a:rPr>
              <a:t>NO</a:t>
            </a:r>
            <a:r>
              <a:rPr lang="es-ES_tradnl" sz="1200" b="1" i="1" dirty="0" smtClean="0">
                <a:solidFill>
                  <a:schemeClr val="accent1"/>
                </a:solidFill>
              </a:rPr>
              <a:t>        </a:t>
            </a:r>
          </a:p>
          <a:p>
            <a:r>
              <a:rPr lang="es-ES_tradnl" sz="1200" b="1" i="1" dirty="0" smtClean="0">
                <a:solidFill>
                  <a:schemeClr val="accent1"/>
                </a:solidFill>
              </a:rPr>
              <a:t>            Fármacos</a:t>
            </a:r>
            <a:r>
              <a:rPr lang="mr-IN" sz="1200" b="1" i="1" dirty="0" smtClean="0">
                <a:solidFill>
                  <a:schemeClr val="accent1"/>
                </a:solidFill>
              </a:rPr>
              <a:t>………………………………………………………………………</a:t>
            </a:r>
            <a:r>
              <a:rPr lang="es-ES" sz="1200" b="1" i="1" dirty="0" smtClean="0">
                <a:solidFill>
                  <a:schemeClr val="accent1"/>
                </a:solidFill>
              </a:rPr>
              <a:t>....</a:t>
            </a:r>
            <a:r>
              <a:rPr lang="es-ES_tradnl" sz="1200" b="1" i="1" dirty="0" smtClean="0">
                <a:solidFill>
                  <a:srgbClr val="00B0F0"/>
                </a:solidFill>
              </a:rPr>
              <a:t>HIERRO y </a:t>
            </a:r>
            <a:r>
              <a:rPr lang="es-ES_tradnl" sz="1200" b="1" i="1" dirty="0" err="1" smtClean="0">
                <a:solidFill>
                  <a:srgbClr val="00B0F0"/>
                </a:solidFill>
              </a:rPr>
              <a:t>antiacidos</a:t>
            </a:r>
            <a:endParaRPr lang="es-ES_tradnl" sz="1200" dirty="0" smtClean="0">
              <a:solidFill>
                <a:srgbClr val="00B0F0"/>
              </a:solidFill>
            </a:endParaRPr>
          </a:p>
          <a:p>
            <a:endParaRPr lang="es-ES_tradnl" sz="1200" b="1" i="1" dirty="0" smtClean="0"/>
          </a:p>
          <a:p>
            <a:r>
              <a:rPr lang="es-ES_tradnl" sz="1200" b="1" i="1" dirty="0" smtClean="0"/>
              <a:t>     </a:t>
            </a:r>
            <a:endParaRPr lang="es-ES_tradnl" b="1" dirty="0" smtClean="0"/>
          </a:p>
          <a:p>
            <a:pPr marL="0" indent="0">
              <a:buFontTx/>
              <a:buNone/>
            </a:pPr>
            <a:r>
              <a:rPr lang="es-ES_tradnl" b="1" u="sng" dirty="0" smtClean="0"/>
              <a:t>2ºSE MUESTRA</a:t>
            </a:r>
            <a:r>
              <a:rPr lang="es-ES_tradnl" b="1" u="sng" baseline="0" dirty="0" smtClean="0"/>
              <a:t> LO QUE SE </a:t>
            </a:r>
            <a:r>
              <a:rPr lang="es-ES_tradnl" b="1" u="sng" dirty="0" smtClean="0"/>
              <a:t>LE COMENTA AL PACIENTE</a:t>
            </a:r>
            <a:r>
              <a:rPr lang="es-ES_tradnl" u="sng" dirty="0" smtClean="0">
                <a:sym typeface="Wingdings"/>
              </a:rPr>
              <a:t> </a:t>
            </a:r>
            <a:r>
              <a:rPr lang="es-ES_tradnl" b="1" u="sng" dirty="0" smtClean="0">
                <a:sym typeface="Wingdings"/>
              </a:rPr>
              <a:t>DURANTE LAS DIAPOS DE 8 </a:t>
            </a:r>
            <a:r>
              <a:rPr lang="mr-IN" b="1" u="sng" dirty="0" smtClean="0">
                <a:sym typeface="Wingdings"/>
              </a:rPr>
              <a:t>–</a:t>
            </a:r>
            <a:r>
              <a:rPr lang="es-ES_tradnl" b="1" u="sng" dirty="0" smtClean="0">
                <a:sym typeface="Wingdings"/>
              </a:rPr>
              <a:t> 18   </a:t>
            </a:r>
            <a:r>
              <a:rPr lang="es-ES_tradnl" u="sng" dirty="0" smtClean="0">
                <a:sym typeface="Wingdings"/>
              </a:rPr>
              <a:t>que son de este caso Y SIRNVEN  para explicar conceptos)</a:t>
            </a:r>
            <a:endParaRPr lang="es-ES_tradnl" u="sng" dirty="0" smtClean="0"/>
          </a:p>
          <a:p>
            <a:pPr marL="0" indent="0">
              <a:buFontTx/>
              <a:buNone/>
            </a:pPr>
            <a:endParaRPr lang="es-ES_tradnl" dirty="0" smtClean="0"/>
          </a:p>
          <a:p>
            <a:pPr marL="0" indent="0">
              <a:buFontTx/>
              <a:buNone/>
            </a:pPr>
            <a:endParaRPr lang="es-ES_tradnl" dirty="0" smtClean="0"/>
          </a:p>
          <a:p>
            <a:pPr marL="0" indent="0">
              <a:buFontTx/>
              <a:buNone/>
            </a:pPr>
            <a:r>
              <a:rPr lang="es-ES_tradnl" dirty="0" smtClean="0"/>
              <a:t>ES HABITUAL ESTE TIPO DE ESTREÑIMIENTO DEBIDO AL VIAJE y a los cambios ambientales, dietéticos y de hábitos durante los últimos días. Esta serie de cambios pueden provocar una represión del habito de defecar.</a:t>
            </a:r>
          </a:p>
          <a:p>
            <a:pPr marL="171450" indent="-171450">
              <a:buFont typeface="Arial" charset="0"/>
              <a:buChar char="•"/>
            </a:pPr>
            <a:r>
              <a:rPr lang="es-ES_tradnl" dirty="0" smtClean="0"/>
              <a:t>Habría que darle al paciente un conjunto de recomendaciones higiénico-dietéticas que le ayuden a combatir las consecuencias desagradables de este estreñimiento, aunque sea de tipo ocasional. Debemos tener en cuenta que estas pautas para favorecer la defecación no suplen las normas higiénico-dietéticas generales. A menudo, el lugar para efectuar las deposiciones condiciona la represión del hábito de defecar. Esto es más frecuente cuando uno se encuentra fuera de casa.</a:t>
            </a:r>
          </a:p>
          <a:p>
            <a:pPr marL="171450" indent="-171450">
              <a:buFont typeface="Arial" charset="0"/>
              <a:buChar char="•"/>
            </a:pPr>
            <a:r>
              <a:rPr lang="es-ES_tradnl" dirty="0" smtClean="0"/>
              <a:t>Se insistirá en que elija una hora del día que considere más adecuada para las deposiciones y en un lugar en que se encuentre cómoda (por ejemplo, por la mañana antes de salir del hotel). Después del desayuno es un buen momento, aprovechando el reflejo </a:t>
            </a:r>
            <a:r>
              <a:rPr lang="es-ES_tradnl" dirty="0" err="1" smtClean="0"/>
              <a:t>gastrocólico</a:t>
            </a:r>
            <a:r>
              <a:rPr lang="es-ES_tradnl" dirty="0" smtClean="0"/>
              <a:t> que favorece la evacuación.</a:t>
            </a:r>
          </a:p>
          <a:p>
            <a:endParaRPr lang="es-ES_tradnl" dirty="0" smtClean="0"/>
          </a:p>
          <a:p>
            <a:pPr marL="171450" indent="-171450">
              <a:buFont typeface="Arial" charset="0"/>
              <a:buChar char="•"/>
            </a:pPr>
            <a:r>
              <a:rPr lang="es-ES_tradnl" dirty="0" smtClean="0"/>
              <a:t>SERÍA TAMBIÉN ADECUADO INDAGAR EL TIPO Y GRADO DE ANEMIA que padece y saber qué preparado de hierro es. Si no es una anemia grave y lo consideramos oportuno, podríamos sugerir una suspensión temporal del tratamiento para evitar el estreñimiento durante estos días del viaje.</a:t>
            </a:r>
          </a:p>
          <a:p>
            <a:endParaRPr lang="es-ES_tradnl" dirty="0" smtClean="0"/>
          </a:p>
          <a:p>
            <a:pPr marL="171450" indent="-171450">
              <a:buFont typeface="Arial" charset="0"/>
              <a:buChar char="•"/>
            </a:pPr>
            <a:r>
              <a:rPr lang="es-ES_tradnl" dirty="0" smtClean="0"/>
              <a:t>TAMBIÉN SERÍA ADECUADO PREGUNTAR ACERCA DEL ANTIÁCIDO UTILIZADO. Existen antiácidos que contienen sales de aluminio provocan también estreñimiento. Será aconsejable favorecer una dieta más saludable que no requiera el uso de este tipo de antiácidos y, en el caso de ser necesarios, utilizar alguno basado en sales de magnesio.</a:t>
            </a:r>
          </a:p>
          <a:p>
            <a:endParaRPr lang="es-ES_tradnl" b="1" dirty="0" smtClean="0"/>
          </a:p>
          <a:p>
            <a:endParaRPr lang="es-ES_tradnl" b="1" dirty="0" smtClean="0"/>
          </a:p>
          <a:p>
            <a:r>
              <a:rPr lang="es-ES_tradnl" b="1" dirty="0" smtClean="0"/>
              <a:t>Por tanto, el laxante más adecuado para nuestra paciente </a:t>
            </a:r>
            <a:r>
              <a:rPr lang="es-ES_tradnl" b="1" dirty="0" err="1" smtClean="0"/>
              <a:t>podria</a:t>
            </a:r>
            <a:r>
              <a:rPr lang="es-ES_tradnl" b="1" baseline="0" dirty="0" smtClean="0"/>
              <a:t> ser</a:t>
            </a:r>
            <a:r>
              <a:rPr lang="es-ES_tradnl" b="1" dirty="0" smtClean="0"/>
              <a:t> un laxante salino, tal como el hidróxido de magnesio en suspensión o granulado, que además de actuar como laxante también le servirá como antiácido.</a:t>
            </a:r>
          </a:p>
          <a:p>
            <a:r>
              <a:rPr lang="es-ES_tradnl" b="1" dirty="0" smtClean="0"/>
              <a:t/>
            </a:r>
            <a:br>
              <a:rPr lang="es-ES_tradnl" b="1" dirty="0" smtClean="0"/>
            </a:br>
            <a:endParaRPr lang="es-ES_tradnl" b="1" dirty="0" smtClean="0"/>
          </a:p>
          <a:p>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7</a:t>
            </a:fld>
            <a:endParaRPr lang="es-ES"/>
          </a:p>
        </p:txBody>
      </p:sp>
    </p:spTree>
    <p:extLst>
      <p:ext uri="{BB962C8B-B14F-4D97-AF65-F5344CB8AC3E}">
        <p14:creationId xmlns:p14="http://schemas.microsoft.com/office/powerpoint/2010/main" val="175895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b="1" dirty="0" smtClean="0">
              <a:solidFill>
                <a:schemeClr val="accent1"/>
              </a:solidFill>
            </a:endParaRPr>
          </a:p>
          <a:p>
            <a:r>
              <a:rPr lang="es-ES_tradnl" sz="1200" b="1" dirty="0" smtClean="0">
                <a:solidFill>
                  <a:schemeClr val="accent1"/>
                </a:solidFill>
              </a:rPr>
              <a:t>Explicamos tipos de estreñimientos</a:t>
            </a:r>
            <a:r>
              <a:rPr lang="es-ES_tradnl" sz="1200" b="1" baseline="0" dirty="0" smtClean="0">
                <a:solidFill>
                  <a:schemeClr val="accent1"/>
                </a:solidFill>
              </a:rPr>
              <a:t> y encajamos caso1:En ESTREÑEIMIENTO AGUDO POR VIAJE</a:t>
            </a:r>
            <a:endParaRPr lang="es-ES_tradnl" sz="1200" b="1" dirty="0" smtClean="0">
              <a:solidFill>
                <a:schemeClr val="accent1"/>
              </a:solidFill>
            </a:endParaRPr>
          </a:p>
          <a:p>
            <a:endParaRPr lang="es-ES_tradnl" sz="1200" b="1" dirty="0" smtClean="0">
              <a:solidFill>
                <a:schemeClr val="accent1"/>
              </a:solidFill>
            </a:endParaRPr>
          </a:p>
          <a:p>
            <a:endParaRPr lang="es-ES_tradnl"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22976D1-FE05-4046-A873-8D0EDA2D0596}" type="slidenum">
              <a:rPr lang="es-ES" smtClean="0"/>
              <a:t>8</a:t>
            </a:fld>
            <a:endParaRPr lang="es-ES"/>
          </a:p>
        </p:txBody>
      </p:sp>
    </p:spTree>
    <p:extLst>
      <p:ext uri="{BB962C8B-B14F-4D97-AF65-F5344CB8AC3E}">
        <p14:creationId xmlns:p14="http://schemas.microsoft.com/office/powerpoint/2010/main" val="329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1" dirty="0" smtClean="0"/>
              <a:t>EXPLICAMOS</a:t>
            </a:r>
            <a:r>
              <a:rPr lang="es-ES_tradnl" b="1" baseline="0" dirty="0" smtClean="0"/>
              <a:t> las causas de estreñimiento agudo .</a:t>
            </a:r>
          </a:p>
          <a:p>
            <a:r>
              <a:rPr lang="es-ES_tradnl" b="1" baseline="0" dirty="0" smtClean="0"/>
              <a:t>Sobre caso1:</a:t>
            </a:r>
          </a:p>
          <a:p>
            <a:pPr marL="171450" indent="-171450">
              <a:buFont typeface="Wingdings" charset="2"/>
              <a:buChar char="Ø"/>
            </a:pPr>
            <a:r>
              <a:rPr lang="es-ES_tradnl" b="1" baseline="0" dirty="0" smtClean="0"/>
              <a:t> Vemos que también los fármacos , hierro, podría dar estreñimiento</a:t>
            </a:r>
          </a:p>
          <a:p>
            <a:pPr marL="171450" indent="-171450">
              <a:buFont typeface="Wingdings" charset="2"/>
              <a:buChar char="Ø"/>
            </a:pPr>
            <a:r>
              <a:rPr lang="es-ES_tradnl" b="1" baseline="0" dirty="0" smtClean="0"/>
              <a:t>Le preguntamos ¿Cómo es la anemia de nuestro paciente caso 1? ¿Seria posible interrumpir  tratamiento una semana y volver a retomarlo cuando mejore el estreñimiento?</a:t>
            </a:r>
          </a:p>
          <a:p>
            <a:pPr marL="171450" indent="-171450">
              <a:buFont typeface="Wingdings" charset="2"/>
              <a:buChar char="Ø"/>
            </a:pPr>
            <a:r>
              <a:rPr lang="es-ES_tradnl" b="1" baseline="0" dirty="0" smtClean="0"/>
              <a:t>¿Qué antiácidos esta tomando?¿si además toma antiácidos con Aluminio esta agravando el problema</a:t>
            </a:r>
            <a:endParaRPr lang="es-ES_tradnl"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9</a:t>
            </a:fld>
            <a:endParaRPr lang="es-ES"/>
          </a:p>
        </p:txBody>
      </p:sp>
    </p:spTree>
    <p:extLst>
      <p:ext uri="{BB962C8B-B14F-4D97-AF65-F5344CB8AC3E}">
        <p14:creationId xmlns:p14="http://schemas.microsoft.com/office/powerpoint/2010/main" val="21656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Explicamos</a:t>
            </a:r>
            <a:r>
              <a:rPr lang="es-ES_tradnl" b="1" baseline="0" dirty="0" smtClean="0"/>
              <a:t> lambien as causas de estreñimiento crónico. Podemos resaltar como enfermedades frecuentes en los pacientes de la farmacia pueden sufrir estreñimiento: diabéticos, hipertensos</a:t>
            </a:r>
            <a:endParaRPr lang="es-ES_tradnl" b="1" dirty="0" smtClean="0"/>
          </a:p>
          <a:p>
            <a:endParaRPr lang="es-ES_tradnl" sz="1200" b="0" i="0" kern="1200" dirty="0" smtClean="0">
              <a:solidFill>
                <a:schemeClr val="tx1"/>
              </a:solidFill>
              <a:effectLst/>
              <a:latin typeface="+mn-lt"/>
              <a:ea typeface="+mn-ea"/>
              <a:cs typeface="+mn-cs"/>
            </a:endParaRPr>
          </a:p>
          <a:p>
            <a:r>
              <a:rPr lang="es-ES_tradnl" sz="1200" b="0" i="0" kern="1200" dirty="0" smtClean="0">
                <a:solidFill>
                  <a:schemeClr val="tx1"/>
                </a:solidFill>
                <a:effectLst/>
                <a:latin typeface="+mn-lt"/>
                <a:ea typeface="+mn-ea"/>
                <a:cs typeface="+mn-cs"/>
              </a:rPr>
              <a:t>*Hay cierta superposición entre causas agudas y crónicas de estreñimiento. En particular, los fármacos son causas comunes de estreñimiento crónico.</a:t>
            </a:r>
            <a:endParaRPr lang="es-ES_tradnl"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10</a:t>
            </a:fld>
            <a:endParaRPr lang="es-ES"/>
          </a:p>
        </p:txBody>
      </p:sp>
    </p:spTree>
    <p:extLst>
      <p:ext uri="{BB962C8B-B14F-4D97-AF65-F5344CB8AC3E}">
        <p14:creationId xmlns:p14="http://schemas.microsoft.com/office/powerpoint/2010/main" val="153726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ABORDAJE DEL ESTREÑIMIENTO. Observamos LOS ALGORITMOS DE LAS GUIAS FISTERRA Y DE LAS GUIAS DE AP, QUE SON PRACTIVAMENTE LOS MISMOS,AUNQUE EN AP</a:t>
            </a:r>
            <a:r>
              <a:rPr lang="es-ES_tradnl" b="1" baseline="0" dirty="0" smtClean="0"/>
              <a:t> ESTA MAS DETALLADO.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1" baseline="0" dirty="0" smtClean="0"/>
              <a:t>buscaremos la mejor opción para el caso 1, que la </a:t>
            </a:r>
            <a:r>
              <a:rPr lang="es-ES_tradnl" b="1" baseline="0" dirty="0" err="1" smtClean="0"/>
              <a:t>encotramos</a:t>
            </a:r>
            <a:r>
              <a:rPr lang="es-ES_tradnl" b="1" baseline="0" dirty="0" smtClean="0"/>
              <a:t> en la guia d </a:t>
            </a:r>
            <a:r>
              <a:rPr lang="es-ES_tradnl" b="1" baseline="0" dirty="0" err="1" smtClean="0"/>
              <a:t>eAP</a:t>
            </a:r>
            <a:r>
              <a:rPr lang="es-ES_tradnl" b="1" baseline="0" dirty="0" smtClean="0"/>
              <a:t> : para estreñimiento puntual, </a:t>
            </a:r>
            <a:r>
              <a:rPr lang="es-ES_tradnl" b="1" baseline="0" dirty="0" err="1" smtClean="0"/>
              <a:t>ej</a:t>
            </a:r>
            <a:r>
              <a:rPr lang="es-ES_tradnl" b="1" baseline="0" dirty="0" smtClean="0"/>
              <a:t> viajes: laxantes estimulantes</a:t>
            </a: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EXPLICAREMOS SEGÚN LAS GUIAS FISTERRA (AZUL)COMO</a:t>
            </a:r>
            <a:r>
              <a:rPr lang="es-ES_tradnl" b="1" baseline="0" dirty="0" smtClean="0"/>
              <a:t> SE SIGUE UN ABORDAJE ADECUADO:</a:t>
            </a:r>
            <a:endParaRPr lang="es-ES_tradnl" b="1" dirty="0" smtClean="0"/>
          </a:p>
          <a:p>
            <a:endParaRPr lang="es-ES_tradnl" b="1" dirty="0" smtClean="0"/>
          </a:p>
          <a:p>
            <a:endParaRPr lang="es-ES_tradnl" b="1" dirty="0" smtClean="0"/>
          </a:p>
          <a:p>
            <a:pPr marL="228600" indent="-228600">
              <a:buFont typeface="+mj-lt"/>
              <a:buAutoNum type="arabicPeriod"/>
            </a:pPr>
            <a:r>
              <a:rPr lang="es-ES_tradnl" b="1" dirty="0" smtClean="0"/>
              <a:t>El abordaje graduado del tratamiento se basa en recomendar cambios en el estilo de vida y la dieta</a:t>
            </a:r>
            <a:r>
              <a:rPr lang="es-ES_tradnl" dirty="0" smtClean="0"/>
              <a:t>, interrumpiendo o reduciendo medicaciones que producen estreñimiento</a:t>
            </a:r>
          </a:p>
          <a:p>
            <a:pPr marL="228600" indent="-228600">
              <a:buFont typeface="+mj-lt"/>
              <a:buAutoNum type="arabicPeriod"/>
            </a:pPr>
            <a:r>
              <a:rPr lang="es-ES_tradnl" dirty="0" smtClean="0"/>
              <a:t>SI NO FUNCIONA  SE  </a:t>
            </a:r>
            <a:r>
              <a:rPr lang="es-ES_tradnl" b="1" dirty="0" smtClean="0"/>
              <a:t>administra suplementos con fibra u otros agentes formadores de volumen</a:t>
            </a:r>
            <a:r>
              <a:rPr lang="es-ES_tradnl" dirty="0" smtClean="0"/>
              <a:t>. Generalmente se recomienda un aumento gradual de la fibra (ya sea como suplementos estandarizados o incorporada en la dieta) </a:t>
            </a:r>
            <a:r>
              <a:rPr lang="es-ES_tradnl" b="1" dirty="0" smtClean="0"/>
              <a:t>y un aumento de la ingesta de líquidos</a:t>
            </a:r>
            <a:r>
              <a:rPr lang="es-ES_tradnl" dirty="0" smtClean="0"/>
              <a:t>.</a:t>
            </a:r>
          </a:p>
          <a:p>
            <a:pPr marL="228600" indent="-228600">
              <a:buFont typeface="+mj-lt"/>
              <a:buAutoNum type="arabicPeriod"/>
            </a:pPr>
            <a:r>
              <a:rPr lang="es-ES_tradnl" dirty="0" smtClean="0"/>
              <a:t>SI NO FUNCIONA </a:t>
            </a:r>
            <a:r>
              <a:rPr lang="es-ES_tradnl" b="1" dirty="0" smtClean="0"/>
              <a:t>el tercer  paso en el abordaje graduado es agregar laxantes osmóticos</a:t>
            </a:r>
            <a:r>
              <a:rPr lang="es-ES_tradnl" dirty="0" smtClean="0"/>
              <a:t>.(</a:t>
            </a:r>
            <a:r>
              <a:rPr lang="es-ES_tradnl" dirty="0" err="1" smtClean="0"/>
              <a:t>polietilenglicol</a:t>
            </a:r>
            <a:r>
              <a:rPr lang="es-ES_tradnl" dirty="0" smtClean="0"/>
              <a:t> tiene mayor evidencia y menos efectos adversos que la lactulosa)</a:t>
            </a:r>
          </a:p>
          <a:p>
            <a:pPr marL="228600" indent="-228600">
              <a:buFont typeface="+mj-lt"/>
              <a:buAutoNum type="arabicPeriod"/>
            </a:pPr>
            <a:r>
              <a:rPr lang="es-ES_tradnl" dirty="0" smtClean="0"/>
              <a:t>SI NO FUNCIONA </a:t>
            </a:r>
            <a:r>
              <a:rPr lang="es-ES_tradnl" b="1" dirty="0" smtClean="0"/>
              <a:t>el cuarto paso incluye laxantes estimulantes, enemas.</a:t>
            </a:r>
            <a:r>
              <a:rPr lang="es-ES_tradnl" dirty="0" smtClean="0"/>
              <a:t>. Se pueden administrar laxantes estimulantes por vía oral o rectal para estimular la actividad motriz </a:t>
            </a:r>
            <a:r>
              <a:rPr lang="es-ES_tradnl" dirty="0" err="1" smtClean="0"/>
              <a:t>colorrectal</a:t>
            </a:r>
            <a:r>
              <a:rPr lang="es-ES_tradnl" dirty="0" smtClean="0"/>
              <a:t>. </a:t>
            </a:r>
            <a:endParaRPr lang="es-ES_tradnl"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1" baseline="0" dirty="0" smtClean="0"/>
              <a:t>            (NO RECOMNDAR LAXANTE PARA MAS DE 7 DIAS seguidos</a:t>
            </a:r>
            <a:r>
              <a:rPr lang="es-ES_tradnl" b="1" baseline="0" dirty="0" smtClean="0"/>
              <a:t>)</a:t>
            </a:r>
            <a:endParaRPr lang="es-ES_tradnl" b="1" dirty="0" smtClean="0"/>
          </a:p>
          <a:p>
            <a:endParaRPr lang="es-ES_tradnl" b="1" dirty="0" smtClean="0"/>
          </a:p>
          <a:p>
            <a:endParaRPr lang="es-ES_tradnl" b="1" dirty="0" smtClean="0"/>
          </a:p>
          <a:p>
            <a:endParaRPr lang="es-ES_tradnl" b="1" dirty="0" smtClean="0"/>
          </a:p>
          <a:p>
            <a:r>
              <a:rPr lang="es-ES_tradnl" b="1" dirty="0" smtClean="0"/>
              <a:t>PACINTE CASO 1:Elegimos el que correspondería:</a:t>
            </a:r>
            <a:r>
              <a:rPr lang="es-ES_tradnl" b="1" baseline="0" dirty="0" smtClean="0"/>
              <a:t> LAXANTES ESTIMULANTE</a:t>
            </a:r>
            <a:r>
              <a:rPr lang="mr-IN" b="1" baseline="0" dirty="0" smtClean="0"/>
              <a:t>…</a:t>
            </a:r>
            <a:r>
              <a:rPr lang="es-ES" b="1" baseline="0" dirty="0" smtClean="0"/>
              <a:t>por ser episódico. PERO </a:t>
            </a:r>
            <a:r>
              <a:rPr lang="es-ES" b="1" baseline="0" dirty="0" err="1" smtClean="0"/>
              <a:t>tb</a:t>
            </a:r>
            <a:r>
              <a:rPr lang="es-ES" b="1" baseline="0" dirty="0" smtClean="0"/>
              <a:t> hay que tener en cuenta que nos pide antiácido. POR LOQUE, la mejor opción seria hidróxido de magnesio , que le serviría para las dos cosas</a:t>
            </a:r>
          </a:p>
          <a:p>
            <a:endParaRPr lang="es-ES_tradnl" b="1" dirty="0" smtClean="0"/>
          </a:p>
          <a:p>
            <a:endParaRPr lang="es-ES_tradnl" b="1" dirty="0" smtClean="0"/>
          </a:p>
          <a:p>
            <a:r>
              <a:rPr lang="es-ES_tradnl" sz="1200" kern="1200" dirty="0" smtClean="0">
                <a:solidFill>
                  <a:schemeClr val="tx1"/>
                </a:solidFill>
                <a:effectLst/>
                <a:latin typeface="+mn-lt"/>
                <a:ea typeface="+mn-ea"/>
                <a:cs typeface="+mn-cs"/>
              </a:rPr>
              <a:t> </a:t>
            </a:r>
          </a:p>
          <a:p>
            <a:endParaRPr lang="es-ES_tradnl" dirty="0" smtClean="0"/>
          </a:p>
          <a:p>
            <a:endParaRPr lang="es-ES_tradnl" dirty="0" smtClean="0"/>
          </a:p>
          <a:p>
            <a:endParaRPr lang="es-ES_tradnl" dirty="0" smtClean="0"/>
          </a:p>
          <a:p>
            <a:endParaRPr lang="es-ES_tradnl" b="1" dirty="0"/>
          </a:p>
        </p:txBody>
      </p:sp>
      <p:sp>
        <p:nvSpPr>
          <p:cNvPr id="4" name="Marcador de número de diapositiva 3"/>
          <p:cNvSpPr>
            <a:spLocks noGrp="1"/>
          </p:cNvSpPr>
          <p:nvPr>
            <p:ph type="sldNum" sz="quarter" idx="10"/>
          </p:nvPr>
        </p:nvSpPr>
        <p:spPr/>
        <p:txBody>
          <a:bodyPr/>
          <a:lstStyle/>
          <a:p>
            <a:fld id="{922976D1-FE05-4046-A873-8D0EDA2D0596}" type="slidenum">
              <a:rPr lang="es-ES" smtClean="0"/>
              <a:t>12</a:t>
            </a:fld>
            <a:endParaRPr lang="es-ES"/>
          </a:p>
        </p:txBody>
      </p:sp>
    </p:spTree>
    <p:extLst>
      <p:ext uri="{BB962C8B-B14F-4D97-AF65-F5344CB8AC3E}">
        <p14:creationId xmlns:p14="http://schemas.microsoft.com/office/powerpoint/2010/main" val="1820734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_tradnl"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6347445" cy="936000"/>
          </a:xfrm>
          <a:prstGeom prst="rect">
            <a:avLst/>
          </a:prstGeom>
        </p:spPr>
      </p:pic>
    </p:spTree>
    <p:extLst>
      <p:ext uri="{BB962C8B-B14F-4D97-AF65-F5344CB8AC3E}">
        <p14:creationId xmlns:p14="http://schemas.microsoft.com/office/powerpoint/2010/main" val="34261711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2624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98633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46265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63756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10053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09379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86118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86481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los estilos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48822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785309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ics.gencat.cat/3clics/main.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orldgastroenterology.org/UserFiles/file/guidelines/constipation-spanish-201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p:txBody>
          <a:bodyPr/>
          <a:lstStyle/>
          <a:p>
            <a:r>
              <a:rPr lang="es-ES_tradnl" dirty="0" smtClean="0"/>
              <a:t/>
            </a:r>
            <a:br>
              <a:rPr lang="es-ES_tradnl" dirty="0" smtClean="0"/>
            </a:br>
            <a:r>
              <a:rPr lang="es-ES_tradnl" dirty="0" smtClean="0"/>
              <a:t>Recomendación y manejo de laxantes en la farmacia comunitaria</a:t>
            </a:r>
            <a:br>
              <a:rPr lang="es-ES_tradnl" dirty="0" smtClean="0"/>
            </a:br>
            <a:endParaRPr lang="es-ES" dirty="0"/>
          </a:p>
        </p:txBody>
      </p:sp>
      <p:sp>
        <p:nvSpPr>
          <p:cNvPr id="8" name="Subtítulo 7"/>
          <p:cNvSpPr>
            <a:spLocks noGrp="1"/>
          </p:cNvSpPr>
          <p:nvPr>
            <p:ph type="subTitle" idx="1"/>
          </p:nvPr>
        </p:nvSpPr>
        <p:spPr/>
        <p:txBody>
          <a:bodyPr anchor="ctr" anchorCtr="0">
            <a:normAutofit/>
          </a:bodyPr>
          <a:lstStyle/>
          <a:p>
            <a:r>
              <a:rPr lang="es-ES" dirty="0" smtClean="0"/>
              <a:t>Lda. </a:t>
            </a:r>
            <a:r>
              <a:rPr lang="es-ES" dirty="0" smtClean="0"/>
              <a:t>Ana Celada Carrizo</a:t>
            </a:r>
            <a:r>
              <a:rPr lang="es-ES" dirty="0" smtClean="0"/>
              <a:t>. Farmacia Ana Celada. </a:t>
            </a:r>
            <a:r>
              <a:rPr lang="es-ES" dirty="0" smtClean="0"/>
              <a:t>Madrid</a:t>
            </a:r>
            <a:r>
              <a:rPr lang="es-ES" dirty="0" smtClean="0"/>
              <a:t>.</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Causas de estreñimiento crónico</a:t>
            </a:r>
            <a:endParaRPr lang="es-ES_tradn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21723114"/>
              </p:ext>
            </p:extLst>
          </p:nvPr>
        </p:nvGraphicFramePr>
        <p:xfrm>
          <a:off x="191344" y="764704"/>
          <a:ext cx="11593288" cy="4755152"/>
        </p:xfrm>
        <a:graphic>
          <a:graphicData uri="http://schemas.openxmlformats.org/drawingml/2006/table">
            <a:tbl>
              <a:tblPr firstRow="1" bandRow="1">
                <a:tableStyleId>{073A0DAA-6AF3-43AB-8588-CEC1D06C72B9}</a:tableStyleId>
              </a:tblPr>
              <a:tblGrid>
                <a:gridCol w="3204356"/>
                <a:gridCol w="8388932"/>
              </a:tblGrid>
              <a:tr h="588485">
                <a:tc>
                  <a:txBody>
                    <a:bodyPr/>
                    <a:lstStyle/>
                    <a:p>
                      <a:pPr algn="ctr" fontAlgn="t"/>
                      <a:r>
                        <a:rPr lang="es-ES_tradnl" sz="1800" b="0" dirty="0">
                          <a:solidFill>
                            <a:srgbClr val="287AC8"/>
                          </a:solidFill>
                          <a:effectLst/>
                        </a:rPr>
                        <a:t>Tumor </a:t>
                      </a:r>
                      <a:r>
                        <a:rPr lang="es-ES_tradnl" sz="1800" b="0" dirty="0" smtClean="0">
                          <a:solidFill>
                            <a:srgbClr val="287AC8"/>
                          </a:solidFill>
                          <a:effectLst/>
                        </a:rPr>
                        <a:t>clónico</a:t>
                      </a:r>
                      <a:endParaRPr lang="es-ES_tradnl" sz="1800" b="0" i="0" dirty="0">
                        <a:solidFill>
                          <a:srgbClr val="287AC8"/>
                        </a:solidFill>
                        <a:effectLst/>
                        <a:latin typeface="+mn-lt"/>
                      </a:endParaRPr>
                    </a:p>
                  </a:txBody>
                  <a:tcPr marL="127000" marR="127000" marT="127000" marB="127000" anchor="ctr">
                    <a:solidFill>
                      <a:srgbClr val="E8ECF5"/>
                    </a:solidFill>
                  </a:tcPr>
                </a:tc>
                <a:tc>
                  <a:txBody>
                    <a:bodyPr/>
                    <a:lstStyle/>
                    <a:p>
                      <a:pPr algn="l" fontAlgn="t"/>
                      <a:r>
                        <a:rPr lang="es-ES_tradnl" sz="1800" b="0" dirty="0">
                          <a:solidFill>
                            <a:srgbClr val="287AC8"/>
                          </a:solidFill>
                          <a:effectLst/>
                        </a:rPr>
                        <a:t>Adenocarcinoma de colon </a:t>
                      </a:r>
                      <a:r>
                        <a:rPr lang="es-ES_tradnl" sz="1800" b="0" dirty="0" smtClean="0">
                          <a:solidFill>
                            <a:srgbClr val="287AC8"/>
                          </a:solidFill>
                          <a:effectLst/>
                        </a:rPr>
                        <a:t>sigmoideo.</a:t>
                      </a:r>
                      <a:endParaRPr lang="es-ES_tradnl" sz="1800" b="0" i="0" dirty="0">
                        <a:solidFill>
                          <a:srgbClr val="287AC8"/>
                        </a:solidFill>
                        <a:effectLst/>
                        <a:latin typeface="+mn-lt"/>
                      </a:endParaRPr>
                    </a:p>
                  </a:txBody>
                  <a:tcPr marL="127000" marR="127000" marT="127000" marB="127000">
                    <a:solidFill>
                      <a:srgbClr val="E8ECF5"/>
                    </a:solidFill>
                  </a:tcPr>
                </a:tc>
              </a:tr>
              <a:tr h="820020">
                <a:tc>
                  <a:txBody>
                    <a:bodyPr/>
                    <a:lstStyle/>
                    <a:p>
                      <a:pPr algn="ctr" fontAlgn="t"/>
                      <a:r>
                        <a:rPr lang="es-ES_tradnl" sz="1800" dirty="0">
                          <a:effectLst/>
                        </a:rPr>
                        <a:t>Trastornos metabólicos</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Diabetes mellitus, hipotiroidismo, hipocalcemia o hipercalcemia, embarazo, uremia, </a:t>
                      </a:r>
                      <a:r>
                        <a:rPr lang="es-ES_tradnl" sz="1800" dirty="0" err="1" smtClean="0">
                          <a:effectLst/>
                        </a:rPr>
                        <a:t>porfíria</a:t>
                      </a:r>
                      <a:r>
                        <a:rPr lang="es-ES_tradnl" sz="1800" dirty="0" smtClean="0">
                          <a:effectLst/>
                        </a:rPr>
                        <a:t>.</a:t>
                      </a:r>
                      <a:endParaRPr lang="es-ES_tradnl" sz="1800" b="0" i="0" dirty="0">
                        <a:solidFill>
                          <a:schemeClr val="accent1"/>
                        </a:solidFill>
                        <a:effectLst/>
                        <a:latin typeface="+mn-lt"/>
                      </a:endParaRPr>
                    </a:p>
                  </a:txBody>
                  <a:tcPr marL="127000" marR="127000" marT="127000" marB="127000"/>
                </a:tc>
              </a:tr>
              <a:tr h="767482">
                <a:tc>
                  <a:txBody>
                    <a:bodyPr/>
                    <a:lstStyle/>
                    <a:p>
                      <a:pPr algn="ctr" fontAlgn="t"/>
                      <a:r>
                        <a:rPr lang="es-ES_tradnl" sz="1800" dirty="0">
                          <a:effectLst/>
                        </a:rPr>
                        <a:t>Trastornos del </a:t>
                      </a:r>
                      <a:r>
                        <a:rPr lang="es-ES_tradnl" sz="1800" dirty="0" smtClean="0">
                          <a:effectLst/>
                        </a:rPr>
                        <a:t>SNC</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Enfermedad de Parkinson, esclerosis múltiple, accidente cerebrovascular, lesiones de la médula </a:t>
                      </a:r>
                      <a:r>
                        <a:rPr lang="es-ES_tradnl" sz="1800" dirty="0" smtClean="0">
                          <a:effectLst/>
                        </a:rPr>
                        <a:t>espinal.</a:t>
                      </a:r>
                      <a:endParaRPr lang="es-ES_tradnl" sz="1800" b="0" i="0" dirty="0">
                        <a:solidFill>
                          <a:schemeClr val="accent1"/>
                        </a:solidFill>
                        <a:effectLst/>
                        <a:latin typeface="+mn-lt"/>
                      </a:endParaRPr>
                    </a:p>
                  </a:txBody>
                  <a:tcPr marL="127000" marR="127000" marT="127000" marB="127000"/>
                </a:tc>
              </a:tr>
              <a:tr h="588485">
                <a:tc>
                  <a:txBody>
                    <a:bodyPr/>
                    <a:lstStyle/>
                    <a:p>
                      <a:pPr algn="ctr" fontAlgn="t"/>
                      <a:r>
                        <a:rPr lang="es-ES_tradnl" sz="1800" dirty="0">
                          <a:effectLst/>
                        </a:rPr>
                        <a:t>Trastornos del </a:t>
                      </a:r>
                      <a:r>
                        <a:rPr lang="es-ES_tradnl" sz="1800" dirty="0" smtClean="0">
                          <a:effectLst/>
                        </a:rPr>
                        <a:t>SNP</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Enfermedad de </a:t>
                      </a:r>
                      <a:r>
                        <a:rPr lang="es-ES_tradnl" sz="1800" dirty="0" err="1">
                          <a:effectLst/>
                        </a:rPr>
                        <a:t>Hirschsprung</a:t>
                      </a:r>
                      <a:r>
                        <a:rPr lang="es-ES_tradnl" sz="1800" dirty="0">
                          <a:effectLst/>
                        </a:rPr>
                        <a:t>, </a:t>
                      </a:r>
                      <a:r>
                        <a:rPr lang="es-ES_tradnl" sz="1800" dirty="0" err="1">
                          <a:effectLst/>
                        </a:rPr>
                        <a:t>neurofibromatosis</a:t>
                      </a:r>
                      <a:r>
                        <a:rPr lang="es-ES_tradnl" sz="1800" dirty="0">
                          <a:effectLst/>
                        </a:rPr>
                        <a:t>, neuropatía </a:t>
                      </a:r>
                      <a:r>
                        <a:rPr lang="es-ES_tradnl" sz="1800" dirty="0" smtClean="0">
                          <a:effectLst/>
                        </a:rPr>
                        <a:t>autónoma.</a:t>
                      </a:r>
                      <a:endParaRPr lang="es-ES_tradnl" sz="1800" b="0" i="0" dirty="0">
                        <a:solidFill>
                          <a:schemeClr val="accent1"/>
                        </a:solidFill>
                        <a:effectLst/>
                        <a:latin typeface="+mn-lt"/>
                      </a:endParaRPr>
                    </a:p>
                  </a:txBody>
                  <a:tcPr marL="127000" marR="127000" marT="127000" marB="127000"/>
                </a:tc>
              </a:tr>
              <a:tr h="588485">
                <a:tc>
                  <a:txBody>
                    <a:bodyPr/>
                    <a:lstStyle/>
                    <a:p>
                      <a:pPr algn="ctr" fontAlgn="t"/>
                      <a:r>
                        <a:rPr lang="es-ES_tradnl" sz="1800" dirty="0">
                          <a:effectLst/>
                        </a:rPr>
                        <a:t>Trastornos sistémicos</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Esclerosis sistémica, </a:t>
                      </a:r>
                      <a:r>
                        <a:rPr lang="es-ES_tradnl" sz="1800" dirty="0" err="1">
                          <a:effectLst/>
                        </a:rPr>
                        <a:t>amiloidosis</a:t>
                      </a:r>
                      <a:r>
                        <a:rPr lang="es-ES_tradnl" sz="1800" dirty="0">
                          <a:effectLst/>
                        </a:rPr>
                        <a:t>, </a:t>
                      </a:r>
                      <a:r>
                        <a:rPr lang="es-ES_tradnl" sz="1800" dirty="0" err="1">
                          <a:effectLst/>
                        </a:rPr>
                        <a:t>dermatomiositis</a:t>
                      </a:r>
                      <a:r>
                        <a:rPr lang="es-ES_tradnl" sz="1800" dirty="0">
                          <a:effectLst/>
                        </a:rPr>
                        <a:t>, distrofia </a:t>
                      </a:r>
                      <a:r>
                        <a:rPr lang="es-ES_tradnl" sz="1800" dirty="0" err="1" smtClean="0">
                          <a:effectLst/>
                        </a:rPr>
                        <a:t>miotónica</a:t>
                      </a:r>
                      <a:r>
                        <a:rPr lang="es-ES_tradnl" sz="1800" dirty="0" smtClean="0">
                          <a:effectLst/>
                        </a:rPr>
                        <a:t>.</a:t>
                      </a:r>
                      <a:endParaRPr lang="es-ES_tradnl" sz="1800" b="0" i="0" dirty="0">
                        <a:solidFill>
                          <a:schemeClr val="accent1"/>
                        </a:solidFill>
                        <a:effectLst/>
                        <a:latin typeface="+mn-lt"/>
                      </a:endParaRPr>
                    </a:p>
                  </a:txBody>
                  <a:tcPr marL="127000" marR="127000" marT="127000" marB="127000"/>
                </a:tc>
              </a:tr>
              <a:tr h="820020">
                <a:tc>
                  <a:txBody>
                    <a:bodyPr/>
                    <a:lstStyle/>
                    <a:p>
                      <a:pPr algn="ctr" fontAlgn="t"/>
                      <a:r>
                        <a:rPr lang="es-ES_tradnl" sz="1800" dirty="0">
                          <a:effectLst/>
                        </a:rPr>
                        <a:t>Trastornos funcionales</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Estreñimiento de tránsito lento, síndrome del intestino irritable, disfunción del suelo de la pelvis (trastornos </a:t>
                      </a:r>
                      <a:r>
                        <a:rPr lang="es-ES_tradnl" sz="1800" dirty="0" err="1">
                          <a:effectLst/>
                        </a:rPr>
                        <a:t>defecatorios</a:t>
                      </a:r>
                      <a:r>
                        <a:rPr lang="es-ES_tradnl" sz="1800" dirty="0">
                          <a:effectLst/>
                        </a:rPr>
                        <a:t> funcionales</a:t>
                      </a:r>
                      <a:r>
                        <a:rPr lang="es-ES_tradnl" sz="1800" dirty="0" smtClean="0">
                          <a:effectLst/>
                        </a:rPr>
                        <a:t>).</a:t>
                      </a:r>
                      <a:r>
                        <a:rPr lang="es-ES_tradnl" sz="1800" dirty="0">
                          <a:effectLst/>
                        </a:rPr>
                        <a:t> </a:t>
                      </a:r>
                      <a:endParaRPr lang="es-ES_tradnl" sz="1800" b="0" i="0" dirty="0">
                        <a:solidFill>
                          <a:schemeClr val="accent1"/>
                        </a:solidFill>
                        <a:effectLst/>
                        <a:latin typeface="+mn-lt"/>
                      </a:endParaRPr>
                    </a:p>
                  </a:txBody>
                  <a:tcPr marL="127000" marR="127000" marT="127000" marB="127000"/>
                </a:tc>
              </a:tr>
              <a:tr h="547017">
                <a:tc>
                  <a:txBody>
                    <a:bodyPr/>
                    <a:lstStyle/>
                    <a:p>
                      <a:pPr algn="ctr" fontAlgn="t"/>
                      <a:r>
                        <a:rPr lang="es-ES_tradnl" sz="1800" dirty="0">
                          <a:effectLst/>
                        </a:rPr>
                        <a:t>Factores dietéticos</a:t>
                      </a:r>
                      <a:endParaRPr lang="es-ES_tradnl" sz="1800" b="1" i="0" dirty="0">
                        <a:solidFill>
                          <a:schemeClr val="accent1"/>
                        </a:solidFill>
                        <a:effectLst/>
                        <a:latin typeface="+mn-lt"/>
                      </a:endParaRPr>
                    </a:p>
                  </a:txBody>
                  <a:tcPr marL="127000" marR="127000" marT="127000" marB="127000" anchor="ctr"/>
                </a:tc>
                <a:tc>
                  <a:txBody>
                    <a:bodyPr/>
                    <a:lstStyle/>
                    <a:p>
                      <a:pPr algn="l" fontAlgn="t"/>
                      <a:r>
                        <a:rPr lang="es-ES_tradnl" sz="1800" dirty="0">
                          <a:effectLst/>
                        </a:rPr>
                        <a:t>Dieta pobre en fibra, dieta con restricción de azúcar, abuso crónico de </a:t>
                      </a:r>
                      <a:r>
                        <a:rPr lang="es-ES_tradnl" sz="1800" dirty="0" smtClean="0">
                          <a:effectLst/>
                        </a:rPr>
                        <a:t>laxantes.</a:t>
                      </a:r>
                      <a:endParaRPr lang="es-ES_tradnl" sz="1800" b="0" i="0" dirty="0">
                        <a:solidFill>
                          <a:schemeClr val="accent1"/>
                        </a:solidFill>
                        <a:effectLst/>
                        <a:latin typeface="+mn-lt"/>
                      </a:endParaRPr>
                    </a:p>
                  </a:txBody>
                  <a:tcPr marL="127000" marR="127000" marT="127000" marB="127000"/>
                </a:tc>
              </a:tr>
            </a:tbl>
          </a:graphicData>
        </a:graphic>
      </p:graphicFrame>
      <p:sp>
        <p:nvSpPr>
          <p:cNvPr id="4" name="Marcador de texto 3"/>
          <p:cNvSpPr>
            <a:spLocks noGrp="1"/>
          </p:cNvSpPr>
          <p:nvPr>
            <p:ph type="body" sz="quarter" idx="10"/>
          </p:nvPr>
        </p:nvSpPr>
        <p:spPr>
          <a:xfrm>
            <a:off x="611081" y="6093296"/>
            <a:ext cx="11582443" cy="295162"/>
          </a:xfrm>
        </p:spPr>
        <p:txBody>
          <a:bodyPr>
            <a:normAutofit lnSpcReduction="10000"/>
          </a:bodyPr>
          <a:lstStyle/>
          <a:p>
            <a:r>
              <a:rPr lang="es-ES_tradnl" dirty="0" smtClean="0"/>
              <a:t>Manual </a:t>
            </a:r>
            <a:r>
              <a:rPr lang="es-ES_tradnl" dirty="0" err="1" smtClean="0"/>
              <a:t>merk</a:t>
            </a:r>
            <a:endParaRPr lang="es-ES_tradnl" dirty="0"/>
          </a:p>
        </p:txBody>
      </p:sp>
      <p:sp>
        <p:nvSpPr>
          <p:cNvPr id="6" name="Marcador de texto 3"/>
          <p:cNvSpPr txBox="1">
            <a:spLocks/>
          </p:cNvSpPr>
          <p:nvPr/>
        </p:nvSpPr>
        <p:spPr>
          <a:xfrm>
            <a:off x="2124472" y="5661248"/>
            <a:ext cx="10045116" cy="596846"/>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1400" i="1"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1200" i="0" dirty="0" smtClean="0">
                <a:solidFill>
                  <a:schemeClr val="bg1">
                    <a:lumMod val="50000"/>
                  </a:schemeClr>
                </a:solidFill>
              </a:rPr>
              <a:t>-</a:t>
            </a:r>
            <a:r>
              <a:rPr lang="es-ES_tradnl" sz="1200" i="0" dirty="0" err="1" smtClean="0">
                <a:solidFill>
                  <a:schemeClr val="bg1">
                    <a:lumMod val="50000"/>
                  </a:schemeClr>
                </a:solidFill>
              </a:rPr>
              <a:t>Porter</a:t>
            </a:r>
            <a:r>
              <a:rPr lang="es-ES_tradnl" sz="1200" i="0" dirty="0" smtClean="0">
                <a:solidFill>
                  <a:schemeClr val="bg1">
                    <a:lumMod val="50000"/>
                  </a:schemeClr>
                </a:solidFill>
              </a:rPr>
              <a:t> </a:t>
            </a:r>
            <a:r>
              <a:rPr lang="es-ES_tradnl" sz="1200" i="0" dirty="0" err="1" smtClean="0">
                <a:solidFill>
                  <a:schemeClr val="bg1">
                    <a:lumMod val="50000"/>
                  </a:schemeClr>
                </a:solidFill>
              </a:rPr>
              <a:t>R,kaplanJ</a:t>
            </a:r>
            <a:r>
              <a:rPr lang="es-ES_tradnl" sz="1200" b="1" i="0" dirty="0" smtClean="0">
                <a:solidFill>
                  <a:schemeClr val="bg1">
                    <a:lumMod val="50000"/>
                  </a:schemeClr>
                </a:solidFill>
              </a:rPr>
              <a:t>. </a:t>
            </a:r>
            <a:r>
              <a:rPr lang="es-ES_tradnl" sz="1200" b="1" dirty="0" smtClean="0">
                <a:solidFill>
                  <a:schemeClr val="bg1">
                    <a:lumMod val="50000"/>
                  </a:schemeClr>
                </a:solidFill>
              </a:rPr>
              <a:t>Manual Merck </a:t>
            </a:r>
            <a:r>
              <a:rPr lang="es-ES_tradnl" sz="1200" dirty="0" smtClean="0">
                <a:solidFill>
                  <a:schemeClr val="bg1">
                    <a:lumMod val="50000"/>
                  </a:schemeClr>
                </a:solidFill>
              </a:rPr>
              <a:t>(</a:t>
            </a:r>
            <a:r>
              <a:rPr lang="es-ES_tradnl" sz="1200" dirty="0" err="1" smtClean="0">
                <a:solidFill>
                  <a:schemeClr val="bg1">
                    <a:lumMod val="50000"/>
                  </a:schemeClr>
                </a:solidFill>
              </a:rPr>
              <a:t>eBook</a:t>
            </a:r>
            <a:r>
              <a:rPr lang="es-ES_tradnl" sz="1200" dirty="0" smtClean="0">
                <a:solidFill>
                  <a:schemeClr val="bg1">
                    <a:lumMod val="50000"/>
                  </a:schemeClr>
                </a:solidFill>
              </a:rPr>
              <a:t> online).Edición 19ª.Lugar .</a:t>
            </a:r>
            <a:r>
              <a:rPr lang="cs-CZ" sz="1200" b="1" i="0" dirty="0" smtClean="0">
                <a:solidFill>
                  <a:schemeClr val="bg1">
                    <a:lumMod val="50000"/>
                  </a:schemeClr>
                </a:solidFill>
              </a:rPr>
              <a:t> </a:t>
            </a:r>
            <a:r>
              <a:rPr lang="cs-CZ" sz="1200" i="0" dirty="0" err="1" smtClean="0">
                <a:solidFill>
                  <a:schemeClr val="bg1">
                    <a:lumMod val="50000"/>
                  </a:schemeClr>
                </a:solidFill>
              </a:rPr>
              <a:t>Editorial</a:t>
            </a:r>
            <a:r>
              <a:rPr lang="cs-CZ" sz="1200" i="0" dirty="0" smtClean="0">
                <a:solidFill>
                  <a:schemeClr val="bg1">
                    <a:lumMod val="50000"/>
                  </a:schemeClr>
                </a:solidFill>
              </a:rPr>
              <a:t> </a:t>
            </a:r>
            <a:r>
              <a:rPr lang="cs-CZ" sz="1200" i="0" dirty="0" err="1" smtClean="0">
                <a:solidFill>
                  <a:schemeClr val="bg1">
                    <a:lumMod val="50000"/>
                  </a:schemeClr>
                </a:solidFill>
              </a:rPr>
              <a:t>Medica</a:t>
            </a:r>
            <a:r>
              <a:rPr lang="cs-CZ" sz="1200" i="0" dirty="0" smtClean="0">
                <a:solidFill>
                  <a:schemeClr val="bg1">
                    <a:lumMod val="50000"/>
                  </a:schemeClr>
                </a:solidFill>
              </a:rPr>
              <a:t> </a:t>
            </a:r>
            <a:r>
              <a:rPr lang="cs-CZ" sz="1200" i="0" dirty="0" err="1" smtClean="0">
                <a:solidFill>
                  <a:schemeClr val="bg1">
                    <a:lumMod val="50000"/>
                  </a:schemeClr>
                </a:solidFill>
              </a:rPr>
              <a:t>Panamericana</a:t>
            </a:r>
            <a:r>
              <a:rPr lang="cs-CZ" sz="1200" i="0" dirty="0" smtClean="0">
                <a:solidFill>
                  <a:schemeClr val="bg1">
                    <a:lumMod val="50000"/>
                  </a:schemeClr>
                </a:solidFill>
              </a:rPr>
              <a:t> </a:t>
            </a:r>
            <a:r>
              <a:rPr lang="es-ES_tradnl" sz="1200" dirty="0" smtClean="0">
                <a:solidFill>
                  <a:schemeClr val="bg1">
                    <a:lumMod val="50000"/>
                  </a:schemeClr>
                </a:solidFill>
              </a:rPr>
              <a:t>2014 </a:t>
            </a:r>
            <a:r>
              <a:rPr lang="cs-CZ" sz="1200" i="0" dirty="0" smtClean="0">
                <a:solidFill>
                  <a:schemeClr val="bg1">
                    <a:lumMod val="50000"/>
                  </a:schemeClr>
                </a:solidFill>
              </a:rPr>
              <a:t>EAN: 978849835948</a:t>
            </a:r>
            <a:r>
              <a:rPr lang="es-ES_tradnl" sz="1200" dirty="0" smtClean="0">
                <a:solidFill>
                  <a:schemeClr val="bg1">
                    <a:lumMod val="50000"/>
                  </a:schemeClr>
                </a:solidFill>
              </a:rPr>
              <a:t>. Disponible: https://</a:t>
            </a:r>
            <a:r>
              <a:rPr lang="es-ES_tradnl" sz="1200" dirty="0" err="1" smtClean="0">
                <a:solidFill>
                  <a:schemeClr val="bg1">
                    <a:lumMod val="50000"/>
                  </a:schemeClr>
                </a:solidFill>
              </a:rPr>
              <a:t>www.medicapanamericana.com</a:t>
            </a:r>
            <a:r>
              <a:rPr lang="es-ES_tradnl" sz="1200" dirty="0" smtClean="0">
                <a:solidFill>
                  <a:schemeClr val="bg1">
                    <a:lumMod val="50000"/>
                  </a:schemeClr>
                </a:solidFill>
              </a:rPr>
              <a:t>/Libros/Libro/5341/</a:t>
            </a:r>
            <a:r>
              <a:rPr lang="es-ES_tradnl" sz="1200" dirty="0" err="1" smtClean="0">
                <a:solidFill>
                  <a:schemeClr val="bg1">
                    <a:lumMod val="50000"/>
                  </a:schemeClr>
                </a:solidFill>
              </a:rPr>
              <a:t>eBook</a:t>
            </a:r>
            <a:r>
              <a:rPr lang="es-ES_tradnl" sz="1200" dirty="0" smtClean="0">
                <a:solidFill>
                  <a:schemeClr val="bg1">
                    <a:lumMod val="50000"/>
                  </a:schemeClr>
                </a:solidFill>
              </a:rPr>
              <a:t>-El-Manual-</a:t>
            </a:r>
            <a:r>
              <a:rPr lang="es-ES_tradnl" sz="1200" dirty="0" err="1" smtClean="0">
                <a:solidFill>
                  <a:schemeClr val="bg1">
                    <a:lumMod val="50000"/>
                  </a:schemeClr>
                </a:solidFill>
              </a:rPr>
              <a:t>Merck.html</a:t>
            </a:r>
            <a:endParaRPr lang="es-ES_tradnl" sz="1200" dirty="0" smtClean="0">
              <a:solidFill>
                <a:schemeClr val="bg1">
                  <a:lumMod val="50000"/>
                </a:schemeClr>
              </a:solidFill>
            </a:endParaRPr>
          </a:p>
          <a:p>
            <a:endParaRPr lang="es-ES_tradnl" dirty="0"/>
          </a:p>
        </p:txBody>
      </p:sp>
      <p:sp>
        <p:nvSpPr>
          <p:cNvPr id="3" name="CuadroTexto 2"/>
          <p:cNvSpPr txBox="1"/>
          <p:nvPr/>
        </p:nvSpPr>
        <p:spPr>
          <a:xfrm>
            <a:off x="3791744" y="1196752"/>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Tree>
    <p:extLst>
      <p:ext uri="{BB962C8B-B14F-4D97-AF65-F5344CB8AC3E}">
        <p14:creationId xmlns:p14="http://schemas.microsoft.com/office/powerpoint/2010/main" val="190773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83432" y="2060848"/>
            <a:ext cx="10363200" cy="3330826"/>
          </a:xfrm>
        </p:spPr>
        <p:txBody>
          <a:bodyPr/>
          <a:lstStyle/>
          <a:p>
            <a:endParaRPr lang="es-ES_tradnl" dirty="0" smtClean="0"/>
          </a:p>
          <a:p>
            <a:r>
              <a:rPr lang="es-ES_tradnl" dirty="0">
                <a:solidFill>
                  <a:srgbClr val="004586"/>
                </a:solidFill>
              </a:rPr>
              <a:t>1ª opción: formadores de masa, 2ª</a:t>
            </a:r>
            <a:r>
              <a:rPr lang="es-ES_tradnl" dirty="0" smtClean="0">
                <a:solidFill>
                  <a:srgbClr val="004586"/>
                </a:solidFill>
              </a:rPr>
              <a:t>: osmóticos</a:t>
            </a:r>
            <a:r>
              <a:rPr lang="es-ES_tradnl" dirty="0">
                <a:solidFill>
                  <a:srgbClr val="004586"/>
                </a:solidFill>
              </a:rPr>
              <a:t> </a:t>
            </a:r>
            <a:r>
              <a:rPr lang="es-ES_tradnl" dirty="0" smtClean="0">
                <a:solidFill>
                  <a:srgbClr val="004586"/>
                </a:solidFill>
              </a:rPr>
              <a:t>y 3ª: estimulantes.</a:t>
            </a:r>
          </a:p>
          <a:p>
            <a:r>
              <a:rPr lang="es-ES_tradnl" dirty="0" smtClean="0"/>
              <a:t>1ª </a:t>
            </a:r>
            <a:r>
              <a:rPr lang="es-ES_tradnl" dirty="0"/>
              <a:t>opción: osmóticos, 2ª</a:t>
            </a:r>
            <a:r>
              <a:rPr lang="es-ES_tradnl" dirty="0" smtClean="0"/>
              <a:t>: formadores masa y 3ª: estimulantes.</a:t>
            </a:r>
          </a:p>
          <a:p>
            <a:r>
              <a:rPr lang="es-ES_tradnl" dirty="0" smtClean="0"/>
              <a:t>1ª </a:t>
            </a:r>
            <a:r>
              <a:rPr lang="es-ES_tradnl" dirty="0"/>
              <a:t>opción: formadores </a:t>
            </a:r>
            <a:r>
              <a:rPr lang="es-ES_tradnl" dirty="0" smtClean="0"/>
              <a:t>masa, </a:t>
            </a:r>
            <a:r>
              <a:rPr lang="es-ES_tradnl" dirty="0"/>
              <a:t>2ª</a:t>
            </a:r>
            <a:r>
              <a:rPr lang="es-ES_tradnl" dirty="0" smtClean="0"/>
              <a:t>: supositorios glicerina y 3ª: enemas.</a:t>
            </a:r>
          </a:p>
          <a:p>
            <a:r>
              <a:rPr lang="es-ES_tradnl" dirty="0" smtClean="0"/>
              <a:t>1ª </a:t>
            </a:r>
            <a:r>
              <a:rPr lang="es-ES_tradnl" dirty="0"/>
              <a:t>opción: formadores </a:t>
            </a:r>
            <a:r>
              <a:rPr lang="es-ES_tradnl" dirty="0" smtClean="0"/>
              <a:t>masa, 2ª: estimulantes y 3ª: enemas.</a:t>
            </a:r>
            <a:endParaRPr lang="es-ES_tradnl" dirty="0"/>
          </a:p>
          <a:p>
            <a:endParaRPr lang="es-ES_tradnl" dirty="0"/>
          </a:p>
          <a:p>
            <a:endParaRPr lang="es-ES_tradnl" dirty="0"/>
          </a:p>
          <a:p>
            <a:endParaRPr lang="es-ES_tradnl" dirty="0">
              <a:solidFill>
                <a:srgbClr val="FF0000"/>
              </a:solidFill>
            </a:endParaRPr>
          </a:p>
          <a:p>
            <a:endParaRPr lang="es-ES_tradnl" dirty="0"/>
          </a:p>
        </p:txBody>
      </p:sp>
      <p:sp>
        <p:nvSpPr>
          <p:cNvPr id="3" name="Marcador de texto 2"/>
          <p:cNvSpPr>
            <a:spLocks noGrp="1"/>
          </p:cNvSpPr>
          <p:nvPr>
            <p:ph type="body" idx="10"/>
          </p:nvPr>
        </p:nvSpPr>
        <p:spPr/>
        <p:txBody>
          <a:bodyPr/>
          <a:lstStyle/>
          <a:p>
            <a:r>
              <a:rPr lang="es-ES_tradnl" dirty="0" smtClean="0"/>
              <a:t>En </a:t>
            </a:r>
            <a:r>
              <a:rPr lang="es-ES_tradnl" dirty="0"/>
              <a:t>cuanto al algoritmo de tratamiento </a:t>
            </a:r>
            <a:r>
              <a:rPr lang="es-ES_tradnl" dirty="0" smtClean="0"/>
              <a:t>del estreñimiento </a:t>
            </a:r>
            <a:r>
              <a:rPr lang="es-ES_tradnl" dirty="0"/>
              <a:t>el </a:t>
            </a:r>
            <a:r>
              <a:rPr lang="es-ES_tradnl" dirty="0" smtClean="0"/>
              <a:t>abordaje  </a:t>
            </a:r>
            <a:r>
              <a:rPr lang="es-ES_tradnl" dirty="0"/>
              <a:t>normalmente </a:t>
            </a:r>
            <a:r>
              <a:rPr lang="es-ES_tradnl" dirty="0" smtClean="0"/>
              <a:t>es</a:t>
            </a:r>
            <a:r>
              <a:rPr lang="es-ES_tradnl" dirty="0"/>
              <a:t>:</a:t>
            </a:r>
          </a:p>
        </p:txBody>
      </p:sp>
      <p:sp>
        <p:nvSpPr>
          <p:cNvPr id="5" name="Título 4"/>
          <p:cNvSpPr>
            <a:spLocks noGrp="1"/>
          </p:cNvSpPr>
          <p:nvPr>
            <p:ph type="title"/>
          </p:nvPr>
        </p:nvSpPr>
        <p:spPr/>
        <p:txBody>
          <a:bodyPr/>
          <a:lstStyle/>
          <a:p>
            <a:r>
              <a:rPr lang="es-ES" dirty="0" smtClean="0"/>
              <a:t>Pregunta 1</a:t>
            </a:r>
            <a:endParaRPr lang="es-ES_tradnl" dirty="0"/>
          </a:p>
        </p:txBody>
      </p:sp>
      <p:sp>
        <p:nvSpPr>
          <p:cNvPr id="6" name="Marcador de texto 5"/>
          <p:cNvSpPr>
            <a:spLocks noGrp="1"/>
          </p:cNvSpPr>
          <p:nvPr>
            <p:ph type="body" sz="quarter" idx="11"/>
          </p:nvPr>
        </p:nvSpPr>
        <p:spPr/>
        <p:txBody>
          <a:bodyPr>
            <a:normAutofit lnSpcReduction="10000"/>
          </a:bodyPr>
          <a:lstStyle/>
          <a:p>
            <a:endParaRPr lang="es-ES"/>
          </a:p>
        </p:txBody>
      </p:sp>
    </p:spTree>
    <p:extLst>
      <p:ext uri="{BB962C8B-B14F-4D97-AF65-F5344CB8AC3E}">
        <p14:creationId xmlns:p14="http://schemas.microsoft.com/office/powerpoint/2010/main" val="51665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0252" y="64942"/>
            <a:ext cx="10972800" cy="604800"/>
          </a:xfrm>
        </p:spPr>
        <p:txBody>
          <a:bodyPr/>
          <a:lstStyle/>
          <a:p>
            <a:r>
              <a:rPr lang="es-ES_tradnl" dirty="0" smtClean="0"/>
              <a:t>Algoritmo de </a:t>
            </a:r>
            <a:r>
              <a:rPr lang="es-ES_tradnl" smtClean="0"/>
              <a:t>abordaje  estreñimiento</a:t>
            </a:r>
            <a:endParaRPr lang="es-ES_tradnl"/>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376" y="669742"/>
            <a:ext cx="7606823" cy="5279537"/>
          </a:xfrm>
        </p:spPr>
      </p:pic>
      <p:sp>
        <p:nvSpPr>
          <p:cNvPr id="4" name="Marcador de texto 3"/>
          <p:cNvSpPr>
            <a:spLocks noGrp="1"/>
          </p:cNvSpPr>
          <p:nvPr>
            <p:ph type="body" sz="quarter" idx="10"/>
          </p:nvPr>
        </p:nvSpPr>
        <p:spPr>
          <a:xfrm>
            <a:off x="479376" y="5733256"/>
            <a:ext cx="11354552" cy="707938"/>
          </a:xfrm>
        </p:spPr>
        <p:txBody>
          <a:bodyPr>
            <a:normAutofit fontScale="92500" lnSpcReduction="10000"/>
          </a:bodyPr>
          <a:lstStyle/>
          <a:p>
            <a:endParaRPr lang="es-ES_tradnl" dirty="0" smtClean="0"/>
          </a:p>
          <a:p>
            <a:r>
              <a:rPr lang="es-ES_tradnl" dirty="0" smtClean="0">
                <a:solidFill>
                  <a:schemeClr val="accent1">
                    <a:lumMod val="60000"/>
                    <a:lumOff val="40000"/>
                  </a:schemeClr>
                </a:solidFill>
              </a:rPr>
              <a:t>-</a:t>
            </a:r>
            <a:r>
              <a:rPr lang="es-ES_tradnl" sz="1300" dirty="0" smtClean="0">
                <a:solidFill>
                  <a:schemeClr val="bg1">
                    <a:lumMod val="50000"/>
                  </a:schemeClr>
                </a:solidFill>
              </a:rPr>
              <a:t>Atención </a:t>
            </a:r>
            <a:r>
              <a:rPr lang="es-ES_tradnl" sz="1300" dirty="0">
                <a:solidFill>
                  <a:schemeClr val="bg1">
                    <a:lumMod val="50000"/>
                  </a:schemeClr>
                </a:solidFill>
              </a:rPr>
              <a:t>Primaria basada en la evidencia.3cliks. </a:t>
            </a:r>
            <a:r>
              <a:rPr lang="es-ES_tradnl" sz="1300" dirty="0">
                <a:solidFill>
                  <a:schemeClr val="bg1">
                    <a:lumMod val="50000"/>
                  </a:schemeClr>
                </a:solidFill>
                <a:hlinkClick r:id="rId4"/>
              </a:rPr>
              <a:t>http://</a:t>
            </a:r>
            <a:r>
              <a:rPr lang="es-ES_tradnl" sz="1300" dirty="0" smtClean="0">
                <a:solidFill>
                  <a:schemeClr val="bg1">
                    <a:lumMod val="50000"/>
                  </a:schemeClr>
                </a:solidFill>
                <a:hlinkClick r:id="rId4"/>
              </a:rPr>
              <a:t>www.ics.gencat.cat/3clics/main.php</a:t>
            </a:r>
            <a:endParaRPr lang="es-ES_tradnl" sz="1300" dirty="0">
              <a:solidFill>
                <a:schemeClr val="bg1">
                  <a:lumMod val="50000"/>
                </a:schemeClr>
              </a:solidFill>
            </a:endParaRPr>
          </a:p>
          <a:p>
            <a:r>
              <a:rPr lang="es-ES_tradnl" sz="1300" dirty="0" smtClean="0">
                <a:solidFill>
                  <a:schemeClr val="bg1">
                    <a:lumMod val="50000"/>
                  </a:schemeClr>
                </a:solidFill>
              </a:rPr>
              <a:t>-Guía </a:t>
            </a:r>
            <a:r>
              <a:rPr lang="es-ES_tradnl" sz="1300" dirty="0">
                <a:solidFill>
                  <a:schemeClr val="bg1">
                    <a:lumMod val="50000"/>
                  </a:schemeClr>
                </a:solidFill>
              </a:rPr>
              <a:t>Fisterra sobre estreñimiento. 2017. Disponible en </a:t>
            </a:r>
            <a:r>
              <a:rPr lang="es-ES_tradnl" sz="1300" dirty="0" err="1">
                <a:solidFill>
                  <a:schemeClr val="bg1">
                    <a:lumMod val="50000"/>
                  </a:schemeClr>
                </a:solidFill>
              </a:rPr>
              <a:t>www.fisterra</a:t>
            </a:r>
            <a:r>
              <a:rPr lang="es-ES_tradnl" sz="1300" dirty="0">
                <a:solidFill>
                  <a:schemeClr val="bg1">
                    <a:lumMod val="50000"/>
                  </a:schemeClr>
                </a:solidFill>
              </a:rPr>
              <a:t>. </a:t>
            </a:r>
            <a:r>
              <a:rPr lang="es-ES_tradnl" sz="1300" dirty="0" err="1">
                <a:solidFill>
                  <a:schemeClr val="bg1">
                    <a:lumMod val="50000"/>
                  </a:schemeClr>
                </a:solidFill>
              </a:rPr>
              <a:t>com</a:t>
            </a:r>
            <a:r>
              <a:rPr lang="es-ES_tradnl" sz="1300" dirty="0">
                <a:solidFill>
                  <a:schemeClr val="bg1">
                    <a:lumMod val="50000"/>
                  </a:schemeClr>
                </a:solidFill>
              </a:rPr>
              <a:t> </a:t>
            </a:r>
          </a:p>
          <a:p>
            <a:endParaRPr lang="es-ES_tradnl" dirty="0" smtClean="0"/>
          </a:p>
          <a:p>
            <a:endParaRPr lang="es-ES_tradnl" dirty="0"/>
          </a:p>
          <a:p>
            <a:endParaRPr lang="es-ES_tradnl" dirty="0" smtClean="0"/>
          </a:p>
          <a:p>
            <a:endParaRPr lang="es-ES_tradnl" dirty="0" smtClean="0"/>
          </a:p>
          <a:p>
            <a:endParaRPr lang="es-ES_tradnl" dirty="0"/>
          </a:p>
        </p:txBody>
      </p:sp>
      <p:sp>
        <p:nvSpPr>
          <p:cNvPr id="7" name="Flecha curvada hacia la derecha 6"/>
          <p:cNvSpPr/>
          <p:nvPr/>
        </p:nvSpPr>
        <p:spPr>
          <a:xfrm>
            <a:off x="8920872" y="2795715"/>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 name="Rectángulo 7"/>
          <p:cNvSpPr/>
          <p:nvPr/>
        </p:nvSpPr>
        <p:spPr>
          <a:xfrm>
            <a:off x="10087210" y="404664"/>
            <a:ext cx="1746718" cy="1763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Aumento fibra dieta</a:t>
            </a:r>
          </a:p>
          <a:p>
            <a:pPr algn="ctr"/>
            <a:r>
              <a:rPr lang="es-ES_tradnl" dirty="0" smtClean="0"/>
              <a:t>Regular hábito</a:t>
            </a:r>
          </a:p>
          <a:p>
            <a:pPr algn="ctr"/>
            <a:r>
              <a:rPr lang="es-ES_tradnl" dirty="0" smtClean="0"/>
              <a:t>Ejercicio físico</a:t>
            </a:r>
          </a:p>
          <a:p>
            <a:pPr algn="ctr"/>
            <a:r>
              <a:rPr lang="es-ES_tradnl" dirty="0" smtClean="0"/>
              <a:t>Líquidos abundantes</a:t>
            </a:r>
            <a:endParaRPr lang="es-ES_tradnl" dirty="0"/>
          </a:p>
        </p:txBody>
      </p:sp>
      <p:sp>
        <p:nvSpPr>
          <p:cNvPr id="10" name="Rectángulo 9"/>
          <p:cNvSpPr/>
          <p:nvPr/>
        </p:nvSpPr>
        <p:spPr>
          <a:xfrm>
            <a:off x="10087210" y="3289621"/>
            <a:ext cx="17609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Osmóticos:</a:t>
            </a:r>
          </a:p>
          <a:p>
            <a:pPr algn="ctr"/>
            <a:r>
              <a:rPr lang="es-ES_tradnl" dirty="0" err="1" smtClean="0"/>
              <a:t>PEG,Lactulosa</a:t>
            </a:r>
            <a:endParaRPr lang="es-ES_tradnl" dirty="0"/>
          </a:p>
        </p:txBody>
      </p:sp>
      <p:sp>
        <p:nvSpPr>
          <p:cNvPr id="11" name="Rectángulo 10"/>
          <p:cNvSpPr/>
          <p:nvPr/>
        </p:nvSpPr>
        <p:spPr>
          <a:xfrm>
            <a:off x="10113568" y="4325693"/>
            <a:ext cx="1762780" cy="12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Estimulantes:</a:t>
            </a:r>
          </a:p>
          <a:p>
            <a:pPr algn="ctr"/>
            <a:r>
              <a:rPr lang="es-ES_tradnl" dirty="0" smtClean="0"/>
              <a:t>rectal u oral</a:t>
            </a:r>
          </a:p>
        </p:txBody>
      </p:sp>
      <p:sp>
        <p:nvSpPr>
          <p:cNvPr id="12" name="Flecha curvada hacia la derecha 11"/>
          <p:cNvSpPr/>
          <p:nvPr/>
        </p:nvSpPr>
        <p:spPr>
          <a:xfrm>
            <a:off x="8907536" y="4043536"/>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4" name="Rectángulo 13"/>
          <p:cNvSpPr/>
          <p:nvPr/>
        </p:nvSpPr>
        <p:spPr>
          <a:xfrm>
            <a:off x="10087210" y="2289792"/>
            <a:ext cx="17722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Laxantes formadores </a:t>
            </a:r>
            <a:r>
              <a:rPr lang="es-ES_tradnl" smtClean="0"/>
              <a:t>de bolo</a:t>
            </a:r>
            <a:endParaRPr lang="es-ES_tradnl" dirty="0"/>
          </a:p>
        </p:txBody>
      </p:sp>
      <p:sp>
        <p:nvSpPr>
          <p:cNvPr id="15" name="Flecha curvada hacia la derecha 14"/>
          <p:cNvSpPr/>
          <p:nvPr/>
        </p:nvSpPr>
        <p:spPr>
          <a:xfrm>
            <a:off x="8805256" y="1375463"/>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6" name="Rectángulo 15"/>
          <p:cNvSpPr/>
          <p:nvPr/>
        </p:nvSpPr>
        <p:spPr>
          <a:xfrm>
            <a:off x="7680176" y="1762944"/>
            <a:ext cx="1725227" cy="330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mtClean="0"/>
              <a:t>Si No responde</a:t>
            </a:r>
            <a:endParaRPr lang="es-ES_tradnl" dirty="0"/>
          </a:p>
        </p:txBody>
      </p:sp>
      <p:sp>
        <p:nvSpPr>
          <p:cNvPr id="17" name="Rectángulo 16"/>
          <p:cNvSpPr/>
          <p:nvPr/>
        </p:nvSpPr>
        <p:spPr>
          <a:xfrm>
            <a:off x="7680177" y="3290844"/>
            <a:ext cx="1856600" cy="330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mtClean="0"/>
              <a:t>Si No responde</a:t>
            </a:r>
            <a:endParaRPr lang="es-ES_tradnl" dirty="0"/>
          </a:p>
        </p:txBody>
      </p:sp>
      <p:sp>
        <p:nvSpPr>
          <p:cNvPr id="18" name="Rectángulo 17"/>
          <p:cNvSpPr/>
          <p:nvPr/>
        </p:nvSpPr>
        <p:spPr>
          <a:xfrm>
            <a:off x="7824192" y="4538665"/>
            <a:ext cx="1849878" cy="355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Si No responde</a:t>
            </a:r>
            <a:endParaRPr lang="es-ES_tradnl" dirty="0"/>
          </a:p>
        </p:txBody>
      </p:sp>
      <p:sp>
        <p:nvSpPr>
          <p:cNvPr id="3" name="Rectángulo 2"/>
          <p:cNvSpPr/>
          <p:nvPr/>
        </p:nvSpPr>
        <p:spPr>
          <a:xfrm>
            <a:off x="9614426" y="2273958"/>
            <a:ext cx="574196" cy="1015663"/>
          </a:xfrm>
          <a:prstGeom prst="rect">
            <a:avLst/>
          </a:prstGeom>
        </p:spPr>
        <p:txBody>
          <a:bodyPr wrap="none">
            <a:spAutoFit/>
          </a:bodyPr>
          <a:lstStyle/>
          <a:p>
            <a:r>
              <a:rPr lang="es-ES_tradnl" sz="6000" b="1" dirty="0" smtClean="0"/>
              <a:t>2</a:t>
            </a:r>
            <a:endParaRPr lang="es-ES_tradnl" sz="6000" dirty="0"/>
          </a:p>
        </p:txBody>
      </p:sp>
      <p:sp>
        <p:nvSpPr>
          <p:cNvPr id="19" name="Rectángulo 18"/>
          <p:cNvSpPr/>
          <p:nvPr/>
        </p:nvSpPr>
        <p:spPr>
          <a:xfrm>
            <a:off x="9557809" y="809709"/>
            <a:ext cx="574196" cy="1015663"/>
          </a:xfrm>
          <a:prstGeom prst="rect">
            <a:avLst/>
          </a:prstGeom>
        </p:spPr>
        <p:txBody>
          <a:bodyPr wrap="none">
            <a:spAutoFit/>
          </a:bodyPr>
          <a:lstStyle/>
          <a:p>
            <a:r>
              <a:rPr lang="es-ES_tradnl" sz="6000" b="1" dirty="0"/>
              <a:t>1</a:t>
            </a:r>
            <a:endParaRPr lang="es-ES_tradnl" sz="6000" dirty="0"/>
          </a:p>
        </p:txBody>
      </p:sp>
      <p:sp>
        <p:nvSpPr>
          <p:cNvPr id="20" name="Rectángulo 19"/>
          <p:cNvSpPr/>
          <p:nvPr/>
        </p:nvSpPr>
        <p:spPr>
          <a:xfrm>
            <a:off x="9611119" y="3300061"/>
            <a:ext cx="574196" cy="1015663"/>
          </a:xfrm>
          <a:prstGeom prst="rect">
            <a:avLst/>
          </a:prstGeom>
        </p:spPr>
        <p:txBody>
          <a:bodyPr wrap="none">
            <a:spAutoFit/>
          </a:bodyPr>
          <a:lstStyle/>
          <a:p>
            <a:r>
              <a:rPr lang="es-ES_tradnl" sz="6000" b="1" dirty="0" smtClean="0"/>
              <a:t>3</a:t>
            </a:r>
            <a:endParaRPr lang="es-ES_tradnl" sz="6000" dirty="0"/>
          </a:p>
        </p:txBody>
      </p:sp>
      <p:sp>
        <p:nvSpPr>
          <p:cNvPr id="21" name="Rectángulo 20"/>
          <p:cNvSpPr/>
          <p:nvPr/>
        </p:nvSpPr>
        <p:spPr>
          <a:xfrm>
            <a:off x="9652392" y="4531595"/>
            <a:ext cx="574196" cy="1015663"/>
          </a:xfrm>
          <a:prstGeom prst="rect">
            <a:avLst/>
          </a:prstGeom>
        </p:spPr>
        <p:txBody>
          <a:bodyPr wrap="none">
            <a:spAutoFit/>
          </a:bodyPr>
          <a:lstStyle/>
          <a:p>
            <a:r>
              <a:rPr lang="es-ES_tradnl" sz="6000" b="1" dirty="0" smtClean="0"/>
              <a:t>4</a:t>
            </a:r>
            <a:endParaRPr lang="es-ES_tradnl" sz="6000" dirty="0"/>
          </a:p>
        </p:txBody>
      </p:sp>
      <p:sp>
        <p:nvSpPr>
          <p:cNvPr id="9" name="Rectángulo 8"/>
          <p:cNvSpPr/>
          <p:nvPr/>
        </p:nvSpPr>
        <p:spPr>
          <a:xfrm>
            <a:off x="5089099" y="4480011"/>
            <a:ext cx="1803699" cy="400110"/>
          </a:xfrm>
          <a:prstGeom prst="rect">
            <a:avLst/>
          </a:prstGeom>
        </p:spPr>
        <p:txBody>
          <a:bodyPr wrap="none">
            <a:spAutoFit/>
          </a:bodyPr>
          <a:lstStyle/>
          <a:p>
            <a:pPr>
              <a:defRPr/>
            </a:pPr>
            <a:r>
              <a:rPr lang="es-ES_tradnl" sz="1000" dirty="0">
                <a:solidFill>
                  <a:schemeClr val="accent1">
                    <a:lumMod val="50000"/>
                  </a:schemeClr>
                </a:solidFill>
              </a:rPr>
              <a:t>Embarazadas ,lactantes y </a:t>
            </a:r>
            <a:r>
              <a:rPr lang="es-ES_tradnl" sz="1000" dirty="0" smtClean="0">
                <a:solidFill>
                  <a:schemeClr val="accent1">
                    <a:lumMod val="50000"/>
                  </a:schemeClr>
                </a:solidFill>
              </a:rPr>
              <a:t>niños</a:t>
            </a:r>
          </a:p>
          <a:p>
            <a:pPr>
              <a:defRPr/>
            </a:pPr>
            <a:r>
              <a:rPr lang="es-ES_tradnl" sz="1000" dirty="0" smtClean="0">
                <a:solidFill>
                  <a:schemeClr val="accent1">
                    <a:lumMod val="50000"/>
                  </a:schemeClr>
                </a:solidFill>
              </a:rPr>
              <a:t>estreñimiento&gt;7 días seguidos</a:t>
            </a:r>
            <a:endParaRPr lang="es-ES_tradnl" sz="1000" dirty="0">
              <a:solidFill>
                <a:schemeClr val="accent1">
                  <a:lumMod val="50000"/>
                </a:schemeClr>
              </a:solidFill>
            </a:endParaRPr>
          </a:p>
        </p:txBody>
      </p:sp>
    </p:spTree>
    <p:extLst>
      <p:ext uri="{BB962C8B-B14F-4D97-AF65-F5344CB8AC3E}">
        <p14:creationId xmlns:p14="http://schemas.microsoft.com/office/powerpoint/2010/main" val="9543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83432" y="2060848"/>
            <a:ext cx="10363200" cy="2232248"/>
          </a:xfrm>
        </p:spPr>
        <p:txBody>
          <a:bodyPr/>
          <a:lstStyle/>
          <a:p>
            <a:r>
              <a:rPr lang="es-ES_tradnl" dirty="0">
                <a:solidFill>
                  <a:srgbClr val="004586"/>
                </a:solidFill>
              </a:rPr>
              <a:t>Son la </a:t>
            </a:r>
            <a:r>
              <a:rPr lang="es-ES_tradnl" dirty="0" smtClean="0">
                <a:solidFill>
                  <a:srgbClr val="004586"/>
                </a:solidFill>
              </a:rPr>
              <a:t>primera </a:t>
            </a:r>
            <a:r>
              <a:rPr lang="es-ES_tradnl" dirty="0">
                <a:solidFill>
                  <a:srgbClr val="004586"/>
                </a:solidFill>
              </a:rPr>
              <a:t>opción en un estreñimiento puntual, como en los </a:t>
            </a:r>
            <a:r>
              <a:rPr lang="es-ES_tradnl" dirty="0" smtClean="0">
                <a:solidFill>
                  <a:srgbClr val="004586"/>
                </a:solidFill>
              </a:rPr>
              <a:t>viajes.</a:t>
            </a:r>
          </a:p>
          <a:p>
            <a:r>
              <a:rPr lang="es-ES_tradnl" dirty="0">
                <a:solidFill>
                  <a:srgbClr val="004586"/>
                </a:solidFill>
              </a:rPr>
              <a:t>Aumentan la frecuencia defecadora, disminuyen consistencia de heces</a:t>
            </a:r>
            <a:r>
              <a:rPr lang="es-ES_tradnl" dirty="0" smtClean="0">
                <a:solidFill>
                  <a:srgbClr val="004586"/>
                </a:solidFill>
              </a:rPr>
              <a:t>.</a:t>
            </a:r>
          </a:p>
          <a:p>
            <a:r>
              <a:rPr lang="es-ES_tradnl" dirty="0">
                <a:solidFill>
                  <a:srgbClr val="004586"/>
                </a:solidFill>
              </a:rPr>
              <a:t>Tardan 4-12 h en hacer </a:t>
            </a:r>
            <a:r>
              <a:rPr lang="es-ES_tradnl" dirty="0" smtClean="0">
                <a:solidFill>
                  <a:srgbClr val="004586"/>
                </a:solidFill>
              </a:rPr>
              <a:t>efecto.</a:t>
            </a:r>
          </a:p>
          <a:p>
            <a:r>
              <a:rPr lang="es-ES_tradnl" dirty="0">
                <a:solidFill>
                  <a:srgbClr val="004586"/>
                </a:solidFill>
              </a:rPr>
              <a:t>El </a:t>
            </a:r>
            <a:r>
              <a:rPr lang="es-ES_tradnl" dirty="0" err="1">
                <a:solidFill>
                  <a:srgbClr val="004586"/>
                </a:solidFill>
              </a:rPr>
              <a:t>bisacodilo</a:t>
            </a:r>
            <a:r>
              <a:rPr lang="es-ES_tradnl" dirty="0">
                <a:solidFill>
                  <a:srgbClr val="004586"/>
                </a:solidFill>
              </a:rPr>
              <a:t> tiene poca evidencia </a:t>
            </a:r>
            <a:r>
              <a:rPr lang="es-ES_tradnl" dirty="0" smtClean="0">
                <a:solidFill>
                  <a:srgbClr val="004586"/>
                </a:solidFill>
              </a:rPr>
              <a:t>clínica.</a:t>
            </a:r>
            <a:endParaRPr lang="es-ES_tradnl" dirty="0">
              <a:solidFill>
                <a:srgbClr val="004586"/>
              </a:solidFill>
            </a:endParaRPr>
          </a:p>
          <a:p>
            <a:endParaRPr lang="es-ES_tradnl" dirty="0">
              <a:solidFill>
                <a:schemeClr val="tx1">
                  <a:lumMod val="75000"/>
                </a:schemeClr>
              </a:solidFill>
            </a:endParaRPr>
          </a:p>
          <a:p>
            <a:endParaRPr lang="es-ES_tradnl" dirty="0">
              <a:solidFill>
                <a:schemeClr val="tx1">
                  <a:lumMod val="75000"/>
                </a:schemeClr>
              </a:solidFill>
            </a:endParaRPr>
          </a:p>
          <a:p>
            <a:endParaRPr lang="es-ES_tradnl" dirty="0">
              <a:solidFill>
                <a:schemeClr val="tx1"/>
              </a:solidFill>
            </a:endParaRPr>
          </a:p>
          <a:p>
            <a:endParaRPr lang="es-ES_tradnl" dirty="0" smtClean="0"/>
          </a:p>
          <a:p>
            <a:endParaRPr lang="es-ES_tradnl" dirty="0"/>
          </a:p>
          <a:p>
            <a:endParaRPr lang="es-ES_tradnl" dirty="0"/>
          </a:p>
          <a:p>
            <a:endParaRPr lang="es-ES_tradnl" dirty="0">
              <a:solidFill>
                <a:srgbClr val="FF0000"/>
              </a:solidFill>
            </a:endParaRPr>
          </a:p>
          <a:p>
            <a:endParaRPr lang="es-ES_tradnl" dirty="0"/>
          </a:p>
        </p:txBody>
      </p:sp>
      <p:sp>
        <p:nvSpPr>
          <p:cNvPr id="3" name="Marcador de texto 2"/>
          <p:cNvSpPr>
            <a:spLocks noGrp="1"/>
          </p:cNvSpPr>
          <p:nvPr>
            <p:ph type="body" idx="10"/>
          </p:nvPr>
        </p:nvSpPr>
        <p:spPr>
          <a:xfrm>
            <a:off x="2639616" y="1052736"/>
            <a:ext cx="7416824" cy="1040285"/>
          </a:xfrm>
        </p:spPr>
        <p:txBody>
          <a:bodyPr wrap="square" anchor="t" anchorCtr="0">
            <a:spAutoFit/>
          </a:bodyPr>
          <a:lstStyle/>
          <a:p>
            <a:r>
              <a:rPr lang="es-ES_tradnl" dirty="0"/>
              <a:t>Sobre los laxantes </a:t>
            </a:r>
            <a:r>
              <a:rPr lang="es-ES_tradnl" dirty="0" smtClean="0"/>
              <a:t>estimulantes, ¿cuál </a:t>
            </a:r>
            <a:r>
              <a:rPr lang="es-ES_tradnl" dirty="0"/>
              <a:t>es </a:t>
            </a:r>
            <a:r>
              <a:rPr lang="es-ES_tradnl" dirty="0" smtClean="0"/>
              <a:t>falsa?:</a:t>
            </a:r>
          </a:p>
          <a:p>
            <a:endParaRPr lang="es-ES_tradnl" dirty="0">
              <a:noFill/>
            </a:endParaRPr>
          </a:p>
        </p:txBody>
      </p:sp>
      <p:sp>
        <p:nvSpPr>
          <p:cNvPr id="5" name="Título 4"/>
          <p:cNvSpPr>
            <a:spLocks noGrp="1"/>
          </p:cNvSpPr>
          <p:nvPr>
            <p:ph type="title"/>
          </p:nvPr>
        </p:nvSpPr>
        <p:spPr/>
        <p:txBody>
          <a:bodyPr/>
          <a:lstStyle/>
          <a:p>
            <a:r>
              <a:rPr lang="es-ES" dirty="0" smtClean="0"/>
              <a:t>Pregunta 2</a:t>
            </a:r>
            <a:endParaRPr lang="es-ES_tradnl" dirty="0"/>
          </a:p>
        </p:txBody>
      </p:sp>
      <p:sp>
        <p:nvSpPr>
          <p:cNvPr id="6" name="Marcador de texto 5"/>
          <p:cNvSpPr>
            <a:spLocks noGrp="1"/>
          </p:cNvSpPr>
          <p:nvPr>
            <p:ph type="body" sz="quarter" idx="11"/>
          </p:nvPr>
        </p:nvSpPr>
        <p:spPr/>
        <p:txBody>
          <a:bodyPr>
            <a:normAutofit lnSpcReduction="10000"/>
          </a:bodyPr>
          <a:lstStyle/>
          <a:p>
            <a:endParaRPr lang="es-ES"/>
          </a:p>
        </p:txBody>
      </p:sp>
    </p:spTree>
    <p:extLst>
      <p:ext uri="{BB962C8B-B14F-4D97-AF65-F5344CB8AC3E}">
        <p14:creationId xmlns:p14="http://schemas.microsoft.com/office/powerpoint/2010/main" val="910878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778" y="71446"/>
            <a:ext cx="10972800" cy="604800"/>
          </a:xfrm>
        </p:spPr>
        <p:txBody>
          <a:bodyPr/>
          <a:lstStyle/>
          <a:p>
            <a:r>
              <a:rPr lang="es-ES_tradnl" dirty="0" smtClean="0"/>
              <a:t>Tratamiento, nivel de evidencia y grado de recomendación</a:t>
            </a:r>
            <a:endParaRPr lang="es-ES_tradnl"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901" y="676246"/>
            <a:ext cx="6408712" cy="5358919"/>
          </a:xfrm>
        </p:spPr>
      </p:pic>
      <p:sp>
        <p:nvSpPr>
          <p:cNvPr id="4" name="Marcador de texto 3"/>
          <p:cNvSpPr>
            <a:spLocks noGrp="1"/>
          </p:cNvSpPr>
          <p:nvPr>
            <p:ph type="body" sz="quarter" idx="10"/>
          </p:nvPr>
        </p:nvSpPr>
        <p:spPr>
          <a:xfrm>
            <a:off x="191344" y="6035165"/>
            <a:ext cx="11582443" cy="295162"/>
          </a:xfrm>
        </p:spPr>
        <p:txBody>
          <a:bodyPr>
            <a:normAutofit/>
          </a:bodyPr>
          <a:lstStyle/>
          <a:p>
            <a:r>
              <a:rPr lang="es-ES_tradnl" sz="1200" dirty="0"/>
              <a:t>Atención Primaria basada en la </a:t>
            </a:r>
            <a:r>
              <a:rPr lang="es-ES_tradnl" sz="1200" dirty="0" smtClean="0"/>
              <a:t>evidencia.3cliks. </a:t>
            </a:r>
            <a:r>
              <a:rPr lang="es-ES_tradnl" sz="1200" dirty="0"/>
              <a:t>http://</a:t>
            </a:r>
            <a:r>
              <a:rPr lang="es-ES_tradnl" sz="1200" dirty="0" err="1"/>
              <a:t>www.ics.gencat.cat</a:t>
            </a:r>
            <a:r>
              <a:rPr lang="es-ES_tradnl" sz="1200" dirty="0"/>
              <a:t>/3clics/</a:t>
            </a:r>
            <a:r>
              <a:rPr lang="es-ES_tradnl" sz="1200" dirty="0" err="1"/>
              <a:t>main.php</a:t>
            </a:r>
            <a:endParaRPr lang="es-ES_tradnl" sz="1200"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676246"/>
            <a:ext cx="5184576" cy="5273034"/>
          </a:xfrm>
          <a:prstGeom prst="rect">
            <a:avLst/>
          </a:prstGeom>
        </p:spPr>
      </p:pic>
      <p:sp>
        <p:nvSpPr>
          <p:cNvPr id="3" name="CuadroTexto 2"/>
          <p:cNvSpPr txBox="1"/>
          <p:nvPr/>
        </p:nvSpPr>
        <p:spPr>
          <a:xfrm>
            <a:off x="13756943" y="914400"/>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Tree>
    <p:extLst>
      <p:ext uri="{BB962C8B-B14F-4D97-AF65-F5344CB8AC3E}">
        <p14:creationId xmlns:p14="http://schemas.microsoft.com/office/powerpoint/2010/main" val="1097018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604800"/>
          </a:xfrm>
        </p:spPr>
        <p:txBody>
          <a:bodyPr/>
          <a:lstStyle/>
          <a:p>
            <a:r>
              <a:rPr lang="es-ES_tradnl" dirty="0"/>
              <a:t>Caso1. Indicación : Laxantes </a:t>
            </a:r>
            <a:r>
              <a:rPr lang="es-ES_tradnl" dirty="0" smtClean="0"/>
              <a:t>estimulantes (I) </a:t>
            </a:r>
            <a:endParaRPr lang="es-ES_tradnl" dirty="0"/>
          </a:p>
        </p:txBody>
      </p:sp>
      <p:sp>
        <p:nvSpPr>
          <p:cNvPr id="3" name="Marcador de contenido 2"/>
          <p:cNvSpPr>
            <a:spLocks noGrp="1"/>
          </p:cNvSpPr>
          <p:nvPr>
            <p:ph idx="1"/>
          </p:nvPr>
        </p:nvSpPr>
        <p:spPr>
          <a:xfrm>
            <a:off x="544488" y="2060849"/>
            <a:ext cx="10972800" cy="1872208"/>
          </a:xfrm>
        </p:spPr>
        <p:txBody>
          <a:bodyPr>
            <a:normAutofit/>
          </a:bodyPr>
          <a:lstStyle/>
          <a:p>
            <a:endParaRPr lang="es-ES_tradnl" sz="2600" b="1" dirty="0" smtClean="0"/>
          </a:p>
          <a:p>
            <a:pPr>
              <a:buFont typeface="Wingdings" panose="05000000000000000000" pitchFamily="2" charset="2"/>
              <a:buChar char="ü"/>
            </a:pPr>
            <a:r>
              <a:rPr lang="es-ES_tradnl" b="1" dirty="0" smtClean="0"/>
              <a:t>PICOSULFATO SÓDICO.</a:t>
            </a:r>
          </a:p>
          <a:p>
            <a:pPr>
              <a:buFont typeface="Wingdings" panose="05000000000000000000" pitchFamily="2" charset="2"/>
              <a:buChar char="ü"/>
            </a:pPr>
            <a:r>
              <a:rPr lang="es-ES_tradnl" dirty="0" smtClean="0"/>
              <a:t> </a:t>
            </a:r>
            <a:r>
              <a:rPr lang="es-ES_tradnl" b="1" dirty="0" smtClean="0"/>
              <a:t>BISACODILO</a:t>
            </a:r>
            <a:r>
              <a:rPr lang="es-ES_tradnl" dirty="0">
                <a:latin typeface="Verdana" charset="0"/>
              </a:rPr>
              <a:t> </a:t>
            </a:r>
            <a:r>
              <a:rPr lang="es-ES_tradnl" dirty="0" smtClean="0"/>
              <a:t>(En </a:t>
            </a:r>
            <a:r>
              <a:rPr lang="es-ES_tradnl" dirty="0"/>
              <a:t>supositorios: entre 10 y 15 </a:t>
            </a:r>
            <a:r>
              <a:rPr lang="es-ES_tradnl" dirty="0" smtClean="0"/>
              <a:t>minutos).</a:t>
            </a:r>
            <a:endParaRPr lang="es-ES_tradnl" dirty="0"/>
          </a:p>
          <a:p>
            <a:pPr>
              <a:buFont typeface="Wingdings" panose="05000000000000000000" pitchFamily="2" charset="2"/>
              <a:buChar char="ü"/>
            </a:pPr>
            <a:r>
              <a:rPr lang="es-ES_tradnl" b="1" dirty="0" smtClean="0"/>
              <a:t>CÁSCARA SAGRADA, SENÓSIDOS</a:t>
            </a:r>
            <a:r>
              <a:rPr lang="es-ES_tradnl" dirty="0" smtClean="0"/>
              <a:t>. </a:t>
            </a:r>
            <a:endParaRPr lang="es-ES_tradnl" dirty="0"/>
          </a:p>
          <a:p>
            <a:endParaRPr lang="es-ES_tradnl" dirty="0"/>
          </a:p>
        </p:txBody>
      </p:sp>
      <p:sp>
        <p:nvSpPr>
          <p:cNvPr id="4" name="Marcador de texto 3"/>
          <p:cNvSpPr>
            <a:spLocks noGrp="1"/>
          </p:cNvSpPr>
          <p:nvPr>
            <p:ph type="body" sz="quarter" idx="10"/>
          </p:nvPr>
        </p:nvSpPr>
        <p:spPr>
          <a:xfrm>
            <a:off x="5375920" y="5733256"/>
            <a:ext cx="6710536" cy="316893"/>
          </a:xfrm>
        </p:spPr>
        <p:txBody>
          <a:bodyPr>
            <a:noAutofit/>
          </a:bodyPr>
          <a:lstStyle/>
          <a:p>
            <a:r>
              <a:rPr lang="es-ES_tradnl" sz="1200" dirty="0">
                <a:solidFill>
                  <a:schemeClr val="bg1">
                    <a:lumMod val="50000"/>
                  </a:schemeClr>
                </a:solidFill>
              </a:rPr>
              <a:t>Consejo General de Colegios Oficiales de </a:t>
            </a:r>
            <a:r>
              <a:rPr lang="es-ES_tradnl" sz="1200" dirty="0" err="1">
                <a:solidFill>
                  <a:schemeClr val="bg1">
                    <a:lumMod val="50000"/>
                  </a:schemeClr>
                </a:solidFill>
              </a:rPr>
              <a:t>Farmacéuticos</a:t>
            </a:r>
            <a:r>
              <a:rPr lang="es-ES_tradnl" sz="1200" dirty="0">
                <a:solidFill>
                  <a:schemeClr val="bg1">
                    <a:lumMod val="50000"/>
                  </a:schemeClr>
                </a:solidFill>
              </a:rPr>
              <a:t>. Base de Datos del Conocimiento </a:t>
            </a:r>
            <a:r>
              <a:rPr lang="es-ES_tradnl" sz="1200" dirty="0" err="1">
                <a:solidFill>
                  <a:schemeClr val="bg1">
                    <a:lumMod val="50000"/>
                  </a:schemeClr>
                </a:solidFill>
              </a:rPr>
              <a:t>farmacéutico</a:t>
            </a:r>
            <a:r>
              <a:rPr lang="es-ES_tradnl" sz="1200" dirty="0">
                <a:solidFill>
                  <a:schemeClr val="bg1">
                    <a:lumMod val="50000"/>
                  </a:schemeClr>
                </a:solidFill>
              </a:rPr>
              <a:t> BOT </a:t>
            </a:r>
            <a:r>
              <a:rPr lang="es-ES_tradnl" sz="1200" dirty="0" err="1">
                <a:solidFill>
                  <a:schemeClr val="bg1">
                    <a:lumMod val="50000"/>
                  </a:schemeClr>
                </a:solidFill>
              </a:rPr>
              <a:t>PLUS.Disponible</a:t>
            </a:r>
            <a:r>
              <a:rPr lang="es-ES_tradnl" sz="1200" dirty="0">
                <a:solidFill>
                  <a:schemeClr val="bg1">
                    <a:lumMod val="50000"/>
                  </a:schemeClr>
                </a:solidFill>
              </a:rPr>
              <a:t> en: </a:t>
            </a:r>
            <a:r>
              <a:rPr lang="es-ES_tradnl" sz="1200" dirty="0" err="1">
                <a:solidFill>
                  <a:schemeClr val="bg1">
                    <a:lumMod val="50000"/>
                  </a:schemeClr>
                </a:solidFill>
              </a:rPr>
              <a:t>www.portalfarma.com</a:t>
            </a:r>
            <a:r>
              <a:rPr lang="es-ES_tradnl" sz="1200" dirty="0">
                <a:solidFill>
                  <a:schemeClr val="bg1">
                    <a:lumMod val="50000"/>
                  </a:schemeClr>
                </a:solidFill>
              </a:rPr>
              <a:t> </a:t>
            </a:r>
          </a:p>
          <a:p>
            <a:endParaRPr lang="es-ES_tradnl" sz="1200" dirty="0"/>
          </a:p>
        </p:txBody>
      </p:sp>
      <p:pic>
        <p:nvPicPr>
          <p:cNvPr id="5" name="Imagen 4"/>
          <p:cNvPicPr>
            <a:picLocks noChangeAspect="1"/>
          </p:cNvPicPr>
          <p:nvPr/>
        </p:nvPicPr>
        <p:blipFill>
          <a:blip r:embed="rId3"/>
          <a:stretch>
            <a:fillRect/>
          </a:stretch>
        </p:blipFill>
        <p:spPr>
          <a:xfrm>
            <a:off x="8904312" y="2348880"/>
            <a:ext cx="2520280" cy="1512168"/>
          </a:xfrm>
          <a:prstGeom prst="rect">
            <a:avLst/>
          </a:prstGeom>
        </p:spPr>
      </p:pic>
      <p:sp>
        <p:nvSpPr>
          <p:cNvPr id="7" name="Rectángulo 6"/>
          <p:cNvSpPr/>
          <p:nvPr/>
        </p:nvSpPr>
        <p:spPr>
          <a:xfrm>
            <a:off x="609600" y="685041"/>
            <a:ext cx="11103024" cy="1200329"/>
          </a:xfrm>
          <a:prstGeom prst="rect">
            <a:avLst/>
          </a:prstGeom>
          <a:solidFill>
            <a:srgbClr val="004586"/>
          </a:solidFill>
        </p:spPr>
        <p:txBody>
          <a:bodyPr wrap="square">
            <a:spAutoFit/>
          </a:bodyPr>
          <a:lstStyle/>
          <a:p>
            <a:pPr marL="342900" indent="-342900">
              <a:buClr>
                <a:srgbClr val="C00000"/>
              </a:buClr>
              <a:buFont typeface="Wingdings" panose="05000000000000000000" pitchFamily="2" charset="2"/>
              <a:buChar char="v"/>
            </a:pPr>
            <a:r>
              <a:rPr lang="es-ES_tradnl" sz="2400" b="1" dirty="0">
                <a:solidFill>
                  <a:schemeClr val="bg1"/>
                </a:solidFill>
              </a:rPr>
              <a:t>Actúan induciendo la actividad motora de transporte del colon (ondas propagadas). </a:t>
            </a:r>
            <a:r>
              <a:rPr lang="es-ES_tradnl" sz="2400" dirty="0" smtClean="0">
                <a:solidFill>
                  <a:schemeClr val="bg1"/>
                </a:solidFill>
              </a:rPr>
              <a:t>Aumentan </a:t>
            </a:r>
            <a:r>
              <a:rPr lang="es-ES_tradnl" sz="2400" dirty="0">
                <a:solidFill>
                  <a:schemeClr val="bg1"/>
                </a:solidFill>
              </a:rPr>
              <a:t>la frecuencia defecadora, disminuyen </a:t>
            </a:r>
            <a:r>
              <a:rPr lang="es-ES_tradnl" sz="2400" dirty="0" smtClean="0">
                <a:solidFill>
                  <a:schemeClr val="bg1"/>
                </a:solidFill>
              </a:rPr>
              <a:t>consistencia </a:t>
            </a:r>
            <a:r>
              <a:rPr lang="es-ES_tradnl" sz="2400" dirty="0">
                <a:solidFill>
                  <a:schemeClr val="bg1"/>
                </a:solidFill>
              </a:rPr>
              <a:t>de </a:t>
            </a:r>
            <a:r>
              <a:rPr lang="es-ES_tradnl" sz="2400" dirty="0" smtClean="0">
                <a:solidFill>
                  <a:schemeClr val="bg1"/>
                </a:solidFill>
              </a:rPr>
              <a:t>heces. </a:t>
            </a:r>
          </a:p>
          <a:p>
            <a:pPr marL="342900" indent="-342900">
              <a:buClr>
                <a:srgbClr val="C00000"/>
              </a:buClr>
              <a:buFont typeface="Wingdings" panose="05000000000000000000" pitchFamily="2" charset="2"/>
              <a:buChar char="v"/>
            </a:pPr>
            <a:r>
              <a:rPr lang="es-ES_tradnl" sz="2400" dirty="0" smtClean="0">
                <a:solidFill>
                  <a:schemeClr val="bg1"/>
                </a:solidFill>
              </a:rPr>
              <a:t>El </a:t>
            </a:r>
            <a:r>
              <a:rPr lang="es-ES_tradnl" sz="2400" dirty="0">
                <a:solidFill>
                  <a:schemeClr val="bg1"/>
                </a:solidFill>
              </a:rPr>
              <a:t>tiempo en hacer efecto: 4 y 12 </a:t>
            </a:r>
            <a:r>
              <a:rPr lang="es-ES_tradnl" sz="2400" dirty="0" smtClean="0">
                <a:solidFill>
                  <a:schemeClr val="bg1"/>
                </a:solidFill>
              </a:rPr>
              <a:t>horas</a:t>
            </a:r>
          </a:p>
        </p:txBody>
      </p:sp>
      <p:sp>
        <p:nvSpPr>
          <p:cNvPr id="8" name="Rectángulo 7"/>
          <p:cNvSpPr/>
          <p:nvPr/>
        </p:nvSpPr>
        <p:spPr>
          <a:xfrm>
            <a:off x="2855640" y="1988840"/>
            <a:ext cx="4752528" cy="461665"/>
          </a:xfrm>
          <a:prstGeom prst="rect">
            <a:avLst/>
          </a:prstGeom>
          <a:ln>
            <a:solidFill>
              <a:schemeClr val="accent1"/>
            </a:solidFill>
          </a:ln>
        </p:spPr>
        <p:txBody>
          <a:bodyPr wrap="square">
            <a:spAutoFit/>
          </a:bodyPr>
          <a:lstStyle/>
          <a:p>
            <a:r>
              <a:rPr lang="es-ES_tradnl" sz="2400" b="1" dirty="0" smtClean="0">
                <a:solidFill>
                  <a:srgbClr val="004586"/>
                </a:solidFill>
              </a:rPr>
              <a:t>Utilizados como laxantes </a:t>
            </a:r>
            <a:r>
              <a:rPr lang="es-ES_tradnl" sz="2400" b="1" dirty="0">
                <a:solidFill>
                  <a:srgbClr val="004586"/>
                </a:solidFill>
              </a:rPr>
              <a:t>de rescate </a:t>
            </a:r>
          </a:p>
        </p:txBody>
      </p:sp>
      <p:sp>
        <p:nvSpPr>
          <p:cNvPr id="9" name="Rectángulo 8"/>
          <p:cNvSpPr/>
          <p:nvPr/>
        </p:nvSpPr>
        <p:spPr>
          <a:xfrm>
            <a:off x="479376" y="4797152"/>
            <a:ext cx="5512060" cy="461665"/>
          </a:xfrm>
          <a:prstGeom prst="rect">
            <a:avLst/>
          </a:prstGeom>
          <a:solidFill>
            <a:srgbClr val="004586"/>
          </a:solidFill>
          <a:ln>
            <a:noFill/>
          </a:ln>
        </p:spPr>
        <p:txBody>
          <a:bodyPr wrap="square">
            <a:spAutoFit/>
          </a:bodyPr>
          <a:lstStyle/>
          <a:p>
            <a:pPr marL="342900" indent="-342900">
              <a:buClr>
                <a:srgbClr val="C00000"/>
              </a:buClr>
              <a:buFont typeface="Wingdings" panose="05000000000000000000" pitchFamily="2" charset="2"/>
              <a:buChar char="v"/>
            </a:pPr>
            <a:r>
              <a:rPr lang="es-ES_tradnl" sz="2400" dirty="0" smtClean="0">
                <a:solidFill>
                  <a:schemeClr val="bg1"/>
                </a:solidFill>
              </a:rPr>
              <a:t>¿Uso abusivo?</a:t>
            </a:r>
            <a:endParaRPr lang="es-ES_tradnl" sz="2400" dirty="0">
              <a:solidFill>
                <a:schemeClr val="bg1"/>
              </a:solidFill>
            </a:endParaRPr>
          </a:p>
        </p:txBody>
      </p:sp>
      <p:sp>
        <p:nvSpPr>
          <p:cNvPr id="6" name="Rectángulo 5"/>
          <p:cNvSpPr/>
          <p:nvPr/>
        </p:nvSpPr>
        <p:spPr>
          <a:xfrm>
            <a:off x="479376" y="4149080"/>
            <a:ext cx="8457893" cy="461665"/>
          </a:xfrm>
          <a:prstGeom prst="rect">
            <a:avLst/>
          </a:prstGeom>
          <a:solidFill>
            <a:srgbClr val="004586"/>
          </a:solidFill>
        </p:spPr>
        <p:txBody>
          <a:bodyPr wrap="none">
            <a:spAutoFit/>
          </a:bodyPr>
          <a:lstStyle/>
          <a:p>
            <a:pPr marL="342900" indent="-342900">
              <a:buClr>
                <a:srgbClr val="C00000"/>
              </a:buClr>
              <a:buFont typeface="Wingdings" panose="05000000000000000000" pitchFamily="2" charset="2"/>
              <a:buChar char="v"/>
            </a:pPr>
            <a:r>
              <a:rPr lang="es-ES_tradnl" sz="2400" dirty="0">
                <a:solidFill>
                  <a:schemeClr val="bg1"/>
                </a:solidFill>
              </a:rPr>
              <a:t>Se trata de los laxantes sin receta más vendidos en la farmacia</a:t>
            </a:r>
          </a:p>
        </p:txBody>
      </p:sp>
    </p:spTree>
    <p:extLst>
      <p:ext uri="{BB962C8B-B14F-4D97-AF65-F5344CB8AC3E}">
        <p14:creationId xmlns:p14="http://schemas.microsoft.com/office/powerpoint/2010/main" val="1536045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16" y="116632"/>
            <a:ext cx="10660088" cy="532792"/>
          </a:xfrm>
        </p:spPr>
        <p:txBody>
          <a:bodyPr/>
          <a:lstStyle/>
          <a:p>
            <a:r>
              <a:rPr lang="es-ES_tradnl" dirty="0" smtClean="0"/>
              <a:t>Caso clínico 1</a:t>
            </a:r>
            <a:r>
              <a:rPr lang="es-ES_tradnl" dirty="0"/>
              <a:t>. </a:t>
            </a:r>
            <a:r>
              <a:rPr lang="es-ES_tradnl" dirty="0" smtClean="0"/>
              <a:t>Indicación: </a:t>
            </a:r>
            <a:r>
              <a:rPr lang="es-ES_tradnl" dirty="0" smtClean="0">
                <a:solidFill>
                  <a:srgbClr val="004586"/>
                </a:solidFill>
              </a:rPr>
              <a:t>Educar al paciente (II)</a:t>
            </a:r>
            <a:endParaRPr lang="es-ES_tradnl" dirty="0">
              <a:solidFill>
                <a:srgbClr val="004586"/>
              </a:solidFill>
            </a:endParaRPr>
          </a:p>
        </p:txBody>
      </p:sp>
      <p:pic>
        <p:nvPicPr>
          <p:cNvPr id="7" name="Marcador de contenido 6"/>
          <p:cNvPicPr>
            <a:picLocks noGrp="1" noChangeAspect="1"/>
          </p:cNvPicPr>
          <p:nvPr>
            <p:ph idx="1"/>
          </p:nvPr>
        </p:nvPicPr>
        <p:blipFill>
          <a:blip r:embed="rId3"/>
          <a:stretch>
            <a:fillRect/>
          </a:stretch>
        </p:blipFill>
        <p:spPr>
          <a:xfrm>
            <a:off x="1343472" y="908720"/>
            <a:ext cx="5904656" cy="4824535"/>
          </a:xfrm>
          <a:prstGeom prst="rect">
            <a:avLst/>
          </a:prstGeom>
        </p:spPr>
      </p:pic>
      <p:sp>
        <p:nvSpPr>
          <p:cNvPr id="8" name="Marcador de contenido 2"/>
          <p:cNvSpPr txBox="1">
            <a:spLocks/>
          </p:cNvSpPr>
          <p:nvPr/>
        </p:nvSpPr>
        <p:spPr>
          <a:xfrm>
            <a:off x="7752184" y="1052736"/>
            <a:ext cx="3024336" cy="4489958"/>
          </a:xfrm>
          <a:prstGeom prst="rect">
            <a:avLst/>
          </a:prstGeom>
        </p:spPr>
        <p:txBody>
          <a:bodyPr vert="horz" lIns="91440" tIns="45720" rIns="91440" bIns="45720" rtlCol="0">
            <a:normAutofit lnSpcReduction="10000"/>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endParaRPr lang="es-ES_tradnl" sz="2000" dirty="0" smtClean="0">
              <a:solidFill>
                <a:srgbClr val="00B050"/>
              </a:solidFill>
            </a:endParaRPr>
          </a:p>
          <a:p>
            <a:r>
              <a:rPr lang="es-ES_tradnl" b="1" dirty="0">
                <a:solidFill>
                  <a:srgbClr val="004586"/>
                </a:solidFill>
              </a:rPr>
              <a:t>Informar sobre laxantes. </a:t>
            </a:r>
            <a:endParaRPr lang="es-ES_tradnl" b="1" dirty="0" smtClean="0">
              <a:solidFill>
                <a:srgbClr val="004586"/>
              </a:solidFill>
            </a:endParaRPr>
          </a:p>
          <a:p>
            <a:pPr marL="542925" indent="0">
              <a:buNone/>
            </a:pPr>
            <a:endParaRPr lang="es-ES_tradnl" b="1" dirty="0">
              <a:solidFill>
                <a:srgbClr val="004586"/>
              </a:solidFill>
            </a:endParaRPr>
          </a:p>
          <a:p>
            <a:r>
              <a:rPr lang="es-ES_tradnl" b="1" dirty="0" smtClean="0">
                <a:solidFill>
                  <a:srgbClr val="004586"/>
                </a:solidFill>
              </a:rPr>
              <a:t>No </a:t>
            </a:r>
            <a:r>
              <a:rPr lang="es-ES_tradnl" b="1" dirty="0">
                <a:solidFill>
                  <a:srgbClr val="004586"/>
                </a:solidFill>
              </a:rPr>
              <a:t>aconsejar el uso del laxante durante más de 7 días seguidos</a:t>
            </a:r>
            <a:r>
              <a:rPr lang="es-ES_tradnl" b="1" dirty="0" smtClean="0">
                <a:solidFill>
                  <a:srgbClr val="004586"/>
                </a:solidFill>
              </a:rPr>
              <a:t>.</a:t>
            </a:r>
          </a:p>
          <a:p>
            <a:pPr marL="542925" indent="0">
              <a:buNone/>
            </a:pPr>
            <a:endParaRPr lang="es-ES_tradnl" b="1" dirty="0" smtClean="0">
              <a:solidFill>
                <a:srgbClr val="004586"/>
              </a:solidFill>
            </a:endParaRPr>
          </a:p>
          <a:p>
            <a:r>
              <a:rPr lang="es-ES_tradnl" b="1" dirty="0">
                <a:solidFill>
                  <a:srgbClr val="004586"/>
                </a:solidFill>
              </a:rPr>
              <a:t>Derivar al médico si no responde. </a:t>
            </a:r>
          </a:p>
          <a:p>
            <a:endParaRPr lang="es-ES_tradnl" dirty="0">
              <a:solidFill>
                <a:srgbClr val="00B050"/>
              </a:solidFill>
            </a:endParaRPr>
          </a:p>
          <a:p>
            <a:endParaRPr lang="es-ES_tradnl" dirty="0">
              <a:solidFill>
                <a:srgbClr val="00B050"/>
              </a:solidFill>
            </a:endParaRPr>
          </a:p>
          <a:p>
            <a:endParaRPr lang="es-ES_tradnl" dirty="0"/>
          </a:p>
        </p:txBody>
      </p:sp>
      <p:sp>
        <p:nvSpPr>
          <p:cNvPr id="6" name="CuadroTexto 5"/>
          <p:cNvSpPr txBox="1"/>
          <p:nvPr/>
        </p:nvSpPr>
        <p:spPr>
          <a:xfrm>
            <a:off x="12542293" y="3002507"/>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Tree>
    <p:extLst>
      <p:ext uri="{BB962C8B-B14F-4D97-AF65-F5344CB8AC3E}">
        <p14:creationId xmlns:p14="http://schemas.microsoft.com/office/powerpoint/2010/main" val="1188283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txBody>
          <a:bodyPr/>
          <a:lstStyle/>
          <a:p>
            <a:r>
              <a:rPr lang="es-ES_tradnl" dirty="0" smtClean="0"/>
              <a:t>Caso clínico 2 (I)</a:t>
            </a:r>
            <a:endParaRPr lang="es-ES_tradnl" dirty="0"/>
          </a:p>
        </p:txBody>
      </p:sp>
      <p:sp>
        <p:nvSpPr>
          <p:cNvPr id="3" name="Marcador de contenido 2"/>
          <p:cNvSpPr>
            <a:spLocks noGrp="1"/>
          </p:cNvSpPr>
          <p:nvPr>
            <p:ph idx="1"/>
          </p:nvPr>
        </p:nvSpPr>
        <p:spPr>
          <a:xfrm>
            <a:off x="0" y="1015675"/>
            <a:ext cx="11582400" cy="1693245"/>
          </a:xfrm>
        </p:spPr>
        <p:txBody>
          <a:bodyPr>
            <a:noAutofit/>
          </a:bodyPr>
          <a:lstStyle/>
          <a:p>
            <a:r>
              <a:rPr lang="es-ES_tradnl" dirty="0" smtClean="0"/>
              <a:t>Una </a:t>
            </a:r>
            <a:r>
              <a:rPr lang="es-ES_tradnl" dirty="0"/>
              <a:t>paciente </a:t>
            </a:r>
            <a:r>
              <a:rPr lang="es-ES_tradnl" dirty="0" err="1" smtClean="0"/>
              <a:t>polimedicada</a:t>
            </a:r>
            <a:r>
              <a:rPr lang="es-ES_tradnl" dirty="0" smtClean="0"/>
              <a:t> de 80 años acude </a:t>
            </a:r>
            <a:r>
              <a:rPr lang="es-ES_tradnl" dirty="0"/>
              <a:t>a la farmacia. </a:t>
            </a:r>
            <a:r>
              <a:rPr lang="es-ES_tradnl" dirty="0" smtClean="0"/>
              <a:t>Se queja de estreñimiento  pues no ha evacuado en </a:t>
            </a:r>
            <a:r>
              <a:rPr lang="es-ES_tradnl" dirty="0"/>
              <a:t>los últimos 4 días. </a:t>
            </a:r>
            <a:r>
              <a:rPr lang="es-ES_tradnl" dirty="0" smtClean="0"/>
              <a:t>Vive sola. </a:t>
            </a:r>
            <a:r>
              <a:rPr lang="es-ES_tradnl" dirty="0"/>
              <a:t>La comida </a:t>
            </a:r>
            <a:r>
              <a:rPr lang="es-ES_tradnl" dirty="0" smtClean="0"/>
              <a:t>la </a:t>
            </a:r>
            <a:r>
              <a:rPr lang="es-ES_tradnl" dirty="0"/>
              <a:t>prepara ella misma. </a:t>
            </a:r>
            <a:r>
              <a:rPr lang="es-ES_tradnl" dirty="0" smtClean="0"/>
              <a:t>También se queja de dolores ”la duele todo”, pero esta última semana mucho más.</a:t>
            </a:r>
          </a:p>
          <a:p>
            <a:r>
              <a:rPr lang="es-ES_tradnl" dirty="0" smtClean="0"/>
              <a:t>La </a:t>
            </a:r>
            <a:r>
              <a:rPr lang="es-ES_tradnl" dirty="0"/>
              <a:t>medicación que toma es la siguiente:  </a:t>
            </a:r>
            <a:endParaRPr lang="es-ES_tradnl" dirty="0" smtClean="0"/>
          </a:p>
          <a:p>
            <a:pPr lvl="1"/>
            <a:r>
              <a:rPr lang="es-ES_tradnl" dirty="0"/>
              <a:t>Furosemida (30 mg al día). </a:t>
            </a:r>
          </a:p>
          <a:p>
            <a:pPr lvl="1"/>
            <a:r>
              <a:rPr lang="es-ES_tradnl" dirty="0" smtClean="0"/>
              <a:t>Suplemento </a:t>
            </a:r>
            <a:r>
              <a:rPr lang="es-ES_tradnl" dirty="0"/>
              <a:t>de </a:t>
            </a:r>
            <a:r>
              <a:rPr lang="es-ES_tradnl" dirty="0" smtClean="0"/>
              <a:t>potasio.</a:t>
            </a:r>
          </a:p>
          <a:p>
            <a:pPr lvl="1"/>
            <a:r>
              <a:rPr lang="es-ES_tradnl" dirty="0" smtClean="0"/>
              <a:t>Haloperidol </a:t>
            </a:r>
            <a:r>
              <a:rPr lang="es-ES_tradnl" dirty="0"/>
              <a:t>(cada 8 horas). </a:t>
            </a:r>
            <a:endParaRPr lang="es-ES_tradnl" dirty="0" smtClean="0"/>
          </a:p>
          <a:p>
            <a:pPr lvl="1"/>
            <a:r>
              <a:rPr lang="es-ES_tradnl" dirty="0" err="1" smtClean="0"/>
              <a:t>Captoprilo</a:t>
            </a:r>
            <a:r>
              <a:rPr lang="es-ES_tradnl" dirty="0" smtClean="0"/>
              <a:t> </a:t>
            </a:r>
            <a:r>
              <a:rPr lang="es-ES_tradnl" dirty="0"/>
              <a:t>(50 mg al día</a:t>
            </a:r>
            <a:r>
              <a:rPr lang="es-ES_tradnl" dirty="0" smtClean="0"/>
              <a:t>).</a:t>
            </a:r>
          </a:p>
          <a:p>
            <a:pPr lvl="1"/>
            <a:r>
              <a:rPr lang="es-ES_tradnl" dirty="0" err="1" smtClean="0"/>
              <a:t>Diclofenaco</a:t>
            </a:r>
            <a:r>
              <a:rPr lang="es-ES_tradnl" dirty="0"/>
              <a:t> </a:t>
            </a:r>
            <a:r>
              <a:rPr lang="es-ES_tradnl" i="1" dirty="0" err="1"/>
              <a:t>retard</a:t>
            </a:r>
            <a:r>
              <a:rPr lang="es-ES_tradnl" dirty="0"/>
              <a:t> de 75 mg, cuando tiene </a:t>
            </a:r>
            <a:r>
              <a:rPr lang="es-ES_tradnl" dirty="0" smtClean="0"/>
              <a:t>dolor.</a:t>
            </a:r>
          </a:p>
          <a:p>
            <a:pPr lvl="1"/>
            <a:r>
              <a:rPr lang="es-ES_tradnl" dirty="0" smtClean="0"/>
              <a:t>Omeprazol </a:t>
            </a:r>
            <a:r>
              <a:rPr lang="es-ES_tradnl" dirty="0"/>
              <a:t>(20 mg diarios</a:t>
            </a:r>
            <a:r>
              <a:rPr lang="es-ES_tradnl" dirty="0" smtClean="0"/>
              <a:t>).</a:t>
            </a:r>
          </a:p>
          <a:p>
            <a:pPr lvl="1"/>
            <a:r>
              <a:rPr lang="es-ES_tradnl" dirty="0" err="1" smtClean="0"/>
              <a:t>Metformina</a:t>
            </a:r>
            <a:r>
              <a:rPr lang="es-ES_tradnl" dirty="0" smtClean="0"/>
              <a:t> </a:t>
            </a:r>
            <a:r>
              <a:rPr lang="es-ES_tradnl" dirty="0"/>
              <a:t>(1/</a:t>
            </a:r>
            <a:r>
              <a:rPr lang="es-ES_tradnl" dirty="0" err="1"/>
              <a:t>dia</a:t>
            </a:r>
            <a:r>
              <a:rPr lang="es-ES_tradnl" dirty="0" smtClean="0"/>
              <a:t>).</a:t>
            </a:r>
          </a:p>
          <a:p>
            <a:pPr lvl="1"/>
            <a:r>
              <a:rPr lang="es-ES_tradnl" dirty="0" smtClean="0"/>
              <a:t>Insulina </a:t>
            </a:r>
            <a:r>
              <a:rPr lang="es-ES_tradnl" dirty="0" err="1"/>
              <a:t>glargina</a:t>
            </a:r>
            <a:r>
              <a:rPr lang="es-ES_tradnl" dirty="0"/>
              <a:t>. </a:t>
            </a:r>
          </a:p>
          <a:p>
            <a:pPr lvl="1"/>
            <a:endParaRPr lang="es-ES_tradnl" dirty="0" smtClean="0"/>
          </a:p>
          <a:p>
            <a:endParaRPr lang="es-ES_tradnl" dirty="0"/>
          </a:p>
          <a:p>
            <a:pPr marL="542925" indent="0">
              <a:buNone/>
            </a:pPr>
            <a:endParaRPr lang="es-ES_tradnl" dirty="0"/>
          </a:p>
        </p:txBody>
      </p:sp>
      <p:sp>
        <p:nvSpPr>
          <p:cNvPr id="5" name="CuadroTexto 4"/>
          <p:cNvSpPr txBox="1"/>
          <p:nvPr/>
        </p:nvSpPr>
        <p:spPr>
          <a:xfrm>
            <a:off x="1600200" y="7228114"/>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6" name="CuadroTexto 5"/>
          <p:cNvSpPr txBox="1"/>
          <p:nvPr/>
        </p:nvSpPr>
        <p:spPr>
          <a:xfrm>
            <a:off x="6215743" y="6868886"/>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Tree>
    <p:extLst>
      <p:ext uri="{BB962C8B-B14F-4D97-AF65-F5344CB8AC3E}">
        <p14:creationId xmlns:p14="http://schemas.microsoft.com/office/powerpoint/2010/main" val="210446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Caso clínico 2: Estreñimiento en mayores (II)</a:t>
            </a:r>
            <a:endParaRPr lang="es-ES_tradnl"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3472" y="1268760"/>
            <a:ext cx="9433048" cy="4115081"/>
          </a:xfrm>
        </p:spPr>
      </p:pic>
      <p:sp>
        <p:nvSpPr>
          <p:cNvPr id="6" name="Marcador de texto 3"/>
          <p:cNvSpPr>
            <a:spLocks noGrp="1"/>
          </p:cNvSpPr>
          <p:nvPr>
            <p:ph type="body" sz="quarter" idx="10"/>
          </p:nvPr>
        </p:nvSpPr>
        <p:spPr>
          <a:xfrm>
            <a:off x="5015880" y="5661248"/>
            <a:ext cx="6566520" cy="432048"/>
          </a:xfrm>
        </p:spPr>
        <p:txBody>
          <a:bodyPr>
            <a:noAutofit/>
          </a:bodyPr>
          <a:lstStyle/>
          <a:p>
            <a:pPr fontAlgn="base"/>
            <a:r>
              <a:rPr lang="es-ES_tradnl" sz="1000" dirty="0" err="1">
                <a:solidFill>
                  <a:schemeClr val="bg1">
                    <a:lumMod val="50000"/>
                  </a:schemeClr>
                </a:solidFill>
              </a:rPr>
              <a:t>World</a:t>
            </a:r>
            <a:r>
              <a:rPr lang="es-ES_tradnl" sz="1000" dirty="0">
                <a:solidFill>
                  <a:schemeClr val="bg1">
                    <a:lumMod val="50000"/>
                  </a:schemeClr>
                </a:solidFill>
              </a:rPr>
              <a:t> </a:t>
            </a:r>
            <a:r>
              <a:rPr lang="es-ES_tradnl" sz="1000" dirty="0" err="1">
                <a:solidFill>
                  <a:schemeClr val="bg1">
                    <a:lumMod val="50000"/>
                  </a:schemeClr>
                </a:solidFill>
              </a:rPr>
              <a:t>Gastroenterology</a:t>
            </a:r>
            <a:r>
              <a:rPr lang="es-ES_tradnl" sz="1000" dirty="0">
                <a:solidFill>
                  <a:schemeClr val="bg1">
                    <a:lumMod val="50000"/>
                  </a:schemeClr>
                </a:solidFill>
              </a:rPr>
              <a:t> </a:t>
            </a:r>
            <a:r>
              <a:rPr lang="es-ES_tradnl" sz="1000" dirty="0" err="1">
                <a:solidFill>
                  <a:schemeClr val="bg1">
                    <a:lumMod val="50000"/>
                  </a:schemeClr>
                </a:solidFill>
              </a:rPr>
              <a:t>Organisation</a:t>
            </a:r>
            <a:r>
              <a:rPr lang="es-ES_tradnl" sz="1000" dirty="0">
                <a:solidFill>
                  <a:schemeClr val="bg1">
                    <a:lumMod val="50000"/>
                  </a:schemeClr>
                </a:solidFill>
              </a:rPr>
              <a:t> </a:t>
            </a:r>
            <a:r>
              <a:rPr lang="es-ES_tradnl" sz="1000" dirty="0" err="1">
                <a:solidFill>
                  <a:schemeClr val="bg1">
                    <a:lumMod val="50000"/>
                  </a:schemeClr>
                </a:solidFill>
              </a:rPr>
              <a:t>Practice</a:t>
            </a:r>
            <a:r>
              <a:rPr lang="es-ES_tradnl" sz="1000" dirty="0">
                <a:solidFill>
                  <a:schemeClr val="bg1">
                    <a:lumMod val="50000"/>
                  </a:schemeClr>
                </a:solidFill>
              </a:rPr>
              <a:t> </a:t>
            </a:r>
            <a:r>
              <a:rPr lang="es-ES_tradnl" sz="1000" dirty="0" err="1">
                <a:solidFill>
                  <a:schemeClr val="bg1">
                    <a:lumMod val="50000"/>
                  </a:schemeClr>
                </a:solidFill>
              </a:rPr>
              <a:t>Guidelines</a:t>
            </a:r>
            <a:r>
              <a:rPr lang="es-ES_tradnl" sz="1000" dirty="0">
                <a:solidFill>
                  <a:schemeClr val="bg1">
                    <a:lumMod val="50000"/>
                  </a:schemeClr>
                </a:solidFill>
              </a:rPr>
              <a:t>: estreñimiento. Disponible en: </a:t>
            </a:r>
            <a:r>
              <a:rPr lang="es-ES_tradnl" sz="1000" dirty="0">
                <a:solidFill>
                  <a:schemeClr val="bg1">
                    <a:lumMod val="50000"/>
                  </a:schemeClr>
                </a:solidFill>
                <a:hlinkClick r:id="rId4"/>
              </a:rPr>
              <a:t>http://www.worldgastroenterology.org/UserFiles/file/guidelines/constipation-spanish-2010.pdf</a:t>
            </a:r>
            <a:endParaRPr lang="es-ES_tradnl" sz="1000" dirty="0">
              <a:solidFill>
                <a:schemeClr val="bg1">
                  <a:lumMod val="50000"/>
                </a:schemeClr>
              </a:solidFill>
            </a:endParaRPr>
          </a:p>
          <a:p>
            <a:pPr fontAlgn="base"/>
            <a:endParaRPr lang="es-ES_tradnl" sz="1000" dirty="0">
              <a:solidFill>
                <a:schemeClr val="bg1">
                  <a:lumMod val="50000"/>
                </a:schemeClr>
              </a:solidFill>
            </a:endParaRPr>
          </a:p>
          <a:p>
            <a:pPr fontAlgn="base"/>
            <a:r>
              <a:rPr lang="es-ES_tradnl" sz="1000" dirty="0"/>
              <a:t/>
            </a:r>
            <a:br>
              <a:rPr lang="es-ES_tradnl" sz="1000" dirty="0"/>
            </a:br>
            <a:endParaRPr lang="es-ES_tradnl" sz="1000" dirty="0"/>
          </a:p>
          <a:p>
            <a:endParaRPr lang="es-ES_tradnl" sz="1000" dirty="0"/>
          </a:p>
        </p:txBody>
      </p:sp>
      <p:sp>
        <p:nvSpPr>
          <p:cNvPr id="3" name="Rectángulo 2"/>
          <p:cNvSpPr/>
          <p:nvPr/>
        </p:nvSpPr>
        <p:spPr>
          <a:xfrm>
            <a:off x="839416" y="764704"/>
            <a:ext cx="6096000" cy="369332"/>
          </a:xfrm>
          <a:prstGeom prst="rect">
            <a:avLst/>
          </a:prstGeom>
        </p:spPr>
        <p:txBody>
          <a:bodyPr>
            <a:spAutoFit/>
          </a:bodyPr>
          <a:lstStyle/>
          <a:p>
            <a:r>
              <a:rPr lang="es-ES_tradnl" dirty="0">
                <a:solidFill>
                  <a:srgbClr val="004586"/>
                </a:solidFill>
              </a:rPr>
              <a:t>El uso diario </a:t>
            </a:r>
            <a:r>
              <a:rPr lang="es-ES_tradnl" dirty="0" smtClean="0">
                <a:solidFill>
                  <a:srgbClr val="004586"/>
                </a:solidFill>
              </a:rPr>
              <a:t>el </a:t>
            </a:r>
            <a:r>
              <a:rPr lang="es-ES_tradnl" dirty="0">
                <a:solidFill>
                  <a:srgbClr val="004586"/>
                </a:solidFill>
              </a:rPr>
              <a:t>10-18%, y </a:t>
            </a:r>
            <a:r>
              <a:rPr lang="es-ES_tradnl" dirty="0" smtClean="0">
                <a:solidFill>
                  <a:srgbClr val="004586"/>
                </a:solidFill>
              </a:rPr>
              <a:t>el </a:t>
            </a:r>
            <a:r>
              <a:rPr lang="es-ES_tradnl" dirty="0">
                <a:solidFill>
                  <a:srgbClr val="004586"/>
                </a:solidFill>
              </a:rPr>
              <a:t>74% en los institucionalizados. </a:t>
            </a:r>
          </a:p>
        </p:txBody>
      </p:sp>
    </p:spTree>
    <p:extLst>
      <p:ext uri="{BB962C8B-B14F-4D97-AF65-F5344CB8AC3E}">
        <p14:creationId xmlns:p14="http://schemas.microsoft.com/office/powerpoint/2010/main" val="145592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Laxantes en mayores</a:t>
            </a:r>
            <a:endParaRPr lang="es-ES_tradnl" dirty="0"/>
          </a:p>
        </p:txBody>
      </p:sp>
      <p:sp>
        <p:nvSpPr>
          <p:cNvPr id="3" name="Marcador de contenido 2"/>
          <p:cNvSpPr>
            <a:spLocks noGrp="1"/>
          </p:cNvSpPr>
          <p:nvPr>
            <p:ph idx="1"/>
          </p:nvPr>
        </p:nvSpPr>
        <p:spPr>
          <a:xfrm>
            <a:off x="0" y="1412776"/>
            <a:ext cx="11582400" cy="3024336"/>
          </a:xfrm>
        </p:spPr>
        <p:txBody>
          <a:bodyPr>
            <a:normAutofit fontScale="92500" lnSpcReduction="20000"/>
          </a:bodyPr>
          <a:lstStyle/>
          <a:p>
            <a:pPr marL="0" indent="0">
              <a:buNone/>
            </a:pPr>
            <a:endParaRPr lang="es-ES_tradnl" dirty="0"/>
          </a:p>
          <a:p>
            <a:r>
              <a:rPr lang="es-ES_tradnl" sz="2600" dirty="0">
                <a:solidFill>
                  <a:srgbClr val="C00000"/>
                </a:solidFill>
              </a:rPr>
              <a:t>Laxantes formadores de </a:t>
            </a:r>
            <a:r>
              <a:rPr lang="es-ES_tradnl" sz="2600" dirty="0" smtClean="0">
                <a:solidFill>
                  <a:srgbClr val="C00000"/>
                </a:solidFill>
              </a:rPr>
              <a:t>bolo</a:t>
            </a:r>
            <a:r>
              <a:rPr lang="es-ES_tradnl" sz="2600" dirty="0" smtClean="0"/>
              <a:t>: ineficaces </a:t>
            </a:r>
            <a:r>
              <a:rPr lang="es-ES_tradnl" sz="2600" dirty="0"/>
              <a:t>en </a:t>
            </a:r>
            <a:r>
              <a:rPr lang="es-ES_tradnl" sz="2600" dirty="0" smtClean="0"/>
              <a:t>ancianos.</a:t>
            </a:r>
            <a:endParaRPr lang="es-ES_tradnl" sz="2600" dirty="0"/>
          </a:p>
          <a:p>
            <a:r>
              <a:rPr lang="es-ES_tradnl" sz="2600" dirty="0">
                <a:solidFill>
                  <a:srgbClr val="C00000"/>
                </a:solidFill>
              </a:rPr>
              <a:t>Laxante </a:t>
            </a:r>
            <a:r>
              <a:rPr lang="es-ES_tradnl" sz="2600" dirty="0" smtClean="0">
                <a:solidFill>
                  <a:srgbClr val="C00000"/>
                </a:solidFill>
              </a:rPr>
              <a:t>osmótico</a:t>
            </a:r>
            <a:r>
              <a:rPr lang="es-ES_tradnl" sz="2600" dirty="0" smtClean="0"/>
              <a:t>, </a:t>
            </a:r>
            <a:r>
              <a:rPr lang="es-ES_tradnl" sz="2600" dirty="0" err="1"/>
              <a:t>macrogol</a:t>
            </a:r>
            <a:r>
              <a:rPr lang="es-ES_tradnl" sz="2600" dirty="0"/>
              <a:t> a dosis bajas (17 g al </a:t>
            </a:r>
            <a:r>
              <a:rPr lang="es-ES_tradnl" sz="2600" dirty="0" err="1"/>
              <a:t>día</a:t>
            </a:r>
            <a:r>
              <a:rPr lang="es-ES_tradnl" sz="2600" dirty="0"/>
              <a:t>) ha demostrado ser eficaz y bien tolerado en ancianos. </a:t>
            </a:r>
          </a:p>
          <a:p>
            <a:r>
              <a:rPr lang="es-ES_tradnl" sz="2600" dirty="0">
                <a:solidFill>
                  <a:srgbClr val="C00000"/>
                </a:solidFill>
              </a:rPr>
              <a:t>Laxantes estimulantes </a:t>
            </a:r>
            <a:r>
              <a:rPr lang="es-ES_tradnl" sz="2600" dirty="0"/>
              <a:t>: eficaces, pero no seguros a largo plazo.</a:t>
            </a:r>
          </a:p>
          <a:p>
            <a:r>
              <a:rPr lang="es-ES_tradnl" sz="2600" dirty="0">
                <a:solidFill>
                  <a:srgbClr val="C00000"/>
                </a:solidFill>
              </a:rPr>
              <a:t>Los reblandecedores de heces </a:t>
            </a:r>
            <a:r>
              <a:rPr lang="es-ES_tradnl" sz="2600" dirty="0"/>
              <a:t>a pesar de su uso tienen limitada eficacia clínica. </a:t>
            </a:r>
          </a:p>
          <a:p>
            <a:r>
              <a:rPr lang="es-ES_tradnl" sz="2600" dirty="0">
                <a:solidFill>
                  <a:srgbClr val="C00000"/>
                </a:solidFill>
              </a:rPr>
              <a:t>Los laxantes </a:t>
            </a:r>
            <a:r>
              <a:rPr lang="es-ES_tradnl" sz="2600" dirty="0" err="1">
                <a:solidFill>
                  <a:srgbClr val="C00000"/>
                </a:solidFill>
              </a:rPr>
              <a:t>parafínicos</a:t>
            </a:r>
            <a:r>
              <a:rPr lang="es-ES_tradnl" sz="2600" dirty="0">
                <a:solidFill>
                  <a:srgbClr val="C00000"/>
                </a:solidFill>
              </a:rPr>
              <a:t> </a:t>
            </a:r>
            <a:r>
              <a:rPr lang="es-ES_tradnl" sz="2600" dirty="0"/>
              <a:t>:No recomendados ancianos (neumonitis lipídicas por aspiración</a:t>
            </a:r>
            <a:r>
              <a:rPr lang="es-ES_tradnl" sz="2600" dirty="0" smtClean="0"/>
              <a:t>).</a:t>
            </a:r>
            <a:endParaRPr lang="es-ES_tradnl" sz="2600" dirty="0"/>
          </a:p>
          <a:p>
            <a:endParaRPr lang="es-ES_tradnl" dirty="0"/>
          </a:p>
        </p:txBody>
      </p:sp>
      <p:sp>
        <p:nvSpPr>
          <p:cNvPr id="4" name="Marcador de texto 3"/>
          <p:cNvSpPr>
            <a:spLocks noGrp="1"/>
          </p:cNvSpPr>
          <p:nvPr>
            <p:ph type="body" sz="quarter" idx="10"/>
          </p:nvPr>
        </p:nvSpPr>
        <p:spPr>
          <a:xfrm>
            <a:off x="5519936" y="5445224"/>
            <a:ext cx="6062464" cy="360040"/>
          </a:xfrm>
        </p:spPr>
        <p:txBody>
          <a:bodyPr>
            <a:noAutofit/>
          </a:bodyPr>
          <a:lstStyle/>
          <a:p>
            <a:r>
              <a:rPr lang="es-ES_tradnl" sz="1200" dirty="0">
                <a:solidFill>
                  <a:schemeClr val="bg1">
                    <a:lumMod val="50000"/>
                  </a:schemeClr>
                </a:solidFill>
              </a:rPr>
              <a:t>INFAC.estreñimiento y laxantes </a:t>
            </a:r>
            <a:r>
              <a:rPr lang="es-ES_tradnl" sz="1200" dirty="0" err="1">
                <a:solidFill>
                  <a:schemeClr val="bg1">
                    <a:lumMod val="50000"/>
                  </a:schemeClr>
                </a:solidFill>
              </a:rPr>
              <a:t>actualizacion</a:t>
            </a:r>
            <a:r>
              <a:rPr lang="de-DE" sz="1200" dirty="0">
                <a:solidFill>
                  <a:schemeClr val="bg1">
                    <a:lumMod val="50000"/>
                  </a:schemeClr>
                </a:solidFill>
              </a:rPr>
              <a:t>VOLUMEN 23 • </a:t>
            </a:r>
            <a:r>
              <a:rPr lang="de-DE" sz="1200" dirty="0" err="1">
                <a:solidFill>
                  <a:schemeClr val="bg1">
                    <a:lumMod val="50000"/>
                  </a:schemeClr>
                </a:solidFill>
              </a:rPr>
              <a:t>No</a:t>
            </a:r>
            <a:r>
              <a:rPr lang="de-DE" sz="1200" dirty="0">
                <a:solidFill>
                  <a:schemeClr val="bg1">
                    <a:lumMod val="50000"/>
                  </a:schemeClr>
                </a:solidFill>
              </a:rPr>
              <a:t> 10 • 2015 </a:t>
            </a:r>
          </a:p>
          <a:p>
            <a:pPr>
              <a:spcBef>
                <a:spcPts val="0"/>
              </a:spcBef>
              <a:defRPr/>
            </a:pPr>
            <a:r>
              <a:rPr lang="es-ES_tradnl" sz="1200" i="0" dirty="0">
                <a:solidFill>
                  <a:schemeClr val="bg1">
                    <a:lumMod val="50000"/>
                  </a:schemeClr>
                </a:solidFill>
              </a:rPr>
              <a:t>http://</a:t>
            </a:r>
            <a:r>
              <a:rPr lang="es-ES_tradnl" sz="1200" i="0" dirty="0" err="1">
                <a:solidFill>
                  <a:schemeClr val="bg1">
                    <a:lumMod val="50000"/>
                  </a:schemeClr>
                </a:solidFill>
              </a:rPr>
              <a:t>www.osakidetza.euskadi.eus</a:t>
            </a:r>
            <a:r>
              <a:rPr lang="es-ES_tradnl" sz="1200" i="0" dirty="0">
                <a:solidFill>
                  <a:schemeClr val="bg1">
                    <a:lumMod val="50000"/>
                  </a:schemeClr>
                </a:solidFill>
              </a:rPr>
              <a:t>/contenidos/</a:t>
            </a:r>
            <a:r>
              <a:rPr lang="es-ES_tradnl" sz="1200" i="0" dirty="0" err="1">
                <a:solidFill>
                  <a:schemeClr val="bg1">
                    <a:lumMod val="50000"/>
                  </a:schemeClr>
                </a:solidFill>
              </a:rPr>
              <a:t>informacion</a:t>
            </a:r>
            <a:r>
              <a:rPr lang="es-ES_tradnl" sz="1200" i="0" dirty="0">
                <a:solidFill>
                  <a:schemeClr val="bg1">
                    <a:lumMod val="50000"/>
                  </a:schemeClr>
                </a:solidFill>
              </a:rPr>
              <a:t>/</a:t>
            </a:r>
            <a:r>
              <a:rPr lang="es-ES_tradnl" sz="1200" i="0" dirty="0" err="1">
                <a:solidFill>
                  <a:schemeClr val="bg1">
                    <a:lumMod val="50000"/>
                  </a:schemeClr>
                </a:solidFill>
              </a:rPr>
              <a:t>cevime_infac</a:t>
            </a:r>
            <a:r>
              <a:rPr lang="es-ES_tradnl" sz="1200" i="0" dirty="0">
                <a:solidFill>
                  <a:schemeClr val="bg1">
                    <a:lumMod val="50000"/>
                  </a:schemeClr>
                </a:solidFill>
              </a:rPr>
              <a:t>/</a:t>
            </a:r>
            <a:r>
              <a:rPr lang="es-ES_tradnl" sz="1200" i="0" dirty="0" err="1">
                <a:solidFill>
                  <a:schemeClr val="bg1">
                    <a:lumMod val="50000"/>
                  </a:schemeClr>
                </a:solidFill>
              </a:rPr>
              <a:t>es_cevime</a:t>
            </a:r>
            <a:r>
              <a:rPr lang="es-ES_tradnl" sz="1200" i="0" dirty="0">
                <a:solidFill>
                  <a:schemeClr val="bg1">
                    <a:lumMod val="50000"/>
                  </a:schemeClr>
                </a:solidFill>
              </a:rPr>
              <a:t>/adjuntos/INFAC_Vol_23_n_10_esteñimiento.pdf</a:t>
            </a:r>
          </a:p>
          <a:p>
            <a:endParaRPr lang="es-ES_tradnl" sz="1200" dirty="0"/>
          </a:p>
        </p:txBody>
      </p:sp>
    </p:spTree>
    <p:extLst>
      <p:ext uri="{BB962C8B-B14F-4D97-AF65-F5344CB8AC3E}">
        <p14:creationId xmlns:p14="http://schemas.microsoft.com/office/powerpoint/2010/main" val="125433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3"/>
          <p:cNvSpPr>
            <a:spLocks noGrp="1"/>
          </p:cNvSpPr>
          <p:nvPr>
            <p:ph type="body" sz="quarter" idx="13"/>
          </p:nvPr>
        </p:nvSpPr>
        <p:spPr/>
        <p:txBody>
          <a:bodyPr>
            <a:noAutofit/>
          </a:bodyPr>
          <a:lstStyle/>
          <a:p>
            <a:r>
              <a:rPr lang="es-ES_tradnl" sz="1200" dirty="0">
                <a:solidFill>
                  <a:schemeClr val="bg1">
                    <a:lumMod val="50000"/>
                  </a:schemeClr>
                </a:solidFill>
              </a:rPr>
              <a:t>Guía </a:t>
            </a:r>
            <a:r>
              <a:rPr lang="es-ES_tradnl" sz="1200" dirty="0" err="1">
                <a:solidFill>
                  <a:schemeClr val="bg1">
                    <a:lumMod val="50000"/>
                  </a:schemeClr>
                </a:solidFill>
              </a:rPr>
              <a:t>Fisterra</a:t>
            </a:r>
            <a:r>
              <a:rPr lang="es-ES_tradnl" sz="1200" dirty="0">
                <a:solidFill>
                  <a:schemeClr val="bg1">
                    <a:lumMod val="50000"/>
                  </a:schemeClr>
                </a:solidFill>
              </a:rPr>
              <a:t> sobre estreñimiento. 2017. Disponible en www.fisterra. </a:t>
            </a:r>
            <a:r>
              <a:rPr lang="es-ES_tradnl" sz="1200" dirty="0" err="1">
                <a:solidFill>
                  <a:schemeClr val="bg1">
                    <a:lumMod val="50000"/>
                  </a:schemeClr>
                </a:solidFill>
              </a:rPr>
              <a:t>com</a:t>
            </a:r>
            <a:r>
              <a:rPr lang="es-ES_tradnl" sz="1200" dirty="0">
                <a:solidFill>
                  <a:schemeClr val="bg1">
                    <a:lumMod val="50000"/>
                  </a:schemeClr>
                </a:solidFill>
              </a:rPr>
              <a:t> </a:t>
            </a:r>
          </a:p>
          <a:p>
            <a:r>
              <a:rPr lang="es-ES_tradnl" dirty="0" smtClean="0">
                <a:solidFill>
                  <a:schemeClr val="tx1"/>
                </a:solidFill>
              </a:rPr>
              <a:t>-</a:t>
            </a:r>
            <a:endParaRPr lang="es-ES_tradnl" dirty="0"/>
          </a:p>
        </p:txBody>
      </p:sp>
      <p:sp>
        <p:nvSpPr>
          <p:cNvPr id="2" name="Título 1"/>
          <p:cNvSpPr>
            <a:spLocks noGrp="1"/>
          </p:cNvSpPr>
          <p:nvPr>
            <p:ph type="title"/>
          </p:nvPr>
        </p:nvSpPr>
        <p:spPr/>
        <p:txBody>
          <a:bodyPr/>
          <a:lstStyle/>
          <a:p>
            <a:r>
              <a:rPr lang="es-ES_tradnl" dirty="0" smtClean="0"/>
              <a:t>¿Qué se considera estreñimiento?</a:t>
            </a:r>
            <a:endParaRPr lang="es-ES_tradnl" dirty="0"/>
          </a:p>
        </p:txBody>
      </p:sp>
      <p:sp>
        <p:nvSpPr>
          <p:cNvPr id="4" name="CuadroTexto 3"/>
          <p:cNvSpPr txBox="1"/>
          <p:nvPr/>
        </p:nvSpPr>
        <p:spPr>
          <a:xfrm>
            <a:off x="-5878286" y="4223657"/>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5" name="Rectángulo 4"/>
          <p:cNvSpPr/>
          <p:nvPr/>
        </p:nvSpPr>
        <p:spPr>
          <a:xfrm>
            <a:off x="1055440" y="1196752"/>
            <a:ext cx="10341394" cy="1200329"/>
          </a:xfrm>
          <a:prstGeom prst="rect">
            <a:avLst/>
          </a:prstGeom>
        </p:spPr>
        <p:txBody>
          <a:bodyPr wrap="square">
            <a:spAutoFit/>
          </a:bodyPr>
          <a:lstStyle/>
          <a:p>
            <a:r>
              <a:rPr lang="es-ES_tradnl" sz="2400" dirty="0">
                <a:solidFill>
                  <a:schemeClr val="accent1"/>
                </a:solidFill>
              </a:rPr>
              <a:t>Es un síntoma que el paciente describe como una sensación de evacuación incompleta, un esfuerzo excesivo o intentos fallidos para defecar, deposiciones duras y/o disminución de la frecuencia de las deposiciones semanales.</a:t>
            </a:r>
          </a:p>
        </p:txBody>
      </p:sp>
      <p:pic>
        <p:nvPicPr>
          <p:cNvPr id="11" name="Imagen 10"/>
          <p:cNvPicPr>
            <a:picLocks noChangeAspect="1"/>
          </p:cNvPicPr>
          <p:nvPr/>
        </p:nvPicPr>
        <p:blipFill>
          <a:blip r:embed="rId3"/>
          <a:stretch>
            <a:fillRect/>
          </a:stretch>
        </p:blipFill>
        <p:spPr>
          <a:xfrm>
            <a:off x="3071664" y="2564904"/>
            <a:ext cx="5616624" cy="2629829"/>
          </a:xfrm>
          <a:prstGeom prst="rect">
            <a:avLst/>
          </a:prstGeom>
        </p:spPr>
      </p:pic>
    </p:spTree>
    <p:extLst>
      <p:ext uri="{BB962C8B-B14F-4D97-AF65-F5344CB8AC3E}">
        <p14:creationId xmlns:p14="http://schemas.microsoft.com/office/powerpoint/2010/main" val="283639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83432" y="2276872"/>
            <a:ext cx="10363200" cy="2232248"/>
          </a:xfrm>
        </p:spPr>
        <p:txBody>
          <a:bodyPr/>
          <a:lstStyle/>
          <a:p>
            <a:r>
              <a:rPr lang="es-ES_tradnl" dirty="0">
                <a:solidFill>
                  <a:srgbClr val="004586"/>
                </a:solidFill>
              </a:rPr>
              <a:t>Laxantes </a:t>
            </a:r>
            <a:r>
              <a:rPr lang="es-ES_tradnl" dirty="0" smtClean="0">
                <a:solidFill>
                  <a:srgbClr val="004586"/>
                </a:solidFill>
              </a:rPr>
              <a:t>osmóticos.</a:t>
            </a:r>
          </a:p>
          <a:p>
            <a:r>
              <a:rPr lang="es-ES_tradnl" dirty="0">
                <a:solidFill>
                  <a:srgbClr val="004586"/>
                </a:solidFill>
              </a:rPr>
              <a:t>Formadores de </a:t>
            </a:r>
            <a:r>
              <a:rPr lang="es-ES_tradnl" dirty="0" smtClean="0">
                <a:solidFill>
                  <a:srgbClr val="004586"/>
                </a:solidFill>
              </a:rPr>
              <a:t>masa.</a:t>
            </a:r>
          </a:p>
          <a:p>
            <a:r>
              <a:rPr lang="es-ES_tradnl" dirty="0" smtClean="0">
                <a:solidFill>
                  <a:srgbClr val="004586"/>
                </a:solidFill>
              </a:rPr>
              <a:t>Estimulantes.</a:t>
            </a:r>
          </a:p>
          <a:p>
            <a:r>
              <a:rPr lang="es-ES_tradnl" dirty="0" smtClean="0">
                <a:solidFill>
                  <a:srgbClr val="004586"/>
                </a:solidFill>
              </a:rPr>
              <a:t>1 </a:t>
            </a:r>
            <a:r>
              <a:rPr lang="es-ES_tradnl" dirty="0">
                <a:solidFill>
                  <a:srgbClr val="004586"/>
                </a:solidFill>
              </a:rPr>
              <a:t>y </a:t>
            </a:r>
            <a:r>
              <a:rPr lang="es-ES_tradnl" dirty="0" smtClean="0">
                <a:solidFill>
                  <a:srgbClr val="004586"/>
                </a:solidFill>
              </a:rPr>
              <a:t>3 correctas.</a:t>
            </a:r>
            <a:endParaRPr lang="es-ES_tradnl" dirty="0">
              <a:solidFill>
                <a:srgbClr val="004586"/>
              </a:solidFill>
            </a:endParaRPr>
          </a:p>
          <a:p>
            <a:endParaRPr lang="es-ES_tradnl" dirty="0">
              <a:solidFill>
                <a:schemeClr val="tx1">
                  <a:lumMod val="75000"/>
                </a:schemeClr>
              </a:solidFill>
            </a:endParaRPr>
          </a:p>
          <a:p>
            <a:endParaRPr lang="es-ES_tradnl" dirty="0"/>
          </a:p>
          <a:p>
            <a:pPr marL="0" indent="0">
              <a:buNone/>
            </a:pPr>
            <a:endParaRPr lang="es-ES_tradnl" dirty="0">
              <a:solidFill>
                <a:schemeClr val="tx1">
                  <a:lumMod val="75000"/>
                </a:schemeClr>
              </a:solidFill>
            </a:endParaRPr>
          </a:p>
          <a:p>
            <a:endParaRPr lang="es-ES_tradnl" dirty="0">
              <a:solidFill>
                <a:schemeClr val="tx1">
                  <a:lumMod val="75000"/>
                </a:schemeClr>
              </a:solidFill>
            </a:endParaRPr>
          </a:p>
          <a:p>
            <a:endParaRPr lang="es-ES_tradnl" dirty="0">
              <a:solidFill>
                <a:schemeClr val="tx1">
                  <a:lumMod val="75000"/>
                </a:schemeClr>
              </a:solidFill>
            </a:endParaRPr>
          </a:p>
          <a:p>
            <a:endParaRPr lang="es-ES_tradnl" dirty="0">
              <a:solidFill>
                <a:schemeClr val="tx1"/>
              </a:solidFill>
            </a:endParaRPr>
          </a:p>
          <a:p>
            <a:endParaRPr lang="es-ES_tradnl" dirty="0" smtClean="0"/>
          </a:p>
          <a:p>
            <a:endParaRPr lang="es-ES_tradnl" dirty="0"/>
          </a:p>
          <a:p>
            <a:endParaRPr lang="es-ES_tradnl" dirty="0"/>
          </a:p>
          <a:p>
            <a:endParaRPr lang="es-ES_tradnl" dirty="0">
              <a:solidFill>
                <a:srgbClr val="FF0000"/>
              </a:solidFill>
            </a:endParaRPr>
          </a:p>
          <a:p>
            <a:endParaRPr lang="es-ES_tradnl" dirty="0"/>
          </a:p>
        </p:txBody>
      </p:sp>
      <p:sp>
        <p:nvSpPr>
          <p:cNvPr id="3" name="Marcador de texto 2"/>
          <p:cNvSpPr>
            <a:spLocks noGrp="1"/>
          </p:cNvSpPr>
          <p:nvPr>
            <p:ph type="body" idx="10"/>
          </p:nvPr>
        </p:nvSpPr>
        <p:spPr>
          <a:xfrm>
            <a:off x="2639616" y="1196752"/>
            <a:ext cx="6787564" cy="523220"/>
          </a:xfrm>
        </p:spPr>
        <p:txBody>
          <a:bodyPr wrap="square" anchor="t" anchorCtr="0">
            <a:spAutoFit/>
          </a:bodyPr>
          <a:lstStyle/>
          <a:p>
            <a:r>
              <a:rPr lang="es-ES_tradnl" dirty="0"/>
              <a:t>Nivel de evidencia más alto (correcta</a:t>
            </a:r>
            <a:r>
              <a:rPr lang="es-ES_tradnl" dirty="0" smtClean="0"/>
              <a:t>):</a:t>
            </a:r>
            <a:endParaRPr lang="es-ES_tradnl" dirty="0"/>
          </a:p>
        </p:txBody>
      </p:sp>
      <p:sp>
        <p:nvSpPr>
          <p:cNvPr id="5" name="Título 4"/>
          <p:cNvSpPr>
            <a:spLocks noGrp="1"/>
          </p:cNvSpPr>
          <p:nvPr>
            <p:ph type="title"/>
          </p:nvPr>
        </p:nvSpPr>
        <p:spPr/>
        <p:txBody>
          <a:bodyPr/>
          <a:lstStyle/>
          <a:p>
            <a:r>
              <a:rPr lang="es-ES" dirty="0" smtClean="0"/>
              <a:t>Pregunta 3</a:t>
            </a:r>
            <a:endParaRPr lang="es-ES_tradnl" dirty="0"/>
          </a:p>
        </p:txBody>
      </p:sp>
    </p:spTree>
    <p:extLst>
      <p:ext uri="{BB962C8B-B14F-4D97-AF65-F5344CB8AC3E}">
        <p14:creationId xmlns:p14="http://schemas.microsoft.com/office/powerpoint/2010/main" val="220372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83432" y="2276872"/>
            <a:ext cx="10363200" cy="2232248"/>
          </a:xfrm>
        </p:spPr>
        <p:txBody>
          <a:bodyPr/>
          <a:lstStyle/>
          <a:p>
            <a:r>
              <a:rPr lang="es-ES_tradnl" dirty="0"/>
              <a:t>Agente osmótico que induce a retención agua por materia </a:t>
            </a:r>
            <a:r>
              <a:rPr lang="es-ES_tradnl" dirty="0" smtClean="0"/>
              <a:t>fecal.</a:t>
            </a:r>
          </a:p>
          <a:p>
            <a:r>
              <a:rPr lang="es-ES_tradnl" dirty="0"/>
              <a:t>Substancia inerte que no se absorbe  nivel de </a:t>
            </a:r>
            <a:r>
              <a:rPr lang="es-ES_tradnl" dirty="0" smtClean="0"/>
              <a:t>intestino.</a:t>
            </a:r>
          </a:p>
          <a:p>
            <a:r>
              <a:rPr lang="es-ES_tradnl" dirty="0"/>
              <a:t>No provoca </a:t>
            </a:r>
            <a:r>
              <a:rPr lang="es-ES_tradnl" dirty="0" smtClean="0"/>
              <a:t>interacciones, </a:t>
            </a:r>
            <a:r>
              <a:rPr lang="es-ES_tradnl" dirty="0"/>
              <a:t>incluso puede usarse a largo </a:t>
            </a:r>
            <a:r>
              <a:rPr lang="es-ES_tradnl" dirty="0" smtClean="0"/>
              <a:t>plazo.</a:t>
            </a:r>
          </a:p>
          <a:p>
            <a:r>
              <a:rPr lang="es-ES_tradnl" dirty="0">
                <a:solidFill>
                  <a:srgbClr val="004586"/>
                </a:solidFill>
              </a:rPr>
              <a:t>Todas </a:t>
            </a:r>
            <a:r>
              <a:rPr lang="es-ES_tradnl" dirty="0" smtClean="0">
                <a:solidFill>
                  <a:srgbClr val="004586"/>
                </a:solidFill>
              </a:rPr>
              <a:t>correctas.</a:t>
            </a:r>
            <a:endParaRPr lang="es-ES_tradnl" dirty="0">
              <a:solidFill>
                <a:srgbClr val="004586"/>
              </a:solidFill>
            </a:endParaRPr>
          </a:p>
          <a:p>
            <a:endParaRPr lang="es-ES_tradnl" dirty="0"/>
          </a:p>
          <a:p>
            <a:endParaRPr lang="es-ES_tradnl" dirty="0"/>
          </a:p>
          <a:p>
            <a:endParaRPr lang="es-ES_tradnl" dirty="0"/>
          </a:p>
          <a:p>
            <a:endParaRPr lang="es-ES_tradnl" dirty="0">
              <a:solidFill>
                <a:schemeClr val="tx1">
                  <a:lumMod val="75000"/>
                </a:schemeClr>
              </a:solidFill>
            </a:endParaRPr>
          </a:p>
          <a:p>
            <a:endParaRPr lang="es-ES_tradnl" dirty="0"/>
          </a:p>
          <a:p>
            <a:endParaRPr lang="es-ES_tradnl" dirty="0">
              <a:solidFill>
                <a:schemeClr val="tx1">
                  <a:lumMod val="75000"/>
                </a:schemeClr>
              </a:solidFill>
            </a:endParaRPr>
          </a:p>
          <a:p>
            <a:endParaRPr lang="es-ES_tradnl" dirty="0">
              <a:solidFill>
                <a:schemeClr val="tx1">
                  <a:lumMod val="75000"/>
                </a:schemeClr>
              </a:solidFill>
            </a:endParaRPr>
          </a:p>
          <a:p>
            <a:endParaRPr lang="es-ES_tradnl" dirty="0">
              <a:solidFill>
                <a:schemeClr val="tx1">
                  <a:lumMod val="75000"/>
                </a:schemeClr>
              </a:solidFill>
            </a:endParaRPr>
          </a:p>
          <a:p>
            <a:endParaRPr lang="es-ES_tradnl" dirty="0">
              <a:solidFill>
                <a:schemeClr val="tx1"/>
              </a:solidFill>
            </a:endParaRPr>
          </a:p>
          <a:p>
            <a:endParaRPr lang="es-ES_tradnl" dirty="0" smtClean="0"/>
          </a:p>
          <a:p>
            <a:endParaRPr lang="es-ES_tradnl" dirty="0"/>
          </a:p>
          <a:p>
            <a:endParaRPr lang="es-ES_tradnl" dirty="0"/>
          </a:p>
          <a:p>
            <a:endParaRPr lang="es-ES_tradnl" dirty="0">
              <a:solidFill>
                <a:srgbClr val="FF0000"/>
              </a:solidFill>
            </a:endParaRPr>
          </a:p>
          <a:p>
            <a:endParaRPr lang="es-ES_tradnl" dirty="0"/>
          </a:p>
        </p:txBody>
      </p:sp>
      <p:sp>
        <p:nvSpPr>
          <p:cNvPr id="3" name="Marcador de texto 2"/>
          <p:cNvSpPr>
            <a:spLocks noGrp="1"/>
          </p:cNvSpPr>
          <p:nvPr>
            <p:ph type="body" idx="10"/>
          </p:nvPr>
        </p:nvSpPr>
        <p:spPr>
          <a:xfrm>
            <a:off x="2495600" y="1196752"/>
            <a:ext cx="6931580" cy="1040285"/>
          </a:xfrm>
        </p:spPr>
        <p:txBody>
          <a:bodyPr wrap="square" anchor="t" anchorCtr="0">
            <a:spAutoFit/>
          </a:bodyPr>
          <a:lstStyle/>
          <a:p>
            <a:r>
              <a:rPr lang="es-ES_tradnl" dirty="0"/>
              <a:t>Sobre </a:t>
            </a:r>
            <a:r>
              <a:rPr lang="es-ES_tradnl" dirty="0" smtClean="0"/>
              <a:t>PEG (</a:t>
            </a:r>
            <a:r>
              <a:rPr lang="es-ES_tradnl" dirty="0"/>
              <a:t>correcta</a:t>
            </a:r>
            <a:r>
              <a:rPr lang="es-ES_tradnl" dirty="0" smtClean="0"/>
              <a:t>):</a:t>
            </a:r>
            <a:endParaRPr lang="es-ES_tradnl" dirty="0"/>
          </a:p>
          <a:p>
            <a:endParaRPr lang="es-ES_tradnl" dirty="0"/>
          </a:p>
        </p:txBody>
      </p:sp>
      <p:sp>
        <p:nvSpPr>
          <p:cNvPr id="5" name="Título 4"/>
          <p:cNvSpPr>
            <a:spLocks noGrp="1"/>
          </p:cNvSpPr>
          <p:nvPr>
            <p:ph type="title"/>
          </p:nvPr>
        </p:nvSpPr>
        <p:spPr/>
        <p:txBody>
          <a:bodyPr/>
          <a:lstStyle/>
          <a:p>
            <a:r>
              <a:rPr lang="es-ES" dirty="0" smtClean="0"/>
              <a:t>Pregunta 4</a:t>
            </a:r>
            <a:endParaRPr lang="es-ES_tradnl" dirty="0"/>
          </a:p>
        </p:txBody>
      </p:sp>
    </p:spTree>
    <p:extLst>
      <p:ext uri="{BB962C8B-B14F-4D97-AF65-F5344CB8AC3E}">
        <p14:creationId xmlns:p14="http://schemas.microsoft.com/office/powerpoint/2010/main" val="51455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Caso 2. Indicación: Laxantes osmóticos (III) </a:t>
            </a:r>
            <a:endParaRPr lang="es-ES_tradnl" dirty="0"/>
          </a:p>
        </p:txBody>
      </p:sp>
      <p:sp>
        <p:nvSpPr>
          <p:cNvPr id="3" name="Marcador de contenido 2"/>
          <p:cNvSpPr>
            <a:spLocks noGrp="1"/>
          </p:cNvSpPr>
          <p:nvPr>
            <p:ph idx="1"/>
          </p:nvPr>
        </p:nvSpPr>
        <p:spPr>
          <a:xfrm>
            <a:off x="479376" y="2780928"/>
            <a:ext cx="7800710" cy="2566051"/>
          </a:xfrm>
        </p:spPr>
        <p:txBody>
          <a:bodyPr>
            <a:normAutofit/>
          </a:bodyPr>
          <a:lstStyle/>
          <a:p>
            <a:pPr algn="just"/>
            <a:r>
              <a:rPr lang="es-ES_tradnl" b="1" dirty="0" err="1" smtClean="0"/>
              <a:t>Lactulosa</a:t>
            </a:r>
            <a:r>
              <a:rPr lang="es-ES_tradnl" dirty="0" smtClean="0"/>
              <a:t> </a:t>
            </a:r>
            <a:endParaRPr lang="es-ES_tradnl" dirty="0"/>
          </a:p>
          <a:p>
            <a:pPr algn="just"/>
            <a:r>
              <a:rPr lang="es-ES_tradnl" b="1" dirty="0" smtClean="0"/>
              <a:t>El </a:t>
            </a:r>
            <a:r>
              <a:rPr lang="es-ES_tradnl" b="1" dirty="0" err="1" smtClean="0"/>
              <a:t>polietilenglicol</a:t>
            </a:r>
            <a:endParaRPr lang="es-ES_tradnl" b="1" dirty="0" smtClean="0"/>
          </a:p>
          <a:p>
            <a:pPr algn="just"/>
            <a:r>
              <a:rPr lang="es-ES_tradnl" b="1" dirty="0" smtClean="0"/>
              <a:t>El hidróxido de magnesio</a:t>
            </a:r>
          </a:p>
          <a:p>
            <a:pPr algn="just"/>
            <a:r>
              <a:rPr lang="es-ES_tradnl" b="1" dirty="0" smtClean="0"/>
              <a:t>Fosfatos. Enemas</a:t>
            </a:r>
          </a:p>
          <a:p>
            <a:pPr algn="just"/>
            <a:r>
              <a:rPr lang="es-ES_tradnl" b="1" dirty="0" smtClean="0"/>
              <a:t>Supositorios. Glicerina </a:t>
            </a:r>
            <a:endParaRPr lang="es-ES_tradnl" dirty="0"/>
          </a:p>
          <a:p>
            <a:pPr algn="just">
              <a:buFont typeface="Arial" charset="0"/>
              <a:buChar char="•"/>
            </a:pPr>
            <a:endParaRPr lang="es-ES_tradnl" dirty="0" smtClean="0"/>
          </a:p>
          <a:p>
            <a:pPr marL="542925" indent="0" algn="just">
              <a:buNone/>
            </a:pPr>
            <a:endParaRPr lang="es-ES_tradnl" b="1" dirty="0"/>
          </a:p>
          <a:p>
            <a:pPr marL="542925" indent="0" algn="just">
              <a:buNone/>
            </a:pPr>
            <a:endParaRPr lang="es-ES_tradnl" dirty="0"/>
          </a:p>
        </p:txBody>
      </p:sp>
      <p:sp>
        <p:nvSpPr>
          <p:cNvPr id="4" name="Marcador de texto 3"/>
          <p:cNvSpPr>
            <a:spLocks noGrp="1"/>
          </p:cNvSpPr>
          <p:nvPr>
            <p:ph type="body" sz="quarter" idx="10"/>
          </p:nvPr>
        </p:nvSpPr>
        <p:spPr>
          <a:xfrm>
            <a:off x="6528048" y="5661248"/>
            <a:ext cx="5088252" cy="117291"/>
          </a:xfrm>
        </p:spPr>
        <p:txBody>
          <a:bodyPr>
            <a:noAutofit/>
          </a:bodyPr>
          <a:lstStyle/>
          <a:p>
            <a:r>
              <a:rPr lang="es-ES_tradnl" sz="1200" dirty="0">
                <a:solidFill>
                  <a:schemeClr val="bg1">
                    <a:lumMod val="50000"/>
                  </a:schemeClr>
                </a:solidFill>
              </a:rPr>
              <a:t>Consejo General de Colegios Oficiales de </a:t>
            </a:r>
            <a:r>
              <a:rPr lang="es-ES_tradnl" sz="1200" dirty="0" err="1">
                <a:solidFill>
                  <a:schemeClr val="bg1">
                    <a:lumMod val="50000"/>
                  </a:schemeClr>
                </a:solidFill>
              </a:rPr>
              <a:t>Farmacéuticos</a:t>
            </a:r>
            <a:r>
              <a:rPr lang="es-ES_tradnl" sz="1200" dirty="0">
                <a:solidFill>
                  <a:schemeClr val="bg1">
                    <a:lumMod val="50000"/>
                  </a:schemeClr>
                </a:solidFill>
              </a:rPr>
              <a:t>. Base de Datos del Conocimiento </a:t>
            </a:r>
            <a:r>
              <a:rPr lang="es-ES_tradnl" sz="1200" dirty="0" err="1">
                <a:solidFill>
                  <a:schemeClr val="bg1">
                    <a:lumMod val="50000"/>
                  </a:schemeClr>
                </a:solidFill>
              </a:rPr>
              <a:t>farmacéutico</a:t>
            </a:r>
            <a:r>
              <a:rPr lang="es-ES_tradnl" sz="1200" dirty="0">
                <a:solidFill>
                  <a:schemeClr val="bg1">
                    <a:lumMod val="50000"/>
                  </a:schemeClr>
                </a:solidFill>
              </a:rPr>
              <a:t> BOT PLUS</a:t>
            </a:r>
            <a:r>
              <a:rPr lang="es-ES_tradnl" sz="1200" dirty="0" smtClean="0">
                <a:solidFill>
                  <a:schemeClr val="bg1">
                    <a:lumMod val="50000"/>
                  </a:schemeClr>
                </a:solidFill>
              </a:rPr>
              <a:t>. Disponible </a:t>
            </a:r>
            <a:r>
              <a:rPr lang="es-ES_tradnl" sz="1200" dirty="0">
                <a:solidFill>
                  <a:schemeClr val="bg1">
                    <a:lumMod val="50000"/>
                  </a:schemeClr>
                </a:solidFill>
              </a:rPr>
              <a:t>en: www.portalfarma.com </a:t>
            </a:r>
          </a:p>
          <a:p>
            <a:endParaRPr lang="es-ES_tradnl" sz="1200" dirty="0">
              <a:solidFill>
                <a:schemeClr val="bg1">
                  <a:lumMod val="50000"/>
                </a:schemeClr>
              </a:solidFill>
            </a:endParaRPr>
          </a:p>
        </p:txBody>
      </p:sp>
      <p:sp>
        <p:nvSpPr>
          <p:cNvPr id="5" name="Rectángulo 4"/>
          <p:cNvSpPr/>
          <p:nvPr/>
        </p:nvSpPr>
        <p:spPr>
          <a:xfrm>
            <a:off x="335361" y="838452"/>
            <a:ext cx="11280940" cy="830997"/>
          </a:xfrm>
          <a:prstGeom prst="rect">
            <a:avLst/>
          </a:prstGeom>
          <a:solidFill>
            <a:srgbClr val="004586"/>
          </a:solidFill>
        </p:spPr>
        <p:txBody>
          <a:bodyPr wrap="square">
            <a:spAutoFit/>
          </a:bodyPr>
          <a:lstStyle/>
          <a:p>
            <a:pPr algn="ctr"/>
            <a:r>
              <a:rPr lang="es-ES_tradnl" sz="2400" dirty="0" smtClean="0">
                <a:solidFill>
                  <a:schemeClr val="bg1"/>
                </a:solidFill>
              </a:rPr>
              <a:t>SON LOS LAXANTES EMPLEADOS CON MÁS FRECUENCIA POR SU SEGURIDAD Y EFECTIVIDAD</a:t>
            </a:r>
            <a:r>
              <a:rPr lang="es-ES_tradnl" dirty="0" smtClean="0">
                <a:solidFill>
                  <a:schemeClr val="bg1"/>
                </a:solidFill>
              </a:rPr>
              <a:t>,</a:t>
            </a:r>
            <a:endParaRPr lang="es-ES_tradnl" dirty="0">
              <a:solidFill>
                <a:schemeClr val="bg1"/>
              </a:solidFill>
            </a:endParaRPr>
          </a:p>
        </p:txBody>
      </p:sp>
      <p:sp>
        <p:nvSpPr>
          <p:cNvPr id="6" name="Rectángulo 5"/>
          <p:cNvSpPr/>
          <p:nvPr/>
        </p:nvSpPr>
        <p:spPr>
          <a:xfrm>
            <a:off x="335360" y="1669449"/>
            <a:ext cx="11280940" cy="830997"/>
          </a:xfrm>
          <a:prstGeom prst="rect">
            <a:avLst/>
          </a:prstGeom>
          <a:solidFill>
            <a:srgbClr val="004586"/>
          </a:solidFill>
        </p:spPr>
        <p:txBody>
          <a:bodyPr wrap="square">
            <a:spAutoFit/>
          </a:bodyPr>
          <a:lstStyle/>
          <a:p>
            <a:pPr algn="ctr"/>
            <a:r>
              <a:rPr lang="es-ES_tradnl" sz="2400" b="1" dirty="0">
                <a:solidFill>
                  <a:schemeClr val="bg1"/>
                </a:solidFill>
              </a:rPr>
              <a:t> </a:t>
            </a:r>
            <a:r>
              <a:rPr lang="es-ES_tradnl" sz="2400" b="1" dirty="0" smtClean="0">
                <a:solidFill>
                  <a:schemeClr val="bg1"/>
                </a:solidFill>
              </a:rPr>
              <a:t>      Actúan </a:t>
            </a:r>
            <a:r>
              <a:rPr lang="es-ES_tradnl" sz="2400" b="1" dirty="0">
                <a:solidFill>
                  <a:schemeClr val="bg1"/>
                </a:solidFill>
              </a:rPr>
              <a:t>debido a  su capacidad de extraer y retener el agua en la luz intestinal por </a:t>
            </a:r>
            <a:r>
              <a:rPr lang="es-ES_tradnl" sz="2400" b="1" dirty="0" smtClean="0">
                <a:solidFill>
                  <a:schemeClr val="bg1"/>
                </a:solidFill>
              </a:rPr>
              <a:t>ósmosis</a:t>
            </a:r>
            <a:r>
              <a:rPr lang="es-ES_tradnl" sz="2400" dirty="0" smtClean="0">
                <a:solidFill>
                  <a:schemeClr val="bg1"/>
                </a:solidFill>
              </a:rPr>
              <a:t>, </a:t>
            </a:r>
            <a:r>
              <a:rPr lang="es-ES_tradnl" sz="2400" b="1" dirty="0" smtClean="0">
                <a:solidFill>
                  <a:schemeClr val="bg1"/>
                </a:solidFill>
              </a:rPr>
              <a:t>disminuyendo </a:t>
            </a:r>
            <a:r>
              <a:rPr lang="es-ES_tradnl" sz="2400" b="1" dirty="0">
                <a:solidFill>
                  <a:schemeClr val="bg1"/>
                </a:solidFill>
              </a:rPr>
              <a:t>la consistencia de las heces</a:t>
            </a:r>
          </a:p>
        </p:txBody>
      </p:sp>
      <p:pic>
        <p:nvPicPr>
          <p:cNvPr id="8" name="Marcador de contenido 6"/>
          <p:cNvPicPr>
            <a:picLocks noChangeAspect="1"/>
          </p:cNvPicPr>
          <p:nvPr/>
        </p:nvPicPr>
        <p:blipFill>
          <a:blip r:embed="rId3"/>
          <a:stretch>
            <a:fillRect/>
          </a:stretch>
        </p:blipFill>
        <p:spPr>
          <a:xfrm>
            <a:off x="6240016" y="2708920"/>
            <a:ext cx="4464496" cy="2284818"/>
          </a:xfrm>
          <a:prstGeom prst="rect">
            <a:avLst/>
          </a:prstGeom>
        </p:spPr>
      </p:pic>
    </p:spTree>
    <p:extLst>
      <p:ext uri="{BB962C8B-B14F-4D97-AF65-F5344CB8AC3E}">
        <p14:creationId xmlns:p14="http://schemas.microsoft.com/office/powerpoint/2010/main" val="1112437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84" y="188640"/>
            <a:ext cx="10972800" cy="604800"/>
          </a:xfrm>
          <a:noFill/>
        </p:spPr>
        <p:txBody>
          <a:bodyPr/>
          <a:lstStyle/>
          <a:p>
            <a:r>
              <a:rPr lang="es-ES_tradnl" dirty="0" smtClean="0"/>
              <a:t>Caso clínico 3 (I)</a:t>
            </a:r>
            <a:endParaRPr lang="es-ES_tradnl" dirty="0"/>
          </a:p>
        </p:txBody>
      </p:sp>
      <p:sp>
        <p:nvSpPr>
          <p:cNvPr id="3" name="Marcador de contenido 2"/>
          <p:cNvSpPr>
            <a:spLocks noGrp="1"/>
          </p:cNvSpPr>
          <p:nvPr>
            <p:ph idx="1"/>
          </p:nvPr>
        </p:nvSpPr>
        <p:spPr>
          <a:xfrm>
            <a:off x="0" y="1916832"/>
            <a:ext cx="11845752" cy="3816424"/>
          </a:xfrm>
        </p:spPr>
        <p:txBody>
          <a:bodyPr/>
          <a:lstStyle/>
          <a:p>
            <a:r>
              <a:rPr lang="es-ES_tradnl" dirty="0" smtClean="0"/>
              <a:t>Entra </a:t>
            </a:r>
            <a:r>
              <a:rPr lang="es-ES_tradnl" dirty="0"/>
              <a:t>en la farmacia una madre con un bebé de pocos días. Nos entrega una receta con amoxicilina de 500 mg en cápsulas que le acaban de recetar a ella para una infección, y además nos pide un </a:t>
            </a:r>
            <a:r>
              <a:rPr lang="es-ES_tradnl" dirty="0" smtClean="0"/>
              <a:t>laxante. Sabemos </a:t>
            </a:r>
            <a:r>
              <a:rPr lang="es-ES_tradnl" dirty="0"/>
              <a:t>que da lactancia materna a su hijo.</a:t>
            </a:r>
          </a:p>
          <a:p>
            <a:r>
              <a:rPr lang="es-ES_tradnl" dirty="0" smtClean="0"/>
              <a:t>Nos dice que lleva 3 días sin evacuar .</a:t>
            </a:r>
            <a:endParaRPr lang="es-ES_tradnl" dirty="0"/>
          </a:p>
        </p:txBody>
      </p:sp>
    </p:spTree>
    <p:extLst>
      <p:ext uri="{BB962C8B-B14F-4D97-AF65-F5344CB8AC3E}">
        <p14:creationId xmlns:p14="http://schemas.microsoft.com/office/powerpoint/2010/main" val="401326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11200"/>
            <a:ext cx="10972800" cy="604800"/>
          </a:xfrm>
        </p:spPr>
        <p:txBody>
          <a:bodyPr/>
          <a:lstStyle/>
          <a:p>
            <a:r>
              <a:rPr lang="es-ES_tradnl"/>
              <a:t>Riesgo para la lactancia</a:t>
            </a:r>
            <a:br>
              <a:rPr lang="es-ES_tradnl"/>
            </a:br>
            <a:endParaRPr lang="es-ES_tradnl"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5520" y="908720"/>
            <a:ext cx="7560840" cy="5302073"/>
          </a:xfrm>
        </p:spPr>
      </p:pic>
      <p:sp>
        <p:nvSpPr>
          <p:cNvPr id="4" name="Marcador de texto 3"/>
          <p:cNvSpPr>
            <a:spLocks noGrp="1"/>
          </p:cNvSpPr>
          <p:nvPr>
            <p:ph type="body" sz="quarter" idx="10"/>
          </p:nvPr>
        </p:nvSpPr>
        <p:spPr>
          <a:xfrm>
            <a:off x="4223792" y="5661248"/>
            <a:ext cx="7358608" cy="432048"/>
          </a:xfrm>
        </p:spPr>
        <p:txBody>
          <a:bodyPr>
            <a:normAutofit fontScale="85000" lnSpcReduction="10000"/>
          </a:bodyPr>
          <a:lstStyle/>
          <a:p>
            <a:r>
              <a:rPr lang="es-ES_tradnl" sz="1200" i="0" dirty="0">
                <a:solidFill>
                  <a:schemeClr val="bg1">
                    <a:lumMod val="50000"/>
                  </a:schemeClr>
                </a:solidFill>
              </a:rPr>
              <a:t>APILAM. Laxantes. ATC A06. En: e-</a:t>
            </a:r>
            <a:r>
              <a:rPr lang="es-ES_tradnl" sz="1200" i="0" dirty="0" err="1">
                <a:solidFill>
                  <a:schemeClr val="bg1">
                    <a:lumMod val="50000"/>
                  </a:schemeClr>
                </a:solidFill>
              </a:rPr>
              <a:t>lactancia.org</a:t>
            </a:r>
            <a:r>
              <a:rPr lang="es-ES_tradnl" sz="1200" i="0" dirty="0">
                <a:solidFill>
                  <a:schemeClr val="bg1">
                    <a:lumMod val="50000"/>
                  </a:schemeClr>
                </a:solidFill>
              </a:rPr>
              <a:t>. APILAM: Asociación para la promoción e investigación científica y cultural de la lactancia materna; 2002 actualizado 27 </a:t>
            </a:r>
            <a:r>
              <a:rPr lang="es-ES_tradnl" sz="1200" i="0" dirty="0" err="1">
                <a:solidFill>
                  <a:schemeClr val="bg1">
                    <a:lumMod val="50000"/>
                  </a:schemeClr>
                </a:solidFill>
              </a:rPr>
              <a:t>ago</a:t>
            </a:r>
            <a:r>
              <a:rPr lang="es-ES_tradnl" sz="1200" i="0" dirty="0">
                <a:solidFill>
                  <a:schemeClr val="bg1">
                    <a:lumMod val="50000"/>
                  </a:schemeClr>
                </a:solidFill>
              </a:rPr>
              <a:t> 2017; citado 16 oct 2017. Disponible en http://e-</a:t>
            </a:r>
            <a:r>
              <a:rPr lang="es-ES_tradnl" sz="1200" i="0" dirty="0" err="1">
                <a:solidFill>
                  <a:schemeClr val="bg1">
                    <a:lumMod val="50000"/>
                  </a:schemeClr>
                </a:solidFill>
              </a:rPr>
              <a:t>lactancia.org</a:t>
            </a:r>
            <a:r>
              <a:rPr lang="es-ES_tradnl" sz="1200" i="0" dirty="0">
                <a:solidFill>
                  <a:schemeClr val="bg1">
                    <a:lumMod val="50000"/>
                  </a:schemeClr>
                </a:solidFill>
              </a:rPr>
              <a:t>/</a:t>
            </a:r>
            <a:r>
              <a:rPr lang="es-ES_tradnl" sz="1200" i="0" dirty="0" err="1">
                <a:solidFill>
                  <a:schemeClr val="bg1">
                    <a:lumMod val="50000"/>
                  </a:schemeClr>
                </a:solidFill>
              </a:rPr>
              <a:t>breastfeeding</a:t>
            </a:r>
            <a:r>
              <a:rPr lang="es-ES_tradnl" sz="1200" i="0" dirty="0">
                <a:solidFill>
                  <a:schemeClr val="bg1">
                    <a:lumMod val="50000"/>
                  </a:schemeClr>
                </a:solidFill>
              </a:rPr>
              <a:t>/laxatives-atc-a06/</a:t>
            </a:r>
            <a:r>
              <a:rPr lang="es-ES_tradnl" sz="1200" i="0" dirty="0" err="1">
                <a:solidFill>
                  <a:schemeClr val="bg1">
                    <a:lumMod val="50000"/>
                  </a:schemeClr>
                </a:solidFill>
              </a:rPr>
              <a:t>group</a:t>
            </a:r>
            <a:endParaRPr lang="es-ES_tradnl" sz="1200" i="0" dirty="0">
              <a:solidFill>
                <a:schemeClr val="bg1">
                  <a:lumMod val="50000"/>
                </a:schemeClr>
              </a:solidFill>
            </a:endParaRPr>
          </a:p>
          <a:p>
            <a:endParaRPr lang="es-ES_tradnl" dirty="0"/>
          </a:p>
          <a:p>
            <a:endParaRPr lang="es-ES_tradnl" dirty="0"/>
          </a:p>
        </p:txBody>
      </p:sp>
    </p:spTree>
    <p:extLst>
      <p:ext uri="{BB962C8B-B14F-4D97-AF65-F5344CB8AC3E}">
        <p14:creationId xmlns:p14="http://schemas.microsoft.com/office/powerpoint/2010/main" val="1847383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392" y="620688"/>
            <a:ext cx="10972800" cy="604800"/>
          </a:xfrm>
        </p:spPr>
        <p:txBody>
          <a:bodyPr/>
          <a:lstStyle/>
          <a:p>
            <a:r>
              <a:rPr lang="es-ES_tradnl" sz="2800" dirty="0" smtClean="0"/>
              <a:t>Caso clínico 3 (opción tratamiento): </a:t>
            </a:r>
            <a:r>
              <a:rPr lang="es-ES_tradnl" sz="2800" dirty="0"/>
              <a:t>Laxantes </a:t>
            </a:r>
            <a:r>
              <a:rPr lang="es-ES_tradnl" sz="2800" dirty="0" smtClean="0"/>
              <a:t>formadores de masa (II)</a:t>
            </a:r>
            <a:r>
              <a:rPr lang="es-ES_tradnl" dirty="0">
                <a:solidFill>
                  <a:srgbClr val="0070C0"/>
                </a:solidFill>
              </a:rPr>
              <a:t/>
            </a:r>
            <a:br>
              <a:rPr lang="es-ES_tradnl" dirty="0">
                <a:solidFill>
                  <a:srgbClr val="0070C0"/>
                </a:solidFill>
              </a:rPr>
            </a:br>
            <a:r>
              <a:rPr lang="es-ES_tradnl" dirty="0">
                <a:solidFill>
                  <a:srgbClr val="0070C0"/>
                </a:solidFill>
              </a:rPr>
              <a:t/>
            </a:r>
            <a:br>
              <a:rPr lang="es-ES_tradnl" dirty="0">
                <a:solidFill>
                  <a:srgbClr val="0070C0"/>
                </a:solidFill>
              </a:rPr>
            </a:br>
            <a:endParaRPr lang="es-ES_tradnl" dirty="0">
              <a:solidFill>
                <a:srgbClr val="0070C0"/>
              </a:solidFill>
            </a:endParaRPr>
          </a:p>
        </p:txBody>
      </p:sp>
      <p:sp>
        <p:nvSpPr>
          <p:cNvPr id="3" name="Marcador de contenido 2"/>
          <p:cNvSpPr>
            <a:spLocks noGrp="1"/>
          </p:cNvSpPr>
          <p:nvPr>
            <p:ph idx="1"/>
          </p:nvPr>
        </p:nvSpPr>
        <p:spPr>
          <a:xfrm>
            <a:off x="0" y="1772816"/>
            <a:ext cx="8537006" cy="3168352"/>
          </a:xfrm>
        </p:spPr>
        <p:txBody>
          <a:bodyPr>
            <a:normAutofit/>
          </a:bodyPr>
          <a:lstStyle/>
          <a:p>
            <a:r>
              <a:rPr lang="es-ES_tradnl" dirty="0" smtClean="0"/>
              <a:t>Actúan </a:t>
            </a:r>
            <a:r>
              <a:rPr lang="es-ES_tradnl" dirty="0"/>
              <a:t>incrementando la masa </a:t>
            </a:r>
            <a:r>
              <a:rPr lang="es-ES_tradnl" dirty="0" smtClean="0"/>
              <a:t>fecal.</a:t>
            </a:r>
            <a:endParaRPr lang="es-ES_tradnl" dirty="0"/>
          </a:p>
          <a:p>
            <a:r>
              <a:rPr lang="es-ES_tradnl" dirty="0"/>
              <a:t>Su efecto puede tardar hasta 72 horas. Eficacia en </a:t>
            </a:r>
            <a:r>
              <a:rPr lang="es-ES_tradnl" dirty="0" smtClean="0"/>
              <a:t>semanas. </a:t>
            </a:r>
            <a:endParaRPr lang="es-ES_tradnl" dirty="0"/>
          </a:p>
          <a:p>
            <a:r>
              <a:rPr lang="es-ES_tradnl" dirty="0">
                <a:solidFill>
                  <a:srgbClr val="C00000"/>
                </a:solidFill>
              </a:rPr>
              <a:t>Necesario y muy importante el ingerir abundante </a:t>
            </a:r>
            <a:r>
              <a:rPr lang="es-ES_tradnl" dirty="0" smtClean="0">
                <a:solidFill>
                  <a:srgbClr val="C00000"/>
                </a:solidFill>
              </a:rPr>
              <a:t>agua.</a:t>
            </a:r>
            <a:endParaRPr lang="es-ES_tradnl" dirty="0">
              <a:solidFill>
                <a:srgbClr val="C00000"/>
              </a:solidFill>
            </a:endParaRPr>
          </a:p>
          <a:p>
            <a:r>
              <a:rPr lang="es-ES_tradnl" dirty="0"/>
              <a:t>Efectos </a:t>
            </a:r>
            <a:r>
              <a:rPr lang="es-ES_tradnl" dirty="0" smtClean="0"/>
              <a:t>adversos: flatulencia</a:t>
            </a:r>
            <a:r>
              <a:rPr lang="es-ES_tradnl" dirty="0"/>
              <a:t>, </a:t>
            </a:r>
            <a:r>
              <a:rPr lang="es-ES_tradnl" dirty="0" smtClean="0"/>
              <a:t>meteorismo</a:t>
            </a:r>
            <a:r>
              <a:rPr lang="es-ES_tradnl" dirty="0"/>
              <a:t> </a:t>
            </a:r>
            <a:r>
              <a:rPr lang="es-ES_tradnl" dirty="0" smtClean="0"/>
              <a:t>(Inicio </a:t>
            </a:r>
            <a:r>
              <a:rPr lang="es-ES_tradnl" dirty="0"/>
              <a:t>lento</a:t>
            </a:r>
            <a:r>
              <a:rPr lang="es-ES_tradnl" dirty="0" smtClean="0"/>
              <a:t>).</a:t>
            </a:r>
            <a:endParaRPr lang="es-ES_tradnl" dirty="0"/>
          </a:p>
          <a:p>
            <a:r>
              <a:rPr lang="es-ES_tradnl" dirty="0"/>
              <a:t>Alteración de la absorción de algunos </a:t>
            </a:r>
            <a:r>
              <a:rPr lang="es-ES_tradnl" dirty="0" smtClean="0"/>
              <a:t>fármacos.</a:t>
            </a:r>
            <a:endParaRPr lang="es-ES_tradnl" dirty="0"/>
          </a:p>
          <a:p>
            <a:r>
              <a:rPr lang="es-ES_tradnl" dirty="0"/>
              <a:t>Embarazadas</a:t>
            </a:r>
            <a:r>
              <a:rPr lang="es-ES_tradnl" dirty="0" smtClean="0"/>
              <a:t>, madres lactantes y niños.</a:t>
            </a:r>
          </a:p>
          <a:p>
            <a:r>
              <a:rPr lang="es-ES_tradnl" dirty="0" smtClean="0"/>
              <a:t>Precaución: ancianos.</a:t>
            </a:r>
            <a:endParaRPr lang="es-ES_tradnl" dirty="0"/>
          </a:p>
          <a:p>
            <a:endParaRPr lang="es-ES_tradnl" dirty="0" smtClean="0"/>
          </a:p>
          <a:p>
            <a:pPr marL="542925" indent="0">
              <a:buNone/>
            </a:pPr>
            <a:endParaRPr lang="es-ES_tradnl" dirty="0"/>
          </a:p>
        </p:txBody>
      </p:sp>
      <p:sp>
        <p:nvSpPr>
          <p:cNvPr id="8" name="Rectángulo 7"/>
          <p:cNvSpPr/>
          <p:nvPr/>
        </p:nvSpPr>
        <p:spPr>
          <a:xfrm>
            <a:off x="1487488" y="836712"/>
            <a:ext cx="8928992" cy="830997"/>
          </a:xfrm>
          <a:prstGeom prst="rect">
            <a:avLst/>
          </a:prstGeom>
          <a:solidFill>
            <a:srgbClr val="004586"/>
          </a:solidFill>
        </p:spPr>
        <p:txBody>
          <a:bodyPr wrap="square">
            <a:spAutoFit/>
          </a:bodyPr>
          <a:lstStyle/>
          <a:p>
            <a:pPr algn="ctr"/>
            <a:r>
              <a:rPr lang="es-ES_tradnl" sz="2400" dirty="0" smtClean="0">
                <a:solidFill>
                  <a:schemeClr val="bg1"/>
                </a:solidFill>
              </a:rPr>
              <a:t>PRIMERA MEDIDA TERAPÉUTICA EN PACIENTES CON ESTREÑIMIENTO</a:t>
            </a:r>
          </a:p>
          <a:p>
            <a:pPr algn="ctr"/>
            <a:r>
              <a:rPr lang="es-ES_tradnl" sz="2400" dirty="0" smtClean="0">
                <a:solidFill>
                  <a:schemeClr val="bg1"/>
                </a:solidFill>
              </a:rPr>
              <a:t> CRÓNICO FUNCIONAL </a:t>
            </a:r>
            <a:endParaRPr lang="es-ES_tradnl" sz="2400" dirty="0">
              <a:solidFill>
                <a:schemeClr val="bg1"/>
              </a:solidFill>
            </a:endParaRPr>
          </a:p>
        </p:txBody>
      </p:sp>
      <p:sp>
        <p:nvSpPr>
          <p:cNvPr id="9" name="Marcador de texto 3"/>
          <p:cNvSpPr>
            <a:spLocks noGrp="1"/>
          </p:cNvSpPr>
          <p:nvPr>
            <p:ph type="body" sz="quarter" idx="10"/>
          </p:nvPr>
        </p:nvSpPr>
        <p:spPr>
          <a:xfrm>
            <a:off x="6600056" y="5877272"/>
            <a:ext cx="4982387" cy="413188"/>
          </a:xfrm>
        </p:spPr>
        <p:txBody>
          <a:bodyPr>
            <a:normAutofit fontScale="92500" lnSpcReduction="10000"/>
          </a:bodyPr>
          <a:lstStyle/>
          <a:p>
            <a:pPr>
              <a:spcBef>
                <a:spcPts val="0"/>
              </a:spcBef>
              <a:defRPr/>
            </a:pPr>
            <a:r>
              <a:rPr lang="es-ES_tradnl" sz="1200" dirty="0">
                <a:solidFill>
                  <a:schemeClr val="bg1">
                    <a:lumMod val="50000"/>
                  </a:schemeClr>
                </a:solidFill>
              </a:rPr>
              <a:t>Consejo General de Colegios Oficiales de </a:t>
            </a:r>
            <a:r>
              <a:rPr lang="es-ES_tradnl" sz="1200" dirty="0" err="1">
                <a:solidFill>
                  <a:schemeClr val="bg1">
                    <a:lumMod val="50000"/>
                  </a:schemeClr>
                </a:solidFill>
              </a:rPr>
              <a:t>Farmacéuticos</a:t>
            </a:r>
            <a:r>
              <a:rPr lang="es-ES_tradnl" sz="1200" dirty="0">
                <a:solidFill>
                  <a:schemeClr val="bg1">
                    <a:lumMod val="50000"/>
                  </a:schemeClr>
                </a:solidFill>
              </a:rPr>
              <a:t>. Base de Datos del Conocimiento </a:t>
            </a:r>
            <a:r>
              <a:rPr lang="es-ES_tradnl" sz="1200" dirty="0" err="1">
                <a:solidFill>
                  <a:schemeClr val="bg1">
                    <a:lumMod val="50000"/>
                  </a:schemeClr>
                </a:solidFill>
              </a:rPr>
              <a:t>farmacéutico</a:t>
            </a:r>
            <a:r>
              <a:rPr lang="es-ES_tradnl" sz="1200" dirty="0">
                <a:solidFill>
                  <a:schemeClr val="bg1">
                    <a:lumMod val="50000"/>
                  </a:schemeClr>
                </a:solidFill>
              </a:rPr>
              <a:t> BOT </a:t>
            </a:r>
            <a:r>
              <a:rPr lang="es-ES_tradnl" sz="1200" dirty="0" err="1">
                <a:solidFill>
                  <a:schemeClr val="bg1">
                    <a:lumMod val="50000"/>
                  </a:schemeClr>
                </a:solidFill>
              </a:rPr>
              <a:t>PLUS.Disponible</a:t>
            </a:r>
            <a:r>
              <a:rPr lang="es-ES_tradnl" sz="1200" dirty="0">
                <a:solidFill>
                  <a:schemeClr val="bg1">
                    <a:lumMod val="50000"/>
                  </a:schemeClr>
                </a:solidFill>
              </a:rPr>
              <a:t> en: </a:t>
            </a:r>
            <a:r>
              <a:rPr lang="es-ES_tradnl" sz="1200" dirty="0" err="1">
                <a:solidFill>
                  <a:schemeClr val="bg1">
                    <a:lumMod val="50000"/>
                  </a:schemeClr>
                </a:solidFill>
              </a:rPr>
              <a:t>www.portalfarma.com</a:t>
            </a:r>
            <a:r>
              <a:rPr lang="es-ES_tradnl" sz="1200" dirty="0">
                <a:solidFill>
                  <a:schemeClr val="bg1">
                    <a:lumMod val="50000"/>
                  </a:schemeClr>
                </a:solidFill>
              </a:rPr>
              <a:t> </a:t>
            </a:r>
          </a:p>
          <a:p>
            <a:endParaRPr lang="es-ES_tradnl" dirty="0"/>
          </a:p>
        </p:txBody>
      </p:sp>
      <p:pic>
        <p:nvPicPr>
          <p:cNvPr id="12" name="Imagen 11"/>
          <p:cNvPicPr>
            <a:picLocks noChangeAspect="1"/>
          </p:cNvPicPr>
          <p:nvPr/>
        </p:nvPicPr>
        <p:blipFill>
          <a:blip r:embed="rId3"/>
          <a:stretch>
            <a:fillRect/>
          </a:stretch>
        </p:blipFill>
        <p:spPr>
          <a:xfrm>
            <a:off x="8544272" y="1844824"/>
            <a:ext cx="3565431" cy="2518687"/>
          </a:xfrm>
          <a:prstGeom prst="rect">
            <a:avLst/>
          </a:prstGeom>
        </p:spPr>
      </p:pic>
      <p:sp>
        <p:nvSpPr>
          <p:cNvPr id="14" name="Rectángulo 13"/>
          <p:cNvSpPr/>
          <p:nvPr/>
        </p:nvSpPr>
        <p:spPr>
          <a:xfrm>
            <a:off x="551384" y="4869160"/>
            <a:ext cx="6624736" cy="1015663"/>
          </a:xfrm>
          <a:prstGeom prst="rect">
            <a:avLst/>
          </a:prstGeom>
        </p:spPr>
        <p:txBody>
          <a:bodyPr wrap="square">
            <a:spAutoFit/>
          </a:bodyPr>
          <a:lstStyle/>
          <a:p>
            <a:pPr marL="742950" lvl="1" indent="-285750">
              <a:buClr>
                <a:srgbClr val="C00000"/>
              </a:buClr>
              <a:buFont typeface="Wingdings" panose="05000000000000000000" pitchFamily="2" charset="2"/>
              <a:buChar char="v"/>
            </a:pPr>
            <a:r>
              <a:rPr lang="es-ES_tradnl" sz="2000" dirty="0">
                <a:solidFill>
                  <a:srgbClr val="004586"/>
                </a:solidFill>
              </a:rPr>
              <a:t>Fibra </a:t>
            </a:r>
            <a:r>
              <a:rPr lang="es-ES_tradnl" sz="2000" dirty="0" smtClean="0">
                <a:solidFill>
                  <a:srgbClr val="004586"/>
                </a:solidFill>
              </a:rPr>
              <a:t>dietética.</a:t>
            </a:r>
            <a:endParaRPr lang="es-ES_tradnl" sz="2000" dirty="0">
              <a:solidFill>
                <a:srgbClr val="004586"/>
              </a:solidFill>
            </a:endParaRPr>
          </a:p>
          <a:p>
            <a:pPr marL="742950" lvl="1" indent="-285750">
              <a:buClr>
                <a:srgbClr val="C00000"/>
              </a:buClr>
              <a:buFont typeface="Wingdings" panose="05000000000000000000" pitchFamily="2" charset="2"/>
              <a:buChar char="v"/>
            </a:pPr>
            <a:r>
              <a:rPr lang="es-ES_tradnl" sz="2000" dirty="0">
                <a:solidFill>
                  <a:srgbClr val="004586"/>
                </a:solidFill>
              </a:rPr>
              <a:t>Agentes formadores de volumen o </a:t>
            </a:r>
            <a:r>
              <a:rPr lang="es-ES_tradnl" sz="2000" dirty="0" smtClean="0">
                <a:solidFill>
                  <a:srgbClr val="004586"/>
                </a:solidFill>
              </a:rPr>
              <a:t>mucílagos: semilla del </a:t>
            </a:r>
            <a:r>
              <a:rPr lang="es-ES_tradnl" sz="2000" dirty="0" err="1" smtClean="0">
                <a:solidFill>
                  <a:srgbClr val="004586"/>
                </a:solidFill>
              </a:rPr>
              <a:t>psilio</a:t>
            </a:r>
            <a:r>
              <a:rPr lang="es-ES_tradnl" sz="2000" dirty="0" smtClean="0">
                <a:solidFill>
                  <a:srgbClr val="004586"/>
                </a:solidFill>
              </a:rPr>
              <a:t>. </a:t>
            </a:r>
            <a:endParaRPr lang="es-ES_tradnl" sz="2000" dirty="0">
              <a:solidFill>
                <a:srgbClr val="004586"/>
              </a:solidFill>
            </a:endParaRPr>
          </a:p>
        </p:txBody>
      </p:sp>
      <p:sp>
        <p:nvSpPr>
          <p:cNvPr id="4" name="CuadroTexto 3"/>
          <p:cNvSpPr txBox="1"/>
          <p:nvPr/>
        </p:nvSpPr>
        <p:spPr>
          <a:xfrm>
            <a:off x="3908612" y="-1237129"/>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5" name="CuadroTexto 4"/>
          <p:cNvSpPr txBox="1"/>
          <p:nvPr/>
        </p:nvSpPr>
        <p:spPr>
          <a:xfrm>
            <a:off x="11218460" y="504967"/>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pic>
        <p:nvPicPr>
          <p:cNvPr id="6" name="Imagen 5"/>
          <p:cNvPicPr>
            <a:picLocks noChangeAspect="1"/>
          </p:cNvPicPr>
          <p:nvPr/>
        </p:nvPicPr>
        <p:blipFill>
          <a:blip r:embed="rId4"/>
          <a:stretch>
            <a:fillRect/>
          </a:stretch>
        </p:blipFill>
        <p:spPr>
          <a:xfrm>
            <a:off x="8256240" y="4077072"/>
            <a:ext cx="3791745" cy="1656185"/>
          </a:xfrm>
          <a:prstGeom prst="rect">
            <a:avLst/>
          </a:prstGeom>
        </p:spPr>
      </p:pic>
    </p:spTree>
    <p:extLst>
      <p:ext uri="{BB962C8B-B14F-4D97-AF65-F5344CB8AC3E}">
        <p14:creationId xmlns:p14="http://schemas.microsoft.com/office/powerpoint/2010/main" val="1964462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408" y="116632"/>
            <a:ext cx="10660088" cy="532792"/>
          </a:xfrm>
        </p:spPr>
        <p:txBody>
          <a:bodyPr/>
          <a:lstStyle/>
          <a:p>
            <a:r>
              <a:rPr lang="es-ES_tradnl" dirty="0" smtClean="0"/>
              <a:t>Caso clínico 3. Indicación: </a:t>
            </a:r>
            <a:r>
              <a:rPr lang="es-ES_tradnl" dirty="0" smtClean="0">
                <a:solidFill>
                  <a:srgbClr val="004586"/>
                </a:solidFill>
              </a:rPr>
              <a:t>Educar al paciente (III)</a:t>
            </a:r>
            <a:endParaRPr lang="es-ES_tradnl" dirty="0">
              <a:solidFill>
                <a:srgbClr val="004586"/>
              </a:solidFill>
            </a:endParaRPr>
          </a:p>
        </p:txBody>
      </p:sp>
      <p:pic>
        <p:nvPicPr>
          <p:cNvPr id="7" name="Marcador de contenido 6"/>
          <p:cNvPicPr>
            <a:picLocks noGrp="1" noChangeAspect="1"/>
          </p:cNvPicPr>
          <p:nvPr>
            <p:ph idx="1"/>
          </p:nvPr>
        </p:nvPicPr>
        <p:blipFill>
          <a:blip r:embed="rId3"/>
          <a:stretch>
            <a:fillRect/>
          </a:stretch>
        </p:blipFill>
        <p:spPr>
          <a:xfrm>
            <a:off x="1199456" y="836712"/>
            <a:ext cx="5904656" cy="5256584"/>
          </a:xfrm>
          <a:prstGeom prst="rect">
            <a:avLst/>
          </a:prstGeom>
        </p:spPr>
      </p:pic>
      <p:sp>
        <p:nvSpPr>
          <p:cNvPr id="8" name="Marcador de contenido 2"/>
          <p:cNvSpPr txBox="1">
            <a:spLocks/>
          </p:cNvSpPr>
          <p:nvPr/>
        </p:nvSpPr>
        <p:spPr>
          <a:xfrm>
            <a:off x="7968208" y="1052736"/>
            <a:ext cx="3672408" cy="4489958"/>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None/>
            </a:pPr>
            <a:endParaRPr lang="es-ES_tradnl" sz="2000" dirty="0" smtClean="0">
              <a:solidFill>
                <a:srgbClr val="00B050"/>
              </a:solidFill>
            </a:endParaRPr>
          </a:p>
          <a:p>
            <a:r>
              <a:rPr lang="es-ES_tradnl" b="1" dirty="0">
                <a:solidFill>
                  <a:srgbClr val="004586"/>
                </a:solidFill>
              </a:rPr>
              <a:t>Informar sobre laxantes. </a:t>
            </a:r>
            <a:endParaRPr lang="es-ES_tradnl" b="1" dirty="0" smtClean="0">
              <a:solidFill>
                <a:srgbClr val="004586"/>
              </a:solidFill>
            </a:endParaRPr>
          </a:p>
          <a:p>
            <a:pPr marL="542925" indent="0">
              <a:buNone/>
            </a:pPr>
            <a:endParaRPr lang="es-ES_tradnl" b="1" dirty="0">
              <a:solidFill>
                <a:srgbClr val="004586"/>
              </a:solidFill>
            </a:endParaRPr>
          </a:p>
          <a:p>
            <a:r>
              <a:rPr lang="es-ES_tradnl" b="1" dirty="0" smtClean="0">
                <a:solidFill>
                  <a:srgbClr val="004586"/>
                </a:solidFill>
              </a:rPr>
              <a:t>No </a:t>
            </a:r>
            <a:r>
              <a:rPr lang="es-ES_tradnl" b="1" dirty="0">
                <a:solidFill>
                  <a:srgbClr val="004586"/>
                </a:solidFill>
              </a:rPr>
              <a:t>aconsejar el uso del laxante durante más de 7 días seguidos</a:t>
            </a:r>
            <a:r>
              <a:rPr lang="es-ES_tradnl" b="1" dirty="0" smtClean="0">
                <a:solidFill>
                  <a:srgbClr val="004586"/>
                </a:solidFill>
              </a:rPr>
              <a:t>.</a:t>
            </a:r>
          </a:p>
          <a:p>
            <a:pPr marL="542925" indent="0">
              <a:buNone/>
            </a:pPr>
            <a:endParaRPr lang="es-ES_tradnl" b="1" dirty="0" smtClean="0">
              <a:solidFill>
                <a:srgbClr val="004586"/>
              </a:solidFill>
            </a:endParaRPr>
          </a:p>
          <a:p>
            <a:r>
              <a:rPr lang="es-ES_tradnl" b="1" dirty="0">
                <a:solidFill>
                  <a:srgbClr val="004586"/>
                </a:solidFill>
              </a:rPr>
              <a:t>Derivar al médico si no responde. </a:t>
            </a:r>
          </a:p>
          <a:p>
            <a:endParaRPr lang="es-ES_tradnl" dirty="0">
              <a:solidFill>
                <a:srgbClr val="00B050"/>
              </a:solidFill>
            </a:endParaRPr>
          </a:p>
          <a:p>
            <a:endParaRPr lang="es-ES_tradnl" dirty="0">
              <a:solidFill>
                <a:srgbClr val="00B050"/>
              </a:solidFill>
            </a:endParaRPr>
          </a:p>
          <a:p>
            <a:endParaRPr lang="es-ES_tradnl" dirty="0"/>
          </a:p>
        </p:txBody>
      </p:sp>
    </p:spTree>
    <p:extLst>
      <p:ext uri="{BB962C8B-B14F-4D97-AF65-F5344CB8AC3E}">
        <p14:creationId xmlns:p14="http://schemas.microsoft.com/office/powerpoint/2010/main" val="3706831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Otros laxantes </a:t>
            </a:r>
            <a:endParaRPr lang="es-ES_tradnl" dirty="0"/>
          </a:p>
        </p:txBody>
      </p:sp>
      <p:sp>
        <p:nvSpPr>
          <p:cNvPr id="3" name="Marcador de contenido 2"/>
          <p:cNvSpPr>
            <a:spLocks noGrp="1"/>
          </p:cNvSpPr>
          <p:nvPr>
            <p:ph idx="1"/>
          </p:nvPr>
        </p:nvSpPr>
        <p:spPr>
          <a:xfrm>
            <a:off x="0" y="1124744"/>
            <a:ext cx="11568608" cy="4661090"/>
          </a:xfrm>
        </p:spPr>
        <p:txBody>
          <a:bodyPr>
            <a:noAutofit/>
          </a:bodyPr>
          <a:lstStyle/>
          <a:p>
            <a:r>
              <a:rPr lang="es-ES_tradnl" dirty="0" err="1" smtClean="0">
                <a:solidFill>
                  <a:srgbClr val="C00000"/>
                </a:solidFill>
              </a:rPr>
              <a:t>Metilnaltrexona</a:t>
            </a:r>
            <a:r>
              <a:rPr lang="es-ES_tradnl" dirty="0" smtClean="0">
                <a:solidFill>
                  <a:srgbClr val="004586"/>
                </a:solidFill>
              </a:rPr>
              <a:t>:</a:t>
            </a:r>
            <a:r>
              <a:rPr lang="es-ES_tradnl" dirty="0">
                <a:solidFill>
                  <a:srgbClr val="004586"/>
                </a:solidFill>
              </a:rPr>
              <a:t> </a:t>
            </a:r>
            <a:r>
              <a:rPr lang="es-ES_tradnl" sz="2000" dirty="0" smtClean="0">
                <a:solidFill>
                  <a:srgbClr val="004586"/>
                </a:solidFill>
              </a:rPr>
              <a:t>Es </a:t>
            </a:r>
            <a:r>
              <a:rPr lang="es-ES_tradnl" sz="2000" dirty="0">
                <a:solidFill>
                  <a:srgbClr val="004586"/>
                </a:solidFill>
              </a:rPr>
              <a:t>un antagonista de los receptores </a:t>
            </a:r>
            <a:r>
              <a:rPr lang="es-ES_tradnl" sz="2000" dirty="0" smtClean="0">
                <a:solidFill>
                  <a:srgbClr val="004586"/>
                </a:solidFill>
              </a:rPr>
              <a:t>opioides periféricos. </a:t>
            </a:r>
            <a:r>
              <a:rPr lang="es-ES_tradnl" sz="2000" dirty="0" smtClean="0">
                <a:solidFill>
                  <a:srgbClr val="C00000"/>
                </a:solidFill>
              </a:rPr>
              <a:t>No comercializado en España.</a:t>
            </a:r>
          </a:p>
          <a:p>
            <a:r>
              <a:rPr lang="es-ES_tradnl" dirty="0" err="1" smtClean="0">
                <a:solidFill>
                  <a:srgbClr val="C00000"/>
                </a:solidFill>
              </a:rPr>
              <a:t>Prucaloprida</a:t>
            </a:r>
            <a:r>
              <a:rPr lang="es-ES_tradnl" dirty="0">
                <a:solidFill>
                  <a:srgbClr val="004586"/>
                </a:solidFill>
              </a:rPr>
              <a:t>:</a:t>
            </a:r>
            <a:r>
              <a:rPr lang="es-ES_tradnl" dirty="0" smtClean="0">
                <a:solidFill>
                  <a:srgbClr val="004586"/>
                </a:solidFill>
              </a:rPr>
              <a:t> </a:t>
            </a:r>
            <a:r>
              <a:rPr lang="es-ES_tradnl" sz="2000" dirty="0" smtClean="0">
                <a:solidFill>
                  <a:srgbClr val="004586"/>
                </a:solidFill>
              </a:rPr>
              <a:t>Es un procinético. Efecto estimulante del tránsito </a:t>
            </a:r>
            <a:r>
              <a:rPr lang="es-ES_tradnl" sz="2000" dirty="0">
                <a:solidFill>
                  <a:srgbClr val="004586"/>
                </a:solidFill>
              </a:rPr>
              <a:t>intestinal. INFORMACION </a:t>
            </a:r>
            <a:r>
              <a:rPr lang="es-ES_tradnl" sz="2000" dirty="0" smtClean="0">
                <a:solidFill>
                  <a:srgbClr val="004586"/>
                </a:solidFill>
              </a:rPr>
              <a:t>insuficiente </a:t>
            </a:r>
            <a:r>
              <a:rPr lang="es-ES_tradnl" sz="2000" dirty="0" err="1" smtClean="0">
                <a:solidFill>
                  <a:srgbClr val="004586"/>
                </a:solidFill>
              </a:rPr>
              <a:t>segun</a:t>
            </a:r>
            <a:r>
              <a:rPr lang="es-ES_tradnl" sz="2000" dirty="0" smtClean="0">
                <a:solidFill>
                  <a:srgbClr val="004586"/>
                </a:solidFill>
              </a:rPr>
              <a:t>:  </a:t>
            </a:r>
            <a:r>
              <a:rPr lang="es-ES_tradnl" sz="2000" dirty="0">
                <a:solidFill>
                  <a:srgbClr val="004586"/>
                </a:solidFill>
              </a:rPr>
              <a:t>CADIME </a:t>
            </a:r>
            <a:r>
              <a:rPr lang="es-ES_tradnl" sz="2000" dirty="0" smtClean="0">
                <a:solidFill>
                  <a:srgbClr val="004586"/>
                </a:solidFill>
              </a:rPr>
              <a:t>2013.</a:t>
            </a:r>
            <a:r>
              <a:rPr lang="es-ES_tradnl" sz="2000" dirty="0" smtClean="0">
                <a:solidFill>
                  <a:srgbClr val="C00000"/>
                </a:solidFill>
              </a:rPr>
              <a:t>No financiado</a:t>
            </a:r>
          </a:p>
          <a:p>
            <a:r>
              <a:rPr lang="es-ES_tradnl" dirty="0" err="1" smtClean="0">
                <a:solidFill>
                  <a:srgbClr val="C00000"/>
                </a:solidFill>
              </a:rPr>
              <a:t>Linaclotida</a:t>
            </a:r>
            <a:r>
              <a:rPr lang="es-ES_tradnl" dirty="0" smtClean="0">
                <a:solidFill>
                  <a:srgbClr val="004586"/>
                </a:solidFill>
              </a:rPr>
              <a:t>:</a:t>
            </a:r>
            <a:r>
              <a:rPr lang="es-ES_tradnl" dirty="0">
                <a:solidFill>
                  <a:srgbClr val="004586"/>
                </a:solidFill>
              </a:rPr>
              <a:t> </a:t>
            </a:r>
            <a:r>
              <a:rPr lang="es-ES_tradnl" sz="2000" dirty="0" smtClean="0">
                <a:solidFill>
                  <a:srgbClr val="004586"/>
                </a:solidFill>
              </a:rPr>
              <a:t>Agonista </a:t>
            </a:r>
            <a:r>
              <a:rPr lang="es-ES_tradnl" sz="2000" dirty="0">
                <a:solidFill>
                  <a:srgbClr val="004586"/>
                </a:solidFill>
              </a:rPr>
              <a:t>del </a:t>
            </a:r>
            <a:r>
              <a:rPr lang="es-ES_tradnl" sz="2000" dirty="0" smtClean="0">
                <a:solidFill>
                  <a:srgbClr val="004586"/>
                </a:solidFill>
              </a:rPr>
              <a:t>receptor de </a:t>
            </a:r>
            <a:r>
              <a:rPr lang="es-ES_tradnl" sz="2000" dirty="0">
                <a:solidFill>
                  <a:srgbClr val="004586"/>
                </a:solidFill>
              </a:rPr>
              <a:t>la </a:t>
            </a:r>
            <a:r>
              <a:rPr lang="es-ES_tradnl" sz="2000" dirty="0" err="1">
                <a:solidFill>
                  <a:srgbClr val="004586"/>
                </a:solidFill>
              </a:rPr>
              <a:t>guanilatociclasa</a:t>
            </a:r>
            <a:r>
              <a:rPr lang="es-ES_tradnl" sz="2000" dirty="0">
                <a:solidFill>
                  <a:srgbClr val="004586"/>
                </a:solidFill>
              </a:rPr>
              <a:t> C, </a:t>
            </a:r>
            <a:r>
              <a:rPr lang="es-ES_tradnl" sz="2000" dirty="0" smtClean="0">
                <a:solidFill>
                  <a:srgbClr val="004586"/>
                </a:solidFill>
              </a:rPr>
              <a:t>aumenta la </a:t>
            </a:r>
            <a:r>
              <a:rPr lang="es-ES_tradnl" sz="2000" dirty="0">
                <a:solidFill>
                  <a:srgbClr val="004586"/>
                </a:solidFill>
              </a:rPr>
              <a:t>secreción </a:t>
            </a:r>
            <a:r>
              <a:rPr lang="es-ES_tradnl" sz="2000" dirty="0" smtClean="0">
                <a:solidFill>
                  <a:srgbClr val="004586"/>
                </a:solidFill>
              </a:rPr>
              <a:t>intestinal</a:t>
            </a:r>
            <a:r>
              <a:rPr lang="es-ES_tradnl" sz="2000" dirty="0">
                <a:solidFill>
                  <a:srgbClr val="004586"/>
                </a:solidFill>
              </a:rPr>
              <a:t>. </a:t>
            </a:r>
            <a:r>
              <a:rPr lang="es-ES_tradnl" sz="2000" dirty="0" smtClean="0">
                <a:solidFill>
                  <a:srgbClr val="004586"/>
                </a:solidFill>
              </a:rPr>
              <a:t>Indicación: </a:t>
            </a:r>
            <a:r>
              <a:rPr lang="es-ES_tradnl" sz="2000" dirty="0">
                <a:solidFill>
                  <a:srgbClr val="004586"/>
                </a:solidFill>
              </a:rPr>
              <a:t>intestino </a:t>
            </a:r>
            <a:r>
              <a:rPr lang="es-ES_tradnl" sz="2000" dirty="0" smtClean="0">
                <a:solidFill>
                  <a:srgbClr val="004586"/>
                </a:solidFill>
              </a:rPr>
              <a:t>irritable con estreñimiento. </a:t>
            </a:r>
            <a:r>
              <a:rPr lang="es-ES_tradnl" sz="2000" dirty="0" smtClean="0">
                <a:solidFill>
                  <a:srgbClr val="C00000"/>
                </a:solidFill>
              </a:rPr>
              <a:t>VISADO. </a:t>
            </a:r>
            <a:r>
              <a:rPr lang="es-ES_tradnl" sz="2000" dirty="0" smtClean="0">
                <a:solidFill>
                  <a:srgbClr val="004586"/>
                </a:solidFill>
              </a:rPr>
              <a:t>Información insuficiente según:. CADIME 2014.</a:t>
            </a:r>
          </a:p>
          <a:p>
            <a:r>
              <a:rPr lang="es-ES_tradnl" dirty="0" err="1" smtClean="0">
                <a:solidFill>
                  <a:srgbClr val="C00000"/>
                </a:solidFill>
              </a:rPr>
              <a:t>Lubiprostona</a:t>
            </a:r>
            <a:r>
              <a:rPr lang="es-ES_tradnl" dirty="0" smtClean="0">
                <a:solidFill>
                  <a:srgbClr val="004586"/>
                </a:solidFill>
              </a:rPr>
              <a:t>.</a:t>
            </a:r>
            <a:r>
              <a:rPr lang="es-ES_tradnl" dirty="0">
                <a:solidFill>
                  <a:srgbClr val="004586"/>
                </a:solidFill>
              </a:rPr>
              <a:t> </a:t>
            </a:r>
            <a:r>
              <a:rPr lang="es-ES_tradnl" sz="2000" dirty="0" smtClean="0">
                <a:solidFill>
                  <a:srgbClr val="004586"/>
                </a:solidFill>
              </a:rPr>
              <a:t>Activador </a:t>
            </a:r>
            <a:r>
              <a:rPr lang="es-ES_tradnl" sz="2000" dirty="0">
                <a:solidFill>
                  <a:srgbClr val="004586"/>
                </a:solidFill>
              </a:rPr>
              <a:t>de los canales del cloro tipo </a:t>
            </a:r>
            <a:r>
              <a:rPr lang="es-ES_tradnl" sz="2000" dirty="0" smtClean="0">
                <a:solidFill>
                  <a:srgbClr val="004586"/>
                </a:solidFill>
              </a:rPr>
              <a:t>2. Aumenta </a:t>
            </a:r>
            <a:r>
              <a:rPr lang="es-ES_tradnl" sz="2000" dirty="0">
                <a:solidFill>
                  <a:srgbClr val="004586"/>
                </a:solidFill>
              </a:rPr>
              <a:t>la secreción </a:t>
            </a:r>
            <a:r>
              <a:rPr lang="es-ES_tradnl" sz="2000" dirty="0" smtClean="0">
                <a:solidFill>
                  <a:srgbClr val="004586"/>
                </a:solidFill>
              </a:rPr>
              <a:t>intestinal</a:t>
            </a:r>
            <a:r>
              <a:rPr lang="es-ES_tradnl" sz="2000" dirty="0">
                <a:solidFill>
                  <a:srgbClr val="004586"/>
                </a:solidFill>
              </a:rPr>
              <a:t>.</a:t>
            </a:r>
            <a:r>
              <a:rPr lang="es-ES_tradnl" sz="2000" dirty="0" smtClean="0">
                <a:solidFill>
                  <a:srgbClr val="004586"/>
                </a:solidFill>
              </a:rPr>
              <a:t> Indicado:  estreñimiento </a:t>
            </a:r>
            <a:r>
              <a:rPr lang="es-ES_tradnl" sz="2000" dirty="0">
                <a:solidFill>
                  <a:srgbClr val="004586"/>
                </a:solidFill>
              </a:rPr>
              <a:t>inducido por opioides en pacientes no </a:t>
            </a:r>
            <a:r>
              <a:rPr lang="es-ES_tradnl" sz="2000" dirty="0" smtClean="0">
                <a:solidFill>
                  <a:srgbClr val="004586"/>
                </a:solidFill>
              </a:rPr>
              <a:t>oncológicos. </a:t>
            </a:r>
            <a:r>
              <a:rPr lang="es-ES_tradnl" sz="2000" dirty="0" smtClean="0">
                <a:solidFill>
                  <a:srgbClr val="C00000"/>
                </a:solidFill>
              </a:rPr>
              <a:t>No comercializado en España.</a:t>
            </a:r>
          </a:p>
          <a:p>
            <a:r>
              <a:rPr lang="es-ES_tradnl" dirty="0" smtClean="0">
                <a:solidFill>
                  <a:srgbClr val="C00000"/>
                </a:solidFill>
              </a:rPr>
              <a:t>Naloxegol</a:t>
            </a:r>
            <a:r>
              <a:rPr lang="es-ES_tradnl" dirty="0" smtClean="0">
                <a:solidFill>
                  <a:srgbClr val="004586"/>
                </a:solidFill>
              </a:rPr>
              <a:t>:</a:t>
            </a:r>
            <a:r>
              <a:rPr lang="es-ES_tradnl" dirty="0">
                <a:solidFill>
                  <a:srgbClr val="004586"/>
                </a:solidFill>
              </a:rPr>
              <a:t> </a:t>
            </a:r>
            <a:r>
              <a:rPr lang="es-ES_tradnl" sz="2000" dirty="0" smtClean="0">
                <a:solidFill>
                  <a:srgbClr val="004586"/>
                </a:solidFill>
              </a:rPr>
              <a:t>Derivado del </a:t>
            </a:r>
            <a:r>
              <a:rPr lang="es-ES_tradnl" sz="2000" dirty="0">
                <a:solidFill>
                  <a:srgbClr val="004586"/>
                </a:solidFill>
              </a:rPr>
              <a:t>antagonista del receptor </a:t>
            </a:r>
            <a:r>
              <a:rPr lang="es-ES_tradnl" sz="2000" dirty="0" smtClean="0">
                <a:solidFill>
                  <a:srgbClr val="004586"/>
                </a:solidFill>
              </a:rPr>
              <a:t>opioide. Indicado: tratamiento </a:t>
            </a:r>
            <a:r>
              <a:rPr lang="es-ES_tradnl" sz="2000" dirty="0">
                <a:solidFill>
                  <a:srgbClr val="004586"/>
                </a:solidFill>
              </a:rPr>
              <a:t>del </a:t>
            </a:r>
            <a:r>
              <a:rPr lang="es-ES_tradnl" sz="2000" dirty="0" smtClean="0">
                <a:solidFill>
                  <a:srgbClr val="004586"/>
                </a:solidFill>
              </a:rPr>
              <a:t>estreñimiento </a:t>
            </a:r>
            <a:r>
              <a:rPr lang="es-ES_tradnl" sz="2000" dirty="0">
                <a:solidFill>
                  <a:srgbClr val="004586"/>
                </a:solidFill>
              </a:rPr>
              <a:t>inducido por </a:t>
            </a:r>
            <a:r>
              <a:rPr lang="es-ES_tradnl" sz="2000" dirty="0" smtClean="0">
                <a:solidFill>
                  <a:srgbClr val="004586"/>
                </a:solidFill>
              </a:rPr>
              <a:t>opioides. </a:t>
            </a:r>
            <a:r>
              <a:rPr lang="es-ES_tradnl" sz="2000" dirty="0" smtClean="0">
                <a:solidFill>
                  <a:srgbClr val="C00000"/>
                </a:solidFill>
              </a:rPr>
              <a:t>VISADO. </a:t>
            </a:r>
          </a:p>
          <a:p>
            <a:r>
              <a:rPr lang="es-ES_tradnl" dirty="0" err="1" smtClean="0">
                <a:solidFill>
                  <a:srgbClr val="C00000"/>
                </a:solidFill>
              </a:rPr>
              <a:t>Tegaserod</a:t>
            </a:r>
            <a:r>
              <a:rPr lang="es-ES_tradnl" dirty="0" smtClean="0">
                <a:solidFill>
                  <a:srgbClr val="004586"/>
                </a:solidFill>
              </a:rPr>
              <a:t>:</a:t>
            </a:r>
            <a:r>
              <a:rPr lang="es-ES_tradnl" dirty="0">
                <a:solidFill>
                  <a:srgbClr val="004586"/>
                </a:solidFill>
              </a:rPr>
              <a:t> </a:t>
            </a:r>
            <a:r>
              <a:rPr lang="es-ES_tradnl" sz="2000" dirty="0" smtClean="0">
                <a:solidFill>
                  <a:srgbClr val="004586"/>
                </a:solidFill>
              </a:rPr>
              <a:t>Agonista </a:t>
            </a:r>
            <a:r>
              <a:rPr lang="es-ES_tradnl" sz="2000" dirty="0">
                <a:solidFill>
                  <a:srgbClr val="004586"/>
                </a:solidFill>
              </a:rPr>
              <a:t>selectivo de los receptores 5-HT4 </a:t>
            </a:r>
            <a:r>
              <a:rPr lang="es-ES_tradnl" sz="2000" dirty="0" smtClean="0">
                <a:solidFill>
                  <a:srgbClr val="C00000"/>
                </a:solidFill>
              </a:rPr>
              <a:t>Retirado en marzo 2017 </a:t>
            </a:r>
            <a:r>
              <a:rPr lang="es-ES_tradnl" sz="2000" dirty="0" smtClean="0">
                <a:solidFill>
                  <a:srgbClr val="004586"/>
                </a:solidFill>
              </a:rPr>
              <a:t>(efectos adversos a nivel cardiovascular).</a:t>
            </a:r>
            <a:endParaRPr lang="es-ES_tradnl" sz="2000" dirty="0">
              <a:solidFill>
                <a:srgbClr val="004586"/>
              </a:solidFill>
            </a:endParaRPr>
          </a:p>
        </p:txBody>
      </p:sp>
      <p:sp>
        <p:nvSpPr>
          <p:cNvPr id="4" name="Marcador de texto 3"/>
          <p:cNvSpPr>
            <a:spLocks noGrp="1"/>
          </p:cNvSpPr>
          <p:nvPr>
            <p:ph type="body" sz="quarter" idx="10"/>
          </p:nvPr>
        </p:nvSpPr>
        <p:spPr>
          <a:xfrm>
            <a:off x="6076595" y="5661248"/>
            <a:ext cx="6103074" cy="648072"/>
          </a:xfrm>
        </p:spPr>
        <p:txBody>
          <a:bodyPr>
            <a:normAutofit fontScale="92500" lnSpcReduction="10000"/>
          </a:bodyPr>
          <a:lstStyle/>
          <a:p>
            <a:pPr algn="l">
              <a:spcBef>
                <a:spcPts val="0"/>
              </a:spcBef>
              <a:defRPr/>
            </a:pPr>
            <a:r>
              <a:rPr lang="es-ES_tradnl" sz="1300" b="1" dirty="0">
                <a:solidFill>
                  <a:schemeClr val="bg1">
                    <a:lumMod val="50000"/>
                  </a:schemeClr>
                </a:solidFill>
              </a:rPr>
              <a:t>INFAC fuentes de </a:t>
            </a:r>
            <a:r>
              <a:rPr lang="es-ES_tradnl" sz="1300" b="1" dirty="0" err="1">
                <a:solidFill>
                  <a:schemeClr val="bg1">
                    <a:lumMod val="50000"/>
                  </a:schemeClr>
                </a:solidFill>
              </a:rPr>
              <a:t>informacion</a:t>
            </a:r>
            <a:r>
              <a:rPr lang="es-ES_tradnl" sz="1300" b="1" dirty="0">
                <a:solidFill>
                  <a:schemeClr val="bg1">
                    <a:lumMod val="50000"/>
                  </a:schemeClr>
                </a:solidFill>
              </a:rPr>
              <a:t> de medicamentos.</a:t>
            </a:r>
            <a:r>
              <a:rPr lang="de-DE" sz="1300" b="1" dirty="0">
                <a:solidFill>
                  <a:schemeClr val="bg1">
                    <a:lumMod val="50000"/>
                  </a:schemeClr>
                </a:solidFill>
              </a:rPr>
              <a:t> VOLUMEN 19 • </a:t>
            </a:r>
            <a:r>
              <a:rPr lang="de-DE" sz="1300" b="1" dirty="0" err="1">
                <a:solidFill>
                  <a:schemeClr val="bg1">
                    <a:lumMod val="50000"/>
                  </a:schemeClr>
                </a:solidFill>
              </a:rPr>
              <a:t>No</a:t>
            </a:r>
            <a:r>
              <a:rPr lang="de-DE" sz="1300" b="1" dirty="0">
                <a:solidFill>
                  <a:schemeClr val="bg1">
                    <a:lumMod val="50000"/>
                  </a:schemeClr>
                </a:solidFill>
              </a:rPr>
              <a:t> 6 • 2011 </a:t>
            </a:r>
          </a:p>
          <a:p>
            <a:pPr algn="l">
              <a:spcBef>
                <a:spcPts val="0"/>
              </a:spcBef>
              <a:defRPr/>
            </a:pPr>
            <a:r>
              <a:rPr lang="de-DE" sz="1300" b="1" dirty="0">
                <a:solidFill>
                  <a:schemeClr val="bg1">
                    <a:lumMod val="50000"/>
                  </a:schemeClr>
                </a:solidFill>
              </a:rPr>
              <a:t>CADIME. </a:t>
            </a:r>
            <a:r>
              <a:rPr lang="de-DE" sz="1300" b="1" dirty="0" err="1">
                <a:solidFill>
                  <a:schemeClr val="bg1">
                    <a:lumMod val="50000"/>
                  </a:schemeClr>
                </a:solidFill>
              </a:rPr>
              <a:t>Nuevos</a:t>
            </a:r>
            <a:r>
              <a:rPr lang="de-DE" sz="1300" b="1" dirty="0">
                <a:solidFill>
                  <a:schemeClr val="bg1">
                    <a:lumMod val="50000"/>
                  </a:schemeClr>
                </a:solidFill>
              </a:rPr>
              <a:t> </a:t>
            </a:r>
            <a:r>
              <a:rPr lang="de-DE" sz="1300" b="1" dirty="0" err="1">
                <a:solidFill>
                  <a:schemeClr val="bg1">
                    <a:lumMod val="50000"/>
                  </a:schemeClr>
                </a:solidFill>
              </a:rPr>
              <a:t>medicametos</a:t>
            </a:r>
            <a:r>
              <a:rPr lang="de-DE" sz="1300" b="1" dirty="0">
                <a:solidFill>
                  <a:schemeClr val="bg1">
                    <a:lumMod val="50000"/>
                  </a:schemeClr>
                </a:solidFill>
              </a:rPr>
              <a:t> </a:t>
            </a:r>
            <a:r>
              <a:rPr lang="de-DE" sz="1300" dirty="0">
                <a:solidFill>
                  <a:schemeClr val="bg1">
                    <a:lumMod val="50000"/>
                  </a:schemeClr>
                </a:solidFill>
              </a:rPr>
              <a:t>http://</a:t>
            </a:r>
            <a:r>
              <a:rPr lang="de-DE" sz="1300" dirty="0" err="1">
                <a:solidFill>
                  <a:schemeClr val="bg1">
                    <a:lumMod val="50000"/>
                  </a:schemeClr>
                </a:solidFill>
              </a:rPr>
              <a:t>www.cadime.es</a:t>
            </a:r>
            <a:r>
              <a:rPr lang="de-DE" sz="1300" dirty="0">
                <a:solidFill>
                  <a:schemeClr val="bg1">
                    <a:lumMod val="50000"/>
                  </a:schemeClr>
                </a:solidFill>
              </a:rPr>
              <a:t>/es/</a:t>
            </a:r>
            <a:r>
              <a:rPr lang="de-DE" sz="1300" dirty="0" err="1">
                <a:solidFill>
                  <a:schemeClr val="bg1">
                    <a:lumMod val="50000"/>
                  </a:schemeClr>
                </a:solidFill>
              </a:rPr>
              <a:t>listado_medicamentos.cfm</a:t>
            </a:r>
            <a:endParaRPr lang="de-DE" sz="1300" dirty="0">
              <a:solidFill>
                <a:schemeClr val="bg1">
                  <a:lumMod val="50000"/>
                </a:schemeClr>
              </a:solidFill>
            </a:endParaRPr>
          </a:p>
          <a:p>
            <a:pPr algn="l">
              <a:spcBef>
                <a:spcPts val="0"/>
              </a:spcBef>
              <a:defRPr/>
            </a:pPr>
            <a:r>
              <a:rPr lang="de-DE" b="1" dirty="0" smtClean="0">
                <a:solidFill>
                  <a:schemeClr val="tx1"/>
                </a:solidFill>
              </a:rPr>
              <a:t> </a:t>
            </a:r>
            <a:endParaRPr lang="de-DE" b="1" dirty="0"/>
          </a:p>
        </p:txBody>
      </p:sp>
      <p:sp>
        <p:nvSpPr>
          <p:cNvPr id="5" name="CuadroTexto 4"/>
          <p:cNvSpPr txBox="1"/>
          <p:nvPr/>
        </p:nvSpPr>
        <p:spPr>
          <a:xfrm>
            <a:off x="10540538" y="7065818"/>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Tree>
    <p:extLst>
      <p:ext uri="{BB962C8B-B14F-4D97-AF65-F5344CB8AC3E}">
        <p14:creationId xmlns:p14="http://schemas.microsoft.com/office/powerpoint/2010/main" val="2260971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CONCLUSIONES</a:t>
            </a:r>
            <a:endParaRPr lang="es-ES_tradnl" dirty="0"/>
          </a:p>
        </p:txBody>
      </p:sp>
      <p:sp>
        <p:nvSpPr>
          <p:cNvPr id="4" name="Marcador de texto 3"/>
          <p:cNvSpPr>
            <a:spLocks noGrp="1"/>
          </p:cNvSpPr>
          <p:nvPr>
            <p:ph type="body" sz="quarter" idx="10"/>
          </p:nvPr>
        </p:nvSpPr>
        <p:spPr/>
        <p:txBody>
          <a:bodyPr>
            <a:normAutofit lnSpcReduction="10000"/>
          </a:bodyPr>
          <a:lstStyle/>
          <a:p>
            <a:endParaRPr lang="es-ES_tradnl"/>
          </a:p>
        </p:txBody>
      </p:sp>
      <p:sp>
        <p:nvSpPr>
          <p:cNvPr id="6" name="Marcador de contenido 5"/>
          <p:cNvSpPr>
            <a:spLocks noGrp="1"/>
          </p:cNvSpPr>
          <p:nvPr>
            <p:ph idx="1"/>
          </p:nvPr>
        </p:nvSpPr>
        <p:spPr>
          <a:xfrm>
            <a:off x="659396" y="1628800"/>
            <a:ext cx="10873208" cy="2341317"/>
          </a:xfrm>
          <a:solidFill>
            <a:schemeClr val="tx1">
              <a:lumMod val="20000"/>
              <a:lumOff val="80000"/>
            </a:schemeClr>
          </a:solidFill>
        </p:spPr>
        <p:txBody>
          <a:bodyPr/>
          <a:lstStyle/>
          <a:p>
            <a:r>
              <a:rPr lang="es-ES_tradnl" b="1" dirty="0" smtClean="0"/>
              <a:t>FARMACÉUTICO: clave en la información y detección de mal uso laxantes. </a:t>
            </a:r>
          </a:p>
          <a:p>
            <a:r>
              <a:rPr lang="es-ES_tradnl" dirty="0" smtClean="0"/>
              <a:t>Fundamental realizar la entrevista al paciente. </a:t>
            </a:r>
          </a:p>
          <a:p>
            <a:r>
              <a:rPr lang="es-ES_tradnl" dirty="0" smtClean="0"/>
              <a:t>Utilizar </a:t>
            </a:r>
            <a:r>
              <a:rPr lang="es-ES_tradnl" b="1" dirty="0" smtClean="0"/>
              <a:t>protocolos </a:t>
            </a:r>
            <a:r>
              <a:rPr lang="es-ES_tradnl" dirty="0"/>
              <a:t>para </a:t>
            </a:r>
            <a:r>
              <a:rPr lang="es-ES_tradnl" dirty="0" smtClean="0"/>
              <a:t>garantizar </a:t>
            </a:r>
            <a:r>
              <a:rPr lang="es-ES_tradnl" dirty="0"/>
              <a:t>la recomendación </a:t>
            </a:r>
            <a:r>
              <a:rPr lang="es-ES_tradnl" dirty="0" smtClean="0"/>
              <a:t>adecuada.</a:t>
            </a:r>
          </a:p>
          <a:p>
            <a:r>
              <a:rPr lang="es-ES_tradnl" dirty="0" smtClean="0"/>
              <a:t>Recomendar SIEMPRE las medidas higiénico sanitarias</a:t>
            </a:r>
          </a:p>
        </p:txBody>
      </p:sp>
    </p:spTree>
    <p:extLst>
      <p:ext uri="{BB962C8B-B14F-4D97-AF65-F5344CB8AC3E}">
        <p14:creationId xmlns:p14="http://schemas.microsoft.com/office/powerpoint/2010/main" val="178108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txBox="1">
            <a:spLocks/>
          </p:cNvSpPr>
          <p:nvPr/>
        </p:nvSpPr>
        <p:spPr>
          <a:xfrm>
            <a:off x="623392" y="2348880"/>
            <a:ext cx="10534651" cy="1285884"/>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6000" dirty="0" smtClean="0">
                <a:solidFill>
                  <a:srgbClr val="004586"/>
                </a:solidFill>
              </a:rPr>
              <a:t> </a:t>
            </a:r>
            <a:r>
              <a:rPr lang="es-ES_tradnl" sz="7200" dirty="0" smtClean="0">
                <a:solidFill>
                  <a:srgbClr val="004586"/>
                </a:solidFill>
              </a:rPr>
              <a:t>¡¡¡¡¡¡¡¡¡¡Gracias !!!!!!!!!!</a:t>
            </a:r>
            <a:endParaRPr lang="es-ES" sz="7200" dirty="0">
              <a:solidFill>
                <a:srgbClr val="004586"/>
              </a:solidFill>
            </a:endParaRPr>
          </a:p>
        </p:txBody>
      </p:sp>
    </p:spTree>
    <p:extLst>
      <p:ext uri="{BB962C8B-B14F-4D97-AF65-F5344CB8AC3E}">
        <p14:creationId xmlns:p14="http://schemas.microsoft.com/office/powerpoint/2010/main" val="32419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6345560" y="5445224"/>
            <a:ext cx="5846440" cy="504056"/>
          </a:xfrm>
        </p:spPr>
        <p:txBody>
          <a:bodyPr>
            <a:normAutofit fontScale="25000" lnSpcReduction="20000"/>
          </a:bodyPr>
          <a:lstStyle/>
          <a:p>
            <a:pPr marL="171450" indent="-171450" algn="l">
              <a:buFontTx/>
              <a:buChar char="-"/>
            </a:pPr>
            <a:r>
              <a:rPr lang="es-ES_tradnl" sz="4000" dirty="0">
                <a:solidFill>
                  <a:schemeClr val="bg1">
                    <a:lumMod val="50000"/>
                  </a:schemeClr>
                </a:solidFill>
              </a:rPr>
              <a:t>-</a:t>
            </a:r>
            <a:r>
              <a:rPr lang="es-ES_tradnl" sz="4000" dirty="0" err="1">
                <a:solidFill>
                  <a:schemeClr val="bg1">
                    <a:lumMod val="50000"/>
                  </a:schemeClr>
                </a:solidFill>
              </a:rPr>
              <a:t>Garrigues</a:t>
            </a:r>
            <a:r>
              <a:rPr lang="es-ES_tradnl" sz="4000" dirty="0">
                <a:solidFill>
                  <a:schemeClr val="bg1">
                    <a:lumMod val="50000"/>
                  </a:schemeClr>
                </a:solidFill>
              </a:rPr>
              <a:t> V, </a:t>
            </a:r>
            <a:r>
              <a:rPr lang="es-ES_tradnl" sz="4000" dirty="0" err="1">
                <a:solidFill>
                  <a:schemeClr val="bg1">
                    <a:lumMod val="50000"/>
                  </a:schemeClr>
                </a:solidFill>
              </a:rPr>
              <a:t>Gálvez</a:t>
            </a:r>
            <a:r>
              <a:rPr lang="es-ES_tradnl" sz="4000" dirty="0">
                <a:solidFill>
                  <a:schemeClr val="bg1">
                    <a:lumMod val="50000"/>
                  </a:schemeClr>
                </a:solidFill>
              </a:rPr>
              <a:t> C, Ortiz V, Ponce M, Nos P, Ponce J. </a:t>
            </a:r>
            <a:r>
              <a:rPr lang="es-ES_tradnl" sz="4000" dirty="0" err="1">
                <a:solidFill>
                  <a:schemeClr val="bg1">
                    <a:lumMod val="50000"/>
                  </a:schemeClr>
                </a:solidFill>
              </a:rPr>
              <a:t>Prevalence</a:t>
            </a:r>
            <a:r>
              <a:rPr lang="es-ES_tradnl" sz="4000" dirty="0">
                <a:solidFill>
                  <a:schemeClr val="bg1">
                    <a:lumMod val="50000"/>
                  </a:schemeClr>
                </a:solidFill>
              </a:rPr>
              <a:t> of </a:t>
            </a:r>
            <a:r>
              <a:rPr lang="es-ES_tradnl" sz="4000" dirty="0" err="1">
                <a:solidFill>
                  <a:schemeClr val="bg1">
                    <a:lumMod val="50000"/>
                  </a:schemeClr>
                </a:solidFill>
              </a:rPr>
              <a:t>constipation</a:t>
            </a:r>
            <a:r>
              <a:rPr lang="es-ES_tradnl" sz="4000" dirty="0">
                <a:solidFill>
                  <a:schemeClr val="bg1">
                    <a:lumMod val="50000"/>
                  </a:schemeClr>
                </a:solidFill>
              </a:rPr>
              <a:t>: </a:t>
            </a:r>
            <a:r>
              <a:rPr lang="es-ES_tradnl" sz="4000" dirty="0" err="1">
                <a:solidFill>
                  <a:schemeClr val="bg1">
                    <a:lumMod val="50000"/>
                  </a:schemeClr>
                </a:solidFill>
              </a:rPr>
              <a:t>agreement</a:t>
            </a:r>
            <a:r>
              <a:rPr lang="es-ES_tradnl" sz="4000" dirty="0">
                <a:solidFill>
                  <a:schemeClr val="bg1">
                    <a:lumMod val="50000"/>
                  </a:schemeClr>
                </a:solidFill>
              </a:rPr>
              <a:t> </a:t>
            </a:r>
            <a:r>
              <a:rPr lang="es-ES_tradnl" sz="4000" dirty="0" err="1">
                <a:solidFill>
                  <a:schemeClr val="bg1">
                    <a:lumMod val="50000"/>
                  </a:schemeClr>
                </a:solidFill>
              </a:rPr>
              <a:t>among</a:t>
            </a:r>
            <a:r>
              <a:rPr lang="es-ES_tradnl" sz="4000" dirty="0">
                <a:solidFill>
                  <a:schemeClr val="bg1">
                    <a:lumMod val="50000"/>
                  </a:schemeClr>
                </a:solidFill>
              </a:rPr>
              <a:t> </a:t>
            </a:r>
            <a:r>
              <a:rPr lang="es-ES_tradnl" sz="4000" dirty="0" err="1">
                <a:solidFill>
                  <a:schemeClr val="bg1">
                    <a:lumMod val="50000"/>
                  </a:schemeClr>
                </a:solidFill>
              </a:rPr>
              <a:t>several</a:t>
            </a:r>
            <a:r>
              <a:rPr lang="es-ES_tradnl" sz="4000" dirty="0">
                <a:solidFill>
                  <a:schemeClr val="bg1">
                    <a:lumMod val="50000"/>
                  </a:schemeClr>
                </a:solidFill>
              </a:rPr>
              <a:t> </a:t>
            </a:r>
            <a:r>
              <a:rPr lang="es-ES_tradnl" sz="4000" dirty="0" err="1">
                <a:solidFill>
                  <a:schemeClr val="bg1">
                    <a:lumMod val="50000"/>
                  </a:schemeClr>
                </a:solidFill>
              </a:rPr>
              <a:t>criteria</a:t>
            </a:r>
            <a:r>
              <a:rPr lang="es-ES_tradnl" sz="4000" dirty="0">
                <a:solidFill>
                  <a:schemeClr val="bg1">
                    <a:lumMod val="50000"/>
                  </a:schemeClr>
                </a:solidFill>
              </a:rPr>
              <a:t> and </a:t>
            </a:r>
            <a:r>
              <a:rPr lang="es-ES_tradnl" sz="4000" dirty="0" err="1">
                <a:solidFill>
                  <a:schemeClr val="bg1">
                    <a:lumMod val="50000"/>
                  </a:schemeClr>
                </a:solidFill>
              </a:rPr>
              <a:t>evaluation</a:t>
            </a:r>
            <a:r>
              <a:rPr lang="es-ES_tradnl" sz="4000" dirty="0">
                <a:solidFill>
                  <a:schemeClr val="bg1">
                    <a:lumMod val="50000"/>
                  </a:schemeClr>
                </a:solidFill>
              </a:rPr>
              <a:t> of </a:t>
            </a:r>
            <a:r>
              <a:rPr lang="es-ES_tradnl" sz="4000" dirty="0" err="1">
                <a:solidFill>
                  <a:schemeClr val="bg1">
                    <a:lumMod val="50000"/>
                  </a:schemeClr>
                </a:solidFill>
              </a:rPr>
              <a:t>the</a:t>
            </a:r>
            <a:r>
              <a:rPr lang="es-ES_tradnl" sz="4000" dirty="0">
                <a:solidFill>
                  <a:schemeClr val="bg1">
                    <a:lumMod val="50000"/>
                  </a:schemeClr>
                </a:solidFill>
              </a:rPr>
              <a:t> </a:t>
            </a:r>
            <a:r>
              <a:rPr lang="es-ES_tradnl" sz="4000" dirty="0" err="1">
                <a:solidFill>
                  <a:schemeClr val="bg1">
                    <a:lumMod val="50000"/>
                  </a:schemeClr>
                </a:solidFill>
              </a:rPr>
              <a:t>diagnostic</a:t>
            </a:r>
            <a:r>
              <a:rPr lang="es-ES_tradnl" sz="4000" dirty="0">
                <a:solidFill>
                  <a:schemeClr val="bg1">
                    <a:lumMod val="50000"/>
                  </a:schemeClr>
                </a:solidFill>
              </a:rPr>
              <a:t> </a:t>
            </a:r>
            <a:r>
              <a:rPr lang="es-ES_tradnl" sz="4000" dirty="0" err="1">
                <a:solidFill>
                  <a:schemeClr val="bg1">
                    <a:lumMod val="50000"/>
                  </a:schemeClr>
                </a:solidFill>
              </a:rPr>
              <a:t>accuracy</a:t>
            </a:r>
            <a:r>
              <a:rPr lang="es-ES_tradnl" sz="4000" dirty="0">
                <a:solidFill>
                  <a:schemeClr val="bg1">
                    <a:lumMod val="50000"/>
                  </a:schemeClr>
                </a:solidFill>
              </a:rPr>
              <a:t> of qua- </a:t>
            </a:r>
            <a:r>
              <a:rPr lang="es-ES_tradnl" sz="4000" dirty="0" err="1">
                <a:solidFill>
                  <a:schemeClr val="bg1">
                    <a:lumMod val="50000"/>
                  </a:schemeClr>
                </a:solidFill>
              </a:rPr>
              <a:t>lifying</a:t>
            </a:r>
            <a:r>
              <a:rPr lang="es-ES_tradnl" sz="4000" dirty="0">
                <a:solidFill>
                  <a:schemeClr val="bg1">
                    <a:lumMod val="50000"/>
                  </a:schemeClr>
                </a:solidFill>
              </a:rPr>
              <a:t> </a:t>
            </a:r>
            <a:r>
              <a:rPr lang="es-ES_tradnl" sz="4000" dirty="0" err="1">
                <a:solidFill>
                  <a:schemeClr val="bg1">
                    <a:lumMod val="50000"/>
                  </a:schemeClr>
                </a:solidFill>
              </a:rPr>
              <a:t>symptoms</a:t>
            </a:r>
            <a:r>
              <a:rPr lang="es-ES_tradnl" sz="4000" dirty="0">
                <a:solidFill>
                  <a:schemeClr val="bg1">
                    <a:lumMod val="50000"/>
                  </a:schemeClr>
                </a:solidFill>
              </a:rPr>
              <a:t> and </a:t>
            </a:r>
            <a:r>
              <a:rPr lang="es-ES_tradnl" sz="4000" dirty="0" err="1">
                <a:solidFill>
                  <a:schemeClr val="bg1">
                    <a:lumMod val="50000"/>
                  </a:schemeClr>
                </a:solidFill>
              </a:rPr>
              <a:t>self-reported</a:t>
            </a:r>
            <a:r>
              <a:rPr lang="es-ES_tradnl" sz="4000" dirty="0">
                <a:solidFill>
                  <a:schemeClr val="bg1">
                    <a:lumMod val="50000"/>
                  </a:schemeClr>
                </a:solidFill>
              </a:rPr>
              <a:t> de </a:t>
            </a:r>
            <a:r>
              <a:rPr lang="es-ES_tradnl" sz="4000" dirty="0" err="1">
                <a:solidFill>
                  <a:schemeClr val="bg1">
                    <a:lumMod val="50000"/>
                  </a:schemeClr>
                </a:solidFill>
              </a:rPr>
              <a:t>nition</a:t>
            </a:r>
            <a:r>
              <a:rPr lang="es-ES_tradnl" sz="4000" dirty="0">
                <a:solidFill>
                  <a:schemeClr val="bg1">
                    <a:lumMod val="50000"/>
                  </a:schemeClr>
                </a:solidFill>
              </a:rPr>
              <a:t> in a </a:t>
            </a:r>
            <a:r>
              <a:rPr lang="es-ES_tradnl" sz="4000" dirty="0" err="1">
                <a:solidFill>
                  <a:schemeClr val="bg1">
                    <a:lumMod val="50000"/>
                  </a:schemeClr>
                </a:solidFill>
              </a:rPr>
              <a:t>popula</a:t>
            </a:r>
            <a:r>
              <a:rPr lang="es-ES_tradnl" sz="4000" dirty="0">
                <a:solidFill>
                  <a:schemeClr val="bg1">
                    <a:lumMod val="50000"/>
                  </a:schemeClr>
                </a:solidFill>
              </a:rPr>
              <a:t>- </a:t>
            </a:r>
            <a:r>
              <a:rPr lang="es-ES_tradnl" sz="4000" dirty="0" err="1">
                <a:solidFill>
                  <a:schemeClr val="bg1">
                    <a:lumMod val="50000"/>
                  </a:schemeClr>
                </a:solidFill>
              </a:rPr>
              <a:t>tion-based</a:t>
            </a:r>
            <a:r>
              <a:rPr lang="es-ES_tradnl" sz="4000" dirty="0">
                <a:solidFill>
                  <a:schemeClr val="bg1">
                    <a:lumMod val="50000"/>
                  </a:schemeClr>
                </a:solidFill>
              </a:rPr>
              <a:t> </a:t>
            </a:r>
            <a:r>
              <a:rPr lang="es-ES_tradnl" sz="4000" dirty="0" err="1">
                <a:solidFill>
                  <a:schemeClr val="bg1">
                    <a:lumMod val="50000"/>
                  </a:schemeClr>
                </a:solidFill>
              </a:rPr>
              <a:t>survey</a:t>
            </a:r>
            <a:r>
              <a:rPr lang="es-ES_tradnl" sz="4000" dirty="0">
                <a:solidFill>
                  <a:schemeClr val="bg1">
                    <a:lumMod val="50000"/>
                  </a:schemeClr>
                </a:solidFill>
              </a:rPr>
              <a:t> in </a:t>
            </a:r>
            <a:r>
              <a:rPr lang="es-ES_tradnl" sz="4000" dirty="0" err="1">
                <a:solidFill>
                  <a:schemeClr val="bg1">
                    <a:lumMod val="50000"/>
                  </a:schemeClr>
                </a:solidFill>
              </a:rPr>
              <a:t>Spain</a:t>
            </a:r>
            <a:r>
              <a:rPr lang="es-ES_tradnl" sz="4000" dirty="0">
                <a:solidFill>
                  <a:schemeClr val="bg1">
                    <a:lumMod val="50000"/>
                  </a:schemeClr>
                </a:solidFill>
              </a:rPr>
              <a:t>. Am J </a:t>
            </a:r>
            <a:r>
              <a:rPr lang="es-ES_tradnl" sz="4000" dirty="0" err="1">
                <a:solidFill>
                  <a:schemeClr val="bg1">
                    <a:lumMod val="50000"/>
                  </a:schemeClr>
                </a:solidFill>
              </a:rPr>
              <a:t>Epidemiol</a:t>
            </a:r>
            <a:r>
              <a:rPr lang="es-ES_tradnl" sz="4000" dirty="0">
                <a:solidFill>
                  <a:schemeClr val="bg1">
                    <a:lumMod val="50000"/>
                  </a:schemeClr>
                </a:solidFill>
              </a:rPr>
              <a:t>. 2004; 159 (5): 520-6. </a:t>
            </a:r>
          </a:p>
          <a:p>
            <a:pPr marL="171450" indent="-171450" algn="l">
              <a:buFontTx/>
              <a:buChar char="-"/>
            </a:pPr>
            <a:r>
              <a:rPr lang="es-ES_tradnl" sz="4000" dirty="0">
                <a:solidFill>
                  <a:schemeClr val="bg1">
                    <a:lumMod val="50000"/>
                  </a:schemeClr>
                </a:solidFill>
              </a:rPr>
              <a:t>Guía Fisterra sobre estreñimiento. 2017. Disponible en </a:t>
            </a:r>
            <a:r>
              <a:rPr lang="es-ES_tradnl" sz="4000" dirty="0" err="1">
                <a:solidFill>
                  <a:schemeClr val="bg1">
                    <a:lumMod val="50000"/>
                  </a:schemeClr>
                </a:solidFill>
              </a:rPr>
              <a:t>www.fisterra</a:t>
            </a:r>
            <a:r>
              <a:rPr lang="es-ES_tradnl" sz="4000" dirty="0">
                <a:solidFill>
                  <a:schemeClr val="bg1">
                    <a:lumMod val="50000"/>
                  </a:schemeClr>
                </a:solidFill>
              </a:rPr>
              <a:t>. </a:t>
            </a:r>
            <a:r>
              <a:rPr lang="es-ES_tradnl" sz="4000" dirty="0" err="1">
                <a:solidFill>
                  <a:schemeClr val="bg1">
                    <a:lumMod val="50000"/>
                  </a:schemeClr>
                </a:solidFill>
              </a:rPr>
              <a:t>Com</a:t>
            </a:r>
            <a:endParaRPr lang="es-ES_tradnl" sz="4000" dirty="0">
              <a:solidFill>
                <a:schemeClr val="bg1">
                  <a:lumMod val="50000"/>
                </a:schemeClr>
              </a:solidFill>
            </a:endParaRPr>
          </a:p>
          <a:p>
            <a:endParaRPr lang="es-ES_tradnl" dirty="0"/>
          </a:p>
        </p:txBody>
      </p:sp>
      <p:sp>
        <p:nvSpPr>
          <p:cNvPr id="16" name="Título 1"/>
          <p:cNvSpPr>
            <a:spLocks noGrp="1"/>
          </p:cNvSpPr>
          <p:nvPr>
            <p:ph type="title"/>
          </p:nvPr>
        </p:nvSpPr>
        <p:spPr/>
        <p:txBody>
          <a:bodyPr/>
          <a:lstStyle/>
          <a:p>
            <a:r>
              <a:rPr lang="es-ES_tradnl" dirty="0" smtClean="0"/>
              <a:t> </a:t>
            </a:r>
            <a:endParaRPr lang="es-ES_tradnl" sz="2000" dirty="0"/>
          </a:p>
        </p:txBody>
      </p:sp>
      <p:sp>
        <p:nvSpPr>
          <p:cNvPr id="8" name="Rectángulo 7"/>
          <p:cNvSpPr/>
          <p:nvPr/>
        </p:nvSpPr>
        <p:spPr>
          <a:xfrm>
            <a:off x="695400" y="1196752"/>
            <a:ext cx="10742984" cy="3416320"/>
          </a:xfrm>
          <a:prstGeom prst="rect">
            <a:avLst/>
          </a:prstGeom>
          <a:solidFill>
            <a:schemeClr val="bg1"/>
          </a:solidFill>
        </p:spPr>
        <p:txBody>
          <a:bodyPr wrap="square">
            <a:spAutoFit/>
          </a:bodyPr>
          <a:lstStyle/>
          <a:p>
            <a:pPr marL="457200" indent="-457200">
              <a:buAutoNum type="arabicPeriod"/>
            </a:pPr>
            <a:r>
              <a:rPr lang="es-ES_tradnl" sz="2400" b="1" dirty="0" smtClean="0">
                <a:solidFill>
                  <a:srgbClr val="004586"/>
                </a:solidFill>
              </a:rPr>
              <a:t>Debería incluir 2 o más de estos criterios</a:t>
            </a:r>
            <a:endParaRPr lang="es-ES_tradnl" sz="2400" b="1" dirty="0">
              <a:solidFill>
                <a:srgbClr val="004586"/>
              </a:solidFill>
            </a:endParaRPr>
          </a:p>
          <a:p>
            <a:pPr>
              <a:buFont typeface="Arial" charset="0"/>
              <a:buChar char="•"/>
            </a:pPr>
            <a:r>
              <a:rPr lang="es-ES_tradnl" sz="2400" dirty="0">
                <a:solidFill>
                  <a:srgbClr val="004586"/>
                </a:solidFill>
              </a:rPr>
              <a:t>Esfuerzo excesivo. </a:t>
            </a:r>
          </a:p>
          <a:p>
            <a:pPr>
              <a:buFont typeface="Arial" charset="0"/>
              <a:buChar char="•"/>
            </a:pPr>
            <a:r>
              <a:rPr lang="es-ES_tradnl" sz="2400" dirty="0" smtClean="0">
                <a:solidFill>
                  <a:srgbClr val="004586"/>
                </a:solidFill>
              </a:rPr>
              <a:t>Heces </a:t>
            </a:r>
            <a:r>
              <a:rPr lang="es-ES_tradnl" sz="2400" dirty="0">
                <a:solidFill>
                  <a:srgbClr val="004586"/>
                </a:solidFill>
              </a:rPr>
              <a:t>duras. </a:t>
            </a:r>
          </a:p>
          <a:p>
            <a:pPr>
              <a:buFont typeface="Arial" charset="0"/>
              <a:buChar char="•"/>
            </a:pPr>
            <a:r>
              <a:rPr lang="es-ES_tradnl" sz="2400" dirty="0" smtClean="0">
                <a:solidFill>
                  <a:srgbClr val="004586"/>
                </a:solidFill>
              </a:rPr>
              <a:t>Sensación </a:t>
            </a:r>
            <a:r>
              <a:rPr lang="es-ES_tradnl" sz="2400" dirty="0">
                <a:solidFill>
                  <a:srgbClr val="004586"/>
                </a:solidFill>
              </a:rPr>
              <a:t>de </a:t>
            </a:r>
            <a:r>
              <a:rPr lang="es-ES_tradnl" sz="2400" dirty="0" smtClean="0">
                <a:solidFill>
                  <a:srgbClr val="004586"/>
                </a:solidFill>
              </a:rPr>
              <a:t>evacuación </a:t>
            </a:r>
            <a:r>
              <a:rPr lang="es-ES_tradnl" sz="2400" dirty="0">
                <a:solidFill>
                  <a:srgbClr val="004586"/>
                </a:solidFill>
              </a:rPr>
              <a:t>incompleta. </a:t>
            </a:r>
          </a:p>
          <a:p>
            <a:pPr>
              <a:buFont typeface="Arial" charset="0"/>
              <a:buChar char="•"/>
            </a:pPr>
            <a:r>
              <a:rPr lang="es-ES_tradnl" sz="2400" dirty="0" smtClean="0">
                <a:solidFill>
                  <a:srgbClr val="004586"/>
                </a:solidFill>
              </a:rPr>
              <a:t>Sensación </a:t>
            </a:r>
            <a:r>
              <a:rPr lang="es-ES_tradnl" sz="2400" dirty="0">
                <a:solidFill>
                  <a:srgbClr val="004586"/>
                </a:solidFill>
              </a:rPr>
              <a:t>de </a:t>
            </a:r>
            <a:r>
              <a:rPr lang="es-ES_tradnl" sz="2400" dirty="0" smtClean="0">
                <a:solidFill>
                  <a:srgbClr val="004586"/>
                </a:solidFill>
              </a:rPr>
              <a:t>obstrucción </a:t>
            </a:r>
            <a:r>
              <a:rPr lang="es-ES_tradnl" sz="2400" dirty="0">
                <a:solidFill>
                  <a:srgbClr val="004586"/>
                </a:solidFill>
              </a:rPr>
              <a:t>anal. </a:t>
            </a:r>
          </a:p>
          <a:p>
            <a:pPr>
              <a:buFont typeface="Arial" charset="0"/>
              <a:buChar char="•"/>
            </a:pPr>
            <a:r>
              <a:rPr lang="es-ES_tradnl" sz="2400" dirty="0">
                <a:solidFill>
                  <a:srgbClr val="004586"/>
                </a:solidFill>
              </a:rPr>
              <a:t>Maniobras manuales para facilitar la </a:t>
            </a:r>
            <a:r>
              <a:rPr lang="es-ES_tradnl" sz="2400" dirty="0" smtClean="0">
                <a:solidFill>
                  <a:srgbClr val="004586"/>
                </a:solidFill>
              </a:rPr>
              <a:t>defecación </a:t>
            </a:r>
          </a:p>
          <a:p>
            <a:pPr>
              <a:buFont typeface="Arial" charset="0"/>
              <a:buChar char="•"/>
            </a:pPr>
            <a:r>
              <a:rPr lang="es-ES_tradnl" sz="2400" dirty="0" smtClean="0">
                <a:solidFill>
                  <a:srgbClr val="004586"/>
                </a:solidFill>
              </a:rPr>
              <a:t>Menos </a:t>
            </a:r>
            <a:r>
              <a:rPr lang="es-ES_tradnl" sz="2400" dirty="0">
                <a:solidFill>
                  <a:srgbClr val="004586"/>
                </a:solidFill>
              </a:rPr>
              <a:t>de tres evacuaciones a la semana. </a:t>
            </a:r>
            <a:endParaRPr lang="es-ES_tradnl" sz="2400" dirty="0" smtClean="0">
              <a:solidFill>
                <a:srgbClr val="004586"/>
              </a:solidFill>
            </a:endParaRPr>
          </a:p>
          <a:p>
            <a:r>
              <a:rPr lang="es-ES_tradnl" sz="2400" b="1" dirty="0" smtClean="0">
                <a:solidFill>
                  <a:srgbClr val="004586"/>
                </a:solidFill>
              </a:rPr>
              <a:t>2. La presencia de heces líquidas es rara sin el uso de laxantes. </a:t>
            </a:r>
          </a:p>
          <a:p>
            <a:r>
              <a:rPr lang="es-ES_tradnl" sz="2400" b="1" dirty="0" smtClean="0">
                <a:solidFill>
                  <a:srgbClr val="004586"/>
                </a:solidFill>
              </a:rPr>
              <a:t>3. Criterios insuficientes para </a:t>
            </a:r>
            <a:r>
              <a:rPr lang="es-ES_tradnl" sz="2400" b="1" dirty="0" err="1" smtClean="0">
                <a:solidFill>
                  <a:srgbClr val="004586"/>
                </a:solidFill>
              </a:rPr>
              <a:t>Síndrome</a:t>
            </a:r>
            <a:r>
              <a:rPr lang="es-ES_tradnl" sz="2400" b="1" dirty="0" smtClean="0">
                <a:solidFill>
                  <a:srgbClr val="004586"/>
                </a:solidFill>
              </a:rPr>
              <a:t> del intestino irritable </a:t>
            </a:r>
            <a:endParaRPr lang="es-ES_tradnl" sz="2400" b="1" dirty="0" smtClean="0">
              <a:solidFill>
                <a:srgbClr val="004586"/>
              </a:solidFill>
              <a:effectLst/>
            </a:endParaRPr>
          </a:p>
        </p:txBody>
      </p:sp>
      <p:sp>
        <p:nvSpPr>
          <p:cNvPr id="9" name="Rectángulo 8"/>
          <p:cNvSpPr/>
          <p:nvPr/>
        </p:nvSpPr>
        <p:spPr>
          <a:xfrm>
            <a:off x="6429666" y="1995883"/>
            <a:ext cx="2795958" cy="830997"/>
          </a:xfrm>
          <a:prstGeom prst="rect">
            <a:avLst/>
          </a:prstGeom>
        </p:spPr>
        <p:txBody>
          <a:bodyPr wrap="none">
            <a:spAutoFit/>
          </a:bodyPr>
          <a:lstStyle/>
          <a:p>
            <a:r>
              <a:rPr lang="es-ES_tradnl" sz="2400" dirty="0">
                <a:solidFill>
                  <a:schemeClr val="accent1"/>
                </a:solidFill>
              </a:rPr>
              <a:t>En al menos el 25 </a:t>
            </a:r>
            <a:r>
              <a:rPr lang="es-ES_tradnl" sz="2400" dirty="0" smtClean="0">
                <a:solidFill>
                  <a:schemeClr val="accent1"/>
                </a:solidFill>
              </a:rPr>
              <a:t>%  </a:t>
            </a:r>
          </a:p>
          <a:p>
            <a:r>
              <a:rPr lang="es-ES_tradnl" sz="2400" dirty="0" smtClean="0">
                <a:solidFill>
                  <a:schemeClr val="accent1"/>
                </a:solidFill>
              </a:rPr>
              <a:t>de </a:t>
            </a:r>
            <a:r>
              <a:rPr lang="es-ES_tradnl" sz="2400" dirty="0">
                <a:solidFill>
                  <a:schemeClr val="accent1"/>
                </a:solidFill>
              </a:rPr>
              <a:t>las deposiciones </a:t>
            </a:r>
          </a:p>
        </p:txBody>
      </p:sp>
      <p:sp>
        <p:nvSpPr>
          <p:cNvPr id="11" name="Cerrar llave 10"/>
          <p:cNvSpPr/>
          <p:nvPr/>
        </p:nvSpPr>
        <p:spPr>
          <a:xfrm>
            <a:off x="5776165" y="1841520"/>
            <a:ext cx="376830" cy="1083424"/>
          </a:xfrm>
          <a:prstGeom prst="rightBrace">
            <a:avLst/>
          </a:prstGeom>
          <a:ln w="412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ln w="114300">
                <a:solidFill>
                  <a:schemeClr val="tx1"/>
                </a:solidFill>
              </a:ln>
            </a:endParaRPr>
          </a:p>
        </p:txBody>
      </p:sp>
      <p:sp>
        <p:nvSpPr>
          <p:cNvPr id="15" name="Rectángulo 14"/>
          <p:cNvSpPr/>
          <p:nvPr/>
        </p:nvSpPr>
        <p:spPr>
          <a:xfrm>
            <a:off x="911424" y="4725144"/>
            <a:ext cx="8183609" cy="369332"/>
          </a:xfrm>
          <a:prstGeom prst="rect">
            <a:avLst/>
          </a:prstGeom>
        </p:spPr>
        <p:txBody>
          <a:bodyPr wrap="square">
            <a:spAutoFit/>
          </a:bodyPr>
          <a:lstStyle/>
          <a:p>
            <a:pPr fontAlgn="base"/>
            <a:r>
              <a:rPr lang="es-ES_tradnl" b="1" dirty="0">
                <a:solidFill>
                  <a:srgbClr val="0070C0"/>
                </a:solidFill>
              </a:rPr>
              <a:t> (</a:t>
            </a:r>
            <a:r>
              <a:rPr lang="es-ES_tradnl" b="1" dirty="0">
                <a:solidFill>
                  <a:schemeClr val="accent1"/>
                </a:solidFill>
              </a:rPr>
              <a:t>Garrigues et al (2004 )29,5%estreñimiento autoproclamado -14 % según </a:t>
            </a:r>
            <a:r>
              <a:rPr lang="es-ES_tradnl" b="1" dirty="0" err="1">
                <a:solidFill>
                  <a:schemeClr val="accent1"/>
                </a:solidFill>
              </a:rPr>
              <a:t>RomaIII</a:t>
            </a:r>
            <a:r>
              <a:rPr lang="es-ES_tradnl" b="1" dirty="0">
                <a:solidFill>
                  <a:schemeClr val="accent1"/>
                </a:solidFill>
              </a:rPr>
              <a:t>)</a:t>
            </a:r>
          </a:p>
        </p:txBody>
      </p:sp>
      <p:sp>
        <p:nvSpPr>
          <p:cNvPr id="12" name="CuadroTexto 11"/>
          <p:cNvSpPr txBox="1"/>
          <p:nvPr/>
        </p:nvSpPr>
        <p:spPr>
          <a:xfrm>
            <a:off x="2247254" y="-92990"/>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18" name="Título 1"/>
          <p:cNvSpPr txBox="1">
            <a:spLocks/>
          </p:cNvSpPr>
          <p:nvPr/>
        </p:nvSpPr>
        <p:spPr>
          <a:xfrm>
            <a:off x="13012" y="376434"/>
            <a:ext cx="11483588" cy="74831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3200" b="1" kern="1200" baseline="0">
                <a:solidFill>
                  <a:schemeClr val="accent1"/>
                </a:solidFill>
                <a:latin typeface="+mj-lt"/>
                <a:ea typeface="+mj-ea"/>
                <a:cs typeface="+mj-cs"/>
              </a:defRPr>
            </a:lvl1pPr>
          </a:lstStyle>
          <a:p>
            <a:r>
              <a:rPr lang="es-ES_tradnl" dirty="0" smtClean="0"/>
              <a:t/>
            </a:r>
            <a:br>
              <a:rPr lang="es-ES_tradnl" dirty="0" smtClean="0"/>
            </a:br>
            <a:r>
              <a:rPr lang="es-ES_tradnl" dirty="0" smtClean="0"/>
              <a:t>Criterios de Roma III</a:t>
            </a:r>
            <a:r>
              <a:rPr lang="es-ES_tradnl" dirty="0" smtClean="0">
                <a:solidFill>
                  <a:srgbClr val="0070C0"/>
                </a:solidFill>
              </a:rPr>
              <a:t>: </a:t>
            </a:r>
            <a:r>
              <a:rPr lang="es-ES_tradnl" dirty="0" smtClean="0"/>
              <a:t>Criterios </a:t>
            </a:r>
            <a:r>
              <a:rPr lang="es-ES_tradnl" dirty="0"/>
              <a:t>diagnósticos para el estreñimiento </a:t>
            </a:r>
            <a:r>
              <a:rPr lang="es-ES_tradnl" dirty="0" smtClean="0"/>
              <a:t>funcional</a:t>
            </a:r>
            <a:r>
              <a:rPr lang="es-ES_tradnl" dirty="0" smtClean="0">
                <a:solidFill>
                  <a:srgbClr val="0070C0"/>
                </a:solidFill>
              </a:rPr>
              <a:t> </a:t>
            </a:r>
            <a:br>
              <a:rPr lang="es-ES_tradnl" dirty="0" smtClean="0">
                <a:solidFill>
                  <a:srgbClr val="0070C0"/>
                </a:solidFill>
              </a:rPr>
            </a:br>
            <a:r>
              <a:rPr lang="es-ES_tradnl" dirty="0" smtClean="0"/>
              <a:t/>
            </a:r>
            <a:br>
              <a:rPr lang="es-ES_tradnl" dirty="0" smtClean="0"/>
            </a:br>
            <a:endParaRPr lang="es-ES_tradnl" sz="2400" dirty="0">
              <a:latin typeface="+mn-lt"/>
              <a:ea typeface="+mn-ea"/>
              <a:cs typeface="+mn-cs"/>
            </a:endParaRPr>
          </a:p>
        </p:txBody>
      </p:sp>
    </p:spTree>
    <p:extLst>
      <p:ext uri="{BB962C8B-B14F-4D97-AF65-F5344CB8AC3E}">
        <p14:creationId xmlns:p14="http://schemas.microsoft.com/office/powerpoint/2010/main" val="137278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t>¿</a:t>
            </a:r>
            <a:r>
              <a:rPr lang="es-ES_tradnl" dirty="0" smtClean="0"/>
              <a:t>Por qué </a:t>
            </a:r>
            <a:r>
              <a:rPr lang="es-ES_tradnl" dirty="0"/>
              <a:t>debemos evitar el estreñimiento?</a:t>
            </a:r>
            <a:endParaRPr lang="es-ES" dirty="0"/>
          </a:p>
        </p:txBody>
      </p:sp>
      <p:sp>
        <p:nvSpPr>
          <p:cNvPr id="5" name="Marcador de contenido 4"/>
          <p:cNvSpPr>
            <a:spLocks noGrp="1"/>
          </p:cNvSpPr>
          <p:nvPr>
            <p:ph idx="1"/>
          </p:nvPr>
        </p:nvSpPr>
        <p:spPr>
          <a:xfrm>
            <a:off x="0" y="1124744"/>
            <a:ext cx="11582400" cy="4213525"/>
          </a:xfrm>
        </p:spPr>
        <p:txBody>
          <a:bodyPr/>
          <a:lstStyle/>
          <a:p>
            <a:r>
              <a:rPr lang="es-ES_tradnl" dirty="0" err="1"/>
              <a:t>Impactación</a:t>
            </a:r>
            <a:r>
              <a:rPr lang="es-ES_tradnl" dirty="0"/>
              <a:t> </a:t>
            </a:r>
            <a:r>
              <a:rPr lang="es-ES_tradnl" dirty="0" smtClean="0"/>
              <a:t>fecal.</a:t>
            </a:r>
          </a:p>
          <a:p>
            <a:r>
              <a:rPr lang="es-ES_tradnl" dirty="0" smtClean="0"/>
              <a:t>Disminución </a:t>
            </a:r>
            <a:r>
              <a:rPr lang="es-ES_tradnl" dirty="0"/>
              <a:t>de la sensibilidad </a:t>
            </a:r>
            <a:r>
              <a:rPr lang="es-ES_tradnl" dirty="0" err="1" smtClean="0"/>
              <a:t>anorectal</a:t>
            </a:r>
            <a:endParaRPr lang="es-ES_tradnl" dirty="0" smtClean="0"/>
          </a:p>
          <a:p>
            <a:r>
              <a:rPr lang="es-ES_tradnl" dirty="0" smtClean="0"/>
              <a:t>Fisuras anales.</a:t>
            </a:r>
          </a:p>
          <a:p>
            <a:r>
              <a:rPr lang="es-ES_tradnl" dirty="0" smtClean="0"/>
              <a:t>Prolapso rectal.</a:t>
            </a:r>
          </a:p>
          <a:p>
            <a:r>
              <a:rPr lang="es-ES_tradnl" dirty="0" smtClean="0"/>
              <a:t>Mayor </a:t>
            </a:r>
            <a:r>
              <a:rPr lang="es-ES_tradnl" dirty="0"/>
              <a:t>riesgo de cáncer de </a:t>
            </a:r>
            <a:r>
              <a:rPr lang="es-ES_tradnl" dirty="0" smtClean="0"/>
              <a:t>colon.</a:t>
            </a:r>
          </a:p>
          <a:p>
            <a:r>
              <a:rPr lang="es-ES_tradnl" dirty="0" smtClean="0"/>
              <a:t>En </a:t>
            </a:r>
            <a:r>
              <a:rPr lang="es-ES_tradnl" dirty="0"/>
              <a:t>ancianos el esfuerzo puede provocar arritmias e insuficiencia </a:t>
            </a:r>
            <a:r>
              <a:rPr lang="es-ES_tradnl" dirty="0" smtClean="0"/>
              <a:t>cardíaca.</a:t>
            </a:r>
          </a:p>
          <a:p>
            <a:r>
              <a:rPr lang="es-ES_tradnl" dirty="0" smtClean="0"/>
              <a:t>En </a:t>
            </a:r>
            <a:r>
              <a:rPr lang="es-ES_tradnl" dirty="0"/>
              <a:t>mujeres infecciones </a:t>
            </a:r>
            <a:r>
              <a:rPr lang="es-ES_tradnl" dirty="0" smtClean="0"/>
              <a:t>urinarias.</a:t>
            </a:r>
          </a:p>
          <a:p>
            <a:r>
              <a:rPr lang="es-ES_tradnl" dirty="0" smtClean="0"/>
              <a:t>Enfermedades </a:t>
            </a:r>
            <a:r>
              <a:rPr lang="es-ES_tradnl" dirty="0"/>
              <a:t>del colon: obstrucción intestinal, colitis isquémica, ulceración </a:t>
            </a:r>
            <a:r>
              <a:rPr lang="es-ES_tradnl" dirty="0" err="1"/>
              <a:t>estercorácea</a:t>
            </a:r>
            <a:r>
              <a:rPr lang="es-ES_tradnl" dirty="0"/>
              <a:t>, incontinencia fecal.</a:t>
            </a:r>
          </a:p>
          <a:p>
            <a:pPr marL="542925" indent="0">
              <a:buNone/>
            </a:pPr>
            <a:endParaRPr lang="es-ES_tradnl" dirty="0"/>
          </a:p>
          <a:p>
            <a:endParaRPr lang="es-ES" dirty="0"/>
          </a:p>
        </p:txBody>
      </p:sp>
      <p:sp>
        <p:nvSpPr>
          <p:cNvPr id="6" name="Marcador de texto 5"/>
          <p:cNvSpPr>
            <a:spLocks noGrp="1"/>
          </p:cNvSpPr>
          <p:nvPr>
            <p:ph type="body" sz="quarter" idx="10"/>
          </p:nvPr>
        </p:nvSpPr>
        <p:spPr/>
        <p:txBody>
          <a:bodyPr>
            <a:normAutofit/>
          </a:bodyPr>
          <a:lstStyle/>
          <a:p>
            <a:r>
              <a:rPr lang="es-ES_tradnl" sz="1200" dirty="0" smtClean="0">
                <a:solidFill>
                  <a:schemeClr val="bg1">
                    <a:lumMod val="50000"/>
                  </a:schemeClr>
                </a:solidFill>
              </a:rPr>
              <a:t>Guía </a:t>
            </a:r>
            <a:r>
              <a:rPr lang="es-ES_tradnl" sz="1200" dirty="0" err="1">
                <a:solidFill>
                  <a:schemeClr val="bg1">
                    <a:lumMod val="50000"/>
                  </a:schemeClr>
                </a:solidFill>
              </a:rPr>
              <a:t>Fisterra</a:t>
            </a:r>
            <a:r>
              <a:rPr lang="es-ES_tradnl" sz="1200" dirty="0">
                <a:solidFill>
                  <a:schemeClr val="bg1">
                    <a:lumMod val="50000"/>
                  </a:schemeClr>
                </a:solidFill>
              </a:rPr>
              <a:t> sobre estreñimiento. 2017. Disponible en www.fisterra. </a:t>
            </a:r>
            <a:r>
              <a:rPr lang="es-ES_tradnl" sz="1200" dirty="0" err="1">
                <a:solidFill>
                  <a:schemeClr val="bg1">
                    <a:lumMod val="50000"/>
                  </a:schemeClr>
                </a:solidFill>
              </a:rPr>
              <a:t>com</a:t>
            </a:r>
            <a:r>
              <a:rPr lang="es-ES_tradnl" sz="1200" dirty="0">
                <a:solidFill>
                  <a:schemeClr val="bg1">
                    <a:lumMod val="50000"/>
                  </a:schemeClr>
                </a:solidFill>
              </a:rPr>
              <a:t> </a:t>
            </a:r>
          </a:p>
          <a:p>
            <a:endParaRPr lang="es-ES" dirty="0"/>
          </a:p>
        </p:txBody>
      </p:sp>
      <p:pic>
        <p:nvPicPr>
          <p:cNvPr id="7" name="Imagen 6"/>
          <p:cNvPicPr>
            <a:picLocks noChangeAspect="1"/>
          </p:cNvPicPr>
          <p:nvPr/>
        </p:nvPicPr>
        <p:blipFill>
          <a:blip r:embed="rId2"/>
          <a:stretch>
            <a:fillRect/>
          </a:stretch>
        </p:blipFill>
        <p:spPr>
          <a:xfrm>
            <a:off x="6960096" y="908720"/>
            <a:ext cx="3600400" cy="2321320"/>
          </a:xfrm>
          <a:prstGeom prst="rect">
            <a:avLst/>
          </a:prstGeom>
        </p:spPr>
      </p:pic>
    </p:spTree>
    <p:extLst>
      <p:ext uri="{BB962C8B-B14F-4D97-AF65-F5344CB8AC3E}">
        <p14:creationId xmlns:p14="http://schemas.microsoft.com/office/powerpoint/2010/main" val="3279535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8376" y="115318"/>
            <a:ext cx="10972800" cy="604800"/>
          </a:xfrm>
        </p:spPr>
        <p:txBody>
          <a:bodyPr/>
          <a:lstStyle/>
          <a:p>
            <a:r>
              <a:rPr lang="es-ES_tradnl" dirty="0" smtClean="0"/>
              <a:t>Papel del farmacéutico comunitario</a:t>
            </a:r>
            <a:endParaRPr lang="es-ES_tradnl" dirty="0"/>
          </a:p>
        </p:txBody>
      </p:sp>
      <p:sp>
        <p:nvSpPr>
          <p:cNvPr id="3" name="Marcador de contenido 2"/>
          <p:cNvSpPr>
            <a:spLocks noGrp="1"/>
          </p:cNvSpPr>
          <p:nvPr>
            <p:ph idx="1"/>
          </p:nvPr>
        </p:nvSpPr>
        <p:spPr>
          <a:xfrm>
            <a:off x="2855640" y="817574"/>
            <a:ext cx="9106544" cy="3005060"/>
          </a:xfrm>
          <a:noFill/>
        </p:spPr>
        <p:txBody>
          <a:bodyPr>
            <a:normAutofit fontScale="62500" lnSpcReduction="20000"/>
          </a:bodyPr>
          <a:lstStyle/>
          <a:p>
            <a:endParaRPr lang="es-ES_tradnl" sz="2800" dirty="0" smtClean="0"/>
          </a:p>
          <a:p>
            <a:r>
              <a:rPr lang="es-ES_tradnl" sz="4000" dirty="0" smtClean="0">
                <a:solidFill>
                  <a:srgbClr val="004586"/>
                </a:solidFill>
              </a:rPr>
              <a:t>Estreñimiento </a:t>
            </a:r>
            <a:r>
              <a:rPr lang="es-ES_tradnl" sz="4000" dirty="0">
                <a:solidFill>
                  <a:srgbClr val="004586"/>
                </a:solidFill>
              </a:rPr>
              <a:t>en población española 29</a:t>
            </a:r>
            <a:r>
              <a:rPr lang="es-ES_tradnl" sz="4000" dirty="0" smtClean="0">
                <a:solidFill>
                  <a:srgbClr val="004586"/>
                </a:solidFill>
              </a:rPr>
              <a:t>%.</a:t>
            </a:r>
          </a:p>
          <a:p>
            <a:r>
              <a:rPr lang="es-ES_tradnl" sz="4000" dirty="0">
                <a:solidFill>
                  <a:srgbClr val="004586"/>
                </a:solidFill>
              </a:rPr>
              <a:t>69% considera que afecta a su </a:t>
            </a:r>
            <a:r>
              <a:rPr lang="es-ES_tradnl" sz="4000" dirty="0" smtClean="0">
                <a:solidFill>
                  <a:srgbClr val="004586"/>
                </a:solidFill>
              </a:rPr>
              <a:t>rendimiento </a:t>
            </a:r>
            <a:r>
              <a:rPr lang="es-ES_tradnl" sz="4000" dirty="0">
                <a:solidFill>
                  <a:srgbClr val="004586"/>
                </a:solidFill>
              </a:rPr>
              <a:t>laboral y </a:t>
            </a:r>
            <a:r>
              <a:rPr lang="es-ES_tradnl" sz="4000" dirty="0" smtClean="0">
                <a:solidFill>
                  <a:srgbClr val="004586"/>
                </a:solidFill>
              </a:rPr>
              <a:t>escolar.</a:t>
            </a:r>
          </a:p>
          <a:p>
            <a:r>
              <a:rPr lang="es-ES_tradnl" sz="4000" dirty="0">
                <a:solidFill>
                  <a:srgbClr val="004586"/>
                </a:solidFill>
              </a:rPr>
              <a:t>24-40% de estreñidos consumen laxantes al menos 1 </a:t>
            </a:r>
            <a:r>
              <a:rPr lang="es-ES_tradnl" sz="4000" dirty="0" smtClean="0">
                <a:solidFill>
                  <a:srgbClr val="004586"/>
                </a:solidFill>
              </a:rPr>
              <a:t>vez/semana.</a:t>
            </a:r>
          </a:p>
          <a:p>
            <a:r>
              <a:rPr lang="es-ES_tradnl" sz="4000" dirty="0" smtClean="0">
                <a:solidFill>
                  <a:srgbClr val="004586"/>
                </a:solidFill>
              </a:rPr>
              <a:t>40%de </a:t>
            </a:r>
            <a:r>
              <a:rPr lang="es-ES_tradnl" sz="4000" dirty="0">
                <a:solidFill>
                  <a:srgbClr val="004586"/>
                </a:solidFill>
              </a:rPr>
              <a:t>pacientes pide atención médica.</a:t>
            </a:r>
          </a:p>
          <a:p>
            <a:r>
              <a:rPr lang="es-ES_tradnl" sz="4000" dirty="0" smtClean="0">
                <a:solidFill>
                  <a:srgbClr val="004586"/>
                </a:solidFill>
              </a:rPr>
              <a:t>Una </a:t>
            </a:r>
            <a:r>
              <a:rPr lang="es-ES_tradnl" sz="4000" dirty="0">
                <a:solidFill>
                  <a:srgbClr val="004586"/>
                </a:solidFill>
              </a:rPr>
              <a:t>gran parte de la población toma laxantes sin consultar (automedicación</a:t>
            </a:r>
            <a:r>
              <a:rPr lang="es-ES_tradnl" sz="4000" dirty="0" smtClean="0">
                <a:solidFill>
                  <a:srgbClr val="004586"/>
                </a:solidFill>
              </a:rPr>
              <a:t>).</a:t>
            </a:r>
            <a:endParaRPr lang="es-ES_tradnl" sz="4000" dirty="0">
              <a:solidFill>
                <a:srgbClr val="004586"/>
              </a:solidFill>
            </a:endParaRPr>
          </a:p>
          <a:p>
            <a:pPr marL="542925" indent="0">
              <a:buNone/>
            </a:pPr>
            <a:endParaRPr lang="es-ES_tradnl" sz="4000" dirty="0" smtClean="0">
              <a:solidFill>
                <a:srgbClr val="0070C0"/>
              </a:solidFill>
            </a:endParaRPr>
          </a:p>
          <a:p>
            <a:endParaRPr lang="es-ES_tradnl" sz="4000" dirty="0">
              <a:solidFill>
                <a:srgbClr val="0070C0"/>
              </a:solidFill>
            </a:endParaRPr>
          </a:p>
          <a:p>
            <a:endParaRPr lang="es-ES_tradnl" sz="4000" dirty="0">
              <a:solidFill>
                <a:srgbClr val="0070C0"/>
              </a:solidFill>
            </a:endParaRPr>
          </a:p>
          <a:p>
            <a:endParaRPr lang="es-ES_tradnl" sz="3800" dirty="0" smtClean="0"/>
          </a:p>
        </p:txBody>
      </p:sp>
      <p:sp>
        <p:nvSpPr>
          <p:cNvPr id="6" name="Rectángulo 5"/>
          <p:cNvSpPr/>
          <p:nvPr/>
        </p:nvSpPr>
        <p:spPr>
          <a:xfrm>
            <a:off x="407368" y="4077072"/>
            <a:ext cx="11554816" cy="461665"/>
          </a:xfrm>
          <a:prstGeom prst="rect">
            <a:avLst/>
          </a:prstGeom>
          <a:solidFill>
            <a:srgbClr val="004586"/>
          </a:solidFill>
        </p:spPr>
        <p:txBody>
          <a:bodyPr wrap="square">
            <a:spAutoFit/>
          </a:bodyPr>
          <a:lstStyle/>
          <a:p>
            <a:pPr algn="ctr"/>
            <a:r>
              <a:rPr lang="es-ES_tradnl" sz="2400" b="1" dirty="0" smtClean="0">
                <a:solidFill>
                  <a:schemeClr val="bg1"/>
                </a:solidFill>
              </a:rPr>
              <a:t>FARMACÉUTICO: clave en la información y detección de mal uso laxantes. </a:t>
            </a:r>
            <a:endParaRPr lang="es-ES_tradnl" sz="2400" b="1" dirty="0">
              <a:solidFill>
                <a:schemeClr val="bg1"/>
              </a:solidFill>
            </a:endParaRPr>
          </a:p>
        </p:txBody>
      </p:sp>
      <p:pic>
        <p:nvPicPr>
          <p:cNvPr id="7" name="Picture 2" descr="C:\Users\Rosa\Downloads\Hacer dieta » Dieta para el estreñimiento_files\estrenimien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7368" y="817574"/>
            <a:ext cx="2880320" cy="2938604"/>
          </a:xfrm>
          <a:prstGeom prst="rect">
            <a:avLst/>
          </a:prstGeom>
        </p:spPr>
      </p:pic>
      <p:sp>
        <p:nvSpPr>
          <p:cNvPr id="8" name="Rectángulo 7"/>
          <p:cNvSpPr/>
          <p:nvPr/>
        </p:nvSpPr>
        <p:spPr>
          <a:xfrm>
            <a:off x="407368" y="4653136"/>
            <a:ext cx="11554816" cy="830997"/>
          </a:xfrm>
          <a:prstGeom prst="rect">
            <a:avLst/>
          </a:prstGeom>
          <a:solidFill>
            <a:srgbClr val="004586"/>
          </a:solidFill>
        </p:spPr>
        <p:txBody>
          <a:bodyPr wrap="square">
            <a:spAutoFit/>
          </a:bodyPr>
          <a:lstStyle/>
          <a:p>
            <a:pPr algn="ctr"/>
            <a:r>
              <a:rPr lang="es-ES_tradnl" sz="2400" b="1" dirty="0" smtClean="0">
                <a:solidFill>
                  <a:schemeClr val="bg1"/>
                </a:solidFill>
              </a:rPr>
              <a:t>INDICACIÓN FARMACÉUTICA O ASESORAMIENTO EN AUTOMEDICACIÓN</a:t>
            </a:r>
            <a:r>
              <a:rPr lang="es-ES_tradnl" sz="2400" dirty="0" smtClean="0">
                <a:solidFill>
                  <a:schemeClr val="bg1"/>
                </a:solidFill>
              </a:rPr>
              <a:t>: </a:t>
            </a:r>
          </a:p>
          <a:p>
            <a:pPr algn="ctr"/>
            <a:r>
              <a:rPr lang="es-ES_tradnl" sz="2400" dirty="0" smtClean="0">
                <a:solidFill>
                  <a:schemeClr val="bg1"/>
                </a:solidFill>
              </a:rPr>
              <a:t>Fundamental uso de </a:t>
            </a:r>
            <a:r>
              <a:rPr lang="es-ES_tradnl" sz="2400" b="1" dirty="0" smtClean="0">
                <a:solidFill>
                  <a:srgbClr val="FF0000"/>
                </a:solidFill>
              </a:rPr>
              <a:t>protocolos</a:t>
            </a:r>
            <a:r>
              <a:rPr lang="es-ES_tradnl" sz="2400" b="1" dirty="0" smtClean="0">
                <a:solidFill>
                  <a:schemeClr val="bg1"/>
                </a:solidFill>
              </a:rPr>
              <a:t> </a:t>
            </a:r>
            <a:r>
              <a:rPr lang="es-ES_tradnl" sz="2400" dirty="0" smtClean="0">
                <a:solidFill>
                  <a:schemeClr val="bg1"/>
                </a:solidFill>
              </a:rPr>
              <a:t>para garantizar la recomendación adecuada</a:t>
            </a:r>
            <a:endParaRPr lang="es-ES_tradnl" sz="2400" dirty="0">
              <a:solidFill>
                <a:schemeClr val="bg1"/>
              </a:solidFill>
            </a:endParaRPr>
          </a:p>
        </p:txBody>
      </p:sp>
      <p:sp>
        <p:nvSpPr>
          <p:cNvPr id="9" name="Marcador de texto 3"/>
          <p:cNvSpPr>
            <a:spLocks noGrp="1"/>
          </p:cNvSpPr>
          <p:nvPr>
            <p:ph type="body" sz="quarter" idx="10"/>
          </p:nvPr>
        </p:nvSpPr>
        <p:spPr>
          <a:xfrm>
            <a:off x="5879976" y="5661248"/>
            <a:ext cx="5893811" cy="576064"/>
          </a:xfrm>
        </p:spPr>
        <p:txBody>
          <a:bodyPr>
            <a:normAutofit fontScale="85000" lnSpcReduction="20000"/>
          </a:bodyPr>
          <a:lstStyle/>
          <a:p>
            <a:pPr>
              <a:spcBef>
                <a:spcPts val="0"/>
              </a:spcBef>
              <a:defRPr/>
            </a:pPr>
            <a:r>
              <a:rPr lang="es-ES_tradnl" dirty="0" err="1" smtClean="0">
                <a:solidFill>
                  <a:schemeClr val="bg1">
                    <a:lumMod val="50000"/>
                  </a:schemeClr>
                </a:solidFill>
              </a:rPr>
              <a:t>Mugie</a:t>
            </a:r>
            <a:r>
              <a:rPr lang="es-ES_tradnl" dirty="0" smtClean="0">
                <a:solidFill>
                  <a:schemeClr val="bg1">
                    <a:lumMod val="50000"/>
                  </a:schemeClr>
                </a:solidFill>
              </a:rPr>
              <a:t> </a:t>
            </a:r>
            <a:r>
              <a:rPr lang="es-ES_tradnl" dirty="0">
                <a:solidFill>
                  <a:schemeClr val="bg1">
                    <a:lumMod val="50000"/>
                  </a:schemeClr>
                </a:solidFill>
              </a:rPr>
              <a:t>SM, </a:t>
            </a:r>
            <a:r>
              <a:rPr lang="es-ES_tradnl" dirty="0" err="1">
                <a:solidFill>
                  <a:schemeClr val="bg1">
                    <a:lumMod val="50000"/>
                  </a:schemeClr>
                </a:solidFill>
              </a:rPr>
              <a:t>Benninga</a:t>
            </a:r>
            <a:r>
              <a:rPr lang="es-ES_tradnl" dirty="0">
                <a:solidFill>
                  <a:schemeClr val="bg1">
                    <a:lumMod val="50000"/>
                  </a:schemeClr>
                </a:solidFill>
              </a:rPr>
              <a:t> MA, Di Lorenzo C. </a:t>
            </a:r>
            <a:r>
              <a:rPr lang="es-ES_tradnl" dirty="0" err="1">
                <a:solidFill>
                  <a:schemeClr val="bg1">
                    <a:lumMod val="50000"/>
                  </a:schemeClr>
                </a:solidFill>
              </a:rPr>
              <a:t>Epidemiology</a:t>
            </a:r>
            <a:r>
              <a:rPr lang="es-ES_tradnl" dirty="0">
                <a:solidFill>
                  <a:schemeClr val="bg1">
                    <a:lumMod val="50000"/>
                  </a:schemeClr>
                </a:solidFill>
              </a:rPr>
              <a:t> of </a:t>
            </a:r>
            <a:r>
              <a:rPr lang="es-ES_tradnl" dirty="0" err="1">
                <a:solidFill>
                  <a:schemeClr val="bg1">
                    <a:lumMod val="50000"/>
                  </a:schemeClr>
                </a:solidFill>
              </a:rPr>
              <a:t>constipation</a:t>
            </a:r>
            <a:r>
              <a:rPr lang="es-ES_tradnl" dirty="0">
                <a:solidFill>
                  <a:schemeClr val="bg1">
                    <a:lumMod val="50000"/>
                  </a:schemeClr>
                </a:solidFill>
              </a:rPr>
              <a:t> in </a:t>
            </a:r>
            <a:r>
              <a:rPr lang="es-ES_tradnl" dirty="0" err="1">
                <a:solidFill>
                  <a:schemeClr val="bg1">
                    <a:lumMod val="50000"/>
                  </a:schemeClr>
                </a:solidFill>
              </a:rPr>
              <a:t>children</a:t>
            </a:r>
            <a:r>
              <a:rPr lang="es-ES_tradnl" dirty="0">
                <a:solidFill>
                  <a:schemeClr val="bg1">
                    <a:lumMod val="50000"/>
                  </a:schemeClr>
                </a:solidFill>
              </a:rPr>
              <a:t> and </a:t>
            </a:r>
            <a:r>
              <a:rPr lang="es-ES_tradnl" dirty="0" err="1">
                <a:solidFill>
                  <a:schemeClr val="bg1">
                    <a:lumMod val="50000"/>
                  </a:schemeClr>
                </a:solidFill>
              </a:rPr>
              <a:t>adults</a:t>
            </a:r>
            <a:r>
              <a:rPr lang="es-ES_tradnl" dirty="0">
                <a:solidFill>
                  <a:schemeClr val="bg1">
                    <a:lumMod val="50000"/>
                  </a:schemeClr>
                </a:solidFill>
              </a:rPr>
              <a:t>: a </a:t>
            </a:r>
            <a:r>
              <a:rPr lang="es-ES_tradnl" dirty="0" err="1">
                <a:solidFill>
                  <a:schemeClr val="bg1">
                    <a:lumMod val="50000"/>
                  </a:schemeClr>
                </a:solidFill>
              </a:rPr>
              <a:t>systematic</a:t>
            </a:r>
            <a:r>
              <a:rPr lang="es-ES_tradnl" dirty="0">
                <a:solidFill>
                  <a:schemeClr val="bg1">
                    <a:lumMod val="50000"/>
                  </a:schemeClr>
                </a:solidFill>
              </a:rPr>
              <a:t> </a:t>
            </a:r>
            <a:r>
              <a:rPr lang="es-ES_tradnl" dirty="0" err="1">
                <a:solidFill>
                  <a:schemeClr val="bg1">
                    <a:lumMod val="50000"/>
                  </a:schemeClr>
                </a:solidFill>
              </a:rPr>
              <a:t>review</a:t>
            </a:r>
            <a:r>
              <a:rPr lang="es-ES_tradnl" dirty="0">
                <a:solidFill>
                  <a:schemeClr val="bg1">
                    <a:lumMod val="50000"/>
                  </a:schemeClr>
                </a:solidFill>
              </a:rPr>
              <a:t>. </a:t>
            </a:r>
            <a:r>
              <a:rPr lang="es-ES_tradnl" dirty="0" err="1">
                <a:solidFill>
                  <a:schemeClr val="bg1">
                    <a:lumMod val="50000"/>
                  </a:schemeClr>
                </a:solidFill>
              </a:rPr>
              <a:t>Best</a:t>
            </a:r>
            <a:r>
              <a:rPr lang="es-ES_tradnl" dirty="0">
                <a:solidFill>
                  <a:schemeClr val="bg1">
                    <a:lumMod val="50000"/>
                  </a:schemeClr>
                </a:solidFill>
              </a:rPr>
              <a:t> </a:t>
            </a:r>
            <a:r>
              <a:rPr lang="es-ES_tradnl" dirty="0" err="1">
                <a:solidFill>
                  <a:schemeClr val="bg1">
                    <a:lumMod val="50000"/>
                  </a:schemeClr>
                </a:solidFill>
              </a:rPr>
              <a:t>Pract</a:t>
            </a:r>
            <a:r>
              <a:rPr lang="es-ES_tradnl" dirty="0">
                <a:solidFill>
                  <a:schemeClr val="bg1">
                    <a:lumMod val="50000"/>
                  </a:schemeClr>
                </a:solidFill>
              </a:rPr>
              <a:t> Res </a:t>
            </a:r>
            <a:r>
              <a:rPr lang="es-ES_tradnl" dirty="0" err="1">
                <a:solidFill>
                  <a:schemeClr val="bg1">
                    <a:lumMod val="50000"/>
                  </a:schemeClr>
                </a:solidFill>
              </a:rPr>
              <a:t>Clin</a:t>
            </a:r>
            <a:r>
              <a:rPr lang="es-ES_tradnl" dirty="0">
                <a:solidFill>
                  <a:schemeClr val="bg1">
                    <a:lumMod val="50000"/>
                  </a:schemeClr>
                </a:solidFill>
              </a:rPr>
              <a:t> </a:t>
            </a:r>
            <a:r>
              <a:rPr lang="es-ES_tradnl" dirty="0" err="1">
                <a:solidFill>
                  <a:schemeClr val="bg1">
                    <a:lumMod val="50000"/>
                  </a:schemeClr>
                </a:solidFill>
              </a:rPr>
              <a:t>Gastroenterol</a:t>
            </a:r>
            <a:r>
              <a:rPr lang="es-ES_tradnl" dirty="0">
                <a:solidFill>
                  <a:schemeClr val="bg1">
                    <a:lumMod val="50000"/>
                  </a:schemeClr>
                </a:solidFill>
              </a:rPr>
              <a:t>. 2011; 25 (1): 3-18.</a:t>
            </a:r>
          </a:p>
          <a:p>
            <a:pPr>
              <a:spcBef>
                <a:spcPts val="0"/>
              </a:spcBef>
              <a:defRPr/>
            </a:pPr>
            <a:r>
              <a:rPr lang="es-ES_tradnl" dirty="0">
                <a:solidFill>
                  <a:schemeClr val="bg1">
                    <a:lumMod val="50000"/>
                  </a:schemeClr>
                </a:solidFill>
              </a:rPr>
              <a:t> </a:t>
            </a:r>
            <a:r>
              <a:rPr lang="es-ES_tradnl" dirty="0" smtClean="0">
                <a:solidFill>
                  <a:schemeClr val="bg1">
                    <a:lumMod val="50000"/>
                  </a:schemeClr>
                </a:solidFill>
              </a:rPr>
              <a:t>Guía </a:t>
            </a:r>
            <a:r>
              <a:rPr lang="es-ES_tradnl" dirty="0">
                <a:solidFill>
                  <a:schemeClr val="bg1">
                    <a:lumMod val="50000"/>
                  </a:schemeClr>
                </a:solidFill>
              </a:rPr>
              <a:t>Fisterra sobre estreñimiento. 2017. Disponible en </a:t>
            </a:r>
            <a:r>
              <a:rPr lang="es-ES_tradnl" dirty="0" err="1">
                <a:solidFill>
                  <a:schemeClr val="bg1">
                    <a:lumMod val="50000"/>
                  </a:schemeClr>
                </a:solidFill>
              </a:rPr>
              <a:t>www.fisterra</a:t>
            </a:r>
            <a:r>
              <a:rPr lang="es-ES_tradnl" dirty="0">
                <a:solidFill>
                  <a:schemeClr val="bg1">
                    <a:lumMod val="50000"/>
                  </a:schemeClr>
                </a:solidFill>
              </a:rPr>
              <a:t>. </a:t>
            </a:r>
            <a:r>
              <a:rPr lang="es-ES_tradnl" dirty="0" err="1">
                <a:solidFill>
                  <a:schemeClr val="bg1">
                    <a:lumMod val="50000"/>
                  </a:schemeClr>
                </a:solidFill>
              </a:rPr>
              <a:t>com</a:t>
            </a:r>
            <a:r>
              <a:rPr lang="es-ES_tradnl" dirty="0">
                <a:solidFill>
                  <a:schemeClr val="bg1">
                    <a:lumMod val="50000"/>
                  </a:schemeClr>
                </a:solidFill>
              </a:rPr>
              <a:t> </a:t>
            </a:r>
          </a:p>
          <a:p>
            <a:pPr algn="l">
              <a:spcBef>
                <a:spcPts val="0"/>
              </a:spcBef>
              <a:defRPr/>
            </a:pPr>
            <a:endParaRPr lang="es-ES_tradnl" dirty="0">
              <a:solidFill>
                <a:schemeClr val="tx1"/>
              </a:solidFill>
            </a:endParaRPr>
          </a:p>
          <a:p>
            <a:endParaRPr lang="es-ES_tradnl" dirty="0" smtClean="0"/>
          </a:p>
          <a:p>
            <a:pPr algn="l">
              <a:spcBef>
                <a:spcPts val="0"/>
              </a:spcBef>
              <a:defRPr/>
            </a:pPr>
            <a:endParaRPr lang="es-ES_tradnl" dirty="0">
              <a:solidFill>
                <a:schemeClr val="tx1"/>
              </a:solidFill>
            </a:endParaRPr>
          </a:p>
          <a:p>
            <a:pPr algn="l">
              <a:spcBef>
                <a:spcPts val="0"/>
              </a:spcBef>
              <a:defRPr/>
            </a:pPr>
            <a:endParaRPr lang="es-ES_tradnl" dirty="0">
              <a:solidFill>
                <a:schemeClr val="tx1"/>
              </a:solidFill>
            </a:endParaRPr>
          </a:p>
          <a:p>
            <a:endParaRPr lang="es-ES_tradnl" dirty="0"/>
          </a:p>
        </p:txBody>
      </p:sp>
    </p:spTree>
    <p:extLst>
      <p:ext uri="{BB962C8B-B14F-4D97-AF65-F5344CB8AC3E}">
        <p14:creationId xmlns:p14="http://schemas.microsoft.com/office/powerpoint/2010/main" val="1056946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9904"/>
            <a:ext cx="10972800" cy="388776"/>
          </a:xfrm>
        </p:spPr>
        <p:txBody>
          <a:bodyPr/>
          <a:lstStyle/>
          <a:p>
            <a:r>
              <a:rPr lang="es-ES_tradnl" dirty="0"/>
              <a:t>¿Qué me da usted para el estreñimiento?</a:t>
            </a:r>
            <a:endParaRPr lang="es-ES" dirty="0"/>
          </a:p>
        </p:txBody>
      </p:sp>
      <p:sp>
        <p:nvSpPr>
          <p:cNvPr id="3" name="Marcador de contenido 2"/>
          <p:cNvSpPr>
            <a:spLocks noGrp="1"/>
          </p:cNvSpPr>
          <p:nvPr>
            <p:ph idx="1"/>
          </p:nvPr>
        </p:nvSpPr>
        <p:spPr>
          <a:xfrm>
            <a:off x="0" y="548680"/>
            <a:ext cx="11352584" cy="4248472"/>
          </a:xfrm>
        </p:spPr>
        <p:txBody>
          <a:bodyPr>
            <a:noAutofit/>
          </a:bodyPr>
          <a:lstStyle/>
          <a:p>
            <a:r>
              <a:rPr lang="es-ES_tradnl" sz="2000" dirty="0">
                <a:solidFill>
                  <a:srgbClr val="004586"/>
                </a:solidFill>
              </a:rPr>
              <a:t>¿Para quién es</a:t>
            </a:r>
            <a:r>
              <a:rPr lang="es-ES_tradnl" sz="2000" dirty="0" smtClean="0">
                <a:solidFill>
                  <a:srgbClr val="004586"/>
                </a:solidFill>
              </a:rPr>
              <a:t>?</a:t>
            </a:r>
          </a:p>
          <a:p>
            <a:r>
              <a:rPr lang="es-ES_tradnl" sz="2000" dirty="0">
                <a:solidFill>
                  <a:srgbClr val="004586"/>
                </a:solidFill>
              </a:rPr>
              <a:t>¿Desde </a:t>
            </a:r>
            <a:r>
              <a:rPr lang="es-ES_tradnl" sz="2000" dirty="0" smtClean="0">
                <a:solidFill>
                  <a:srgbClr val="004586"/>
                </a:solidFill>
              </a:rPr>
              <a:t>cuándo?</a:t>
            </a:r>
          </a:p>
          <a:p>
            <a:r>
              <a:rPr lang="es-ES_tradnl" sz="2000" dirty="0" smtClean="0">
                <a:solidFill>
                  <a:srgbClr val="004586"/>
                </a:solidFill>
              </a:rPr>
              <a:t>¿</a:t>
            </a:r>
            <a:r>
              <a:rPr lang="es-ES_tradnl" sz="2000" dirty="0">
                <a:solidFill>
                  <a:srgbClr val="004586"/>
                </a:solidFill>
              </a:rPr>
              <a:t>En qué consiste realmente su </a:t>
            </a:r>
            <a:r>
              <a:rPr lang="es-ES_tradnl" sz="2000" dirty="0" smtClean="0">
                <a:solidFill>
                  <a:srgbClr val="004586"/>
                </a:solidFill>
              </a:rPr>
              <a:t>estreñimiento?</a:t>
            </a:r>
          </a:p>
          <a:p>
            <a:pPr marL="1800225" indent="0">
              <a:buClr>
                <a:srgbClr val="C00000"/>
              </a:buClr>
              <a:buFont typeface="Wingdings" panose="05000000000000000000" pitchFamily="2" charset="2"/>
              <a:buChar char="v"/>
            </a:pPr>
            <a:r>
              <a:rPr lang="es-ES_tradnl" sz="2000" dirty="0" smtClean="0">
                <a:solidFill>
                  <a:srgbClr val="004586"/>
                </a:solidFill>
              </a:rPr>
              <a:t>¿</a:t>
            </a:r>
            <a:r>
              <a:rPr lang="es-ES_tradnl" sz="2000" dirty="0">
                <a:solidFill>
                  <a:srgbClr val="004586"/>
                </a:solidFill>
              </a:rPr>
              <a:t>Ausencia de deseo o esfuerzo excesivo durante la evacuación?</a:t>
            </a:r>
          </a:p>
          <a:p>
            <a:pPr marL="2060575">
              <a:buClr>
                <a:srgbClr val="C00000"/>
              </a:buClr>
              <a:buFont typeface="Wingdings" panose="05000000000000000000" pitchFamily="2" charset="2"/>
              <a:buChar char="v"/>
            </a:pPr>
            <a:r>
              <a:rPr lang="es-ES_tradnl" sz="2000" dirty="0" smtClean="0">
                <a:solidFill>
                  <a:srgbClr val="004586"/>
                </a:solidFill>
              </a:rPr>
              <a:t>¿</a:t>
            </a:r>
            <a:r>
              <a:rPr lang="es-ES_tradnl" sz="2000" dirty="0">
                <a:solidFill>
                  <a:srgbClr val="004586"/>
                </a:solidFill>
              </a:rPr>
              <a:t>Tiene dolor coincidiendo con la deposición</a:t>
            </a:r>
            <a:r>
              <a:rPr lang="es-ES_tradnl" sz="2000" dirty="0" smtClean="0">
                <a:solidFill>
                  <a:srgbClr val="004586"/>
                </a:solidFill>
              </a:rPr>
              <a:t>?</a:t>
            </a:r>
          </a:p>
          <a:p>
            <a:r>
              <a:rPr lang="es-ES_tradnl" sz="2000" dirty="0" smtClean="0">
                <a:solidFill>
                  <a:srgbClr val="004586"/>
                </a:solidFill>
              </a:rPr>
              <a:t>Si </a:t>
            </a:r>
            <a:r>
              <a:rPr lang="es-ES_tradnl" sz="2000" dirty="0">
                <a:solidFill>
                  <a:srgbClr val="004586"/>
                </a:solidFill>
              </a:rPr>
              <a:t>es habitual: ¿ya utiliza </a:t>
            </a:r>
            <a:r>
              <a:rPr lang="es-ES_tradnl" sz="2000" dirty="0" smtClean="0">
                <a:solidFill>
                  <a:srgbClr val="004586"/>
                </a:solidFill>
              </a:rPr>
              <a:t>laxantes?</a:t>
            </a:r>
          </a:p>
          <a:p>
            <a:r>
              <a:rPr lang="es-ES_tradnl" sz="2000" dirty="0" smtClean="0">
                <a:solidFill>
                  <a:srgbClr val="004586"/>
                </a:solidFill>
              </a:rPr>
              <a:t>Si </a:t>
            </a:r>
            <a:r>
              <a:rPr lang="es-ES_tradnl" sz="2000" dirty="0">
                <a:solidFill>
                  <a:srgbClr val="004586"/>
                </a:solidFill>
              </a:rPr>
              <a:t>es esporádico</a:t>
            </a:r>
            <a:r>
              <a:rPr lang="es-ES_tradnl" sz="2000" dirty="0" smtClean="0">
                <a:solidFill>
                  <a:srgbClr val="004586"/>
                </a:solidFill>
              </a:rPr>
              <a:t>: ¿</a:t>
            </a:r>
            <a:r>
              <a:rPr lang="es-ES_tradnl" sz="2000" dirty="0">
                <a:solidFill>
                  <a:srgbClr val="004586"/>
                </a:solidFill>
              </a:rPr>
              <a:t>algún cambio como viaje, dieta, </a:t>
            </a:r>
            <a:r>
              <a:rPr lang="es-ES_tradnl" sz="2000" dirty="0" smtClean="0">
                <a:solidFill>
                  <a:srgbClr val="004586"/>
                </a:solidFill>
              </a:rPr>
              <a:t>reposo?</a:t>
            </a:r>
          </a:p>
          <a:p>
            <a:r>
              <a:rPr lang="es-ES_tradnl" sz="2000" dirty="0" smtClean="0">
                <a:solidFill>
                  <a:srgbClr val="004586"/>
                </a:solidFill>
              </a:rPr>
              <a:t>Síntomas </a:t>
            </a:r>
            <a:r>
              <a:rPr lang="es-ES_tradnl" sz="2000" dirty="0">
                <a:solidFill>
                  <a:srgbClr val="004586"/>
                </a:solidFill>
              </a:rPr>
              <a:t>de alarma</a:t>
            </a:r>
            <a:r>
              <a:rPr lang="es-ES_tradnl" sz="2000" dirty="0" smtClean="0">
                <a:solidFill>
                  <a:srgbClr val="004586"/>
                </a:solidFill>
              </a:rPr>
              <a:t>:</a:t>
            </a:r>
          </a:p>
          <a:p>
            <a:pPr marL="1887538" indent="0">
              <a:buClr>
                <a:srgbClr val="C00000"/>
              </a:buClr>
              <a:buFont typeface="Wingdings" panose="05000000000000000000" pitchFamily="2" charset="2"/>
              <a:buChar char="v"/>
            </a:pPr>
            <a:r>
              <a:rPr lang="es-ES_tradnl" sz="2000" dirty="0" smtClean="0">
                <a:solidFill>
                  <a:srgbClr val="004586"/>
                </a:solidFill>
              </a:rPr>
              <a:t>&gt; 7 </a:t>
            </a:r>
            <a:r>
              <a:rPr lang="es-ES_tradnl" sz="2000" dirty="0">
                <a:solidFill>
                  <a:srgbClr val="004586"/>
                </a:solidFill>
              </a:rPr>
              <a:t>días seguidos,(sin ser efectivas las medidas)</a:t>
            </a:r>
          </a:p>
          <a:p>
            <a:pPr marL="1887538" indent="0">
              <a:buClr>
                <a:srgbClr val="C00000"/>
              </a:buClr>
              <a:buFont typeface="Wingdings" panose="05000000000000000000" pitchFamily="2" charset="2"/>
              <a:buChar char="v"/>
              <a:tabLst>
                <a:tab pos="1611313" algn="l"/>
              </a:tabLst>
            </a:pPr>
            <a:r>
              <a:rPr lang="es-ES_tradnl" sz="2000" dirty="0" smtClean="0">
                <a:solidFill>
                  <a:srgbClr val="004586"/>
                </a:solidFill>
              </a:rPr>
              <a:t>Cambio </a:t>
            </a:r>
            <a:r>
              <a:rPr lang="es-ES_tradnl" sz="2000" dirty="0">
                <a:solidFill>
                  <a:srgbClr val="004586"/>
                </a:solidFill>
              </a:rPr>
              <a:t>reciente en el hábito </a:t>
            </a:r>
            <a:r>
              <a:rPr lang="es-ES_tradnl" sz="2000" dirty="0" err="1">
                <a:solidFill>
                  <a:srgbClr val="004586"/>
                </a:solidFill>
              </a:rPr>
              <a:t>deposicional</a:t>
            </a:r>
            <a:r>
              <a:rPr lang="es-ES_tradnl" sz="2000" dirty="0">
                <a:solidFill>
                  <a:srgbClr val="004586"/>
                </a:solidFill>
              </a:rPr>
              <a:t>. Alternar diarrea y estreñimiento.</a:t>
            </a:r>
          </a:p>
          <a:p>
            <a:pPr marL="2147888" indent="-260350">
              <a:buClr>
                <a:srgbClr val="C00000"/>
              </a:buClr>
              <a:buFont typeface="Wingdings" panose="05000000000000000000" pitchFamily="2" charset="2"/>
              <a:buChar char="v"/>
            </a:pPr>
            <a:r>
              <a:rPr lang="es-ES_tradnl" sz="2000" dirty="0" smtClean="0">
                <a:solidFill>
                  <a:srgbClr val="004586"/>
                </a:solidFill>
              </a:rPr>
              <a:t>Sangre </a:t>
            </a:r>
            <a:r>
              <a:rPr lang="es-ES_tradnl" sz="2000" dirty="0">
                <a:solidFill>
                  <a:srgbClr val="004586"/>
                </a:solidFill>
              </a:rPr>
              <a:t>en heces .Dolor abdominal. Pérdida </a:t>
            </a:r>
            <a:r>
              <a:rPr lang="es-ES_tradnl" sz="2000" dirty="0" smtClean="0">
                <a:solidFill>
                  <a:srgbClr val="004586"/>
                </a:solidFill>
              </a:rPr>
              <a:t>peso. Anemia</a:t>
            </a:r>
            <a:r>
              <a:rPr lang="es-ES_tradnl" sz="2000" dirty="0">
                <a:solidFill>
                  <a:srgbClr val="004586"/>
                </a:solidFill>
              </a:rPr>
              <a:t>. Fiebre. Fármacos</a:t>
            </a:r>
            <a:r>
              <a:rPr lang="es-ES_tradnl" sz="2000" dirty="0" smtClean="0">
                <a:solidFill>
                  <a:srgbClr val="004586"/>
                </a:solidFill>
              </a:rPr>
              <a:t>.</a:t>
            </a:r>
          </a:p>
          <a:p>
            <a:pPr marL="1887538" indent="0">
              <a:buClr>
                <a:srgbClr val="C00000"/>
              </a:buClr>
              <a:buNone/>
            </a:pPr>
            <a:endParaRPr lang="es-ES_tradnl" sz="2000" b="1" i="1" dirty="0">
              <a:solidFill>
                <a:srgbClr val="004586"/>
              </a:solidFill>
            </a:endParaRPr>
          </a:p>
          <a:p>
            <a:endParaRPr lang="es-ES_tradnl" b="1" i="1" dirty="0" smtClean="0">
              <a:solidFill>
                <a:srgbClr val="004586"/>
              </a:solidFill>
            </a:endParaRPr>
          </a:p>
          <a:p>
            <a:endParaRPr lang="es-ES_tradnl" b="1" i="1" dirty="0">
              <a:solidFill>
                <a:srgbClr val="004586"/>
              </a:solidFill>
            </a:endParaRPr>
          </a:p>
          <a:p>
            <a:endParaRPr lang="es-ES_tradnl" b="1" i="1" dirty="0">
              <a:solidFill>
                <a:srgbClr val="004586"/>
              </a:solidFill>
            </a:endParaRPr>
          </a:p>
          <a:p>
            <a:endParaRPr lang="es-ES_tradnl" b="1" i="1" dirty="0">
              <a:solidFill>
                <a:srgbClr val="004586"/>
              </a:solidFill>
            </a:endParaRPr>
          </a:p>
          <a:p>
            <a:endParaRPr lang="es-ES" dirty="0"/>
          </a:p>
        </p:txBody>
      </p:sp>
      <p:sp>
        <p:nvSpPr>
          <p:cNvPr id="4" name="Marcador de texto 3"/>
          <p:cNvSpPr>
            <a:spLocks noGrp="1"/>
          </p:cNvSpPr>
          <p:nvPr>
            <p:ph type="body" sz="quarter" idx="10"/>
          </p:nvPr>
        </p:nvSpPr>
        <p:spPr>
          <a:xfrm>
            <a:off x="3359696" y="5949280"/>
            <a:ext cx="8424936" cy="72008"/>
          </a:xfrm>
        </p:spPr>
        <p:txBody>
          <a:bodyPr>
            <a:normAutofit fontScale="25000" lnSpcReduction="20000"/>
          </a:bodyPr>
          <a:lstStyle/>
          <a:p>
            <a:pPr algn="l">
              <a:spcBef>
                <a:spcPts val="0"/>
              </a:spcBef>
              <a:defRPr/>
            </a:pPr>
            <a:r>
              <a:rPr lang="es-ES_tradnl" sz="4000" dirty="0">
                <a:solidFill>
                  <a:schemeClr val="tx1"/>
                </a:solidFill>
              </a:rPr>
              <a:t>-</a:t>
            </a:r>
            <a:r>
              <a:rPr lang="es-ES_tradnl" sz="4000" dirty="0" err="1">
                <a:solidFill>
                  <a:schemeClr val="bg1">
                    <a:lumMod val="50000"/>
                  </a:schemeClr>
                </a:solidFill>
              </a:rPr>
              <a:t>Lopez</a:t>
            </a:r>
            <a:r>
              <a:rPr lang="es-ES_tradnl" sz="4000" dirty="0">
                <a:solidFill>
                  <a:schemeClr val="bg1">
                    <a:lumMod val="50000"/>
                  </a:schemeClr>
                </a:solidFill>
              </a:rPr>
              <a:t>-Torres. </a:t>
            </a:r>
            <a:r>
              <a:rPr lang="es-ES_tradnl" sz="4000" dirty="0" err="1">
                <a:solidFill>
                  <a:schemeClr val="bg1">
                    <a:lumMod val="50000"/>
                  </a:schemeClr>
                </a:solidFill>
              </a:rPr>
              <a:t>Indicación</a:t>
            </a:r>
            <a:r>
              <a:rPr lang="es-ES_tradnl" sz="4000" dirty="0">
                <a:solidFill>
                  <a:schemeClr val="bg1">
                    <a:lumMod val="50000"/>
                  </a:schemeClr>
                </a:solidFill>
              </a:rPr>
              <a:t> </a:t>
            </a:r>
            <a:r>
              <a:rPr lang="es-ES_tradnl" sz="4000" dirty="0" err="1">
                <a:solidFill>
                  <a:schemeClr val="bg1">
                    <a:lumMod val="50000"/>
                  </a:schemeClr>
                </a:solidFill>
              </a:rPr>
              <a:t>Farmacéutica</a:t>
            </a:r>
            <a:r>
              <a:rPr lang="es-ES_tradnl" sz="4000" dirty="0">
                <a:solidFill>
                  <a:schemeClr val="bg1">
                    <a:lumMod val="50000"/>
                  </a:schemeClr>
                </a:solidFill>
              </a:rPr>
              <a:t> para el </a:t>
            </a:r>
            <a:r>
              <a:rPr lang="es-ES_tradnl" sz="4000" dirty="0" err="1">
                <a:solidFill>
                  <a:schemeClr val="bg1">
                    <a:lumMod val="50000"/>
                  </a:schemeClr>
                </a:solidFill>
              </a:rPr>
              <a:t>estreñimiento</a:t>
            </a:r>
            <a:r>
              <a:rPr lang="es-ES_tradnl" sz="4000" dirty="0">
                <a:solidFill>
                  <a:schemeClr val="bg1">
                    <a:lumMod val="50000"/>
                  </a:schemeClr>
                </a:solidFill>
              </a:rPr>
              <a:t> en pacientes con diabetes e </a:t>
            </a:r>
            <a:r>
              <a:rPr lang="es-ES_tradnl" sz="4000" dirty="0" err="1">
                <a:solidFill>
                  <a:schemeClr val="bg1">
                    <a:lumMod val="50000"/>
                  </a:schemeClr>
                </a:solidFill>
              </a:rPr>
              <a:t>hipertensión</a:t>
            </a:r>
            <a:r>
              <a:rPr lang="es-ES_tradnl" sz="4000" dirty="0">
                <a:solidFill>
                  <a:schemeClr val="bg1">
                    <a:lumMod val="50000"/>
                  </a:schemeClr>
                </a:solidFill>
              </a:rPr>
              <a:t> arterial. </a:t>
            </a:r>
            <a:r>
              <a:rPr lang="pt-BR" sz="4000" dirty="0" err="1">
                <a:solidFill>
                  <a:schemeClr val="bg1">
                    <a:lumMod val="50000"/>
                  </a:schemeClr>
                </a:solidFill>
              </a:rPr>
              <a:t>Pharm</a:t>
            </a:r>
            <a:r>
              <a:rPr lang="pt-BR" sz="4000" dirty="0">
                <a:solidFill>
                  <a:schemeClr val="bg1">
                    <a:lumMod val="50000"/>
                  </a:schemeClr>
                </a:solidFill>
              </a:rPr>
              <a:t> </a:t>
            </a:r>
            <a:r>
              <a:rPr lang="pt-BR" sz="4000" dirty="0" err="1">
                <a:solidFill>
                  <a:schemeClr val="bg1">
                    <a:lumMod val="50000"/>
                  </a:schemeClr>
                </a:solidFill>
              </a:rPr>
              <a:t>Care</a:t>
            </a:r>
            <a:r>
              <a:rPr lang="pt-BR" sz="4000" dirty="0">
                <a:solidFill>
                  <a:schemeClr val="bg1">
                    <a:lumMod val="50000"/>
                  </a:schemeClr>
                </a:solidFill>
              </a:rPr>
              <a:t> Esp. 2017; 19(3): 139-152 </a:t>
            </a:r>
            <a:endParaRPr lang="es-ES_tradnl" sz="4000" i="0" dirty="0">
              <a:solidFill>
                <a:schemeClr val="bg1">
                  <a:lumMod val="50000"/>
                </a:schemeClr>
              </a:solidFill>
            </a:endParaRPr>
          </a:p>
          <a:p>
            <a:pPr algn="l">
              <a:spcBef>
                <a:spcPts val="0"/>
              </a:spcBef>
              <a:defRPr/>
            </a:pPr>
            <a:r>
              <a:rPr lang="es-ES_tradnl" sz="4000" i="0" dirty="0">
                <a:solidFill>
                  <a:schemeClr val="bg1">
                    <a:lumMod val="50000"/>
                  </a:schemeClr>
                </a:solidFill>
              </a:rPr>
              <a:t>-Protocolos de Indicación </a:t>
            </a:r>
            <a:r>
              <a:rPr lang="es-ES_tradnl" sz="4000" i="0" dirty="0" err="1">
                <a:solidFill>
                  <a:schemeClr val="bg1">
                    <a:lumMod val="50000"/>
                  </a:schemeClr>
                </a:solidFill>
              </a:rPr>
              <a:t>Farmaceutica</a:t>
            </a:r>
            <a:r>
              <a:rPr lang="es-ES_tradnl" sz="4000" i="0" dirty="0">
                <a:solidFill>
                  <a:schemeClr val="bg1">
                    <a:lumMod val="50000"/>
                  </a:schemeClr>
                </a:solidFill>
              </a:rPr>
              <a:t> y Criterios de Derivación al Médico en </a:t>
            </a:r>
            <a:r>
              <a:rPr lang="es-ES_tradnl" sz="4000" i="0" dirty="0" err="1">
                <a:solidFill>
                  <a:schemeClr val="bg1">
                    <a:lumMod val="50000"/>
                  </a:schemeClr>
                </a:solidFill>
              </a:rPr>
              <a:t>Sintomas</a:t>
            </a:r>
            <a:r>
              <a:rPr lang="es-ES_tradnl" sz="4000" i="0" dirty="0">
                <a:solidFill>
                  <a:schemeClr val="bg1">
                    <a:lumMod val="50000"/>
                  </a:schemeClr>
                </a:solidFill>
              </a:rPr>
              <a:t> Menores. Editores: Vicente BAOS VICENTE y María José FAUS DÁDER. España. 2008. Fundación Abbott. http://www.atencionfarmaceutica-ugr.es/index.php?option=com_remository&amp;Itemid=62&amp;func=fileinfo&amp;id=89</a:t>
            </a:r>
          </a:p>
          <a:p>
            <a:endParaRPr lang="es-ES" dirty="0"/>
          </a:p>
        </p:txBody>
      </p:sp>
      <p:sp>
        <p:nvSpPr>
          <p:cNvPr id="5" name="Rectángulo 4"/>
          <p:cNvSpPr/>
          <p:nvPr/>
        </p:nvSpPr>
        <p:spPr>
          <a:xfrm>
            <a:off x="695400" y="4941168"/>
            <a:ext cx="3069150" cy="461665"/>
          </a:xfrm>
          <a:prstGeom prst="rect">
            <a:avLst/>
          </a:prstGeom>
          <a:solidFill>
            <a:srgbClr val="004586"/>
          </a:solidFill>
        </p:spPr>
        <p:txBody>
          <a:bodyPr wrap="square">
            <a:spAutoFit/>
          </a:bodyPr>
          <a:lstStyle/>
          <a:p>
            <a:r>
              <a:rPr lang="es-ES_tradnl" sz="2400" b="1" dirty="0" smtClean="0">
                <a:solidFill>
                  <a:schemeClr val="bg1"/>
                </a:solidFill>
              </a:rPr>
              <a:t>RECOMENDACIÓN</a:t>
            </a:r>
            <a:endParaRPr lang="es-ES_tradnl" sz="2400" b="1" dirty="0">
              <a:solidFill>
                <a:schemeClr val="bg1"/>
              </a:solidFill>
            </a:endParaRPr>
          </a:p>
        </p:txBody>
      </p:sp>
      <p:sp>
        <p:nvSpPr>
          <p:cNvPr id="6" name="Flecha derecha 5"/>
          <p:cNvSpPr/>
          <p:nvPr/>
        </p:nvSpPr>
        <p:spPr>
          <a:xfrm>
            <a:off x="3935760" y="4941168"/>
            <a:ext cx="1481146" cy="389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0070C0"/>
              </a:solidFill>
            </a:endParaRPr>
          </a:p>
        </p:txBody>
      </p:sp>
      <p:sp>
        <p:nvSpPr>
          <p:cNvPr id="7" name="Rectángulo 6"/>
          <p:cNvSpPr/>
          <p:nvPr/>
        </p:nvSpPr>
        <p:spPr>
          <a:xfrm>
            <a:off x="5519936" y="4797152"/>
            <a:ext cx="6422504" cy="1015663"/>
          </a:xfrm>
          <a:prstGeom prst="rect">
            <a:avLst/>
          </a:prstGeom>
          <a:solidFill>
            <a:srgbClr val="004586"/>
          </a:solidFill>
        </p:spPr>
        <p:txBody>
          <a:bodyPr wrap="square">
            <a:spAutoFit/>
          </a:bodyPr>
          <a:lstStyle/>
          <a:p>
            <a:pPr marL="285750" indent="-285750">
              <a:buClr>
                <a:schemeClr val="tx2"/>
              </a:buClr>
              <a:buFont typeface="Wingdings" panose="05000000000000000000" pitchFamily="2" charset="2"/>
              <a:buChar char="v"/>
            </a:pPr>
            <a:r>
              <a:rPr lang="es-ES_tradnl" dirty="0">
                <a:solidFill>
                  <a:schemeClr val="bg1"/>
                </a:solidFill>
              </a:rPr>
              <a:t> </a:t>
            </a:r>
            <a:r>
              <a:rPr lang="es-ES_tradnl" sz="2000" dirty="0" smtClean="0">
                <a:solidFill>
                  <a:schemeClr val="bg1"/>
                </a:solidFill>
              </a:rPr>
              <a:t>Sólo </a:t>
            </a:r>
            <a:r>
              <a:rPr lang="es-ES_tradnl" sz="2000" dirty="0">
                <a:solidFill>
                  <a:schemeClr val="bg1"/>
                </a:solidFill>
              </a:rPr>
              <a:t>medidas higiénico dietéticas (MHD)</a:t>
            </a:r>
          </a:p>
          <a:p>
            <a:pPr marL="342900" indent="-342900">
              <a:buClr>
                <a:schemeClr val="tx2"/>
              </a:buClr>
              <a:buFont typeface="Wingdings" panose="05000000000000000000" pitchFamily="2" charset="2"/>
              <a:buChar char="v"/>
            </a:pPr>
            <a:r>
              <a:rPr lang="es-ES_tradnl" sz="2000" dirty="0" smtClean="0">
                <a:solidFill>
                  <a:schemeClr val="bg1"/>
                </a:solidFill>
              </a:rPr>
              <a:t>MHD</a:t>
            </a:r>
            <a:r>
              <a:rPr lang="es-ES_tradnl" sz="2000" dirty="0">
                <a:solidFill>
                  <a:schemeClr val="bg1"/>
                </a:solidFill>
              </a:rPr>
              <a:t>+ </a:t>
            </a:r>
            <a:r>
              <a:rPr lang="es-ES_tradnl" sz="2000" dirty="0" smtClean="0">
                <a:solidFill>
                  <a:schemeClr val="bg1"/>
                </a:solidFill>
              </a:rPr>
              <a:t>laxante</a:t>
            </a:r>
          </a:p>
          <a:p>
            <a:pPr marL="342900" indent="-342900">
              <a:buClr>
                <a:schemeClr val="tx2"/>
              </a:buClr>
              <a:buFont typeface="Wingdings" panose="05000000000000000000" pitchFamily="2" charset="2"/>
              <a:buChar char="v"/>
            </a:pPr>
            <a:r>
              <a:rPr lang="es-ES_tradnl" sz="2000" dirty="0" smtClean="0">
                <a:solidFill>
                  <a:schemeClr val="bg1"/>
                </a:solidFill>
              </a:rPr>
              <a:t>MHD+ derivación </a:t>
            </a:r>
            <a:r>
              <a:rPr lang="es-ES_tradnl" sz="2000" dirty="0">
                <a:solidFill>
                  <a:schemeClr val="bg1"/>
                </a:solidFill>
              </a:rPr>
              <a:t>médico</a:t>
            </a:r>
          </a:p>
        </p:txBody>
      </p:sp>
    </p:spTree>
    <p:extLst>
      <p:ext uri="{BB962C8B-B14F-4D97-AF65-F5344CB8AC3E}">
        <p14:creationId xmlns:p14="http://schemas.microsoft.com/office/powerpoint/2010/main" val="2745296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9904"/>
            <a:ext cx="10454952" cy="604800"/>
          </a:xfrm>
          <a:noFill/>
        </p:spPr>
        <p:txBody>
          <a:bodyPr/>
          <a:lstStyle/>
          <a:p>
            <a:r>
              <a:rPr lang="es-ES_tradnl" dirty="0" smtClean="0"/>
              <a:t>Caso clínico 1</a:t>
            </a:r>
            <a:endParaRPr lang="es-ES_tradnl" dirty="0"/>
          </a:p>
        </p:txBody>
      </p:sp>
      <p:sp>
        <p:nvSpPr>
          <p:cNvPr id="3" name="Marcador de contenido 2"/>
          <p:cNvSpPr>
            <a:spLocks noGrp="1"/>
          </p:cNvSpPr>
          <p:nvPr>
            <p:ph idx="1"/>
          </p:nvPr>
        </p:nvSpPr>
        <p:spPr/>
        <p:txBody>
          <a:bodyPr/>
          <a:lstStyle/>
          <a:p>
            <a:r>
              <a:rPr lang="es-ES_tradnl" dirty="0" smtClean="0">
                <a:solidFill>
                  <a:srgbClr val="004586"/>
                </a:solidFill>
              </a:rPr>
              <a:t>Paciente </a:t>
            </a:r>
            <a:r>
              <a:rPr lang="es-ES_tradnl" dirty="0">
                <a:solidFill>
                  <a:srgbClr val="004586"/>
                </a:solidFill>
              </a:rPr>
              <a:t>que </a:t>
            </a:r>
            <a:r>
              <a:rPr lang="es-ES_tradnl" dirty="0" smtClean="0">
                <a:solidFill>
                  <a:srgbClr val="004586"/>
                </a:solidFill>
              </a:rPr>
              <a:t>acude </a:t>
            </a:r>
            <a:r>
              <a:rPr lang="es-ES_tradnl" dirty="0">
                <a:solidFill>
                  <a:srgbClr val="004586"/>
                </a:solidFill>
              </a:rPr>
              <a:t>a la farmacia en busca de un </a:t>
            </a:r>
            <a:r>
              <a:rPr lang="es-ES_tradnl" dirty="0" smtClean="0">
                <a:solidFill>
                  <a:srgbClr val="004586"/>
                </a:solidFill>
              </a:rPr>
              <a:t>laxante y un antiácido </a:t>
            </a:r>
          </a:p>
          <a:p>
            <a:r>
              <a:rPr lang="es-ES_tradnl" dirty="0" smtClean="0">
                <a:solidFill>
                  <a:srgbClr val="004586"/>
                </a:solidFill>
              </a:rPr>
              <a:t>Mujer de unos 35 años de edad.</a:t>
            </a:r>
          </a:p>
          <a:p>
            <a:r>
              <a:rPr lang="es-ES_tradnl" dirty="0" smtClean="0">
                <a:solidFill>
                  <a:srgbClr val="004586"/>
                </a:solidFill>
              </a:rPr>
              <a:t>Está de vacaciones hace 4 días .</a:t>
            </a:r>
          </a:p>
          <a:p>
            <a:r>
              <a:rPr lang="es-ES_tradnl" dirty="0" smtClean="0">
                <a:solidFill>
                  <a:srgbClr val="004586"/>
                </a:solidFill>
              </a:rPr>
              <a:t>Dice </a:t>
            </a:r>
            <a:r>
              <a:rPr lang="es-ES_tradnl" dirty="0">
                <a:solidFill>
                  <a:srgbClr val="004586"/>
                </a:solidFill>
              </a:rPr>
              <a:t>no haber efectuado ninguna deposición en los 4 últimos días </a:t>
            </a:r>
            <a:endParaRPr lang="es-ES_tradnl" dirty="0" smtClean="0">
              <a:solidFill>
                <a:srgbClr val="004586"/>
              </a:solidFill>
            </a:endParaRPr>
          </a:p>
          <a:p>
            <a:r>
              <a:rPr lang="es-ES_tradnl" dirty="0" smtClean="0">
                <a:solidFill>
                  <a:srgbClr val="004586"/>
                </a:solidFill>
              </a:rPr>
              <a:t>Se </a:t>
            </a:r>
            <a:r>
              <a:rPr lang="es-ES_tradnl" dirty="0">
                <a:solidFill>
                  <a:srgbClr val="004586"/>
                </a:solidFill>
              </a:rPr>
              <a:t>le pregunta por la medicación que </a:t>
            </a:r>
            <a:r>
              <a:rPr lang="es-ES_tradnl" dirty="0" smtClean="0">
                <a:solidFill>
                  <a:srgbClr val="004586"/>
                </a:solidFill>
              </a:rPr>
              <a:t>toma: suplemento </a:t>
            </a:r>
            <a:r>
              <a:rPr lang="es-ES_tradnl" dirty="0">
                <a:solidFill>
                  <a:srgbClr val="004586"/>
                </a:solidFill>
              </a:rPr>
              <a:t>de sulfato ferroso dos veces al día. </a:t>
            </a:r>
            <a:endParaRPr lang="es-ES_tradnl" dirty="0" smtClean="0">
              <a:solidFill>
                <a:srgbClr val="004586"/>
              </a:solidFill>
            </a:endParaRPr>
          </a:p>
          <a:p>
            <a:r>
              <a:rPr lang="es-ES_tradnl" dirty="0" smtClean="0">
                <a:solidFill>
                  <a:srgbClr val="004586"/>
                </a:solidFill>
              </a:rPr>
              <a:t>Cuando </a:t>
            </a:r>
            <a:r>
              <a:rPr lang="es-ES_tradnl" dirty="0">
                <a:solidFill>
                  <a:srgbClr val="004586"/>
                </a:solidFill>
              </a:rPr>
              <a:t>se le pregunta si toma algún medicamento </a:t>
            </a:r>
            <a:r>
              <a:rPr lang="es-ES_tradnl" dirty="0" smtClean="0">
                <a:solidFill>
                  <a:srgbClr val="004586"/>
                </a:solidFill>
              </a:rPr>
              <a:t>más, </a:t>
            </a:r>
            <a:r>
              <a:rPr lang="es-ES_tradnl" dirty="0">
                <a:solidFill>
                  <a:srgbClr val="004586"/>
                </a:solidFill>
              </a:rPr>
              <a:t>nos dice que </a:t>
            </a:r>
            <a:r>
              <a:rPr lang="es-ES_tradnl" dirty="0" smtClean="0">
                <a:solidFill>
                  <a:srgbClr val="004586"/>
                </a:solidFill>
              </a:rPr>
              <a:t>en los </a:t>
            </a:r>
            <a:r>
              <a:rPr lang="es-ES_tradnl" dirty="0">
                <a:solidFill>
                  <a:srgbClr val="004586"/>
                </a:solidFill>
              </a:rPr>
              <a:t>dos últimos días </a:t>
            </a:r>
            <a:r>
              <a:rPr lang="es-ES_tradnl" dirty="0" smtClean="0">
                <a:solidFill>
                  <a:srgbClr val="004586"/>
                </a:solidFill>
              </a:rPr>
              <a:t>ha tomado un </a:t>
            </a:r>
            <a:r>
              <a:rPr lang="es-ES_tradnl" dirty="0">
                <a:solidFill>
                  <a:srgbClr val="004586"/>
                </a:solidFill>
              </a:rPr>
              <a:t>antiácido que le </a:t>
            </a:r>
            <a:r>
              <a:rPr lang="es-ES_tradnl" dirty="0" smtClean="0">
                <a:solidFill>
                  <a:srgbClr val="004586"/>
                </a:solidFill>
              </a:rPr>
              <a:t>aconsejaron, </a:t>
            </a:r>
            <a:r>
              <a:rPr lang="es-ES_tradnl" dirty="0">
                <a:solidFill>
                  <a:srgbClr val="004586"/>
                </a:solidFill>
              </a:rPr>
              <a:t>puesto que las comidas </a:t>
            </a:r>
            <a:r>
              <a:rPr lang="es-ES_tradnl" dirty="0" smtClean="0">
                <a:solidFill>
                  <a:srgbClr val="004586"/>
                </a:solidFill>
              </a:rPr>
              <a:t>durante las vacaciones son más copiosas y le producen acidez</a:t>
            </a:r>
            <a:endParaRPr lang="es-ES_tradnl" dirty="0">
              <a:solidFill>
                <a:srgbClr val="004586"/>
              </a:solidFill>
            </a:endParaRPr>
          </a:p>
        </p:txBody>
      </p:sp>
      <p:sp>
        <p:nvSpPr>
          <p:cNvPr id="4" name="Marcador de texto 3"/>
          <p:cNvSpPr>
            <a:spLocks noGrp="1"/>
          </p:cNvSpPr>
          <p:nvPr>
            <p:ph type="body" sz="quarter" idx="10"/>
          </p:nvPr>
        </p:nvSpPr>
        <p:spPr/>
        <p:txBody>
          <a:bodyPr>
            <a:normAutofit lnSpcReduction="10000"/>
          </a:bodyPr>
          <a:lstStyle/>
          <a:p>
            <a:endParaRPr lang="es-ES_tradnl"/>
          </a:p>
        </p:txBody>
      </p:sp>
    </p:spTree>
    <p:extLst>
      <p:ext uri="{BB962C8B-B14F-4D97-AF65-F5344CB8AC3E}">
        <p14:creationId xmlns:p14="http://schemas.microsoft.com/office/powerpoint/2010/main" val="693785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116632"/>
            <a:ext cx="10972800" cy="604800"/>
          </a:xfrm>
        </p:spPr>
        <p:txBody>
          <a:bodyPr/>
          <a:lstStyle/>
          <a:p>
            <a:r>
              <a:rPr lang="es-ES_tradnl" dirty="0" smtClean="0">
                <a:solidFill>
                  <a:srgbClr val="004586"/>
                </a:solidFill>
              </a:rPr>
              <a:t>Tipos de estreñimiento</a:t>
            </a:r>
            <a:endParaRPr lang="es-ES_tradnl" dirty="0">
              <a:solidFill>
                <a:srgbClr val="004586"/>
              </a:solidFill>
            </a:endParaRPr>
          </a:p>
        </p:txBody>
      </p:sp>
      <p:sp>
        <p:nvSpPr>
          <p:cNvPr id="5" name="CuadroTexto 4"/>
          <p:cNvSpPr txBox="1"/>
          <p:nvPr/>
        </p:nvSpPr>
        <p:spPr>
          <a:xfrm>
            <a:off x="-640080" y="4373880"/>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6" name="CuadroTexto 5"/>
          <p:cNvSpPr txBox="1"/>
          <p:nvPr/>
        </p:nvSpPr>
        <p:spPr>
          <a:xfrm>
            <a:off x="-1859280" y="3306688"/>
            <a:ext cx="914400" cy="914400"/>
          </a:xfrm>
          <a:prstGeom prst="rect">
            <a:avLst/>
          </a:prstGeom>
          <a:noFill/>
        </p:spPr>
        <p:txBody>
          <a:bodyPr vert="horz" wrap="none" lIns="91440" tIns="45720" rIns="91440" bIns="45720" rtlCol="0" anchor="ctr">
            <a:noAutofit/>
          </a:bodyPr>
          <a:lstStyle/>
          <a:p>
            <a:pPr algn="ctr"/>
            <a:endParaRPr lang="es-ES_tradnl" sz="2400" dirty="0" smtClean="0"/>
          </a:p>
        </p:txBody>
      </p:sp>
      <p:sp>
        <p:nvSpPr>
          <p:cNvPr id="7" name="Rectángulo 6"/>
          <p:cNvSpPr/>
          <p:nvPr/>
        </p:nvSpPr>
        <p:spPr>
          <a:xfrm>
            <a:off x="410816" y="1149938"/>
            <a:ext cx="7776864" cy="1569660"/>
          </a:xfrm>
          <a:prstGeom prst="rect">
            <a:avLst/>
          </a:prstGeom>
          <a:solidFill>
            <a:srgbClr val="004586"/>
          </a:solidFill>
        </p:spPr>
        <p:txBody>
          <a:bodyPr wrap="square">
            <a:spAutoFit/>
          </a:bodyPr>
          <a:lstStyle/>
          <a:p>
            <a:r>
              <a:rPr lang="es-ES_tradnl" sz="2400" b="1" dirty="0">
                <a:solidFill>
                  <a:srgbClr val="FFFFFF"/>
                </a:solidFill>
              </a:rPr>
              <a:t>Agudo o Pasajero.</a:t>
            </a:r>
            <a:r>
              <a:rPr lang="es-ES_tradnl" sz="2400" dirty="0">
                <a:solidFill>
                  <a:srgbClr val="FFFFFF"/>
                </a:solidFill>
              </a:rPr>
              <a:t> Es el que aparece ocasionalmente y, por lo general, se debe a causas externas como cambios en la dieta, ir de </a:t>
            </a:r>
            <a:r>
              <a:rPr lang="es-ES_tradnl" sz="2400" b="1" dirty="0">
                <a:solidFill>
                  <a:srgbClr val="FF0000"/>
                </a:solidFill>
              </a:rPr>
              <a:t>vacaciones o viajar</a:t>
            </a:r>
            <a:r>
              <a:rPr lang="es-ES_tradnl" sz="2400" dirty="0">
                <a:solidFill>
                  <a:srgbClr val="FFFFFF"/>
                </a:solidFill>
              </a:rPr>
              <a:t>, estrés, sedentarismo físico, la toma de algún nuevo medicamento… </a:t>
            </a:r>
          </a:p>
        </p:txBody>
      </p:sp>
      <p:sp>
        <p:nvSpPr>
          <p:cNvPr id="8" name="Rectángulo 7"/>
          <p:cNvSpPr/>
          <p:nvPr/>
        </p:nvSpPr>
        <p:spPr>
          <a:xfrm>
            <a:off x="3863752" y="3212976"/>
            <a:ext cx="8064896" cy="2308324"/>
          </a:xfrm>
          <a:prstGeom prst="rect">
            <a:avLst/>
          </a:prstGeom>
          <a:solidFill>
            <a:srgbClr val="004586"/>
          </a:solidFill>
        </p:spPr>
        <p:txBody>
          <a:bodyPr wrap="square">
            <a:spAutoFit/>
          </a:bodyPr>
          <a:lstStyle/>
          <a:p>
            <a:pPr algn="just"/>
            <a:r>
              <a:rPr lang="es-ES_tradnl" sz="2400" b="1" dirty="0">
                <a:solidFill>
                  <a:schemeClr val="bg1"/>
                </a:solidFill>
              </a:rPr>
              <a:t>Crónico o Habitual.</a:t>
            </a:r>
            <a:r>
              <a:rPr lang="es-ES_tradnl" sz="2400" b="1" dirty="0">
                <a:solidFill>
                  <a:srgbClr val="0070C0"/>
                </a:solidFill>
              </a:rPr>
              <a:t> </a:t>
            </a:r>
            <a:r>
              <a:rPr lang="es-ES_tradnl" sz="2400" dirty="0">
                <a:solidFill>
                  <a:schemeClr val="bg1"/>
                </a:solidFill>
              </a:rPr>
              <a:t>Es el estreñimiento que se inicia de forma progresiva y persistente durante meses o años. </a:t>
            </a:r>
            <a:r>
              <a:rPr lang="es-ES_tradnl" sz="2400" b="1" dirty="0">
                <a:solidFill>
                  <a:schemeClr val="bg1"/>
                </a:solidFill>
              </a:rPr>
              <a:t>Cuando esto sucede hay que establecer un diagnóstico para comprobar que no haya sido causado por una enfermedad</a:t>
            </a:r>
            <a:r>
              <a:rPr lang="es-ES_tradnl" sz="2400" b="1" dirty="0">
                <a:solidFill>
                  <a:srgbClr val="FF0000"/>
                </a:solidFill>
              </a:rPr>
              <a:t> </a:t>
            </a:r>
            <a:r>
              <a:rPr lang="es-ES_tradnl" sz="2400" dirty="0">
                <a:solidFill>
                  <a:schemeClr val="bg1"/>
                </a:solidFill>
              </a:rPr>
              <a:t>y adoptar buenos hábitos </a:t>
            </a:r>
            <a:r>
              <a:rPr lang="es-ES_tradnl" sz="2400" dirty="0" smtClean="0">
                <a:solidFill>
                  <a:schemeClr val="bg1"/>
                </a:solidFill>
              </a:rPr>
              <a:t>higiénico-dietéticos</a:t>
            </a:r>
            <a:r>
              <a:rPr lang="es-ES_tradnl" sz="2400" dirty="0">
                <a:solidFill>
                  <a:schemeClr val="bg1"/>
                </a:solidFill>
              </a:rPr>
              <a:t>, para ayudar a recuperar el ritmo normal de la defecación.</a:t>
            </a:r>
          </a:p>
        </p:txBody>
      </p:sp>
      <p:pic>
        <p:nvPicPr>
          <p:cNvPr id="9" name="Imagen 8"/>
          <p:cNvPicPr>
            <a:picLocks noChangeAspect="1"/>
          </p:cNvPicPr>
          <p:nvPr/>
        </p:nvPicPr>
        <p:blipFill>
          <a:blip r:embed="rId4"/>
          <a:stretch>
            <a:fillRect/>
          </a:stretch>
        </p:blipFill>
        <p:spPr>
          <a:xfrm>
            <a:off x="8472264" y="980728"/>
            <a:ext cx="3456384" cy="1944216"/>
          </a:xfrm>
          <a:prstGeom prst="rect">
            <a:avLst/>
          </a:prstGeom>
        </p:spPr>
      </p:pic>
      <p:pic>
        <p:nvPicPr>
          <p:cNvPr id="10" name="Imagen 9"/>
          <p:cNvPicPr>
            <a:picLocks noChangeAspect="1"/>
          </p:cNvPicPr>
          <p:nvPr/>
        </p:nvPicPr>
        <p:blipFill>
          <a:blip r:embed="rId5"/>
          <a:stretch>
            <a:fillRect/>
          </a:stretch>
        </p:blipFill>
        <p:spPr>
          <a:xfrm>
            <a:off x="407368" y="3212976"/>
            <a:ext cx="3092896" cy="2151474"/>
          </a:xfrm>
          <a:prstGeom prst="rect">
            <a:avLst/>
          </a:prstGeom>
        </p:spPr>
      </p:pic>
      <p:sp>
        <p:nvSpPr>
          <p:cNvPr id="11" name="Marcador de texto 3"/>
          <p:cNvSpPr>
            <a:spLocks noGrp="1"/>
          </p:cNvSpPr>
          <p:nvPr>
            <p:ph type="body" sz="quarter" idx="10"/>
          </p:nvPr>
        </p:nvSpPr>
        <p:spPr>
          <a:xfrm>
            <a:off x="4930080" y="5661248"/>
            <a:ext cx="7261920" cy="288032"/>
          </a:xfrm>
        </p:spPr>
        <p:txBody>
          <a:bodyPr>
            <a:noAutofit/>
          </a:bodyPr>
          <a:lstStyle/>
          <a:p>
            <a:r>
              <a:rPr lang="es-ES_tradnl" sz="1000" i="0" dirty="0" smtClean="0">
                <a:solidFill>
                  <a:schemeClr val="bg1">
                    <a:lumMod val="50000"/>
                  </a:schemeClr>
                </a:solidFill>
              </a:rPr>
              <a:t>-</a:t>
            </a:r>
            <a:r>
              <a:rPr lang="es-ES_tradnl" sz="1000" i="0" dirty="0" err="1" smtClean="0">
                <a:solidFill>
                  <a:schemeClr val="bg1">
                    <a:lumMod val="50000"/>
                  </a:schemeClr>
                </a:solidFill>
              </a:rPr>
              <a:t>Porter</a:t>
            </a:r>
            <a:r>
              <a:rPr lang="es-ES_tradnl" sz="1000" i="0" dirty="0" smtClean="0">
                <a:solidFill>
                  <a:schemeClr val="bg1">
                    <a:lumMod val="50000"/>
                  </a:schemeClr>
                </a:solidFill>
              </a:rPr>
              <a:t> </a:t>
            </a:r>
            <a:r>
              <a:rPr lang="es-ES_tradnl" sz="1000" i="0" dirty="0" err="1">
                <a:solidFill>
                  <a:schemeClr val="bg1">
                    <a:lumMod val="50000"/>
                  </a:schemeClr>
                </a:solidFill>
              </a:rPr>
              <a:t>R,kaplanJ</a:t>
            </a:r>
            <a:r>
              <a:rPr lang="es-ES_tradnl" sz="1000" b="1" i="0" dirty="0">
                <a:solidFill>
                  <a:schemeClr val="bg1">
                    <a:lumMod val="50000"/>
                  </a:schemeClr>
                </a:solidFill>
              </a:rPr>
              <a:t>. </a:t>
            </a:r>
            <a:r>
              <a:rPr lang="es-ES_tradnl" sz="1000" b="1" dirty="0">
                <a:solidFill>
                  <a:schemeClr val="bg1">
                    <a:lumMod val="50000"/>
                  </a:schemeClr>
                </a:solidFill>
              </a:rPr>
              <a:t>Manual Merck </a:t>
            </a:r>
            <a:r>
              <a:rPr lang="es-ES_tradnl" sz="1000" dirty="0">
                <a:solidFill>
                  <a:schemeClr val="bg1">
                    <a:lumMod val="50000"/>
                  </a:schemeClr>
                </a:solidFill>
              </a:rPr>
              <a:t>(</a:t>
            </a:r>
            <a:r>
              <a:rPr lang="es-ES_tradnl" sz="1000" dirty="0" err="1">
                <a:solidFill>
                  <a:schemeClr val="bg1">
                    <a:lumMod val="50000"/>
                  </a:schemeClr>
                </a:solidFill>
              </a:rPr>
              <a:t>eBook</a:t>
            </a:r>
            <a:r>
              <a:rPr lang="es-ES_tradnl" sz="1000" dirty="0">
                <a:solidFill>
                  <a:schemeClr val="bg1">
                    <a:lumMod val="50000"/>
                  </a:schemeClr>
                </a:solidFill>
              </a:rPr>
              <a:t> online).Edición 19ª.Lugar .</a:t>
            </a:r>
            <a:r>
              <a:rPr lang="cs-CZ" sz="1000" b="1" i="0" dirty="0">
                <a:solidFill>
                  <a:schemeClr val="bg1">
                    <a:lumMod val="50000"/>
                  </a:schemeClr>
                </a:solidFill>
              </a:rPr>
              <a:t> </a:t>
            </a:r>
            <a:r>
              <a:rPr lang="cs-CZ" sz="1000" i="0" dirty="0" err="1">
                <a:solidFill>
                  <a:schemeClr val="bg1">
                    <a:lumMod val="50000"/>
                  </a:schemeClr>
                </a:solidFill>
              </a:rPr>
              <a:t>Editorial</a:t>
            </a:r>
            <a:r>
              <a:rPr lang="cs-CZ" sz="1000" i="0" dirty="0">
                <a:solidFill>
                  <a:schemeClr val="bg1">
                    <a:lumMod val="50000"/>
                  </a:schemeClr>
                </a:solidFill>
              </a:rPr>
              <a:t> </a:t>
            </a:r>
            <a:r>
              <a:rPr lang="cs-CZ" sz="1000" i="0" dirty="0" err="1">
                <a:solidFill>
                  <a:schemeClr val="bg1">
                    <a:lumMod val="50000"/>
                  </a:schemeClr>
                </a:solidFill>
              </a:rPr>
              <a:t>Medica</a:t>
            </a:r>
            <a:r>
              <a:rPr lang="cs-CZ" sz="1000" i="0" dirty="0">
                <a:solidFill>
                  <a:schemeClr val="bg1">
                    <a:lumMod val="50000"/>
                  </a:schemeClr>
                </a:solidFill>
              </a:rPr>
              <a:t> </a:t>
            </a:r>
            <a:r>
              <a:rPr lang="cs-CZ" sz="1000" i="0" dirty="0" err="1">
                <a:solidFill>
                  <a:schemeClr val="bg1">
                    <a:lumMod val="50000"/>
                  </a:schemeClr>
                </a:solidFill>
              </a:rPr>
              <a:t>Panamericana</a:t>
            </a:r>
            <a:r>
              <a:rPr lang="cs-CZ" sz="1000" i="0" dirty="0">
                <a:solidFill>
                  <a:schemeClr val="bg1">
                    <a:lumMod val="50000"/>
                  </a:schemeClr>
                </a:solidFill>
              </a:rPr>
              <a:t> </a:t>
            </a:r>
            <a:r>
              <a:rPr lang="es-ES_tradnl" sz="1000" dirty="0">
                <a:solidFill>
                  <a:schemeClr val="bg1">
                    <a:lumMod val="50000"/>
                  </a:schemeClr>
                </a:solidFill>
              </a:rPr>
              <a:t>2014 </a:t>
            </a:r>
            <a:r>
              <a:rPr lang="cs-CZ" sz="1000" i="0" dirty="0">
                <a:solidFill>
                  <a:schemeClr val="bg1">
                    <a:lumMod val="50000"/>
                  </a:schemeClr>
                </a:solidFill>
              </a:rPr>
              <a:t>EAN: 978849835948</a:t>
            </a:r>
            <a:r>
              <a:rPr lang="es-ES_tradnl" sz="1000" dirty="0">
                <a:solidFill>
                  <a:schemeClr val="bg1">
                    <a:lumMod val="50000"/>
                  </a:schemeClr>
                </a:solidFill>
              </a:rPr>
              <a:t>. Disponible: https://</a:t>
            </a:r>
            <a:r>
              <a:rPr lang="es-ES_tradnl" sz="1000" dirty="0" err="1">
                <a:solidFill>
                  <a:schemeClr val="bg1">
                    <a:lumMod val="50000"/>
                  </a:schemeClr>
                </a:solidFill>
              </a:rPr>
              <a:t>www.medicapanamericana.com</a:t>
            </a:r>
            <a:r>
              <a:rPr lang="es-ES_tradnl" sz="1000" dirty="0">
                <a:solidFill>
                  <a:schemeClr val="bg1">
                    <a:lumMod val="50000"/>
                  </a:schemeClr>
                </a:solidFill>
              </a:rPr>
              <a:t>/Libros/Libro/5341/</a:t>
            </a:r>
            <a:r>
              <a:rPr lang="es-ES_tradnl" sz="1000" dirty="0" err="1">
                <a:solidFill>
                  <a:schemeClr val="bg1">
                    <a:lumMod val="50000"/>
                  </a:schemeClr>
                </a:solidFill>
              </a:rPr>
              <a:t>eBook</a:t>
            </a:r>
            <a:r>
              <a:rPr lang="es-ES_tradnl" sz="1000" dirty="0">
                <a:solidFill>
                  <a:schemeClr val="bg1">
                    <a:lumMod val="50000"/>
                  </a:schemeClr>
                </a:solidFill>
              </a:rPr>
              <a:t>-El-Manual-</a:t>
            </a:r>
            <a:r>
              <a:rPr lang="es-ES_tradnl" sz="1000" dirty="0" err="1">
                <a:solidFill>
                  <a:schemeClr val="bg1">
                    <a:lumMod val="50000"/>
                  </a:schemeClr>
                </a:solidFill>
              </a:rPr>
              <a:t>Merck.html</a:t>
            </a:r>
            <a:endParaRPr lang="es-ES_tradnl" sz="1000" dirty="0">
              <a:solidFill>
                <a:schemeClr val="bg1">
                  <a:lumMod val="50000"/>
                </a:schemeClr>
              </a:solidFill>
            </a:endParaRPr>
          </a:p>
          <a:p>
            <a:endParaRPr lang="es-ES_tradnl" dirty="0"/>
          </a:p>
        </p:txBody>
      </p:sp>
    </p:spTree>
    <p:extLst>
      <p:ext uri="{BB962C8B-B14F-4D97-AF65-F5344CB8AC3E}">
        <p14:creationId xmlns:p14="http://schemas.microsoft.com/office/powerpoint/2010/main" val="536917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Causas de estreñimiento agudo</a:t>
            </a:r>
            <a:endParaRPr lang="es-ES_tradnl"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144871216"/>
              </p:ext>
            </p:extLst>
          </p:nvPr>
        </p:nvGraphicFramePr>
        <p:xfrm>
          <a:off x="187814" y="927618"/>
          <a:ext cx="11588071" cy="4375178"/>
        </p:xfrm>
        <a:graphic>
          <a:graphicData uri="http://schemas.openxmlformats.org/drawingml/2006/table">
            <a:tbl>
              <a:tblPr firstRow="1" bandRow="1">
                <a:tableStyleId>{073A0DAA-6AF3-43AB-8588-CEC1D06C72B9}</a:tableStyleId>
              </a:tblPr>
              <a:tblGrid>
                <a:gridCol w="2556471"/>
                <a:gridCol w="9031600"/>
              </a:tblGrid>
              <a:tr h="551175">
                <a:tc>
                  <a:txBody>
                    <a:bodyPr/>
                    <a:lstStyle/>
                    <a:p>
                      <a:pPr algn="ctr" fontAlgn="t"/>
                      <a:r>
                        <a:rPr lang="es-ES_tradnl" sz="2200" b="0" baseline="0" dirty="0" smtClean="0">
                          <a:solidFill>
                            <a:srgbClr val="287AC8"/>
                          </a:solidFill>
                          <a:effectLst/>
                        </a:rPr>
                        <a:t>Obstrucción </a:t>
                      </a:r>
                    </a:p>
                    <a:p>
                      <a:pPr algn="ctr" fontAlgn="t"/>
                      <a:r>
                        <a:rPr lang="es-ES_tradnl" sz="2200" b="0" baseline="0" dirty="0" smtClean="0">
                          <a:solidFill>
                            <a:srgbClr val="287AC8"/>
                          </a:solidFill>
                          <a:effectLst/>
                        </a:rPr>
                        <a:t>intestinal</a:t>
                      </a:r>
                      <a:endParaRPr lang="es-ES_tradnl" sz="2200" b="0" i="0" baseline="0" dirty="0">
                        <a:solidFill>
                          <a:srgbClr val="287AC8"/>
                        </a:solidFill>
                        <a:effectLst/>
                        <a:latin typeface="Source Sans Pro" charset="0"/>
                      </a:endParaRPr>
                    </a:p>
                  </a:txBody>
                  <a:tcPr marL="127000" marR="127000" marT="127000" marB="127000" anchor="ctr">
                    <a:solidFill>
                      <a:srgbClr val="E8ECF5"/>
                    </a:solidFill>
                  </a:tcPr>
                </a:tc>
                <a:tc>
                  <a:txBody>
                    <a:bodyPr/>
                    <a:lstStyle/>
                    <a:p>
                      <a:pPr algn="l" fontAlgn="t"/>
                      <a:r>
                        <a:rPr lang="es-ES_tradnl" sz="2200" b="0" baseline="0" dirty="0">
                          <a:solidFill>
                            <a:srgbClr val="287AC8"/>
                          </a:solidFill>
                          <a:effectLst/>
                        </a:rPr>
                        <a:t>Vólvulo, hernia, adherencias o bridas, </a:t>
                      </a:r>
                      <a:r>
                        <a:rPr lang="es-ES_tradnl" sz="2200" b="0" baseline="0" dirty="0" smtClean="0">
                          <a:solidFill>
                            <a:srgbClr val="287AC8"/>
                          </a:solidFill>
                          <a:effectLst/>
                        </a:rPr>
                        <a:t>Impactación fecal.</a:t>
                      </a:r>
                      <a:endParaRPr lang="es-ES_tradnl" sz="2200" b="0" i="0" baseline="0" dirty="0">
                        <a:solidFill>
                          <a:srgbClr val="287AC8"/>
                        </a:solidFill>
                        <a:effectLst/>
                        <a:latin typeface="Source Sans Pro" charset="0"/>
                      </a:endParaRPr>
                    </a:p>
                  </a:txBody>
                  <a:tcPr marL="127000" marR="127000" marT="127000" marB="127000" anchor="ctr">
                    <a:solidFill>
                      <a:srgbClr val="E8ECF5"/>
                    </a:solidFill>
                  </a:tcPr>
                </a:tc>
              </a:tr>
              <a:tr h="948720">
                <a:tc>
                  <a:txBody>
                    <a:bodyPr/>
                    <a:lstStyle/>
                    <a:p>
                      <a:pPr algn="ctr" fontAlgn="t"/>
                      <a:r>
                        <a:rPr lang="es-ES_tradnl" sz="2200" dirty="0">
                          <a:effectLst/>
                        </a:rPr>
                        <a:t>Íleo adinámico</a:t>
                      </a:r>
                      <a:endParaRPr lang="es-ES_tradnl" sz="2200" b="1" i="0" dirty="0">
                        <a:solidFill>
                          <a:schemeClr val="accent1"/>
                        </a:solidFill>
                        <a:effectLst/>
                        <a:latin typeface="Source Sans Pro" charset="0"/>
                      </a:endParaRPr>
                    </a:p>
                  </a:txBody>
                  <a:tcPr marL="127000" marR="127000" marT="127000" marB="127000" anchor="ctr"/>
                </a:tc>
                <a:tc>
                  <a:txBody>
                    <a:bodyPr/>
                    <a:lstStyle/>
                    <a:p>
                      <a:pPr algn="l" fontAlgn="t"/>
                      <a:r>
                        <a:rPr lang="es-ES_tradnl" sz="2200" dirty="0" smtClean="0">
                          <a:effectLst/>
                        </a:rPr>
                        <a:t>Peritonitis, enfermedad aguda importante (p. ej., íleo), traumatismo craneoencefálico o espinal, reposo en cama.</a:t>
                      </a:r>
                      <a:endParaRPr lang="es-ES_tradnl" sz="2200" b="0" i="0" dirty="0">
                        <a:solidFill>
                          <a:srgbClr val="0070C0"/>
                        </a:solidFill>
                        <a:effectLst/>
                        <a:latin typeface="Source Sans Pro" charset="0"/>
                      </a:endParaRPr>
                    </a:p>
                  </a:txBody>
                  <a:tcPr marL="127000" marR="127000" marT="127000" marB="127000"/>
                </a:tc>
              </a:tr>
              <a:tr h="2501898">
                <a:tc>
                  <a:txBody>
                    <a:bodyPr/>
                    <a:lstStyle/>
                    <a:p>
                      <a:pPr algn="ctr" fontAlgn="t"/>
                      <a:r>
                        <a:rPr lang="es-ES_tradnl" sz="2200" dirty="0">
                          <a:effectLst/>
                        </a:rPr>
                        <a:t>Fármacos</a:t>
                      </a:r>
                      <a:endParaRPr lang="es-ES_tradnl" sz="2200" b="1" i="0" dirty="0">
                        <a:solidFill>
                          <a:schemeClr val="accent1"/>
                        </a:solidFill>
                        <a:effectLst/>
                        <a:latin typeface="Source Sans Pro" charset="0"/>
                      </a:endParaRPr>
                    </a:p>
                  </a:txBody>
                  <a:tcPr marL="127000" marR="127000" marT="127000" marB="127000" anchor="ctr">
                    <a:solidFill>
                      <a:srgbClr val="E8ECF5"/>
                    </a:solidFill>
                  </a:tcPr>
                </a:tc>
                <a:tc>
                  <a:txBody>
                    <a:bodyPr/>
                    <a:lstStyle/>
                    <a:p>
                      <a:pPr algn="l" fontAlgn="t"/>
                      <a:r>
                        <a:rPr lang="es-ES_tradnl" sz="2200" dirty="0" smtClean="0">
                          <a:effectLst/>
                        </a:rPr>
                        <a:t>Anticolinérgicos (p. ej., antihistamínicos) antipsicóticos (haloperidol), </a:t>
                      </a:r>
                      <a:r>
                        <a:rPr lang="es-ES_tradnl" sz="2200" dirty="0" err="1" smtClean="0">
                          <a:effectLst/>
                        </a:rPr>
                        <a:t>Antiparkinsonianos</a:t>
                      </a:r>
                      <a:r>
                        <a:rPr lang="es-ES_tradnl" sz="2200" dirty="0" smtClean="0">
                          <a:effectLst/>
                        </a:rPr>
                        <a:t> (</a:t>
                      </a:r>
                      <a:r>
                        <a:rPr lang="es-ES_tradnl" sz="2200" dirty="0" err="1" smtClean="0">
                          <a:effectLst/>
                        </a:rPr>
                        <a:t>levodopa</a:t>
                      </a:r>
                      <a:r>
                        <a:rPr lang="es-ES_tradnl" sz="2200" dirty="0" smtClean="0">
                          <a:effectLst/>
                        </a:rPr>
                        <a:t>, </a:t>
                      </a:r>
                      <a:r>
                        <a:rPr lang="es-ES_tradnl" sz="2200" dirty="0" err="1" smtClean="0">
                          <a:effectLst/>
                        </a:rPr>
                        <a:t>carbodopa</a:t>
                      </a:r>
                      <a:r>
                        <a:rPr lang="es-ES_tradnl" sz="2200" dirty="0" smtClean="0">
                          <a:effectLst/>
                        </a:rPr>
                        <a:t>),</a:t>
                      </a:r>
                      <a:r>
                        <a:rPr lang="es-ES_tradnl" sz="2200" baseline="0" dirty="0" smtClean="0">
                          <a:effectLst/>
                        </a:rPr>
                        <a:t> </a:t>
                      </a:r>
                      <a:r>
                        <a:rPr lang="es-ES_tradnl" sz="2200" dirty="0" smtClean="0">
                          <a:effectLst/>
                        </a:rPr>
                        <a:t>anticonvulsivantes (ácido </a:t>
                      </a:r>
                      <a:r>
                        <a:rPr lang="es-ES_tradnl" sz="2200" dirty="0" err="1" smtClean="0">
                          <a:effectLst/>
                        </a:rPr>
                        <a:t>valproico</a:t>
                      </a:r>
                      <a:r>
                        <a:rPr lang="es-ES_tradnl" sz="2200" dirty="0" smtClean="0">
                          <a:effectLst/>
                        </a:rPr>
                        <a:t>).Antihipertensivos (calcio antagonistas),</a:t>
                      </a:r>
                      <a:r>
                        <a:rPr lang="es-ES_tradnl" sz="2200" baseline="0" dirty="0" smtClean="0">
                          <a:effectLst/>
                        </a:rPr>
                        <a:t> </a:t>
                      </a:r>
                      <a:r>
                        <a:rPr lang="es-ES_tradnl" sz="2200" baseline="0" dirty="0" err="1" smtClean="0">
                          <a:effectLst/>
                        </a:rPr>
                        <a:t>antiarritmicos</a:t>
                      </a:r>
                      <a:r>
                        <a:rPr lang="es-ES_tradnl" sz="2200" baseline="0" dirty="0" smtClean="0">
                          <a:effectLst/>
                        </a:rPr>
                        <a:t> (</a:t>
                      </a:r>
                      <a:r>
                        <a:rPr lang="es-ES_tradnl" sz="2200" baseline="0" dirty="0" err="1" smtClean="0">
                          <a:effectLst/>
                        </a:rPr>
                        <a:t>amiodarona</a:t>
                      </a:r>
                      <a:r>
                        <a:rPr lang="es-ES_tradnl" sz="2200" baseline="0" dirty="0" smtClean="0">
                          <a:effectLst/>
                        </a:rPr>
                        <a:t>), </a:t>
                      </a:r>
                      <a:r>
                        <a:rPr lang="es-ES_tradnl" sz="2200" dirty="0" smtClean="0">
                          <a:effectLst/>
                        </a:rPr>
                        <a:t>antiespasmódicos, cationes (hierro, aluminio, calcio, bario, bismuto), codeína, diuréticos (furosemida) opiáceos, anestésicos generales. </a:t>
                      </a:r>
                      <a:endParaRPr lang="es-ES_tradnl" sz="2200" b="0" i="0" dirty="0">
                        <a:solidFill>
                          <a:srgbClr val="0070C0"/>
                        </a:solidFill>
                        <a:effectLst/>
                        <a:latin typeface="Source Sans Pro" charset="0"/>
                      </a:endParaRPr>
                    </a:p>
                  </a:txBody>
                  <a:tcPr marL="127000" marR="127000" marT="127000" marB="127000"/>
                </a:tc>
              </a:tr>
            </a:tbl>
          </a:graphicData>
        </a:graphic>
      </p:graphicFrame>
      <p:sp>
        <p:nvSpPr>
          <p:cNvPr id="4" name="Marcador de texto 3"/>
          <p:cNvSpPr>
            <a:spLocks noGrp="1"/>
          </p:cNvSpPr>
          <p:nvPr>
            <p:ph type="body" sz="quarter" idx="10"/>
          </p:nvPr>
        </p:nvSpPr>
        <p:spPr>
          <a:xfrm>
            <a:off x="2927648" y="5589240"/>
            <a:ext cx="9505056" cy="504056"/>
          </a:xfrm>
        </p:spPr>
        <p:txBody>
          <a:bodyPr>
            <a:normAutofit/>
          </a:bodyPr>
          <a:lstStyle/>
          <a:p>
            <a:pPr algn="l"/>
            <a:r>
              <a:rPr lang="es-ES_tradnl" sz="1200" i="0" dirty="0" smtClean="0">
                <a:solidFill>
                  <a:schemeClr val="bg1">
                    <a:lumMod val="50000"/>
                  </a:schemeClr>
                </a:solidFill>
              </a:rPr>
              <a:t>-</a:t>
            </a:r>
            <a:r>
              <a:rPr lang="es-ES_tradnl" sz="1200" i="0" dirty="0" err="1" smtClean="0">
                <a:solidFill>
                  <a:schemeClr val="bg1">
                    <a:lumMod val="50000"/>
                  </a:schemeClr>
                </a:solidFill>
              </a:rPr>
              <a:t>Porter</a:t>
            </a:r>
            <a:r>
              <a:rPr lang="es-ES_tradnl" sz="1200" i="0" dirty="0" smtClean="0">
                <a:solidFill>
                  <a:schemeClr val="bg1">
                    <a:lumMod val="50000"/>
                  </a:schemeClr>
                </a:solidFill>
              </a:rPr>
              <a:t> </a:t>
            </a:r>
            <a:r>
              <a:rPr lang="es-ES_tradnl" sz="1200" i="0" dirty="0" err="1" smtClean="0">
                <a:solidFill>
                  <a:schemeClr val="bg1">
                    <a:lumMod val="50000"/>
                  </a:schemeClr>
                </a:solidFill>
              </a:rPr>
              <a:t>R,kaplanJ</a:t>
            </a:r>
            <a:r>
              <a:rPr lang="es-ES_tradnl" sz="1200" b="1" i="0" dirty="0" smtClean="0">
                <a:solidFill>
                  <a:schemeClr val="bg1">
                    <a:lumMod val="50000"/>
                  </a:schemeClr>
                </a:solidFill>
              </a:rPr>
              <a:t>. </a:t>
            </a:r>
            <a:r>
              <a:rPr lang="es-ES_tradnl" sz="1200" b="1" dirty="0" smtClean="0">
                <a:solidFill>
                  <a:schemeClr val="bg1">
                    <a:lumMod val="50000"/>
                  </a:schemeClr>
                </a:solidFill>
              </a:rPr>
              <a:t>Manual Merck </a:t>
            </a:r>
            <a:r>
              <a:rPr lang="es-ES_tradnl" sz="1200" dirty="0" smtClean="0">
                <a:solidFill>
                  <a:schemeClr val="bg1">
                    <a:lumMod val="50000"/>
                  </a:schemeClr>
                </a:solidFill>
              </a:rPr>
              <a:t>(</a:t>
            </a:r>
            <a:r>
              <a:rPr lang="es-ES_tradnl" sz="1200" dirty="0" err="1" smtClean="0">
                <a:solidFill>
                  <a:schemeClr val="bg1">
                    <a:lumMod val="50000"/>
                  </a:schemeClr>
                </a:solidFill>
              </a:rPr>
              <a:t>eBook</a:t>
            </a:r>
            <a:r>
              <a:rPr lang="es-ES_tradnl" sz="1200" dirty="0" smtClean="0">
                <a:solidFill>
                  <a:schemeClr val="bg1">
                    <a:lumMod val="50000"/>
                  </a:schemeClr>
                </a:solidFill>
              </a:rPr>
              <a:t> online).Edición 19ª.Lugar .</a:t>
            </a:r>
            <a:r>
              <a:rPr lang="cs-CZ" sz="1200" b="1" i="0" dirty="0" smtClean="0">
                <a:solidFill>
                  <a:schemeClr val="bg1">
                    <a:lumMod val="50000"/>
                  </a:schemeClr>
                </a:solidFill>
              </a:rPr>
              <a:t> </a:t>
            </a:r>
            <a:r>
              <a:rPr lang="cs-CZ" sz="1200" i="0" dirty="0" err="1" smtClean="0">
                <a:solidFill>
                  <a:schemeClr val="bg1">
                    <a:lumMod val="50000"/>
                  </a:schemeClr>
                </a:solidFill>
              </a:rPr>
              <a:t>Editorial</a:t>
            </a:r>
            <a:r>
              <a:rPr lang="cs-CZ" sz="1200" i="0" dirty="0" smtClean="0">
                <a:solidFill>
                  <a:schemeClr val="bg1">
                    <a:lumMod val="50000"/>
                  </a:schemeClr>
                </a:solidFill>
              </a:rPr>
              <a:t> </a:t>
            </a:r>
            <a:r>
              <a:rPr lang="cs-CZ" sz="1200" i="0" dirty="0" err="1" smtClean="0">
                <a:solidFill>
                  <a:schemeClr val="bg1">
                    <a:lumMod val="50000"/>
                  </a:schemeClr>
                </a:solidFill>
              </a:rPr>
              <a:t>Medica</a:t>
            </a:r>
            <a:r>
              <a:rPr lang="cs-CZ" sz="1200" i="0" dirty="0" smtClean="0">
                <a:solidFill>
                  <a:schemeClr val="bg1">
                    <a:lumMod val="50000"/>
                  </a:schemeClr>
                </a:solidFill>
              </a:rPr>
              <a:t> </a:t>
            </a:r>
            <a:r>
              <a:rPr lang="cs-CZ" sz="1200" i="0" dirty="0" err="1" smtClean="0">
                <a:solidFill>
                  <a:schemeClr val="bg1">
                    <a:lumMod val="50000"/>
                  </a:schemeClr>
                </a:solidFill>
              </a:rPr>
              <a:t>Panamericana</a:t>
            </a:r>
            <a:r>
              <a:rPr lang="cs-CZ" sz="1200" i="0" dirty="0" smtClean="0">
                <a:solidFill>
                  <a:schemeClr val="bg1">
                    <a:lumMod val="50000"/>
                  </a:schemeClr>
                </a:solidFill>
              </a:rPr>
              <a:t> </a:t>
            </a:r>
            <a:r>
              <a:rPr lang="es-ES_tradnl" sz="1200" dirty="0" smtClean="0">
                <a:solidFill>
                  <a:schemeClr val="bg1">
                    <a:lumMod val="50000"/>
                  </a:schemeClr>
                </a:solidFill>
              </a:rPr>
              <a:t>2014 </a:t>
            </a:r>
            <a:r>
              <a:rPr lang="cs-CZ" sz="1200" i="0" dirty="0" smtClean="0">
                <a:solidFill>
                  <a:schemeClr val="bg1">
                    <a:lumMod val="50000"/>
                  </a:schemeClr>
                </a:solidFill>
              </a:rPr>
              <a:t>EAN: 978849835948</a:t>
            </a:r>
            <a:r>
              <a:rPr lang="es-ES_tradnl" sz="1200" dirty="0" smtClean="0">
                <a:solidFill>
                  <a:schemeClr val="bg1">
                    <a:lumMod val="50000"/>
                  </a:schemeClr>
                </a:solidFill>
              </a:rPr>
              <a:t>. Disponible: https://</a:t>
            </a:r>
            <a:r>
              <a:rPr lang="es-ES_tradnl" sz="1200" dirty="0" err="1" smtClean="0">
                <a:solidFill>
                  <a:schemeClr val="bg1">
                    <a:lumMod val="50000"/>
                  </a:schemeClr>
                </a:solidFill>
              </a:rPr>
              <a:t>www.medicapanamericana.com</a:t>
            </a:r>
            <a:r>
              <a:rPr lang="es-ES_tradnl" sz="1200" dirty="0" smtClean="0">
                <a:solidFill>
                  <a:schemeClr val="bg1">
                    <a:lumMod val="50000"/>
                  </a:schemeClr>
                </a:solidFill>
              </a:rPr>
              <a:t>/Libros/Libro/5341/</a:t>
            </a:r>
            <a:r>
              <a:rPr lang="es-ES_tradnl" sz="1200" dirty="0" err="1" smtClean="0">
                <a:solidFill>
                  <a:schemeClr val="bg1">
                    <a:lumMod val="50000"/>
                  </a:schemeClr>
                </a:solidFill>
              </a:rPr>
              <a:t>eBook</a:t>
            </a:r>
            <a:r>
              <a:rPr lang="es-ES_tradnl" sz="1200" dirty="0" smtClean="0">
                <a:solidFill>
                  <a:schemeClr val="bg1">
                    <a:lumMod val="50000"/>
                  </a:schemeClr>
                </a:solidFill>
              </a:rPr>
              <a:t>-El-Manual-</a:t>
            </a:r>
            <a:r>
              <a:rPr lang="es-ES_tradnl" sz="1200" dirty="0" err="1" smtClean="0">
                <a:solidFill>
                  <a:schemeClr val="bg1">
                    <a:lumMod val="50000"/>
                  </a:schemeClr>
                </a:solidFill>
              </a:rPr>
              <a:t>Merck.html</a:t>
            </a:r>
            <a:endParaRPr lang="es-ES_tradnl" sz="1200" dirty="0" smtClean="0">
              <a:solidFill>
                <a:schemeClr val="bg1">
                  <a:lumMod val="50000"/>
                </a:schemeClr>
              </a:solidFill>
            </a:endParaRPr>
          </a:p>
          <a:p>
            <a:pPr algn="l"/>
            <a:endParaRPr lang="es-ES_tradnl" sz="1200" dirty="0"/>
          </a:p>
        </p:txBody>
      </p:sp>
    </p:spTree>
    <p:extLst>
      <p:ext uri="{BB962C8B-B14F-4D97-AF65-F5344CB8AC3E}">
        <p14:creationId xmlns:p14="http://schemas.microsoft.com/office/powerpoint/2010/main" val="1395295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B5110A7A-A3C4-41A7-A0A2-0DFFE4EC20F3}" vid="{AEC51EE1-48EE-4777-8618-F5AC116E851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PlantillaAFC2017</Template>
  <TotalTime>4295</TotalTime>
  <Words>6285</Words>
  <Application>Microsoft Office PowerPoint</Application>
  <PresentationFormat>Panorámica</PresentationFormat>
  <Paragraphs>605</Paragraphs>
  <Slides>29</Slides>
  <Notes>21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Arial</vt:lpstr>
      <vt:lpstr>Calibri</vt:lpstr>
      <vt:lpstr>Courier New</vt:lpstr>
      <vt:lpstr>Helvetica Neue</vt:lpstr>
      <vt:lpstr>Mangal</vt:lpstr>
      <vt:lpstr>Source Sans Pro</vt:lpstr>
      <vt:lpstr>Times New Roman</vt:lpstr>
      <vt:lpstr>Verdana</vt:lpstr>
      <vt:lpstr>Wingdings</vt:lpstr>
      <vt:lpstr>1_Tema de Office</vt:lpstr>
      <vt:lpstr> Recomendación y manejo de laxantes en la farmacia comunitaria </vt:lpstr>
      <vt:lpstr>¿Qué se considera estreñimiento?</vt:lpstr>
      <vt:lpstr> </vt:lpstr>
      <vt:lpstr>¿Por qué debemos evitar el estreñimiento?</vt:lpstr>
      <vt:lpstr>Papel del farmacéutico comunitario</vt:lpstr>
      <vt:lpstr>¿Qué me da usted para el estreñimiento?</vt:lpstr>
      <vt:lpstr>Caso clínico 1</vt:lpstr>
      <vt:lpstr>Tipos de estreñimiento</vt:lpstr>
      <vt:lpstr>Causas de estreñimiento agudo</vt:lpstr>
      <vt:lpstr>Causas de estreñimiento crónico</vt:lpstr>
      <vt:lpstr>Pregunta 1</vt:lpstr>
      <vt:lpstr>Algoritmo de abordaje  estreñimiento</vt:lpstr>
      <vt:lpstr>Pregunta 2</vt:lpstr>
      <vt:lpstr>Tratamiento, nivel de evidencia y grado de recomendación</vt:lpstr>
      <vt:lpstr>Caso1. Indicación : Laxantes estimulantes (I) </vt:lpstr>
      <vt:lpstr>Caso clínico 1. Indicación: Educar al paciente (II)</vt:lpstr>
      <vt:lpstr>Caso clínico 2 (I)</vt:lpstr>
      <vt:lpstr>Caso clínico 2: Estreñimiento en mayores (II)</vt:lpstr>
      <vt:lpstr>Laxantes en mayores</vt:lpstr>
      <vt:lpstr>Pregunta 3</vt:lpstr>
      <vt:lpstr>Pregunta 4</vt:lpstr>
      <vt:lpstr>Caso 2. Indicación: Laxantes osmóticos (III) </vt:lpstr>
      <vt:lpstr>Caso clínico 3 (I)</vt:lpstr>
      <vt:lpstr>Riesgo para la lactancia </vt:lpstr>
      <vt:lpstr>Caso clínico 3 (opción tratamiento): Laxantes formadores de masa (II)  </vt:lpstr>
      <vt:lpstr>Caso clínico 3. Indicación: Educar al paciente (III)</vt:lpstr>
      <vt:lpstr>Otros laxantes </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Farmacia La Pedrera</dc:creator>
  <cp:lastModifiedBy>Live Med</cp:lastModifiedBy>
  <cp:revision>357</cp:revision>
  <dcterms:created xsi:type="dcterms:W3CDTF">2017-10-05T08:59:09Z</dcterms:created>
  <dcterms:modified xsi:type="dcterms:W3CDTF">2017-11-23T12:15:10Z</dcterms:modified>
</cp:coreProperties>
</file>