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 id="2147483672" r:id="rId2"/>
    <p:sldMasterId id="2147483683" r:id="rId3"/>
  </p:sldMasterIdLst>
  <p:notesMasterIdLst>
    <p:notesMasterId r:id="rId30"/>
  </p:notesMasterIdLst>
  <p:sldIdLst>
    <p:sldId id="256" r:id="rId4"/>
    <p:sldId id="257" r:id="rId5"/>
    <p:sldId id="285" r:id="rId6"/>
    <p:sldId id="287" r:id="rId7"/>
    <p:sldId id="284" r:id="rId8"/>
    <p:sldId id="258" r:id="rId9"/>
    <p:sldId id="268" r:id="rId10"/>
    <p:sldId id="266" r:id="rId11"/>
    <p:sldId id="267" r:id="rId12"/>
    <p:sldId id="273" r:id="rId13"/>
    <p:sldId id="274" r:id="rId14"/>
    <p:sldId id="271" r:id="rId15"/>
    <p:sldId id="270" r:id="rId16"/>
    <p:sldId id="275" r:id="rId17"/>
    <p:sldId id="276" r:id="rId18"/>
    <p:sldId id="277" r:id="rId19"/>
    <p:sldId id="280" r:id="rId20"/>
    <p:sldId id="278" r:id="rId21"/>
    <p:sldId id="279" r:id="rId22"/>
    <p:sldId id="288" r:id="rId23"/>
    <p:sldId id="289" r:id="rId24"/>
    <p:sldId id="290" r:id="rId25"/>
    <p:sldId id="291" r:id="rId26"/>
    <p:sldId id="292" r:id="rId27"/>
    <p:sldId id="293" r:id="rId28"/>
    <p:sldId id="260" r:id="rId29"/>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 Coy" initials="MC"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5000B"/>
    <a:srgbClr val="004586"/>
    <a:srgbClr val="4F81B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81949" autoAdjust="0"/>
  </p:normalViewPr>
  <p:slideViewPr>
    <p:cSldViewPr>
      <p:cViewPr varScale="1">
        <p:scale>
          <a:sx n="57" d="100"/>
          <a:sy n="57" d="100"/>
        </p:scale>
        <p:origin x="1176" y="72"/>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CB7410-EF68-4DD8-8C20-D9F3DBDC583B}" type="datetimeFigureOut">
              <a:rPr lang="es-ES" smtClean="0"/>
              <a:pPr/>
              <a:t>23/11/2017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69E5E7-033E-4E6D-8596-149CB47829C3}" type="slidenum">
              <a:rPr lang="es-ES" smtClean="0"/>
              <a:pPr/>
              <a:t>‹Nº›</a:t>
            </a:fld>
            <a:endParaRPr lang="es-ES"/>
          </a:p>
        </p:txBody>
      </p:sp>
    </p:spTree>
    <p:extLst>
      <p:ext uri="{BB962C8B-B14F-4D97-AF65-F5344CB8AC3E}">
        <p14:creationId xmlns:p14="http://schemas.microsoft.com/office/powerpoint/2010/main" val="22403224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err="1" smtClean="0"/>
              <a:t>Tendinopatía</a:t>
            </a:r>
            <a:r>
              <a:rPr lang="es-ES" dirty="0" smtClean="0"/>
              <a:t> OPCIÓN CORRECTA</a:t>
            </a:r>
          </a:p>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6</a:t>
            </a:fld>
            <a:endParaRPr lang="es-ES"/>
          </a:p>
        </p:txBody>
      </p:sp>
    </p:spTree>
    <p:extLst>
      <p:ext uri="{BB962C8B-B14F-4D97-AF65-F5344CB8AC3E}">
        <p14:creationId xmlns:p14="http://schemas.microsoft.com/office/powerpoint/2010/main" val="1671694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18</a:t>
            </a:fld>
            <a:endParaRPr lang="es-ES"/>
          </a:p>
        </p:txBody>
      </p:sp>
    </p:spTree>
    <p:extLst>
      <p:ext uri="{BB962C8B-B14F-4D97-AF65-F5344CB8AC3E}">
        <p14:creationId xmlns:p14="http://schemas.microsoft.com/office/powerpoint/2010/main" val="3025338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19</a:t>
            </a:fld>
            <a:endParaRPr lang="es-ES"/>
          </a:p>
        </p:txBody>
      </p:sp>
    </p:spTree>
    <p:extLst>
      <p:ext uri="{BB962C8B-B14F-4D97-AF65-F5344CB8AC3E}">
        <p14:creationId xmlns:p14="http://schemas.microsoft.com/office/powerpoint/2010/main" val="636739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smtClean="0"/>
              <a:t>Indicar podemos indicar todos. El de mayor evidencia científica para Antonia es un SYSADOA.</a:t>
            </a:r>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20</a:t>
            </a:fld>
            <a:endParaRPr lang="es-ES"/>
          </a:p>
        </p:txBody>
      </p:sp>
    </p:spTree>
    <p:extLst>
      <p:ext uri="{BB962C8B-B14F-4D97-AF65-F5344CB8AC3E}">
        <p14:creationId xmlns:p14="http://schemas.microsoft.com/office/powerpoint/2010/main" val="696295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Aquí</a:t>
            </a:r>
            <a:r>
              <a:rPr lang="es-ES" baseline="0" dirty="0" smtClean="0"/>
              <a:t> podemos entrar a valorar la calidad y la cantidad del complemento alimenticio. Es importante tener cantidades terapéuticas</a:t>
            </a:r>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21</a:t>
            </a:fld>
            <a:endParaRPr lang="es-ES"/>
          </a:p>
        </p:txBody>
      </p:sp>
    </p:spTree>
    <p:extLst>
      <p:ext uri="{BB962C8B-B14F-4D97-AF65-F5344CB8AC3E}">
        <p14:creationId xmlns:p14="http://schemas.microsoft.com/office/powerpoint/2010/main" val="1489777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Ninguna de las anteriores. OPCIÓN CORRECTA. Se trata de un caso de indicación con derivación.</a:t>
            </a:r>
          </a:p>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7</a:t>
            </a:fld>
            <a:endParaRPr lang="es-ES"/>
          </a:p>
        </p:txBody>
      </p:sp>
    </p:spTree>
    <p:extLst>
      <p:ext uri="{BB962C8B-B14F-4D97-AF65-F5344CB8AC3E}">
        <p14:creationId xmlns:p14="http://schemas.microsoft.com/office/powerpoint/2010/main" val="201208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92500"/>
          </a:bodyPr>
          <a:lstStyle/>
          <a:p>
            <a:pPr marL="808038" marR="0" lvl="0" indent="-265113" algn="l" defTabSz="914400" rtl="0" eaLnBrk="1" fontAlgn="auto" latinLnBrk="0" hangingPunct="1">
              <a:lnSpc>
                <a:spcPct val="100000"/>
              </a:lnSpc>
              <a:spcBef>
                <a:spcPts val="600"/>
              </a:spcBef>
              <a:spcAft>
                <a:spcPts val="0"/>
              </a:spcAft>
              <a:buClrTx/>
              <a:buSzTx/>
              <a:buFontTx/>
              <a:buBlip>
                <a:blip r:embed="rId3"/>
              </a:buBlip>
              <a:tabLst/>
              <a:defRPr/>
            </a:pPr>
            <a:r>
              <a:rPr kumimoji="0" lang="es-ES" sz="2400" b="0" i="0" u="none" strike="noStrike" kern="1200" cap="none" spc="0" normalizeH="0" baseline="0" noProof="0" dirty="0" smtClean="0">
                <a:ln>
                  <a:noFill/>
                </a:ln>
                <a:solidFill>
                  <a:schemeClr val="accent1"/>
                </a:solidFill>
                <a:effectLst/>
                <a:uLnTx/>
                <a:uFillTx/>
                <a:latin typeface="+mn-lt"/>
                <a:ea typeface="+mn-ea"/>
                <a:cs typeface="+mn-cs"/>
              </a:rPr>
              <a:t>Si la lesión es reciente, las medidas mas efectivas a corto plazo que debemos aconsejar son:</a:t>
            </a: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kumimoji="0" lang="es-ES" sz="2200" b="0" i="0" u="none" strike="noStrike" kern="1200" cap="none" spc="0" normalizeH="0" baseline="0" noProof="0" dirty="0" smtClean="0">
                <a:ln>
                  <a:noFill/>
                </a:ln>
                <a:solidFill>
                  <a:schemeClr val="accent1"/>
                </a:solidFill>
                <a:effectLst/>
                <a:uLnTx/>
                <a:uFillTx/>
                <a:latin typeface="+mn-lt"/>
                <a:ea typeface="+mn-ea"/>
                <a:cs typeface="+mn-cs"/>
              </a:rPr>
              <a:t>Paracetamol/Ibuprofeno tres veces al día como máximo una semana.</a:t>
            </a:r>
          </a:p>
          <a:p>
            <a:pPr marL="1524000" marR="0" lvl="1" indent="-265113" algn="l" defTabSz="914400" rtl="0" eaLnBrk="1" fontAlgn="auto" latinLnBrk="0" hangingPunct="1">
              <a:lnSpc>
                <a:spcPct val="100000"/>
              </a:lnSpc>
              <a:spcBef>
                <a:spcPts val="600"/>
              </a:spcBef>
              <a:spcAft>
                <a:spcPts val="0"/>
              </a:spcAft>
              <a:buClr>
                <a:schemeClr val="tx2"/>
              </a:buClr>
              <a:buSzPct val="100000"/>
              <a:buFont typeface="Wingdings" panose="05000000000000000000" pitchFamily="2" charset="2"/>
              <a:buChar char="v"/>
              <a:tabLst/>
              <a:defRPr/>
            </a:pPr>
            <a:r>
              <a:rPr kumimoji="0" lang="es-ES" sz="2200" b="0" i="0" u="none" strike="noStrike" kern="1200" cap="none" spc="0" normalizeH="0" baseline="0" noProof="0" dirty="0" smtClean="0">
                <a:ln>
                  <a:noFill/>
                </a:ln>
                <a:solidFill>
                  <a:schemeClr val="accent1"/>
                </a:solidFill>
                <a:effectLst/>
                <a:uLnTx/>
                <a:uFillTx/>
                <a:latin typeface="+mn-lt"/>
                <a:ea typeface="+mn-ea"/>
                <a:cs typeface="+mn-cs"/>
              </a:rPr>
              <a:t>Aplicación local de frío (siempre protegiendo la piel) tres veces al día , durante unos 10 minutos, durante 2 a 4 días. </a:t>
            </a:r>
          </a:p>
          <a:p>
            <a:pPr marL="0" marR="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30-Balius R, </a:t>
            </a:r>
            <a:r>
              <a:rPr lang="es-ES" dirty="0" err="1" smtClean="0"/>
              <a:t>Alvarez</a:t>
            </a:r>
            <a:r>
              <a:rPr lang="es-ES" dirty="0" smtClean="0"/>
              <a:t> G, </a:t>
            </a:r>
            <a:r>
              <a:rPr lang="es-ES" dirty="0" err="1" smtClean="0"/>
              <a:t>Baró</a:t>
            </a:r>
            <a:r>
              <a:rPr lang="es-ES" dirty="0" smtClean="0"/>
              <a:t> F, Jiménez F, </a:t>
            </a:r>
            <a:r>
              <a:rPr lang="es-ES" dirty="0" err="1" smtClean="0"/>
              <a:t>Pedret</a:t>
            </a:r>
            <a:r>
              <a:rPr lang="es-ES" dirty="0" smtClean="0"/>
              <a:t> C, Costa E, Martínez Puig D.A 3-arm </a:t>
            </a:r>
            <a:r>
              <a:rPr lang="es-ES" dirty="0" err="1" smtClean="0"/>
              <a:t>randomized</a:t>
            </a:r>
            <a:r>
              <a:rPr lang="es-ES" dirty="0" smtClean="0"/>
              <a:t> </a:t>
            </a:r>
            <a:r>
              <a:rPr lang="es-ES" dirty="0" err="1" smtClean="0"/>
              <a:t>trialfor</a:t>
            </a:r>
            <a:r>
              <a:rPr lang="es-ES" dirty="0" smtClean="0"/>
              <a:t> </a:t>
            </a:r>
            <a:r>
              <a:rPr lang="es-ES" dirty="0" err="1" smtClean="0"/>
              <a:t>Aquilles</a:t>
            </a:r>
            <a:r>
              <a:rPr lang="es-ES" dirty="0" smtClean="0"/>
              <a:t> </a:t>
            </a:r>
            <a:r>
              <a:rPr lang="es-ES" dirty="0" err="1" smtClean="0"/>
              <a:t>tendinopathy</a:t>
            </a:r>
            <a:r>
              <a:rPr lang="es-ES" dirty="0" smtClean="0"/>
              <a:t>: </a:t>
            </a:r>
            <a:r>
              <a:rPr lang="es-ES" dirty="0" err="1" smtClean="0"/>
              <a:t>Eccentric</a:t>
            </a:r>
            <a:r>
              <a:rPr lang="es-ES" dirty="0" smtClean="0"/>
              <a:t> training, </a:t>
            </a:r>
            <a:r>
              <a:rPr lang="es-ES" dirty="0" err="1" smtClean="0"/>
              <a:t>eccentric</a:t>
            </a:r>
            <a:r>
              <a:rPr lang="es-ES" dirty="0" smtClean="0"/>
              <a:t> training plus a </a:t>
            </a:r>
            <a:r>
              <a:rPr lang="es-ES" dirty="0" err="1" smtClean="0"/>
              <a:t>dietary</a:t>
            </a:r>
            <a:r>
              <a:rPr lang="es-ES" dirty="0" smtClean="0"/>
              <a:t> </a:t>
            </a:r>
            <a:r>
              <a:rPr lang="es-ES" dirty="0" err="1" smtClean="0"/>
              <a:t>supplement</a:t>
            </a:r>
            <a:r>
              <a:rPr lang="es-ES" dirty="0" smtClean="0"/>
              <a:t> </a:t>
            </a:r>
            <a:r>
              <a:rPr lang="es-ES" dirty="0" err="1" smtClean="0"/>
              <a:t>containing</a:t>
            </a:r>
            <a:r>
              <a:rPr lang="es-ES" dirty="0" smtClean="0"/>
              <a:t> </a:t>
            </a:r>
            <a:r>
              <a:rPr lang="es-ES" dirty="0" err="1" smtClean="0"/>
              <a:t>mucopolysaccharides</a:t>
            </a:r>
            <a:r>
              <a:rPr lang="es-ES" dirty="0" smtClean="0"/>
              <a:t>, </a:t>
            </a:r>
            <a:r>
              <a:rPr lang="es-ES" dirty="0" err="1" smtClean="0"/>
              <a:t>or</a:t>
            </a:r>
            <a:r>
              <a:rPr lang="es-ES" dirty="0" smtClean="0"/>
              <a:t> </a:t>
            </a:r>
            <a:r>
              <a:rPr lang="es-ES" dirty="0" err="1" smtClean="0"/>
              <a:t>passive</a:t>
            </a:r>
            <a:r>
              <a:rPr lang="es-ES" dirty="0" smtClean="0"/>
              <a:t> </a:t>
            </a:r>
            <a:r>
              <a:rPr lang="es-ES" dirty="0" err="1" smtClean="0"/>
              <a:t>stretchng</a:t>
            </a:r>
            <a:r>
              <a:rPr lang="es-ES" dirty="0" smtClean="0"/>
              <a:t> plus a </a:t>
            </a:r>
            <a:r>
              <a:rPr lang="es-ES" dirty="0" err="1" smtClean="0"/>
              <a:t>dietary</a:t>
            </a:r>
            <a:r>
              <a:rPr lang="es-ES" dirty="0" smtClean="0"/>
              <a:t> </a:t>
            </a:r>
            <a:r>
              <a:rPr lang="es-ES" dirty="0" err="1" smtClean="0"/>
              <a:t>supplement</a:t>
            </a:r>
            <a:r>
              <a:rPr lang="es-ES" dirty="0" smtClean="0"/>
              <a:t> </a:t>
            </a:r>
            <a:r>
              <a:rPr lang="es-ES" dirty="0" err="1" smtClean="0"/>
              <a:t>containing</a:t>
            </a:r>
            <a:r>
              <a:rPr lang="es-ES" dirty="0" smtClean="0"/>
              <a:t> </a:t>
            </a:r>
            <a:r>
              <a:rPr lang="es-ES" dirty="0" err="1" smtClean="0"/>
              <a:t>mucopolysaccharides</a:t>
            </a:r>
            <a:r>
              <a:rPr lang="es-ES" dirty="0" smtClean="0"/>
              <a:t>. </a:t>
            </a:r>
            <a:r>
              <a:rPr lang="es-ES" dirty="0" err="1" smtClean="0"/>
              <a:t>Curr</a:t>
            </a:r>
            <a:r>
              <a:rPr lang="es-ES" dirty="0" smtClean="0"/>
              <a:t> </a:t>
            </a:r>
            <a:r>
              <a:rPr lang="es-ES" dirty="0" err="1" smtClean="0"/>
              <a:t>Ther</a:t>
            </a:r>
            <a:r>
              <a:rPr lang="es-ES" dirty="0" smtClean="0"/>
              <a:t> Res </a:t>
            </a:r>
            <a:r>
              <a:rPr lang="es-ES" dirty="0" err="1" smtClean="0"/>
              <a:t>Clin</a:t>
            </a:r>
            <a:r>
              <a:rPr lang="es-ES" dirty="0" smtClean="0"/>
              <a:t> Exp.2016Nov 18;78:1-7.</a:t>
            </a:r>
          </a:p>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9</a:t>
            </a:fld>
            <a:endParaRPr lang="es-ES"/>
          </a:p>
        </p:txBody>
      </p:sp>
    </p:spTree>
    <p:extLst>
      <p:ext uri="{BB962C8B-B14F-4D97-AF65-F5344CB8AC3E}">
        <p14:creationId xmlns:p14="http://schemas.microsoft.com/office/powerpoint/2010/main" val="241633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smtClean="0"/>
              <a:t>Medidas no farmacológicas + Complemento alimenticio + fisioterapia OPCIÓN</a:t>
            </a:r>
            <a:r>
              <a:rPr lang="es-ES" baseline="0" dirty="0" smtClean="0"/>
              <a:t> CORRECTA</a:t>
            </a:r>
            <a:endParaRPr lang="es-ES" dirty="0" smtClean="0"/>
          </a:p>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11</a:t>
            </a:fld>
            <a:endParaRPr lang="es-ES"/>
          </a:p>
        </p:txBody>
      </p:sp>
    </p:spTree>
    <p:extLst>
      <p:ext uri="{BB962C8B-B14F-4D97-AF65-F5344CB8AC3E}">
        <p14:creationId xmlns:p14="http://schemas.microsoft.com/office/powerpoint/2010/main" val="723877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12</a:t>
            </a:fld>
            <a:endParaRPr lang="es-ES"/>
          </a:p>
        </p:txBody>
      </p:sp>
    </p:spTree>
    <p:extLst>
      <p:ext uri="{BB962C8B-B14F-4D97-AF65-F5344CB8AC3E}">
        <p14:creationId xmlns:p14="http://schemas.microsoft.com/office/powerpoint/2010/main" val="17474534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13</a:t>
            </a:fld>
            <a:endParaRPr lang="es-ES"/>
          </a:p>
        </p:txBody>
      </p:sp>
    </p:spTree>
    <p:extLst>
      <p:ext uri="{BB962C8B-B14F-4D97-AF65-F5344CB8AC3E}">
        <p14:creationId xmlns:p14="http://schemas.microsoft.com/office/powerpoint/2010/main" val="928092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baseline="0" dirty="0" smtClean="0"/>
              <a:t>La respuesta correcta es la opción 3. Opciones 2 y 4 se podrían considerar menos correctas que la 3.</a:t>
            </a:r>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15</a:t>
            </a:fld>
            <a:endParaRPr lang="es-ES"/>
          </a:p>
        </p:txBody>
      </p:sp>
    </p:spTree>
    <p:extLst>
      <p:ext uri="{BB962C8B-B14F-4D97-AF65-F5344CB8AC3E}">
        <p14:creationId xmlns:p14="http://schemas.microsoft.com/office/powerpoint/2010/main" val="1612020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16</a:t>
            </a:fld>
            <a:endParaRPr lang="es-ES"/>
          </a:p>
        </p:txBody>
      </p:sp>
    </p:spTree>
    <p:extLst>
      <p:ext uri="{BB962C8B-B14F-4D97-AF65-F5344CB8AC3E}">
        <p14:creationId xmlns:p14="http://schemas.microsoft.com/office/powerpoint/2010/main" val="3464469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r>
              <a:rPr lang="es-ES" dirty="0" smtClean="0"/>
              <a:t>No es la primera opción por qué pensamos que</a:t>
            </a:r>
            <a:r>
              <a:rPr lang="es-ES" baseline="0" dirty="0" smtClean="0"/>
              <a:t> aumentando el Paracetamol a la pauta prescrita por el médico su sintomatología mejorará, pero no todos los pacientes son iguales, si insiste en que quiere su ibuprofeno de rescate le daremos ibuprofeno de 400mg y preferiblemente en forma de sal de </a:t>
            </a:r>
            <a:r>
              <a:rPr lang="es-ES" baseline="0" dirty="0" err="1" smtClean="0"/>
              <a:t>arginina</a:t>
            </a:r>
            <a:r>
              <a:rPr lang="es-ES" baseline="0" dirty="0" smtClean="0"/>
              <a:t> o lisina para minimizar el riesgo de problemas gastrointestinales.</a:t>
            </a:r>
            <a:endParaRPr lang="es-ES" dirty="0"/>
          </a:p>
        </p:txBody>
      </p:sp>
      <p:sp>
        <p:nvSpPr>
          <p:cNvPr id="4" name="3 Marcador de número de diapositiva"/>
          <p:cNvSpPr>
            <a:spLocks noGrp="1"/>
          </p:cNvSpPr>
          <p:nvPr>
            <p:ph type="sldNum" sz="quarter" idx="10"/>
          </p:nvPr>
        </p:nvSpPr>
        <p:spPr/>
        <p:txBody>
          <a:bodyPr/>
          <a:lstStyle/>
          <a:p>
            <a:fld id="{AB69E5E7-033E-4E6D-8596-149CB47829C3}" type="slidenum">
              <a:rPr lang="es-ES" smtClean="0"/>
              <a:pPr/>
              <a:t>17</a:t>
            </a:fld>
            <a:endParaRPr lang="es-ES"/>
          </a:p>
        </p:txBody>
      </p:sp>
    </p:spTree>
    <p:extLst>
      <p:ext uri="{BB962C8B-B14F-4D97-AF65-F5344CB8AC3E}">
        <p14:creationId xmlns:p14="http://schemas.microsoft.com/office/powerpoint/2010/main" val="26298617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13.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5822236" cy="936000"/>
          </a:xfrm>
          <a:prstGeom prst="rect">
            <a:avLst/>
          </a:prstGeom>
        </p:spPr>
      </p:pic>
    </p:spTree>
    <p:extLst>
      <p:ext uri="{BB962C8B-B14F-4D97-AF65-F5344CB8AC3E}">
        <p14:creationId xmlns:p14="http://schemas.microsoft.com/office/powerpoint/2010/main" val="2237490839"/>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1333696618"/>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272406356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4" name="Imagen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8481981" cy="936000"/>
          </a:xfrm>
          <a:prstGeom prst="rect">
            <a:avLst/>
          </a:prstGeom>
        </p:spPr>
      </p:pic>
    </p:spTree>
    <p:extLst>
      <p:ext uri="{BB962C8B-B14F-4D97-AF65-F5344CB8AC3E}">
        <p14:creationId xmlns:p14="http://schemas.microsoft.com/office/powerpoint/2010/main" val="1387092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1444694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2975225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9850640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4" name="Imagen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215963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1166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11959523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24709299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32694095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4" name="Imagen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8"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315806486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9336" y="6476628"/>
            <a:ext cx="3245631" cy="291600"/>
          </a:xfrm>
          <a:prstGeom prst="rect">
            <a:avLst/>
          </a:prstGeom>
        </p:spPr>
      </p:pic>
    </p:spTree>
    <p:extLst>
      <p:ext uri="{BB962C8B-B14F-4D97-AF65-F5344CB8AC3E}">
        <p14:creationId xmlns:p14="http://schemas.microsoft.com/office/powerpoint/2010/main" val="39026182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cstate="print">
            <a:alphaModFix amt="71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6347445" cy="936000"/>
          </a:xfrm>
          <a:prstGeom prst="rect">
            <a:avLst/>
          </a:prstGeom>
        </p:spPr>
      </p:pic>
    </p:spTree>
    <p:extLst>
      <p:ext uri="{BB962C8B-B14F-4D97-AF65-F5344CB8AC3E}">
        <p14:creationId xmlns:p14="http://schemas.microsoft.com/office/powerpoint/2010/main" val="1949238316"/>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3" name="Imagen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4" name="Imagen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6460563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4059214790"/>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5259051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2" name="Imagen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4249398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7"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0339826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6"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7" name="Imagen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34189260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572363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0"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pic>
        <p:nvPicPr>
          <p:cNvPr id="11" name="Imagen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2101824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15" name="Imagen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267206957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a A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7" name="Imagen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9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pic>
        <p:nvPicPr>
          <p:cNvPr id="10" name="Imagen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400"/>
            <a:ext cx="2956417" cy="291600"/>
          </a:xfrm>
          <a:prstGeom prst="rect">
            <a:avLst/>
          </a:prstGeom>
        </p:spPr>
      </p:pic>
    </p:spTree>
    <p:extLst>
      <p:ext uri="{BB962C8B-B14F-4D97-AF65-F5344CB8AC3E}">
        <p14:creationId xmlns:p14="http://schemas.microsoft.com/office/powerpoint/2010/main" val="163540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0" name="Imagen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9"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508062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con cabecer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3" name="Imagen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1"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51459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6" name="Imagen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9" name="Imagen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7"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434327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4" name="Imagen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6" name="9 Imagen" descr="Heartbeat.png"/>
          <p:cNvPicPr>
            <a:picLocks noChangeAspect="1"/>
          </p:cNvPicPr>
          <p:nvPr userDrawn="1"/>
        </p:nvPicPr>
        <p:blipFill>
          <a:blip r:embed="rId5"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889574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3865414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21" name="Imagen 2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8800" y="6226568"/>
            <a:ext cx="1765028" cy="514800"/>
          </a:xfrm>
          <a:prstGeom prst="rect">
            <a:avLst/>
          </a:prstGeom>
        </p:spPr>
      </p:pic>
      <p:pic>
        <p:nvPicPr>
          <p:cNvPr id="13" name="Imagen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47600"/>
            <a:ext cx="2972697" cy="291600"/>
          </a:xfrm>
          <a:prstGeom prst="rect">
            <a:avLst/>
          </a:prstGeom>
        </p:spPr>
      </p:pic>
      <p:pic>
        <p:nvPicPr>
          <p:cNvPr id="10" name="9 Imagen" descr="Heartbeat.png"/>
          <p:cNvPicPr>
            <a:picLocks noChangeAspect="1"/>
          </p:cNvPicPr>
          <p:nvPr userDrawn="1"/>
        </p:nvPicPr>
        <p:blipFill>
          <a:blip r:embed="rId6" cstate="print">
            <a:duotone>
              <a:schemeClr val="accent1">
                <a:shade val="45000"/>
                <a:satMod val="135000"/>
              </a:schemeClr>
              <a:prstClr val="white"/>
            </a:duotone>
          </a:blip>
          <a:srcRect r="37971" b="1133"/>
          <a:stretch>
            <a:fillRect/>
          </a:stretch>
        </p:blipFill>
        <p:spPr>
          <a:xfrm>
            <a:off x="12391" y="6119704"/>
            <a:ext cx="3336320" cy="333632"/>
          </a:xfrm>
          <a:prstGeom prst="rect">
            <a:avLst/>
          </a:prstGeom>
        </p:spPr>
      </p:pic>
    </p:spTree>
    <p:extLst>
      <p:ext uri="{BB962C8B-B14F-4D97-AF65-F5344CB8AC3E}">
        <p14:creationId xmlns:p14="http://schemas.microsoft.com/office/powerpoint/2010/main" val="10401175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23/11/2017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3022077599"/>
      </p:ext>
    </p:extLst>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23/11/2017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14959057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23/11/2017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12135101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5.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Salud articular en Farmacia Comunitaria</a:t>
            </a:r>
            <a:endParaRPr lang="es-ES" dirty="0"/>
          </a:p>
        </p:txBody>
      </p:sp>
      <p:sp>
        <p:nvSpPr>
          <p:cNvPr id="4" name="3 Subtítulo"/>
          <p:cNvSpPr>
            <a:spLocks noGrp="1"/>
          </p:cNvSpPr>
          <p:nvPr>
            <p:ph type="subTitle" idx="1"/>
          </p:nvPr>
        </p:nvSpPr>
        <p:spPr/>
        <p:txBody>
          <a:bodyPr anchor="ctr" anchorCtr="0">
            <a:noAutofit/>
          </a:bodyPr>
          <a:lstStyle/>
          <a:p>
            <a:r>
              <a:rPr lang="es-ES" dirty="0" smtClean="0"/>
              <a:t>Lda. </a:t>
            </a:r>
            <a:r>
              <a:rPr lang="es-ES" dirty="0" smtClean="0"/>
              <a:t>Ángela González Hernández </a:t>
            </a:r>
            <a:r>
              <a:rPr lang="es-ES" dirty="0" smtClean="0"/>
              <a:t>. Farmacéutica comunitaria. </a:t>
            </a:r>
            <a:r>
              <a:rPr lang="es-ES" dirty="0" smtClean="0"/>
              <a:t>Madrid</a:t>
            </a:r>
            <a:r>
              <a:rPr lang="es-ES" dirty="0" smtClean="0"/>
              <a:t>.</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Caso </a:t>
            </a:r>
            <a:r>
              <a:rPr lang="es-ES" b="1" dirty="0" smtClean="0"/>
              <a:t>clínico 1 (visita 1 mes después) (II)</a:t>
            </a:r>
            <a:endParaRPr lang="es-ES" b="1" dirty="0"/>
          </a:p>
        </p:txBody>
      </p:sp>
      <p:sp>
        <p:nvSpPr>
          <p:cNvPr id="3" name="Marcador de contenido 2"/>
          <p:cNvSpPr>
            <a:spLocks noGrp="1"/>
          </p:cNvSpPr>
          <p:nvPr>
            <p:ph idx="1"/>
          </p:nvPr>
        </p:nvSpPr>
        <p:spPr>
          <a:xfrm>
            <a:off x="0" y="1501272"/>
            <a:ext cx="11582400" cy="4592024"/>
          </a:xfrm>
        </p:spPr>
        <p:txBody>
          <a:bodyPr>
            <a:noAutofit/>
          </a:bodyPr>
          <a:lstStyle/>
          <a:p>
            <a:pPr>
              <a:buBlip>
                <a:blip r:embed="rId2"/>
              </a:buBlip>
            </a:pPr>
            <a:r>
              <a:rPr lang="es-ES" dirty="0" smtClean="0"/>
              <a:t>Nuestro vecino el camarero acude a la farmacia comentando que está mucho mejor de sus dolores en el codo pero que todavía le molesta. La cafetera la va alternando de brazo y con mayor suavidad. También van rotando la elaboración de los cafés con sus compañeros. Dos veces por semana va al fisioterapeuta. Comenta que tiene un pelín de molestia sobre todo el domingo después de terminar la jornada laboral de 12 horas. </a:t>
            </a:r>
          </a:p>
          <a:p>
            <a:pPr>
              <a:buBlip>
                <a:blip r:embed="rId2"/>
              </a:buBlip>
            </a:pPr>
            <a:r>
              <a:rPr lang="es-ES" dirty="0" smtClean="0"/>
              <a:t>Dolor </a:t>
            </a:r>
            <a:r>
              <a:rPr lang="es-ES" dirty="0"/>
              <a:t>hace </a:t>
            </a:r>
            <a:r>
              <a:rPr lang="es-ES" dirty="0" smtClean="0"/>
              <a:t>1 mes.</a:t>
            </a:r>
            <a:endParaRPr lang="es-ES" dirty="0">
              <a:solidFill>
                <a:schemeClr val="tx2"/>
              </a:solidFill>
            </a:endParaRPr>
          </a:p>
          <a:p>
            <a:r>
              <a:rPr lang="es-ES" dirty="0" smtClean="0"/>
              <a:t>Sin comorbilidades.</a:t>
            </a:r>
            <a:endParaRPr lang="es-ES" dirty="0">
              <a:solidFill>
                <a:srgbClr val="C00000"/>
              </a:solidFill>
            </a:endParaRPr>
          </a:p>
          <a:p>
            <a:r>
              <a:rPr lang="es-ES" dirty="0"/>
              <a:t>Nunca ha </a:t>
            </a:r>
            <a:r>
              <a:rPr lang="es-ES" dirty="0" smtClean="0"/>
              <a:t>fumado </a:t>
            </a:r>
            <a:r>
              <a:rPr lang="es-ES" dirty="0"/>
              <a:t>ni bebe bebidas alcohólicas</a:t>
            </a:r>
            <a:r>
              <a:rPr lang="es-ES" dirty="0" smtClean="0"/>
              <a:t>.</a:t>
            </a:r>
          </a:p>
          <a:p>
            <a:pPr>
              <a:buNone/>
            </a:pPr>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Ibuprofeno 600 mg.</a:t>
            </a:r>
            <a:endParaRPr lang="es-ES" dirty="0"/>
          </a:p>
          <a:p>
            <a:r>
              <a:rPr lang="es-ES" dirty="0" err="1" smtClean="0"/>
              <a:t>Metamizol</a:t>
            </a:r>
            <a:r>
              <a:rPr lang="es-ES" dirty="0" smtClean="0"/>
              <a:t> 575 mg.</a:t>
            </a:r>
            <a:endParaRPr lang="es-ES" dirty="0"/>
          </a:p>
          <a:p>
            <a:r>
              <a:rPr lang="es-ES" dirty="0" smtClean="0"/>
              <a:t>Le daría ibuprofeno de 600 mg y le recomendaría un IBP (inhibidor de la bomba de protones).</a:t>
            </a:r>
          </a:p>
          <a:p>
            <a:r>
              <a:rPr lang="es-ES" dirty="0" smtClean="0"/>
              <a:t>Medidas no farmacológicas + complemento alimenticio + fisioterapia.</a:t>
            </a:r>
            <a:endParaRPr lang="es-ES" dirty="0"/>
          </a:p>
        </p:txBody>
      </p:sp>
      <p:sp>
        <p:nvSpPr>
          <p:cNvPr id="3" name="Marcador de texto 2"/>
          <p:cNvSpPr>
            <a:spLocks noGrp="1"/>
          </p:cNvSpPr>
          <p:nvPr>
            <p:ph type="body" idx="10"/>
          </p:nvPr>
        </p:nvSpPr>
        <p:spPr/>
        <p:txBody>
          <a:bodyPr/>
          <a:lstStyle/>
          <a:p>
            <a:r>
              <a:rPr lang="es-ES" dirty="0" smtClean="0"/>
              <a:t>¿Qué le indicarías a nuestro paciente/cliente?</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b="1" dirty="0" smtClean="0"/>
              <a:t>Pregunta 3</a:t>
            </a:r>
            <a:endParaRPr lang="es-ES" b="1" dirty="0"/>
          </a:p>
        </p:txBody>
      </p:sp>
    </p:spTree>
    <p:extLst>
      <p:ext uri="{BB962C8B-B14F-4D97-AF65-F5344CB8AC3E}">
        <p14:creationId xmlns:p14="http://schemas.microsoft.com/office/powerpoint/2010/main" val="2554687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le indicamos al camarero? (III)</a:t>
            </a:r>
            <a:endParaRPr lang="es-ES" b="1" dirty="0"/>
          </a:p>
        </p:txBody>
      </p:sp>
      <p:sp>
        <p:nvSpPr>
          <p:cNvPr id="3" name="Marcador de contenido 2"/>
          <p:cNvSpPr>
            <a:spLocks noGrp="1"/>
          </p:cNvSpPr>
          <p:nvPr>
            <p:ph idx="1"/>
          </p:nvPr>
        </p:nvSpPr>
        <p:spPr>
          <a:xfrm>
            <a:off x="0" y="1501272"/>
            <a:ext cx="11582400" cy="4592024"/>
          </a:xfrm>
        </p:spPr>
        <p:txBody>
          <a:bodyPr>
            <a:noAutofit/>
          </a:bodyPr>
          <a:lstStyle/>
          <a:p>
            <a:pPr marL="541338" indent="271463">
              <a:spcBef>
                <a:spcPts val="0"/>
              </a:spcBef>
              <a:buBlip>
                <a:blip r:embed="rId3"/>
              </a:buBlip>
            </a:pPr>
            <a:r>
              <a:rPr lang="es-ES" dirty="0" smtClean="0">
                <a:solidFill>
                  <a:srgbClr val="C00000"/>
                </a:solidFill>
              </a:rPr>
              <a:t>Si </a:t>
            </a:r>
            <a:r>
              <a:rPr lang="es-ES" dirty="0">
                <a:solidFill>
                  <a:srgbClr val="C00000"/>
                </a:solidFill>
              </a:rPr>
              <a:t>la lesión no es reciente, las medidas a largo plazo que debemos aconsejar </a:t>
            </a:r>
            <a:r>
              <a:rPr lang="es-ES" dirty="0" smtClean="0">
                <a:solidFill>
                  <a:srgbClr val="C00000"/>
                </a:solidFill>
              </a:rPr>
              <a:t>son:</a:t>
            </a:r>
          </a:p>
          <a:p>
            <a:pPr marL="1600200" lvl="1" indent="-342900">
              <a:spcBef>
                <a:spcPts val="0"/>
              </a:spcBef>
            </a:pPr>
            <a:r>
              <a:rPr lang="es-ES_tradnl" sz="2400" dirty="0" smtClean="0">
                <a:ea typeface="Open Sans" panose="020B0606030504020204" pitchFamily="34" charset="0"/>
                <a:cs typeface="Open Sans" panose="020B0606030504020204" pitchFamily="34" charset="0"/>
              </a:rPr>
              <a:t>Aplicación </a:t>
            </a:r>
            <a:r>
              <a:rPr lang="es-ES_tradnl" sz="2400" dirty="0">
                <a:ea typeface="Open Sans" panose="020B0606030504020204" pitchFamily="34" charset="0"/>
                <a:cs typeface="Open Sans" panose="020B0606030504020204" pitchFamily="34" charset="0"/>
              </a:rPr>
              <a:t>de calor local (no más de veinte minutos) para mejorar la elasticidad y el aporte de nutrientes y oxígeno, sobre todo previo a la </a:t>
            </a:r>
            <a:r>
              <a:rPr lang="es-ES_tradnl" sz="2400" dirty="0" smtClean="0">
                <a:ea typeface="Open Sans" panose="020B0606030504020204" pitchFamily="34" charset="0"/>
                <a:cs typeface="Open Sans" panose="020B0606030504020204" pitchFamily="34" charset="0"/>
              </a:rPr>
              <a:t>actividad.</a:t>
            </a:r>
          </a:p>
          <a:p>
            <a:pPr marL="1600200" lvl="1" indent="-342900">
              <a:spcBef>
                <a:spcPts val="0"/>
              </a:spcBef>
            </a:pPr>
            <a:r>
              <a:rPr lang="es-ES_tradnl" sz="2400" dirty="0" smtClean="0">
                <a:ea typeface="Open Sans" panose="020B0606030504020204" pitchFamily="34" charset="0"/>
                <a:cs typeface="Open Sans" panose="020B0606030504020204" pitchFamily="34" charset="0"/>
              </a:rPr>
              <a:t>Aplicación </a:t>
            </a:r>
            <a:r>
              <a:rPr lang="es-ES_tradnl" sz="2400" dirty="0">
                <a:ea typeface="Open Sans" panose="020B0606030504020204" pitchFamily="34" charset="0"/>
                <a:cs typeface="Open Sans" panose="020B0606030504020204" pitchFamily="34" charset="0"/>
              </a:rPr>
              <a:t>analgésica de frío moderado (vendas frías o cremas frías) después de la </a:t>
            </a:r>
            <a:r>
              <a:rPr lang="es-ES_tradnl" sz="2400" dirty="0" smtClean="0">
                <a:ea typeface="Open Sans" panose="020B0606030504020204" pitchFamily="34" charset="0"/>
                <a:cs typeface="Open Sans" panose="020B0606030504020204" pitchFamily="34" charset="0"/>
              </a:rPr>
              <a:t>actividad.</a:t>
            </a:r>
          </a:p>
          <a:p>
            <a:pPr marL="1600200" lvl="1" indent="-342900">
              <a:spcBef>
                <a:spcPts val="0"/>
              </a:spcBef>
            </a:pPr>
            <a:r>
              <a:rPr lang="es-ES_tradnl" sz="2400" dirty="0" smtClean="0">
                <a:ea typeface="Open Sans" panose="020B0606030504020204" pitchFamily="34" charset="0"/>
                <a:cs typeface="Open Sans" panose="020B0606030504020204" pitchFamily="34" charset="0"/>
              </a:rPr>
              <a:t>Continuar/iniciar </a:t>
            </a:r>
            <a:r>
              <a:rPr lang="es-ES_tradnl" sz="2400" dirty="0">
                <a:ea typeface="Open Sans" panose="020B0606030504020204" pitchFamily="34" charset="0"/>
                <a:cs typeface="Open Sans" panose="020B0606030504020204" pitchFamily="34" charset="0"/>
              </a:rPr>
              <a:t>la toma de suplemento alimenticio (mínimo tres meses</a:t>
            </a:r>
            <a:r>
              <a:rPr lang="es-ES_tradnl" sz="2400" dirty="0" smtClean="0">
                <a:ea typeface="Open Sans" panose="020B0606030504020204" pitchFamily="34" charset="0"/>
                <a:cs typeface="Open Sans" panose="020B0606030504020204" pitchFamily="34" charset="0"/>
              </a:rPr>
              <a:t>).</a:t>
            </a:r>
          </a:p>
          <a:p>
            <a:pPr marL="1600200" lvl="1" indent="-342900">
              <a:spcBef>
                <a:spcPts val="0"/>
              </a:spcBef>
            </a:pPr>
            <a:r>
              <a:rPr lang="es-ES_tradnl" sz="2400" dirty="0" smtClean="0">
                <a:ea typeface="Open Sans" panose="020B0606030504020204" pitchFamily="34" charset="0"/>
                <a:cs typeface="Open Sans" panose="020B0606030504020204" pitchFamily="34" charset="0"/>
              </a:rPr>
              <a:t>Aconsejar </a:t>
            </a:r>
            <a:r>
              <a:rPr lang="es-ES_tradnl" sz="2400" dirty="0">
                <a:ea typeface="Open Sans" panose="020B0606030504020204" pitchFamily="34" charset="0"/>
                <a:cs typeface="Open Sans" panose="020B0606030504020204" pitchFamily="34" charset="0"/>
              </a:rPr>
              <a:t>continuar la fisioterapia, especialmente ejercicios excéntricos, y graduar paulatinamente el tipo e intensidad de los ejercicios. Control por su médico.</a:t>
            </a:r>
            <a:endParaRPr lang="es-ES" sz="2400" dirty="0"/>
          </a:p>
          <a:p>
            <a:pPr>
              <a:buNone/>
            </a:pPr>
            <a:endParaRPr lang="es-ES" dirty="0" smtClean="0"/>
          </a:p>
        </p:txBody>
      </p:sp>
      <p:sp>
        <p:nvSpPr>
          <p:cNvPr id="5" name="Marcador de texto 4"/>
          <p:cNvSpPr>
            <a:spLocks noGrp="1"/>
          </p:cNvSpPr>
          <p:nvPr>
            <p:ph type="body" sz="quarter" idx="10"/>
          </p:nvPr>
        </p:nvSpPr>
        <p:spPr>
          <a:xfrm>
            <a:off x="58173" y="5661248"/>
            <a:ext cx="11582443" cy="295162"/>
          </a:xfrm>
        </p:spPr>
        <p:txBody>
          <a:bodyPr>
            <a:normAutofit lnSpcReduction="10000"/>
          </a:bodyPr>
          <a:lstStyle/>
          <a:p>
            <a:r>
              <a:rPr lang="es-ES" dirty="0" smtClean="0"/>
              <a:t>Curso salud articular en FC. SEFAC. 2017</a:t>
            </a:r>
          </a:p>
          <a:p>
            <a:endParaRPr lang="es-ES" dirty="0"/>
          </a:p>
        </p:txBody>
      </p:sp>
      <p:sp>
        <p:nvSpPr>
          <p:cNvPr id="8" name="Marcador de contenido 8"/>
          <p:cNvSpPr txBox="1">
            <a:spLocks/>
          </p:cNvSpPr>
          <p:nvPr/>
        </p:nvSpPr>
        <p:spPr>
          <a:xfrm>
            <a:off x="0" y="5245688"/>
            <a:ext cx="11582400" cy="4592024"/>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1338" indent="271463">
              <a:spcBef>
                <a:spcPts val="0"/>
              </a:spcBef>
              <a:buFontTx/>
              <a:buBlip>
                <a:blip r:embed="rId3"/>
              </a:buBlip>
            </a:pPr>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Repaso </a:t>
            </a:r>
            <a:r>
              <a:rPr lang="es-ES" dirty="0" err="1" smtClean="0"/>
              <a:t>tendinopatías</a:t>
            </a:r>
            <a:endParaRPr lang="es-ES" dirty="0"/>
          </a:p>
        </p:txBody>
      </p:sp>
      <p:sp>
        <p:nvSpPr>
          <p:cNvPr id="5" name="Marcador de contenido 2"/>
          <p:cNvSpPr txBox="1">
            <a:spLocks noGrp="1"/>
          </p:cNvSpPr>
          <p:nvPr>
            <p:ph idx="1"/>
          </p:nvPr>
        </p:nvSpPr>
        <p:spPr>
          <a:xfrm>
            <a:off x="0" y="1015674"/>
            <a:ext cx="11582400" cy="4940735"/>
          </a:xfrm>
          <a:prstGeom prst="rect">
            <a:avLst/>
          </a:prstGeom>
        </p:spPr>
        <p:txBody>
          <a:bodyPr vert="horz" lIns="91440" tIns="45720" rIns="91440" bIns="45720" rtlCol="0">
            <a:normAutofit fontScale="25000" lnSpcReduction="20000"/>
          </a:bodyPr>
          <a:lstStyle/>
          <a:p>
            <a:pPr>
              <a:lnSpc>
                <a:spcPct val="120000"/>
              </a:lnSpc>
            </a:pPr>
            <a:r>
              <a:rPr lang="es-ES" sz="7200" dirty="0" smtClean="0"/>
              <a:t>Los síntomas de una </a:t>
            </a:r>
            <a:r>
              <a:rPr lang="es-ES" sz="7200" dirty="0" err="1" smtClean="0"/>
              <a:t>tendinopatía</a:t>
            </a:r>
            <a:r>
              <a:rPr lang="es-ES" sz="7200" dirty="0" smtClean="0"/>
              <a:t> son:</a:t>
            </a:r>
          </a:p>
          <a:p>
            <a:pPr lvl="1">
              <a:lnSpc>
                <a:spcPct val="120000"/>
              </a:lnSpc>
            </a:pPr>
            <a:r>
              <a:rPr lang="es-ES" sz="7200" dirty="0"/>
              <a:t>Dolor punzante en el tendón afectado, aunque superficial (específico en un punto, no profundo ni interno, como en las artrosis).</a:t>
            </a:r>
          </a:p>
          <a:p>
            <a:pPr lvl="1">
              <a:lnSpc>
                <a:spcPct val="120000"/>
              </a:lnSpc>
            </a:pPr>
            <a:r>
              <a:rPr lang="es-ES" sz="7200" dirty="0"/>
              <a:t>Aumenta con la actividad, especialmente aquel movimiento de alto impacto o repetitivo que la originó.</a:t>
            </a:r>
          </a:p>
          <a:p>
            <a:pPr lvl="1">
              <a:lnSpc>
                <a:spcPct val="120000"/>
              </a:lnSpc>
            </a:pPr>
            <a:r>
              <a:rPr lang="es-ES" sz="7200" dirty="0"/>
              <a:t>En fase aguda puede haber dolor nocturno.</a:t>
            </a:r>
          </a:p>
          <a:p>
            <a:pPr lvl="1">
              <a:lnSpc>
                <a:spcPct val="120000"/>
              </a:lnSpc>
            </a:pPr>
            <a:r>
              <a:rPr lang="es-ES" sz="7200" dirty="0"/>
              <a:t>El dolor puede ceder en reposo, pero aún así hay dolor en la palpación de la zona afectada</a:t>
            </a:r>
            <a:r>
              <a:rPr lang="es-ES" sz="7200" dirty="0" smtClean="0"/>
              <a:t>.</a:t>
            </a:r>
          </a:p>
          <a:p>
            <a:pPr>
              <a:lnSpc>
                <a:spcPct val="120000"/>
              </a:lnSpc>
            </a:pPr>
            <a:r>
              <a:rPr lang="es-ES" sz="7200" dirty="0" smtClean="0"/>
              <a:t>Los signos objetivables son:</a:t>
            </a:r>
          </a:p>
          <a:p>
            <a:pPr lvl="1">
              <a:lnSpc>
                <a:spcPct val="120000"/>
              </a:lnSpc>
            </a:pPr>
            <a:r>
              <a:rPr lang="es-ES" sz="7200" dirty="0" smtClean="0"/>
              <a:t>Dolor como acabamos de describir.</a:t>
            </a:r>
          </a:p>
          <a:p>
            <a:pPr lvl="1">
              <a:lnSpc>
                <a:spcPct val="120000"/>
              </a:lnSpc>
            </a:pPr>
            <a:r>
              <a:rPr lang="es-ES" sz="7200" dirty="0" smtClean="0"/>
              <a:t>Impotencia funcional y disminución de la movilidad.</a:t>
            </a:r>
          </a:p>
          <a:p>
            <a:pPr lvl="1">
              <a:lnSpc>
                <a:spcPct val="120000"/>
              </a:lnSpc>
            </a:pPr>
            <a:r>
              <a:rPr lang="es-ES" sz="7200" dirty="0" smtClean="0"/>
              <a:t>En ocasiones, y sobre todo en fase aguda, aumento de temperatura en la zona.</a:t>
            </a:r>
          </a:p>
          <a:p>
            <a:pPr lvl="1">
              <a:lnSpc>
                <a:spcPct val="120000"/>
              </a:lnSpc>
            </a:pPr>
            <a:r>
              <a:rPr lang="es-ES" sz="7200" dirty="0" smtClean="0"/>
              <a:t>A nivel de exploración física, además del dolor a palpación, puede detectarse engrosamiento fusiforme del tendón y presencia de nódulos.</a:t>
            </a:r>
          </a:p>
          <a:p>
            <a:pPr>
              <a:lnSpc>
                <a:spcPct val="120000"/>
              </a:lnSpc>
            </a:pPr>
            <a:r>
              <a:rPr lang="es-ES" sz="7200" dirty="0" smtClean="0"/>
              <a:t>El diagnóstico se hace atendiendo a la exploración física y los signos, y en caso necesario se puede hacer uso de ecografía y RMN.</a:t>
            </a:r>
          </a:p>
          <a:p>
            <a:pPr>
              <a:lnSpc>
                <a:spcPct val="120000"/>
              </a:lnSpc>
            </a:pPr>
            <a:r>
              <a:rPr lang="es-ES" sz="7200" dirty="0" smtClean="0"/>
              <a:t>El diagnóstico precoz es fundamental para un buen pronóstico.</a:t>
            </a:r>
          </a:p>
          <a:p>
            <a:pPr marL="808038" marR="0" lvl="0" indent="-265113" algn="l" defTabSz="914400" rtl="0" eaLnBrk="1" fontAlgn="auto" latinLnBrk="0" hangingPunct="1">
              <a:lnSpc>
                <a:spcPct val="100000"/>
              </a:lnSpc>
              <a:spcBef>
                <a:spcPts val="600"/>
              </a:spcBef>
              <a:spcAft>
                <a:spcPts val="0"/>
              </a:spcAft>
              <a:buClrTx/>
              <a:buSzTx/>
              <a:buFontTx/>
              <a:buBlip>
                <a:blip r:embed="rId3"/>
              </a:buBlip>
              <a:tabLst/>
              <a:defRPr/>
            </a:pPr>
            <a:endParaRPr kumimoji="0" lang="es-ES" sz="2200" b="0" i="0" u="none" strike="noStrike" kern="1200" cap="none" spc="0" normalizeH="0" baseline="0" noProof="0" dirty="0">
              <a:ln>
                <a:noFill/>
              </a:ln>
              <a:solidFill>
                <a:schemeClr val="accent1"/>
              </a:solidFill>
              <a:effectLst/>
              <a:uLnTx/>
              <a:uFillTx/>
              <a:latin typeface="+mn-lt"/>
              <a:ea typeface="+mn-ea"/>
              <a:cs typeface="+mn-cs"/>
            </a:endParaRPr>
          </a:p>
        </p:txBody>
      </p:sp>
      <p:sp>
        <p:nvSpPr>
          <p:cNvPr id="4" name="3 Marcador de texto"/>
          <p:cNvSpPr>
            <a:spLocks noGrp="1"/>
          </p:cNvSpPr>
          <p:nvPr>
            <p:ph type="body" sz="quarter" idx="10"/>
          </p:nvPr>
        </p:nvSpPr>
        <p:spPr>
          <a:xfrm>
            <a:off x="202189" y="5805264"/>
            <a:ext cx="11582443" cy="295162"/>
          </a:xfrm>
        </p:spPr>
        <p:txBody>
          <a:bodyPr>
            <a:normAutofit lnSpcReduction="10000"/>
          </a:bodyPr>
          <a:lstStyle/>
          <a:p>
            <a:r>
              <a:rPr lang="es-ES" dirty="0" smtClean="0"/>
              <a:t>Curso salud articular en Farmacia Comunitaria. SEFAC. 2017</a:t>
            </a:r>
            <a:endParaRPr lang="es-E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Caso </a:t>
            </a:r>
            <a:r>
              <a:rPr lang="es-ES" b="1" dirty="0" smtClean="0"/>
              <a:t>clínico 2 (I)</a:t>
            </a:r>
            <a:endParaRPr lang="es-ES" b="1" dirty="0"/>
          </a:p>
        </p:txBody>
      </p:sp>
      <p:sp>
        <p:nvSpPr>
          <p:cNvPr id="3" name="Marcador de contenido 2"/>
          <p:cNvSpPr>
            <a:spLocks noGrp="1"/>
          </p:cNvSpPr>
          <p:nvPr>
            <p:ph idx="1"/>
          </p:nvPr>
        </p:nvSpPr>
        <p:spPr>
          <a:xfrm>
            <a:off x="0" y="1357256"/>
            <a:ext cx="11582400" cy="4592024"/>
          </a:xfrm>
        </p:spPr>
        <p:txBody>
          <a:bodyPr>
            <a:noAutofit/>
          </a:bodyPr>
          <a:lstStyle/>
          <a:p>
            <a:pPr>
              <a:buBlip>
                <a:blip r:embed="rId2"/>
              </a:buBlip>
            </a:pPr>
            <a:r>
              <a:rPr lang="es-ES" dirty="0" smtClean="0"/>
              <a:t>Cliente/paciente (Antonia) acude a la farmacia demandando un ibuprofeno. Después de preguntar para qué lo va a usar, la paciente refiere un dolor en las rodillas. Al preguntar cómo es ese dolor refiere que es artrosis desde hace años pero que el médico no le da más que paracetamol. Ella toma un paracetamol al día, no quiere tomar más, ya toma muchas pastillas. Y uno o dos ibuprofenos a la semana para poder pasear mejor.  </a:t>
            </a:r>
          </a:p>
          <a:p>
            <a:pPr>
              <a:buBlip>
                <a:blip r:embed="rId2"/>
              </a:buBlip>
            </a:pPr>
            <a:r>
              <a:rPr lang="es-ES" dirty="0" smtClean="0"/>
              <a:t>Dolor </a:t>
            </a:r>
            <a:r>
              <a:rPr lang="es-ES" dirty="0"/>
              <a:t>hace </a:t>
            </a:r>
            <a:r>
              <a:rPr lang="es-ES" dirty="0" smtClean="0"/>
              <a:t>muchos años.</a:t>
            </a:r>
            <a:endParaRPr lang="es-ES" dirty="0"/>
          </a:p>
          <a:p>
            <a:r>
              <a:rPr lang="es-ES" dirty="0" smtClean="0"/>
              <a:t>HTA, hipercolesterolemia, diabetes tipo 2.</a:t>
            </a:r>
            <a:endParaRPr lang="es-ES" dirty="0"/>
          </a:p>
          <a:p>
            <a:r>
              <a:rPr lang="es-ES" dirty="0" smtClean="0"/>
              <a:t>No fumadora ni bebedora.</a:t>
            </a:r>
          </a:p>
          <a:p>
            <a:r>
              <a:rPr lang="es-ES" dirty="0" smtClean="0"/>
              <a:t>Diagnosticada de artrosis.</a:t>
            </a:r>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11424" y="2132856"/>
            <a:ext cx="10363200" cy="3330826"/>
          </a:xfrm>
        </p:spPr>
        <p:txBody>
          <a:bodyPr/>
          <a:lstStyle/>
          <a:p>
            <a:r>
              <a:rPr lang="es-ES" dirty="0" smtClean="0"/>
              <a:t>Ibuprofeno de 600 mg como solicita, pasear es muy importante.</a:t>
            </a:r>
            <a:endParaRPr lang="es-ES" dirty="0"/>
          </a:p>
          <a:p>
            <a:r>
              <a:rPr lang="es-ES" dirty="0" smtClean="0"/>
              <a:t>Ibuprofeno de 400 mg.</a:t>
            </a:r>
            <a:endParaRPr lang="es-ES" dirty="0"/>
          </a:p>
          <a:p>
            <a:r>
              <a:rPr lang="es-ES" dirty="0" smtClean="0"/>
              <a:t>Revisaría la prescripción del médico de paracetamol en la receta electrónica. Si fuera necesario le indicaría ibuprofeno de 400 mg  +  medidas no farmacológicas + complemento alimenticio.</a:t>
            </a:r>
          </a:p>
          <a:p>
            <a:r>
              <a:rPr lang="es-ES" dirty="0" smtClean="0"/>
              <a:t>Derivaría al médico.</a:t>
            </a:r>
          </a:p>
          <a:p>
            <a:pPr>
              <a:buNone/>
            </a:pPr>
            <a:endParaRPr lang="es-ES" dirty="0" smtClean="0"/>
          </a:p>
          <a:p>
            <a:endParaRPr lang="es-ES" dirty="0"/>
          </a:p>
        </p:txBody>
      </p:sp>
      <p:sp>
        <p:nvSpPr>
          <p:cNvPr id="3" name="Marcador de texto 2"/>
          <p:cNvSpPr>
            <a:spLocks noGrp="1"/>
          </p:cNvSpPr>
          <p:nvPr>
            <p:ph type="body" idx="10"/>
          </p:nvPr>
        </p:nvSpPr>
        <p:spPr>
          <a:xfrm>
            <a:off x="983432" y="764704"/>
            <a:ext cx="10363200" cy="1035465"/>
          </a:xfrm>
        </p:spPr>
        <p:txBody>
          <a:bodyPr/>
          <a:lstStyle/>
          <a:p>
            <a:r>
              <a:rPr lang="es-ES" dirty="0" smtClean="0"/>
              <a:t>¿Qué le indicarías a nuestra paciente/cliente?</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b="1" dirty="0" smtClean="0"/>
              <a:t>Pregunta </a:t>
            </a:r>
            <a:r>
              <a:rPr lang="es-ES" dirty="0"/>
              <a:t>4</a:t>
            </a:r>
            <a:endParaRPr lang="es-ES" b="1" dirty="0"/>
          </a:p>
        </p:txBody>
      </p:sp>
    </p:spTree>
    <p:extLst>
      <p:ext uri="{BB962C8B-B14F-4D97-AF65-F5344CB8AC3E}">
        <p14:creationId xmlns:p14="http://schemas.microsoft.com/office/powerpoint/2010/main" val="25546878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le indicamos a Antonia? (II)</a:t>
            </a:r>
            <a:endParaRPr lang="es-ES" b="1" dirty="0"/>
          </a:p>
        </p:txBody>
      </p:sp>
      <p:sp>
        <p:nvSpPr>
          <p:cNvPr id="6" name="Marcador de contenido 5"/>
          <p:cNvSpPr>
            <a:spLocks noGrp="1"/>
          </p:cNvSpPr>
          <p:nvPr>
            <p:ph idx="1"/>
          </p:nvPr>
        </p:nvSpPr>
        <p:spPr/>
        <p:txBody>
          <a:bodyPr/>
          <a:lstStyle/>
          <a:p>
            <a:pPr>
              <a:buBlip>
                <a:blip r:embed="rId3"/>
              </a:buBlip>
            </a:pPr>
            <a:r>
              <a:rPr lang="es-ES" dirty="0">
                <a:solidFill>
                  <a:srgbClr val="C5000B"/>
                </a:solidFill>
              </a:rPr>
              <a:t>Revisamos el paracetamol pautado y tiene pautado 1 </a:t>
            </a:r>
            <a:r>
              <a:rPr lang="es-ES" dirty="0" smtClean="0">
                <a:solidFill>
                  <a:srgbClr val="C5000B"/>
                </a:solidFill>
              </a:rPr>
              <a:t>comprimido/8 </a:t>
            </a:r>
            <a:r>
              <a:rPr lang="es-ES" dirty="0">
                <a:solidFill>
                  <a:srgbClr val="C5000B"/>
                </a:solidFill>
              </a:rPr>
              <a:t>h (tomaba 1 </a:t>
            </a:r>
            <a:r>
              <a:rPr lang="es-ES" dirty="0" smtClean="0">
                <a:solidFill>
                  <a:srgbClr val="C5000B"/>
                </a:solidFill>
              </a:rPr>
              <a:t>comprimido/24 </a:t>
            </a:r>
            <a:r>
              <a:rPr lang="es-ES" dirty="0">
                <a:solidFill>
                  <a:srgbClr val="C5000B"/>
                </a:solidFill>
              </a:rPr>
              <a:t>h). Indicamos tomar 1 </a:t>
            </a:r>
            <a:r>
              <a:rPr lang="es-ES" dirty="0" smtClean="0">
                <a:solidFill>
                  <a:srgbClr val="C5000B"/>
                </a:solidFill>
              </a:rPr>
              <a:t>comprimido/ </a:t>
            </a:r>
            <a:r>
              <a:rPr lang="es-ES" dirty="0">
                <a:solidFill>
                  <a:srgbClr val="C5000B"/>
                </a:solidFill>
              </a:rPr>
              <a:t>8 h como había prescrito el médico.</a:t>
            </a:r>
          </a:p>
          <a:p>
            <a:pPr lvl="1"/>
            <a:r>
              <a:rPr lang="es-ES" dirty="0"/>
              <a:t>PRM (problema relacionado con el medicamento).</a:t>
            </a:r>
          </a:p>
          <a:p>
            <a:pPr lvl="1"/>
            <a:r>
              <a:rPr lang="es-ES" dirty="0"/>
              <a:t>Resultado negativo a la medición (RNM).</a:t>
            </a:r>
          </a:p>
          <a:p>
            <a:endParaRPr lang="es-ES" dirty="0"/>
          </a:p>
        </p:txBody>
      </p:sp>
      <p:sp>
        <p:nvSpPr>
          <p:cNvPr id="9" name="Marcador de texto 8"/>
          <p:cNvSpPr>
            <a:spLocks noGrp="1"/>
          </p:cNvSpPr>
          <p:nvPr>
            <p:ph type="body" sz="quarter" idx="10"/>
          </p:nvPr>
        </p:nvSpPr>
        <p:spPr/>
        <p:txBody>
          <a:bodyPr>
            <a:normAutofit lnSpcReduction="10000"/>
          </a:bodyPr>
          <a:lstStyle/>
          <a:p>
            <a:endParaRPr lang="es-ES" dirty="0"/>
          </a:p>
        </p:txBody>
      </p:sp>
      <p:pic>
        <p:nvPicPr>
          <p:cNvPr id="1027" name="Picture 3"/>
          <p:cNvPicPr>
            <a:picLocks noChangeAspect="1" noChangeArrowheads="1"/>
          </p:cNvPicPr>
          <p:nvPr/>
        </p:nvPicPr>
        <p:blipFill>
          <a:blip r:embed="rId4" cstate="print"/>
          <a:srcRect/>
          <a:stretch>
            <a:fillRect/>
          </a:stretch>
        </p:blipFill>
        <p:spPr bwMode="auto">
          <a:xfrm>
            <a:off x="7791104" y="2182772"/>
            <a:ext cx="3993528" cy="3190444"/>
          </a:xfrm>
          <a:prstGeom prst="rect">
            <a:avLst/>
          </a:prstGeom>
          <a:noFill/>
          <a:ln w="9525">
            <a:noFill/>
            <a:miter lim="800000"/>
            <a:headEnd/>
            <a:tailEnd/>
          </a:ln>
          <a:effectLst/>
        </p:spPr>
      </p:pic>
      <p:pic>
        <p:nvPicPr>
          <p:cNvPr id="1029" name="Picture 5" descr="C:\Users\Administrador\Desktop\Científica\PRM-RNM\RNM.png"/>
          <p:cNvPicPr>
            <a:picLocks noChangeAspect="1" noChangeArrowheads="1"/>
          </p:cNvPicPr>
          <p:nvPr/>
        </p:nvPicPr>
        <p:blipFill>
          <a:blip r:embed="rId5" cstate="print"/>
          <a:srcRect/>
          <a:stretch>
            <a:fillRect/>
          </a:stretch>
        </p:blipFill>
        <p:spPr bwMode="auto">
          <a:xfrm>
            <a:off x="1206573" y="3113902"/>
            <a:ext cx="6127321" cy="2979394"/>
          </a:xfrm>
          <a:prstGeom prst="rect">
            <a:avLst/>
          </a:prstGeom>
          <a:noFill/>
        </p:spPr>
      </p:pic>
      <p:sp>
        <p:nvSpPr>
          <p:cNvPr id="8" name="Marcador de contenido 2"/>
          <p:cNvSpPr txBox="1">
            <a:spLocks/>
          </p:cNvSpPr>
          <p:nvPr/>
        </p:nvSpPr>
        <p:spPr>
          <a:xfrm>
            <a:off x="152400" y="5461712"/>
            <a:ext cx="11582400" cy="4592024"/>
          </a:xfrm>
          <a:prstGeom prst="rect">
            <a:avLst/>
          </a:prstGeom>
        </p:spPr>
        <p:txBody>
          <a:bodyPr vert="horz" lIns="91440" tIns="45720" rIns="91440" bIns="45720" rtlCol="0">
            <a:noAutofit/>
          </a:bodyPr>
          <a:lstStyle>
            <a:lvl1pPr marL="808038" indent="-265113" algn="l" defTabSz="914400" rtl="0" eaLnBrk="1" latinLnBrk="0" hangingPunct="1">
              <a:spcBef>
                <a:spcPts val="600"/>
              </a:spcBef>
              <a:buFontTx/>
              <a:buBlip>
                <a:blip r:embed="rId6"/>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Blip>
                <a:blip r:embed="rId3"/>
              </a:buBlip>
            </a:pPr>
            <a:endParaRPr lang="es-ES" dirty="0" smtClean="0"/>
          </a:p>
        </p:txBody>
      </p:sp>
      <p:sp>
        <p:nvSpPr>
          <p:cNvPr id="10" name="Flecha derecha 9"/>
          <p:cNvSpPr/>
          <p:nvPr/>
        </p:nvSpPr>
        <p:spPr>
          <a:xfrm>
            <a:off x="7392144" y="2276872"/>
            <a:ext cx="275492" cy="216024"/>
          </a:xfrm>
          <a:prstGeom prst="rightArrow">
            <a:avLst/>
          </a:prstGeom>
          <a:solidFill>
            <a:srgbClr val="C5000B"/>
          </a:solidFill>
          <a:ln>
            <a:solidFill>
              <a:srgbClr val="C5000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rgbClr val="C5000B"/>
              </a:solidFill>
            </a:endParaRPr>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le indicamos a Antonia? (III)</a:t>
            </a:r>
            <a:endParaRPr lang="es-ES" b="1" dirty="0"/>
          </a:p>
        </p:txBody>
      </p:sp>
      <p:sp>
        <p:nvSpPr>
          <p:cNvPr id="4" name="Marcador de contenido 3"/>
          <p:cNvSpPr>
            <a:spLocks noGrp="1"/>
          </p:cNvSpPr>
          <p:nvPr>
            <p:ph idx="1"/>
          </p:nvPr>
        </p:nvSpPr>
        <p:spPr/>
        <p:txBody>
          <a:bodyPr/>
          <a:lstStyle/>
          <a:p>
            <a:r>
              <a:rPr lang="es-ES" dirty="0" smtClean="0"/>
              <a:t>Ibuprofeno de 400 mg si precisa.</a:t>
            </a:r>
            <a:endParaRPr lang="es-ES" dirty="0"/>
          </a:p>
        </p:txBody>
      </p:sp>
      <p:sp>
        <p:nvSpPr>
          <p:cNvPr id="5" name="Marcador de texto 4"/>
          <p:cNvSpPr>
            <a:spLocks noGrp="1"/>
          </p:cNvSpPr>
          <p:nvPr>
            <p:ph type="body" sz="quarter" idx="10"/>
          </p:nvPr>
        </p:nvSpPr>
        <p:spPr>
          <a:xfrm>
            <a:off x="-43" y="5870142"/>
            <a:ext cx="11582443" cy="295162"/>
          </a:xfrm>
        </p:spPr>
        <p:txBody>
          <a:bodyPr>
            <a:normAutofit lnSpcReduction="10000"/>
          </a:bodyPr>
          <a:lstStyle/>
          <a:p>
            <a:r>
              <a:rPr lang="es-ES" dirty="0" smtClean="0"/>
              <a:t>Rincón del linimento (Francisco </a:t>
            </a:r>
            <a:r>
              <a:rPr lang="es-ES" dirty="0" err="1" smtClean="0"/>
              <a:t>Rua</a:t>
            </a:r>
            <a:r>
              <a:rPr lang="es-ES" dirty="0" smtClean="0"/>
              <a:t>)</a:t>
            </a:r>
            <a:endParaRPr lang="es-ES" dirty="0"/>
          </a:p>
        </p:txBody>
      </p:sp>
      <p:pic>
        <p:nvPicPr>
          <p:cNvPr id="6" name="Picture 1"/>
          <p:cNvPicPr/>
          <p:nvPr/>
        </p:nvPicPr>
        <p:blipFill>
          <a:blip r:embed="rId3" cstate="print"/>
          <a:stretch/>
        </p:blipFill>
        <p:spPr>
          <a:xfrm>
            <a:off x="2238918" y="1725318"/>
            <a:ext cx="3929090" cy="3071834"/>
          </a:xfrm>
          <a:prstGeom prst="rect">
            <a:avLst/>
          </a:prstGeom>
          <a:ln>
            <a:noFill/>
          </a:ln>
        </p:spPr>
      </p:pic>
      <p:sp>
        <p:nvSpPr>
          <p:cNvPr id="7" name="CustomShape 1"/>
          <p:cNvSpPr/>
          <p:nvPr/>
        </p:nvSpPr>
        <p:spPr>
          <a:xfrm>
            <a:off x="1416352" y="4821016"/>
            <a:ext cx="4607640" cy="4081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trike="noStrike" dirty="0">
                <a:solidFill>
                  <a:srgbClr val="004586"/>
                </a:solidFill>
                <a:latin typeface="+mj-lt"/>
                <a:ea typeface="MS PGothic"/>
              </a:rPr>
              <a:t>Fuente: El rincón de linimento (Francisco </a:t>
            </a:r>
            <a:r>
              <a:rPr lang="es-ES" strike="noStrike" dirty="0" err="1">
                <a:solidFill>
                  <a:srgbClr val="004586"/>
                </a:solidFill>
                <a:latin typeface="+mj-lt"/>
                <a:ea typeface="MS PGothic"/>
              </a:rPr>
              <a:t>Rua</a:t>
            </a:r>
            <a:r>
              <a:rPr lang="es-ES" strike="noStrike" dirty="0">
                <a:solidFill>
                  <a:srgbClr val="004586"/>
                </a:solidFill>
                <a:latin typeface="+mj-lt"/>
                <a:ea typeface="MS PGothic"/>
              </a:rPr>
              <a:t>)</a:t>
            </a:r>
            <a:endParaRPr sz="2000" dirty="0">
              <a:solidFill>
                <a:srgbClr val="004586"/>
              </a:solidFill>
              <a:latin typeface="+mj-lt"/>
            </a:endParaRPr>
          </a:p>
        </p:txBody>
      </p:sp>
      <p:pic>
        <p:nvPicPr>
          <p:cNvPr id="9" name="Picture 4"/>
          <p:cNvPicPr/>
          <p:nvPr/>
        </p:nvPicPr>
        <p:blipFill>
          <a:blip r:embed="rId4" cstate="print"/>
          <a:stretch/>
        </p:blipFill>
        <p:spPr>
          <a:xfrm>
            <a:off x="7081800" y="1928802"/>
            <a:ext cx="3334680" cy="1893240"/>
          </a:xfrm>
          <a:prstGeom prst="rect">
            <a:avLst/>
          </a:prstGeom>
          <a:ln>
            <a:noFill/>
          </a:ln>
        </p:spPr>
      </p:pic>
      <p:sp>
        <p:nvSpPr>
          <p:cNvPr id="10" name="CustomShape 3"/>
          <p:cNvSpPr/>
          <p:nvPr/>
        </p:nvSpPr>
        <p:spPr>
          <a:xfrm>
            <a:off x="6744072" y="3933824"/>
            <a:ext cx="4104456" cy="43128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trike="noStrike" dirty="0">
                <a:solidFill>
                  <a:srgbClr val="004586"/>
                </a:solidFill>
                <a:latin typeface="+mj-lt"/>
                <a:ea typeface="MS PGothic"/>
              </a:rPr>
              <a:t>Fuente: CADIME, Escuela Andaluza de S.P.</a:t>
            </a:r>
            <a:endParaRPr sz="2400" dirty="0">
              <a:solidFill>
                <a:srgbClr val="004586"/>
              </a:solidFill>
              <a:latin typeface="+mj-lt"/>
            </a:endParaRPr>
          </a:p>
        </p:txBody>
      </p:sp>
      <p:sp>
        <p:nvSpPr>
          <p:cNvPr id="11" name="CustomShape 4"/>
          <p:cNvSpPr/>
          <p:nvPr/>
        </p:nvSpPr>
        <p:spPr>
          <a:xfrm>
            <a:off x="609600" y="5085184"/>
            <a:ext cx="10972800" cy="85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s-ES" sz="2400" b="1" strike="noStrike" dirty="0">
                <a:solidFill>
                  <a:srgbClr val="C5000B"/>
                </a:solidFill>
                <a:ea typeface="MS PGothic"/>
              </a:rPr>
              <a:t>AEMPS: </a:t>
            </a:r>
            <a:r>
              <a:rPr lang="es-ES" sz="2400" strike="noStrike" dirty="0">
                <a:solidFill>
                  <a:schemeClr val="accent1"/>
                </a:solidFill>
                <a:ea typeface="MS PGothic"/>
              </a:rPr>
              <a:t>No existe riesgo de infarto o trombosis arterial con el uso ocasional de ibuprofeno o si se toman al día 1.200 mg o menos.</a:t>
            </a:r>
            <a:endParaRPr sz="2400" dirty="0">
              <a:solidFill>
                <a:schemeClr val="accent1"/>
              </a:solidFill>
            </a:endParaRPr>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le indicamos a Antonia? (IV)</a:t>
            </a:r>
            <a:endParaRPr lang="es-ES" b="1" dirty="0"/>
          </a:p>
        </p:txBody>
      </p:sp>
      <p:sp>
        <p:nvSpPr>
          <p:cNvPr id="5" name="Marcador de texto 4"/>
          <p:cNvSpPr>
            <a:spLocks noGrp="1"/>
          </p:cNvSpPr>
          <p:nvPr>
            <p:ph type="body" sz="quarter" idx="10"/>
          </p:nvPr>
        </p:nvSpPr>
        <p:spPr/>
        <p:txBody>
          <a:bodyPr>
            <a:normAutofit lnSpcReduction="10000"/>
          </a:bodyPr>
          <a:lstStyle/>
          <a:p>
            <a:r>
              <a:rPr lang="es-ES_tradnl" dirty="0" smtClean="0">
                <a:solidFill>
                  <a:schemeClr val="bg1">
                    <a:lumMod val="50000"/>
                  </a:schemeClr>
                </a:solidFill>
                <a:latin typeface="+mj-lt"/>
                <a:ea typeface="Open Sans" panose="020B0606030504020204" pitchFamily="34" charset="0"/>
                <a:cs typeface="Open Sans" panose="020B0606030504020204" pitchFamily="34" charset="0"/>
              </a:rPr>
              <a:t>Recomendaciones  de la Sociedad Española de Farmacia Familiar y Comunitaria a la población</a:t>
            </a:r>
            <a:endParaRPr lang="es-ES" dirty="0">
              <a:solidFill>
                <a:schemeClr val="bg1">
                  <a:lumMod val="50000"/>
                </a:schemeClr>
              </a:solidFill>
              <a:latin typeface="+mj-lt"/>
              <a:ea typeface="Open Sans" panose="020B0606030504020204" pitchFamily="34" charset="0"/>
              <a:cs typeface="Open Sans" panose="020B0606030504020204" pitchFamily="34" charset="0"/>
            </a:endParaRPr>
          </a:p>
        </p:txBody>
      </p:sp>
      <p:sp>
        <p:nvSpPr>
          <p:cNvPr id="6" name="Marcador de contenido 2"/>
          <p:cNvSpPr txBox="1">
            <a:spLocks/>
          </p:cNvSpPr>
          <p:nvPr/>
        </p:nvSpPr>
        <p:spPr>
          <a:xfrm>
            <a:off x="152400" y="5749744"/>
            <a:ext cx="11582400" cy="4592024"/>
          </a:xfrm>
          <a:prstGeom prst="rect">
            <a:avLst/>
          </a:prstGeom>
        </p:spPr>
        <p:txBody>
          <a:bodyPr vert="horz" lIns="91440" tIns="45720" rIns="91440" bIns="45720" rtlCol="0">
            <a:noAutofit/>
          </a:bodyPr>
          <a:lstStyle>
            <a:lvl1pPr marL="808038" indent="-265113" algn="l" defTabSz="914400" rtl="0" eaLnBrk="1" latinLnBrk="0" hangingPunct="1">
              <a:spcBef>
                <a:spcPts val="600"/>
              </a:spcBef>
              <a:buFontTx/>
              <a:buBlip>
                <a:blip r:embed="rId3"/>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Blip>
                <a:blip r:embed="rId4"/>
              </a:buBlip>
            </a:pPr>
            <a:endParaRPr lang="es-ES" dirty="0" smtClean="0"/>
          </a:p>
        </p:txBody>
      </p:sp>
      <p:sp>
        <p:nvSpPr>
          <p:cNvPr id="4" name="Marcador de contenido 3"/>
          <p:cNvSpPr>
            <a:spLocks noGrp="1"/>
          </p:cNvSpPr>
          <p:nvPr>
            <p:ph idx="1"/>
          </p:nvPr>
        </p:nvSpPr>
        <p:spPr>
          <a:xfrm>
            <a:off x="0" y="1357256"/>
            <a:ext cx="11582400" cy="4592024"/>
          </a:xfrm>
        </p:spPr>
        <p:txBody>
          <a:bodyPr/>
          <a:lstStyle/>
          <a:p>
            <a:pPr>
              <a:buBlip>
                <a:blip r:embed="rId4"/>
              </a:buBlip>
            </a:pPr>
            <a:r>
              <a:rPr lang="es-ES" dirty="0">
                <a:solidFill>
                  <a:srgbClr val="C5000B"/>
                </a:solidFill>
              </a:rPr>
              <a:t>El ejercicio moderado practicado con regularidad.</a:t>
            </a:r>
          </a:p>
          <a:p>
            <a:pPr lvl="1"/>
            <a:r>
              <a:rPr lang="es-ES" sz="2400" dirty="0"/>
              <a:t>Recomendamos seguir paseando. Con zapato cómodo, suela gruesa, plano o con tacón bajo e incluso si es preciso incorporar plantillas.</a:t>
            </a:r>
          </a:p>
          <a:p>
            <a:pPr>
              <a:buBlip>
                <a:blip r:embed="rId4"/>
              </a:buBlip>
            </a:pPr>
            <a:r>
              <a:rPr lang="es-ES" dirty="0">
                <a:solidFill>
                  <a:srgbClr val="C5000B"/>
                </a:solidFill>
              </a:rPr>
              <a:t>Siga una dieta adecuada y evite el exceso de peso.</a:t>
            </a:r>
          </a:p>
          <a:p>
            <a:pPr lvl="1"/>
            <a:r>
              <a:rPr lang="es-ES" sz="2400" dirty="0"/>
              <a:t>Antonia, el sobrepeso y la obesidad se encuentra entre los principales factores de riesgo de esta enfermedad. Mantener un peso adecuado también le ayudará a evitar la progresión.</a:t>
            </a:r>
          </a:p>
          <a:p>
            <a:pPr>
              <a:buBlip>
                <a:blip r:embed="rId4"/>
              </a:buBlip>
            </a:pPr>
            <a:r>
              <a:rPr lang="es-ES" dirty="0">
                <a:solidFill>
                  <a:srgbClr val="C5000B"/>
                </a:solidFill>
              </a:rPr>
              <a:t>Trate de evitar posturas forzadas </a:t>
            </a:r>
            <a:r>
              <a:rPr lang="es-ES" dirty="0"/>
              <a:t>e intente no permanecer mucho tiempo en la misma posición.</a:t>
            </a:r>
          </a:p>
          <a:p>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le indicamos a Antonia? (IV)</a:t>
            </a:r>
            <a:endParaRPr lang="es-ES" b="1" dirty="0"/>
          </a:p>
        </p:txBody>
      </p:sp>
      <p:sp>
        <p:nvSpPr>
          <p:cNvPr id="5" name="Marcador de texto 4"/>
          <p:cNvSpPr>
            <a:spLocks noGrp="1"/>
          </p:cNvSpPr>
          <p:nvPr>
            <p:ph type="body" sz="quarter" idx="10"/>
          </p:nvPr>
        </p:nvSpPr>
        <p:spPr>
          <a:xfrm>
            <a:off x="58173" y="9758574"/>
            <a:ext cx="11582443" cy="295162"/>
          </a:xfrm>
        </p:spPr>
        <p:txBody>
          <a:bodyPr>
            <a:normAutofit lnSpcReduction="10000"/>
          </a:bodyPr>
          <a:lstStyle/>
          <a:p>
            <a:r>
              <a:rPr lang="es-ES_tradnl" dirty="0" smtClean="0">
                <a:solidFill>
                  <a:schemeClr val="accent1"/>
                </a:solidFill>
                <a:latin typeface="Open Sans" panose="020B0606030504020204" pitchFamily="34" charset="0"/>
                <a:ea typeface="Open Sans" panose="020B0606030504020204" pitchFamily="34" charset="0"/>
                <a:cs typeface="Open Sans" panose="020B0606030504020204" pitchFamily="34" charset="0"/>
              </a:rPr>
              <a:t>Recomendaciones  de la Sociedad Española de Farmacia Familiar y Comunitaria a la población</a:t>
            </a:r>
            <a:endParaRPr lang="es-ES" dirty="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Marcador de contenido 3"/>
          <p:cNvSpPr txBox="1">
            <a:spLocks/>
          </p:cNvSpPr>
          <p:nvPr/>
        </p:nvSpPr>
        <p:spPr>
          <a:xfrm>
            <a:off x="58216" y="5113001"/>
            <a:ext cx="11582400" cy="4592024"/>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3"/>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s-ES" dirty="0"/>
          </a:p>
        </p:txBody>
      </p:sp>
      <p:sp>
        <p:nvSpPr>
          <p:cNvPr id="4" name="Marcador de contenido 3"/>
          <p:cNvSpPr>
            <a:spLocks noGrp="1"/>
          </p:cNvSpPr>
          <p:nvPr>
            <p:ph idx="1"/>
          </p:nvPr>
        </p:nvSpPr>
        <p:spPr>
          <a:xfrm>
            <a:off x="0" y="1357256"/>
            <a:ext cx="11582400" cy="4592024"/>
          </a:xfrm>
        </p:spPr>
        <p:txBody>
          <a:bodyPr/>
          <a:lstStyle/>
          <a:p>
            <a:pPr>
              <a:buBlip>
                <a:blip r:embed="rId4"/>
              </a:buBlip>
            </a:pPr>
            <a:r>
              <a:rPr lang="es-ES" dirty="0">
                <a:solidFill>
                  <a:srgbClr val="C5000B"/>
                </a:solidFill>
              </a:rPr>
              <a:t>Duerma en cama dura, utilice sillas altas de respaldo y evite sillones bajos.</a:t>
            </a:r>
            <a:endParaRPr lang="es-ES" dirty="0"/>
          </a:p>
          <a:p>
            <a:pPr>
              <a:buBlip>
                <a:blip r:embed="rId4"/>
              </a:buBlip>
            </a:pPr>
            <a:r>
              <a:rPr lang="es-ES" dirty="0">
                <a:solidFill>
                  <a:srgbClr val="C5000B"/>
                </a:solidFill>
              </a:rPr>
              <a:t>La aplicación de calor en las zonas afectadas alivia el dolor y relaja la </a:t>
            </a:r>
            <a:r>
              <a:rPr lang="es-ES" dirty="0" smtClean="0">
                <a:solidFill>
                  <a:srgbClr val="C5000B"/>
                </a:solidFill>
              </a:rPr>
              <a:t>musculatura:</a:t>
            </a:r>
            <a:endParaRPr lang="es-ES" dirty="0">
              <a:solidFill>
                <a:srgbClr val="C5000B"/>
              </a:solidFill>
            </a:endParaRPr>
          </a:p>
          <a:p>
            <a:pPr lvl="1"/>
            <a:r>
              <a:rPr lang="es-ES" sz="2400" dirty="0"/>
              <a:t>Puede colocar una manta eléctrica o una bolsa de agua caliente sobre las articulaciones cuando le duelan. Un chorro de agua caliente también puede ser adecuado. En ocasiones el frío local, utilizando bolsas de hielo, cremas frías, vendas frías o baños fríos pueden mejorar un brote inflamatorio.</a:t>
            </a:r>
          </a:p>
          <a:p>
            <a:pPr>
              <a:buBlip>
                <a:blip r:embed="rId4"/>
              </a:buBlip>
            </a:pPr>
            <a:r>
              <a:rPr lang="es-ES" dirty="0">
                <a:solidFill>
                  <a:srgbClr val="C5000B"/>
                </a:solidFill>
              </a:rPr>
              <a:t>Adopte una actitud </a:t>
            </a:r>
            <a:r>
              <a:rPr lang="es-ES" dirty="0" smtClean="0">
                <a:solidFill>
                  <a:srgbClr val="C5000B"/>
                </a:solidFill>
              </a:rPr>
              <a:t>positiva:</a:t>
            </a:r>
            <a:endParaRPr lang="es-ES" dirty="0">
              <a:solidFill>
                <a:srgbClr val="C5000B"/>
              </a:solidFill>
            </a:endParaRPr>
          </a:p>
          <a:p>
            <a:pPr lvl="1"/>
            <a:r>
              <a:rPr lang="es-ES" sz="2400" dirty="0"/>
              <a:t>La artrosis no le impedirá llevar una vida completa y no le afectará a su vida personal ni laboral si realiza los tratamientos adecuados.</a:t>
            </a:r>
          </a:p>
          <a:p>
            <a:pPr marL="542925" indent="0">
              <a:buNone/>
            </a:pPr>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75928"/>
            <a:ext cx="10972800" cy="604800"/>
          </a:xfrm>
        </p:spPr>
        <p:txBody>
          <a:bodyPr/>
          <a:lstStyle/>
          <a:p>
            <a:r>
              <a:rPr lang="es-ES" b="1" dirty="0" smtClean="0"/>
              <a:t>¿Por qué es importante abordar la salud articular en Farmacia Comunitaria?</a:t>
            </a:r>
            <a:endParaRPr lang="es-ES" b="1" dirty="0"/>
          </a:p>
        </p:txBody>
      </p:sp>
      <p:sp>
        <p:nvSpPr>
          <p:cNvPr id="3" name="Marcador de contenido 2"/>
          <p:cNvSpPr>
            <a:spLocks noGrp="1"/>
          </p:cNvSpPr>
          <p:nvPr>
            <p:ph idx="1"/>
          </p:nvPr>
        </p:nvSpPr>
        <p:spPr>
          <a:xfrm>
            <a:off x="0" y="1789304"/>
            <a:ext cx="11856640" cy="4592024"/>
          </a:xfrm>
        </p:spPr>
        <p:txBody>
          <a:bodyPr>
            <a:noAutofit/>
          </a:bodyPr>
          <a:lstStyle/>
          <a:p>
            <a:pPr>
              <a:buBlip>
                <a:blip r:embed="rId2"/>
              </a:buBlip>
            </a:pPr>
            <a:r>
              <a:rPr lang="es-ES" dirty="0" smtClean="0">
                <a:solidFill>
                  <a:srgbClr val="C00000"/>
                </a:solidFill>
              </a:rPr>
              <a:t>Prevalencia:</a:t>
            </a:r>
            <a:endParaRPr lang="es-ES" dirty="0">
              <a:solidFill>
                <a:srgbClr val="C00000"/>
              </a:solidFill>
            </a:endParaRPr>
          </a:p>
          <a:p>
            <a:pPr lvl="1"/>
            <a:r>
              <a:rPr lang="es-ES" sz="2400" dirty="0" smtClean="0"/>
              <a:t>Porque se ha incrementado mucho la prevalencia de patologías </a:t>
            </a:r>
            <a:r>
              <a:rPr lang="es-ES" sz="2400" dirty="0" err="1" smtClean="0"/>
              <a:t>osteoarticulares</a:t>
            </a:r>
            <a:r>
              <a:rPr lang="es-ES" sz="2400" dirty="0" smtClean="0"/>
              <a:t>.</a:t>
            </a:r>
          </a:p>
          <a:p>
            <a:pPr>
              <a:spcBef>
                <a:spcPts val="0"/>
              </a:spcBef>
              <a:buBlip>
                <a:blip r:embed="rId2"/>
              </a:buBlip>
            </a:pPr>
            <a:r>
              <a:rPr lang="es-ES" dirty="0" smtClean="0">
                <a:solidFill>
                  <a:srgbClr val="C00000"/>
                </a:solidFill>
              </a:rPr>
              <a:t>Calidad de vida:</a:t>
            </a:r>
            <a:endParaRPr lang="es-ES" dirty="0">
              <a:solidFill>
                <a:srgbClr val="C00000"/>
              </a:solidFill>
            </a:endParaRPr>
          </a:p>
          <a:p>
            <a:pPr lvl="1">
              <a:spcBef>
                <a:spcPts val="0"/>
              </a:spcBef>
            </a:pPr>
            <a:r>
              <a:rPr lang="es-ES" sz="2400" dirty="0" smtClean="0"/>
              <a:t>Porque las patologías </a:t>
            </a:r>
            <a:r>
              <a:rPr lang="es-ES" sz="2400" dirty="0" err="1" smtClean="0"/>
              <a:t>osteoarticulares</a:t>
            </a:r>
            <a:r>
              <a:rPr lang="es-ES" sz="2400" dirty="0" smtClean="0"/>
              <a:t> afectan a la calidad  de vida de las personas.</a:t>
            </a:r>
          </a:p>
          <a:p>
            <a:pPr>
              <a:spcBef>
                <a:spcPts val="0"/>
              </a:spcBef>
              <a:buBlip>
                <a:blip r:embed="rId2"/>
              </a:buBlip>
            </a:pPr>
            <a:r>
              <a:rPr lang="es-ES" dirty="0" smtClean="0">
                <a:solidFill>
                  <a:srgbClr val="C00000"/>
                </a:solidFill>
              </a:rPr>
              <a:t>Comorbilidad:</a:t>
            </a:r>
          </a:p>
          <a:p>
            <a:pPr lvl="1">
              <a:spcBef>
                <a:spcPts val="0"/>
              </a:spcBef>
            </a:pPr>
            <a:r>
              <a:rPr lang="es-ES" sz="2400" dirty="0" smtClean="0"/>
              <a:t>Los pacientes con patologías crónicas como artrosis tienen muchas comorbilidades.</a:t>
            </a:r>
            <a:endParaRPr lang="es-ES" sz="2400" dirty="0"/>
          </a:p>
        </p:txBody>
      </p:sp>
      <p:sp>
        <p:nvSpPr>
          <p:cNvPr id="5" name="Marcador de texto 4"/>
          <p:cNvSpPr>
            <a:spLocks noGrp="1"/>
          </p:cNvSpPr>
          <p:nvPr>
            <p:ph type="body" sz="quarter" idx="10"/>
          </p:nvPr>
        </p:nvSpPr>
        <p:spPr/>
        <p:txBody>
          <a:bodyPr>
            <a:normAutofit lnSpcReduction="10000"/>
          </a:bodyPr>
          <a:lstStyle/>
          <a:p>
            <a:r>
              <a:rPr lang="es-ES" dirty="0" smtClean="0"/>
              <a:t>Curso de salud articular en Farmacia Comunitaria. SEFAC 2017</a:t>
            </a:r>
          </a:p>
          <a:p>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Colágeno  vía oral.</a:t>
            </a:r>
          </a:p>
          <a:p>
            <a:r>
              <a:rPr lang="es-ES" dirty="0" smtClean="0"/>
              <a:t>Colágeno + </a:t>
            </a:r>
            <a:r>
              <a:rPr lang="es-ES" dirty="0"/>
              <a:t>á</a:t>
            </a:r>
            <a:r>
              <a:rPr lang="es-ES" dirty="0" smtClean="0"/>
              <a:t>cido </a:t>
            </a:r>
            <a:r>
              <a:rPr lang="es-ES" dirty="0"/>
              <a:t>h</a:t>
            </a:r>
            <a:r>
              <a:rPr lang="es-ES" dirty="0" smtClean="0"/>
              <a:t>ialurónico vía oral.</a:t>
            </a:r>
            <a:endParaRPr lang="es-ES" dirty="0"/>
          </a:p>
          <a:p>
            <a:r>
              <a:rPr lang="es-ES" dirty="0" smtClean="0"/>
              <a:t>Colágeno + ácido hialurónico + magnesio vía oral.</a:t>
            </a:r>
          </a:p>
          <a:p>
            <a:r>
              <a:rPr lang="es-ES" dirty="0" smtClean="0"/>
              <a:t>Un complemento alimenticio que contenga uno o más de un fármaco SYSADOA (</a:t>
            </a:r>
            <a:r>
              <a:rPr lang="es-ES" i="1" dirty="0" err="1" smtClean="0"/>
              <a:t>Symptomatic</a:t>
            </a:r>
            <a:r>
              <a:rPr lang="es-ES" i="1" dirty="0" smtClean="0"/>
              <a:t> </a:t>
            </a:r>
            <a:r>
              <a:rPr lang="es-ES" i="1" dirty="0" err="1"/>
              <a:t>s</a:t>
            </a:r>
            <a:r>
              <a:rPr lang="es-ES" i="1" dirty="0" err="1" smtClean="0"/>
              <a:t>low</a:t>
            </a:r>
            <a:r>
              <a:rPr lang="es-ES" i="1" dirty="0" smtClean="0"/>
              <a:t> </a:t>
            </a:r>
            <a:r>
              <a:rPr lang="es-ES" i="1" dirty="0" err="1"/>
              <a:t>a</a:t>
            </a:r>
            <a:r>
              <a:rPr lang="es-ES" i="1" dirty="0" err="1" smtClean="0"/>
              <a:t>cting</a:t>
            </a:r>
            <a:r>
              <a:rPr lang="es-ES" i="1" dirty="0" smtClean="0"/>
              <a:t> </a:t>
            </a:r>
            <a:r>
              <a:rPr lang="es-ES" i="1" dirty="0" err="1" smtClean="0"/>
              <a:t>drug</a:t>
            </a:r>
            <a:r>
              <a:rPr lang="es-ES" i="1" dirty="0" smtClean="0"/>
              <a:t> </a:t>
            </a:r>
            <a:r>
              <a:rPr lang="es-ES" i="1" dirty="0" err="1" smtClean="0"/>
              <a:t>for</a:t>
            </a:r>
            <a:r>
              <a:rPr lang="es-ES" i="1" dirty="0" smtClean="0"/>
              <a:t> </a:t>
            </a:r>
            <a:r>
              <a:rPr lang="es-ES" i="1" dirty="0" err="1"/>
              <a:t>o</a:t>
            </a:r>
            <a:r>
              <a:rPr lang="es-ES" i="1" dirty="0" err="1" smtClean="0"/>
              <a:t>stheoarthritis</a:t>
            </a:r>
            <a:r>
              <a:rPr lang="es-ES" dirty="0" smtClean="0"/>
              <a:t>).</a:t>
            </a:r>
          </a:p>
          <a:p>
            <a:pPr>
              <a:buNone/>
            </a:pPr>
            <a:endParaRPr lang="es-ES" dirty="0" smtClean="0"/>
          </a:p>
          <a:p>
            <a:endParaRPr lang="es-ES" dirty="0"/>
          </a:p>
        </p:txBody>
      </p:sp>
      <p:sp>
        <p:nvSpPr>
          <p:cNvPr id="3" name="Marcador de texto 2"/>
          <p:cNvSpPr>
            <a:spLocks noGrp="1"/>
          </p:cNvSpPr>
          <p:nvPr>
            <p:ph type="body" idx="10"/>
          </p:nvPr>
        </p:nvSpPr>
        <p:spPr/>
        <p:txBody>
          <a:bodyPr/>
          <a:lstStyle/>
          <a:p>
            <a:r>
              <a:rPr lang="es-ES" dirty="0" smtClean="0"/>
              <a:t>¿Qué complemento alimenticio podríamos indicar a Antonia?</a:t>
            </a:r>
            <a:endParaRPr lang="es-ES" dirty="0"/>
          </a:p>
        </p:txBody>
      </p:sp>
      <p:sp>
        <p:nvSpPr>
          <p:cNvPr id="5" name="Título 4"/>
          <p:cNvSpPr>
            <a:spLocks noGrp="1"/>
          </p:cNvSpPr>
          <p:nvPr>
            <p:ph type="title"/>
          </p:nvPr>
        </p:nvSpPr>
        <p:spPr/>
        <p:txBody>
          <a:bodyPr/>
          <a:lstStyle/>
          <a:p>
            <a:r>
              <a:rPr lang="es-ES" b="1" dirty="0" smtClean="0"/>
              <a:t>Pregunta 5</a:t>
            </a:r>
            <a:endParaRPr lang="es-ES" b="1" dirty="0"/>
          </a:p>
        </p:txBody>
      </p:sp>
    </p:spTree>
    <p:extLst>
      <p:ext uri="{BB962C8B-B14F-4D97-AF65-F5344CB8AC3E}">
        <p14:creationId xmlns:p14="http://schemas.microsoft.com/office/powerpoint/2010/main" val="25546878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Evidencia científica </a:t>
            </a:r>
            <a:r>
              <a:rPr lang="es-ES" b="1" dirty="0" err="1" smtClean="0"/>
              <a:t>SYSADOA’s</a:t>
            </a:r>
            <a:endParaRPr lang="es-ES" b="1" dirty="0"/>
          </a:p>
        </p:txBody>
      </p:sp>
      <p:sp>
        <p:nvSpPr>
          <p:cNvPr id="3" name="Marcador de contenido 2"/>
          <p:cNvSpPr>
            <a:spLocks noGrp="1"/>
          </p:cNvSpPr>
          <p:nvPr>
            <p:ph idx="1"/>
          </p:nvPr>
        </p:nvSpPr>
        <p:spPr>
          <a:xfrm>
            <a:off x="0" y="1789304"/>
            <a:ext cx="11582400" cy="4592024"/>
          </a:xfrm>
        </p:spPr>
        <p:txBody>
          <a:bodyPr>
            <a:noAutofit/>
          </a:bodyPr>
          <a:lstStyle/>
          <a:p>
            <a:pPr>
              <a:buBlip>
                <a:blip r:embed="rId3"/>
              </a:buBlip>
            </a:pPr>
            <a:r>
              <a:rPr lang="es-ES" dirty="0" smtClean="0"/>
              <a:t>Glucosamina:</a:t>
            </a:r>
          </a:p>
          <a:p>
            <a:pPr lvl="1"/>
            <a:r>
              <a:rPr lang="es-ES" sz="2400" dirty="0" smtClean="0"/>
              <a:t>Grado de recomendación A, evidencia 1a.</a:t>
            </a:r>
          </a:p>
          <a:p>
            <a:pPr>
              <a:buBlip>
                <a:blip r:embed="rId3"/>
              </a:buBlip>
            </a:pPr>
            <a:r>
              <a:rPr lang="es-ES" dirty="0" err="1" smtClean="0"/>
              <a:t>Condroitín</a:t>
            </a:r>
            <a:r>
              <a:rPr lang="es-ES" dirty="0" smtClean="0"/>
              <a:t> sulfato:</a:t>
            </a:r>
          </a:p>
          <a:p>
            <a:pPr lvl="1"/>
            <a:r>
              <a:rPr lang="es-ES" sz="2400" dirty="0" smtClean="0"/>
              <a:t>Grado de recomendación A, evidencia 1a.</a:t>
            </a:r>
          </a:p>
          <a:p>
            <a:pPr>
              <a:buBlip>
                <a:blip r:embed="rId3"/>
              </a:buBlip>
            </a:pPr>
            <a:r>
              <a:rPr lang="es-ES" dirty="0" err="1" smtClean="0"/>
              <a:t>Diacereína</a:t>
            </a:r>
            <a:r>
              <a:rPr lang="es-ES" dirty="0" smtClean="0"/>
              <a:t>:</a:t>
            </a:r>
          </a:p>
          <a:p>
            <a:pPr lvl="1"/>
            <a:r>
              <a:rPr lang="es-ES" sz="2400" dirty="0" smtClean="0"/>
              <a:t>Grado de recomendación B, evidencia 1b.</a:t>
            </a:r>
          </a:p>
          <a:p>
            <a:pPr marL="542925" indent="0">
              <a:buNone/>
            </a:pPr>
            <a:endParaRPr lang="es-ES" dirty="0" smtClean="0"/>
          </a:p>
          <a:p>
            <a:pPr>
              <a:buNone/>
            </a:pPr>
            <a:endParaRPr lang="es-ES" dirty="0" smtClean="0"/>
          </a:p>
          <a:p>
            <a:pPr>
              <a:buNone/>
            </a:pPr>
            <a:endParaRPr lang="es-ES" dirty="0" smtClean="0"/>
          </a:p>
        </p:txBody>
      </p:sp>
      <p:sp>
        <p:nvSpPr>
          <p:cNvPr id="5" name="Marcador de texto 4"/>
          <p:cNvSpPr>
            <a:spLocks noGrp="1"/>
          </p:cNvSpPr>
          <p:nvPr>
            <p:ph type="body" sz="quarter" idx="10"/>
          </p:nvPr>
        </p:nvSpPr>
        <p:spPr>
          <a:xfrm>
            <a:off x="58173" y="5805264"/>
            <a:ext cx="11582443" cy="295162"/>
          </a:xfrm>
        </p:spPr>
        <p:txBody>
          <a:bodyPr>
            <a:normAutofit lnSpcReduction="10000"/>
          </a:bodyPr>
          <a:lstStyle/>
          <a:p>
            <a:r>
              <a:rPr lang="es-ES" dirty="0" smtClean="0"/>
              <a:t>Guía EULAR (</a:t>
            </a:r>
            <a:r>
              <a:rPr lang="es-ES" i="0" dirty="0" err="1" smtClean="0"/>
              <a:t>European</a:t>
            </a:r>
            <a:r>
              <a:rPr lang="es-ES" i="0" dirty="0" smtClean="0"/>
              <a:t> League </a:t>
            </a:r>
            <a:r>
              <a:rPr lang="es-ES" i="0" dirty="0" err="1" smtClean="0"/>
              <a:t>Against</a:t>
            </a:r>
            <a:r>
              <a:rPr lang="es-ES" i="0" dirty="0" smtClean="0"/>
              <a:t> </a:t>
            </a:r>
            <a:r>
              <a:rPr lang="es-ES" i="0" dirty="0" err="1" smtClean="0"/>
              <a:t>Rheumatism</a:t>
            </a:r>
            <a:r>
              <a:rPr lang="es-ES" i="0" dirty="0" smtClean="0"/>
              <a:t>) </a:t>
            </a:r>
            <a:r>
              <a:rPr lang="es-ES" dirty="0" smtClean="0"/>
              <a:t>2003</a:t>
            </a:r>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Conclusiones</a:t>
            </a:r>
            <a:endParaRPr lang="es-ES" b="1" dirty="0"/>
          </a:p>
        </p:txBody>
      </p:sp>
      <p:sp>
        <p:nvSpPr>
          <p:cNvPr id="5" name="Marcador de texto 4"/>
          <p:cNvSpPr>
            <a:spLocks noGrp="1"/>
          </p:cNvSpPr>
          <p:nvPr>
            <p:ph type="body" sz="quarter" idx="10"/>
          </p:nvPr>
        </p:nvSpPr>
        <p:spPr/>
        <p:txBody>
          <a:bodyPr>
            <a:normAutofit lnSpcReduction="10000"/>
          </a:bodyPr>
          <a:lstStyle/>
          <a:p>
            <a:endParaRPr lang="es-ES" dirty="0"/>
          </a:p>
        </p:txBody>
      </p:sp>
      <p:sp>
        <p:nvSpPr>
          <p:cNvPr id="7" name="Marcador de contenido 3"/>
          <p:cNvSpPr txBox="1">
            <a:spLocks/>
          </p:cNvSpPr>
          <p:nvPr/>
        </p:nvSpPr>
        <p:spPr>
          <a:xfrm>
            <a:off x="0" y="5029664"/>
            <a:ext cx="11582400" cy="4592024"/>
          </a:xfrm>
          <a:prstGeom prst="rect">
            <a:avLst/>
          </a:prstGeom>
        </p:spPr>
        <p:txBody>
          <a:bodyPr vert="horz" lIns="91440" tIns="45720" rIns="91440" bIns="45720" rtlCol="0">
            <a:normAutofit/>
          </a:bodyPr>
          <a:lstStyle>
            <a:lvl1pPr marL="808038" indent="-265113" algn="l" defTabSz="914400" rtl="0" eaLnBrk="1" latinLnBrk="0" hangingPunct="1">
              <a:spcBef>
                <a:spcPts val="600"/>
              </a:spcBef>
              <a:buFontTx/>
              <a:buBlip>
                <a:blip r:embed="rId2"/>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Tx/>
              <a:buBlip>
                <a:blip r:embed="rId3"/>
              </a:buBlip>
            </a:pPr>
            <a:endParaRPr lang="es-ES" dirty="0"/>
          </a:p>
        </p:txBody>
      </p:sp>
      <p:sp>
        <p:nvSpPr>
          <p:cNvPr id="4" name="Marcador de contenido 3"/>
          <p:cNvSpPr>
            <a:spLocks noGrp="1"/>
          </p:cNvSpPr>
          <p:nvPr>
            <p:ph idx="1"/>
          </p:nvPr>
        </p:nvSpPr>
        <p:spPr>
          <a:xfrm>
            <a:off x="0" y="1285248"/>
            <a:ext cx="11582400" cy="4592024"/>
          </a:xfrm>
        </p:spPr>
        <p:txBody>
          <a:bodyPr/>
          <a:lstStyle/>
          <a:p>
            <a:pPr>
              <a:buBlip>
                <a:blip r:embed="rId3"/>
              </a:buBlip>
            </a:pPr>
            <a:r>
              <a:rPr lang="es-ES" dirty="0">
                <a:solidFill>
                  <a:srgbClr val="C5000B"/>
                </a:solidFill>
              </a:rPr>
              <a:t>La salud articular es una oportunidad para los Farmacéuticos </a:t>
            </a:r>
            <a:r>
              <a:rPr lang="es-ES" dirty="0" smtClean="0">
                <a:solidFill>
                  <a:srgbClr val="C5000B"/>
                </a:solidFill>
              </a:rPr>
              <a:t>Comunitarios:</a:t>
            </a:r>
            <a:endParaRPr lang="es-ES" dirty="0">
              <a:solidFill>
                <a:srgbClr val="C5000B"/>
              </a:solidFill>
            </a:endParaRPr>
          </a:p>
          <a:p>
            <a:pPr lvl="1"/>
            <a:r>
              <a:rPr lang="es-ES" sz="2400" dirty="0"/>
              <a:t>Especialización.</a:t>
            </a:r>
          </a:p>
          <a:p>
            <a:pPr lvl="1"/>
            <a:r>
              <a:rPr lang="es-ES" sz="2400" dirty="0"/>
              <a:t>Impacto en la salud y el bienestar del paciente.</a:t>
            </a:r>
          </a:p>
          <a:p>
            <a:pPr lvl="1"/>
            <a:r>
              <a:rPr lang="es-ES" sz="2400" dirty="0"/>
              <a:t>Satisfacción como profesional sanitario.</a:t>
            </a:r>
          </a:p>
          <a:p>
            <a:pPr lvl="1"/>
            <a:r>
              <a:rPr lang="es-ES" sz="2400" dirty="0"/>
              <a:t>Sostenibilidad del negocio.</a:t>
            </a:r>
          </a:p>
          <a:p>
            <a:pPr lvl="1"/>
            <a:r>
              <a:rPr lang="es-ES" sz="2400" dirty="0"/>
              <a:t>Valor a la profesión de Farmacéutico Comunitario.</a:t>
            </a:r>
          </a:p>
          <a:p>
            <a:pPr lvl="1"/>
            <a:r>
              <a:rPr lang="es-ES" sz="2400" dirty="0"/>
              <a:t>Mejora del Sistema Nacional de Salud.</a:t>
            </a:r>
            <a:endParaRPr lang="es-ES" dirty="0"/>
          </a:p>
          <a:p>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normAutofit lnSpcReduction="10000"/>
          </a:bodyPr>
          <a:lstStyle/>
          <a:p>
            <a:endParaRPr lang="es-ES"/>
          </a:p>
        </p:txBody>
      </p:sp>
      <p:sp>
        <p:nvSpPr>
          <p:cNvPr id="6" name="10 CuadroTexto"/>
          <p:cNvSpPr txBox="1"/>
          <p:nvPr/>
        </p:nvSpPr>
        <p:spPr>
          <a:xfrm>
            <a:off x="7591784" y="1254833"/>
            <a:ext cx="3057980" cy="4247317"/>
          </a:xfrm>
          <a:prstGeom prst="rect">
            <a:avLst/>
          </a:prstGeom>
          <a:noFill/>
        </p:spPr>
        <p:txBody>
          <a:bodyPr wrap="square" rtlCol="0">
            <a:spAutoFit/>
          </a:bodyPr>
          <a:lstStyle/>
          <a:p>
            <a:pPr>
              <a:buClr>
                <a:srgbClr val="0070C0"/>
              </a:buClr>
              <a:buFont typeface="Wingdings" pitchFamily="2" charset="2"/>
              <a:buChar char="ü"/>
            </a:pPr>
            <a:r>
              <a:rPr lang="es-ES" dirty="0"/>
              <a:t> </a:t>
            </a:r>
            <a:r>
              <a:rPr lang="es-ES" dirty="0">
                <a:latin typeface="MV Boli" pitchFamily="2" charset="0"/>
                <a:cs typeface="MV Boli" pitchFamily="2" charset="0"/>
              </a:rPr>
              <a:t>Curso interactivo</a:t>
            </a:r>
          </a:p>
          <a:p>
            <a:pPr>
              <a:buClr>
                <a:srgbClr val="0070C0"/>
              </a:buClr>
              <a:buFont typeface="Wingdings" pitchFamily="2" charset="2"/>
              <a:buChar char="ü"/>
            </a:pPr>
            <a:endParaRPr lang="es-ES" dirty="0">
              <a:latin typeface="MV Boli" pitchFamily="2" charset="0"/>
              <a:cs typeface="MV Boli" pitchFamily="2" charset="0"/>
            </a:endParaRPr>
          </a:p>
          <a:p>
            <a:pPr>
              <a:buClr>
                <a:srgbClr val="0070C0"/>
              </a:buClr>
              <a:buFont typeface="Wingdings" pitchFamily="2" charset="2"/>
              <a:buChar char="ü"/>
            </a:pPr>
            <a:r>
              <a:rPr lang="es-ES" dirty="0">
                <a:latin typeface="MV Boli" pitchFamily="2" charset="0"/>
                <a:cs typeface="MV Boli" pitchFamily="2" charset="0"/>
              </a:rPr>
              <a:t>Vídeos con casos prácticos</a:t>
            </a:r>
          </a:p>
          <a:p>
            <a:pPr>
              <a:buClr>
                <a:srgbClr val="0070C0"/>
              </a:buClr>
              <a:buFont typeface="Wingdings" pitchFamily="2" charset="2"/>
              <a:buChar char="ü"/>
            </a:pPr>
            <a:endParaRPr lang="es-ES" dirty="0">
              <a:latin typeface="MV Boli" pitchFamily="2" charset="0"/>
              <a:cs typeface="MV Boli" pitchFamily="2" charset="0"/>
            </a:endParaRPr>
          </a:p>
          <a:p>
            <a:pPr>
              <a:buClr>
                <a:srgbClr val="0070C0"/>
              </a:buClr>
              <a:buFont typeface="Wingdings" pitchFamily="2" charset="2"/>
              <a:buChar char="ü"/>
            </a:pPr>
            <a:r>
              <a:rPr lang="es-ES" dirty="0">
                <a:latin typeface="MV Boli" pitchFamily="2" charset="0"/>
                <a:cs typeface="MV Boli" pitchFamily="2" charset="0"/>
              </a:rPr>
              <a:t>Autoevaluaciones amenas y dinámicas</a:t>
            </a:r>
          </a:p>
          <a:p>
            <a:pPr>
              <a:buClr>
                <a:srgbClr val="0070C0"/>
              </a:buClr>
              <a:buFont typeface="Wingdings" pitchFamily="2" charset="2"/>
              <a:buChar char="ü"/>
            </a:pPr>
            <a:endParaRPr lang="es-ES" dirty="0">
              <a:latin typeface="MV Boli" pitchFamily="2" charset="0"/>
              <a:cs typeface="MV Boli" pitchFamily="2" charset="0"/>
            </a:endParaRPr>
          </a:p>
          <a:p>
            <a:pPr>
              <a:buClr>
                <a:srgbClr val="0070C0"/>
              </a:buClr>
              <a:buFont typeface="Wingdings" pitchFamily="2" charset="2"/>
              <a:buChar char="ü"/>
            </a:pPr>
            <a:r>
              <a:rPr lang="es-ES" dirty="0">
                <a:latin typeface="MV Boli" pitchFamily="2" charset="0"/>
                <a:cs typeface="MV Boli" pitchFamily="2" charset="0"/>
              </a:rPr>
              <a:t>Acreditado</a:t>
            </a:r>
          </a:p>
          <a:p>
            <a:pPr>
              <a:buClr>
                <a:srgbClr val="0070C0"/>
              </a:buClr>
              <a:buFont typeface="Wingdings" pitchFamily="2" charset="2"/>
              <a:buChar char="ü"/>
            </a:pPr>
            <a:endParaRPr lang="es-ES" dirty="0">
              <a:latin typeface="MV Boli" pitchFamily="2" charset="0"/>
              <a:cs typeface="MV Boli" pitchFamily="2" charset="0"/>
            </a:endParaRPr>
          </a:p>
          <a:p>
            <a:pPr>
              <a:buClr>
                <a:srgbClr val="0070C0"/>
              </a:buClr>
              <a:buFont typeface="Wingdings" pitchFamily="2" charset="2"/>
              <a:buChar char="ü"/>
            </a:pPr>
            <a:r>
              <a:rPr lang="es-ES" dirty="0">
                <a:latin typeface="MV Boli" pitchFamily="2" charset="0"/>
                <a:cs typeface="MV Boli" pitchFamily="2" charset="0"/>
              </a:rPr>
              <a:t>Servicio médico para consultas</a:t>
            </a:r>
          </a:p>
          <a:p>
            <a:pPr>
              <a:buClr>
                <a:srgbClr val="0070C0"/>
              </a:buClr>
              <a:buFont typeface="Wingdings" pitchFamily="2" charset="2"/>
              <a:buChar char="ü"/>
            </a:pPr>
            <a:endParaRPr lang="es-ES" dirty="0">
              <a:latin typeface="MV Boli" pitchFamily="2" charset="0"/>
              <a:cs typeface="MV Boli" pitchFamily="2" charset="0"/>
            </a:endParaRPr>
          </a:p>
          <a:p>
            <a:pPr>
              <a:buClr>
                <a:srgbClr val="0070C0"/>
              </a:buClr>
              <a:buFont typeface="Wingdings" pitchFamily="2" charset="2"/>
              <a:buChar char="ü"/>
            </a:pPr>
            <a:r>
              <a:rPr lang="es-ES" dirty="0">
                <a:latin typeface="MV Boli" pitchFamily="2" charset="0"/>
                <a:cs typeface="MV Boli" pitchFamily="2" charset="0"/>
              </a:rPr>
              <a:t>Incluye materiales para pacientes</a:t>
            </a:r>
          </a:p>
        </p:txBody>
      </p:sp>
      <p:pic>
        <p:nvPicPr>
          <p:cNvPr id="7" name="Imagen 6">
            <a:extLst>
              <a:ext uri="{FF2B5EF4-FFF2-40B4-BE49-F238E27FC236}">
                <a16:creationId xmlns:a16="http://schemas.microsoft.com/office/drawing/2014/main" xmlns="" id="{5B7B22A2-BF65-4D95-8306-399E2995B32B}"/>
              </a:ext>
            </a:extLst>
          </p:cNvPr>
          <p:cNvPicPr>
            <a:picLocks noChangeAspect="1"/>
          </p:cNvPicPr>
          <p:nvPr/>
        </p:nvPicPr>
        <p:blipFill>
          <a:blip r:embed="rId2"/>
          <a:stretch>
            <a:fillRect/>
          </a:stretch>
        </p:blipFill>
        <p:spPr>
          <a:xfrm>
            <a:off x="2351584" y="332656"/>
            <a:ext cx="4034633" cy="5661248"/>
          </a:xfrm>
          <a:prstGeom prst="rect">
            <a:avLst/>
          </a:prstGeom>
        </p:spPr>
      </p:pic>
      <p:sp>
        <p:nvSpPr>
          <p:cNvPr id="8" name="Rectángulo: esquinas redondeadas 2">
            <a:extLst>
              <a:ext uri="{FF2B5EF4-FFF2-40B4-BE49-F238E27FC236}">
                <a16:creationId xmlns:a16="http://schemas.microsoft.com/office/drawing/2014/main" xmlns="" id="{0E0A37F8-40C6-444E-AD46-519A5A4120C3}"/>
              </a:ext>
            </a:extLst>
          </p:cNvPr>
          <p:cNvSpPr/>
          <p:nvPr/>
        </p:nvSpPr>
        <p:spPr>
          <a:xfrm>
            <a:off x="7355632" y="1061814"/>
            <a:ext cx="3276872" cy="452742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837296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endParaRPr lang="es-ES"/>
          </a:p>
        </p:txBody>
      </p:sp>
      <p:pic>
        <p:nvPicPr>
          <p:cNvPr id="3" name="Imagen 2">
            <a:extLst>
              <a:ext uri="{FF2B5EF4-FFF2-40B4-BE49-F238E27FC236}">
                <a16:creationId xmlns:a16="http://schemas.microsoft.com/office/drawing/2014/main" xmlns="" id="{E75BB1D5-C70C-423B-BFCD-221673A8FCD2}"/>
              </a:ext>
            </a:extLst>
          </p:cNvPr>
          <p:cNvPicPr>
            <a:picLocks noChangeAspect="1"/>
          </p:cNvPicPr>
          <p:nvPr/>
        </p:nvPicPr>
        <p:blipFill rotWithShape="1">
          <a:blip r:embed="rId2"/>
          <a:srcRect t="37938" r="1974"/>
          <a:stretch/>
        </p:blipFill>
        <p:spPr>
          <a:xfrm>
            <a:off x="1991544" y="188640"/>
            <a:ext cx="7913722" cy="5949280"/>
          </a:xfrm>
          <a:prstGeom prst="rect">
            <a:avLst/>
          </a:prstGeom>
        </p:spPr>
      </p:pic>
    </p:spTree>
    <p:extLst>
      <p:ext uri="{BB962C8B-B14F-4D97-AF65-F5344CB8AC3E}">
        <p14:creationId xmlns:p14="http://schemas.microsoft.com/office/powerpoint/2010/main" val="10806064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endParaRPr lang="es-ES"/>
          </a:p>
        </p:txBody>
      </p:sp>
      <p:pic>
        <p:nvPicPr>
          <p:cNvPr id="3" name="Imagen 2">
            <a:extLst>
              <a:ext uri="{FF2B5EF4-FFF2-40B4-BE49-F238E27FC236}">
                <a16:creationId xmlns:a16="http://schemas.microsoft.com/office/drawing/2014/main" xmlns="" id="{35FEDEB5-F1F6-4FAD-915D-A96609124153}"/>
              </a:ext>
            </a:extLst>
          </p:cNvPr>
          <p:cNvPicPr>
            <a:picLocks noChangeAspect="1"/>
          </p:cNvPicPr>
          <p:nvPr/>
        </p:nvPicPr>
        <p:blipFill rotWithShape="1">
          <a:blip r:embed="rId2">
            <a:extLst>
              <a:ext uri="{28A0092B-C50C-407E-A947-70E740481C1C}">
                <a14:useLocalDpi xmlns:a14="http://schemas.microsoft.com/office/drawing/2010/main" val="0"/>
              </a:ext>
            </a:extLst>
          </a:blip>
          <a:srcRect t="9400" r="1176" b="9400"/>
          <a:stretch/>
        </p:blipFill>
        <p:spPr>
          <a:xfrm>
            <a:off x="2135560" y="188640"/>
            <a:ext cx="7776864" cy="5832648"/>
          </a:xfrm>
          <a:prstGeom prst="rect">
            <a:avLst/>
          </a:prstGeom>
        </p:spPr>
      </p:pic>
    </p:spTree>
    <p:extLst>
      <p:ext uri="{BB962C8B-B14F-4D97-AF65-F5344CB8AC3E}">
        <p14:creationId xmlns:p14="http://schemas.microsoft.com/office/powerpoint/2010/main" val="2716523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contenido 2"/>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3309918" y="3286124"/>
            <a:ext cx="5384800" cy="1896056"/>
          </a:xfrm>
        </p:spPr>
      </p:pic>
      <p:sp>
        <p:nvSpPr>
          <p:cNvPr id="7" name="Título 6"/>
          <p:cNvSpPr>
            <a:spLocks noGrp="1"/>
          </p:cNvSpPr>
          <p:nvPr>
            <p:ph type="title"/>
          </p:nvPr>
        </p:nvSpPr>
        <p:spPr>
          <a:xfrm>
            <a:off x="595274" y="714356"/>
            <a:ext cx="10972800" cy="2143140"/>
          </a:xfrm>
        </p:spPr>
        <p:txBody>
          <a:bodyPr/>
          <a:lstStyle/>
          <a:p>
            <a:r>
              <a:rPr lang="es-ES" sz="6000" b="1" dirty="0" smtClean="0"/>
              <a:t>Muchas gracias y larga vida a los condrocitos</a:t>
            </a:r>
            <a:endParaRPr lang="es-ES" sz="6000" b="1" dirty="0"/>
          </a:p>
        </p:txBody>
      </p:sp>
    </p:spTree>
    <p:extLst>
      <p:ext uri="{BB962C8B-B14F-4D97-AF65-F5344CB8AC3E}">
        <p14:creationId xmlns:p14="http://schemas.microsoft.com/office/powerpoint/2010/main" val="39088480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09600" y="375928"/>
            <a:ext cx="10972800" cy="604800"/>
          </a:xfrm>
        </p:spPr>
        <p:txBody>
          <a:bodyPr/>
          <a:lstStyle/>
          <a:p>
            <a:r>
              <a:rPr lang="es-ES" dirty="0" smtClean="0"/>
              <a:t>¿Por qué es importante abordar la salud articular en Farmacia Comunitaria?</a:t>
            </a:r>
            <a:endParaRPr lang="es-ES" dirty="0"/>
          </a:p>
        </p:txBody>
      </p:sp>
      <p:sp>
        <p:nvSpPr>
          <p:cNvPr id="3" name="Marcador de contenido 2"/>
          <p:cNvSpPr>
            <a:spLocks noGrp="1"/>
          </p:cNvSpPr>
          <p:nvPr>
            <p:ph idx="1"/>
          </p:nvPr>
        </p:nvSpPr>
        <p:spPr>
          <a:xfrm>
            <a:off x="0" y="1501272"/>
            <a:ext cx="11582400" cy="4592024"/>
          </a:xfrm>
        </p:spPr>
        <p:txBody>
          <a:bodyPr>
            <a:noAutofit/>
          </a:bodyPr>
          <a:lstStyle/>
          <a:p>
            <a:pPr marL="541338" indent="271463">
              <a:spcBef>
                <a:spcPts val="0"/>
              </a:spcBef>
              <a:buBlip>
                <a:blip r:embed="rId2"/>
              </a:buBlip>
            </a:pPr>
            <a:r>
              <a:rPr lang="es-ES" dirty="0" smtClean="0">
                <a:solidFill>
                  <a:srgbClr val="C00000"/>
                </a:solidFill>
              </a:rPr>
              <a:t>Insatisfacción:</a:t>
            </a:r>
          </a:p>
          <a:p>
            <a:pPr marL="1600200" lvl="1" indent="-342900">
              <a:spcBef>
                <a:spcPts val="0"/>
              </a:spcBef>
            </a:pPr>
            <a:r>
              <a:rPr lang="es-ES" sz="2400" dirty="0" smtClean="0"/>
              <a:t>Más de la mitad de los pacientes con artrosis está insatisfecho con su tratamiento.</a:t>
            </a:r>
            <a:endParaRPr lang="es-ES" sz="2400" dirty="0" smtClean="0">
              <a:solidFill>
                <a:srgbClr val="C00000"/>
              </a:solidFill>
            </a:endParaRPr>
          </a:p>
          <a:p>
            <a:pPr marL="541338" indent="271463">
              <a:spcBef>
                <a:spcPts val="0"/>
              </a:spcBef>
              <a:buBlip>
                <a:blip r:embed="rId2"/>
              </a:buBlip>
            </a:pPr>
            <a:r>
              <a:rPr lang="es-ES" dirty="0" smtClean="0">
                <a:solidFill>
                  <a:srgbClr val="C00000"/>
                </a:solidFill>
              </a:rPr>
              <a:t>Seguridad:</a:t>
            </a:r>
          </a:p>
          <a:p>
            <a:pPr marL="1600200" lvl="1" indent="-342900">
              <a:spcBef>
                <a:spcPts val="0"/>
              </a:spcBef>
            </a:pPr>
            <a:r>
              <a:rPr lang="es-ES" sz="2400" dirty="0" smtClean="0">
                <a:solidFill>
                  <a:srgbClr val="004586"/>
                </a:solidFill>
              </a:rPr>
              <a:t>Porque existen problemas de seguridad con los AINE, tanto por prescripción como por automedicación. </a:t>
            </a:r>
            <a:endParaRPr lang="es-ES" sz="2400" dirty="0" smtClean="0">
              <a:solidFill>
                <a:srgbClr val="C00000"/>
              </a:solidFill>
            </a:endParaRPr>
          </a:p>
          <a:p>
            <a:pPr marL="541338" indent="271463">
              <a:spcBef>
                <a:spcPts val="0"/>
              </a:spcBef>
              <a:buBlip>
                <a:blip r:embed="rId2"/>
              </a:buBlip>
            </a:pPr>
            <a:r>
              <a:rPr lang="es-ES" dirty="0" smtClean="0">
                <a:solidFill>
                  <a:srgbClr val="C00000"/>
                </a:solidFill>
              </a:rPr>
              <a:t>Seguimiento:</a:t>
            </a:r>
          </a:p>
          <a:p>
            <a:pPr marL="1600200" lvl="1" indent="-342900">
              <a:spcBef>
                <a:spcPts val="0"/>
              </a:spcBef>
            </a:pPr>
            <a:r>
              <a:rPr lang="es-ES" sz="2400" dirty="0" smtClean="0">
                <a:solidFill>
                  <a:srgbClr val="004586"/>
                </a:solidFill>
              </a:rPr>
              <a:t>Porque el </a:t>
            </a:r>
            <a:r>
              <a:rPr lang="es-ES" sz="2400" dirty="0" err="1" smtClean="0">
                <a:solidFill>
                  <a:srgbClr val="004586"/>
                </a:solidFill>
              </a:rPr>
              <a:t>famacéutico</a:t>
            </a:r>
            <a:r>
              <a:rPr lang="es-ES" sz="2400" dirty="0" smtClean="0">
                <a:solidFill>
                  <a:srgbClr val="004586"/>
                </a:solidFill>
              </a:rPr>
              <a:t> comunitario tiene un papel fundamental en el seguimiento </a:t>
            </a:r>
            <a:r>
              <a:rPr lang="es-ES" sz="2400" dirty="0" err="1" smtClean="0">
                <a:solidFill>
                  <a:srgbClr val="004586"/>
                </a:solidFill>
              </a:rPr>
              <a:t>farmacoterapéutico</a:t>
            </a:r>
            <a:r>
              <a:rPr lang="es-ES" sz="2400" dirty="0" smtClean="0">
                <a:solidFill>
                  <a:srgbClr val="004586"/>
                </a:solidFill>
              </a:rPr>
              <a:t> de pacientes con patologías crónicas como la artrosis.</a:t>
            </a:r>
            <a:endParaRPr lang="es-ES" sz="2400" dirty="0">
              <a:solidFill>
                <a:srgbClr val="004586"/>
              </a:solidFill>
            </a:endParaRPr>
          </a:p>
          <a:p>
            <a:pPr marL="541338" indent="0">
              <a:spcBef>
                <a:spcPts val="0"/>
              </a:spcBef>
              <a:buNone/>
            </a:pPr>
            <a:endParaRPr lang="es-ES" dirty="0" smtClean="0">
              <a:solidFill>
                <a:srgbClr val="C00000"/>
              </a:solidFill>
            </a:endParaRPr>
          </a:p>
        </p:txBody>
      </p:sp>
      <p:sp>
        <p:nvSpPr>
          <p:cNvPr id="5" name="Marcador de texto 4"/>
          <p:cNvSpPr>
            <a:spLocks noGrp="1"/>
          </p:cNvSpPr>
          <p:nvPr>
            <p:ph type="body" sz="quarter" idx="10"/>
          </p:nvPr>
        </p:nvSpPr>
        <p:spPr/>
        <p:txBody>
          <a:bodyPr>
            <a:normAutofit lnSpcReduction="10000"/>
          </a:bodyPr>
          <a:lstStyle/>
          <a:p>
            <a:r>
              <a:rPr lang="es-ES" dirty="0" smtClean="0"/>
              <a:t>Curso de salud articular en Farmacia Comunitaria. SEFAC 2017</a:t>
            </a:r>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609600" y="375928"/>
            <a:ext cx="10972800" cy="604800"/>
          </a:xfrm>
        </p:spPr>
        <p:txBody>
          <a:bodyPr/>
          <a:lstStyle/>
          <a:p>
            <a:r>
              <a:rPr lang="es-ES" b="1" dirty="0" smtClean="0"/>
              <a:t>¿Por qué es importante abordar la salud articular en Farmacia Comunitaria?</a:t>
            </a:r>
            <a:endParaRPr lang="es-ES" b="1" dirty="0"/>
          </a:p>
        </p:txBody>
      </p:sp>
      <p:sp>
        <p:nvSpPr>
          <p:cNvPr id="3" name="Marcador de contenido 2"/>
          <p:cNvSpPr>
            <a:spLocks noGrp="1"/>
          </p:cNvSpPr>
          <p:nvPr>
            <p:ph idx="1"/>
          </p:nvPr>
        </p:nvSpPr>
        <p:spPr>
          <a:xfrm>
            <a:off x="0" y="1717296"/>
            <a:ext cx="11582400" cy="4592024"/>
          </a:xfrm>
        </p:spPr>
        <p:txBody>
          <a:bodyPr>
            <a:noAutofit/>
          </a:bodyPr>
          <a:lstStyle/>
          <a:p>
            <a:pPr marL="541338" indent="271463">
              <a:spcBef>
                <a:spcPts val="0"/>
              </a:spcBef>
              <a:buBlip>
                <a:blip r:embed="rId2"/>
              </a:buBlip>
            </a:pPr>
            <a:r>
              <a:rPr lang="es-ES" dirty="0" smtClean="0">
                <a:solidFill>
                  <a:srgbClr val="C00000"/>
                </a:solidFill>
              </a:rPr>
              <a:t>Factores de riesgo:</a:t>
            </a:r>
          </a:p>
          <a:p>
            <a:pPr marL="1600200" lvl="1" indent="-342900">
              <a:spcBef>
                <a:spcPts val="0"/>
              </a:spcBef>
            </a:pPr>
            <a:r>
              <a:rPr lang="es-ES_tradnl" sz="2400" dirty="0" smtClean="0">
                <a:ea typeface="Open Sans" panose="020B0606030504020204" pitchFamily="34" charset="0"/>
                <a:cs typeface="Open Sans" panose="020B0606030504020204" pitchFamily="34" charset="0"/>
              </a:rPr>
              <a:t>Porque actuar sobre los factores de riesgo modificables es de vital importancia para prevenir y enlentecer las alteraciones del cartílago articular.</a:t>
            </a:r>
            <a:endParaRPr lang="es-ES" sz="2400" dirty="0" smtClean="0"/>
          </a:p>
          <a:p>
            <a:pPr marL="541338" indent="271463">
              <a:spcBef>
                <a:spcPts val="0"/>
              </a:spcBef>
              <a:buBlip>
                <a:blip r:embed="rId2"/>
              </a:buBlip>
            </a:pPr>
            <a:r>
              <a:rPr lang="es-ES" dirty="0" smtClean="0">
                <a:solidFill>
                  <a:srgbClr val="C00000"/>
                </a:solidFill>
              </a:rPr>
              <a:t>Adherencia:</a:t>
            </a:r>
          </a:p>
          <a:p>
            <a:pPr marL="1600200" lvl="1" indent="-342900">
              <a:spcBef>
                <a:spcPts val="0"/>
              </a:spcBef>
            </a:pPr>
            <a:r>
              <a:rPr lang="es-ES_tradnl" sz="2400" dirty="0" smtClean="0">
                <a:ea typeface="Open Sans" panose="020B0606030504020204" pitchFamily="34" charset="0"/>
                <a:cs typeface="Open Sans" panose="020B0606030504020204" pitchFamily="34" charset="0"/>
              </a:rPr>
              <a:t>Porque se estima que más de la mitad de los pacientes tienen falta de adherencia.</a:t>
            </a:r>
            <a:endParaRPr lang="es-ES" sz="2400" dirty="0" smtClean="0"/>
          </a:p>
          <a:p>
            <a:pPr marL="541338" indent="271463">
              <a:spcBef>
                <a:spcPts val="0"/>
              </a:spcBef>
              <a:buBlip>
                <a:blip r:embed="rId2"/>
              </a:buBlip>
            </a:pPr>
            <a:r>
              <a:rPr lang="es-ES" dirty="0">
                <a:solidFill>
                  <a:srgbClr val="C00000"/>
                </a:solidFill>
              </a:rPr>
              <a:t>Á</a:t>
            </a:r>
            <a:r>
              <a:rPr lang="es-ES" dirty="0" smtClean="0">
                <a:solidFill>
                  <a:srgbClr val="C00000"/>
                </a:solidFill>
              </a:rPr>
              <a:t>rea de especialización, crecimiento, fidelización:</a:t>
            </a:r>
          </a:p>
          <a:p>
            <a:pPr marL="1600200" lvl="1" indent="-342900">
              <a:spcBef>
                <a:spcPts val="0"/>
              </a:spcBef>
            </a:pPr>
            <a:r>
              <a:rPr lang="es-ES" sz="2400" dirty="0" smtClean="0"/>
              <a:t>Permitiría desarrollar un Servicio Profesional Farmacéutico en Farmacia Comunitaria.</a:t>
            </a:r>
          </a:p>
        </p:txBody>
      </p:sp>
      <p:sp>
        <p:nvSpPr>
          <p:cNvPr id="5" name="Marcador de texto 4"/>
          <p:cNvSpPr>
            <a:spLocks noGrp="1"/>
          </p:cNvSpPr>
          <p:nvPr>
            <p:ph type="body" sz="quarter" idx="10"/>
          </p:nvPr>
        </p:nvSpPr>
        <p:spPr/>
        <p:txBody>
          <a:bodyPr>
            <a:normAutofit lnSpcReduction="10000"/>
          </a:bodyPr>
          <a:lstStyle/>
          <a:p>
            <a:r>
              <a:rPr lang="es-ES" dirty="0" smtClean="0"/>
              <a:t>Curso de salud articular en Farmacia Comunitaria. SEFAC 2017</a:t>
            </a:r>
          </a:p>
          <a:p>
            <a:endParaRPr lang="es-ES" dirty="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Caso </a:t>
            </a:r>
            <a:r>
              <a:rPr lang="es-ES" b="1" dirty="0" smtClean="0"/>
              <a:t>clínico 1 (I)</a:t>
            </a:r>
            <a:endParaRPr lang="es-ES" b="1" dirty="0"/>
          </a:p>
        </p:txBody>
      </p:sp>
      <p:sp>
        <p:nvSpPr>
          <p:cNvPr id="3" name="Marcador de contenido 2"/>
          <p:cNvSpPr>
            <a:spLocks noGrp="1"/>
          </p:cNvSpPr>
          <p:nvPr>
            <p:ph idx="1"/>
          </p:nvPr>
        </p:nvSpPr>
        <p:spPr>
          <a:xfrm>
            <a:off x="0" y="1141232"/>
            <a:ext cx="11582400" cy="4592024"/>
          </a:xfrm>
        </p:spPr>
        <p:txBody>
          <a:bodyPr>
            <a:noAutofit/>
          </a:bodyPr>
          <a:lstStyle/>
          <a:p>
            <a:pPr>
              <a:buBlip>
                <a:blip r:embed="rId2"/>
              </a:buBlip>
            </a:pPr>
            <a:r>
              <a:rPr lang="es-ES" dirty="0" smtClean="0"/>
              <a:t>Cliente/paciente acude a la farmacia demandando un Ibuprofeno. Después de preguntar para qué lo va a usar, el paciente refiere un dolor en el codo desde hace un par de días. Al preguntar cómo es ese dolor, refiere que puede señalar el punto de dolor y que se agudiza con el movimiento, sobre todo al agarrar la cafetera. Ha entrado a trabajar hace una semana en la cafetería de al lado de la farmacia.</a:t>
            </a:r>
          </a:p>
          <a:p>
            <a:pPr>
              <a:buBlip>
                <a:blip r:embed="rId2"/>
              </a:buBlip>
            </a:pPr>
            <a:r>
              <a:rPr lang="es-ES" dirty="0" smtClean="0"/>
              <a:t>Hombre de 32 años.</a:t>
            </a:r>
          </a:p>
          <a:p>
            <a:pPr>
              <a:buBlip>
                <a:blip r:embed="rId2"/>
              </a:buBlip>
            </a:pPr>
            <a:r>
              <a:rPr lang="es-ES" dirty="0" smtClean="0"/>
              <a:t>Dolor </a:t>
            </a:r>
            <a:r>
              <a:rPr lang="es-ES" dirty="0"/>
              <a:t>hace </a:t>
            </a:r>
            <a:r>
              <a:rPr lang="es-ES" dirty="0" smtClean="0"/>
              <a:t>2 días.</a:t>
            </a:r>
            <a:endParaRPr lang="es-ES" dirty="0">
              <a:solidFill>
                <a:schemeClr val="tx2"/>
              </a:solidFill>
            </a:endParaRPr>
          </a:p>
          <a:p>
            <a:r>
              <a:rPr lang="es-ES" dirty="0" smtClean="0"/>
              <a:t>Sin comorbilidades.</a:t>
            </a:r>
            <a:endParaRPr lang="es-ES" dirty="0">
              <a:solidFill>
                <a:srgbClr val="C00000"/>
              </a:solidFill>
            </a:endParaRPr>
          </a:p>
          <a:p>
            <a:r>
              <a:rPr lang="es-ES" dirty="0"/>
              <a:t>Nunca ha </a:t>
            </a:r>
            <a:r>
              <a:rPr lang="es-ES" dirty="0" smtClean="0"/>
              <a:t>fumado </a:t>
            </a:r>
            <a:r>
              <a:rPr lang="es-ES" dirty="0"/>
              <a:t>ni bebe bebidas alcohólicas</a:t>
            </a:r>
            <a:r>
              <a:rPr lang="es-ES" dirty="0" smtClean="0"/>
              <a:t>.</a:t>
            </a:r>
          </a:p>
          <a:p>
            <a:r>
              <a:rPr lang="es-ES" dirty="0" smtClean="0"/>
              <a:t>Movimiento repetitivo en el trabajo.</a:t>
            </a: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Lesión muscular.</a:t>
            </a:r>
            <a:endParaRPr lang="es-ES" dirty="0"/>
          </a:p>
          <a:p>
            <a:r>
              <a:rPr lang="es-ES" dirty="0" smtClean="0"/>
              <a:t>Esguince.</a:t>
            </a:r>
            <a:endParaRPr lang="es-ES" dirty="0"/>
          </a:p>
          <a:p>
            <a:r>
              <a:rPr lang="es-ES" dirty="0" smtClean="0"/>
              <a:t>NS/NC.</a:t>
            </a:r>
            <a:endParaRPr lang="es-ES" dirty="0"/>
          </a:p>
          <a:p>
            <a:r>
              <a:rPr lang="es-ES" dirty="0" err="1" smtClean="0"/>
              <a:t>Tendinopatía</a:t>
            </a:r>
            <a:r>
              <a:rPr lang="es-ES" dirty="0" smtClean="0"/>
              <a:t>.</a:t>
            </a:r>
            <a:endParaRPr lang="es-ES" dirty="0"/>
          </a:p>
        </p:txBody>
      </p:sp>
      <p:sp>
        <p:nvSpPr>
          <p:cNvPr id="3" name="Marcador de texto 2"/>
          <p:cNvSpPr>
            <a:spLocks noGrp="1"/>
          </p:cNvSpPr>
          <p:nvPr>
            <p:ph type="body" idx="10"/>
          </p:nvPr>
        </p:nvSpPr>
        <p:spPr/>
        <p:txBody>
          <a:bodyPr/>
          <a:lstStyle/>
          <a:p>
            <a:r>
              <a:rPr lang="es-ES" dirty="0" smtClean="0"/>
              <a:t>Por </a:t>
            </a:r>
            <a:r>
              <a:rPr lang="es-ES" dirty="0"/>
              <a:t>los </a:t>
            </a:r>
            <a:r>
              <a:rPr lang="es-ES" dirty="0" smtClean="0"/>
              <a:t>síntomas </a:t>
            </a:r>
            <a:r>
              <a:rPr lang="es-ES" dirty="0"/>
              <a:t>que refiere el paciente/cliente dirías que podría tratarse de: </a:t>
            </a:r>
          </a:p>
        </p:txBody>
      </p:sp>
      <p:sp>
        <p:nvSpPr>
          <p:cNvPr id="6" name="Marcador de texto 5"/>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b="1" dirty="0" smtClean="0"/>
              <a:t>Pregunta 1</a:t>
            </a:r>
            <a:endParaRPr lang="es-ES" b="1" dirty="0"/>
          </a:p>
        </p:txBody>
      </p:sp>
    </p:spTree>
    <p:extLst>
      <p:ext uri="{BB962C8B-B14F-4D97-AF65-F5344CB8AC3E}">
        <p14:creationId xmlns:p14="http://schemas.microsoft.com/office/powerpoint/2010/main" val="2554687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lstStyle/>
          <a:p>
            <a:r>
              <a:rPr lang="es-ES" dirty="0" smtClean="0"/>
              <a:t>Ibuprofeno 600 mg como demanda.</a:t>
            </a:r>
            <a:endParaRPr lang="es-ES" dirty="0"/>
          </a:p>
          <a:p>
            <a:r>
              <a:rPr lang="es-ES" dirty="0" smtClean="0"/>
              <a:t>Le preguntaría si quiere ibuprofeno del rápido o del lento para darle ibuprofeno 600 mg en forma de sal de arginina/lisina o en comprimidos “normal” (según la población).</a:t>
            </a:r>
            <a:endParaRPr lang="es-ES" dirty="0"/>
          </a:p>
          <a:p>
            <a:r>
              <a:rPr lang="es-ES" dirty="0" smtClean="0"/>
              <a:t>Le daría ibuprofeno de 600 mg y le recomendaría un IBP (inhibidor de la bomba de protones).</a:t>
            </a:r>
            <a:endParaRPr lang="es-ES" dirty="0"/>
          </a:p>
          <a:p>
            <a:r>
              <a:rPr lang="es-ES" dirty="0" smtClean="0"/>
              <a:t>Ninguna de las anteriores.</a:t>
            </a:r>
            <a:endParaRPr lang="es-ES" dirty="0"/>
          </a:p>
        </p:txBody>
      </p:sp>
      <p:sp>
        <p:nvSpPr>
          <p:cNvPr id="3" name="Marcador de texto 2"/>
          <p:cNvSpPr>
            <a:spLocks noGrp="1"/>
          </p:cNvSpPr>
          <p:nvPr>
            <p:ph type="body" idx="10"/>
          </p:nvPr>
        </p:nvSpPr>
        <p:spPr>
          <a:xfrm>
            <a:off x="983432" y="764704"/>
            <a:ext cx="10363200" cy="1035465"/>
          </a:xfrm>
        </p:spPr>
        <p:txBody>
          <a:bodyPr/>
          <a:lstStyle/>
          <a:p>
            <a:r>
              <a:rPr lang="es-ES" dirty="0" smtClean="0"/>
              <a:t>¿Qué le recomendarías a nuestro paciente/cliente?</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b="1" dirty="0" smtClean="0"/>
              <a:t>Pregunta </a:t>
            </a:r>
            <a:r>
              <a:rPr lang="es-ES" dirty="0" smtClean="0"/>
              <a:t>2</a:t>
            </a:r>
            <a:endParaRPr lang="es-ES" b="1" dirty="0"/>
          </a:p>
        </p:txBody>
      </p:sp>
    </p:spTree>
    <p:extLst>
      <p:ext uri="{BB962C8B-B14F-4D97-AF65-F5344CB8AC3E}">
        <p14:creationId xmlns:p14="http://schemas.microsoft.com/office/powerpoint/2010/main" val="2554687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le indicamos al camarero? (I)</a:t>
            </a:r>
            <a:endParaRPr lang="es-ES" b="1" dirty="0"/>
          </a:p>
        </p:txBody>
      </p:sp>
      <p:sp>
        <p:nvSpPr>
          <p:cNvPr id="3" name="Marcador de contenido 2"/>
          <p:cNvSpPr>
            <a:spLocks noGrp="1"/>
          </p:cNvSpPr>
          <p:nvPr>
            <p:ph idx="1"/>
          </p:nvPr>
        </p:nvSpPr>
        <p:spPr/>
        <p:txBody>
          <a:bodyPr>
            <a:noAutofit/>
          </a:bodyPr>
          <a:lstStyle/>
          <a:p>
            <a:pPr>
              <a:buBlip>
                <a:blip r:embed="rId2"/>
              </a:buBlip>
            </a:pPr>
            <a:r>
              <a:rPr lang="es-ES" dirty="0" smtClean="0"/>
              <a:t>Ibuprofeno de 400 mg/8 h , máximo una semana.</a:t>
            </a:r>
          </a:p>
          <a:p>
            <a:pPr>
              <a:buNone/>
            </a:pPr>
            <a:endParaRPr lang="es-ES" dirty="0" smtClean="0"/>
          </a:p>
          <a:p>
            <a:pPr>
              <a:buNone/>
            </a:pPr>
            <a:endParaRPr lang="es-ES" dirty="0" smtClean="0"/>
          </a:p>
        </p:txBody>
      </p:sp>
      <p:sp>
        <p:nvSpPr>
          <p:cNvPr id="5" name="Marcador de texto 4"/>
          <p:cNvSpPr>
            <a:spLocks noGrp="1"/>
          </p:cNvSpPr>
          <p:nvPr>
            <p:ph type="body" sz="quarter" idx="10"/>
          </p:nvPr>
        </p:nvSpPr>
        <p:spPr>
          <a:xfrm>
            <a:off x="58173" y="5870142"/>
            <a:ext cx="11582443" cy="295162"/>
          </a:xfrm>
        </p:spPr>
        <p:txBody>
          <a:bodyPr>
            <a:normAutofit lnSpcReduction="10000"/>
          </a:bodyPr>
          <a:lstStyle/>
          <a:p>
            <a:r>
              <a:rPr lang="es-ES" dirty="0" smtClean="0"/>
              <a:t>Rincón del linimento (Francisco </a:t>
            </a:r>
            <a:r>
              <a:rPr lang="es-ES" dirty="0" err="1" smtClean="0"/>
              <a:t>Rua</a:t>
            </a:r>
            <a:r>
              <a:rPr lang="es-ES" dirty="0" smtClean="0"/>
              <a:t>)</a:t>
            </a:r>
            <a:endParaRPr lang="es-ES" dirty="0"/>
          </a:p>
        </p:txBody>
      </p:sp>
      <p:pic>
        <p:nvPicPr>
          <p:cNvPr id="6" name="Picture 1"/>
          <p:cNvPicPr/>
          <p:nvPr/>
        </p:nvPicPr>
        <p:blipFill>
          <a:blip r:embed="rId3" cstate="print"/>
          <a:stretch/>
        </p:blipFill>
        <p:spPr>
          <a:xfrm>
            <a:off x="1806870" y="1653310"/>
            <a:ext cx="3929090" cy="3071834"/>
          </a:xfrm>
          <a:prstGeom prst="rect">
            <a:avLst/>
          </a:prstGeom>
          <a:ln>
            <a:noFill/>
          </a:ln>
        </p:spPr>
      </p:pic>
      <p:sp>
        <p:nvSpPr>
          <p:cNvPr id="7" name="CustomShape 1"/>
          <p:cNvSpPr/>
          <p:nvPr/>
        </p:nvSpPr>
        <p:spPr>
          <a:xfrm>
            <a:off x="1560368" y="4686669"/>
            <a:ext cx="4607640" cy="47052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trike="noStrike" dirty="0">
                <a:solidFill>
                  <a:srgbClr val="004586"/>
                </a:solidFill>
                <a:latin typeface="+mj-lt"/>
                <a:ea typeface="MS PGothic"/>
              </a:rPr>
              <a:t>Fuente: El rincón de linimento (Francisco </a:t>
            </a:r>
            <a:r>
              <a:rPr lang="es-ES" strike="noStrike" dirty="0" err="1">
                <a:solidFill>
                  <a:srgbClr val="004586"/>
                </a:solidFill>
                <a:latin typeface="+mj-lt"/>
                <a:ea typeface="MS PGothic"/>
              </a:rPr>
              <a:t>Rua</a:t>
            </a:r>
            <a:r>
              <a:rPr lang="es-ES" strike="noStrike" dirty="0">
                <a:solidFill>
                  <a:srgbClr val="004586"/>
                </a:solidFill>
                <a:latin typeface="+mj-lt"/>
                <a:ea typeface="MS PGothic"/>
              </a:rPr>
              <a:t>)</a:t>
            </a:r>
            <a:endParaRPr sz="2000" dirty="0">
              <a:solidFill>
                <a:srgbClr val="004586"/>
              </a:solidFill>
              <a:latin typeface="+mj-lt"/>
            </a:endParaRPr>
          </a:p>
        </p:txBody>
      </p:sp>
      <p:pic>
        <p:nvPicPr>
          <p:cNvPr id="9" name="Picture 4"/>
          <p:cNvPicPr/>
          <p:nvPr/>
        </p:nvPicPr>
        <p:blipFill>
          <a:blip r:embed="rId4" cstate="print"/>
          <a:stretch/>
        </p:blipFill>
        <p:spPr>
          <a:xfrm>
            <a:off x="7225816" y="1928802"/>
            <a:ext cx="3334680" cy="1893240"/>
          </a:xfrm>
          <a:prstGeom prst="rect">
            <a:avLst/>
          </a:prstGeom>
          <a:ln>
            <a:noFill/>
          </a:ln>
        </p:spPr>
      </p:pic>
      <p:sp>
        <p:nvSpPr>
          <p:cNvPr id="10" name="CustomShape 3"/>
          <p:cNvSpPr/>
          <p:nvPr/>
        </p:nvSpPr>
        <p:spPr>
          <a:xfrm>
            <a:off x="7176992" y="4077840"/>
            <a:ext cx="3671536" cy="431280"/>
          </a:xfrm>
          <a:prstGeom prst="rect">
            <a:avLst/>
          </a:prstGeom>
          <a:noFill/>
          <a:ln>
            <a:solidFill>
              <a:schemeClr val="bg1"/>
            </a:solid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1600" strike="noStrike" dirty="0">
                <a:solidFill>
                  <a:srgbClr val="004586"/>
                </a:solidFill>
                <a:latin typeface="+mj-lt"/>
                <a:ea typeface="MS PGothic"/>
              </a:rPr>
              <a:t>Fuente: CADIME, Escuela Andaluza de S.P.</a:t>
            </a:r>
            <a:endParaRPr sz="2000" dirty="0">
              <a:solidFill>
                <a:srgbClr val="004586"/>
              </a:solidFill>
              <a:latin typeface="+mj-lt"/>
            </a:endParaRPr>
          </a:p>
        </p:txBody>
      </p:sp>
      <p:sp>
        <p:nvSpPr>
          <p:cNvPr id="11" name="CustomShape 4"/>
          <p:cNvSpPr/>
          <p:nvPr/>
        </p:nvSpPr>
        <p:spPr>
          <a:xfrm>
            <a:off x="144016" y="5096080"/>
            <a:ext cx="11856640" cy="8532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s-ES" sz="2400" b="1" strike="noStrike" dirty="0">
                <a:solidFill>
                  <a:srgbClr val="C5000B"/>
                </a:solidFill>
                <a:latin typeface="+mj-lt"/>
                <a:ea typeface="MS PGothic"/>
              </a:rPr>
              <a:t>AEMPS: </a:t>
            </a:r>
            <a:r>
              <a:rPr lang="es-ES" sz="2400" strike="noStrike" dirty="0">
                <a:solidFill>
                  <a:srgbClr val="004586"/>
                </a:solidFill>
                <a:latin typeface="+mj-lt"/>
                <a:ea typeface="MS PGothic"/>
              </a:rPr>
              <a:t>No existe riesgo de infarto o trombosis arterial con el uso ocasional de ibuprofeno o si se toman al día 1.200 mg o menos.</a:t>
            </a:r>
            <a:endParaRPr sz="2000" dirty="0">
              <a:solidFill>
                <a:srgbClr val="004586"/>
              </a:solidFill>
              <a:latin typeface="+mj-lt"/>
            </a:endParaRPr>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smtClean="0"/>
              <a:t>¿Qué le indicamos al camarero? (II)</a:t>
            </a:r>
            <a:endParaRPr lang="es-ES" b="1" dirty="0"/>
          </a:p>
        </p:txBody>
      </p:sp>
      <p:sp>
        <p:nvSpPr>
          <p:cNvPr id="9" name="Marcador de contenido 8"/>
          <p:cNvSpPr>
            <a:spLocks noGrp="1"/>
          </p:cNvSpPr>
          <p:nvPr>
            <p:ph idx="1"/>
          </p:nvPr>
        </p:nvSpPr>
        <p:spPr>
          <a:xfrm>
            <a:off x="0" y="1645288"/>
            <a:ext cx="11582400" cy="4592024"/>
          </a:xfrm>
        </p:spPr>
        <p:txBody>
          <a:bodyPr>
            <a:normAutofit/>
          </a:bodyPr>
          <a:lstStyle/>
          <a:p>
            <a:pPr marL="541338" indent="271463">
              <a:spcBef>
                <a:spcPts val="0"/>
              </a:spcBef>
              <a:buBlip>
                <a:blip r:embed="rId3"/>
              </a:buBlip>
            </a:pPr>
            <a:r>
              <a:rPr lang="es-ES" dirty="0">
                <a:solidFill>
                  <a:srgbClr val="C00000"/>
                </a:solidFill>
              </a:rPr>
              <a:t>Si la lesión es reciente, las medidas a corto plazo que debemos aconsejar </a:t>
            </a:r>
            <a:r>
              <a:rPr lang="es-ES" dirty="0" smtClean="0">
                <a:solidFill>
                  <a:srgbClr val="C00000"/>
                </a:solidFill>
              </a:rPr>
              <a:t>son:</a:t>
            </a:r>
          </a:p>
          <a:p>
            <a:pPr marL="1600200" lvl="1" indent="-342900">
              <a:spcBef>
                <a:spcPts val="0"/>
              </a:spcBef>
            </a:pPr>
            <a:r>
              <a:rPr lang="es-ES_tradnl" sz="2400" dirty="0"/>
              <a:t>Crioterapia los primeros días de la lesión. Aplicación local de frío (siempre protegiendo la piel) tres veces al día, durante unos 10 minutos, durante 2 a 4 días</a:t>
            </a:r>
            <a:r>
              <a:rPr lang="es-ES_tradnl" sz="2400" dirty="0" smtClean="0"/>
              <a:t>.</a:t>
            </a:r>
          </a:p>
          <a:p>
            <a:pPr marL="1600200" lvl="1" indent="-342900">
              <a:spcBef>
                <a:spcPts val="0"/>
              </a:spcBef>
            </a:pPr>
            <a:r>
              <a:rPr lang="es-ES_tradnl" sz="2400" dirty="0" smtClean="0"/>
              <a:t>Complemento </a:t>
            </a:r>
            <a:r>
              <a:rPr lang="es-ES_tradnl" sz="2400" dirty="0"/>
              <a:t>alimenticio para reestructurar el tendón</a:t>
            </a:r>
            <a:r>
              <a:rPr lang="es-ES_tradnl" sz="2400" dirty="0" smtClean="0"/>
              <a:t>.</a:t>
            </a:r>
            <a:endParaRPr lang="es-ES_tradnl" sz="2400" dirty="0"/>
          </a:p>
          <a:p>
            <a:pPr marL="1600200" lvl="1" indent="-342900">
              <a:spcBef>
                <a:spcPts val="0"/>
              </a:spcBef>
            </a:pPr>
            <a:r>
              <a:rPr lang="es-ES_tradnl" sz="2400" dirty="0"/>
              <a:t>Evitar tan sólo los movimientos dolorosos. Nunca inmovilizar e instruir en los ejercicios necesarios (sobre todo, aunque no exclusivamente, excéntricos) para </a:t>
            </a:r>
            <a:r>
              <a:rPr lang="es-ES_tradnl" sz="2400" dirty="0" smtClean="0"/>
              <a:t>fortalecer el </a:t>
            </a:r>
            <a:r>
              <a:rPr lang="es-ES_tradnl" sz="2400" dirty="0"/>
              <a:t>tendón</a:t>
            </a:r>
            <a:r>
              <a:rPr lang="es-ES_tradnl" sz="2400" dirty="0" smtClean="0"/>
              <a:t>.</a:t>
            </a:r>
            <a:endParaRPr lang="es-ES_tradnl" sz="2400" dirty="0"/>
          </a:p>
          <a:p>
            <a:pPr marL="1600200" lvl="1" indent="-342900">
              <a:spcBef>
                <a:spcPts val="0"/>
              </a:spcBef>
            </a:pPr>
            <a:r>
              <a:rPr lang="es-ES_tradnl" sz="2400" dirty="0"/>
              <a:t>Control médico + fisioterapia.</a:t>
            </a:r>
            <a:endParaRPr lang="es-ES" sz="2400" dirty="0"/>
          </a:p>
          <a:p>
            <a:pPr marL="542925" indent="0">
              <a:buNone/>
            </a:pPr>
            <a:endParaRPr lang="es-ES" dirty="0"/>
          </a:p>
        </p:txBody>
      </p:sp>
      <p:sp>
        <p:nvSpPr>
          <p:cNvPr id="5" name="Marcador de texto 4"/>
          <p:cNvSpPr>
            <a:spLocks noGrp="1"/>
          </p:cNvSpPr>
          <p:nvPr>
            <p:ph type="body" sz="quarter" idx="10"/>
          </p:nvPr>
        </p:nvSpPr>
        <p:spPr/>
        <p:txBody>
          <a:bodyPr>
            <a:normAutofit lnSpcReduction="10000"/>
          </a:bodyPr>
          <a:lstStyle/>
          <a:p>
            <a:r>
              <a:rPr lang="es-ES" dirty="0" smtClean="0"/>
              <a:t>Curso salud articular en FC. SEFAC. 2017</a:t>
            </a:r>
          </a:p>
          <a:p>
            <a:endParaRPr lang="es-ES" dirty="0"/>
          </a:p>
        </p:txBody>
      </p:sp>
      <p:sp>
        <p:nvSpPr>
          <p:cNvPr id="6" name="Marcador de contenido 2"/>
          <p:cNvSpPr txBox="1">
            <a:spLocks/>
          </p:cNvSpPr>
          <p:nvPr/>
        </p:nvSpPr>
        <p:spPr>
          <a:xfrm>
            <a:off x="0" y="1501272"/>
            <a:ext cx="11582400" cy="4592024"/>
          </a:xfrm>
          <a:prstGeom prst="rect">
            <a:avLst/>
          </a:prstGeom>
        </p:spPr>
        <p:txBody>
          <a:bodyPr vert="horz" lIns="91440" tIns="45720" rIns="91440" bIns="45720" rtlCol="0">
            <a:noAutofit/>
          </a:bodyPr>
          <a:lstStyle>
            <a:lvl1pPr marL="808038" indent="-265113" algn="l" defTabSz="914400" rtl="0" eaLnBrk="1" latinLnBrk="0" hangingPunct="1">
              <a:spcBef>
                <a:spcPts val="600"/>
              </a:spcBef>
              <a:buFontTx/>
              <a:buBlip>
                <a:blip r:embed="rId4"/>
              </a:buBlip>
              <a:defRPr sz="2400" kern="1200">
                <a:solidFill>
                  <a:schemeClr val="accent1"/>
                </a:solidFill>
                <a:latin typeface="+mn-lt"/>
                <a:ea typeface="+mn-ea"/>
                <a:cs typeface="+mn-cs"/>
              </a:defRPr>
            </a:lvl1pPr>
            <a:lvl2pPr marL="1524000" indent="-265113" algn="l" defTabSz="914400" rtl="0" eaLnBrk="1" latinLnBrk="0" hangingPunct="1">
              <a:spcBef>
                <a:spcPts val="600"/>
              </a:spcBef>
              <a:buClr>
                <a:schemeClr val="tx2"/>
              </a:buClr>
              <a:buSzPct val="100000"/>
              <a:buFont typeface="Wingdings" panose="05000000000000000000" pitchFamily="2" charset="2"/>
              <a:buChar char="v"/>
              <a:defRPr sz="2200" kern="1200">
                <a:solidFill>
                  <a:schemeClr val="accent1"/>
                </a:solidFill>
                <a:latin typeface="+mn-lt"/>
                <a:ea typeface="+mn-ea"/>
                <a:cs typeface="+mn-cs"/>
              </a:defRPr>
            </a:lvl2pPr>
            <a:lvl3pPr marL="2239963" indent="-265113" algn="l" defTabSz="914400" rtl="0" eaLnBrk="1" latinLnBrk="0" hangingPunct="1">
              <a:spcBef>
                <a:spcPts val="600"/>
              </a:spcBef>
              <a:buClr>
                <a:schemeClr val="tx2"/>
              </a:buClr>
              <a:buSzPct val="100000"/>
              <a:buFont typeface="Wingdings" panose="05000000000000000000" pitchFamily="2" charset="2"/>
              <a:buChar char="ü"/>
              <a:defRPr sz="2000" kern="1200">
                <a:solidFill>
                  <a:schemeClr val="accent1"/>
                </a:solidFill>
                <a:latin typeface="+mn-lt"/>
                <a:ea typeface="+mn-ea"/>
                <a:cs typeface="+mn-cs"/>
              </a:defRPr>
            </a:lvl3pPr>
            <a:lvl4pPr marL="2874963" indent="-184150"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4pPr>
            <a:lvl5pPr marL="3590925" indent="-185738" algn="l" defTabSz="914400" rtl="0" eaLnBrk="1" latinLnBrk="0" hangingPunct="1">
              <a:spcBef>
                <a:spcPts val="600"/>
              </a:spcBef>
              <a:buClr>
                <a:schemeClr val="tx2"/>
              </a:buClr>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41338" indent="271463">
              <a:spcBef>
                <a:spcPts val="0"/>
              </a:spcBef>
              <a:buFontTx/>
              <a:buBlip>
                <a:blip r:embed="rId3"/>
              </a:buBlip>
            </a:pPr>
            <a:endParaRPr lang="es-ES" dirty="0" smtClean="0"/>
          </a:p>
        </p:txBody>
      </p:sp>
    </p:spTree>
    <p:extLst>
      <p:ext uri="{BB962C8B-B14F-4D97-AF65-F5344CB8AC3E}">
        <p14:creationId xmlns:p14="http://schemas.microsoft.com/office/powerpoint/2010/main" val="248975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3E0CCEFF-F69F-40FA-BB56-42E0F057B681}" vid="{B7E05B0C-E15F-408B-BFF6-DB1A5671A9BF}"/>
    </a:ext>
  </a:extLst>
</a:theme>
</file>

<file path=ppt/theme/theme2.xml><?xml version="1.0" encoding="utf-8"?>
<a:theme xmlns:a="http://schemas.openxmlformats.org/drawingml/2006/main" name="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DB3703F0-A6B8-46F9-B4A8-052571F311E0}" vid="{48F1D56D-FAD3-4DC2-96A7-77F88DA51084}"/>
    </a:ext>
  </a:extLst>
</a:theme>
</file>

<file path=ppt/theme/theme3.xml><?xml version="1.0" encoding="utf-8"?>
<a:theme xmlns:a="http://schemas.openxmlformats.org/drawingml/2006/main" name="2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B5110A7A-A3C4-41A7-A0A2-0DFFE4EC20F3}" vid="{AEC51EE1-48EE-4777-8618-F5AC116E8514}"/>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4642</TotalTime>
  <Words>2088</Words>
  <Application>Microsoft Office PowerPoint</Application>
  <PresentationFormat>Panorámica</PresentationFormat>
  <Paragraphs>186</Paragraphs>
  <Slides>26</Slides>
  <Notes>13</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26</vt:i4>
      </vt:variant>
    </vt:vector>
  </HeadingPairs>
  <TitlesOfParts>
    <vt:vector size="36" baseType="lpstr">
      <vt:lpstr>MS PGothic</vt:lpstr>
      <vt:lpstr>Arial</vt:lpstr>
      <vt:lpstr>Calibri</vt:lpstr>
      <vt:lpstr>MV Boli</vt:lpstr>
      <vt:lpstr>Open Sans</vt:lpstr>
      <vt:lpstr>Times New Roman</vt:lpstr>
      <vt:lpstr>Wingdings</vt:lpstr>
      <vt:lpstr>1_Tema de Office</vt:lpstr>
      <vt:lpstr>Tema de Office</vt:lpstr>
      <vt:lpstr>2_Tema de Office</vt:lpstr>
      <vt:lpstr>Salud articular en Farmacia Comunitaria</vt:lpstr>
      <vt:lpstr>¿Por qué es importante abordar la salud articular en Farmacia Comunitaria?</vt:lpstr>
      <vt:lpstr>¿Por qué es importante abordar la salud articular en Farmacia Comunitaria?</vt:lpstr>
      <vt:lpstr>¿Por qué es importante abordar la salud articular en Farmacia Comunitaria?</vt:lpstr>
      <vt:lpstr>Caso clínico 1 (I)</vt:lpstr>
      <vt:lpstr>Pregunta 1</vt:lpstr>
      <vt:lpstr>Pregunta 2</vt:lpstr>
      <vt:lpstr>¿Qué le indicamos al camarero? (I)</vt:lpstr>
      <vt:lpstr>¿Qué le indicamos al camarero? (II)</vt:lpstr>
      <vt:lpstr>Caso clínico 1 (visita 1 mes después) (II)</vt:lpstr>
      <vt:lpstr>Pregunta 3</vt:lpstr>
      <vt:lpstr>¿Qué le indicamos al camarero? (III)</vt:lpstr>
      <vt:lpstr>Repaso tendinopatías</vt:lpstr>
      <vt:lpstr>Caso clínico 2 (I)</vt:lpstr>
      <vt:lpstr>Pregunta 4</vt:lpstr>
      <vt:lpstr>¿Qué le indicamos a Antonia? (II)</vt:lpstr>
      <vt:lpstr>¿Qué le indicamos a Antonia? (III)</vt:lpstr>
      <vt:lpstr>¿Qué le indicamos a Antonia? (IV)</vt:lpstr>
      <vt:lpstr>¿Qué le indicamos a Antonia? (IV)</vt:lpstr>
      <vt:lpstr>Pregunta 5</vt:lpstr>
      <vt:lpstr>Evidencia científica SYSADOA’s</vt:lpstr>
      <vt:lpstr>Conclusiones</vt:lpstr>
      <vt:lpstr>Presentación de PowerPoint</vt:lpstr>
      <vt:lpstr>Presentación de PowerPoint</vt:lpstr>
      <vt:lpstr>Presentación de PowerPoint</vt:lpstr>
      <vt:lpstr>Muchas gracias y larga vida a los condrocitos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tratar las patologías mas prevalentes de la piel</dc:title>
  <dc:creator>Live Med</dc:creator>
  <cp:lastModifiedBy>Live Med</cp:lastModifiedBy>
  <cp:revision>151</cp:revision>
  <dcterms:created xsi:type="dcterms:W3CDTF">2016-01-21T12:27:52Z</dcterms:created>
  <dcterms:modified xsi:type="dcterms:W3CDTF">2017-11-23T12:06:19Z</dcterms:modified>
</cp:coreProperties>
</file>