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3"/>
  </p:notesMasterIdLst>
  <p:sldIdLst>
    <p:sldId id="256" r:id="rId2"/>
    <p:sldId id="257" r:id="rId3"/>
    <p:sldId id="303" r:id="rId4"/>
    <p:sldId id="260" r:id="rId5"/>
    <p:sldId id="261" r:id="rId6"/>
    <p:sldId id="264" r:id="rId7"/>
    <p:sldId id="296" r:id="rId8"/>
    <p:sldId id="295" r:id="rId9"/>
    <p:sldId id="262" r:id="rId10"/>
    <p:sldId id="266" r:id="rId11"/>
    <p:sldId id="284" r:id="rId12"/>
    <p:sldId id="283" r:id="rId13"/>
    <p:sldId id="271" r:id="rId14"/>
    <p:sldId id="287" r:id="rId15"/>
    <p:sldId id="304" r:id="rId16"/>
    <p:sldId id="285" r:id="rId17"/>
    <p:sldId id="300" r:id="rId18"/>
    <p:sldId id="268" r:id="rId19"/>
    <p:sldId id="306" r:id="rId20"/>
    <p:sldId id="290" r:id="rId21"/>
    <p:sldId id="313" r:id="rId22"/>
    <p:sldId id="312" r:id="rId23"/>
    <p:sldId id="275" r:id="rId24"/>
    <p:sldId id="310" r:id="rId25"/>
    <p:sldId id="299" r:id="rId26"/>
    <p:sldId id="294" r:id="rId27"/>
    <p:sldId id="276" r:id="rId28"/>
    <p:sldId id="301" r:id="rId29"/>
    <p:sldId id="302" r:id="rId30"/>
    <p:sldId id="314" r:id="rId31"/>
    <p:sldId id="311" r:id="rId3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F81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9" autoAdjust="0"/>
    <p:restoredTop sz="94660"/>
  </p:normalViewPr>
  <p:slideViewPr>
    <p:cSldViewPr>
      <p:cViewPr>
        <p:scale>
          <a:sx n="70" d="100"/>
          <a:sy n="70" d="100"/>
        </p:scale>
        <p:origin x="504" y="2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8T21:45:33.5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21,'14'-5,"1"1,0 1,0 0,0 1,0 0,0 2,0-1,8 2,5-1,786-1,-395 3,4186-2,-4588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81E1D-D47E-4197-9A3E-2DE77D981503}" type="datetimeFigureOut">
              <a:rPr lang="es-ES" smtClean="0"/>
              <a:t>17/05/2018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976D1-FE05-4046-A873-8D0EDA2D05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61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Primária: Não depende de outras condições. Pode ser idiopática, psicofisiológica ou paradoxal. Secundária: causada por outros distúrbios médicos ou mentais, dependência de drogas ou outras substâncias, stress, psicossocial ou hábitos de vida incompatíveis com o sono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976D1-FE05-4046-A873-8D0EDA2D059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0132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Os </a:t>
            </a:r>
            <a:r>
              <a:rPr lang="pt-PT" dirty="0" err="1"/>
              <a:t>receptores</a:t>
            </a:r>
            <a:r>
              <a:rPr lang="pt-PT" dirty="0"/>
              <a:t> da melatonina estão envolvidos na </a:t>
            </a:r>
            <a:r>
              <a:rPr lang="pt-PT" dirty="0" err="1"/>
              <a:t>nsua</a:t>
            </a:r>
            <a:r>
              <a:rPr lang="pt-PT" dirty="0"/>
              <a:t> </a:t>
            </a:r>
            <a:r>
              <a:rPr lang="pt-PT" dirty="0" err="1"/>
              <a:t>acção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976D1-FE05-4046-A873-8D0EDA2D0596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3800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Os </a:t>
            </a:r>
            <a:r>
              <a:rPr lang="pt-PT" dirty="0" err="1"/>
              <a:t>receptores</a:t>
            </a:r>
            <a:r>
              <a:rPr lang="pt-PT" dirty="0"/>
              <a:t> da melatonina estão envolvidos na </a:t>
            </a:r>
            <a:r>
              <a:rPr lang="pt-PT" dirty="0" err="1"/>
              <a:t>nsua</a:t>
            </a:r>
            <a:r>
              <a:rPr lang="pt-PT" dirty="0"/>
              <a:t> </a:t>
            </a:r>
            <a:r>
              <a:rPr lang="pt-PT" dirty="0" err="1"/>
              <a:t>acção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976D1-FE05-4046-A873-8D0EDA2D0596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542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Os </a:t>
            </a:r>
            <a:r>
              <a:rPr lang="pt-PT" dirty="0" err="1"/>
              <a:t>receptores</a:t>
            </a:r>
            <a:r>
              <a:rPr lang="pt-PT" dirty="0"/>
              <a:t> da melatonina estão envolvidos na </a:t>
            </a:r>
            <a:r>
              <a:rPr lang="pt-PT" dirty="0" err="1"/>
              <a:t>nsua</a:t>
            </a:r>
            <a:r>
              <a:rPr lang="pt-PT" dirty="0"/>
              <a:t> </a:t>
            </a:r>
            <a:r>
              <a:rPr lang="pt-PT" dirty="0" err="1"/>
              <a:t>acção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976D1-FE05-4046-A873-8D0EDA2D0596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4093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/>
              <a:t>Tb</a:t>
            </a:r>
            <a:r>
              <a:rPr lang="pt-PT" dirty="0"/>
              <a:t> melissa e lavanda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976D1-FE05-4046-A873-8D0EDA2D0596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110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ou ter uma duração e qualidade adequada para restaurar a energia e o estado de vigília normal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976D1-FE05-4046-A873-8D0EDA2D059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0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/>
              <a:t>Glandula</a:t>
            </a:r>
            <a:r>
              <a:rPr lang="pt-PT" dirty="0"/>
              <a:t> pineal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976D1-FE05-4046-A873-8D0EDA2D059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39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Insónia primária (sem causa aparente) </a:t>
            </a:r>
            <a:r>
              <a:rPr lang="pt-PT" dirty="0" err="1"/>
              <a:t>vs</a:t>
            </a:r>
            <a:r>
              <a:rPr lang="pt-PT" dirty="0"/>
              <a:t> secundária (secundária a: alterações fisiológicas (turnos, jet </a:t>
            </a:r>
            <a:r>
              <a:rPr lang="pt-PT" dirty="0" err="1"/>
              <a:t>lag</a:t>
            </a:r>
            <a:r>
              <a:rPr lang="pt-PT" dirty="0"/>
              <a:t>); alterações psicológicas ou psíquicas (stress, depressão, ansiedade) e de origem toxicológica ou iatrogénica (álcool, tabaco, café, medicamentos, drogas,…)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976D1-FE05-4046-A873-8D0EDA2D059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169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976D1-FE05-4046-A873-8D0EDA2D059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298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Por um mecanismo inespecífico, a ativação dos </a:t>
            </a:r>
            <a:r>
              <a:rPr lang="pt-PT" dirty="0" err="1"/>
              <a:t>receptores</a:t>
            </a:r>
            <a:r>
              <a:rPr lang="pt-PT" dirty="0"/>
              <a:t> das benzodiazepinas pelos seus agonistas , aumenta a afinidade do GABA para o </a:t>
            </a:r>
            <a:r>
              <a:rPr lang="pt-PT" dirty="0" err="1"/>
              <a:t>receptor</a:t>
            </a:r>
            <a:r>
              <a:rPr lang="pt-PT" dirty="0"/>
              <a:t> GABA A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976D1-FE05-4046-A873-8D0EDA2D059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347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Por um mecanismo inespecífico, a ativação dos </a:t>
            </a:r>
            <a:r>
              <a:rPr lang="pt-PT" dirty="0" err="1"/>
              <a:t>receptores</a:t>
            </a:r>
            <a:r>
              <a:rPr lang="pt-PT" dirty="0"/>
              <a:t> das benzodiazepinas pelos seus agonistas , aumenta a afinidade do GABA para o </a:t>
            </a:r>
            <a:r>
              <a:rPr lang="pt-PT" dirty="0" err="1"/>
              <a:t>receptor</a:t>
            </a:r>
            <a:r>
              <a:rPr lang="pt-PT" dirty="0"/>
              <a:t> GABA A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976D1-FE05-4046-A873-8D0EDA2D0596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511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976D1-FE05-4046-A873-8D0EDA2D0596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0230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 Valeriana estaria também correto no entanto, há sinergismo quando se associam outros fitoterápicos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976D1-FE05-4046-A873-8D0EDA2D0596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1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portada"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49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3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68" y="6132300"/>
            <a:ext cx="2088232" cy="60906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" y="115200"/>
            <a:ext cx="5972845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711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A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/>
          </p:nvPr>
        </p:nvGraphicFramePr>
        <p:xfrm>
          <a:off x="1775520" y="908720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772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Clase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Principio activo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 ( muy alta)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Propionato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clobetasol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 (potencia alta)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Prednicarbato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0,25%  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Mometasona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Metilprednisolona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Betametasona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Beclometasona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Propionato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fluticasona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III (potencia intermedia)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Clobetasona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</a:t>
                      </a: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aceponato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butirato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 </a:t>
                      </a: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fluocinolona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IV (potencia baja)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acetato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4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os y subnive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3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 interac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Respuesta 1</a:t>
            </a:r>
          </a:p>
          <a:p>
            <a:pPr lvl="0"/>
            <a:r>
              <a:rPr lang="es-ES" dirty="0"/>
              <a:t>Respuesta 2</a:t>
            </a:r>
          </a:p>
          <a:p>
            <a:pPr lvl="0"/>
            <a:r>
              <a:rPr lang="es-ES" dirty="0"/>
              <a:t>Respuesta 3</a:t>
            </a:r>
          </a:p>
          <a:p>
            <a:pPr lvl="0"/>
            <a:r>
              <a:rPr lang="es-ES" dirty="0"/>
              <a:t>Respuesta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Enunciado de la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Pregunta X</a:t>
            </a: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5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0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709738" indent="-2794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6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con cabecer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/>
          </p:nvPr>
        </p:nvSpPr>
        <p:spPr>
          <a:xfrm>
            <a:off x="6192011" y="1886844"/>
            <a:ext cx="5384800" cy="3774405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3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erta sin estruct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9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nzo 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8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asimétric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texto"/>
          <p:cNvSpPr>
            <a:spLocks noGrp="1"/>
          </p:cNvSpPr>
          <p:nvPr>
            <p:ph type="body" idx="10"/>
          </p:nvPr>
        </p:nvSpPr>
        <p:spPr>
          <a:xfrm>
            <a:off x="609600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1"/>
          </p:nvPr>
        </p:nvSpPr>
        <p:spPr>
          <a:xfrm>
            <a:off x="1" y="2174876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chemeClr val="accent1"/>
                </a:solidFill>
              </a:defRPr>
            </a:lvl2pPr>
            <a:lvl3pPr marL="1431925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chemeClr val="accent1"/>
                </a:solidFill>
              </a:defRPr>
            </a:lvl3pPr>
            <a:lvl4pPr marL="1789113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4pPr>
            <a:lvl5pPr marL="2146300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695147" y="274640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16681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88118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517775" indent="-1730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1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explic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2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764A-3372-4F92-A04B-C6D954743B17}" type="datetimeFigureOut">
              <a:rPr lang="es-ES" smtClean="0"/>
              <a:pPr/>
              <a:t>17/05/2018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86E7-29ED-41AB-9506-B1B1EB43D0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30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escam.castillalamancha.es/sites/sescam.castillalamancha.es/files/documentos/farmacia/tratamiento_del_insomnio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lc.min-saude.pt/ResourcesUser/CHL/Educacao_para_a_saude/Cartaz_Higiene_do_Sono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customXml" Target="../ink/ink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amino-acidos.org/l-triptofano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udemelhor.com/quais-sao-fases-sono-que-acontece-cada-um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objetivolua.com/wp-content/uploads/2013/07/ciclo-do-sono.jpg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Abordagem</a:t>
            </a:r>
            <a:r>
              <a:rPr lang="es-ES" dirty="0"/>
              <a:t> </a:t>
            </a:r>
            <a:r>
              <a:rPr lang="es-ES" dirty="0" err="1"/>
              <a:t>prática</a:t>
            </a:r>
            <a:r>
              <a:rPr lang="es-ES" dirty="0"/>
              <a:t> da </a:t>
            </a:r>
            <a:r>
              <a:rPr lang="es-ES" dirty="0" err="1"/>
              <a:t>ansiedade</a:t>
            </a:r>
            <a:r>
              <a:rPr lang="es-ES" dirty="0"/>
              <a:t> e </a:t>
            </a:r>
            <a:r>
              <a:rPr lang="es-ES" dirty="0" err="1"/>
              <a:t>sono</a:t>
            </a:r>
            <a:r>
              <a:rPr lang="es-ES" dirty="0"/>
              <a:t> em </a:t>
            </a:r>
            <a:r>
              <a:rPr lang="es-ES" dirty="0" err="1"/>
              <a:t>Farmácia</a:t>
            </a:r>
            <a:r>
              <a:rPr lang="es-ES" dirty="0"/>
              <a:t> </a:t>
            </a:r>
            <a:r>
              <a:rPr lang="es-ES" dirty="0" err="1"/>
              <a:t>Comunitária</a:t>
            </a:r>
            <a:endParaRPr lang="es-ES" dirty="0"/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Sofia Piedade</a:t>
            </a:r>
          </a:p>
          <a:p>
            <a:r>
              <a:rPr lang="es-ES" dirty="0" err="1"/>
              <a:t>Farmácia</a:t>
            </a:r>
            <a:r>
              <a:rPr lang="es-ES" dirty="0"/>
              <a:t> </a:t>
            </a:r>
            <a:r>
              <a:rPr lang="es-ES" dirty="0" err="1"/>
              <a:t>Comunitária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45E0F0-21A5-4980-A060-D93DE205A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Benzodiazepinas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93752E22-7A66-4628-B3CF-478A05B90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8" y="1015675"/>
            <a:ext cx="11535072" cy="4592024"/>
          </a:xfrm>
        </p:spPr>
        <p:txBody>
          <a:bodyPr>
            <a:normAutofit fontScale="92500"/>
          </a:bodyPr>
          <a:lstStyle/>
          <a:p>
            <a:r>
              <a:rPr lang="pt-PT" dirty="0"/>
              <a:t>Benzodiazepinas e fármacos análogos</a:t>
            </a:r>
          </a:p>
          <a:p>
            <a:pPr lvl="1"/>
            <a:r>
              <a:rPr lang="pt-PT" dirty="0"/>
              <a:t>Relaxante muscular</a:t>
            </a:r>
          </a:p>
          <a:p>
            <a:pPr lvl="1"/>
            <a:r>
              <a:rPr lang="pt-PT" dirty="0"/>
              <a:t>Hipnótica</a:t>
            </a:r>
          </a:p>
          <a:p>
            <a:pPr lvl="1"/>
            <a:r>
              <a:rPr lang="pt-PT" dirty="0"/>
              <a:t>Ansiolítica</a:t>
            </a:r>
          </a:p>
          <a:p>
            <a:pPr lvl="1"/>
            <a:r>
              <a:rPr lang="pt-PT" dirty="0"/>
              <a:t>Anticonvulsivante</a:t>
            </a:r>
          </a:p>
          <a:p>
            <a:pPr lvl="1"/>
            <a:endParaRPr lang="pt-PT" dirty="0"/>
          </a:p>
          <a:p>
            <a:r>
              <a:rPr lang="pt-PT" dirty="0"/>
              <a:t>Atuam sobre sistemas inibitórios de </a:t>
            </a:r>
            <a:r>
              <a:rPr lang="pt-PT" dirty="0" err="1"/>
              <a:t>neurotransmissão</a:t>
            </a:r>
            <a:r>
              <a:rPr lang="pt-PT" dirty="0"/>
              <a:t> do GABA, além da sua provável </a:t>
            </a:r>
            <a:r>
              <a:rPr lang="pt-PT" dirty="0" err="1"/>
              <a:t>acção</a:t>
            </a:r>
            <a:r>
              <a:rPr lang="pt-PT" dirty="0"/>
              <a:t> direta na indução do sono não REM</a:t>
            </a:r>
          </a:p>
          <a:p>
            <a:r>
              <a:rPr lang="pt-PT" dirty="0"/>
              <a:t>Melhoram a eficiência do sono por diminuir a sua latência , aumentar o tempo total de sono e por diminuir o número de despertares noturnos</a:t>
            </a:r>
          </a:p>
          <a:p>
            <a:r>
              <a:rPr lang="pt-PT" dirty="0"/>
              <a:t>Embora seguros induzem tolerância, dependência e situações de abuso, insónia, sonolência diurna com risco de acidentes, aumento do risco de eventos coronários e respiratórios</a:t>
            </a:r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1BB60EF9-2018-4F56-B29A-C58AC11DB2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PT" sz="1200" dirty="0"/>
              <a:t>Vidal R, </a:t>
            </a:r>
            <a:r>
              <a:rPr lang="pt-PT" sz="1200" dirty="0" err="1"/>
              <a:t>et</a:t>
            </a:r>
            <a:r>
              <a:rPr lang="pt-PT" sz="1200" dirty="0"/>
              <a:t> al. Braz J </a:t>
            </a:r>
            <a:r>
              <a:rPr lang="pt-PT" sz="1200" dirty="0" err="1"/>
              <a:t>Surg</a:t>
            </a:r>
            <a:r>
              <a:rPr lang="pt-PT" sz="1200" dirty="0"/>
              <a:t> </a:t>
            </a:r>
            <a:r>
              <a:rPr lang="pt-PT" sz="1200" dirty="0" err="1"/>
              <a:t>Clin</a:t>
            </a:r>
            <a:r>
              <a:rPr lang="pt-PT" sz="1200" dirty="0"/>
              <a:t> </a:t>
            </a:r>
            <a:r>
              <a:rPr lang="pt-PT" sz="1200" dirty="0" err="1"/>
              <a:t>Res</a:t>
            </a:r>
            <a:r>
              <a:rPr lang="pt-PT" sz="1200" dirty="0"/>
              <a:t>, 2015;9(1):78-83</a:t>
            </a:r>
          </a:p>
        </p:txBody>
      </p:sp>
      <p:pic>
        <p:nvPicPr>
          <p:cNvPr id="5" name="Picture 6" descr="gaba">
            <a:extLst>
              <a:ext uri="{FF2B5EF4-FFF2-40B4-BE49-F238E27FC236}">
                <a16:creationId xmlns:a16="http://schemas.microsoft.com/office/drawing/2014/main" xmlns="" id="{572BBB0B-D533-44AD-92AE-6EC81EDB4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147118"/>
            <a:ext cx="2744352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662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FD73A2-B3DC-4AC1-9EF7-E1080ACC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56" y="122064"/>
            <a:ext cx="10972800" cy="604800"/>
          </a:xfrm>
        </p:spPr>
        <p:txBody>
          <a:bodyPr/>
          <a:lstStyle/>
          <a:p>
            <a:r>
              <a:rPr lang="pt-PT" dirty="0"/>
              <a:t>Tratamento a curto prazo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7ECF4FC8-5601-4567-863D-764163FAD9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PT" sz="1200" dirty="0"/>
              <a:t>NOC DGS</a:t>
            </a:r>
          </a:p>
        </p:txBody>
      </p:sp>
      <p:pic>
        <p:nvPicPr>
          <p:cNvPr id="7" name="Marcador de Posição de Conteúdo 6">
            <a:extLst>
              <a:ext uri="{FF2B5EF4-FFF2-40B4-BE49-F238E27FC236}">
                <a16:creationId xmlns:a16="http://schemas.microsoft.com/office/drawing/2014/main" xmlns="" id="{0A453CF1-3DE3-4BD1-AC71-E97C368FC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9156" y="1142206"/>
            <a:ext cx="8257284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52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45E0F0-21A5-4980-A060-D93DE205A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Benzodiazepinas: Duração de ação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93752E22-7A66-4628-B3CF-478A05B90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8" y="1015675"/>
            <a:ext cx="11535072" cy="4592024"/>
          </a:xfrm>
        </p:spPr>
        <p:txBody>
          <a:bodyPr>
            <a:normAutofit/>
          </a:bodyPr>
          <a:lstStyle/>
          <a:p>
            <a:endParaRPr lang="pt-PT" dirty="0"/>
          </a:p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1BB60EF9-2018-4F56-B29A-C58AC11DB2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pt-PT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595E05-9CB9-47A8-BC9B-82877757CADD}"/>
              </a:ext>
            </a:extLst>
          </p:cNvPr>
          <p:cNvSpPr txBox="1"/>
          <p:nvPr/>
        </p:nvSpPr>
        <p:spPr>
          <a:xfrm>
            <a:off x="1847528" y="5157192"/>
            <a:ext cx="8568952" cy="43204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sz="2200" dirty="0">
                <a:solidFill>
                  <a:schemeClr val="accent1"/>
                </a:solidFill>
              </a:rPr>
              <a:t>Quanto menor a semivida, maior o risco de abuso/dependência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5C3F1D1-3260-4949-B0C5-F5F8AB060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404" y="1052736"/>
            <a:ext cx="9675191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08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3BB473-B7B0-4B6F-9BC1-A6010680C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Ansiedade: outros fármacos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41BFDB8B-5028-4A4A-A4B1-475C3CA2F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/>
              <a:t>Buspirona</a:t>
            </a:r>
            <a:endParaRPr lang="pt-PT" dirty="0"/>
          </a:p>
          <a:p>
            <a:pPr lvl="1"/>
            <a:r>
              <a:rPr lang="pt-PT" dirty="0"/>
              <a:t>A </a:t>
            </a:r>
            <a:r>
              <a:rPr lang="pt-PT" dirty="0" err="1"/>
              <a:t>buspirona</a:t>
            </a:r>
            <a:r>
              <a:rPr lang="pt-PT" dirty="0"/>
              <a:t> tem alta afinidade pelos </a:t>
            </a:r>
            <a:r>
              <a:rPr lang="pt-PT" dirty="0" err="1"/>
              <a:t>receptores</a:t>
            </a:r>
            <a:r>
              <a:rPr lang="pt-PT" dirty="0"/>
              <a:t> </a:t>
            </a:r>
            <a:r>
              <a:rPr lang="pt-PT" dirty="0" err="1"/>
              <a:t>serotoninérgicos</a:t>
            </a:r>
            <a:r>
              <a:rPr lang="pt-PT" dirty="0"/>
              <a:t> do subtipo 5-HT1A</a:t>
            </a:r>
          </a:p>
          <a:p>
            <a:pPr lvl="1"/>
            <a:r>
              <a:rPr lang="pt-PT" dirty="0"/>
              <a:t>Não provoca sedação</a:t>
            </a:r>
          </a:p>
          <a:p>
            <a:pPr lvl="1"/>
            <a:r>
              <a:rPr lang="pt-PT" dirty="0"/>
              <a:t>Início de ação lento</a:t>
            </a:r>
          </a:p>
          <a:p>
            <a:r>
              <a:rPr lang="pt-PT" dirty="0" err="1"/>
              <a:t>Pregabalina</a:t>
            </a:r>
            <a:endParaRPr lang="pt-PT" dirty="0"/>
          </a:p>
          <a:p>
            <a:r>
              <a:rPr lang="pt-PT" dirty="0"/>
              <a:t>Antidepressivos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09760354-1D57-4AE4-9899-E4616EEE88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3936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901B82-3F20-4383-94B7-33BD1C4A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Insónia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0080E6C6-2102-4CA1-9648-DF669130AE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pt-PT" sz="1200" dirty="0">
                <a:hlinkClick r:id="rId3"/>
              </a:rPr>
              <a:t>http://sescam.castillalamancha.es/sites/sescam.castillalamancha.es/files/documentos/farmacia/tratamiento_del_insomnio.pdf</a:t>
            </a:r>
            <a:endParaRPr lang="pt-PT" sz="1200" dirty="0"/>
          </a:p>
          <a:p>
            <a:r>
              <a:rPr lang="pt-PT" sz="1200" dirty="0" err="1"/>
              <a:t>Dominguez</a:t>
            </a:r>
            <a:r>
              <a:rPr lang="pt-PT" sz="1200" dirty="0"/>
              <a:t> M, </a:t>
            </a:r>
            <a:r>
              <a:rPr lang="pt-PT" sz="1200" dirty="0" err="1"/>
              <a:t>et</a:t>
            </a:r>
            <a:r>
              <a:rPr lang="pt-PT" sz="1200" dirty="0"/>
              <a:t> al. </a:t>
            </a:r>
            <a:r>
              <a:rPr lang="pt-PT" sz="1200" dirty="0" err="1"/>
              <a:t>Aten</a:t>
            </a:r>
            <a:r>
              <a:rPr lang="pt-PT" sz="1200" dirty="0"/>
              <a:t> Primaria. 2015;47(6):351-358</a:t>
            </a:r>
          </a:p>
        </p:txBody>
      </p:sp>
      <p:pic>
        <p:nvPicPr>
          <p:cNvPr id="8" name="Marcador de Posição de Conteúdo 7">
            <a:extLst>
              <a:ext uri="{FF2B5EF4-FFF2-40B4-BE49-F238E27FC236}">
                <a16:creationId xmlns:a16="http://schemas.microsoft.com/office/drawing/2014/main" xmlns="" id="{1975860C-FBC0-4CCB-A534-95EEF4445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89793" y="1016000"/>
            <a:ext cx="7486943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C3F6729-FEDA-4D61-9ED4-8A1729F6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Medidas de higiene do sono: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D178A70C-B8BE-4A51-80D8-CFB9FCCD1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Deitar e acordar sempre à mesma hora, todos os dias, mesmo ao fim de semana.</a:t>
            </a:r>
          </a:p>
          <a:p>
            <a:r>
              <a:rPr lang="pt-PT" dirty="0"/>
              <a:t>Fazer exercício físico regular, mas não demasiado perto da hora de dormir.</a:t>
            </a:r>
          </a:p>
          <a:p>
            <a:r>
              <a:rPr lang="pt-PT" dirty="0"/>
              <a:t>Evitar a ingestão de álcool e bebidas com cafeína  a partir do final da tarde.</a:t>
            </a:r>
          </a:p>
          <a:p>
            <a:r>
              <a:rPr lang="pt-PT" dirty="0"/>
              <a:t>Evitar refeições pesadas.</a:t>
            </a:r>
          </a:p>
          <a:p>
            <a:r>
              <a:rPr lang="pt-PT" dirty="0"/>
              <a:t>Não fumar, especialmente, próximo da hora de dormir.</a:t>
            </a:r>
          </a:p>
          <a:p>
            <a:r>
              <a:rPr lang="pt-PT" dirty="0"/>
              <a:t>Desligar completamente do trabalho.</a:t>
            </a:r>
          </a:p>
          <a:p>
            <a:r>
              <a:rPr lang="pt-PT" dirty="0"/>
              <a:t> Criar no quarto condições adequadas ao repouso: temperatura adequada, pouca luz e sem ruído. Desligar todos os ecrãs.</a:t>
            </a:r>
          </a:p>
          <a:p>
            <a:r>
              <a:rPr lang="pt-PT" dirty="0"/>
              <a:t>Rever a medicação.</a:t>
            </a:r>
          </a:p>
          <a:p>
            <a:endParaRPr lang="pt-PT" dirty="0"/>
          </a:p>
          <a:p>
            <a:endParaRPr lang="pt-PT" sz="2400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CBC4C655-AC2E-482A-B768-FC58334F73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32500" lnSpcReduction="20000"/>
          </a:bodyPr>
          <a:lstStyle/>
          <a:p>
            <a:r>
              <a:rPr lang="pt-PT" sz="2100" dirty="0">
                <a:solidFill>
                  <a:srgbClr val="FF0000"/>
                </a:solidFill>
                <a:hlinkClick r:id="rId2"/>
              </a:rPr>
              <a:t>http://www.chlc.min-saude.pt/ResourcesUser/CHL/Educacao_para_a_saude/Cartaz_Higiene_do_Sono.pdf</a:t>
            </a:r>
            <a:endParaRPr lang="pt-PT" sz="2100" dirty="0">
              <a:solidFill>
                <a:srgbClr val="FF0000"/>
              </a:solidFill>
            </a:endParaRPr>
          </a:p>
          <a:p>
            <a:r>
              <a:rPr lang="pt-PT" sz="2100" dirty="0" err="1"/>
              <a:t>Dominguez</a:t>
            </a:r>
            <a:r>
              <a:rPr lang="pt-PT" sz="2100" dirty="0"/>
              <a:t> M, </a:t>
            </a:r>
            <a:r>
              <a:rPr lang="pt-PT" sz="2100" dirty="0" err="1"/>
              <a:t>et</a:t>
            </a:r>
            <a:r>
              <a:rPr lang="pt-PT" sz="2100" dirty="0"/>
              <a:t> al. </a:t>
            </a:r>
            <a:r>
              <a:rPr lang="pt-PT" sz="2100" dirty="0" err="1"/>
              <a:t>Aten</a:t>
            </a:r>
            <a:r>
              <a:rPr lang="pt-PT" sz="2100" dirty="0"/>
              <a:t> Primaria. 2015;47(6):351-358</a:t>
            </a:r>
          </a:p>
          <a:p>
            <a:endParaRPr lang="pt-P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46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C3F6729-FEDA-4D61-9ED4-8A1729F6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Intervenção Farmacêutica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D178A70C-B8BE-4A51-80D8-CFB9FCCD1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err="1"/>
              <a:t>Doxilamina</a:t>
            </a:r>
            <a:endParaRPr lang="pt-PT" dirty="0"/>
          </a:p>
          <a:p>
            <a:r>
              <a:rPr lang="pt-PT" dirty="0"/>
              <a:t>Melatonina</a:t>
            </a:r>
          </a:p>
          <a:p>
            <a:r>
              <a:rPr lang="pt-PT" dirty="0"/>
              <a:t>Vitaminas do complexo B</a:t>
            </a:r>
          </a:p>
          <a:p>
            <a:r>
              <a:rPr lang="pt-PT" dirty="0"/>
              <a:t>Magnésio</a:t>
            </a:r>
          </a:p>
          <a:p>
            <a:r>
              <a:rPr lang="pt-PT" dirty="0">
                <a:solidFill>
                  <a:srgbClr val="FF0000"/>
                </a:solidFill>
              </a:rPr>
              <a:t>Fitoterapia</a:t>
            </a:r>
          </a:p>
          <a:p>
            <a:pPr marL="542925" indent="0">
              <a:buNone/>
            </a:pPr>
            <a:endParaRPr lang="pt-PT" dirty="0"/>
          </a:p>
          <a:p>
            <a:pPr lvl="1" algn="just"/>
            <a:r>
              <a:rPr lang="pt-PT" sz="2400" dirty="0"/>
              <a:t>“ </a:t>
            </a:r>
            <a:r>
              <a:rPr lang="pt-PT" sz="2400" dirty="0" err="1"/>
              <a:t>is</a:t>
            </a:r>
            <a:r>
              <a:rPr lang="pt-PT" sz="2400" dirty="0"/>
              <a:t> </a:t>
            </a:r>
            <a:r>
              <a:rPr lang="pt-PT" sz="2400" dirty="0" err="1"/>
              <a:t>understood</a:t>
            </a:r>
            <a:r>
              <a:rPr lang="pt-PT" sz="2400" dirty="0"/>
              <a:t> as </a:t>
            </a:r>
            <a:r>
              <a:rPr lang="pt-PT" sz="2400" dirty="0" err="1"/>
              <a:t>the</a:t>
            </a:r>
            <a:r>
              <a:rPr lang="pt-PT" sz="2400" dirty="0"/>
              <a:t> use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products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plant</a:t>
            </a:r>
            <a:r>
              <a:rPr lang="pt-PT" sz="2400" dirty="0"/>
              <a:t> </a:t>
            </a:r>
            <a:r>
              <a:rPr lang="pt-PT" sz="2400" dirty="0" err="1"/>
              <a:t>origin</a:t>
            </a:r>
            <a:r>
              <a:rPr lang="pt-PT" sz="2400" dirty="0"/>
              <a:t> for </a:t>
            </a:r>
            <a:r>
              <a:rPr lang="pt-PT" sz="2400" dirty="0" err="1"/>
              <a:t>therapeutic</a:t>
            </a:r>
            <a:r>
              <a:rPr lang="pt-PT" sz="2400" dirty="0"/>
              <a:t> </a:t>
            </a:r>
            <a:r>
              <a:rPr lang="pt-PT" sz="2400" dirty="0" err="1"/>
              <a:t>purposes</a:t>
            </a:r>
            <a:r>
              <a:rPr lang="pt-PT" sz="2400" dirty="0"/>
              <a:t> for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prevention</a:t>
            </a:r>
            <a:r>
              <a:rPr lang="pt-PT" sz="2400" dirty="0"/>
              <a:t>, </a:t>
            </a:r>
            <a:r>
              <a:rPr lang="pt-PT" sz="2400" dirty="0" err="1"/>
              <a:t>relief</a:t>
            </a:r>
            <a:r>
              <a:rPr lang="pt-PT" sz="2400" dirty="0"/>
              <a:t>, </a:t>
            </a:r>
            <a:r>
              <a:rPr lang="pt-PT" sz="2400" dirty="0" err="1"/>
              <a:t>or</a:t>
            </a:r>
            <a:r>
              <a:rPr lang="pt-PT" sz="2400" dirty="0"/>
              <a:t> cure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pathologies</a:t>
            </a:r>
            <a:r>
              <a:rPr lang="pt-PT" sz="2400" dirty="0"/>
              <a:t>. A medicinal </a:t>
            </a:r>
            <a:r>
              <a:rPr lang="pt-PT" sz="2400" dirty="0" err="1"/>
              <a:t>plant</a:t>
            </a:r>
            <a:r>
              <a:rPr lang="pt-PT" sz="2400" dirty="0"/>
              <a:t> </a:t>
            </a:r>
            <a:r>
              <a:rPr lang="pt-PT" sz="2400" dirty="0" err="1"/>
              <a:t>is</a:t>
            </a:r>
            <a:r>
              <a:rPr lang="pt-PT" sz="2400" dirty="0"/>
              <a:t> a </a:t>
            </a:r>
            <a:r>
              <a:rPr lang="pt-PT" sz="2400" dirty="0" err="1"/>
              <a:t>plant</a:t>
            </a:r>
            <a:r>
              <a:rPr lang="pt-PT" sz="2400" dirty="0"/>
              <a:t> </a:t>
            </a:r>
            <a:r>
              <a:rPr lang="pt-PT" sz="2400" dirty="0" err="1"/>
              <a:t>species</a:t>
            </a:r>
            <a:r>
              <a:rPr lang="pt-PT" sz="2400" dirty="0"/>
              <a:t> </a:t>
            </a:r>
            <a:r>
              <a:rPr lang="pt-PT" sz="2400" dirty="0" err="1"/>
              <a:t>that</a:t>
            </a:r>
            <a:r>
              <a:rPr lang="pt-PT" sz="2400" dirty="0"/>
              <a:t> </a:t>
            </a:r>
            <a:r>
              <a:rPr lang="pt-PT" sz="2400" dirty="0" err="1"/>
              <a:t>possesses</a:t>
            </a:r>
            <a:r>
              <a:rPr lang="pt-PT" sz="2400" dirty="0"/>
              <a:t> </a:t>
            </a:r>
            <a:r>
              <a:rPr lang="pt-PT" sz="2400" dirty="0" err="1"/>
              <a:t>substances</a:t>
            </a:r>
            <a:r>
              <a:rPr lang="pt-PT" sz="2400" dirty="0"/>
              <a:t> </a:t>
            </a:r>
            <a:r>
              <a:rPr lang="pt-PT" sz="2400" dirty="0" err="1"/>
              <a:t>that</a:t>
            </a:r>
            <a:r>
              <a:rPr lang="pt-PT" sz="2400" dirty="0"/>
              <a:t> can </a:t>
            </a:r>
            <a:r>
              <a:rPr lang="pt-PT" sz="2400" dirty="0" err="1"/>
              <a:t>be</a:t>
            </a:r>
            <a:r>
              <a:rPr lang="pt-PT" sz="2400" dirty="0"/>
              <a:t> </a:t>
            </a:r>
            <a:r>
              <a:rPr lang="pt-PT" sz="2400" dirty="0" err="1"/>
              <a:t>used</a:t>
            </a:r>
            <a:r>
              <a:rPr lang="pt-PT" sz="2400" dirty="0"/>
              <a:t> for </a:t>
            </a:r>
            <a:r>
              <a:rPr lang="pt-PT" sz="2400" dirty="0" err="1"/>
              <a:t>therapeutic</a:t>
            </a:r>
            <a:r>
              <a:rPr lang="pt-PT" sz="2400" dirty="0"/>
              <a:t> </a:t>
            </a:r>
            <a:r>
              <a:rPr lang="pt-PT" sz="2400" dirty="0" err="1"/>
              <a:t>purposes</a:t>
            </a:r>
            <a:r>
              <a:rPr lang="pt-PT" sz="2400" dirty="0"/>
              <a:t> </a:t>
            </a:r>
            <a:r>
              <a:rPr lang="pt-PT" sz="2400" dirty="0" err="1"/>
              <a:t>or</a:t>
            </a:r>
            <a:r>
              <a:rPr lang="pt-PT" sz="2400" dirty="0"/>
              <a:t> </a:t>
            </a:r>
            <a:r>
              <a:rPr lang="pt-PT" sz="2400" dirty="0" err="1"/>
              <a:t>whose</a:t>
            </a:r>
            <a:r>
              <a:rPr lang="pt-PT" sz="2400" dirty="0"/>
              <a:t> </a:t>
            </a:r>
            <a:r>
              <a:rPr lang="pt-PT" sz="2400" dirty="0" err="1"/>
              <a:t>active</a:t>
            </a:r>
            <a:r>
              <a:rPr lang="pt-PT" sz="2400" dirty="0"/>
              <a:t> ingredientes </a:t>
            </a:r>
            <a:r>
              <a:rPr lang="pt-PT" sz="2400" dirty="0" err="1"/>
              <a:t>may</a:t>
            </a:r>
            <a:r>
              <a:rPr lang="pt-PT" sz="2400" dirty="0"/>
              <a:t> </a:t>
            </a:r>
            <a:r>
              <a:rPr lang="pt-PT" sz="2400" dirty="0" err="1"/>
              <a:t>be</a:t>
            </a:r>
            <a:r>
              <a:rPr lang="pt-PT" sz="2400" dirty="0"/>
              <a:t> </a:t>
            </a:r>
            <a:r>
              <a:rPr lang="pt-PT" sz="2400" dirty="0" err="1"/>
              <a:t>precursors</a:t>
            </a:r>
            <a:r>
              <a:rPr lang="pt-PT" sz="2400" dirty="0"/>
              <a:t> for </a:t>
            </a:r>
            <a:r>
              <a:rPr lang="pt-PT" sz="2400" dirty="0" err="1"/>
              <a:t>synthesis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new</a:t>
            </a:r>
            <a:r>
              <a:rPr lang="pt-PT" sz="2400" dirty="0"/>
              <a:t> </a:t>
            </a:r>
            <a:r>
              <a:rPr lang="pt-PT" sz="2400" dirty="0" err="1"/>
              <a:t>drugs</a:t>
            </a:r>
            <a:r>
              <a:rPr lang="pt-PT" sz="2400" dirty="0"/>
              <a:t>.”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CBC4C655-AC2E-482A-B768-FC58334F73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PT" sz="1200" dirty="0" err="1"/>
              <a:t>Rodrigez</a:t>
            </a:r>
            <a:r>
              <a:rPr lang="pt-PT" sz="1200" dirty="0"/>
              <a:t> M. </a:t>
            </a:r>
            <a:r>
              <a:rPr lang="pt-PT" sz="1200" dirty="0" err="1"/>
              <a:t>et</a:t>
            </a:r>
            <a:r>
              <a:rPr lang="pt-PT" sz="1200" dirty="0"/>
              <a:t> al, </a:t>
            </a:r>
            <a:r>
              <a:rPr lang="pt-PT" sz="1200" dirty="0" err="1"/>
              <a:t>Actas</a:t>
            </a:r>
            <a:r>
              <a:rPr lang="pt-PT" sz="1200" dirty="0"/>
              <a:t> </a:t>
            </a:r>
            <a:r>
              <a:rPr lang="pt-PT" sz="1200" dirty="0" err="1"/>
              <a:t>Esp</a:t>
            </a:r>
            <a:r>
              <a:rPr lang="pt-PT" sz="1200" dirty="0"/>
              <a:t> </a:t>
            </a:r>
            <a:r>
              <a:rPr lang="pt-PT" sz="1200" dirty="0" err="1"/>
              <a:t>Psiquiatr</a:t>
            </a:r>
            <a:r>
              <a:rPr lang="pt-PT" sz="1200" dirty="0"/>
              <a:t> 2017; 45(1): 1-7 </a:t>
            </a:r>
          </a:p>
        </p:txBody>
      </p:sp>
    </p:spTree>
    <p:extLst>
      <p:ext uri="{BB962C8B-B14F-4D97-AF65-F5344CB8AC3E}">
        <p14:creationId xmlns:p14="http://schemas.microsoft.com/office/powerpoint/2010/main" val="2303390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xmlns="" id="{1B9D272A-0FCC-43DE-B03E-8AF452AA8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2330422"/>
            <a:ext cx="10363200" cy="3330826"/>
          </a:xfrm>
        </p:spPr>
        <p:txBody>
          <a:bodyPr/>
          <a:lstStyle/>
          <a:p>
            <a:r>
              <a:rPr lang="pt-PT" dirty="0"/>
              <a:t>Valeriana</a:t>
            </a:r>
          </a:p>
          <a:p>
            <a:r>
              <a:rPr lang="pt-PT" dirty="0" err="1"/>
              <a:t>Doxilamina</a:t>
            </a:r>
            <a:endParaRPr lang="pt-PT" dirty="0"/>
          </a:p>
          <a:p>
            <a:r>
              <a:rPr lang="pt-PT" dirty="0"/>
              <a:t>Combinação de Valeriana, Lúpulo e Melissa</a:t>
            </a:r>
          </a:p>
          <a:p>
            <a:r>
              <a:rPr lang="pt-PT" dirty="0"/>
              <a:t>Melatonina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53C7DAE6-CA8E-4C2C-B581-E91D9D00163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PT" dirty="0"/>
              <a:t>Jovem de 18 anos, recorre à farmácia com queixas de ansiedade generalizada resultantes da preparação para exames nacionais. Refere nervosismo, dores de barriga e despertares noturnos. Que medidas aconselharia?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A9F21D74-69C7-451E-8EDC-F6B0606366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3" y="5661248"/>
            <a:ext cx="11582443" cy="295162"/>
          </a:xfrm>
        </p:spPr>
        <p:txBody>
          <a:bodyPr>
            <a:normAutofit lnSpcReduction="10000"/>
          </a:bodyPr>
          <a:lstStyle/>
          <a:p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428CB9DA-001D-4251-B741-EB378361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Pergunta 3</a:t>
            </a:r>
          </a:p>
        </p:txBody>
      </p:sp>
    </p:spTree>
    <p:extLst>
      <p:ext uri="{BB962C8B-B14F-4D97-AF65-F5344CB8AC3E}">
        <p14:creationId xmlns:p14="http://schemas.microsoft.com/office/powerpoint/2010/main" val="3981343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64834F-CB9B-48BA-8C75-2F4290D2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Doxilamina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30B7961E-982F-41C2-A834-A757F9053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pt-PT" dirty="0"/>
          </a:p>
          <a:p>
            <a:r>
              <a:rPr lang="pt-PT" dirty="0"/>
              <a:t>Anti-histamínico H1 com propriedades sedativas acentuadas</a:t>
            </a:r>
          </a:p>
          <a:p>
            <a:r>
              <a:rPr lang="pt-PT" dirty="0"/>
              <a:t>↓ latência do sono </a:t>
            </a:r>
          </a:p>
          <a:p>
            <a:r>
              <a:rPr lang="pt-PT" dirty="0"/>
              <a:t>↑ da duração do sono</a:t>
            </a:r>
          </a:p>
          <a:p>
            <a:r>
              <a:rPr lang="pt-PT" dirty="0"/>
              <a:t>12,5 a 25 mg, 30`antes de deitar, </a:t>
            </a:r>
            <a:r>
              <a:rPr lang="pt-PT" dirty="0" err="1"/>
              <a:t>Máx</a:t>
            </a:r>
            <a:r>
              <a:rPr lang="pt-PT" dirty="0"/>
              <a:t>: 7 dias</a:t>
            </a:r>
          </a:p>
          <a:p>
            <a:r>
              <a:rPr lang="pt-PT" dirty="0"/>
              <a:t>Efeitos secundários: </a:t>
            </a:r>
            <a:r>
              <a:rPr lang="pt-PT" u="sng" dirty="0"/>
              <a:t>Sonolência diurna</a:t>
            </a:r>
            <a:r>
              <a:rPr lang="pt-PT" dirty="0"/>
              <a:t>, Efeitos paradoxais, </a:t>
            </a:r>
            <a:r>
              <a:rPr lang="pt-PT" dirty="0" err="1"/>
              <a:t>Xerostomia</a:t>
            </a:r>
            <a:r>
              <a:rPr lang="pt-PT" dirty="0"/>
              <a:t>, Obstipação, Visão turva, Retenção urinária, Hipersecreção brônquica</a:t>
            </a:r>
          </a:p>
          <a:p>
            <a:r>
              <a:rPr lang="pt-PT" dirty="0"/>
              <a:t>Devido aos seus efeitos anticolinérgicos apresenta diversas </a:t>
            </a:r>
            <a:r>
              <a:rPr lang="pt-PT" dirty="0" err="1"/>
              <a:t>contra-indicações</a:t>
            </a:r>
            <a:r>
              <a:rPr lang="pt-PT" dirty="0"/>
              <a:t>: Asma, Hipertrofia prostática, Úlcera péptica, Glaucoma</a:t>
            </a:r>
          </a:p>
          <a:p>
            <a:pPr marL="542925" indent="0">
              <a:buNone/>
            </a:pPr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B10C9FF3-4117-4B01-8C53-1E962F2C42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7667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64834F-CB9B-48BA-8C75-2F4290D2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Melatonina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30B7961E-982F-41C2-A834-A757F9053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Começa a ser produzida na fase 1 NREM.</a:t>
            </a:r>
          </a:p>
          <a:p>
            <a:r>
              <a:rPr lang="pt-PT" dirty="0"/>
              <a:t>Varia ao longo do ano e da vida.</a:t>
            </a:r>
          </a:p>
          <a:p>
            <a:r>
              <a:rPr lang="pt-PT" dirty="0"/>
              <a:t>Várias funções, sendo a mais conhecida a indução do sono.</a:t>
            </a:r>
          </a:p>
          <a:p>
            <a:r>
              <a:rPr lang="pt-PT" dirty="0"/>
              <a:t>Hormona produzida por diversos animais e plantas.</a:t>
            </a:r>
          </a:p>
          <a:p>
            <a:r>
              <a:rPr lang="pt-PT" dirty="0"/>
              <a:t>Alimentos que vão aumentar os níveis de melatonina: banana, gengibre, tomate, cevada, … (alimentos ricos em triptofanos-precursores da melatonina).</a:t>
            </a:r>
          </a:p>
          <a:p>
            <a:r>
              <a:rPr lang="pt-PT" dirty="0"/>
              <a:t>Usado principalmente para combater a jet-lag, trabalho por turnos</a:t>
            </a:r>
          </a:p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B10C9FF3-4117-4B01-8C53-1E962F2C42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09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B76046-3C55-41C4-A418-65CD80E0B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Ansiedade e Insónia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1E0D3467-3425-4809-9ADD-424FABA61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/>
              <a:t>A Organização Mundial de Saúde (OMS) define </a:t>
            </a:r>
            <a:r>
              <a:rPr lang="pt-PT" b="1" dirty="0"/>
              <a:t>Saúde</a:t>
            </a:r>
            <a:r>
              <a:rPr lang="pt-PT" dirty="0"/>
              <a:t> como “um estado de completo bem-estar físico, </a:t>
            </a:r>
            <a:r>
              <a:rPr lang="pt-PT" b="1" dirty="0"/>
              <a:t>mental</a:t>
            </a:r>
            <a:r>
              <a:rPr lang="pt-PT" dirty="0"/>
              <a:t> e social e não somente ausência de afeções e enfermidades”.</a:t>
            </a:r>
          </a:p>
          <a:p>
            <a:pPr algn="just"/>
            <a:endParaRPr lang="pt-PT" dirty="0"/>
          </a:p>
          <a:p>
            <a:pPr algn="just"/>
            <a:r>
              <a:rPr lang="pt-PT" b="1" dirty="0"/>
              <a:t>Ansiedade</a:t>
            </a:r>
            <a:r>
              <a:rPr lang="pt-PT" dirty="0"/>
              <a:t>: Sentimento vago e desagradável de medo, apreensão, caraterizado por tensão ou desconforto derivado a antecipação do perigo de algo desconhecido ou estranho. A ansiedade e medo passam a ser </a:t>
            </a:r>
            <a:r>
              <a:rPr lang="pt-PT" u="sng" dirty="0"/>
              <a:t>considerados patológicos </a:t>
            </a:r>
            <a:r>
              <a:rPr lang="pt-PT" dirty="0"/>
              <a:t>quando são </a:t>
            </a:r>
            <a:r>
              <a:rPr lang="pt-PT" u="sng" dirty="0"/>
              <a:t>exagerados , desproporcionais ao estimulo e interferem com a qualidade de vida, a parte emocional e desempenho diário do indivíduo</a:t>
            </a:r>
            <a:r>
              <a:rPr lang="pt-PT" dirty="0"/>
              <a:t>. Considera-se que tais situações ocorrem em indivíduos com predisposição genética.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B2940F43-3341-4D9F-9CC1-898E81FE4C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PT" sz="1200" dirty="0" err="1"/>
              <a:t>Castillo</a:t>
            </a:r>
            <a:r>
              <a:rPr lang="pt-PT" sz="1200" dirty="0"/>
              <a:t> A, </a:t>
            </a:r>
            <a:r>
              <a:rPr lang="pt-PT" sz="1200" dirty="0" err="1"/>
              <a:t>et</a:t>
            </a:r>
            <a:r>
              <a:rPr lang="pt-PT" sz="1200" dirty="0"/>
              <a:t> al. Ver </a:t>
            </a:r>
            <a:r>
              <a:rPr lang="pt-PT" sz="1200" dirty="0" err="1"/>
              <a:t>Bras</a:t>
            </a:r>
            <a:r>
              <a:rPr lang="pt-PT" sz="1200" dirty="0"/>
              <a:t> </a:t>
            </a:r>
            <a:r>
              <a:rPr lang="pt-PT" sz="1200" dirty="0" err="1"/>
              <a:t>Psiquiatr</a:t>
            </a:r>
            <a:r>
              <a:rPr lang="pt-PT" sz="1200" dirty="0"/>
              <a:t> 2000;22(12):20-23</a:t>
            </a:r>
          </a:p>
        </p:txBody>
      </p:sp>
    </p:spTree>
    <p:extLst>
      <p:ext uri="{BB962C8B-B14F-4D97-AF65-F5344CB8AC3E}">
        <p14:creationId xmlns:p14="http://schemas.microsoft.com/office/powerpoint/2010/main" val="2385838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20EC8E-D90C-4F52-A33D-2281E1CD7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Fitoterapia</a:t>
            </a:r>
            <a:endParaRPr lang="pt-PT" i="1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B4D1050C-9DD8-425C-A8AA-279247FB7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898878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 err="1"/>
              <a:t>Savage</a:t>
            </a:r>
            <a:r>
              <a:rPr lang="pt-PT" sz="1200" dirty="0"/>
              <a:t> K, </a:t>
            </a:r>
            <a:r>
              <a:rPr lang="pt-PT" sz="1200" dirty="0" err="1"/>
              <a:t>et</a:t>
            </a:r>
            <a:r>
              <a:rPr lang="pt-PT" sz="1200" dirty="0"/>
              <a:t> al. </a:t>
            </a:r>
            <a:r>
              <a:rPr lang="pt-PT" sz="1200" dirty="0" err="1"/>
              <a:t>Phytotherapy</a:t>
            </a:r>
            <a:r>
              <a:rPr lang="pt-PT" sz="1200" dirty="0"/>
              <a:t> Research. 2018; 32:3-18</a:t>
            </a:r>
          </a:p>
        </p:txBody>
      </p:sp>
      <p:pic>
        <p:nvPicPr>
          <p:cNvPr id="16" name="Marcador de Posição de Conteúdo 15">
            <a:extLst>
              <a:ext uri="{FF2B5EF4-FFF2-40B4-BE49-F238E27FC236}">
                <a16:creationId xmlns:a16="http://schemas.microsoft.com/office/drawing/2014/main" xmlns="" id="{A8C6D08B-3749-4D41-9B0D-E02049C19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7656" y="692696"/>
            <a:ext cx="10972800" cy="520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20EC8E-D90C-4F52-A33D-2281E1CD7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Fitoterapia</a:t>
            </a:r>
            <a:endParaRPr lang="pt-PT" i="1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B4D1050C-9DD8-425C-A8AA-279247FB7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PT" sz="1200" dirty="0" err="1"/>
              <a:t>Savage</a:t>
            </a:r>
            <a:r>
              <a:rPr lang="pt-PT" sz="1200" dirty="0"/>
              <a:t> K, </a:t>
            </a:r>
            <a:r>
              <a:rPr lang="pt-PT" sz="1200" dirty="0" err="1"/>
              <a:t>et</a:t>
            </a:r>
            <a:r>
              <a:rPr lang="pt-PT" sz="1200" dirty="0"/>
              <a:t> al. </a:t>
            </a:r>
            <a:r>
              <a:rPr lang="pt-PT" sz="1200" dirty="0" err="1"/>
              <a:t>Phytotherapy</a:t>
            </a:r>
            <a:r>
              <a:rPr lang="pt-PT" sz="1200" dirty="0"/>
              <a:t> Research. 2018; 32:3-18</a:t>
            </a:r>
          </a:p>
        </p:txBody>
      </p:sp>
      <p:pic>
        <p:nvPicPr>
          <p:cNvPr id="10" name="Marcador de Posição de Conteúdo 9">
            <a:extLst>
              <a:ext uri="{FF2B5EF4-FFF2-40B4-BE49-F238E27FC236}">
                <a16:creationId xmlns:a16="http://schemas.microsoft.com/office/drawing/2014/main" xmlns="" id="{C8819D33-ECDA-42C4-8604-EC8A20ECD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9376" y="764704"/>
            <a:ext cx="1119932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3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20EC8E-D90C-4F52-A33D-2281E1CD7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Fitoterapia</a:t>
            </a:r>
            <a:endParaRPr lang="pt-PT" i="1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B4D1050C-9DD8-425C-A8AA-279247FB7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PT" sz="1200" dirty="0" err="1"/>
              <a:t>Sarris</a:t>
            </a:r>
            <a:r>
              <a:rPr lang="pt-PT" sz="1200" dirty="0"/>
              <a:t> J, </a:t>
            </a:r>
            <a:r>
              <a:rPr lang="pt-PT" sz="1200" dirty="0" err="1"/>
              <a:t>et</a:t>
            </a:r>
            <a:r>
              <a:rPr lang="pt-PT" sz="1200" dirty="0"/>
              <a:t> al. </a:t>
            </a:r>
            <a:r>
              <a:rPr lang="pt-PT" sz="1200" dirty="0" err="1"/>
              <a:t>Eur</a:t>
            </a:r>
            <a:r>
              <a:rPr lang="pt-PT" sz="1200" dirty="0"/>
              <a:t> </a:t>
            </a:r>
            <a:r>
              <a:rPr lang="pt-PT" sz="1200" dirty="0" err="1"/>
              <a:t>Neuropsychopharmacol</a:t>
            </a:r>
            <a:r>
              <a:rPr lang="pt-PT" sz="1200" dirty="0"/>
              <a:t>. 2011;21(12):841-860</a:t>
            </a:r>
          </a:p>
        </p:txBody>
      </p:sp>
      <p:pic>
        <p:nvPicPr>
          <p:cNvPr id="18" name="Marcador de Posição de Conteúdo 17">
            <a:extLst>
              <a:ext uri="{FF2B5EF4-FFF2-40B4-BE49-F238E27FC236}">
                <a16:creationId xmlns:a16="http://schemas.microsoft.com/office/drawing/2014/main" xmlns="" id="{C8C1B31F-4F72-4A51-BA11-F10DB4209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9475" y="764704"/>
            <a:ext cx="10695117" cy="484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2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92B030-8F63-42B5-B2E4-3701FCA67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Valeriana (</a:t>
            </a:r>
            <a:r>
              <a:rPr lang="pt-PT" i="1" dirty="0"/>
              <a:t>Valeriana </a:t>
            </a:r>
            <a:r>
              <a:rPr lang="pt-PT" i="1" dirty="0" err="1"/>
              <a:t>Officinalis</a:t>
            </a:r>
            <a:r>
              <a:rPr lang="pt-PT" dirty="0"/>
              <a:t>)</a:t>
            </a:r>
          </a:p>
        </p:txBody>
      </p:sp>
      <p:pic>
        <p:nvPicPr>
          <p:cNvPr id="9" name="Marcador de Posição de Conteúdo 8">
            <a:extLst>
              <a:ext uri="{FF2B5EF4-FFF2-40B4-BE49-F238E27FC236}">
                <a16:creationId xmlns:a16="http://schemas.microsoft.com/office/drawing/2014/main" xmlns="" id="{EA1584E4-EFA1-405A-8800-78C59503A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700808"/>
            <a:ext cx="5334731" cy="3556487"/>
          </a:xfrm>
          <a:ln w="47625">
            <a:solidFill>
              <a:schemeClr val="tx1"/>
            </a:solidFill>
          </a:ln>
        </p:spPr>
      </p:pic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DD8914BE-7702-483B-A276-265A673485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NOC DGS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12857225-87A9-49BD-B01C-21178D0DEB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4" r="16113"/>
          <a:stretch/>
        </p:blipFill>
        <p:spPr>
          <a:xfrm>
            <a:off x="1487488" y="1268760"/>
            <a:ext cx="4119418" cy="39470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xmlns="" id="{B61ED6D4-4D9F-4800-96FB-6CB78BCC26D4}"/>
                  </a:ext>
                </a:extLst>
              </p14:cNvPr>
              <p14:cNvContentPartPr/>
              <p14:nvPr/>
            </p14:nvContentPartPr>
            <p14:xfrm>
              <a:off x="6753753" y="3053847"/>
              <a:ext cx="2169360" cy="75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B61ED6D4-4D9F-4800-96FB-6CB78BCC26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99753" y="2946207"/>
                <a:ext cx="2277000" cy="22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5427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86AFC9-4E87-4F62-92E2-BACC8F247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Outros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767D5BE4-6F76-4002-9098-EBC71648C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PT" dirty="0"/>
              <a:t>Magnésio</a:t>
            </a:r>
          </a:p>
          <a:p>
            <a:pPr lvl="1"/>
            <a:r>
              <a:rPr lang="pt-PT" dirty="0"/>
              <a:t>Ação relaxante muscular (inibe a libertação da acetilcolina na junção neuromuscular)</a:t>
            </a:r>
          </a:p>
          <a:p>
            <a:pPr lvl="1"/>
            <a:r>
              <a:rPr lang="pt-PT" dirty="0"/>
              <a:t>Propriedades sedativas por ser antagonista do </a:t>
            </a:r>
            <a:r>
              <a:rPr lang="pt-PT" dirty="0" err="1"/>
              <a:t>receptor</a:t>
            </a:r>
            <a:r>
              <a:rPr lang="pt-PT" dirty="0"/>
              <a:t> NMDA do glutamato</a:t>
            </a:r>
          </a:p>
          <a:p>
            <a:pPr lvl="1"/>
            <a:r>
              <a:rPr lang="pt-PT" dirty="0"/>
              <a:t>Precursor da serotonina</a:t>
            </a:r>
          </a:p>
          <a:p>
            <a:pPr lvl="1"/>
            <a:endParaRPr lang="pt-PT" dirty="0"/>
          </a:p>
          <a:p>
            <a:r>
              <a:rPr lang="pt-PT" dirty="0"/>
              <a:t>Vitaminas do complexo B</a:t>
            </a:r>
          </a:p>
          <a:p>
            <a:pPr lvl="1"/>
            <a:r>
              <a:rPr lang="pt-PT" dirty="0">
                <a:solidFill>
                  <a:srgbClr val="002060"/>
                </a:solidFill>
              </a:rPr>
              <a:t>Contribuem para uma normal função psicológica, para o normal funcionamento do sistema nervoso e para a redução do cansaço e fadiga</a:t>
            </a:r>
          </a:p>
          <a:p>
            <a:pPr lvl="2"/>
            <a:r>
              <a:rPr lang="pt-PT" dirty="0">
                <a:solidFill>
                  <a:srgbClr val="002060"/>
                </a:solidFill>
              </a:rPr>
              <a:t>Vitamina B12</a:t>
            </a:r>
          </a:p>
          <a:p>
            <a:pPr lvl="3"/>
            <a:r>
              <a:rPr lang="pt-PT" dirty="0">
                <a:solidFill>
                  <a:srgbClr val="002060"/>
                </a:solidFill>
              </a:rPr>
              <a:t>Envolvida na síntese da serotonina e outros neurotransmissores</a:t>
            </a:r>
          </a:p>
          <a:p>
            <a:pPr lvl="3"/>
            <a:r>
              <a:rPr lang="pt-PT" dirty="0">
                <a:solidFill>
                  <a:srgbClr val="002060"/>
                </a:solidFill>
              </a:rPr>
              <a:t>Envolvida no humor (depressão)</a:t>
            </a:r>
          </a:p>
          <a:p>
            <a:pPr lvl="3"/>
            <a:r>
              <a:rPr lang="pt-PT" dirty="0">
                <a:solidFill>
                  <a:srgbClr val="002060"/>
                </a:solidFill>
              </a:rPr>
              <a:t>Associada ao défice de atenção, memória e disfunções mentais</a:t>
            </a:r>
          </a:p>
          <a:p>
            <a:pPr lvl="2"/>
            <a:r>
              <a:rPr lang="pt-PT" dirty="0">
                <a:solidFill>
                  <a:srgbClr val="002060"/>
                </a:solidFill>
              </a:rPr>
              <a:t>Vitamina B6</a:t>
            </a:r>
          </a:p>
          <a:p>
            <a:pPr lvl="3"/>
            <a:r>
              <a:rPr lang="pt-PT" dirty="0">
                <a:solidFill>
                  <a:srgbClr val="002060"/>
                </a:solidFill>
              </a:rPr>
              <a:t>Precursora da serotonina e triptofano (precursor da serotonina e melatonina)</a:t>
            </a:r>
          </a:p>
          <a:p>
            <a:pPr lvl="3"/>
            <a:r>
              <a:rPr lang="pt-PT" dirty="0">
                <a:solidFill>
                  <a:srgbClr val="002060"/>
                </a:solidFill>
              </a:rPr>
              <a:t>Melhora a absorção do magnésio</a:t>
            </a:r>
          </a:p>
          <a:p>
            <a:pPr lvl="2"/>
            <a:endParaRPr lang="pt-PT" dirty="0">
              <a:solidFill>
                <a:schemeClr val="tx1"/>
              </a:solidFill>
            </a:endParaRPr>
          </a:p>
          <a:p>
            <a:pPr lvl="1"/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D5D73BC8-6F64-4094-884C-4B6A94F2A7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t-PT" sz="4800" dirty="0">
                <a:hlinkClick r:id="rId2"/>
              </a:rPr>
              <a:t>http://amino-acidos.org/l-triptofano/</a:t>
            </a:r>
            <a:endParaRPr lang="pt-PT" sz="4800" dirty="0"/>
          </a:p>
          <a:p>
            <a:r>
              <a:rPr lang="pt-PT" sz="4800" dirty="0" err="1"/>
              <a:t>Rodrigez</a:t>
            </a:r>
            <a:r>
              <a:rPr lang="pt-PT" sz="4800" dirty="0"/>
              <a:t> M. </a:t>
            </a:r>
            <a:r>
              <a:rPr lang="pt-PT" sz="4800" dirty="0" err="1"/>
              <a:t>et</a:t>
            </a:r>
            <a:r>
              <a:rPr lang="pt-PT" sz="4800" dirty="0"/>
              <a:t> al, </a:t>
            </a:r>
            <a:r>
              <a:rPr lang="pt-PT" sz="4800" dirty="0" err="1"/>
              <a:t>Actas</a:t>
            </a:r>
            <a:r>
              <a:rPr lang="pt-PT" sz="4800" dirty="0"/>
              <a:t> </a:t>
            </a:r>
            <a:r>
              <a:rPr lang="pt-PT" sz="4800" dirty="0" err="1"/>
              <a:t>Esp</a:t>
            </a:r>
            <a:r>
              <a:rPr lang="pt-PT" sz="4800" dirty="0"/>
              <a:t> </a:t>
            </a:r>
            <a:r>
              <a:rPr lang="pt-PT" sz="4800" dirty="0" err="1"/>
              <a:t>Psiquiatr</a:t>
            </a:r>
            <a:r>
              <a:rPr lang="pt-PT" sz="4800" dirty="0"/>
              <a:t> 2017; 45(1): 1-7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83697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xmlns="" id="{1B9D272A-0FCC-43DE-B03E-8AF452AA8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Não fumar próximo da hora de dormir</a:t>
            </a:r>
          </a:p>
          <a:p>
            <a:r>
              <a:rPr lang="pt-PT" dirty="0"/>
              <a:t>Suplemento com magnésio e Vitamina B</a:t>
            </a:r>
            <a:r>
              <a:rPr lang="pt-PT" baseline="-25000" dirty="0"/>
              <a:t>6</a:t>
            </a:r>
          </a:p>
          <a:p>
            <a:r>
              <a:rPr lang="pt-PT" dirty="0"/>
              <a:t>Combinação de Valeriana, Passiflora e </a:t>
            </a:r>
            <a:r>
              <a:rPr lang="pt-PT" dirty="0" err="1"/>
              <a:t>Lupulo</a:t>
            </a:r>
            <a:endParaRPr lang="pt-PT" dirty="0"/>
          </a:p>
          <a:p>
            <a:r>
              <a:rPr lang="pt-PT" dirty="0"/>
              <a:t>Todas as respostas estão corretas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53C7DAE6-CA8E-4C2C-B581-E91D9D00163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PT" dirty="0"/>
              <a:t>Mulher de 46 anos, fumadora,  recorre à farmácia para solicitar um medicamento para a insónia pois, desde há uma semana demora muito a adormecer e desperta com a sensação de não ter descansado bem. Que medidas aconselharia?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A9F21D74-69C7-451E-8EDC-F6B0606366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428CB9DA-001D-4251-B741-EB378361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Pergunta 4</a:t>
            </a:r>
          </a:p>
        </p:txBody>
      </p:sp>
    </p:spTree>
    <p:extLst>
      <p:ext uri="{BB962C8B-B14F-4D97-AF65-F5344CB8AC3E}">
        <p14:creationId xmlns:p14="http://schemas.microsoft.com/office/powerpoint/2010/main" val="2702131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E72E73-70BE-431F-ADE4-E698D05CC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Fitoterapia: Sono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E6DA580C-E702-41B6-8958-AF41545AAD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pic>
        <p:nvPicPr>
          <p:cNvPr id="7" name="Marcador de Posição de Conteúdo 6">
            <a:extLst>
              <a:ext uri="{FF2B5EF4-FFF2-40B4-BE49-F238E27FC236}">
                <a16:creationId xmlns:a16="http://schemas.microsoft.com/office/drawing/2014/main" xmlns="" id="{4D606A7C-E861-4026-A55A-376E090F5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0827" y="1628800"/>
            <a:ext cx="8705843" cy="28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62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8A7367-0E07-4BE6-92C8-EBA75190D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9904"/>
            <a:ext cx="10972800" cy="604800"/>
          </a:xfrm>
        </p:spPr>
        <p:txBody>
          <a:bodyPr/>
          <a:lstStyle/>
          <a:p>
            <a:r>
              <a:rPr lang="pt-PT" dirty="0"/>
              <a:t>Ensaio clínico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19DCFE05-CC8B-4A40-B879-18B3291B53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PT" sz="1200" dirty="0" err="1"/>
              <a:t>Niteeka</a:t>
            </a:r>
            <a:r>
              <a:rPr lang="pt-PT" sz="1200" dirty="0"/>
              <a:t> M, </a:t>
            </a:r>
            <a:r>
              <a:rPr lang="pt-PT" sz="1200" dirty="0" err="1"/>
              <a:t>et</a:t>
            </a:r>
            <a:r>
              <a:rPr lang="pt-PT" sz="1200" dirty="0"/>
              <a:t> al. </a:t>
            </a:r>
            <a:r>
              <a:rPr lang="pt-PT" sz="1200" dirty="0" err="1"/>
              <a:t>Indian</a:t>
            </a:r>
            <a:r>
              <a:rPr lang="pt-PT" sz="1200" dirty="0"/>
              <a:t> J </a:t>
            </a:r>
            <a:r>
              <a:rPr lang="pt-PT" sz="1200" dirty="0" err="1"/>
              <a:t>Pharmacol</a:t>
            </a:r>
            <a:r>
              <a:rPr lang="pt-PT" sz="1200" dirty="0"/>
              <a:t>. 2013;45(1):34-39</a:t>
            </a:r>
          </a:p>
        </p:txBody>
      </p:sp>
      <p:sp>
        <p:nvSpPr>
          <p:cNvPr id="11" name="Marcador de Posição de Conteúdo 10">
            <a:extLst>
              <a:ext uri="{FF2B5EF4-FFF2-40B4-BE49-F238E27FC236}">
                <a16:creationId xmlns:a16="http://schemas.microsoft.com/office/drawing/2014/main" xmlns="" id="{AEABD732-7913-41B1-9598-49A09AE93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542925" indent="0">
              <a:buNone/>
            </a:pPr>
            <a:endParaRPr lang="pt-PT" dirty="0"/>
          </a:p>
          <a:p>
            <a:r>
              <a:rPr lang="pt-PT" dirty="0"/>
              <a:t>Avaliação da eficácia e da segurança da formulação NSF-3 (valeriana + passiflora + lúpulo) no tratamento da insónia primária, em comparação com o </a:t>
            </a:r>
            <a:r>
              <a:rPr lang="pt-PT" dirty="0" err="1"/>
              <a:t>zolpidem</a:t>
            </a:r>
            <a:endParaRPr lang="pt-PT" dirty="0"/>
          </a:p>
          <a:p>
            <a:r>
              <a:rPr lang="pt-PT" dirty="0"/>
              <a:t>Pacientes foram tratados com 1 comprimido de NSF-3 ou </a:t>
            </a:r>
            <a:r>
              <a:rPr lang="pt-PT" dirty="0" err="1"/>
              <a:t>Zolpidem</a:t>
            </a:r>
            <a:r>
              <a:rPr lang="pt-PT" dirty="0"/>
              <a:t>, ao deitar, durante 2 semanas. Os resultados dos dois grupos foram comparados relativamente ao tempo total de sono, ao nº de despertares noturnos e tempo de latência.</a:t>
            </a:r>
          </a:p>
        </p:txBody>
      </p:sp>
      <p:pic>
        <p:nvPicPr>
          <p:cNvPr id="13" name="Imagem 12" descr="Uma imagem com captura de ecrã&#10;&#10;Descrição gerada com confiança muito alta">
            <a:extLst>
              <a:ext uri="{FF2B5EF4-FFF2-40B4-BE49-F238E27FC236}">
                <a16:creationId xmlns:a16="http://schemas.microsoft.com/office/drawing/2014/main" xmlns="" id="{8D4D3283-1607-4376-B3F2-EC6B6B883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3" t="24377" r="40483" b="52862"/>
          <a:stretch/>
        </p:blipFill>
        <p:spPr>
          <a:xfrm>
            <a:off x="636012" y="905730"/>
            <a:ext cx="4581237" cy="156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3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8A7367-0E07-4BE6-92C8-EBA75190D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Ensaio clínico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19DCFE05-CC8B-4A40-B879-18B3291B53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t-PT" dirty="0" err="1"/>
              <a:t>Niteeka</a:t>
            </a:r>
            <a:r>
              <a:rPr lang="pt-PT" dirty="0"/>
              <a:t> M, </a:t>
            </a:r>
            <a:r>
              <a:rPr lang="pt-PT" dirty="0" err="1"/>
              <a:t>et</a:t>
            </a:r>
            <a:r>
              <a:rPr lang="pt-PT" dirty="0"/>
              <a:t> al. </a:t>
            </a:r>
            <a:r>
              <a:rPr lang="pt-PT" dirty="0" err="1"/>
              <a:t>Indian</a:t>
            </a:r>
            <a:r>
              <a:rPr lang="pt-PT" dirty="0"/>
              <a:t> J </a:t>
            </a:r>
            <a:r>
              <a:rPr lang="pt-PT" dirty="0" err="1"/>
              <a:t>Pharmacol</a:t>
            </a:r>
            <a:r>
              <a:rPr lang="pt-PT" dirty="0"/>
              <a:t>. 2013;45(1): 34-39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9425BE6-F5C5-455C-8CA1-B91A3AA84ED3}"/>
              </a:ext>
            </a:extLst>
          </p:cNvPr>
          <p:cNvSpPr txBox="1"/>
          <p:nvPr/>
        </p:nvSpPr>
        <p:spPr>
          <a:xfrm>
            <a:off x="8544272" y="2348880"/>
            <a:ext cx="2880320" cy="8640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 err="1"/>
              <a:t>Comparação</a:t>
            </a:r>
            <a:r>
              <a:rPr lang="en-US" dirty="0"/>
              <a:t> entre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dois</a:t>
            </a:r>
            <a:r>
              <a:rPr lang="en-US" dirty="0"/>
              <a:t> </a:t>
            </a:r>
            <a:r>
              <a:rPr lang="en-US" dirty="0" err="1"/>
              <a:t>grupos</a:t>
            </a:r>
            <a:endParaRPr lang="pt-PT" sz="2400" dirty="0"/>
          </a:p>
        </p:txBody>
      </p:sp>
      <p:pic>
        <p:nvPicPr>
          <p:cNvPr id="12" name="Marcador de Posição de Conteúdo 11" descr="Uma imagem com texto&#10;&#10;Descrição gerada com confiança muito alta">
            <a:extLst>
              <a:ext uri="{FF2B5EF4-FFF2-40B4-BE49-F238E27FC236}">
                <a16:creationId xmlns:a16="http://schemas.microsoft.com/office/drawing/2014/main" xmlns="" id="{7A0B8408-2AEA-4F10-A04E-A41AB6C48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257" y="1016000"/>
            <a:ext cx="4061886" cy="4591050"/>
          </a:xfrm>
        </p:spPr>
      </p:pic>
    </p:spTree>
    <p:extLst>
      <p:ext uri="{BB962C8B-B14F-4D97-AF65-F5344CB8AC3E}">
        <p14:creationId xmlns:p14="http://schemas.microsoft.com/office/powerpoint/2010/main" val="5813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CF8959-835F-466C-B317-58F1CC836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Ensaio clínico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9AF68F57-DA02-4605-B87A-CB8E5201A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9FCCD8B1-F017-4ED0-85D1-26D5E1C8F0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338161F-44CE-4B10-B4EE-CD87114F47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855"/>
          <a:stretch/>
        </p:blipFill>
        <p:spPr>
          <a:xfrm>
            <a:off x="1176839" y="747125"/>
            <a:ext cx="4752528" cy="536993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338161F-44CE-4B10-B4EE-CD87114F47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16"/>
          <a:stretch/>
        </p:blipFill>
        <p:spPr>
          <a:xfrm>
            <a:off x="6456040" y="747125"/>
            <a:ext cx="5461780" cy="536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B76046-3C55-41C4-A418-65CD80E0B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Ansiedade e Insónia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1E0D3467-3425-4809-9ADD-424FABA61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b="1" dirty="0"/>
              <a:t>Insónia</a:t>
            </a:r>
            <a:r>
              <a:rPr lang="pt-PT" dirty="0"/>
              <a:t>: A insónia é um distúrbio de sono que consiste na incapacidade de iniciar ou manter o sono, ou ter uma duração e qualidade adequada para restaurar a energia e o estado de vigília normal, provocando um mal estar clinicamente significativo ou deterioração social, laboral ou de outras atividades importantes da vida do individuo, sem existência de outras </a:t>
            </a:r>
            <a:r>
              <a:rPr lang="pt-PT" dirty="0" err="1"/>
              <a:t>comorbilidades</a:t>
            </a:r>
            <a:r>
              <a:rPr lang="pt-PT" dirty="0"/>
              <a:t> associadas.  Sintomas durante pelo menos 1 mês (DSM). 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Durante o sono, passamos por várias fases essenciais para atividades fundamentais do organismo. Estas </a:t>
            </a:r>
            <a:r>
              <a:rPr lang="pt-PT" b="1" dirty="0"/>
              <a:t>fases do sono</a:t>
            </a:r>
            <a:r>
              <a:rPr lang="pt-PT" dirty="0"/>
              <a:t> ocorrem em ciclos que duram, aproximadamente, de 90 a 110 minutos, e que se repetem de quatro a cinco vezes por noite.</a:t>
            </a:r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B2940F43-3341-4D9F-9CC1-898E81FE4C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PT" sz="1200" dirty="0" err="1"/>
              <a:t>Domínguez</a:t>
            </a:r>
            <a:r>
              <a:rPr lang="pt-PT" sz="1200" dirty="0"/>
              <a:t> M, </a:t>
            </a:r>
            <a:r>
              <a:rPr lang="pt-PT" sz="1200" dirty="0" err="1"/>
              <a:t>et</a:t>
            </a:r>
            <a:r>
              <a:rPr lang="pt-PT" sz="1200" dirty="0"/>
              <a:t> al. Atem Primaria. 2015;47(6):351-358</a:t>
            </a:r>
          </a:p>
        </p:txBody>
      </p:sp>
    </p:spTree>
    <p:extLst>
      <p:ext uri="{BB962C8B-B14F-4D97-AF65-F5344CB8AC3E}">
        <p14:creationId xmlns:p14="http://schemas.microsoft.com/office/powerpoint/2010/main" val="2095236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CF8959-835F-466C-B317-58F1CC836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Ensaio clínico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9AF68F57-DA02-4605-B87A-CB8E5201A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PT" dirty="0"/>
          </a:p>
          <a:p>
            <a:pPr algn="just"/>
            <a:r>
              <a:rPr lang="pt-PT" dirty="0"/>
              <a:t>Os resultados sugerem que a eficácia da formulação NSF-3 no alivio dos sintomas da insónia é comparável à do </a:t>
            </a:r>
            <a:r>
              <a:rPr lang="pt-PT" dirty="0" err="1"/>
              <a:t>Zolpidem</a:t>
            </a:r>
            <a:r>
              <a:rPr lang="pt-PT" dirty="0"/>
              <a:t>, com menos efeitos secundários, nomeadamente a ausência de sonolência diurna.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9FCCD8B1-F017-4ED0-85D1-26D5E1C8F0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009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8A7367-0E07-4BE6-92C8-EBA75190D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9904"/>
            <a:ext cx="10972800" cy="604800"/>
          </a:xfrm>
        </p:spPr>
        <p:txBody>
          <a:bodyPr/>
          <a:lstStyle/>
          <a:p>
            <a:r>
              <a:rPr lang="pt-PT" dirty="0"/>
              <a:t>Conclusões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19DCFE05-CC8B-4A40-B879-18B3291B53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pt-PT" dirty="0"/>
          </a:p>
        </p:txBody>
      </p:sp>
      <p:sp>
        <p:nvSpPr>
          <p:cNvPr id="11" name="Marcador de Posição de Conteúdo 10">
            <a:extLst>
              <a:ext uri="{FF2B5EF4-FFF2-40B4-BE49-F238E27FC236}">
                <a16:creationId xmlns:a16="http://schemas.microsoft.com/office/drawing/2014/main" xmlns="" id="{AEABD732-7913-41B1-9598-49A09AE93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/>
              <a:t>O farmacêutico tem um papel ativo no alerta e acompanhamento da insónia e ansiedade</a:t>
            </a:r>
          </a:p>
          <a:p>
            <a:pPr algn="just"/>
            <a:r>
              <a:rPr lang="pt-PT" dirty="0"/>
              <a:t>Existem estudos clínicos que comprovam a eficácia dos fitoterápicos nestas patologias, com poucos ou ausentes efeitos secundários</a:t>
            </a:r>
          </a:p>
          <a:p>
            <a:pPr algn="just"/>
            <a:endParaRPr lang="pt-PT" dirty="0"/>
          </a:p>
          <a:p>
            <a:pPr algn="just"/>
            <a:r>
              <a:rPr lang="pt-PT" b="1" dirty="0"/>
              <a:t>Os fitoterápicos mostram-se promissores no tratamento destas e </a:t>
            </a:r>
            <a:r>
              <a:rPr lang="pt-PT" b="1"/>
              <a:t>de outras </a:t>
            </a:r>
            <a:r>
              <a:rPr lang="pt-PT" b="1" dirty="0"/>
              <a:t>patologias</a:t>
            </a:r>
            <a:r>
              <a:rPr lang="pt-P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50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479B5C-4814-4EC5-89C7-47E7DFF15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4800"/>
          </a:xfrm>
        </p:spPr>
        <p:txBody>
          <a:bodyPr/>
          <a:lstStyle/>
          <a:p>
            <a:r>
              <a:rPr lang="pt-PT" dirty="0"/>
              <a:t> Sono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E1FCE78D-56FD-42CF-8753-9B2E3180D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/>
              <a:t>O ciclo do sono divide-se fundamentalmente em 2 fases: NREM “non </a:t>
            </a:r>
            <a:r>
              <a:rPr lang="pt-PT" dirty="0" err="1"/>
              <a:t>rapid</a:t>
            </a:r>
            <a:r>
              <a:rPr lang="pt-PT" dirty="0"/>
              <a:t> </a:t>
            </a:r>
            <a:r>
              <a:rPr lang="pt-PT" dirty="0" err="1"/>
              <a:t>eye</a:t>
            </a:r>
            <a:r>
              <a:rPr lang="pt-PT" dirty="0"/>
              <a:t> </a:t>
            </a:r>
            <a:r>
              <a:rPr lang="pt-PT" dirty="0" err="1"/>
              <a:t>movement</a:t>
            </a:r>
            <a:r>
              <a:rPr lang="pt-PT" dirty="0"/>
              <a:t>” (75%) e REM “</a:t>
            </a:r>
            <a:r>
              <a:rPr lang="pt-PT" dirty="0" err="1"/>
              <a:t>rapid</a:t>
            </a:r>
            <a:r>
              <a:rPr lang="pt-PT" dirty="0"/>
              <a:t> </a:t>
            </a:r>
            <a:r>
              <a:rPr lang="pt-PT" dirty="0" err="1"/>
              <a:t>eye</a:t>
            </a:r>
            <a:r>
              <a:rPr lang="pt-PT" dirty="0"/>
              <a:t> </a:t>
            </a:r>
            <a:r>
              <a:rPr lang="pt-PT" dirty="0" err="1"/>
              <a:t>movement</a:t>
            </a:r>
            <a:r>
              <a:rPr lang="pt-PT" dirty="0"/>
              <a:t>”(25%). NREM subdivide-se em 4 fases, na primeira das quais ocorre libertação da melatonina (induz o sono)</a:t>
            </a:r>
          </a:p>
          <a:p>
            <a:pPr marL="542925" indent="0">
              <a:buNone/>
            </a:pPr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DFE46EE9-5107-408D-90D4-5F9CCCE38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pt-PT" sz="1000" dirty="0">
                <a:hlinkClick r:id="rId3"/>
              </a:rPr>
              <a:t>https://www.saudemelhor.com/quais-sao-fases-sono-que-acontece-cada-uma/</a:t>
            </a:r>
            <a:endParaRPr lang="pt-PT" sz="1000" dirty="0"/>
          </a:p>
          <a:p>
            <a:endParaRPr lang="pt-PT" sz="1000" dirty="0"/>
          </a:p>
          <a:p>
            <a:r>
              <a:rPr lang="pt-PT" sz="1000" dirty="0"/>
              <a:t>https://www.bedtime.com.br/blog/curiosidade-do-sono/quais-sao-as-fases-do-sono/</a:t>
            </a:r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xmlns="" id="{E7CA9010-0FFF-48D8-BBA2-C59E8A25E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20" y="2709240"/>
            <a:ext cx="4162920" cy="2880000"/>
          </a:xfrm>
          <a:prstGeom prst="rect">
            <a:avLst/>
          </a:prstGeom>
        </p:spPr>
      </p:pic>
      <p:pic>
        <p:nvPicPr>
          <p:cNvPr id="6" name="Marcador de Posição de Conteúdo 4" descr="ciclo-do-sono">
            <a:hlinkClick r:id="rId5"/>
            <a:extLst>
              <a:ext uri="{FF2B5EF4-FFF2-40B4-BE49-F238E27FC236}">
                <a16:creationId xmlns:a16="http://schemas.microsoft.com/office/drawing/2014/main" xmlns="" id="{FEA3A1A0-4768-4836-B4CD-92D875AF002C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40" y="2759174"/>
            <a:ext cx="3810000" cy="2686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304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B41515-6F21-4B3A-A261-DDC57AE4D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Insónia: Epidemiologia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6A659BAA-CB21-4AF7-9297-09E59B3A4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Prevalência:</a:t>
            </a:r>
          </a:p>
          <a:p>
            <a:pPr lvl="1"/>
            <a:r>
              <a:rPr lang="pt-PT" sz="2400" dirty="0"/>
              <a:t>30% da população (1 em cada 3 adultos apresenta um episódio de insónia num ano):</a:t>
            </a:r>
          </a:p>
          <a:p>
            <a:pPr lvl="2"/>
            <a:r>
              <a:rPr lang="pt-PT" sz="2400" dirty="0"/>
              <a:t>+++ Mulheres e &gt; 65 anos</a:t>
            </a:r>
          </a:p>
          <a:p>
            <a:pPr lvl="1"/>
            <a:r>
              <a:rPr lang="pt-PT" sz="2400" dirty="0"/>
              <a:t>14 % sofrem de depressão</a:t>
            </a:r>
          </a:p>
          <a:p>
            <a:pPr lvl="1"/>
            <a:r>
              <a:rPr lang="pt-PT" sz="2400" dirty="0"/>
              <a:t>24 % sofrem de ansiedade</a:t>
            </a:r>
          </a:p>
          <a:p>
            <a:pPr lvl="1"/>
            <a:r>
              <a:rPr lang="pt-PT" sz="2400" dirty="0"/>
              <a:t>10-15% têm problemas com álcool ou sedativos</a:t>
            </a:r>
          </a:p>
          <a:p>
            <a:pPr lvl="1"/>
            <a:r>
              <a:rPr lang="pt-PT" sz="2400" dirty="0"/>
              <a:t>15 % sem causa aparente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FD2F1F22-186B-4EE2-8931-E34036D99F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1736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xmlns="" id="{83930133-D5B3-4C09-8C1F-6E8F1581E7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/>
              <a:t>Taquiarritmia</a:t>
            </a:r>
            <a:endParaRPr lang="pt-PT" dirty="0"/>
          </a:p>
          <a:p>
            <a:r>
              <a:rPr lang="pt-PT" dirty="0"/>
              <a:t>Reação aguda ao stress</a:t>
            </a:r>
          </a:p>
          <a:p>
            <a:r>
              <a:rPr lang="pt-PT" dirty="0"/>
              <a:t>Enfarte</a:t>
            </a:r>
          </a:p>
          <a:p>
            <a:r>
              <a:rPr lang="pt-PT" dirty="0"/>
              <a:t>Intoxicação alimentar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E70FD48D-CB0C-497A-B267-C9931735C21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PT" dirty="0"/>
              <a:t>Mulher de 17 anos, solteira. Episódio de mau estar súbito, prévio a um exame, com palpitações, </a:t>
            </a:r>
            <a:r>
              <a:rPr lang="pt-PT" dirty="0" err="1"/>
              <a:t>hipersudurese</a:t>
            </a:r>
            <a:r>
              <a:rPr lang="pt-PT" dirty="0"/>
              <a:t>, dispneia, diarreia. Diagnóstico?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A9696881-8E0D-4E2F-9A15-84681B3ABF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F2856930-31E7-4CDD-8F9A-D4A5ECCE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Pergunta 1</a:t>
            </a:r>
          </a:p>
        </p:txBody>
      </p:sp>
    </p:spTree>
    <p:extLst>
      <p:ext uri="{BB962C8B-B14F-4D97-AF65-F5344CB8AC3E}">
        <p14:creationId xmlns:p14="http://schemas.microsoft.com/office/powerpoint/2010/main" val="4002935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xmlns="" id="{A25A44F0-808B-49B1-913E-6EF397318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Secundária ao consumo de medicamentos</a:t>
            </a:r>
          </a:p>
          <a:p>
            <a:r>
              <a:rPr lang="pt-PT" dirty="0"/>
              <a:t>Secundária a patologias orgânicas</a:t>
            </a:r>
          </a:p>
          <a:p>
            <a:r>
              <a:rPr lang="pt-PT" dirty="0"/>
              <a:t>Inicial, leve  e transitória ou de curta duração</a:t>
            </a:r>
          </a:p>
          <a:p>
            <a:r>
              <a:rPr lang="pt-PT" dirty="0"/>
              <a:t>Causada por doenças psiquiátricas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F7D359B8-FBF4-47E4-AFC9-9ECC009C274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PT" dirty="0"/>
              <a:t>Como critério geral, apenas podemos tratar em farmácia a insónia…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AA197F3B-52F3-4363-85BB-90EA8468A1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10A29476-4FD3-4AEA-B113-5A26491D9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Pergunta 2</a:t>
            </a:r>
          </a:p>
        </p:txBody>
      </p:sp>
    </p:spTree>
    <p:extLst>
      <p:ext uri="{BB962C8B-B14F-4D97-AF65-F5344CB8AC3E}">
        <p14:creationId xmlns:p14="http://schemas.microsoft.com/office/powerpoint/2010/main" val="4171689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B41515-6F21-4B3A-A261-DDC57AE4D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Insónia: Classificação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6A659BAA-CB21-4AF7-9297-09E59B3A4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Insónia primária </a:t>
            </a:r>
            <a:r>
              <a:rPr lang="pt-PT" dirty="0" err="1"/>
              <a:t>vs</a:t>
            </a:r>
            <a:r>
              <a:rPr lang="pt-PT" dirty="0"/>
              <a:t> secundária</a:t>
            </a:r>
          </a:p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FD2F1F22-186B-4EE2-8931-E34036D99F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177A588-9105-4B87-AD03-004B4C51E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1052736"/>
            <a:ext cx="7177970" cy="39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56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captura de ecrã&#10;&#10;Descrição gerada com confiança muito alta">
            <a:extLst>
              <a:ext uri="{FF2B5EF4-FFF2-40B4-BE49-F238E27FC236}">
                <a16:creationId xmlns:a16="http://schemas.microsoft.com/office/drawing/2014/main" xmlns="" id="{8BCDCCDB-8227-40D6-9CB3-9949DA9E20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3" t="17397" r="27554" b="46215"/>
          <a:stretch/>
        </p:blipFill>
        <p:spPr>
          <a:xfrm>
            <a:off x="3431704" y="3431201"/>
            <a:ext cx="4248472" cy="233282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998411-8188-4E60-BFD8-FB15A64FE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DGS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07539B54-4997-4649-8647-27D10CCE7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A DGS preconiza uma norma com Abordagem terapêutica da Ansiedade e Insónia com benzodiazepinas e fármacos análogos (</a:t>
            </a:r>
            <a:r>
              <a:rPr lang="pt-PT" dirty="0" err="1"/>
              <a:t>ex</a:t>
            </a:r>
            <a:r>
              <a:rPr lang="pt-PT" dirty="0"/>
              <a:t>: </a:t>
            </a:r>
            <a:r>
              <a:rPr lang="pt-PT" dirty="0" err="1"/>
              <a:t>Zolpidem</a:t>
            </a:r>
            <a:r>
              <a:rPr lang="pt-PT" dirty="0"/>
              <a:t>):</a:t>
            </a:r>
          </a:p>
          <a:p>
            <a:pPr lvl="1"/>
            <a:r>
              <a:rPr lang="pt-PT" dirty="0"/>
              <a:t>Apenas estados patológicos</a:t>
            </a:r>
          </a:p>
          <a:p>
            <a:pPr lvl="1"/>
            <a:r>
              <a:rPr lang="pt-PT" dirty="0"/>
              <a:t>Ansiedade patológica – 8 a 12 semanas, incluindo descontinuação</a:t>
            </a:r>
          </a:p>
          <a:p>
            <a:pPr lvl="1"/>
            <a:r>
              <a:rPr lang="pt-PT" dirty="0"/>
              <a:t>Insónia patológica – 4 semanas, incluindo descontinuação</a:t>
            </a:r>
          </a:p>
          <a:p>
            <a:pPr marL="1258887" lvl="1" indent="0">
              <a:buNone/>
            </a:pPr>
            <a:r>
              <a:rPr lang="pt-PT" dirty="0"/>
              <a:t>No final é obrigatória uma reavaliação e se necessário indicação para psiquiatria.</a:t>
            </a:r>
          </a:p>
          <a:p>
            <a:pPr marL="1258887" lvl="1" indent="0">
              <a:buNone/>
            </a:pPr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13DD29E5-50E1-499F-8092-9E242F4F36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PT" sz="1200" dirty="0"/>
              <a:t>NOC DGS</a:t>
            </a:r>
          </a:p>
        </p:txBody>
      </p:sp>
    </p:spTree>
    <p:extLst>
      <p:ext uri="{BB962C8B-B14F-4D97-AF65-F5344CB8AC3E}">
        <p14:creationId xmlns:p14="http://schemas.microsoft.com/office/powerpoint/2010/main" val="415567900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LiveMed">
      <a:dk1>
        <a:srgbClr val="287AC8"/>
      </a:dk1>
      <a:lt1>
        <a:sysClr val="window" lastClr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lantillaAFC2018.potx" id="{0E9443D9-A032-4385-A8A2-FD6398A6A88E}" vid="{A52692DE-8980-490C-AC4E-073B166C48A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Template_AFC_2018PT</Template>
  <TotalTime>4525</TotalTime>
  <Words>1705</Words>
  <Application>Microsoft Office PowerPoint</Application>
  <PresentationFormat>Ecrã Panorâmico</PresentationFormat>
  <Paragraphs>205</Paragraphs>
  <Slides>31</Slides>
  <Notes>13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1_Tema de Office</vt:lpstr>
      <vt:lpstr>Abordagem prática da ansiedade e sono em Farmácia Comunitária</vt:lpstr>
      <vt:lpstr>Ansiedade e Insónia</vt:lpstr>
      <vt:lpstr>Ansiedade e Insónia</vt:lpstr>
      <vt:lpstr> Sono</vt:lpstr>
      <vt:lpstr>Insónia: Epidemiologia</vt:lpstr>
      <vt:lpstr>Pergunta 1</vt:lpstr>
      <vt:lpstr>Pergunta 2</vt:lpstr>
      <vt:lpstr>Insónia: Classificação</vt:lpstr>
      <vt:lpstr>DGS</vt:lpstr>
      <vt:lpstr>Benzodiazepinas</vt:lpstr>
      <vt:lpstr>Tratamento a curto prazo</vt:lpstr>
      <vt:lpstr>Benzodiazepinas: Duração de ação</vt:lpstr>
      <vt:lpstr>Ansiedade: outros fármacos</vt:lpstr>
      <vt:lpstr>Insónia</vt:lpstr>
      <vt:lpstr> Medidas de higiene do sono:</vt:lpstr>
      <vt:lpstr> Intervenção Farmacêutica</vt:lpstr>
      <vt:lpstr>Pergunta 3</vt:lpstr>
      <vt:lpstr>Doxilamina</vt:lpstr>
      <vt:lpstr>Melatonina</vt:lpstr>
      <vt:lpstr>Fitoterapia</vt:lpstr>
      <vt:lpstr>Fitoterapia</vt:lpstr>
      <vt:lpstr>Fitoterapia</vt:lpstr>
      <vt:lpstr>Valeriana (Valeriana Officinalis)</vt:lpstr>
      <vt:lpstr>Outros</vt:lpstr>
      <vt:lpstr>Pergunta 4</vt:lpstr>
      <vt:lpstr>Fitoterapia: Sono</vt:lpstr>
      <vt:lpstr>Ensaio clínico</vt:lpstr>
      <vt:lpstr>Ensaio clínico</vt:lpstr>
      <vt:lpstr>Ensaio clínico</vt:lpstr>
      <vt:lpstr>Ensaio clínico</vt:lpstr>
      <vt:lpstr>Conclusões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Abordagem prática da ansiedade e sono em Farmácia comunitária</dc:title>
  <dc:creator>Sofia Alexandra Lopes da Piedade Gomes</dc:creator>
  <cp:lastModifiedBy>ana nunes</cp:lastModifiedBy>
  <cp:revision>199</cp:revision>
  <dcterms:created xsi:type="dcterms:W3CDTF">2018-05-04T17:17:26Z</dcterms:created>
  <dcterms:modified xsi:type="dcterms:W3CDTF">2018-05-17T08:40:52Z</dcterms:modified>
</cp:coreProperties>
</file>