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75" r:id="rId22"/>
    <p:sldId id="281" r:id="rId23"/>
    <p:sldId id="280" r:id="rId24"/>
    <p:sldId id="285" r:id="rId25"/>
    <p:sldId id="286" r:id="rId26"/>
    <p:sldId id="276" r:id="rId27"/>
    <p:sldId id="279" r:id="rId28"/>
    <p:sldId id="277" r:id="rId29"/>
    <p:sldId id="278" r:id="rId30"/>
    <p:sldId id="283" r:id="rId31"/>
    <p:sldId id="284" r:id="rId32"/>
    <p:sldId id="28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5" d="100"/>
          <a:sy n="85" d="100"/>
        </p:scale>
        <p:origin x="1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81E1D-D47E-4197-9A3E-2DE77D981503}" type="datetimeFigureOut">
              <a:rPr lang="es-ES" smtClean="0"/>
              <a:t>14/05/2018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976D1-FE05-4046-A873-8D0EDA2D0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61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portada"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pt-PT" smtClean="0"/>
              <a:t>Clique para editar o estilo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5350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s-ES" dirty="0"/>
          </a:p>
        </p:txBody>
      </p:sp>
      <p:cxnSp>
        <p:nvCxnSpPr>
          <p:cNvPr id="12" name="11 Conector recto"/>
          <p:cNvCxnSpPr/>
          <p:nvPr userDrawn="1"/>
        </p:nvCxnSpPr>
        <p:spPr>
          <a:xfrm rot="5400000">
            <a:off x="298684" y="4417949"/>
            <a:ext cx="1116000" cy="1059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497780" y="5585923"/>
            <a:ext cx="720000" cy="1059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8" y="6132300"/>
            <a:ext cx="2088232" cy="6090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115200"/>
            <a:ext cx="597284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11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/>
          </p:nvPr>
        </p:nvGraphicFramePr>
        <p:xfrm>
          <a:off x="1775520" y="908720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/>
                <a:gridCol w="4877271"/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Clase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Principio activo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( muy alta)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Propionato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clobetasol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II (potencia alta)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Prednicarbato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0,25%  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Mometasona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Metilprednisolona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Betametasona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Beclometasona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Propionato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fluticasona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III (potencia intermedia)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Clobetasona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aceponato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butirato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fluocinolona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IV (potencia baja)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acetato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os y subnive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3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 interac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Respuesta 1</a:t>
            </a:r>
          </a:p>
          <a:p>
            <a:pPr lvl="0"/>
            <a:r>
              <a:rPr lang="es-ES" dirty="0" smtClean="0"/>
              <a:t>Respuesta 2</a:t>
            </a:r>
          </a:p>
          <a:p>
            <a:pPr lvl="0"/>
            <a:r>
              <a:rPr lang="es-ES" dirty="0" smtClean="0"/>
              <a:t>Respuesta 3</a:t>
            </a:r>
          </a:p>
          <a:p>
            <a:pPr lvl="0"/>
            <a:r>
              <a:rPr lang="es-ES" dirty="0" smtClean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Pregunta X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5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709738" indent="-279400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6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/>
          </p:nvPr>
        </p:nvSpPr>
        <p:spPr>
          <a:xfrm>
            <a:off x="6192011" y="1886844"/>
            <a:ext cx="5384800" cy="3774405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170973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1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3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erta sin estruct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nzo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6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8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asimétric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2174876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073150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chemeClr val="accent1"/>
                </a:solidFill>
              </a:defRPr>
            </a:lvl2pPr>
            <a:lvl3pPr marL="1431925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chemeClr val="accent1"/>
                </a:solidFill>
              </a:defRPr>
            </a:lvl3pPr>
            <a:lvl4pPr marL="1789113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4pPr>
            <a:lvl5pPr marL="2146300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274640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16681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88118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517775" indent="-1730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3233738" indent="-1857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21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/>
              <a:pPr/>
              <a:t>14/05/2018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30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dqs@dgs.min-saude.p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b="0" i="1" dirty="0" err="1"/>
              <a:t>Atualização</a:t>
            </a:r>
            <a:r>
              <a:rPr lang="pt-PT" b="0" i="1" dirty="0"/>
              <a:t> em Farmácia Comunitária</a:t>
            </a:r>
            <a:r>
              <a:rPr lang="pt-PT" b="0" dirty="0"/>
              <a:t>, </a:t>
            </a:r>
            <a:r>
              <a:rPr lang="pt-PT" b="0" dirty="0" smtClean="0"/>
              <a:t/>
            </a:r>
            <a:br>
              <a:rPr lang="pt-PT" b="0" dirty="0" smtClean="0"/>
            </a:br>
            <a:r>
              <a:rPr lang="pt-PT" b="0" dirty="0" smtClean="0"/>
              <a:t>VIH DO DIAGNÓSTICO À REFERENCIAÇÃO</a:t>
            </a:r>
            <a:endParaRPr lang="es-ES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pt-PT" altLang="pt-PT" dirty="0">
                <a:solidFill>
                  <a:srgbClr val="000066"/>
                </a:solidFill>
                <a:latin typeface="Comic Sans MS" pitchFamily="66" charset="0"/>
              </a:rPr>
              <a:t>Paula Proença</a:t>
            </a:r>
          </a:p>
          <a:p>
            <a:pPr>
              <a:defRPr/>
            </a:pPr>
            <a:r>
              <a:rPr lang="pt-PT" altLang="pt-PT" dirty="0">
                <a:solidFill>
                  <a:srgbClr val="000066"/>
                </a:solidFill>
                <a:latin typeface="Comic Sans MS" pitchFamily="66" charset="0"/>
              </a:rPr>
              <a:t>Serviço de Doenças Infecciosas</a:t>
            </a:r>
          </a:p>
          <a:p>
            <a:pPr>
              <a:defRPr/>
            </a:pPr>
            <a:r>
              <a:rPr lang="pt-PT" altLang="pt-PT" dirty="0">
                <a:solidFill>
                  <a:srgbClr val="000066"/>
                </a:solidFill>
                <a:latin typeface="Comic Sans MS" pitchFamily="66" charset="0"/>
              </a:rPr>
              <a:t>CENTRO HOSPITALAR DO ALGARVE –</a:t>
            </a:r>
          </a:p>
          <a:p>
            <a:pPr>
              <a:defRPr/>
            </a:pPr>
            <a:r>
              <a:rPr lang="pt-PT" altLang="pt-PT" dirty="0">
                <a:solidFill>
                  <a:srgbClr val="000066"/>
                </a:solidFill>
                <a:latin typeface="Comic Sans MS" pitchFamily="66" charset="0"/>
              </a:rPr>
              <a:t>Unidade Hospitalar de Faro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EPIDEMIOLOGIA DA INFEÇAO EM PORTUGAL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43" y="2299501"/>
            <a:ext cx="2609314" cy="202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492896"/>
            <a:ext cx="29511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516708"/>
            <a:ext cx="2182813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39416" y="1412776"/>
            <a:ext cx="10513168" cy="33833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pt-PT" altLang="pt-PT" sz="2400" dirty="0"/>
              <a:t>ACTUALMENTE QUAIS SÃO OS GRUPOS DE RISCO MAIS AFECTADOS EM PORTUGAL?</a:t>
            </a:r>
          </a:p>
        </p:txBody>
      </p:sp>
    </p:spTree>
    <p:extLst>
      <p:ext uri="{BB962C8B-B14F-4D97-AF65-F5344CB8AC3E}">
        <p14:creationId xmlns:p14="http://schemas.microsoft.com/office/powerpoint/2010/main" val="31708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RESPOSTAS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altLang="pt-PT" dirty="0" smtClean="0"/>
          </a:p>
          <a:p>
            <a:r>
              <a:rPr lang="pt-PT" altLang="pt-PT" dirty="0" smtClean="0"/>
              <a:t>1-TOXICODEPENDENTES.</a:t>
            </a:r>
          </a:p>
          <a:p>
            <a:r>
              <a:rPr lang="pt-PT" altLang="pt-PT" dirty="0" smtClean="0"/>
              <a:t>2-HOMENS </a:t>
            </a:r>
            <a:r>
              <a:rPr lang="pt-PT" altLang="pt-PT" dirty="0"/>
              <a:t>QUE TEM SEXO COM HOMENS.</a:t>
            </a:r>
          </a:p>
          <a:p>
            <a:r>
              <a:rPr lang="pt-PT" altLang="pt-PT" dirty="0" smtClean="0"/>
              <a:t>3-HETEROSEXUAIS.</a:t>
            </a:r>
          </a:p>
          <a:p>
            <a:r>
              <a:rPr lang="pt-PT" altLang="pt-PT" dirty="0" smtClean="0"/>
              <a:t>4-PROSTITUTAS.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8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INFECÃO VIH PORTUGAL 2016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62" y="1016000"/>
            <a:ext cx="82080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5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ÓBITOS POR VIH EM PORTUGAL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Programa de infecção VIH e tuberculose DGS 2017</a:t>
            </a:r>
            <a:endParaRPr lang="pt-P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692696"/>
            <a:ext cx="399956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269514"/>
            <a:ext cx="45910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1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238928" cy="604800"/>
          </a:xfrm>
        </p:spPr>
        <p:txBody>
          <a:bodyPr/>
          <a:lstStyle/>
          <a:p>
            <a:r>
              <a:rPr lang="pt-PT" altLang="pt-PT" dirty="0"/>
              <a:t>HISTÓRIA NATURAL DA DOENÇA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124744"/>
            <a:ext cx="7092584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548680"/>
            <a:ext cx="27987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0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PRIMO-INFECÇÃO OU SEROCONVERSÃO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dirty="0"/>
              <a:t>Sintomas 2-4 semanas após o contágio, </a:t>
            </a:r>
          </a:p>
          <a:p>
            <a:r>
              <a:rPr lang="pt-PT" dirty="0"/>
              <a:t>duração variável (dias ou semanas)</a:t>
            </a:r>
          </a:p>
          <a:p>
            <a:r>
              <a:rPr lang="pt-PT" dirty="0" smtClean="0"/>
              <a:t>SÍNDROME </a:t>
            </a:r>
            <a:r>
              <a:rPr lang="pt-PT" dirty="0"/>
              <a:t>MONONUCLEÓSICO, “Gripe”, “Virose</a:t>
            </a:r>
          </a:p>
          <a:p>
            <a:r>
              <a:rPr lang="pt-PT" dirty="0"/>
              <a:t>Febre, dor de garganta, gânglios aumentados de volume, </a:t>
            </a:r>
            <a:r>
              <a:rPr lang="pt-PT" dirty="0" err="1"/>
              <a:t>rash</a:t>
            </a:r>
            <a:r>
              <a:rPr lang="pt-PT" dirty="0"/>
              <a:t> cutâneo semelhante a </a:t>
            </a:r>
            <a:r>
              <a:rPr lang="pt-PT" dirty="0" smtClean="0"/>
              <a:t>rubéola</a:t>
            </a:r>
            <a:endParaRPr lang="pt-PT" dirty="0"/>
          </a:p>
          <a:p>
            <a:r>
              <a:rPr lang="pt-PT" dirty="0"/>
              <a:t>+ Raro:    Meningite </a:t>
            </a:r>
            <a:r>
              <a:rPr lang="pt-PT" dirty="0" err="1"/>
              <a:t>linfocitária</a:t>
            </a:r>
            <a:r>
              <a:rPr lang="pt-PT" dirty="0"/>
              <a:t>, Hepatite aguda</a:t>
            </a:r>
          </a:p>
          <a:p>
            <a:r>
              <a:rPr lang="pt-PT" dirty="0" err="1"/>
              <a:t>Leucopénia</a:t>
            </a:r>
            <a:r>
              <a:rPr lang="pt-PT" dirty="0"/>
              <a:t>, </a:t>
            </a:r>
            <a:r>
              <a:rPr lang="pt-PT" dirty="0" err="1"/>
              <a:t>trombocitopénia</a:t>
            </a:r>
            <a:r>
              <a:rPr lang="pt-PT" dirty="0"/>
              <a:t>, </a:t>
            </a:r>
            <a:r>
              <a:rPr lang="pt-PT" dirty="0" err="1" smtClean="0"/>
              <a:t>transaminases</a:t>
            </a:r>
            <a:r>
              <a:rPr lang="pt-PT" dirty="0" smtClean="0"/>
              <a:t> </a:t>
            </a:r>
            <a:r>
              <a:rPr lang="pt-PT" dirty="0"/>
              <a:t>ligeiramente elevadas </a:t>
            </a:r>
          </a:p>
          <a:p>
            <a:r>
              <a:rPr lang="pt-PT" dirty="0" smtClean="0"/>
              <a:t>– </a:t>
            </a:r>
            <a:r>
              <a:rPr lang="pt-PT" dirty="0"/>
              <a:t>PEDIR TESTE VIH</a:t>
            </a:r>
            <a:r>
              <a:rPr lang="pt-PT" dirty="0" smtClean="0"/>
              <a:t>!</a:t>
            </a:r>
          </a:p>
          <a:p>
            <a:r>
              <a:rPr lang="pt-PT" b="1" dirty="0" smtClean="0"/>
              <a:t>Testes de Diagnóstico:</a:t>
            </a:r>
          </a:p>
          <a:p>
            <a:pPr lvl="1"/>
            <a:r>
              <a:rPr lang="pt-PT" b="1" dirty="0" smtClean="0"/>
              <a:t> </a:t>
            </a:r>
            <a:r>
              <a:rPr lang="pt-PT" b="1" dirty="0" err="1" smtClean="0"/>
              <a:t>Ag</a:t>
            </a:r>
            <a:r>
              <a:rPr lang="pt-PT" b="1" dirty="0" smtClean="0"/>
              <a:t> p 24 positivo; </a:t>
            </a:r>
          </a:p>
          <a:p>
            <a:pPr lvl="1"/>
            <a:r>
              <a:rPr lang="pt-PT" b="1" dirty="0" smtClean="0"/>
              <a:t>anticorpos </a:t>
            </a:r>
            <a:r>
              <a:rPr lang="pt-PT" b="1" dirty="0" err="1" smtClean="0"/>
              <a:t>neg</a:t>
            </a:r>
            <a:r>
              <a:rPr lang="pt-PT" b="1" dirty="0" smtClean="0"/>
              <a:t>, indeterminado ou </a:t>
            </a:r>
            <a:r>
              <a:rPr lang="pt-PT" b="1" dirty="0" err="1" smtClean="0"/>
              <a:t>pos</a:t>
            </a:r>
            <a:r>
              <a:rPr lang="pt-PT" b="1" dirty="0" smtClean="0"/>
              <a:t>; </a:t>
            </a:r>
          </a:p>
          <a:p>
            <a:pPr lvl="1"/>
            <a:r>
              <a:rPr lang="pt-PT" b="1" dirty="0" smtClean="0"/>
              <a:t>carga viral HIV positiva</a:t>
            </a:r>
          </a:p>
          <a:p>
            <a:pPr marL="542925" indent="0">
              <a:buNone/>
            </a:pP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15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>
                <a:solidFill>
                  <a:srgbClr val="000099"/>
                </a:solidFill>
                <a:latin typeface="Comic Sans MS" pitchFamily="66" charset="0"/>
              </a:rPr>
              <a:t>FASE ASSINTOMÁTICA OU ESTADIO 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pt-PT" altLang="pt-PT" dirty="0">
                <a:latin typeface="Century Gothic" pitchFamily="34" charset="0"/>
              </a:rPr>
              <a:t>Em média ± 7 anos</a:t>
            </a:r>
          </a:p>
          <a:p>
            <a:pPr>
              <a:spcBef>
                <a:spcPct val="0"/>
              </a:spcBef>
              <a:buNone/>
            </a:pPr>
            <a:r>
              <a:rPr lang="pt-PT" altLang="pt-PT" dirty="0">
                <a:latin typeface="Century Gothic" pitchFamily="34" charset="0"/>
              </a:rPr>
              <a:t>( mais longa no VIH2 </a:t>
            </a:r>
            <a:r>
              <a:rPr lang="pt-PT" altLang="pt-PT" dirty="0" smtClean="0">
                <a:latin typeface="Century Gothic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pt-PT" altLang="pt-PT" dirty="0">
                <a:latin typeface="Century Gothic" pitchFamily="34" charset="0"/>
              </a:rPr>
              <a:t>± 1%  Assintomáticos &gt; 10 Anos</a:t>
            </a:r>
          </a:p>
          <a:p>
            <a:pPr>
              <a:spcBef>
                <a:spcPct val="0"/>
              </a:spcBef>
              <a:buNone/>
            </a:pPr>
            <a:r>
              <a:rPr lang="pt-PT" altLang="pt-PT" dirty="0">
                <a:latin typeface="Century Gothic" pitchFamily="34" charset="0"/>
              </a:rPr>
              <a:t>   ( Elite </a:t>
            </a:r>
            <a:r>
              <a:rPr lang="pt-PT" altLang="pt-PT" dirty="0" err="1">
                <a:latin typeface="Century Gothic" pitchFamily="34" charset="0"/>
              </a:rPr>
              <a:t>Controllers</a:t>
            </a:r>
            <a:r>
              <a:rPr lang="pt-PT" altLang="pt-PT" dirty="0">
                <a:latin typeface="Century Gothic" pitchFamily="34" charset="0"/>
              </a:rPr>
              <a:t>/Long </a:t>
            </a:r>
            <a:r>
              <a:rPr lang="pt-PT" altLang="pt-PT" dirty="0" err="1">
                <a:latin typeface="Century Gothic" pitchFamily="34" charset="0"/>
              </a:rPr>
              <a:t>Term</a:t>
            </a:r>
            <a:r>
              <a:rPr lang="pt-PT" altLang="pt-PT" dirty="0">
                <a:latin typeface="Century Gothic" pitchFamily="34" charset="0"/>
              </a:rPr>
              <a:t> Non </a:t>
            </a:r>
            <a:r>
              <a:rPr lang="pt-PT" altLang="pt-PT" dirty="0" err="1">
                <a:latin typeface="Century Gothic" pitchFamily="34" charset="0"/>
              </a:rPr>
              <a:t>Progressors</a:t>
            </a:r>
            <a:r>
              <a:rPr lang="pt-PT" altLang="pt-PT" dirty="0" smtClean="0">
                <a:latin typeface="Century Gothic" pitchFamily="34" charset="0"/>
              </a:rPr>
              <a:t>)</a:t>
            </a:r>
            <a:endParaRPr lang="pt-PT" altLang="pt-PT" dirty="0">
              <a:latin typeface="Century Gothic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pt-PT" altLang="pt-PT" dirty="0">
              <a:latin typeface="Century Gothic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PT" altLang="pt-PT" dirty="0">
                <a:latin typeface="Century Gothic" pitchFamily="34" charset="0"/>
              </a:rPr>
              <a:t>Não existem  sinais de alarme ou </a:t>
            </a:r>
            <a:r>
              <a:rPr lang="pt-PT" altLang="pt-PT" dirty="0" smtClean="0">
                <a:latin typeface="Century Gothic" pitchFamily="34" charset="0"/>
              </a:rPr>
              <a:t>indicadores</a:t>
            </a:r>
            <a:r>
              <a:rPr lang="pt-PT" altLang="pt-PT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pt-PT" altLang="pt-PT" dirty="0">
                <a:latin typeface="Century Gothic" pitchFamily="34" charset="0"/>
              </a:rPr>
              <a:t>de </a:t>
            </a:r>
            <a:r>
              <a:rPr lang="pt-PT" altLang="pt-PT" dirty="0" err="1">
                <a:latin typeface="Century Gothic" pitchFamily="34" charset="0"/>
              </a:rPr>
              <a:t>infeção</a:t>
            </a:r>
            <a:r>
              <a:rPr lang="pt-PT" altLang="pt-PT" dirty="0">
                <a:latin typeface="Century Gothic" pitchFamily="34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pt-PT" altLang="pt-PT" dirty="0">
              <a:latin typeface="Century Gothic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PT" altLang="pt-PT" b="1" u="sng" dirty="0" smtClean="0">
                <a:latin typeface="Century Gothic" pitchFamily="34" charset="0"/>
              </a:rPr>
              <a:t>Testes </a:t>
            </a:r>
            <a:r>
              <a:rPr lang="pt-PT" altLang="pt-PT" b="1" u="sng" dirty="0">
                <a:latin typeface="Century Gothic" pitchFamily="34" charset="0"/>
              </a:rPr>
              <a:t>de </a:t>
            </a:r>
            <a:r>
              <a:rPr lang="pt-PT" altLang="pt-PT" b="1" u="sng" dirty="0" smtClean="0">
                <a:latin typeface="Century Gothic" pitchFamily="34" charset="0"/>
              </a:rPr>
              <a:t>diagnóstico:</a:t>
            </a:r>
            <a:endParaRPr lang="pt-PT" altLang="pt-PT" b="1" u="sng" dirty="0">
              <a:latin typeface="Century Gothic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PT" altLang="pt-PT" b="1" dirty="0" smtClean="0">
                <a:latin typeface="Century Gothic" pitchFamily="34" charset="0"/>
              </a:rPr>
              <a:t>Positividade para </a:t>
            </a:r>
            <a:r>
              <a:rPr lang="pt-PT" altLang="pt-PT" b="1" dirty="0" err="1" smtClean="0">
                <a:latin typeface="Century Gothic" pitchFamily="34" charset="0"/>
              </a:rPr>
              <a:t>Ag</a:t>
            </a:r>
            <a:r>
              <a:rPr lang="pt-PT" altLang="pt-PT" b="1" dirty="0" smtClean="0">
                <a:latin typeface="Century Gothic" pitchFamily="34" charset="0"/>
              </a:rPr>
              <a:t> e </a:t>
            </a:r>
            <a:r>
              <a:rPr lang="pt-PT" altLang="pt-PT" b="1" dirty="0" err="1">
                <a:latin typeface="Century Gothic" pitchFamily="34" charset="0"/>
              </a:rPr>
              <a:t>Acs</a:t>
            </a:r>
            <a:r>
              <a:rPr lang="pt-PT" altLang="pt-PT" b="1" dirty="0">
                <a:latin typeface="Century Gothic" pitchFamily="34" charset="0"/>
              </a:rPr>
              <a:t> HIV </a:t>
            </a:r>
            <a:r>
              <a:rPr lang="pt-PT" altLang="pt-PT" b="1" dirty="0" smtClean="0">
                <a:latin typeface="Century Gothic" pitchFamily="34" charset="0"/>
              </a:rPr>
              <a:t>+;</a:t>
            </a:r>
          </a:p>
          <a:p>
            <a:pPr>
              <a:spcBef>
                <a:spcPct val="0"/>
              </a:spcBef>
              <a:buNone/>
            </a:pPr>
            <a:r>
              <a:rPr lang="pt-PT" altLang="pt-PT" b="1" dirty="0" smtClean="0">
                <a:latin typeface="Century Gothic" pitchFamily="34" charset="0"/>
              </a:rPr>
              <a:t> </a:t>
            </a:r>
            <a:r>
              <a:rPr lang="pt-PT" altLang="pt-PT" b="1" dirty="0">
                <a:latin typeface="Century Gothic" pitchFamily="34" charset="0"/>
              </a:rPr>
              <a:t>RNA Viral + (Carga viral</a:t>
            </a:r>
            <a:r>
              <a:rPr lang="pt-PT" altLang="pt-PT" b="1" dirty="0" smtClean="0">
                <a:latin typeface="Century Gothic" pitchFamily="34" charset="0"/>
              </a:rPr>
              <a:t>)</a:t>
            </a:r>
            <a:endParaRPr lang="pt-PT" altLang="pt-PT" b="1" dirty="0">
              <a:latin typeface="Century Gothic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PT" altLang="pt-PT" b="1" dirty="0">
                <a:latin typeface="Century Gothic" pitchFamily="34" charset="0"/>
              </a:rPr>
              <a:t>CD4 podem estar normais ou  DIMINUIDOS   </a:t>
            </a:r>
          </a:p>
          <a:p>
            <a:pPr>
              <a:spcBef>
                <a:spcPct val="0"/>
              </a:spcBef>
              <a:buNone/>
            </a:pPr>
            <a:endParaRPr lang="pt-PT" altLang="pt-PT" b="1" dirty="0">
              <a:latin typeface="Century Gothic" pitchFamily="34" charset="0"/>
            </a:endParaRPr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836712"/>
            <a:ext cx="21336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3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>
                <a:solidFill>
                  <a:srgbClr val="000099"/>
                </a:solidFill>
                <a:latin typeface="Comic Sans MS" pitchFamily="66" charset="0"/>
              </a:rPr>
              <a:t>SIDA OU ESTADIO C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870681"/>
            <a:ext cx="3109229" cy="176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671066"/>
            <a:ext cx="310991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9" y="1147374"/>
            <a:ext cx="304956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3545886" y="1271243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u="sng" dirty="0">
                <a:solidFill>
                  <a:schemeClr val="accent1"/>
                </a:solidFill>
              </a:rPr>
              <a:t>INFECÇÕES OPORTUNISTAS MAJOR:</a:t>
            </a:r>
          </a:p>
          <a:p>
            <a:r>
              <a:rPr lang="pt-PT" dirty="0">
                <a:solidFill>
                  <a:schemeClr val="accent1"/>
                </a:solidFill>
              </a:rPr>
              <a:t>Meningite </a:t>
            </a:r>
            <a:r>
              <a:rPr lang="pt-PT" dirty="0" err="1" smtClean="0">
                <a:solidFill>
                  <a:schemeClr val="accent1"/>
                </a:solidFill>
              </a:rPr>
              <a:t>criptococcica</a:t>
            </a:r>
            <a:endParaRPr lang="pt-PT" dirty="0">
              <a:solidFill>
                <a:schemeClr val="accent1"/>
              </a:solidFill>
            </a:endParaRPr>
          </a:p>
          <a:p>
            <a:r>
              <a:rPr lang="pt-PT" dirty="0">
                <a:solidFill>
                  <a:schemeClr val="accent1"/>
                </a:solidFill>
              </a:rPr>
              <a:t>Toxoplasmose cerebral</a:t>
            </a:r>
          </a:p>
          <a:p>
            <a:r>
              <a:rPr lang="pt-PT" dirty="0">
                <a:solidFill>
                  <a:schemeClr val="accent1"/>
                </a:solidFill>
              </a:rPr>
              <a:t>Retinite por CMV</a:t>
            </a:r>
          </a:p>
          <a:p>
            <a:r>
              <a:rPr lang="pt-PT" dirty="0" smtClean="0">
                <a:solidFill>
                  <a:schemeClr val="accent1"/>
                </a:solidFill>
              </a:rPr>
              <a:t>Candidíase </a:t>
            </a:r>
            <a:r>
              <a:rPr lang="pt-PT" dirty="0">
                <a:solidFill>
                  <a:schemeClr val="accent1"/>
                </a:solidFill>
              </a:rPr>
              <a:t>esofágica</a:t>
            </a:r>
          </a:p>
          <a:p>
            <a:r>
              <a:rPr lang="pt-PT" dirty="0">
                <a:solidFill>
                  <a:schemeClr val="accent1"/>
                </a:solidFill>
              </a:rPr>
              <a:t>Pneumonia </a:t>
            </a:r>
            <a:r>
              <a:rPr lang="pt-PT" dirty="0" smtClean="0">
                <a:solidFill>
                  <a:schemeClr val="accent1"/>
                </a:solidFill>
              </a:rPr>
              <a:t>por </a:t>
            </a:r>
            <a:r>
              <a:rPr lang="pt-PT" i="1" dirty="0" err="1" smtClean="0">
                <a:solidFill>
                  <a:schemeClr val="accent1"/>
                </a:solidFill>
              </a:rPr>
              <a:t>Pneumocystis</a:t>
            </a:r>
            <a:r>
              <a:rPr lang="pt-PT" i="1" dirty="0" smtClean="0">
                <a:solidFill>
                  <a:schemeClr val="accent1"/>
                </a:solidFill>
              </a:rPr>
              <a:t> </a:t>
            </a:r>
            <a:r>
              <a:rPr lang="pt-PT" i="1" dirty="0" err="1">
                <a:solidFill>
                  <a:schemeClr val="accent1"/>
                </a:solidFill>
              </a:rPr>
              <a:t>jiroveci</a:t>
            </a:r>
            <a:endParaRPr lang="pt-PT" i="1" dirty="0">
              <a:solidFill>
                <a:schemeClr val="accent1"/>
              </a:solidFill>
            </a:endParaRPr>
          </a:p>
          <a:p>
            <a:r>
              <a:rPr lang="pt-PT" dirty="0" err="1">
                <a:solidFill>
                  <a:schemeClr val="accent1"/>
                </a:solidFill>
              </a:rPr>
              <a:t>Mycobacterium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dirty="0" err="1">
                <a:solidFill>
                  <a:schemeClr val="accent1"/>
                </a:solidFill>
              </a:rPr>
              <a:t>Avium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dirty="0" err="1">
                <a:solidFill>
                  <a:schemeClr val="accent1"/>
                </a:solidFill>
              </a:rPr>
              <a:t>Complex</a:t>
            </a:r>
            <a:endParaRPr lang="pt-PT" dirty="0">
              <a:solidFill>
                <a:schemeClr val="accent1"/>
              </a:solidFill>
            </a:endParaRPr>
          </a:p>
          <a:p>
            <a:r>
              <a:rPr lang="pt-PT" dirty="0">
                <a:solidFill>
                  <a:schemeClr val="accent1"/>
                </a:solidFill>
              </a:rPr>
              <a:t>Tuberculose	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251140" y="39330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/>
              <a:t>                                  </a:t>
            </a:r>
            <a:r>
              <a:rPr lang="pt-PT" dirty="0" smtClean="0">
                <a:solidFill>
                  <a:schemeClr val="accent1"/>
                </a:solidFill>
              </a:rPr>
              <a:t>Linfoma </a:t>
            </a:r>
            <a:r>
              <a:rPr lang="pt-PT" dirty="0">
                <a:solidFill>
                  <a:schemeClr val="accent1"/>
                </a:solidFill>
              </a:rPr>
              <a:t>não </a:t>
            </a:r>
            <a:r>
              <a:rPr lang="pt-PT" dirty="0" err="1">
                <a:solidFill>
                  <a:schemeClr val="accent1"/>
                </a:solidFill>
              </a:rPr>
              <a:t>Hodgkin</a:t>
            </a:r>
            <a:r>
              <a:rPr lang="pt-PT" dirty="0">
                <a:solidFill>
                  <a:schemeClr val="accent1"/>
                </a:solidFill>
              </a:rPr>
              <a:t> (EBV)</a:t>
            </a:r>
          </a:p>
          <a:p>
            <a:r>
              <a:rPr lang="pt-PT" b="1" u="sng" dirty="0" smtClean="0">
                <a:solidFill>
                  <a:schemeClr val="accent1"/>
                </a:solidFill>
              </a:rPr>
              <a:t>NEOPLASIAS</a:t>
            </a:r>
            <a:r>
              <a:rPr lang="pt-PT" dirty="0" smtClean="0">
                <a:solidFill>
                  <a:schemeClr val="accent1"/>
                </a:solidFill>
              </a:rPr>
              <a:t>            Sarcoma </a:t>
            </a:r>
            <a:r>
              <a:rPr lang="pt-PT" dirty="0">
                <a:solidFill>
                  <a:schemeClr val="accent1"/>
                </a:solidFill>
              </a:rPr>
              <a:t>de </a:t>
            </a:r>
            <a:r>
              <a:rPr lang="pt-PT" dirty="0" err="1">
                <a:solidFill>
                  <a:schemeClr val="accent1"/>
                </a:solidFill>
              </a:rPr>
              <a:t>Kaposi</a:t>
            </a:r>
            <a:r>
              <a:rPr lang="pt-PT" dirty="0">
                <a:solidFill>
                  <a:schemeClr val="accent1"/>
                </a:solidFill>
              </a:rPr>
              <a:t> (HSV 8)</a:t>
            </a:r>
          </a:p>
          <a:p>
            <a:r>
              <a:rPr lang="pt-PT" dirty="0">
                <a:solidFill>
                  <a:schemeClr val="accent1"/>
                </a:solidFill>
              </a:rPr>
              <a:t>	</a:t>
            </a:r>
            <a:r>
              <a:rPr lang="pt-PT" dirty="0" smtClean="0">
                <a:solidFill>
                  <a:schemeClr val="accent1"/>
                </a:solidFill>
              </a:rPr>
              <a:t>                 Carcinoma </a:t>
            </a:r>
            <a:r>
              <a:rPr lang="pt-PT" dirty="0">
                <a:solidFill>
                  <a:schemeClr val="accent1"/>
                </a:solidFill>
              </a:rPr>
              <a:t>do colo do útero (HPV)</a:t>
            </a:r>
          </a:p>
          <a:p>
            <a:r>
              <a:rPr lang="pt-PT" dirty="0">
                <a:solidFill>
                  <a:schemeClr val="accent1"/>
                </a:solidFill>
              </a:rPr>
              <a:t>                            </a:t>
            </a:r>
            <a:r>
              <a:rPr lang="pt-PT" dirty="0" smtClean="0">
                <a:solidFill>
                  <a:schemeClr val="accent1"/>
                </a:solidFill>
              </a:rPr>
              <a:t>       Carcinoma </a:t>
            </a:r>
            <a:r>
              <a:rPr lang="pt-PT" dirty="0">
                <a:solidFill>
                  <a:schemeClr val="accent1"/>
                </a:solidFill>
              </a:rPr>
              <a:t>do canal anal (HPV</a:t>
            </a:r>
          </a:p>
        </p:txBody>
      </p:sp>
      <p:cxnSp>
        <p:nvCxnSpPr>
          <p:cNvPr id="8" name="Conexão recta 7"/>
          <p:cNvCxnSpPr/>
          <p:nvPr/>
        </p:nvCxnSpPr>
        <p:spPr>
          <a:xfrm>
            <a:off x="4871864" y="3933056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A importância do diagnóstico precoce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pt-PT" dirty="0" err="1">
                <a:solidFill>
                  <a:srgbClr val="000066"/>
                </a:solidFill>
                <a:latin typeface="Comic Sans MS" pitchFamily="66" charset="0"/>
              </a:rPr>
              <a:t>Marks</a:t>
            </a:r>
            <a:r>
              <a:rPr lang="pt-PT" dirty="0">
                <a:solidFill>
                  <a:srgbClr val="000066"/>
                </a:solidFill>
                <a:latin typeface="Comic Sans MS" pitchFamily="66" charset="0"/>
              </a:rPr>
              <a:t> G, </a:t>
            </a:r>
            <a:r>
              <a:rPr lang="pt-PT" dirty="0" err="1">
                <a:solidFill>
                  <a:srgbClr val="000066"/>
                </a:solidFill>
                <a:latin typeface="Comic Sans MS" pitchFamily="66" charset="0"/>
              </a:rPr>
              <a:t>et</a:t>
            </a:r>
            <a:r>
              <a:rPr lang="pt-PT" dirty="0">
                <a:solidFill>
                  <a:srgbClr val="000066"/>
                </a:solidFill>
                <a:latin typeface="Comic Sans MS" pitchFamily="66" charset="0"/>
              </a:rPr>
              <a:t> al        JAIDS 2005;39:446</a:t>
            </a:r>
          </a:p>
          <a:p>
            <a:endParaRPr lang="pt-P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980728"/>
            <a:ext cx="3168352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534">
            <a:off x="8472264" y="947860"/>
            <a:ext cx="3865563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5879976" y="3789040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u="sng" dirty="0">
                <a:solidFill>
                  <a:schemeClr val="tx2"/>
                </a:solidFill>
              </a:rPr>
              <a:t>CONHECIMENTO DO STATUS VIH E COMPORTAMENTO</a:t>
            </a:r>
            <a:r>
              <a:rPr lang="pt-PT" dirty="0"/>
              <a:t>:</a:t>
            </a:r>
          </a:p>
          <a:p>
            <a:r>
              <a:rPr lang="pt-PT" b="1" i="1" dirty="0">
                <a:solidFill>
                  <a:schemeClr val="bg2">
                    <a:lumMod val="10000"/>
                  </a:schemeClr>
                </a:solidFill>
              </a:rPr>
              <a:t>APÓS A TOMADA DE CONHECIMENTO DE QUE O TESTE VIH É POSITIVO  A PREVALÊNCIA DE COMPORTAMENTOS SEXUAIS DE ALTO RISCO REDUZ-SE SUBSTANCIALMENTE </a:t>
            </a:r>
            <a:r>
              <a:rPr lang="pt-PT" dirty="0"/>
              <a:t>.</a:t>
            </a:r>
          </a:p>
          <a:p>
            <a:r>
              <a:rPr lang="pt-PT" dirty="0" smtClean="0"/>
              <a:t>Meta análise </a:t>
            </a:r>
            <a:r>
              <a:rPr lang="pt-PT" dirty="0"/>
              <a:t>que mostra redução de 68</a:t>
            </a:r>
            <a:r>
              <a:rPr lang="pt-PT" dirty="0" smtClean="0"/>
              <a:t>% nos comportamentos de risco</a:t>
            </a:r>
            <a:endParaRPr lang="pt-PT" dirty="0"/>
          </a:p>
        </p:txBody>
      </p:sp>
      <p:sp>
        <p:nvSpPr>
          <p:cNvPr id="6" name="Rectângulo 5"/>
          <p:cNvSpPr/>
          <p:nvPr/>
        </p:nvSpPr>
        <p:spPr>
          <a:xfrm>
            <a:off x="3863752" y="1338064"/>
            <a:ext cx="5303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Tratamento precoce maior sobrevida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Tratamento precoce e interrupção da cadeia de </a:t>
            </a:r>
            <a:r>
              <a:rPr lang="pt-PT" sz="2400" b="1" dirty="0" smtClean="0">
                <a:solidFill>
                  <a:srgbClr val="C00000"/>
                </a:solidFill>
              </a:rPr>
              <a:t>transmissão.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C00000"/>
                </a:solidFill>
              </a:rPr>
              <a:t>Diagnóstico precoce e alteração do comportamento</a:t>
            </a:r>
          </a:p>
        </p:txBody>
      </p:sp>
    </p:spTree>
    <p:extLst>
      <p:ext uri="{BB962C8B-B14F-4D97-AF65-F5344CB8AC3E}">
        <p14:creationId xmlns:p14="http://schemas.microsoft.com/office/powerpoint/2010/main" val="35112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sz="2400" dirty="0">
                <a:solidFill>
                  <a:schemeClr val="tx1"/>
                </a:solidFill>
                <a:latin typeface="Comic Sans MS" pitchFamily="66" charset="0"/>
              </a:rPr>
              <a:t>A IMPORTÂNCIA DO DIAGNÓSTICO PRECOCE</a:t>
            </a: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343472" y="1015675"/>
            <a:ext cx="10009112" cy="4592024"/>
          </a:xfrm>
        </p:spPr>
        <p:txBody>
          <a:bodyPr/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CRITÉRIOS QUE JUSTIFICAM O RASTREIO DE UMA </a:t>
            </a:r>
            <a:r>
              <a:rPr lang="pt-PT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DOENÇA</a:t>
            </a:r>
          </a:p>
          <a:p>
            <a:pPr marL="542925" indent="0">
              <a:buNone/>
            </a:pPr>
            <a:endParaRPr lang="pt-PT" sz="20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/>
              <a:t>DOENÇA GRAVE QUE PODE SER DETECTADA ANTES DE TER SINTOMAS</a:t>
            </a:r>
          </a:p>
          <a:p>
            <a:pPr>
              <a:defRPr/>
            </a:pPr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/>
              <a:t>TRATAMENTO É MAIS EFICAZ QUANDO INICIADO ANTES DO APARECIMENTO DE SINTOMAS</a:t>
            </a:r>
          </a:p>
          <a:p>
            <a:pPr>
              <a:defRPr/>
            </a:pPr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/>
              <a:t>TESTE DE RASTREIO DISPONÍVEL, SEGURO, ACEITÁVEL E BARATO</a:t>
            </a:r>
          </a:p>
          <a:p>
            <a:pPr>
              <a:defRPr/>
            </a:pPr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/>
              <a:t>OS CUSTOS DO RASTREIO SÃO RAZOÁVEIS QUANDO COMPARADOS COM OS BENEFÍCIOS ESPERADOS</a:t>
            </a:r>
          </a:p>
          <a:p>
            <a:pPr>
              <a:defRPr/>
            </a:pPr>
            <a:endParaRPr lang="pt-PT" sz="2000" dirty="0"/>
          </a:p>
          <a:p>
            <a:pPr>
              <a:defRPr/>
            </a:pPr>
            <a:r>
              <a:rPr lang="pt-PT" sz="2000" dirty="0"/>
              <a:t>EX: SÍFILIS, CANCRO DA MAMA, CANCRO DO CÓLON</a:t>
            </a:r>
          </a:p>
          <a:p>
            <a:endParaRPr lang="pt-PT" sz="20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dirty="0"/>
              <a:t>Principles and Practice of Screening for Disease</a:t>
            </a:r>
          </a:p>
          <a:p>
            <a:pPr>
              <a:defRPr/>
            </a:pPr>
            <a:r>
              <a:rPr lang="en-US" dirty="0"/>
              <a:t>WHO Public Health Paper, 1968</a:t>
            </a:r>
          </a:p>
          <a:p>
            <a:endParaRPr lang="pt-P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" y="169530"/>
            <a:ext cx="2073279" cy="131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9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 smtClean="0"/>
              <a:t>RASTREIO DE INFEÇÃO </a:t>
            </a:r>
            <a:r>
              <a:rPr lang="pt-PT" altLang="pt-PT" dirty="0"/>
              <a:t>VIH NO ADULTO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15312"/>
            <a:ext cx="3084843" cy="43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340768"/>
            <a:ext cx="4535487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2207568" y="692696"/>
            <a:ext cx="200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tx2"/>
                </a:solidFill>
              </a:rPr>
              <a:t>UM MUNDO IDEAL</a:t>
            </a:r>
          </a:p>
        </p:txBody>
      </p:sp>
      <p:sp>
        <p:nvSpPr>
          <p:cNvPr id="6" name="Rectângulo 5"/>
          <p:cNvSpPr/>
          <p:nvPr/>
        </p:nvSpPr>
        <p:spPr>
          <a:xfrm>
            <a:off x="7392144" y="877362"/>
            <a:ext cx="172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tx2"/>
                </a:solidFill>
              </a:rPr>
              <a:t>O MUNDO REAL</a:t>
            </a:r>
          </a:p>
        </p:txBody>
      </p:sp>
    </p:spTree>
    <p:extLst>
      <p:ext uri="{BB962C8B-B14F-4D97-AF65-F5344CB8AC3E}">
        <p14:creationId xmlns:p14="http://schemas.microsoft.com/office/powerpoint/2010/main" val="15362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RASTREIO PRECOCE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51384" y="836712"/>
            <a:ext cx="10945216" cy="829149"/>
          </a:xfrm>
        </p:spPr>
        <p:txBody>
          <a:bodyPr/>
          <a:lstStyle/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PT" altLang="pt-PT" sz="2000" b="1" i="1" dirty="0">
                <a:latin typeface="Comic Sans MS" panose="030F0702030302020204" pitchFamily="66" charset="0"/>
              </a:rPr>
              <a:t>CUSTO EFICÁCIA DO </a:t>
            </a:r>
            <a:r>
              <a:rPr lang="pt-PT" altLang="pt-PT" sz="2000" b="1" i="1" dirty="0" smtClean="0">
                <a:latin typeface="Comic Sans MS" panose="030F0702030302020204" pitchFamily="66" charset="0"/>
              </a:rPr>
              <a:t>RASTREIO É </a:t>
            </a:r>
            <a:r>
              <a:rPr lang="pt-PT" altLang="pt-PT" sz="2000" b="1" i="1" dirty="0">
                <a:latin typeface="Comic Sans MS" panose="030F0702030302020204" pitchFamily="66" charset="0"/>
              </a:rPr>
              <a:t>VANTAJOSO MESMO EM POPULAÇÕES COM BAIXA PREVALÊNCIA</a:t>
            </a:r>
          </a:p>
          <a:p>
            <a:pPr marL="542925" indent="0">
              <a:buNone/>
            </a:pP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767408" y="1916832"/>
            <a:ext cx="45365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i="1" dirty="0">
                <a:solidFill>
                  <a:srgbClr val="813C0F"/>
                </a:solidFill>
                <a:latin typeface="Comic Sans MS" pitchFamily="66" charset="0"/>
              </a:rPr>
              <a:t>ESTADOS UNIDOS ATÈ 2006: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i="1" dirty="0">
                <a:solidFill>
                  <a:srgbClr val="813C0F"/>
                </a:solidFill>
                <a:latin typeface="Comic Sans MS" pitchFamily="66" charset="0"/>
              </a:rPr>
              <a:t>Rastreio em populações  de risco e áreas de prevalência elevada</a:t>
            </a:r>
          </a:p>
        </p:txBody>
      </p:sp>
      <p:sp>
        <p:nvSpPr>
          <p:cNvPr id="6" name="Rectângulo 5"/>
          <p:cNvSpPr/>
          <p:nvPr/>
        </p:nvSpPr>
        <p:spPr>
          <a:xfrm>
            <a:off x="7248128" y="1844823"/>
            <a:ext cx="3292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000" dirty="0">
                <a:solidFill>
                  <a:schemeClr val="tx2"/>
                </a:solidFill>
                <a:latin typeface="Century Gothic" pitchFamily="34" charset="0"/>
              </a:rPr>
              <a:t>Baixa eficácia</a:t>
            </a:r>
          </a:p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000" dirty="0">
                <a:solidFill>
                  <a:schemeClr val="tx2"/>
                </a:solidFill>
                <a:latin typeface="Century Gothic" pitchFamily="34" charset="0"/>
              </a:rPr>
              <a:t>Manutenção de novas infecções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5601998" y="2170747"/>
            <a:ext cx="1152128" cy="36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1487488" y="4293096"/>
            <a:ext cx="246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Depois de 2006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5303912" y="4005064"/>
            <a:ext cx="165618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ângulo 9"/>
          <p:cNvSpPr/>
          <p:nvPr/>
        </p:nvSpPr>
        <p:spPr>
          <a:xfrm>
            <a:off x="7248128" y="3585209"/>
            <a:ext cx="44161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i="1" dirty="0">
                <a:solidFill>
                  <a:srgbClr val="C00000"/>
                </a:solidFill>
                <a:latin typeface="Comic Sans MS" pitchFamily="66" charset="0"/>
              </a:rPr>
              <a:t>Rastreio por rotina entre os 13 e os 64 anos, NÃO BASEADO NO </a:t>
            </a:r>
            <a:r>
              <a:rPr lang="pt-PT" altLang="pt-PT" sz="2400" b="1" i="1" dirty="0" smtClean="0">
                <a:solidFill>
                  <a:srgbClr val="C00000"/>
                </a:solidFill>
                <a:latin typeface="Comic Sans MS" pitchFamily="66" charset="0"/>
              </a:rPr>
              <a:t>RISCO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i="1" dirty="0">
                <a:solidFill>
                  <a:srgbClr val="C00000"/>
                </a:solidFill>
                <a:latin typeface="Comic Sans MS" pitchFamily="66" charset="0"/>
              </a:rPr>
              <a:t>OPT OUT EM VEZ DE OPT IN!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endParaRPr lang="pt-PT" altLang="pt-PT" sz="2400" b="1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1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9336" y="1757119"/>
            <a:ext cx="11582400" cy="4592024"/>
          </a:xfrm>
        </p:spPr>
        <p:txBody>
          <a:bodyPr>
            <a:normAutofit fontScale="62500" lnSpcReduction="20000"/>
          </a:bodyPr>
          <a:lstStyle/>
          <a:p>
            <a:r>
              <a:rPr lang="pt-PT" b="1" dirty="0"/>
              <a:t>NORMA </a:t>
            </a:r>
          </a:p>
          <a:p>
            <a:r>
              <a:rPr lang="pt-PT" b="1" dirty="0"/>
              <a:t>1. O rastreio laboratorial da </a:t>
            </a:r>
            <a:r>
              <a:rPr lang="pt-PT" b="1" dirty="0" err="1"/>
              <a:t>infeção</a:t>
            </a:r>
            <a:r>
              <a:rPr lang="pt-PT" b="1" dirty="0"/>
              <a:t> pelo Vírus da Imunodeficiência Humana (VIH) deve ser </a:t>
            </a:r>
            <a:r>
              <a:rPr lang="pt-PT" b="1" dirty="0" err="1"/>
              <a:t>efetuado</a:t>
            </a:r>
            <a:r>
              <a:rPr lang="pt-PT" b="1" dirty="0"/>
              <a:t> em todos os indivíduos com idade compreendida entre os 18 e 64 anos (Nível de Evidência B, Grau de Recomendação I) (1,16,17,23,28). </a:t>
            </a:r>
          </a:p>
          <a:p>
            <a:r>
              <a:rPr lang="pt-PT" dirty="0"/>
              <a:t>2. Com </a:t>
            </a:r>
            <a:r>
              <a:rPr lang="pt-PT" dirty="0" err="1"/>
              <a:t>exceção</a:t>
            </a:r>
            <a:r>
              <a:rPr lang="pt-PT" dirty="0"/>
              <a:t> do disposto nos pontos seguintes da presente Norma, a determinação laboratorial do VIH deve ser repetida, na população mencionada no ponto 1, se existir exposição de risco (Nível de Evidência B, Grau de Recomendação I) (23,28).  </a:t>
            </a:r>
          </a:p>
          <a:p>
            <a:r>
              <a:rPr lang="pt-PT" dirty="0"/>
              <a:t>3. Independentemente da idade, o rastreio laboratorial da </a:t>
            </a:r>
            <a:r>
              <a:rPr lang="pt-PT" dirty="0" err="1"/>
              <a:t>infeção</a:t>
            </a:r>
            <a:r>
              <a:rPr lang="pt-PT" dirty="0"/>
              <a:t> pelo Vírus da Imunodeficiência Humana deve ser </a:t>
            </a:r>
            <a:r>
              <a:rPr lang="pt-PT" dirty="0" err="1"/>
              <a:t>efetuado</a:t>
            </a:r>
            <a:r>
              <a:rPr lang="pt-PT" dirty="0"/>
              <a:t> ainda, e de forma mais específica, nas subpopulações seguintes (Anexo I, Quadros 1, 2 e 3) (Nível de Evidência B, Grau de Recomendação I) (7, 8, 16, 23, 26) :</a:t>
            </a:r>
          </a:p>
          <a:p>
            <a:r>
              <a:rPr lang="pt-PT" dirty="0"/>
              <a:t> a) Utentes a quem seja necessário realizar diagnóstico diferencial de </a:t>
            </a:r>
            <a:r>
              <a:rPr lang="pt-PT" dirty="0" err="1"/>
              <a:t>infeção</a:t>
            </a:r>
            <a:r>
              <a:rPr lang="pt-PT" dirty="0"/>
              <a:t> por VIH; </a:t>
            </a:r>
          </a:p>
          <a:p>
            <a:r>
              <a:rPr lang="pt-PT" dirty="0"/>
              <a:t>b) Utentes a quem foi diagnosticada uma </a:t>
            </a:r>
            <a:r>
              <a:rPr lang="pt-PT" dirty="0" err="1"/>
              <a:t>infeção</a:t>
            </a:r>
            <a:r>
              <a:rPr lang="pt-PT" dirty="0"/>
              <a:t> sexualmente transmissível; </a:t>
            </a:r>
          </a:p>
          <a:p>
            <a:r>
              <a:rPr lang="pt-PT" dirty="0"/>
              <a:t>c) Parceiros sexuais de homens e mulheres a quem foi diagnosticada </a:t>
            </a:r>
            <a:r>
              <a:rPr lang="pt-PT" dirty="0" err="1"/>
              <a:t>infeção</a:t>
            </a:r>
            <a:r>
              <a:rPr lang="pt-PT" dirty="0"/>
              <a:t> por VIH;</a:t>
            </a:r>
          </a:p>
          <a:p>
            <a:r>
              <a:rPr lang="pt-PT" dirty="0"/>
              <a:t> d) Homens que tiveram sexo com outros homens; e) Mulheres parceiras de homens que tiveram sexo com outros homens; f) Pessoas com história de utilização de drogas; </a:t>
            </a:r>
          </a:p>
          <a:p>
            <a:r>
              <a:rPr lang="pt-PT" dirty="0"/>
              <a:t>g) Homens e mulheres originários de países com elevada prevalência de </a:t>
            </a:r>
            <a:r>
              <a:rPr lang="pt-PT" dirty="0" err="1"/>
              <a:t>infeção</a:t>
            </a:r>
            <a:r>
              <a:rPr lang="pt-PT" dirty="0"/>
              <a:t> por VIH (&gt; 1%); </a:t>
            </a:r>
          </a:p>
          <a:p>
            <a:r>
              <a:rPr lang="pt-PT" dirty="0"/>
              <a:t>h) Homens e mulheres que tiveram sexo no estrangeiro ou em Portugal com pessoas de países de elevada prevalência;</a:t>
            </a:r>
          </a:p>
          <a:p>
            <a:r>
              <a:rPr lang="pt-PT" dirty="0"/>
              <a:t> i) Reclusos; j) Populações nómadas; </a:t>
            </a:r>
          </a:p>
          <a:p>
            <a:r>
              <a:rPr lang="pt-PT" dirty="0"/>
              <a:t>k) Sem abrigo; 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2" y="116632"/>
            <a:ext cx="10657184" cy="167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para a direita 4"/>
          <p:cNvSpPr/>
          <p:nvPr/>
        </p:nvSpPr>
        <p:spPr>
          <a:xfrm rot="21157282">
            <a:off x="37926" y="1993426"/>
            <a:ext cx="956096" cy="50405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44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955">
            <a:off x="5936767" y="62641"/>
            <a:ext cx="6191449" cy="332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51383" y="2852936"/>
            <a:ext cx="11004485" cy="2413325"/>
          </a:xfrm>
        </p:spPr>
        <p:txBody>
          <a:bodyPr>
            <a:normAutofit fontScale="92500" lnSpcReduction="20000"/>
          </a:bodyPr>
          <a:lstStyle/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b="1" i="1" dirty="0" smtClean="0">
                <a:latin typeface="Arial" panose="020B0604020202020204" pitchFamily="34" charset="0"/>
              </a:rPr>
              <a:t>Espaço próprio com isolamento visual e sonoro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RASTREIO ANÓNIMO, CONFIDENCIAL E VOLUNTÁRIO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b="1" i="1" dirty="0" smtClean="0">
                <a:latin typeface="Arial" panose="020B0604020202020204" pitchFamily="34" charset="0"/>
              </a:rPr>
              <a:t>Informação/aconselhamento pré-teste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b="1" i="1" dirty="0" smtClean="0">
                <a:latin typeface="Arial" panose="020B0604020202020204" pitchFamily="34" charset="0"/>
              </a:rPr>
              <a:t>Doente lúcido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b="1" i="1" dirty="0" smtClean="0">
                <a:solidFill>
                  <a:srgbClr val="631303"/>
                </a:solidFill>
                <a:latin typeface="Arial" panose="020B0604020202020204" pitchFamily="34" charset="0"/>
              </a:rPr>
              <a:t>Comunicar </a:t>
            </a:r>
            <a:r>
              <a:rPr lang="pt-PT" altLang="pt-PT" b="1" i="1" dirty="0">
                <a:solidFill>
                  <a:srgbClr val="631303"/>
                </a:solidFill>
                <a:latin typeface="Arial" panose="020B0604020202020204" pitchFamily="34" charset="0"/>
              </a:rPr>
              <a:t>o resultado – </a:t>
            </a:r>
            <a:r>
              <a:rPr lang="pt-PT" altLang="pt-PT" sz="2000" b="1" i="1" dirty="0">
                <a:solidFill>
                  <a:srgbClr val="631303"/>
                </a:solidFill>
                <a:latin typeface="Arial" panose="020B0604020202020204" pitchFamily="34" charset="0"/>
              </a:rPr>
              <a:t>RESPONSABILIDADE DE QUEM PEDE </a:t>
            </a:r>
            <a:r>
              <a:rPr lang="pt-PT" altLang="pt-PT" sz="2000" b="1" i="1" dirty="0" smtClean="0">
                <a:solidFill>
                  <a:srgbClr val="631303"/>
                </a:solidFill>
                <a:latin typeface="Arial" panose="020B0604020202020204" pitchFamily="34" charset="0"/>
              </a:rPr>
              <a:t>/REALIZA O TESTE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sz="20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CONFIDENCIALIDADE DO RESULTADO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sz="20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REFERENCIAÇÃO H0SPITALAR ASSENTE NA LIVRE ESCOLHA DO DOENTE</a:t>
            </a:r>
            <a:endParaRPr lang="pt-PT" altLang="pt-PT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Discutir  com o doente quem vai ter acesso à </a:t>
            </a:r>
            <a:r>
              <a:rPr lang="pt-PT" altLang="pt-PT" b="1" i="1" dirty="0">
                <a:latin typeface="Arial" panose="020B0604020202020204" pitchFamily="34" charset="0"/>
              </a:rPr>
              <a:t>informação</a:t>
            </a:r>
          </a:p>
          <a:p>
            <a:pPr marL="0" lvl="0" indent="0" defTabSz="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pt-PT" altLang="pt-PT" sz="2000" b="1" i="1" dirty="0">
                <a:solidFill>
                  <a:srgbClr val="631303"/>
                </a:solidFill>
                <a:latin typeface="Arial" panose="020B0604020202020204" pitchFamily="34" charset="0"/>
              </a:rPr>
              <a:t>NÃO INFORMAR FAMÍLIA SEM AUTORIZAÇÃO DO DOENTE </a:t>
            </a:r>
          </a:p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238928" cy="604800"/>
          </a:xfrm>
        </p:spPr>
        <p:txBody>
          <a:bodyPr/>
          <a:lstStyle/>
          <a:p>
            <a:r>
              <a:rPr lang="pt-PT" dirty="0" smtClean="0"/>
              <a:t>TESTES DE DIAGNÓSTICO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 dirty="0"/>
          </a:p>
        </p:txBody>
      </p:sp>
      <p:sp>
        <p:nvSpPr>
          <p:cNvPr id="6" name="Rectângulo 5"/>
          <p:cNvSpPr/>
          <p:nvPr/>
        </p:nvSpPr>
        <p:spPr>
          <a:xfrm>
            <a:off x="983432" y="1196752"/>
            <a:ext cx="4077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32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ASPECTOS ÉTICOS</a:t>
            </a:r>
          </a:p>
        </p:txBody>
      </p:sp>
    </p:spTree>
    <p:extLst>
      <p:ext uri="{BB962C8B-B14F-4D97-AF65-F5344CB8AC3E}">
        <p14:creationId xmlns:p14="http://schemas.microsoft.com/office/powerpoint/2010/main" val="20393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TESTES DE DIAGNÓSTICO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08720"/>
            <a:ext cx="642044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7511480" y="2132856"/>
            <a:ext cx="44456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Os testes de 4ª geração permitem detectar anticorpos e antigenes.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Os testes de 3ª geração só detectam anticorpos.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Período de janela é o tempo que leva desde a infecção até ao surgimento dos anticorpos contra o </a:t>
            </a:r>
            <a:r>
              <a:rPr lang="pt-PT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virus</a:t>
            </a:r>
            <a:endParaRPr lang="pt-PT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Nos testes de 3ª geração o período de janela é de 20 a 30 dias.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Nos testes de 4ª geração o diagnóstico é mais precoce.</a:t>
            </a:r>
          </a:p>
          <a:p>
            <a:endParaRPr lang="pt-PT" dirty="0">
              <a:solidFill>
                <a:schemeClr val="accent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576" y="116632"/>
            <a:ext cx="3230563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7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Caso clínico 1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Mulher de 37 anos de idade, natural do Brasil, a residir em Portugal há 4 anos, casada.</a:t>
            </a:r>
          </a:p>
          <a:p>
            <a:r>
              <a:rPr lang="pt-PT" dirty="0" smtClean="0"/>
              <a:t>Recorre à consulta de MGF para consulta de rotina e a médica propõe-lhe a realização do teste de VIH entre os exames de rotina.</a:t>
            </a:r>
          </a:p>
          <a:p>
            <a:r>
              <a:rPr lang="pt-PT" dirty="0"/>
              <a:t>Por sua iniciativa </a:t>
            </a:r>
            <a:r>
              <a:rPr lang="pt-PT" dirty="0" smtClean="0"/>
              <a:t>realizou </a:t>
            </a:r>
            <a:r>
              <a:rPr lang="pt-PT" dirty="0"/>
              <a:t>em centro de diagnóstico anónimo um teste </a:t>
            </a:r>
            <a:r>
              <a:rPr lang="pt-PT" dirty="0" smtClean="0"/>
              <a:t>rápido de 3ª geração que era negativo.</a:t>
            </a:r>
          </a:p>
          <a:p>
            <a:r>
              <a:rPr lang="pt-PT" dirty="0" smtClean="0"/>
              <a:t>1 semana depois volta á consulta com o resultado das análises pedidas pela MGF: </a:t>
            </a:r>
          </a:p>
          <a:p>
            <a:pPr lvl="1"/>
            <a:r>
              <a:rPr lang="pt-PT" dirty="0" smtClean="0"/>
              <a:t>Teste de 4º geração fracamente positivo</a:t>
            </a:r>
          </a:p>
          <a:p>
            <a:pPr lvl="1"/>
            <a:r>
              <a:rPr lang="pt-PT" dirty="0" smtClean="0"/>
              <a:t>Western </a:t>
            </a:r>
            <a:r>
              <a:rPr lang="pt-PT" dirty="0" err="1" smtClean="0"/>
              <a:t>Blot</a:t>
            </a:r>
            <a:r>
              <a:rPr lang="pt-PT" dirty="0" smtClean="0"/>
              <a:t> para VIH1 e 2 negativo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46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fazer?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23392" y="1015675"/>
            <a:ext cx="10959008" cy="4592024"/>
          </a:xfrm>
        </p:spPr>
        <p:txBody>
          <a:bodyPr/>
          <a:lstStyle/>
          <a:p>
            <a:endParaRPr lang="pt-PT" dirty="0" smtClean="0"/>
          </a:p>
          <a:p>
            <a:r>
              <a:rPr lang="pt-PT" dirty="0" smtClean="0"/>
              <a:t>Considerar </a:t>
            </a:r>
            <a:r>
              <a:rPr lang="pt-PT" dirty="0"/>
              <a:t>que o teste é negativo </a:t>
            </a:r>
            <a:r>
              <a:rPr lang="pt-PT" dirty="0" smtClean="0"/>
              <a:t>e não dar importância ao resultado.</a:t>
            </a:r>
          </a:p>
          <a:p>
            <a:r>
              <a:rPr lang="pt-PT" dirty="0" smtClean="0"/>
              <a:t>Sossegar a doente e dizer que se trata provavelmente de um falso positivo, por </a:t>
            </a:r>
            <a:r>
              <a:rPr lang="pt-PT" dirty="0" err="1" smtClean="0"/>
              <a:t>reação</a:t>
            </a:r>
            <a:r>
              <a:rPr lang="pt-PT" dirty="0" smtClean="0"/>
              <a:t> cruzada com outro </a:t>
            </a:r>
            <a:r>
              <a:rPr lang="pt-PT" dirty="0" err="1" smtClean="0"/>
              <a:t>virus</a:t>
            </a:r>
            <a:r>
              <a:rPr lang="pt-PT" dirty="0" smtClean="0"/>
              <a:t> uma vez que o teste de Western </a:t>
            </a:r>
            <a:r>
              <a:rPr lang="pt-PT" dirty="0" err="1" smtClean="0"/>
              <a:t>Blot</a:t>
            </a:r>
            <a:r>
              <a:rPr lang="pt-PT" dirty="0" smtClean="0"/>
              <a:t> é negativo.</a:t>
            </a:r>
          </a:p>
          <a:p>
            <a:r>
              <a:rPr lang="pt-PT" dirty="0" smtClean="0"/>
              <a:t>Sossegar a doente como anterior mas repetir o teste dentro de 1 mês.</a:t>
            </a:r>
          </a:p>
          <a:p>
            <a:r>
              <a:rPr lang="pt-PT" dirty="0" smtClean="0"/>
              <a:t>Referenciar de imediato para consulta de especialidade pois pode tratar-se de uma primo-infecção e existe risco de transmissão elevado.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1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QUANDO REFERENCIAR PARA CONSULTA HOSPITALAR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42925" indent="0">
              <a:buNone/>
              <a:defRPr/>
            </a:pPr>
            <a:r>
              <a:rPr lang="pt-PT" altLang="pt-PT" sz="3200" b="1" i="1" dirty="0">
                <a:solidFill>
                  <a:srgbClr val="000099"/>
                </a:solidFill>
                <a:latin typeface="Arial" panose="020B0604020202020204" pitchFamily="34" charset="0"/>
              </a:rPr>
              <a:t>CONSULTA DE </a:t>
            </a:r>
            <a:r>
              <a:rPr lang="pt-PT" altLang="pt-PT" sz="3200" b="1" i="1" dirty="0" smtClean="0">
                <a:solidFill>
                  <a:srgbClr val="000099"/>
                </a:solidFill>
                <a:latin typeface="Arial" panose="020B0604020202020204" pitchFamily="34" charset="0"/>
              </a:rPr>
              <a:t>IMUNODEFICIÊNCIA:</a:t>
            </a:r>
            <a:endParaRPr lang="pt-PT" altLang="pt-PT" sz="3200" b="1" i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542925" indent="0">
              <a:buNone/>
              <a:defRPr/>
            </a:pPr>
            <a:r>
              <a:rPr lang="pt-PT" altLang="pt-PT" sz="3200" b="1" i="1" dirty="0">
                <a:solidFill>
                  <a:srgbClr val="000099"/>
                </a:solidFill>
                <a:latin typeface="Arial" panose="020B0604020202020204" pitchFamily="34" charset="0"/>
              </a:rPr>
              <a:t>Hospital de Faro / Unidade Hospitalar de Portimão </a:t>
            </a:r>
          </a:p>
          <a:p>
            <a:r>
              <a:rPr lang="pt-PT" sz="3200" dirty="0" smtClean="0"/>
              <a:t>Se </a:t>
            </a:r>
            <a:r>
              <a:rPr lang="pt-PT" sz="3200" dirty="0"/>
              <a:t>teste positivo (</a:t>
            </a:r>
            <a:r>
              <a:rPr lang="pt-PT" sz="3200" dirty="0" err="1"/>
              <a:t>Ac</a:t>
            </a:r>
            <a:r>
              <a:rPr lang="pt-PT" sz="3200" dirty="0"/>
              <a:t> VIH, AcVIH1 ou AcVIH2 positivo).</a:t>
            </a:r>
          </a:p>
          <a:p>
            <a:r>
              <a:rPr lang="pt-PT" sz="3200" dirty="0"/>
              <a:t>Se teste indeterminado, é aconselhável </a:t>
            </a:r>
            <a:r>
              <a:rPr lang="pt-PT" sz="3200" dirty="0" smtClean="0"/>
              <a:t>repetir e enviar. </a:t>
            </a:r>
            <a:endParaRPr lang="pt-PT" sz="3200" dirty="0"/>
          </a:p>
          <a:p>
            <a:pPr marL="542925" indent="0">
              <a:buNone/>
            </a:pPr>
            <a:endParaRPr lang="pt-PT" sz="3200" dirty="0"/>
          </a:p>
          <a:p>
            <a:r>
              <a:rPr lang="pt-PT" sz="3200" dirty="0"/>
              <a:t>As consultas deverão ser realizadas no prazo de 7 dias (idealmente). Contudo, caso considere urgente, sugerimos que entre em contacto directo com o hospital (Médico, Enfermeiro ou até um Administrativo que trabalhe na consulta de VIH). </a:t>
            </a:r>
            <a:endParaRPr lang="pt-PT" sz="3200" dirty="0" smtClean="0"/>
          </a:p>
          <a:p>
            <a:pPr marL="542925" indent="0">
              <a:buNone/>
            </a:pPr>
            <a:endParaRPr lang="pt-PT" sz="3200" dirty="0" smtClean="0"/>
          </a:p>
          <a:p>
            <a:r>
              <a:rPr lang="pt-PT" altLang="pt-PT" sz="2600" b="1" i="1" dirty="0">
                <a:latin typeface="Arial" panose="020B0604020202020204" pitchFamily="34" charset="0"/>
              </a:rPr>
              <a:t>AVISAR O DOENTE PARA DEIXAR UM CONTACTO FIÁVEL PARA PODER RECEBER A MARCAÇÃO DA CONSULTA</a:t>
            </a:r>
          </a:p>
          <a:p>
            <a:endParaRPr lang="pt-PT" sz="3200" dirty="0"/>
          </a:p>
          <a:p>
            <a:pPr marL="542925" indent="0">
              <a:buNone/>
            </a:pPr>
            <a:endParaRPr lang="pt-PT" sz="320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33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 smtClean="0">
                <a:latin typeface="Aharoni" pitchFamily="2" charset="-79"/>
                <a:cs typeface="Aharoni" pitchFamily="2" charset="-79"/>
              </a:rPr>
              <a:t>Diagnóstico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764704"/>
            <a:ext cx="8784976" cy="47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087888" y="2274838"/>
            <a:ext cx="2520280" cy="4571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13803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TRATAMENTO PREVENTIVO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6" y="1016182"/>
            <a:ext cx="8169348" cy="459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408">
            <a:off x="8388441" y="2872081"/>
            <a:ext cx="3410334" cy="297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 rot="883359">
            <a:off x="6138611" y="3249223"/>
            <a:ext cx="879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534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NORMA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764704"/>
            <a:ext cx="11582400" cy="4592024"/>
          </a:xfrm>
        </p:spPr>
        <p:txBody>
          <a:bodyPr>
            <a:normAutofit fontScale="85000" lnSpcReduction="20000"/>
          </a:bodyPr>
          <a:lstStyle/>
          <a:p>
            <a:pPr marL="542925" lvl="0" indent="0">
              <a:buNone/>
              <a:defRPr/>
            </a:pPr>
            <a:r>
              <a:rPr lang="pt-PT" sz="1600" dirty="0">
                <a:solidFill>
                  <a:schemeClr val="bg2">
                    <a:lumMod val="10000"/>
                  </a:schemeClr>
                </a:solidFill>
              </a:rPr>
              <a:t>NÚMERO: 025/2017 </a:t>
            </a:r>
          </a:p>
          <a:p>
            <a:pPr marL="542925" lvl="0" indent="0">
              <a:buNone/>
              <a:defRPr/>
            </a:pPr>
            <a:r>
              <a:rPr lang="pt-PT" sz="1600" dirty="0">
                <a:solidFill>
                  <a:schemeClr val="bg2">
                    <a:lumMod val="10000"/>
                  </a:schemeClr>
                </a:solidFill>
              </a:rPr>
              <a:t>DATA: 28/11/2017 </a:t>
            </a:r>
            <a:endParaRPr lang="pt-PT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542925" lvl="0" indent="0">
              <a:buNone/>
              <a:defRPr/>
            </a:pPr>
            <a:endParaRPr lang="pt-PT" sz="1600" dirty="0">
              <a:solidFill>
                <a:srgbClr val="004586"/>
              </a:solidFill>
            </a:endParaRPr>
          </a:p>
          <a:p>
            <a:pPr marL="542925" lvl="0" indent="0">
              <a:buNone/>
              <a:defRPr/>
            </a:pPr>
            <a:r>
              <a:rPr lang="pt-PT" sz="1500" dirty="0">
                <a:solidFill>
                  <a:srgbClr val="004586"/>
                </a:solidFill>
              </a:rPr>
              <a:t>ASSUNTO: Profilaxia de Pré-exposição da </a:t>
            </a:r>
            <a:r>
              <a:rPr lang="pt-PT" sz="1500" dirty="0" err="1">
                <a:solidFill>
                  <a:srgbClr val="004586"/>
                </a:solidFill>
              </a:rPr>
              <a:t>Infeção</a:t>
            </a:r>
            <a:r>
              <a:rPr lang="pt-PT" sz="1500" dirty="0">
                <a:solidFill>
                  <a:srgbClr val="004586"/>
                </a:solidFill>
              </a:rPr>
              <a:t> por VIH no Adulto </a:t>
            </a:r>
          </a:p>
          <a:p>
            <a:pPr marL="542925" lvl="0" indent="0">
              <a:buNone/>
              <a:defRPr/>
            </a:pPr>
            <a:r>
              <a:rPr lang="pt-PT" sz="1500" dirty="0">
                <a:solidFill>
                  <a:srgbClr val="004586"/>
                </a:solidFill>
              </a:rPr>
              <a:t>PALAVRAS-CHAVE: </a:t>
            </a:r>
            <a:r>
              <a:rPr lang="pt-PT" sz="1500" dirty="0" err="1">
                <a:solidFill>
                  <a:srgbClr val="004586"/>
                </a:solidFill>
              </a:rPr>
              <a:t>Infeção</a:t>
            </a:r>
            <a:r>
              <a:rPr lang="pt-PT" sz="1500" dirty="0">
                <a:solidFill>
                  <a:srgbClr val="004586"/>
                </a:solidFill>
              </a:rPr>
              <a:t> por vírus de imunodeficiência humana, transmissão, prevenção, profilaxia PARA:  Médicos do Sistema de Saúde e Pessoas </a:t>
            </a:r>
            <a:r>
              <a:rPr lang="pt-PT" sz="1500" dirty="0" err="1">
                <a:solidFill>
                  <a:srgbClr val="004586"/>
                </a:solidFill>
              </a:rPr>
              <a:t>Coletivas</a:t>
            </a:r>
            <a:r>
              <a:rPr lang="pt-PT" sz="1500" dirty="0">
                <a:solidFill>
                  <a:srgbClr val="004586"/>
                </a:solidFill>
              </a:rPr>
              <a:t> Privadas sem Fins Lucrativos CONTACTOS: Departamento da Qualidade na Saúde (</a:t>
            </a:r>
            <a:r>
              <a:rPr lang="pt-PT" sz="1500" dirty="0">
                <a:solidFill>
                  <a:srgbClr val="004586"/>
                </a:solidFill>
                <a:hlinkClick r:id="rId2"/>
              </a:rPr>
              <a:t>dqs@dgs.min-saude.pt</a:t>
            </a:r>
            <a:r>
              <a:rPr lang="pt-PT" sz="1500" dirty="0">
                <a:solidFill>
                  <a:srgbClr val="004586"/>
                </a:solidFill>
              </a:rPr>
              <a:t>)</a:t>
            </a:r>
          </a:p>
          <a:p>
            <a:pPr marL="542925" lvl="0" indent="0">
              <a:buNone/>
              <a:defRPr/>
            </a:pPr>
            <a:endParaRPr lang="pt-PT" sz="1600" dirty="0">
              <a:solidFill>
                <a:srgbClr val="004586"/>
              </a:solidFill>
            </a:endParaRP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NORMA*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1. A presente Norma deve ser aplicada às pessoas com risco acrescido de aquisição de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infeção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por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vírus da imunodeficiência humana (VIH) (Nível de Evidência I, Grau de Recomendação A)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2. Devem ser referenciadas a consulta de especialidade hospitalar, a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efetivar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no prazo máximo de 30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dias, as pessoas com risco acrescido de aquisição de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infeção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por VIH: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a) Pessoas que nos últimos seis meses tiveram relações sexuais sem uso consistente de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preservativo numa das seguintes condições (Nível de Evidência A, Grau de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Recomendação I)1,2,3,4,5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i. Parceiros sexuais com estatuto serológico para VIH desconhecido2,5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ii. Diagnóstico de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infeção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sexualmente transmissível2,5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b) Pessoas cujo parceiro(a) está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infetado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por VIH, sem acompanhamento médico ou sem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terapêutica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antirretroviral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ou sem supressão virológica e que não utiliza</a:t>
            </a:r>
          </a:p>
          <a:p>
            <a:pPr marL="542925" lvl="0" indent="0"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consistentemente preservativo1,3,5,7;</a:t>
            </a:r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NORMA Nº025/2017 de 28/11/2017</a:t>
            </a:r>
            <a:endParaRPr lang="pt-PT" dirty="0"/>
          </a:p>
        </p:txBody>
      </p:sp>
      <p:cxnSp>
        <p:nvCxnSpPr>
          <p:cNvPr id="6" name="Conexão recta 5"/>
          <p:cNvCxnSpPr/>
          <p:nvPr/>
        </p:nvCxnSpPr>
        <p:spPr>
          <a:xfrm>
            <a:off x="551384" y="1484784"/>
            <a:ext cx="11017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>
            <a:off x="695400" y="2204864"/>
            <a:ext cx="10873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116632"/>
            <a:ext cx="129614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0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90-90-90 A ERRADICAÇÃO DA INFECÇÃO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>
                <a:solidFill>
                  <a:srgbClr val="FF0000"/>
                </a:solidFill>
              </a:rPr>
              <a:t>As metas 90-90-90 da ONUSIDA estabelecem o seguinte: </a:t>
            </a:r>
          </a:p>
          <a:p>
            <a:pPr lvl="1">
              <a:buSzTx/>
            </a:pPr>
            <a:r>
              <a:rPr lang="pt-PT" altLang="pt-PT" b="1" u="sng" dirty="0">
                <a:solidFill>
                  <a:srgbClr val="FF0000"/>
                </a:solidFill>
              </a:rPr>
              <a:t>em 2020, 90% das pessoas infectadas devem estar diagnosticadas; destas, 90% devem estar em tratamento e, neste grupo, 90% devem ter uma carga viral indetectável, não podendo assim infectar terceiros.</a:t>
            </a:r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708920"/>
            <a:ext cx="7273925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9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Caso clinico 2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pt-PT" dirty="0"/>
              <a:t>Homem de 46 anos de idade, casado, natural e residente em Braga, trabalhador da construção no Mar shopping.</a:t>
            </a:r>
          </a:p>
          <a:p>
            <a:pPr>
              <a:defRPr/>
            </a:pPr>
            <a:r>
              <a:rPr lang="pt-PT" dirty="0"/>
              <a:t>Recorre </a:t>
            </a:r>
            <a:r>
              <a:rPr lang="pt-PT" dirty="0" smtClean="0"/>
              <a:t>à farmácia por </a:t>
            </a:r>
            <a:r>
              <a:rPr lang="pt-PT" dirty="0"/>
              <a:t>aparecimento de lesão ulcerada na lábio.  Refere relação sexual sem uso de preservativo há cerca de 1 </a:t>
            </a:r>
            <a:r>
              <a:rPr lang="pt-PT" dirty="0" smtClean="0"/>
              <a:t>mês e pretende realizar o teste de VIH.</a:t>
            </a:r>
            <a:endParaRPr lang="pt-PT" dirty="0"/>
          </a:p>
          <a:p>
            <a:pPr>
              <a:defRPr/>
            </a:pPr>
            <a:r>
              <a:rPr lang="pt-PT" dirty="0"/>
              <a:t>Em 6 meses é a 2ª vez </a:t>
            </a:r>
            <a:r>
              <a:rPr lang="pt-PT" dirty="0" smtClean="0"/>
              <a:t>que </a:t>
            </a:r>
            <a:r>
              <a:rPr lang="pt-PT" dirty="0"/>
              <a:t>recorre a um centro de rastreio</a:t>
            </a:r>
            <a:r>
              <a:rPr lang="pt-PT" dirty="0" smtClean="0"/>
              <a:t>.</a:t>
            </a:r>
          </a:p>
          <a:p>
            <a:pPr>
              <a:defRPr/>
            </a:pPr>
            <a:r>
              <a:rPr lang="pt-PT" dirty="0" smtClean="0"/>
              <a:t>O teste de VIH é negativo. O que fazer?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18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Caso clínico 2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Alertar para as DST (sífilis, gonorreia, clamídia e hepatites ) e informação sobre sexo protegido.</a:t>
            </a:r>
          </a:p>
          <a:p>
            <a:r>
              <a:rPr lang="pt-PT" dirty="0" smtClean="0"/>
              <a:t>Enviar para o médico de família por causa da lesão no lábio. </a:t>
            </a:r>
          </a:p>
          <a:p>
            <a:r>
              <a:rPr lang="pt-PT" dirty="0"/>
              <a:t>Alertar para as DST (sífilis, gonorreia, clamídia e hepatites ) </a:t>
            </a:r>
            <a:r>
              <a:rPr lang="pt-PT" dirty="0" smtClean="0"/>
              <a:t>, </a:t>
            </a:r>
            <a:r>
              <a:rPr lang="pt-PT" dirty="0"/>
              <a:t>informação sobre sexo </a:t>
            </a:r>
            <a:r>
              <a:rPr lang="pt-PT" dirty="0" smtClean="0"/>
              <a:t>protegido e aconselhar </a:t>
            </a:r>
            <a:r>
              <a:rPr lang="pt-PT" dirty="0" err="1" smtClean="0"/>
              <a:t>aciclovir</a:t>
            </a:r>
            <a:r>
              <a:rPr lang="pt-PT" dirty="0" smtClean="0"/>
              <a:t> em creme para o lábio.</a:t>
            </a:r>
          </a:p>
          <a:p>
            <a:r>
              <a:rPr lang="pt-PT" dirty="0" smtClean="0"/>
              <a:t>Fazer referenciação para consulta de PREP.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50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RESUMO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t-PT" dirty="0"/>
              <a:t>A INFEÇÃO VIH CONTINUA A SER UM PROBLEMA DE SAÚDE EM PORTUGAL COM CERCA DE 1000 NOVOS CASOS /ANO.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/>
              <a:t>O VIH PREENCHE OS CRITÉRIOS DEFINIDOS PARA O RASTREIO PRECOCE .</a:t>
            </a:r>
          </a:p>
          <a:p>
            <a:pPr marL="542925" indent="0">
              <a:buNone/>
              <a:defRPr/>
            </a:pPr>
            <a:endParaRPr lang="pt-PT" dirty="0"/>
          </a:p>
          <a:p>
            <a:pPr>
              <a:defRPr/>
            </a:pPr>
            <a:r>
              <a:rPr lang="pt-PT" dirty="0"/>
              <a:t>MUITOS DOENTES SÃO CONSULTADOS POR UM MÉDICO POR DIVERSAS RAZÕES SEM QUE O SEU STATUS VIH SEJA </a:t>
            </a:r>
            <a:r>
              <a:rPr lang="pt-PT" dirty="0" smtClean="0"/>
              <a:t>DETECTADO,PELO QUE É NECESSÁRIO DAR MAIS OPORTUNIDADES PARA O RASTREIO.</a:t>
            </a: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/>
              <a:t>AS PESSOAS DIMINUEM OS SEUS COMPORTAMENTOS DE RISCO QUANDO SABEM QUE ESTÃO INFECTADAS.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/>
              <a:t>O TRATAMENTO AUMENTA ESPERANÇA DE VIDA, DIMINUI CUSTOS COM INTERNAMENTOS, DIMINUI A </a:t>
            </a:r>
            <a:r>
              <a:rPr lang="pt-PT" dirty="0" smtClean="0"/>
              <a:t>TRANSMISSÃO.</a:t>
            </a:r>
          </a:p>
          <a:p>
            <a:pPr marL="542925" indent="0">
              <a:buNone/>
              <a:defRPr/>
            </a:pPr>
            <a:endParaRPr lang="pt-PT" dirty="0" smtClean="0"/>
          </a:p>
          <a:p>
            <a:pPr>
              <a:defRPr/>
            </a:pPr>
            <a:r>
              <a:rPr lang="pt-PT" dirty="0"/>
              <a:t>A PREP VAI DIMINUIR A INCIDENCIA DE NOVAS INFEÇÕES E INTERROMPER ATRANSMISSÃO NA COMUNIDADE.</a:t>
            </a:r>
          </a:p>
          <a:p>
            <a:pPr>
              <a:defRPr/>
            </a:pP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88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 smtClean="0"/>
              <a:t>RASTREIO DE INFEÇÃO VIH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EPIDEMIOLOGIA DA INFECÇÃO</a:t>
            </a:r>
          </a:p>
          <a:p>
            <a:r>
              <a:rPr lang="pt-PT" dirty="0" smtClean="0"/>
              <a:t>HISTÓRIA NATURAL</a:t>
            </a:r>
          </a:p>
          <a:p>
            <a:r>
              <a:rPr lang="pt-PT" dirty="0" smtClean="0"/>
              <a:t>DIAGNÓSTICO PRECOCE</a:t>
            </a:r>
          </a:p>
          <a:p>
            <a:r>
              <a:rPr lang="pt-PT" dirty="0" smtClean="0"/>
              <a:t>REFERENCIAÇÃO</a:t>
            </a:r>
            <a:endParaRPr lang="pt-P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194066"/>
            <a:ext cx="6986191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0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INFEÇÃO VIH : O MUNDO REAL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6032"/>
            <a:ext cx="4968671" cy="439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720"/>
            <a:ext cx="5018707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4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INFEÇÃO VIH : O MUNDO REAL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43" y="1016000"/>
            <a:ext cx="8795114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INFECÃO VIH EM PORTUGAL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535"/>
            <a:ext cx="11582400" cy="450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0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INFECÃO  VIH : PORTUGAL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908720"/>
            <a:ext cx="3744899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836712"/>
            <a:ext cx="436562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79475"/>
            <a:ext cx="21209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5445224"/>
            <a:ext cx="10858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6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dirty="0"/>
              <a:t>INFEÇÃO VIH ADULTO: PORTUGAL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55" y="1016000"/>
            <a:ext cx="854969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3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AFC_2018PT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AFC2018.potx" id="{0E9443D9-A032-4385-A8A2-FD6398A6A88E}" vid="{A52692DE-8980-490C-AC4E-073B166C48A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Template_AFC_2018PT</Template>
  <TotalTime>219</TotalTime>
  <Words>1740</Words>
  <Application>Microsoft Office PowerPoint</Application>
  <PresentationFormat>Ecrã Panorâmico</PresentationFormat>
  <Paragraphs>198</Paragraphs>
  <Slides>32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40" baseType="lpstr">
      <vt:lpstr>Aharoni</vt:lpstr>
      <vt:lpstr>Arial</vt:lpstr>
      <vt:lpstr>Calibri</vt:lpstr>
      <vt:lpstr>Century Gothic</vt:lpstr>
      <vt:lpstr>Comic Sans MS</vt:lpstr>
      <vt:lpstr>Times New Roman</vt:lpstr>
      <vt:lpstr>Wingdings</vt:lpstr>
      <vt:lpstr>Template_AFC_2018PT</vt:lpstr>
      <vt:lpstr>Atualização em Farmácia Comunitária,  VIH DO DIAGNÓSTICO À REFERENCIAÇÃO</vt:lpstr>
      <vt:lpstr>RASTREIO DE INFEÇÃO VIH NO ADULTO</vt:lpstr>
      <vt:lpstr>90-90-90 A ERRADICAÇÃO DA INFECÇÃO</vt:lpstr>
      <vt:lpstr>RASTREIO DE INFEÇÃO VIH</vt:lpstr>
      <vt:lpstr>INFEÇÃO VIH : O MUNDO REAL</vt:lpstr>
      <vt:lpstr>INFEÇÃO VIH : O MUNDO REAL</vt:lpstr>
      <vt:lpstr>INFECÃO VIH EM PORTUGAL</vt:lpstr>
      <vt:lpstr>INFECÃO  VIH : PORTUGAL</vt:lpstr>
      <vt:lpstr>INFEÇÃO VIH ADULTO: PORTUGAL</vt:lpstr>
      <vt:lpstr>EPIDEMIOLOGIA DA INFEÇAO EM PORTUGAL</vt:lpstr>
      <vt:lpstr>RESPOSTAS</vt:lpstr>
      <vt:lpstr>INFECÃO VIH PORTUGAL 2016</vt:lpstr>
      <vt:lpstr>ÓBITOS POR VIH EM PORTUGAL</vt:lpstr>
      <vt:lpstr>HISTÓRIA NATURAL DA DOENÇA</vt:lpstr>
      <vt:lpstr>PRIMO-INFECÇÃO OU SEROCONVERSÃO</vt:lpstr>
      <vt:lpstr>FASE ASSINTOMÁTICA OU ESTADIO A</vt:lpstr>
      <vt:lpstr>SIDA OU ESTADIO C</vt:lpstr>
      <vt:lpstr>A importância do diagnóstico precoce</vt:lpstr>
      <vt:lpstr>A IMPORTÂNCIA DO DIAGNÓSTICO PRECOCE</vt:lpstr>
      <vt:lpstr>RASTREIO PRECOCE</vt:lpstr>
      <vt:lpstr>Apresentação do PowerPoint</vt:lpstr>
      <vt:lpstr>TESTES DE DIAGNÓSTICO</vt:lpstr>
      <vt:lpstr>TESTES DE DIAGNÓSTICO</vt:lpstr>
      <vt:lpstr>Caso clínico 1</vt:lpstr>
      <vt:lpstr>O que fazer?</vt:lpstr>
      <vt:lpstr>QUANDO REFERENCIAR PARA CONSULTA HOSPITALAR</vt:lpstr>
      <vt:lpstr>Diagnóstico</vt:lpstr>
      <vt:lpstr>TRATAMENTO PREVENTIVO</vt:lpstr>
      <vt:lpstr>NORMA</vt:lpstr>
      <vt:lpstr>Caso clinico 2</vt:lpstr>
      <vt:lpstr>Caso clínico 2</vt:lpstr>
      <vt:lpstr>RESUMO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Atualização em Farmácia Comunitária,  Rastreio VIH</dc:title>
  <dc:creator>paula</dc:creator>
  <cp:lastModifiedBy>ana nunes</cp:lastModifiedBy>
  <cp:revision>23</cp:revision>
  <dcterms:created xsi:type="dcterms:W3CDTF">2018-05-12T19:03:55Z</dcterms:created>
  <dcterms:modified xsi:type="dcterms:W3CDTF">2018-05-14T08:54:10Z</dcterms:modified>
</cp:coreProperties>
</file>