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1"/>
  </p:handoutMasterIdLst>
  <p:sldIdLst>
    <p:sldId id="256" r:id="rId2"/>
    <p:sldId id="284" r:id="rId3"/>
    <p:sldId id="285" r:id="rId4"/>
    <p:sldId id="347" r:id="rId5"/>
    <p:sldId id="358" r:id="rId6"/>
    <p:sldId id="350" r:id="rId7"/>
    <p:sldId id="316" r:id="rId8"/>
    <p:sldId id="326" r:id="rId9"/>
    <p:sldId id="332" r:id="rId10"/>
    <p:sldId id="286" r:id="rId11"/>
    <p:sldId id="331" r:id="rId12"/>
    <p:sldId id="345" r:id="rId13"/>
    <p:sldId id="299" r:id="rId14"/>
    <p:sldId id="276" r:id="rId15"/>
    <p:sldId id="351" r:id="rId16"/>
    <p:sldId id="352" r:id="rId17"/>
    <p:sldId id="354" r:id="rId18"/>
    <p:sldId id="261" r:id="rId19"/>
    <p:sldId id="306" r:id="rId20"/>
    <p:sldId id="288" r:id="rId21"/>
    <p:sldId id="281" r:id="rId22"/>
    <p:sldId id="348" r:id="rId23"/>
    <p:sldId id="322" r:id="rId24"/>
    <p:sldId id="312" r:id="rId25"/>
    <p:sldId id="278" r:id="rId26"/>
    <p:sldId id="353" r:id="rId27"/>
    <p:sldId id="355" r:id="rId28"/>
    <p:sldId id="357" r:id="rId29"/>
    <p:sldId id="356" r:id="rId30"/>
  </p:sldIdLst>
  <p:sldSz cx="12192000" cy="6858000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4942"/>
    <a:srgbClr val="D6D300"/>
    <a:srgbClr val="76D5D6"/>
    <a:srgbClr val="007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com Tema 1 - Destaqu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738" autoAdjust="0"/>
    <p:restoredTop sz="94660"/>
  </p:normalViewPr>
  <p:slideViewPr>
    <p:cSldViewPr snapToGrid="0">
      <p:cViewPr varScale="1">
        <p:scale>
          <a:sx n="85" d="100"/>
          <a:sy n="85" d="100"/>
        </p:scale>
        <p:origin x="192" y="280"/>
      </p:cViewPr>
      <p:guideLst>
        <p:guide orient="horz" pos="104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lha_de_C_lculo_do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lha_de_C_lculo_do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lha_de_C_lculo_do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6D5D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C877-8144-8352-2894CC140393}"/>
              </c:ext>
            </c:extLst>
          </c:dPt>
          <c:dPt>
            <c:idx val="1"/>
            <c:invertIfNegative val="0"/>
            <c:bubble3D val="0"/>
            <c:spPr>
              <a:solidFill>
                <a:srgbClr val="D6D3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C877-8144-8352-2894CC140393}"/>
              </c:ext>
            </c:extLst>
          </c:dPt>
          <c:dPt>
            <c:idx val="2"/>
            <c:invertIfNegative val="0"/>
            <c:bubble3D val="0"/>
            <c:spPr>
              <a:solidFill>
                <a:srgbClr val="287AC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C877-8144-8352-2894CC140393}"/>
              </c:ext>
            </c:extLst>
          </c:dPt>
          <c:dPt>
            <c:idx val="3"/>
            <c:invertIfNegative val="0"/>
            <c:bubble3D val="0"/>
            <c:spPr>
              <a:solidFill>
                <a:srgbClr val="D8494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C877-8144-8352-2894CC140393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C877-8144-8352-2894CC1403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Calibri"/>
                    <a:cs typeface="Calibri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B</c:v>
                </c:pt>
                <c:pt idx="1">
                  <c:v>C</c:v>
                </c:pt>
                <c:pt idx="2">
                  <c:v>W</c:v>
                </c:pt>
                <c:pt idx="3">
                  <c:v>Y</c:v>
                </c:pt>
                <c:pt idx="4">
                  <c:v>Outros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</c:v>
                </c:pt>
                <c:pt idx="1">
                  <c:v>0.14000000000000001</c:v>
                </c:pt>
                <c:pt idx="2">
                  <c:v>0.11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877-8144-8352-2894CC140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01387960"/>
        <c:axId val="2101384520"/>
      </c:barChart>
      <c:catAx>
        <c:axId val="2101387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2B4A5E"/>
            </a:solidFill>
          </a:ln>
        </c:spPr>
        <c:txPr>
          <a:bodyPr/>
          <a:lstStyle/>
          <a:p>
            <a:pPr>
              <a:defRPr sz="1400" b="1">
                <a:solidFill>
                  <a:srgbClr val="254061"/>
                </a:solidFill>
                <a:latin typeface="Calibri"/>
                <a:cs typeface="Calibri"/>
              </a:defRPr>
            </a:pPr>
            <a:endParaRPr lang="pt-PT"/>
          </a:p>
        </c:txPr>
        <c:crossAx val="2101384520"/>
        <c:crosses val="autoZero"/>
        <c:auto val="1"/>
        <c:lblAlgn val="ctr"/>
        <c:lblOffset val="100"/>
        <c:noMultiLvlLbl val="0"/>
      </c:catAx>
      <c:valAx>
        <c:axId val="210138452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>
            <a:solidFill>
              <a:srgbClr val="5C92B5">
                <a:lumMod val="50000"/>
              </a:srgbClr>
            </a:solidFill>
          </a:ln>
        </c:spPr>
        <c:txPr>
          <a:bodyPr/>
          <a:lstStyle/>
          <a:p>
            <a:pPr>
              <a:defRPr sz="1600" b="1">
                <a:solidFill>
                  <a:srgbClr val="254061"/>
                </a:solidFill>
                <a:latin typeface="Calibri"/>
                <a:cs typeface="Calibri"/>
              </a:defRPr>
            </a:pPr>
            <a:endParaRPr lang="pt-PT"/>
          </a:p>
        </c:txPr>
        <c:crossAx val="2101387960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21937030260477375"/>
          <c:y val="0.12482457124523415"/>
          <c:w val="0.73670375584093972"/>
          <c:h val="0.122904769837015"/>
        </c:manualLayout>
      </c:layout>
      <c:overlay val="0"/>
      <c:txPr>
        <a:bodyPr/>
        <a:lstStyle/>
        <a:p>
          <a:pPr>
            <a:defRPr sz="1600" b="1">
              <a:solidFill>
                <a:schemeClr val="accent1">
                  <a:lumMod val="50000"/>
                </a:schemeClr>
              </a:solidFill>
              <a:latin typeface="Calibri"/>
              <a:cs typeface="Calibri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P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média 2008-2013</c:v>
                </c:pt>
              </c:strCache>
            </c:strRef>
          </c:tx>
          <c:spPr>
            <a:ln w="76200" cmpd="sng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&lt;1A</c:v>
                </c:pt>
                <c:pt idx="1">
                  <c:v>1-4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20-24</c:v>
                </c:pt>
                <c:pt idx="6">
                  <c:v>25-44</c:v>
                </c:pt>
                <c:pt idx="7">
                  <c:v>&gt;=45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24.04</c:v>
                </c:pt>
                <c:pt idx="1">
                  <c:v>5.1100000000000003</c:v>
                </c:pt>
                <c:pt idx="2">
                  <c:v>1.73</c:v>
                </c:pt>
                <c:pt idx="3">
                  <c:v>0.15</c:v>
                </c:pt>
                <c:pt idx="4">
                  <c:v>0.82</c:v>
                </c:pt>
                <c:pt idx="5">
                  <c:v>0.55000000000000004</c:v>
                </c:pt>
                <c:pt idx="6">
                  <c:v>0.15</c:v>
                </c:pt>
                <c:pt idx="7">
                  <c:v>0.27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BA-CD42-B36A-81E597C6ED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9363208"/>
        <c:axId val="-2119379064"/>
      </c:lineChart>
      <c:catAx>
        <c:axId val="-2119363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 cmpd="sng">
            <a:solidFill>
              <a:srgbClr val="00134B"/>
            </a:solidFill>
          </a:ln>
        </c:spPr>
        <c:txPr>
          <a:bodyPr rot="0" vert="horz"/>
          <a:lstStyle/>
          <a:p>
            <a:pPr>
              <a:defRPr sz="1400" b="1">
                <a:solidFill>
                  <a:srgbClr val="00134B"/>
                </a:solidFill>
                <a:latin typeface="Calibri"/>
                <a:cs typeface="Calibri"/>
              </a:defRPr>
            </a:pPr>
            <a:endParaRPr lang="pt-PT"/>
          </a:p>
        </c:txPr>
        <c:crossAx val="-2119379064"/>
        <c:crosses val="autoZero"/>
        <c:auto val="1"/>
        <c:lblAlgn val="ctr"/>
        <c:lblOffset val="100"/>
        <c:noMultiLvlLbl val="0"/>
      </c:catAx>
      <c:valAx>
        <c:axId val="-2119379064"/>
        <c:scaling>
          <c:orientation val="minMax"/>
          <c:max val="22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r>
                  <a:rPr lang="pt-PT" sz="1400" dirty="0">
                    <a:solidFill>
                      <a:schemeClr val="accent1">
                        <a:lumMod val="50000"/>
                      </a:schemeClr>
                    </a:solidFill>
                  </a:rPr>
                  <a:t>Casos/100</a:t>
                </a:r>
                <a:r>
                  <a:rPr lang="pt-PT" sz="1400" baseline="0" dirty="0">
                    <a:solidFill>
                      <a:schemeClr val="accent1">
                        <a:lumMod val="50000"/>
                      </a:schemeClr>
                    </a:solidFill>
                  </a:rPr>
                  <a:t> 000</a:t>
                </a:r>
                <a:endParaRPr lang="pt-PT" sz="1400" dirty="0">
                  <a:solidFill>
                    <a:schemeClr val="accent1">
                      <a:lumMod val="50000"/>
                    </a:schemeClr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9525" cmpd="sng">
            <a:solidFill>
              <a:srgbClr val="00134B"/>
            </a:solidFill>
          </a:ln>
        </c:spPr>
        <c:txPr>
          <a:bodyPr/>
          <a:lstStyle/>
          <a:p>
            <a:pPr>
              <a:defRPr sz="1400" b="1">
                <a:solidFill>
                  <a:srgbClr val="00134B"/>
                </a:solidFill>
                <a:latin typeface="Calibri"/>
                <a:cs typeface="Calibri"/>
              </a:defRPr>
            </a:pPr>
            <a:endParaRPr lang="pt-PT"/>
          </a:p>
        </c:txPr>
        <c:crossAx val="-2119363208"/>
        <c:crosses val="autoZero"/>
        <c:crossBetween val="between"/>
        <c:majorUnit val="4"/>
      </c:valAx>
    </c:plotArea>
    <c:legend>
      <c:legendPos val="t"/>
      <c:layout>
        <c:manualLayout>
          <c:xMode val="edge"/>
          <c:yMode val="edge"/>
          <c:x val="0.45798837272436599"/>
          <c:y val="0.28379067201320479"/>
          <c:w val="0.38692985408410752"/>
          <c:h val="8.6030270306120871E-2"/>
        </c:manualLayout>
      </c:layout>
      <c:overlay val="0"/>
      <c:txPr>
        <a:bodyPr/>
        <a:lstStyle/>
        <a:p>
          <a:pPr>
            <a:defRPr sz="1600" b="1">
              <a:solidFill>
                <a:srgbClr val="00134B"/>
              </a:solidFill>
            </a:defRPr>
          </a:pPr>
          <a:endParaRPr lang="pt-P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t-P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attributable to HPV infection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Cervix</c:v>
                </c:pt>
                <c:pt idx="1">
                  <c:v>Anus</c:v>
                </c:pt>
                <c:pt idx="2">
                  <c:v>Penis</c:v>
                </c:pt>
                <c:pt idx="3">
                  <c:v>Vulva &amp; vagina</c:v>
                </c:pt>
                <c:pt idx="4">
                  <c:v>Oropharynx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99</c:v>
                </c:pt>
                <c:pt idx="1">
                  <c:v>84</c:v>
                </c:pt>
                <c:pt idx="2">
                  <c:v>47</c:v>
                </c:pt>
                <c:pt idx="3">
                  <c:v>42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EA-CF41-A785-8F8A1DFF4E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of which, HPV16 and/or 18</c:v>
                </c:pt>
              </c:strCache>
            </c:strRef>
          </c:tx>
          <c:spPr>
            <a:solidFill>
              <a:sysClr val="window" lastClr="FFFFFF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Cervix</c:v>
                </c:pt>
                <c:pt idx="1">
                  <c:v>Anus</c:v>
                </c:pt>
                <c:pt idx="2">
                  <c:v>Penis</c:v>
                </c:pt>
                <c:pt idx="3">
                  <c:v>Vulva &amp; vagina</c:v>
                </c:pt>
                <c:pt idx="4">
                  <c:v>Oropharynx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75</c:v>
                </c:pt>
                <c:pt idx="1">
                  <c:v>93</c:v>
                </c:pt>
                <c:pt idx="2">
                  <c:v>74</c:v>
                </c:pt>
                <c:pt idx="3">
                  <c:v>90</c:v>
                </c:pt>
                <c:pt idx="4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EA-CF41-A785-8F8A1DFF4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147181752"/>
        <c:axId val="2136212808"/>
      </c:barChart>
      <c:catAx>
        <c:axId val="-21471817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254061"/>
                </a:solidFill>
              </a:defRPr>
            </a:pPr>
            <a:endParaRPr lang="pt-PT"/>
          </a:p>
        </c:txPr>
        <c:crossAx val="2136212808"/>
        <c:crosses val="autoZero"/>
        <c:auto val="1"/>
        <c:lblAlgn val="ctr"/>
        <c:lblOffset val="100"/>
        <c:noMultiLvlLbl val="0"/>
      </c:catAx>
      <c:valAx>
        <c:axId val="2136212808"/>
        <c:scaling>
          <c:orientation val="minMax"/>
          <c:max val="100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254061"/>
                </a:solidFill>
              </a:defRPr>
            </a:pPr>
            <a:endParaRPr lang="pt-PT"/>
          </a:p>
        </c:txPr>
        <c:crossAx val="-2147181752"/>
        <c:crosses val="autoZero"/>
        <c:crossBetween val="between"/>
      </c:valAx>
    </c:plotArea>
    <c:legend>
      <c:legendPos val="t"/>
      <c:legendEntry>
        <c:idx val="0"/>
        <c:delete val="1"/>
      </c:legendEntry>
      <c:overlay val="0"/>
      <c:txPr>
        <a:bodyPr/>
        <a:lstStyle/>
        <a:p>
          <a:pPr>
            <a:defRPr b="1">
              <a:solidFill>
                <a:schemeClr val="accent1"/>
              </a:solidFill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P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Baixo 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</c:spPr>
          <c:invertIfNegative val="0"/>
          <c:cat>
            <c:strRef>
              <c:f>Sheet1!$A$2</c:f>
              <c:strCache>
                <c:ptCount val="1"/>
                <c:pt idx="0">
                  <c:v>Risco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FC-2F42-BD8D-64387BA21A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Alto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cat>
            <c:strRef>
              <c:f>Sheet1!$A$2</c:f>
              <c:strCache>
                <c:ptCount val="1"/>
                <c:pt idx="0">
                  <c:v>Risco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FC-2F42-BD8D-64387BA21A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</c:spPr>
          <c:invertIfNegative val="0"/>
          <c:cat>
            <c:strRef>
              <c:f>Sheet1!$A$2</c:f>
              <c:strCache>
                <c:ptCount val="1"/>
                <c:pt idx="0">
                  <c:v>Risco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FC-2F42-BD8D-64387BA21A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6997304"/>
        <c:axId val="2107000584"/>
      </c:barChart>
      <c:catAx>
        <c:axId val="2106997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accent1">
                <a:lumMod val="50000"/>
              </a:schemeClr>
            </a:solidFill>
          </a:ln>
        </c:spPr>
        <c:crossAx val="2107000584"/>
        <c:crosses val="autoZero"/>
        <c:auto val="1"/>
        <c:lblAlgn val="ctr"/>
        <c:lblOffset val="100"/>
        <c:noMultiLvlLbl val="0"/>
      </c:catAx>
      <c:valAx>
        <c:axId val="21070005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Cobertura vacinal</a:t>
                </a:r>
              </a:p>
            </c:rich>
          </c:tx>
          <c:layout>
            <c:manualLayout>
              <c:xMode val="edge"/>
              <c:yMode val="edge"/>
              <c:x val="2.8416942372125598E-2"/>
              <c:y val="0.1205560493278524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spPr>
          <a:ln>
            <a:solidFill>
              <a:srgbClr val="2B4A5E"/>
            </a:solidFill>
          </a:ln>
        </c:spPr>
        <c:crossAx val="2106997304"/>
        <c:crosses val="autoZero"/>
        <c:crossBetween val="between"/>
        <c:majorUnit val="0.2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3291544588566095"/>
          <c:y val="0.18908146008468199"/>
          <c:w val="0.220170176696877"/>
          <c:h val="0.2754360626597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accent1"/>
          </a:solidFill>
        </a:defRPr>
      </a:pPr>
      <a:endParaRPr lang="pt-PT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4157F-1A32-4A9E-AB26-B928A386F94B}" type="datetimeFigureOut">
              <a:rPr lang="pt-PT" smtClean="0"/>
              <a:pPr/>
              <a:t>03/05/18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E739E-D277-4692-8D48-765AFDE2B44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portada">
    <p:bg>
      <p:bgPr>
        <a:blipFill dpi="0" rotWithShape="1">
          <a:blip r:embed="rId2" cstate="print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914400" y="3789040"/>
            <a:ext cx="10534651" cy="128588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 dirty="0"/>
              <a:t>Clique para modificar o estilo do título do </a:t>
            </a:r>
            <a:r>
              <a:rPr lang="es-ES" dirty="0" err="1"/>
              <a:t>padrão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895350" y="5146330"/>
            <a:ext cx="10553701" cy="9144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Clique para modificar o estilo de subtítulo do </a:t>
            </a:r>
            <a:r>
              <a:rPr lang="es-ES" dirty="0" err="1"/>
              <a:t>padrão</a:t>
            </a:r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rot="5400000">
            <a:off x="298684" y="4417949"/>
            <a:ext cx="1116000" cy="1059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497780" y="5585923"/>
            <a:ext cx="720000" cy="1059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68" y="6132300"/>
            <a:ext cx="2088232" cy="6090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" y="115200"/>
            <a:ext cx="661009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472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AAP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Clique para </a:t>
            </a:r>
            <a:r>
              <a:rPr lang="es-ES" dirty="0" err="1"/>
              <a:t>introduzir</a:t>
            </a:r>
            <a:r>
              <a:rPr lang="es-ES" dirty="0"/>
              <a:t> </a:t>
            </a:r>
            <a:r>
              <a:rPr lang="es-ES" dirty="0" err="1"/>
              <a:t>uma</a:t>
            </a:r>
            <a:r>
              <a:rPr lang="es-ES" dirty="0"/>
              <a:t> </a:t>
            </a:r>
            <a:r>
              <a:rPr lang="es-ES" dirty="0" err="1"/>
              <a:t>referência</a:t>
            </a:r>
            <a:r>
              <a:rPr lang="es-ES" dirty="0"/>
              <a:t> bibliográfica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>
            <p:extLst/>
          </p:nvPr>
        </p:nvGraphicFramePr>
        <p:xfrm>
          <a:off x="1775520" y="908720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7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Classe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Princípio</a:t>
                      </a: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ativo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 ( </a:t>
                      </a: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muito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alta)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Propionato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clobetasol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 (</a:t>
                      </a: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potência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alta)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Prednicarbato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0,25%  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Mometasona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Metilprednisolona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Betametasona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Beclometasona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Propionato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fluticasona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III (</a:t>
                      </a: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potência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intermédia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Clobetasona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</a:t>
                      </a: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aceponato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butirato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 </a:t>
                      </a: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fluocinolona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IV (</a:t>
                      </a: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potência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baixa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)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acetato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85980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9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cone e subníve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0" y="1015675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Clique para </a:t>
            </a:r>
            <a:r>
              <a:rPr lang="es-ES" dirty="0" err="1"/>
              <a:t>introduzir</a:t>
            </a:r>
            <a:r>
              <a:rPr lang="es-ES" dirty="0"/>
              <a:t> </a:t>
            </a:r>
            <a:r>
              <a:rPr lang="es-ES" dirty="0" err="1"/>
              <a:t>uma</a:t>
            </a:r>
            <a:r>
              <a:rPr lang="es-ES" dirty="0"/>
              <a:t> </a:t>
            </a:r>
            <a:r>
              <a:rPr lang="es-ES" dirty="0" err="1"/>
              <a:t>referência</a:t>
            </a:r>
            <a:r>
              <a:rPr lang="es-ES" dirty="0"/>
              <a:t> bibliográfica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85980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9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gunta interativ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276872"/>
            <a:ext cx="10363200" cy="3330826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Resposta</a:t>
            </a:r>
            <a:r>
              <a:rPr lang="es-ES" dirty="0"/>
              <a:t> 1</a:t>
            </a:r>
          </a:p>
          <a:p>
            <a:pPr lvl="0"/>
            <a:r>
              <a:rPr lang="es-ES" dirty="0" err="1"/>
              <a:t>Resposta</a:t>
            </a:r>
            <a:r>
              <a:rPr lang="es-ES" dirty="0"/>
              <a:t> 2</a:t>
            </a:r>
          </a:p>
          <a:p>
            <a:pPr lvl="0"/>
            <a:r>
              <a:rPr lang="es-ES" dirty="0" err="1"/>
              <a:t>Resposta</a:t>
            </a:r>
            <a:r>
              <a:rPr lang="es-ES" dirty="0"/>
              <a:t> 3</a:t>
            </a:r>
          </a:p>
          <a:p>
            <a:pPr lvl="0"/>
            <a:r>
              <a:rPr lang="es-ES" dirty="0" err="1"/>
              <a:t>Resposta</a:t>
            </a:r>
            <a:r>
              <a:rPr lang="es-ES" dirty="0"/>
              <a:t> 4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63084" y="908721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Enunciado da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Clique para </a:t>
            </a:r>
            <a:r>
              <a:rPr lang="es-ES" dirty="0" err="1"/>
              <a:t>introduzir</a:t>
            </a:r>
            <a:r>
              <a:rPr lang="es-ES" dirty="0"/>
              <a:t> </a:t>
            </a:r>
            <a:r>
              <a:rPr lang="es-ES" dirty="0" err="1"/>
              <a:t>uma</a:t>
            </a:r>
            <a:r>
              <a:rPr lang="es-ES" dirty="0"/>
              <a:t> </a:t>
            </a:r>
            <a:r>
              <a:rPr lang="es-ES" dirty="0" err="1"/>
              <a:t>referência</a:t>
            </a:r>
            <a:r>
              <a:rPr lang="es-ES" dirty="0"/>
              <a:t>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err="1"/>
              <a:t>Pergunta</a:t>
            </a:r>
            <a:r>
              <a:rPr lang="es-ES" dirty="0"/>
              <a:t> X</a:t>
            </a: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85980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8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área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0" hasCustomPrompt="1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Clique para </a:t>
            </a:r>
            <a:r>
              <a:rPr lang="es-ES" dirty="0" err="1"/>
              <a:t>introduzir</a:t>
            </a:r>
            <a:r>
              <a:rPr lang="es-ES" dirty="0"/>
              <a:t> </a:t>
            </a:r>
            <a:r>
              <a:rPr lang="es-ES" dirty="0" err="1"/>
              <a:t>uma</a:t>
            </a:r>
            <a:r>
              <a:rPr lang="es-ES" dirty="0"/>
              <a:t> </a:t>
            </a:r>
            <a:r>
              <a:rPr lang="es-ES" dirty="0" err="1"/>
              <a:t>referência</a:t>
            </a:r>
            <a:r>
              <a:rPr lang="es-ES" dirty="0"/>
              <a:t>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 hasCustomPrompt="1"/>
          </p:nvPr>
        </p:nvSpPr>
        <p:spPr>
          <a:xfrm>
            <a:off x="6183808" y="1015674"/>
            <a:ext cx="5384800" cy="4645574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709738" indent="-2794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0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áreas com cabeçalh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</p:txBody>
      </p:sp>
      <p:sp>
        <p:nvSpPr>
          <p:cNvPr id="17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</p:txBody>
      </p:sp>
      <p:sp>
        <p:nvSpPr>
          <p:cNvPr id="18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Clique para </a:t>
            </a:r>
            <a:r>
              <a:rPr lang="es-ES" dirty="0" err="1"/>
              <a:t>introduzir</a:t>
            </a:r>
            <a:r>
              <a:rPr lang="es-ES" dirty="0"/>
              <a:t> </a:t>
            </a:r>
            <a:r>
              <a:rPr lang="es-ES" dirty="0" err="1"/>
              <a:t>uma</a:t>
            </a:r>
            <a:r>
              <a:rPr lang="es-ES" dirty="0"/>
              <a:t> </a:t>
            </a:r>
            <a:r>
              <a:rPr lang="es-ES" dirty="0" err="1"/>
              <a:t>referência</a:t>
            </a:r>
            <a:r>
              <a:rPr lang="es-ES" dirty="0"/>
              <a:t> bibliográfica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 hasCustomPrompt="1"/>
          </p:nvPr>
        </p:nvSpPr>
        <p:spPr>
          <a:xfrm>
            <a:off x="6192011" y="1886844"/>
            <a:ext cx="5384800" cy="3774405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170973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85980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4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a sem estrutur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Clique para </a:t>
            </a:r>
            <a:r>
              <a:rPr lang="es-ES" dirty="0" err="1"/>
              <a:t>introduzir</a:t>
            </a:r>
            <a:r>
              <a:rPr lang="es-ES" dirty="0"/>
              <a:t> </a:t>
            </a:r>
            <a:r>
              <a:rPr lang="es-ES" dirty="0" err="1"/>
              <a:t>uma</a:t>
            </a:r>
            <a:r>
              <a:rPr lang="es-ES" dirty="0"/>
              <a:t> </a:t>
            </a:r>
            <a:r>
              <a:rPr lang="es-ES" dirty="0" err="1"/>
              <a:t>referência</a:t>
            </a:r>
            <a:r>
              <a:rPr lang="es-ES" dirty="0"/>
              <a:t> bibliográfica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85980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5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m branc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Clique para </a:t>
            </a:r>
            <a:r>
              <a:rPr lang="es-ES" dirty="0" err="1"/>
              <a:t>introduzir</a:t>
            </a:r>
            <a:r>
              <a:rPr lang="es-ES" dirty="0"/>
              <a:t> </a:t>
            </a:r>
            <a:r>
              <a:rPr lang="es-ES" dirty="0" err="1"/>
              <a:t>uma</a:t>
            </a:r>
            <a:r>
              <a:rPr lang="es-ES" dirty="0"/>
              <a:t> </a:t>
            </a:r>
            <a:r>
              <a:rPr lang="es-ES" dirty="0" err="1"/>
              <a:t>referência</a:t>
            </a:r>
            <a:r>
              <a:rPr lang="es-ES" dirty="0"/>
              <a:t>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85980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9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áreas asimétrica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609600" y="1484784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</p:txBody>
      </p:sp>
      <p:sp>
        <p:nvSpPr>
          <p:cNvPr id="16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1" y="2174876"/>
            <a:ext cx="4659993" cy="3486706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3"/>
              </a:buBlip>
              <a:defRPr sz="1800">
                <a:solidFill>
                  <a:schemeClr val="accent1"/>
                </a:solidFill>
              </a:defRPr>
            </a:lvl1pPr>
            <a:lvl2pPr marL="1073150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chemeClr val="accent1"/>
                </a:solidFill>
              </a:defRPr>
            </a:lvl2pPr>
            <a:lvl3pPr marL="1431925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chemeClr val="accent1"/>
                </a:solidFill>
              </a:defRPr>
            </a:lvl3pPr>
            <a:lvl4pPr marL="1789113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4pPr>
            <a:lvl5pPr marL="2146300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695147" y="274640"/>
            <a:ext cx="6887253" cy="5386608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16681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88118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517775" indent="-1730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4pPr>
            <a:lvl5pPr marL="3233738" indent="-1857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4050393" cy="12101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Clique para </a:t>
            </a:r>
            <a:r>
              <a:rPr lang="es-ES" dirty="0" err="1"/>
              <a:t>introduzir</a:t>
            </a:r>
            <a:r>
              <a:rPr lang="es-ES" dirty="0"/>
              <a:t> </a:t>
            </a:r>
            <a:r>
              <a:rPr lang="es-ES" dirty="0" err="1"/>
              <a:t>uma</a:t>
            </a:r>
            <a:r>
              <a:rPr lang="es-ES" dirty="0"/>
              <a:t> </a:t>
            </a:r>
            <a:r>
              <a:rPr lang="es-ES" dirty="0" err="1"/>
              <a:t>referência</a:t>
            </a:r>
            <a:r>
              <a:rPr lang="es-ES" dirty="0"/>
              <a:t> bibliográfica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85980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1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explicaçã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 hasCustomPrompt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Clique no </a:t>
            </a:r>
            <a:r>
              <a:rPr lang="es-ES" dirty="0" err="1"/>
              <a:t>ícone</a:t>
            </a:r>
            <a:r>
              <a:rPr lang="es-ES" dirty="0"/>
              <a:t> para inserir una </a:t>
            </a:r>
            <a:r>
              <a:rPr lang="es-ES" dirty="0" err="1"/>
              <a:t>imagem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Clique para </a:t>
            </a:r>
            <a:r>
              <a:rPr lang="es-ES" dirty="0" err="1"/>
              <a:t>introduzir</a:t>
            </a:r>
            <a:r>
              <a:rPr lang="es-ES" dirty="0"/>
              <a:t> </a:t>
            </a:r>
            <a:r>
              <a:rPr lang="es-ES" dirty="0" err="1"/>
              <a:t>uma</a:t>
            </a:r>
            <a:r>
              <a:rPr lang="es-ES" dirty="0"/>
              <a:t> </a:t>
            </a:r>
            <a:r>
              <a:rPr lang="es-ES" dirty="0" err="1"/>
              <a:t>referência</a:t>
            </a:r>
            <a:r>
              <a:rPr lang="es-ES" dirty="0"/>
              <a:t> bibliográfica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11424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</p:txBody>
      </p:sp>
      <p:sp>
        <p:nvSpPr>
          <p:cNvPr id="18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0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85980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7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Clique para modificar o estilo do título do </a:t>
            </a:r>
            <a:r>
              <a:rPr lang="es-ES" dirty="0" err="1"/>
              <a:t>padrão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Clique para modificar o estilo do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764A-3372-4F92-A04B-C6D954743B17}" type="datetimeFigureOut">
              <a:rPr lang="es-ES" smtClean="0"/>
              <a:pPr/>
              <a:t>3/5/18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86E7-29ED-41AB-9506-B1B1EB43D00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664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gov.uk/.../public-health-england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3789040"/>
            <a:ext cx="10822898" cy="1285884"/>
          </a:xfrm>
          <a:noFill/>
        </p:spPr>
        <p:txBody>
          <a:bodyPr/>
          <a:lstStyle/>
          <a:p>
            <a:r>
              <a:rPr lang="pt-PT" dirty="0"/>
              <a:t>Vacinas “em dia” - Prevenção para além do Programa Nacional de Vacinação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5351" y="5146330"/>
            <a:ext cx="9193030" cy="914420"/>
          </a:xfrm>
        </p:spPr>
        <p:txBody>
          <a:bodyPr>
            <a:normAutofit fontScale="70000" lnSpcReduction="20000"/>
          </a:bodyPr>
          <a:lstStyle/>
          <a:p>
            <a:r>
              <a:rPr lang="es-ES" sz="2600" dirty="0"/>
              <a:t>Fernanda </a:t>
            </a:r>
            <a:r>
              <a:rPr lang="es-ES" sz="2600" dirty="0" err="1"/>
              <a:t>Rodrigues</a:t>
            </a:r>
            <a:endParaRPr lang="es-ES" sz="2600" dirty="0"/>
          </a:p>
          <a:p>
            <a:r>
              <a:rPr lang="es-ES" sz="2600" dirty="0"/>
              <a:t>Hospital Pediátrico, Centro </a:t>
            </a:r>
            <a:r>
              <a:rPr lang="es-ES" sz="2600" dirty="0" err="1"/>
              <a:t>Hospitalar</a:t>
            </a:r>
            <a:r>
              <a:rPr lang="es-ES" sz="2600" dirty="0"/>
              <a:t> e </a:t>
            </a:r>
            <a:r>
              <a:rPr lang="es-ES" sz="2600" dirty="0" err="1"/>
              <a:t>Universitário</a:t>
            </a:r>
            <a:r>
              <a:rPr lang="es-ES" sz="2600" dirty="0"/>
              <a:t> de </a:t>
            </a:r>
            <a:r>
              <a:rPr lang="es-ES" sz="2600" dirty="0" err="1"/>
              <a:t>Coimbra</a:t>
            </a:r>
            <a:endParaRPr lang="es-ES" sz="2600" dirty="0"/>
          </a:p>
          <a:p>
            <a:r>
              <a:rPr lang="es-ES" sz="2600" dirty="0" err="1"/>
              <a:t>Faculdade</a:t>
            </a:r>
            <a:r>
              <a:rPr lang="es-ES" sz="2600" dirty="0"/>
              <a:t> de Medicina da </a:t>
            </a:r>
            <a:r>
              <a:rPr lang="es-ES" sz="2600" dirty="0" err="1"/>
              <a:t>Universidade</a:t>
            </a:r>
            <a:r>
              <a:rPr lang="es-ES" sz="2600" dirty="0"/>
              <a:t> de </a:t>
            </a:r>
            <a:r>
              <a:rPr lang="es-ES" sz="2600" dirty="0" err="1"/>
              <a:t>Coimbra</a:t>
            </a:r>
            <a:endParaRPr lang="es-ES" sz="2600" dirty="0"/>
          </a:p>
          <a:p>
            <a:endParaRPr lang="es-ES" sz="26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B4BD7D0-E8B4-274C-876B-E5A45C30C50A}"/>
              </a:ext>
            </a:extLst>
          </p:cNvPr>
          <p:cNvSpPr txBox="1"/>
          <p:nvPr/>
        </p:nvSpPr>
        <p:spPr>
          <a:xfrm>
            <a:off x="1114425" y="2500313"/>
            <a:ext cx="0" cy="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4178344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19D3C695-C3BC-004A-A2F1-18792924A1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938833"/>
            <a:ext cx="11582443" cy="295162"/>
          </a:xfrm>
        </p:spPr>
        <p:txBody>
          <a:bodyPr>
            <a:noAutofit/>
          </a:bodyPr>
          <a:lstStyle/>
          <a:p>
            <a:r>
              <a:rPr lang="pt-PT" dirty="0" err="1"/>
              <a:t>Viner</a:t>
            </a:r>
            <a:r>
              <a:rPr lang="pt-PT" dirty="0"/>
              <a:t> R. </a:t>
            </a:r>
            <a:r>
              <a:rPr lang="pt-PT" dirty="0" err="1"/>
              <a:t>Lancet</a:t>
            </a:r>
            <a:r>
              <a:rPr lang="pt-PT" dirty="0"/>
              <a:t> </a:t>
            </a:r>
            <a:r>
              <a:rPr lang="pt-PT" dirty="0" err="1"/>
              <a:t>Neurol</a:t>
            </a:r>
            <a:r>
              <a:rPr lang="pt-PT" dirty="0"/>
              <a:t> 2012;11:774-83; </a:t>
            </a:r>
            <a:r>
              <a:rPr lang="pt-PT" dirty="0" err="1"/>
              <a:t>Pace</a:t>
            </a:r>
            <a:r>
              <a:rPr lang="pt-PT" dirty="0"/>
              <a:t> D. </a:t>
            </a:r>
            <a:r>
              <a:rPr lang="pt-PT" dirty="0" err="1"/>
              <a:t>Vaccine</a:t>
            </a:r>
            <a:r>
              <a:rPr lang="pt-PT" dirty="0"/>
              <a:t> 2012;30S:B3-B9; ECDC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12A9B8A-BAD3-4B4A-A7FA-78B9EFF0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4561"/>
            <a:ext cx="10972800" cy="604800"/>
          </a:xfrm>
        </p:spPr>
        <p:txBody>
          <a:bodyPr/>
          <a:lstStyle/>
          <a:p>
            <a:r>
              <a:rPr lang="pt-PT" dirty="0"/>
              <a:t>Incidência, mortalidade e sequelas</a:t>
            </a:r>
          </a:p>
        </p:txBody>
      </p:sp>
      <p:pic>
        <p:nvPicPr>
          <p:cNvPr id="34" name="Picture 34" descr="Captura de ecrã 2014-06-3, às 23.31.41.png">
            <a:extLst>
              <a:ext uri="{FF2B5EF4-FFF2-40B4-BE49-F238E27FC236}">
                <a16:creationId xmlns:a16="http://schemas.microsoft.com/office/drawing/2014/main" id="{0E838EDE-9734-8447-9156-26F6C36485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8" b="4468"/>
          <a:stretch/>
        </p:blipFill>
        <p:spPr>
          <a:xfrm>
            <a:off x="7790234" y="1932759"/>
            <a:ext cx="3599981" cy="3913416"/>
          </a:xfrm>
          <a:prstGeom prst="rect">
            <a:avLst/>
          </a:prstGeom>
        </p:spPr>
      </p:pic>
      <p:sp>
        <p:nvSpPr>
          <p:cNvPr id="12" name="TextBox 35">
            <a:extLst>
              <a:ext uri="{FF2B5EF4-FFF2-40B4-BE49-F238E27FC236}">
                <a16:creationId xmlns:a16="http://schemas.microsoft.com/office/drawing/2014/main" id="{F5FCBCBB-3CE8-8146-B361-C80B770ADA95}"/>
              </a:ext>
            </a:extLst>
          </p:cNvPr>
          <p:cNvSpPr txBox="1"/>
          <p:nvPr/>
        </p:nvSpPr>
        <p:spPr>
          <a:xfrm>
            <a:off x="461256" y="2416780"/>
            <a:ext cx="5909563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PT" sz="2000" b="1" dirty="0">
                <a:solidFill>
                  <a:schemeClr val="accent1"/>
                </a:solidFill>
              </a:rPr>
              <a:t>Doença rara: incidência em Portugal ~0,5/100 000</a:t>
            </a:r>
          </a:p>
          <a:p>
            <a:pPr marL="342900" lvl="1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PT" sz="2000" b="1" dirty="0">
                <a:solidFill>
                  <a:schemeClr val="accent1"/>
                </a:solidFill>
              </a:rPr>
              <a:t>Mortalidade elevada (~10%) e sem alterações nos últimos anos </a:t>
            </a:r>
          </a:p>
          <a:p>
            <a:pPr marL="342900" lvl="1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PT" sz="2000" b="1" dirty="0">
                <a:solidFill>
                  <a:schemeClr val="accent1"/>
                </a:solidFill>
              </a:rPr>
              <a:t>Sequelas: 11-19%</a:t>
            </a:r>
          </a:p>
        </p:txBody>
      </p:sp>
    </p:spTree>
    <p:extLst>
      <p:ext uri="{BB962C8B-B14F-4D97-AF65-F5344CB8AC3E}">
        <p14:creationId xmlns:p14="http://schemas.microsoft.com/office/powerpoint/2010/main" val="452225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19D3C695-C3BC-004A-A2F1-18792924A1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901392"/>
            <a:ext cx="11582443" cy="295162"/>
          </a:xfrm>
        </p:spPr>
        <p:txBody>
          <a:bodyPr>
            <a:normAutofit lnSpcReduction="10000"/>
          </a:bodyPr>
          <a:lstStyle/>
          <a:p>
            <a:r>
              <a:rPr lang="pt-PT" dirty="0"/>
              <a:t>Simões MJ. Vigilância Integrada da DIM Portugal. Relatório 2003-2014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12A9B8A-BAD3-4B4A-A7FA-78B9EFF0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684561"/>
            <a:ext cx="11315699" cy="604800"/>
          </a:xfrm>
        </p:spPr>
        <p:txBody>
          <a:bodyPr/>
          <a:lstStyle/>
          <a:p>
            <a:r>
              <a:rPr lang="pt-PT" dirty="0"/>
              <a:t>Distribuição etária da doença invasiva meningocócica em Portugal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E945999-0F86-0541-8967-0DD66E7732FA}"/>
              </a:ext>
            </a:extLst>
          </p:cNvPr>
          <p:cNvSpPr txBox="1"/>
          <p:nvPr/>
        </p:nvSpPr>
        <p:spPr>
          <a:xfrm>
            <a:off x="8879305" y="3441032"/>
            <a:ext cx="0" cy="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pt-PT" sz="2400" dirty="0"/>
          </a:p>
        </p:txBody>
      </p:sp>
      <p:graphicFrame>
        <p:nvGraphicFramePr>
          <p:cNvPr id="9" name="Chart 23">
            <a:extLst>
              <a:ext uri="{FF2B5EF4-FFF2-40B4-BE49-F238E27FC236}">
                <a16:creationId xmlns:a16="http://schemas.microsoft.com/office/drawing/2014/main" id="{C36E43EC-EC91-CE4E-B2F2-ED0426114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01194"/>
              </p:ext>
            </p:extLst>
          </p:nvPr>
        </p:nvGraphicFramePr>
        <p:xfrm>
          <a:off x="540718" y="2173577"/>
          <a:ext cx="4810771" cy="2737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Imagem 11">
            <a:extLst>
              <a:ext uri="{FF2B5EF4-FFF2-40B4-BE49-F238E27FC236}">
                <a16:creationId xmlns:a16="http://schemas.microsoft.com/office/drawing/2014/main" id="{7D27C823-C351-494A-A54C-38C0302F6E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" t="11042" r="7982"/>
          <a:stretch/>
        </p:blipFill>
        <p:spPr>
          <a:xfrm>
            <a:off x="6215208" y="2316714"/>
            <a:ext cx="4877513" cy="273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02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19D3C695-C3BC-004A-A2F1-18792924A1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900412"/>
            <a:ext cx="11582443" cy="295162"/>
          </a:xfrm>
        </p:spPr>
        <p:txBody>
          <a:bodyPr>
            <a:noAutofit/>
          </a:bodyPr>
          <a:lstStyle/>
          <a:p>
            <a:r>
              <a:rPr lang="pt-PT" dirty="0" err="1"/>
              <a:t>Vesikari</a:t>
            </a:r>
            <a:r>
              <a:rPr lang="pt-PT" dirty="0"/>
              <a:t> T. </a:t>
            </a:r>
            <a:r>
              <a:rPr lang="pt-PT" dirty="0" err="1"/>
              <a:t>Lancet</a:t>
            </a:r>
            <a:r>
              <a:rPr lang="pt-PT" dirty="0"/>
              <a:t> 2013;381:825-35 ; </a:t>
            </a:r>
            <a:r>
              <a:rPr lang="pt-PT" dirty="0" err="1"/>
              <a:t>Gossger</a:t>
            </a:r>
            <a:r>
              <a:rPr lang="pt-PT" dirty="0"/>
              <a:t> N, </a:t>
            </a:r>
            <a:r>
              <a:rPr lang="pt-PT" dirty="0" err="1"/>
              <a:t>et</a:t>
            </a:r>
            <a:r>
              <a:rPr lang="pt-PT" dirty="0"/>
              <a:t> al. JAMA 2012;307:573-582; RCM das vacinas; </a:t>
            </a:r>
            <a:r>
              <a:rPr lang="pt-PT" dirty="0" err="1"/>
              <a:t>Ladhani</a:t>
            </a:r>
            <a:r>
              <a:rPr lang="pt-PT" dirty="0"/>
              <a:t> S. </a:t>
            </a:r>
            <a:r>
              <a:rPr lang="pt-PT" dirty="0" err="1"/>
              <a:t>Lancet</a:t>
            </a:r>
            <a:r>
              <a:rPr lang="pt-PT" dirty="0"/>
              <a:t> 2016;388:2775-2782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12A9B8A-BAD3-4B4A-A7FA-78B9EFF0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64175"/>
            <a:ext cx="10972800" cy="604800"/>
          </a:xfrm>
        </p:spPr>
        <p:txBody>
          <a:bodyPr/>
          <a:lstStyle/>
          <a:p>
            <a:r>
              <a:rPr lang="pt-PT" dirty="0"/>
              <a:t>Vacinas </a:t>
            </a:r>
            <a:r>
              <a:rPr lang="pt-PT" dirty="0" err="1"/>
              <a:t>antimeningocócicas</a:t>
            </a:r>
            <a:r>
              <a:rPr lang="pt-PT" dirty="0"/>
              <a:t> B</a:t>
            </a:r>
          </a:p>
        </p:txBody>
      </p:sp>
      <p:graphicFrame>
        <p:nvGraphicFramePr>
          <p:cNvPr id="5" name="Group 86">
            <a:extLst>
              <a:ext uri="{FF2B5EF4-FFF2-40B4-BE49-F238E27FC236}">
                <a16:creationId xmlns:a16="http://schemas.microsoft.com/office/drawing/2014/main" id="{342FDF5C-507D-2A4D-8A90-B5C87295C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597742"/>
              </p:ext>
            </p:extLst>
          </p:nvPr>
        </p:nvGraphicFramePr>
        <p:xfrm>
          <a:off x="400701" y="1889955"/>
          <a:ext cx="11324418" cy="3041607"/>
        </p:xfrm>
        <a:graphic>
          <a:graphicData uri="http://schemas.openxmlformats.org/drawingml/2006/table">
            <a:tbl>
              <a:tblPr/>
              <a:tblGrid>
                <a:gridCol w="7267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6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49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/>
                          <a:cs typeface="Calibri"/>
                        </a:rPr>
                        <a:t>MenB4c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/>
                          <a:ea typeface="Tahoma" pitchFamily="34" charset="0"/>
                          <a:cs typeface="Calibri"/>
                        </a:rPr>
                        <a:t>b-</a:t>
                      </a:r>
                      <a:r>
                        <a:rPr kumimoji="0" lang="pt-PT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/>
                          <a:ea typeface="Tahoma" pitchFamily="34" charset="0"/>
                          <a:cs typeface="Calibri"/>
                        </a:rPr>
                        <a:t>fHBP</a:t>
                      </a:r>
                      <a:endParaRPr kumimoji="0" lang="pt-PT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/>
                        <a:ea typeface="Tahoma" pitchFamily="34" charset="0"/>
                        <a:cs typeface="Calibri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P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/>
                          <a:ea typeface="Tahoma" pitchFamily="34" charset="0"/>
                          <a:cs typeface="Calibri"/>
                        </a:rPr>
                        <a:t>a partir dos 2M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P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/>
                          <a:ea typeface="Tahoma" pitchFamily="34" charset="0"/>
                          <a:cs typeface="Calibri"/>
                        </a:rPr>
                        <a:t>a partir dos 10A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P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/>
                          <a:cs typeface="Calibri"/>
                        </a:rPr>
                        <a:t>mais </a:t>
                      </a:r>
                      <a:r>
                        <a:rPr kumimoji="0" lang="pt-PT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/>
                          <a:cs typeface="Calibri"/>
                        </a:rPr>
                        <a:t>reatogénica</a:t>
                      </a:r>
                      <a:r>
                        <a:rPr kumimoji="0" lang="pt-P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/>
                          <a:cs typeface="Calibri"/>
                        </a:rPr>
                        <a:t> em </a:t>
                      </a:r>
                      <a:r>
                        <a:rPr kumimoji="0" lang="pt-PT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/>
                          <a:cs typeface="Calibri"/>
                        </a:rPr>
                        <a:t>co-administração</a:t>
                      </a:r>
                      <a:r>
                        <a:rPr kumimoji="0" lang="pt-P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/>
                          <a:cs typeface="Calibri"/>
                        </a:rPr>
                        <a:t> com vacinas do PNV</a:t>
                      </a: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P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/>
                          <a:cs typeface="Calibri"/>
                        </a:rPr>
                        <a:t>pico da febre às 6h, reduz pelas 24h, rara às 48h </a:t>
                      </a: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P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/>
                          <a:cs typeface="Calibri"/>
                        </a:rPr>
                        <a:t>paracetamol administrado no momento ou pouco tempo após vacinação reduziu febre e não alterou a imunogenicidade desta vacina nem das outras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P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/>
                          <a:ea typeface="Tahoma" pitchFamily="34" charset="0"/>
                          <a:cs typeface="Calibri"/>
                        </a:rPr>
                        <a:t> reações locais e sistémicas + frequentes: artralgia, mialgia, diarreia, náuseas, cefaleia, fadiga e arrepios</a:t>
                      </a: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PT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/>
                        <a:ea typeface="Tahoma" pitchFamily="34" charset="0"/>
                        <a:cs typeface="Calibri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3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PT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/>
                          <a:ea typeface="Tahoma" pitchFamily="34" charset="0"/>
                          <a:cs typeface="Calibri"/>
                        </a:rPr>
                        <a:t>DTaP</a:t>
                      </a:r>
                      <a:r>
                        <a:rPr kumimoji="0" lang="pt-P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/>
                          <a:ea typeface="Tahoma" pitchFamily="34" charset="0"/>
                          <a:cs typeface="Calibri"/>
                        </a:rPr>
                        <a:t>‐HBV‐IPV/</a:t>
                      </a:r>
                      <a:r>
                        <a:rPr kumimoji="0" lang="pt-PT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/>
                          <a:ea typeface="Tahoma" pitchFamily="34" charset="0"/>
                          <a:cs typeface="Calibri"/>
                        </a:rPr>
                        <a:t>Hib</a:t>
                      </a:r>
                      <a:r>
                        <a:rPr kumimoji="0" lang="pt-P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/>
                          <a:ea typeface="Tahoma" pitchFamily="34" charset="0"/>
                          <a:cs typeface="Calibri"/>
                        </a:rPr>
                        <a:t>; PCV7; </a:t>
                      </a:r>
                      <a:r>
                        <a:rPr kumimoji="0" lang="pt-PT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/>
                          <a:ea typeface="Tahoma" pitchFamily="34" charset="0"/>
                          <a:cs typeface="Calibri"/>
                        </a:rPr>
                        <a:t>MenC</a:t>
                      </a:r>
                      <a:r>
                        <a:rPr kumimoji="0" lang="pt-P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/>
                          <a:ea typeface="Tahoma" pitchFamily="34" charset="0"/>
                          <a:cs typeface="Calibri"/>
                        </a:rPr>
                        <a:t>; VASPR; varicela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PT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/>
                          <a:ea typeface="Tahoma" pitchFamily="34" charset="0"/>
                          <a:cs typeface="Calibri"/>
                        </a:rPr>
                        <a:t>dTPa</a:t>
                      </a:r>
                      <a:r>
                        <a:rPr kumimoji="0" lang="pt-P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/>
                          <a:ea typeface="Tahoma" pitchFamily="34" charset="0"/>
                          <a:cs typeface="Calibri"/>
                        </a:rPr>
                        <a:t>‐VIP, HPV4, </a:t>
                      </a:r>
                      <a:r>
                        <a:rPr kumimoji="0" lang="pt-PT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/>
                          <a:ea typeface="Tahoma" pitchFamily="34" charset="0"/>
                          <a:cs typeface="Calibri"/>
                        </a:rPr>
                        <a:t>MenACWY</a:t>
                      </a:r>
                      <a:r>
                        <a:rPr kumimoji="0" lang="pt-P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/>
                          <a:ea typeface="Tahoma" pitchFamily="34" charset="0"/>
                          <a:cs typeface="Calibri"/>
                        </a:rPr>
                        <a:t>, </a:t>
                      </a:r>
                      <a:r>
                        <a:rPr kumimoji="0" lang="pt-PT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/>
                          <a:ea typeface="Tahoma" pitchFamily="34" charset="0"/>
                          <a:cs typeface="Calibri"/>
                        </a:rPr>
                        <a:t>Tdpa</a:t>
                      </a:r>
                      <a:endParaRPr kumimoji="0" lang="pt-P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/>
                        <a:ea typeface="Tahoma" pitchFamily="34" charset="0"/>
                        <a:cs typeface="Calibri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CE70B64E-91CF-4A44-B645-03398946BDB1}"/>
              </a:ext>
            </a:extLst>
          </p:cNvPr>
          <p:cNvSpPr/>
          <p:nvPr/>
        </p:nvSpPr>
        <p:spPr>
          <a:xfrm>
            <a:off x="490537" y="4922680"/>
            <a:ext cx="7539037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C00000"/>
              </a:buClr>
              <a:buSzPct val="75000"/>
              <a:buFont typeface="Wingdings" charset="2"/>
              <a:buChar char="§"/>
            </a:pPr>
            <a:r>
              <a:rPr lang="pt-PT" b="1" dirty="0">
                <a:solidFill>
                  <a:schemeClr val="accent1"/>
                </a:solidFill>
                <a:latin typeface="Calibri" charset="0"/>
              </a:rPr>
              <a:t>Utilização no RU: segura, boa efetividade e impacto na doença invasiva</a:t>
            </a:r>
          </a:p>
        </p:txBody>
      </p:sp>
    </p:spTree>
    <p:extLst>
      <p:ext uri="{BB962C8B-B14F-4D97-AF65-F5344CB8AC3E}">
        <p14:creationId xmlns:p14="http://schemas.microsoft.com/office/powerpoint/2010/main" val="1912044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12A9B8A-BAD3-4B4A-A7FA-78B9EFF0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4561"/>
            <a:ext cx="10972800" cy="604800"/>
          </a:xfrm>
        </p:spPr>
        <p:txBody>
          <a:bodyPr/>
          <a:lstStyle/>
          <a:p>
            <a:r>
              <a:rPr lang="pt-PT" dirty="0"/>
              <a:t>Vacinas contra meningococo: pontos-chave</a:t>
            </a:r>
          </a:p>
        </p:txBody>
      </p:sp>
      <p:sp>
        <p:nvSpPr>
          <p:cNvPr id="9" name="Marcador de Posição de Conteúdo 2">
            <a:extLst>
              <a:ext uri="{FF2B5EF4-FFF2-40B4-BE49-F238E27FC236}">
                <a16:creationId xmlns:a16="http://schemas.microsoft.com/office/drawing/2014/main" id="{B77C4721-CFE4-8940-A6E5-282791034B1F}"/>
              </a:ext>
            </a:extLst>
          </p:cNvPr>
          <p:cNvSpPr txBox="1">
            <a:spLocks/>
          </p:cNvSpPr>
          <p:nvPr/>
        </p:nvSpPr>
        <p:spPr>
          <a:xfrm>
            <a:off x="560261" y="1501743"/>
            <a:ext cx="11071477" cy="411324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buClr>
                <a:srgbClr val="C00000"/>
              </a:buClr>
              <a:buSzPct val="75000"/>
              <a:buFont typeface="Wingdings" charset="2"/>
              <a:buChar char="§"/>
            </a:pPr>
            <a:r>
              <a:rPr lang="pt-PT" sz="2000" b="1" dirty="0">
                <a:solidFill>
                  <a:schemeClr val="accent1"/>
                </a:solidFill>
                <a:latin typeface="Calibri" charset="0"/>
              </a:rPr>
              <a:t>Doença rara mas grave</a:t>
            </a:r>
          </a:p>
          <a:p>
            <a:pPr algn="just">
              <a:lnSpc>
                <a:spcPct val="130000"/>
              </a:lnSpc>
              <a:buClr>
                <a:srgbClr val="C00000"/>
              </a:buClr>
              <a:buSzPct val="75000"/>
              <a:buFont typeface="Wingdings" charset="2"/>
              <a:buChar char="§"/>
            </a:pPr>
            <a:r>
              <a:rPr lang="pt-PT" sz="2000" b="1" dirty="0">
                <a:solidFill>
                  <a:schemeClr val="accent1"/>
                </a:solidFill>
                <a:latin typeface="Calibri" charset="0"/>
              </a:rPr>
              <a:t>Escassos progressos na redução da taxa mortalidade nas últimas décadas</a:t>
            </a:r>
          </a:p>
          <a:p>
            <a:pPr algn="just">
              <a:lnSpc>
                <a:spcPct val="130000"/>
              </a:lnSpc>
              <a:buClr>
                <a:srgbClr val="C00000"/>
              </a:buClr>
              <a:buSzPct val="75000"/>
              <a:buFont typeface="Wingdings" charset="2"/>
              <a:buChar char="§"/>
            </a:pPr>
            <a:r>
              <a:rPr lang="pt-PT" sz="2000" b="1" dirty="0">
                <a:solidFill>
                  <a:schemeClr val="accent1"/>
                </a:solidFill>
                <a:latin typeface="Calibri" charset="0"/>
              </a:rPr>
              <a:t>Maior incidência no primeiro ano de vida – importância da vacinação precoce</a:t>
            </a:r>
          </a:p>
          <a:p>
            <a:pPr algn="just">
              <a:lnSpc>
                <a:spcPct val="130000"/>
              </a:lnSpc>
              <a:buClr>
                <a:srgbClr val="C00000"/>
              </a:buClr>
              <a:buSzPct val="75000"/>
              <a:buFont typeface="Wingdings" charset="2"/>
              <a:buChar char="§"/>
            </a:pPr>
            <a:r>
              <a:rPr lang="pt-PT" sz="2000" b="1" dirty="0">
                <a:solidFill>
                  <a:schemeClr val="accent1"/>
                </a:solidFill>
                <a:latin typeface="Calibri" charset="0"/>
              </a:rPr>
              <a:t>Com a redução importante do grupo C com a utilização da vacina conjugada, o grupo B tem sido predominante na Europa mas tem-se assistido aumento importante do W em alguns países</a:t>
            </a:r>
          </a:p>
          <a:p>
            <a:pPr algn="just">
              <a:lnSpc>
                <a:spcPct val="130000"/>
              </a:lnSpc>
              <a:buClr>
                <a:srgbClr val="C00000"/>
              </a:buClr>
              <a:buSzPct val="75000"/>
              <a:buFont typeface="Wingdings" charset="2"/>
              <a:buChar char="§"/>
            </a:pPr>
            <a:r>
              <a:rPr lang="pt-PT" sz="2000" b="1" dirty="0">
                <a:solidFill>
                  <a:schemeClr val="accent1"/>
                </a:solidFill>
                <a:latin typeface="Calibri" charset="0"/>
              </a:rPr>
              <a:t>Estão licenciadas duas vacinas proteicas contra </a:t>
            </a:r>
            <a:r>
              <a:rPr lang="pt-PT" sz="2000" b="1" dirty="0" err="1">
                <a:solidFill>
                  <a:schemeClr val="accent1"/>
                </a:solidFill>
                <a:latin typeface="Calibri" charset="0"/>
              </a:rPr>
              <a:t>MenB</a:t>
            </a:r>
            <a:r>
              <a:rPr lang="pt-PT" sz="2000" b="1" dirty="0">
                <a:solidFill>
                  <a:schemeClr val="accent1"/>
                </a:solidFill>
                <a:latin typeface="Calibri" charset="0"/>
              </a:rPr>
              <a:t>: uma a partir dos 2M e outra dos 10A</a:t>
            </a:r>
          </a:p>
          <a:p>
            <a:pPr algn="just">
              <a:lnSpc>
                <a:spcPct val="130000"/>
              </a:lnSpc>
              <a:buClr>
                <a:srgbClr val="C00000"/>
              </a:buClr>
              <a:buSzPct val="75000"/>
              <a:buFont typeface="Wingdings" charset="2"/>
              <a:buChar char="§"/>
            </a:pPr>
            <a:r>
              <a:rPr lang="pt-PT" sz="2000" b="1" dirty="0">
                <a:solidFill>
                  <a:schemeClr val="accent1"/>
                </a:solidFill>
                <a:latin typeface="Calibri" charset="0"/>
              </a:rPr>
              <a:t>Sem interferência com outras vacinas</a:t>
            </a:r>
          </a:p>
          <a:p>
            <a:pPr algn="just">
              <a:lnSpc>
                <a:spcPct val="130000"/>
              </a:lnSpc>
              <a:buClr>
                <a:srgbClr val="C00000"/>
              </a:buClr>
              <a:buSzPct val="75000"/>
              <a:buFont typeface="Wingdings" charset="2"/>
              <a:buChar char="§"/>
            </a:pPr>
            <a:r>
              <a:rPr lang="pt-PT" sz="2000" b="1" dirty="0">
                <a:solidFill>
                  <a:schemeClr val="accent1"/>
                </a:solidFill>
                <a:latin typeface="Calibri" charset="0"/>
              </a:rPr>
              <a:t>MenB4c mais </a:t>
            </a:r>
            <a:r>
              <a:rPr lang="pt-PT" sz="2000" b="1" dirty="0" err="1">
                <a:solidFill>
                  <a:schemeClr val="accent1"/>
                </a:solidFill>
                <a:latin typeface="Calibri" charset="0"/>
              </a:rPr>
              <a:t>reactogénica</a:t>
            </a:r>
            <a:r>
              <a:rPr lang="pt-PT" sz="2000" b="1" dirty="0">
                <a:solidFill>
                  <a:schemeClr val="accent1"/>
                </a:solidFill>
                <a:latin typeface="Calibri" charset="0"/>
              </a:rPr>
              <a:t> em </a:t>
            </a:r>
            <a:r>
              <a:rPr lang="pt-PT" sz="2000" b="1" dirty="0" err="1">
                <a:solidFill>
                  <a:schemeClr val="accent1"/>
                </a:solidFill>
                <a:latin typeface="Calibri" charset="0"/>
              </a:rPr>
              <a:t>co-administração</a:t>
            </a:r>
            <a:r>
              <a:rPr lang="pt-PT" sz="2000" b="1" dirty="0">
                <a:solidFill>
                  <a:schemeClr val="accent1"/>
                </a:solidFill>
                <a:latin typeface="Calibri" charset="0"/>
              </a:rPr>
              <a:t> com vacinas do PNV – recomendado paracetamol</a:t>
            </a:r>
          </a:p>
          <a:p>
            <a:pPr algn="just">
              <a:lnSpc>
                <a:spcPct val="130000"/>
              </a:lnSpc>
              <a:buClr>
                <a:srgbClr val="C00000"/>
              </a:buClr>
              <a:buSzPct val="75000"/>
              <a:buFont typeface="Wingdings" charset="2"/>
              <a:buChar char="§"/>
            </a:pPr>
            <a:r>
              <a:rPr lang="pt-PT" sz="2000" b="1" dirty="0">
                <a:solidFill>
                  <a:schemeClr val="accent1"/>
                </a:solidFill>
                <a:latin typeface="Calibri" charset="0"/>
              </a:rPr>
              <a:t>Estão licenciadas duas vacinas conjugadas contra </a:t>
            </a:r>
            <a:r>
              <a:rPr lang="pt-PT" sz="2000" b="1" dirty="0" err="1">
                <a:solidFill>
                  <a:schemeClr val="accent1"/>
                </a:solidFill>
                <a:latin typeface="Calibri" charset="0"/>
              </a:rPr>
              <a:t>MenACWY</a:t>
            </a:r>
            <a:endParaRPr lang="pt-PT" sz="2000" b="1" dirty="0">
              <a:solidFill>
                <a:schemeClr val="accent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09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19D3C695-C3BC-004A-A2F1-18792924A1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900412"/>
            <a:ext cx="11582443" cy="295162"/>
          </a:xfrm>
        </p:spPr>
        <p:txBody>
          <a:bodyPr>
            <a:normAutofit lnSpcReduction="10000"/>
          </a:bodyPr>
          <a:lstStyle/>
          <a:p>
            <a:r>
              <a:rPr lang="pt-PT" dirty="0"/>
              <a:t>Recomendações sobre vacinas – Atualização 2018, Comissão de Vacinas da SIP e SPP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12A9B8A-BAD3-4B4A-A7FA-78B9EFF0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4561"/>
            <a:ext cx="10972800" cy="604800"/>
          </a:xfrm>
        </p:spPr>
        <p:txBody>
          <a:bodyPr/>
          <a:lstStyle/>
          <a:p>
            <a:r>
              <a:rPr lang="pt-PT" dirty="0"/>
              <a:t>Recomendações para vacina contra </a:t>
            </a:r>
            <a:r>
              <a:rPr lang="pt-PT" dirty="0" err="1"/>
              <a:t>MenB</a:t>
            </a:r>
            <a:r>
              <a:rPr lang="pt-PT" dirty="0"/>
              <a:t> em Portugal</a:t>
            </a: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9C9AC50F-4AB1-4444-8B41-DA7DBD6E61C1}"/>
              </a:ext>
            </a:extLst>
          </p:cNvPr>
          <p:cNvGrpSpPr/>
          <p:nvPr/>
        </p:nvGrpSpPr>
        <p:grpSpPr>
          <a:xfrm>
            <a:off x="849702" y="1611723"/>
            <a:ext cx="9234813" cy="824679"/>
            <a:chOff x="123871" y="1308177"/>
            <a:chExt cx="9234813" cy="824679"/>
          </a:xfrm>
        </p:grpSpPr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9390DFC7-9E7E-EB48-BADD-66F93C88D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752" y="1340768"/>
              <a:ext cx="7018932" cy="7920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 marL="285750" indent="-28575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Font typeface="Wingdings" charset="2"/>
                <a:buChar char="§"/>
                <a:defRPr/>
              </a:pPr>
              <a:r>
                <a:rPr lang="pt-PT" sz="2000" b="1" kern="0" dirty="0">
                  <a:solidFill>
                    <a:schemeClr val="accent1"/>
                  </a:solidFill>
                  <a:latin typeface="Calibri"/>
                  <a:cs typeface="Calibri"/>
                </a:rPr>
                <a:t>Grupos de risco para doença invasiva meningocócica</a:t>
              </a:r>
            </a:p>
          </p:txBody>
        </p:sp>
        <p:pic>
          <p:nvPicPr>
            <p:cNvPr id="17" name="Picture 24" descr="Captura de ecrã 2017-11-6, às 07.43.09.png">
              <a:extLst>
                <a:ext uri="{FF2B5EF4-FFF2-40B4-BE49-F238E27FC236}">
                  <a16:creationId xmlns:a16="http://schemas.microsoft.com/office/drawing/2014/main" id="{D18E2642-C8DC-EA4B-9C2C-102B97ED6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71" y="1308177"/>
              <a:ext cx="2071865" cy="752671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FEA7D07A-B268-264F-A508-799FF723DC1B}"/>
              </a:ext>
            </a:extLst>
          </p:cNvPr>
          <p:cNvGrpSpPr/>
          <p:nvPr/>
        </p:nvGrpSpPr>
        <p:grpSpPr>
          <a:xfrm>
            <a:off x="922983" y="2833699"/>
            <a:ext cx="11085247" cy="2547361"/>
            <a:chOff x="645392" y="2833699"/>
            <a:chExt cx="11085247" cy="2547361"/>
          </a:xfrm>
        </p:grpSpPr>
        <p:grpSp>
          <p:nvGrpSpPr>
            <p:cNvPr id="19" name="Group 14">
              <a:extLst>
                <a:ext uri="{FF2B5EF4-FFF2-40B4-BE49-F238E27FC236}">
                  <a16:creationId xmlns:a16="http://schemas.microsoft.com/office/drawing/2014/main" id="{9DF171A8-899F-D049-A7BE-7CF2ABC14197}"/>
                </a:ext>
              </a:extLst>
            </p:cNvPr>
            <p:cNvGrpSpPr/>
            <p:nvPr/>
          </p:nvGrpSpPr>
          <p:grpSpPr>
            <a:xfrm>
              <a:off x="645392" y="2833699"/>
              <a:ext cx="11085247" cy="2547361"/>
              <a:chOff x="107504" y="2761398"/>
              <a:chExt cx="11085247" cy="2547361"/>
            </a:xfrm>
          </p:grpSpPr>
          <p:sp>
            <p:nvSpPr>
              <p:cNvPr id="21" name="TextBox 5">
                <a:extLst>
                  <a:ext uri="{FF2B5EF4-FFF2-40B4-BE49-F238E27FC236}">
                    <a16:creationId xmlns:a16="http://schemas.microsoft.com/office/drawing/2014/main" id="{77D5EFD0-62A8-2048-97F1-17BEF51B87FE}"/>
                  </a:ext>
                </a:extLst>
              </p:cNvPr>
              <p:cNvSpPr txBox="1"/>
              <p:nvPr/>
            </p:nvSpPr>
            <p:spPr>
              <a:xfrm>
                <a:off x="2272837" y="2946201"/>
                <a:ext cx="891991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charset="2"/>
                  <a:buChar char="§"/>
                </a:pPr>
                <a:r>
                  <a:rPr lang="pt-PT" sz="2000" b="1" dirty="0">
                    <a:solidFill>
                      <a:schemeClr val="accent1"/>
                    </a:solidFill>
                    <a:latin typeface="Calibri"/>
                    <a:cs typeface="Calibri"/>
                  </a:rPr>
                  <a:t>2M aos 2A, nos esquemas 2+1 ou 3+1 </a:t>
                </a:r>
              </a:p>
              <a:p>
                <a:pPr marL="285750" indent="-285750" algn="just">
                  <a:buFont typeface="Wingdings" charset="2"/>
                  <a:buChar char="§"/>
                </a:pPr>
                <a:r>
                  <a:rPr lang="pt-PT" sz="2000" b="1" dirty="0">
                    <a:solidFill>
                      <a:schemeClr val="accent1"/>
                    </a:solidFill>
                    <a:latin typeface="Calibri"/>
                    <a:cs typeface="Calibri"/>
                  </a:rPr>
                  <a:t>Crianças &gt;2A e adolescentes, a título individual, de acordo com RCM</a:t>
                </a:r>
              </a:p>
              <a:p>
                <a:pPr algn="just"/>
                <a:endParaRPr lang="pt-PT" sz="2000" b="1" dirty="0">
                  <a:solidFill>
                    <a:schemeClr val="accent1"/>
                  </a:solidFill>
                  <a:latin typeface="Calibri"/>
                  <a:cs typeface="Calibri"/>
                </a:endParaRPr>
              </a:p>
              <a:p>
                <a:pPr marL="285750" indent="-285750" algn="just">
                  <a:buFont typeface="Wingdings" charset="2"/>
                  <a:buChar char="§"/>
                </a:pPr>
                <a:r>
                  <a:rPr lang="pt-PT" sz="2000" b="1" dirty="0">
                    <a:solidFill>
                      <a:schemeClr val="accent1"/>
                    </a:solidFill>
                    <a:latin typeface="Calibri"/>
                    <a:cs typeface="Calibri"/>
                  </a:rPr>
                  <a:t>....paracetamol antes ou logo após a administração da vacina</a:t>
                </a:r>
              </a:p>
              <a:p>
                <a:pPr algn="just"/>
                <a:endParaRPr lang="en-US" sz="2000" b="1" dirty="0">
                  <a:solidFill>
                    <a:schemeClr val="accent1"/>
                  </a:solidFill>
                  <a:latin typeface="Calibri"/>
                  <a:cs typeface="Calibri"/>
                </a:endParaRPr>
              </a:p>
            </p:txBody>
          </p:sp>
          <p:pic>
            <p:nvPicPr>
              <p:cNvPr id="22" name="Picture 4">
                <a:extLst>
                  <a:ext uri="{FF2B5EF4-FFF2-40B4-BE49-F238E27FC236}">
                    <a16:creationId xmlns:a16="http://schemas.microsoft.com/office/drawing/2014/main" id="{CBA2E942-D5DD-6140-BC8A-B823E16CC0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41"/>
              <a:stretch>
                <a:fillRect/>
              </a:stretch>
            </p:blipFill>
            <p:spPr bwMode="auto">
              <a:xfrm>
                <a:off x="107504" y="3573016"/>
                <a:ext cx="2007414" cy="722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26" descr="Captura de ecrã 2014-12-6, às 07.18.37.png">
                <a:extLst>
                  <a:ext uri="{FF2B5EF4-FFF2-40B4-BE49-F238E27FC236}">
                    <a16:creationId xmlns:a16="http://schemas.microsoft.com/office/drawing/2014/main" id="{0ABAC5B1-F0D0-5A4F-9E75-2A97041934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633" y="2761398"/>
                <a:ext cx="1508587" cy="817245"/>
              </a:xfrm>
              <a:prstGeom prst="rect">
                <a:avLst/>
              </a:prstGeom>
            </p:spPr>
          </p:pic>
          <p:sp>
            <p:nvSpPr>
              <p:cNvPr id="24" name="TextBox 6">
                <a:extLst>
                  <a:ext uri="{FF2B5EF4-FFF2-40B4-BE49-F238E27FC236}">
                    <a16:creationId xmlns:a16="http://schemas.microsoft.com/office/drawing/2014/main" id="{CA0FAA34-E8C2-3845-BC64-38AC12220C5A}"/>
                  </a:ext>
                </a:extLst>
              </p:cNvPr>
              <p:cNvSpPr txBox="1"/>
              <p:nvPr/>
            </p:nvSpPr>
            <p:spPr>
              <a:xfrm>
                <a:off x="107504" y="4293096"/>
                <a:ext cx="21602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solidFill>
                      <a:schemeClr val="accent1"/>
                    </a:solidFill>
                    <a:latin typeface="Calibri"/>
                    <a:cs typeface="Calibri"/>
                  </a:rPr>
                  <a:t>Comissão</a:t>
                </a:r>
                <a:r>
                  <a:rPr lang="en-US" sz="2000" b="1" dirty="0">
                    <a:solidFill>
                      <a:schemeClr val="accent1"/>
                    </a:solidFill>
                    <a:latin typeface="Calibri"/>
                    <a:cs typeface="Calibri"/>
                  </a:rPr>
                  <a:t> de </a:t>
                </a:r>
                <a:r>
                  <a:rPr lang="en-US" sz="2000" b="1" dirty="0" err="1">
                    <a:solidFill>
                      <a:schemeClr val="accent1"/>
                    </a:solidFill>
                    <a:latin typeface="Calibri"/>
                    <a:cs typeface="Calibri"/>
                  </a:rPr>
                  <a:t>Vacinas</a:t>
                </a:r>
                <a:endParaRPr lang="en-US" sz="2000" b="1" dirty="0">
                  <a:solidFill>
                    <a:schemeClr val="accent1"/>
                  </a:solidFill>
                  <a:latin typeface="Calibri"/>
                  <a:cs typeface="Calibri"/>
                </a:endParaRPr>
              </a:p>
              <a:p>
                <a:r>
                  <a:rPr lang="en-US" sz="2000" b="1" dirty="0">
                    <a:solidFill>
                      <a:schemeClr val="accent1"/>
                    </a:solidFill>
                    <a:latin typeface="Calibri"/>
                    <a:cs typeface="Calibri"/>
                  </a:rPr>
                  <a:t>2018</a:t>
                </a:r>
              </a:p>
            </p:txBody>
          </p:sp>
        </p:grpSp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1F05D382-6A36-264A-9B35-B375DD89AC63}"/>
                </a:ext>
              </a:extLst>
            </p:cNvPr>
            <p:cNvSpPr txBox="1"/>
            <p:nvPr/>
          </p:nvSpPr>
          <p:spPr>
            <a:xfrm>
              <a:off x="2884334" y="4447039"/>
              <a:ext cx="83100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  <a:latin typeface="Calibri"/>
                  <a:cs typeface="Calibri"/>
                </a:rPr>
                <a:t>Nota: a </a:t>
              </a:r>
              <a:r>
                <a:rPr lang="en-US" sz="2000" b="1" dirty="0" err="1">
                  <a:solidFill>
                    <a:schemeClr val="accent1"/>
                  </a:solidFill>
                  <a:latin typeface="Calibri"/>
                  <a:cs typeface="Calibri"/>
                </a:rPr>
                <a:t>partir</a:t>
              </a:r>
              <a:r>
                <a:rPr lang="en-US" sz="2000" b="1" dirty="0">
                  <a:solidFill>
                    <a:schemeClr val="accent1"/>
                  </a:solidFill>
                  <a:latin typeface="Calibri"/>
                  <a:cs typeface="Calibri"/>
                </a:rPr>
                <a:t> dos 10A </a:t>
              </a:r>
              <a:r>
                <a:rPr lang="en-US" sz="2000" b="1" dirty="0" err="1">
                  <a:solidFill>
                    <a:schemeClr val="accent1"/>
                  </a:solidFill>
                  <a:latin typeface="Calibri"/>
                  <a:cs typeface="Calibri"/>
                </a:rPr>
                <a:t>poderá</a:t>
              </a:r>
              <a:r>
                <a:rPr lang="en-US" sz="2000" b="1" dirty="0">
                  <a:solidFill>
                    <a:schemeClr val="accent1"/>
                  </a:solidFill>
                  <a:latin typeface="Calibri"/>
                  <a:cs typeface="Calibri"/>
                </a:rPr>
                <a:t> </a:t>
              </a:r>
              <a:r>
                <a:rPr lang="en-US" sz="2000" b="1" dirty="0" err="1">
                  <a:solidFill>
                    <a:schemeClr val="accent1"/>
                  </a:solidFill>
                  <a:latin typeface="Calibri"/>
                  <a:cs typeface="Calibri"/>
                </a:rPr>
                <a:t>ser</a:t>
              </a:r>
              <a:r>
                <a:rPr lang="en-US" sz="2000" b="1" dirty="0">
                  <a:solidFill>
                    <a:schemeClr val="accent1"/>
                  </a:solidFill>
                  <a:latin typeface="Calibri"/>
                  <a:cs typeface="Calibri"/>
                </a:rPr>
                <a:t> </a:t>
              </a:r>
              <a:r>
                <a:rPr lang="en-US" sz="2000" b="1" dirty="0" err="1">
                  <a:solidFill>
                    <a:schemeClr val="accent1"/>
                  </a:solidFill>
                  <a:latin typeface="Calibri"/>
                  <a:cs typeface="Calibri"/>
                </a:rPr>
                <a:t>utilizada</a:t>
              </a:r>
              <a:r>
                <a:rPr lang="en-US" sz="2000" b="1" dirty="0">
                  <a:solidFill>
                    <a:schemeClr val="accent1"/>
                  </a:solidFill>
                  <a:latin typeface="Calibri"/>
                  <a:cs typeface="Calibri"/>
                </a:rPr>
                <a:t> </a:t>
              </a:r>
              <a:r>
                <a:rPr lang="en-US" sz="2000" b="1" dirty="0" err="1">
                  <a:solidFill>
                    <a:schemeClr val="accent1"/>
                  </a:solidFill>
                  <a:latin typeface="Calibri"/>
                  <a:cs typeface="Calibri"/>
                </a:rPr>
                <a:t>qualquer</a:t>
              </a:r>
              <a:r>
                <a:rPr lang="en-US" sz="2000" b="1" dirty="0">
                  <a:solidFill>
                    <a:schemeClr val="accent1"/>
                  </a:solidFill>
                  <a:latin typeface="Calibri"/>
                  <a:cs typeface="Calibri"/>
                </a:rPr>
                <a:t> </a:t>
              </a:r>
              <a:r>
                <a:rPr lang="en-US" sz="2000" b="1" dirty="0" err="1">
                  <a:solidFill>
                    <a:schemeClr val="accent1"/>
                  </a:solidFill>
                  <a:latin typeface="Calibri"/>
                  <a:cs typeface="Calibri"/>
                </a:rPr>
                <a:t>uma</a:t>
              </a:r>
              <a:r>
                <a:rPr lang="en-US" sz="2000" b="1" dirty="0">
                  <a:solidFill>
                    <a:schemeClr val="accent1"/>
                  </a:solidFill>
                  <a:latin typeface="Calibri"/>
                  <a:cs typeface="Calibri"/>
                </a:rPr>
                <a:t> das </a:t>
              </a:r>
              <a:r>
                <a:rPr lang="en-US" sz="2000" b="1" dirty="0" err="1">
                  <a:solidFill>
                    <a:schemeClr val="accent1"/>
                  </a:solidFill>
                  <a:latin typeface="Calibri"/>
                  <a:cs typeface="Calibri"/>
                </a:rPr>
                <a:t>duas</a:t>
              </a:r>
              <a:r>
                <a:rPr lang="en-US" sz="2000" b="1" dirty="0">
                  <a:solidFill>
                    <a:schemeClr val="accent1"/>
                  </a:solidFill>
                  <a:latin typeface="Calibri"/>
                  <a:cs typeface="Calibri"/>
                </a:rPr>
                <a:t> </a:t>
              </a:r>
              <a:r>
                <a:rPr lang="en-US" sz="2000" b="1" dirty="0" err="1">
                  <a:solidFill>
                    <a:schemeClr val="accent1"/>
                  </a:solidFill>
                  <a:latin typeface="Calibri"/>
                  <a:cs typeface="Calibri"/>
                </a:rPr>
                <a:t>vacinas</a:t>
              </a:r>
              <a:r>
                <a:rPr lang="en-US" sz="2000" b="1" dirty="0">
                  <a:solidFill>
                    <a:schemeClr val="accent1"/>
                  </a:solidFill>
                  <a:latin typeface="Calibri"/>
                  <a:cs typeface="Calibri"/>
                </a:rPr>
                <a:t> </a:t>
              </a:r>
              <a:r>
                <a:rPr lang="en-US" sz="2000" b="1" dirty="0" err="1">
                  <a:solidFill>
                    <a:schemeClr val="accent1"/>
                  </a:solidFill>
                  <a:latin typeface="Calibri"/>
                  <a:cs typeface="Calibri"/>
                </a:rPr>
                <a:t>licenciadas</a:t>
              </a:r>
              <a:r>
                <a:rPr lang="en-US" sz="2000" b="1" dirty="0">
                  <a:solidFill>
                    <a:schemeClr val="accent1"/>
                  </a:solidFill>
                  <a:latin typeface="Calibri"/>
                  <a:cs typeface="Calibri"/>
                </a:rPr>
                <a:t> </a:t>
              </a:r>
              <a:r>
                <a:rPr lang="en-US" sz="2000" b="1" dirty="0" err="1">
                  <a:solidFill>
                    <a:schemeClr val="accent1"/>
                  </a:solidFill>
                  <a:latin typeface="Calibri"/>
                  <a:cs typeface="Calibri"/>
                </a:rPr>
                <a:t>em</a:t>
              </a:r>
              <a:r>
                <a:rPr lang="en-US" sz="2000" b="1" dirty="0">
                  <a:solidFill>
                    <a:schemeClr val="accent1"/>
                  </a:solidFill>
                  <a:latin typeface="Calibri"/>
                  <a:cs typeface="Calibri"/>
                </a:rPr>
                <a:t> Portugal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7210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23D6D39D-5BB6-CB4C-B744-A7EB4C3C8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220" y="2276872"/>
            <a:ext cx="10363200" cy="3330826"/>
          </a:xfrm>
        </p:spPr>
        <p:txBody>
          <a:bodyPr/>
          <a:lstStyle/>
          <a:p>
            <a:pPr algn="just"/>
            <a:r>
              <a:rPr lang="pt-PT" dirty="0"/>
              <a:t>Sim, existe a vacina contra Rotavírus e poderá recebê-la agora</a:t>
            </a:r>
          </a:p>
          <a:p>
            <a:pPr algn="just"/>
            <a:r>
              <a:rPr lang="pt-PT" dirty="0"/>
              <a:t>Sim, existe a vacina contra Rotavírus mas já não poderá recebê-la nesta idade</a:t>
            </a:r>
          </a:p>
          <a:p>
            <a:pPr algn="just"/>
            <a:r>
              <a:rPr lang="pt-PT" dirty="0"/>
              <a:t>A diarreia é uma doença benigna pelo que não tem interesse vacinar</a:t>
            </a:r>
          </a:p>
          <a:p>
            <a:pPr algn="just"/>
            <a:r>
              <a:rPr lang="pt-PT" dirty="0"/>
              <a:t>Não há nenhuma vacina para prevenir diarreia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86EADBF-8704-F34B-B85C-8C229C58E0E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34508" y="908721"/>
            <a:ext cx="10363200" cy="1035465"/>
          </a:xfrm>
        </p:spPr>
        <p:txBody>
          <a:bodyPr>
            <a:normAutofit fontScale="85000" lnSpcReduction="20000"/>
          </a:bodyPr>
          <a:lstStyle/>
          <a:p>
            <a:r>
              <a:rPr lang="pt-PT" b="1" dirty="0"/>
              <a:t>A Maria refere ainda que o seu filho de 2 anos, teve um quadro de diarreia grave e ouviu dizer que há uma vacina para prevenir diarreia aguda. Qual seria a sua resposta?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AB4F00E-83A5-F345-8FA9-F77FD2B847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845BD43-9EC2-8042-BF03-5D41964FD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Pergunta 3</a:t>
            </a:r>
          </a:p>
        </p:txBody>
      </p:sp>
    </p:spTree>
    <p:extLst>
      <p:ext uri="{BB962C8B-B14F-4D97-AF65-F5344CB8AC3E}">
        <p14:creationId xmlns:p14="http://schemas.microsoft.com/office/powerpoint/2010/main" val="4107298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19D3C695-C3BC-004A-A2F1-18792924A1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488" y="5891325"/>
            <a:ext cx="11582443" cy="295162"/>
          </a:xfrm>
        </p:spPr>
        <p:txBody>
          <a:bodyPr>
            <a:noAutofit/>
          </a:bodyPr>
          <a:lstStyle/>
          <a:p>
            <a:r>
              <a:rPr lang="pt-PT" sz="1200" dirty="0">
                <a:hlinkClick r:id="rId2"/>
              </a:rPr>
              <a:t>www.gov.uk/.../public-health-england</a:t>
            </a:r>
            <a:r>
              <a:rPr lang="pt-PT" sz="1200" dirty="0"/>
              <a:t>; RCM das duas vacinas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12A9B8A-BAD3-4B4A-A7FA-78B9EFF0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48703"/>
            <a:ext cx="10972800" cy="604800"/>
          </a:xfrm>
        </p:spPr>
        <p:txBody>
          <a:bodyPr/>
          <a:lstStyle/>
          <a:p>
            <a:r>
              <a:rPr lang="pt-PT" dirty="0"/>
              <a:t>Infeção por Rotavírus e vacina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6835662D-B0B4-E247-BCB0-0948062080D2}"/>
              </a:ext>
            </a:extLst>
          </p:cNvPr>
          <p:cNvSpPr txBox="1"/>
          <p:nvPr/>
        </p:nvSpPr>
        <p:spPr>
          <a:xfrm>
            <a:off x="557213" y="1198950"/>
            <a:ext cx="11244261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20000"/>
              </a:lnSpc>
              <a:buClr>
                <a:srgbClr val="1F497D"/>
              </a:buClr>
            </a:pPr>
            <a:endParaRPr lang="pt-PT" sz="2000" b="1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defTabSz="457200">
              <a:lnSpc>
                <a:spcPct val="120000"/>
              </a:lnSpc>
              <a:buClr>
                <a:srgbClr val="1F497D"/>
              </a:buClr>
            </a:pPr>
            <a:endParaRPr lang="pt-PT" sz="2000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4C86876-2534-4446-8EDE-6030C505C2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3" t="20953" r="5038" b="5685"/>
          <a:stretch/>
        </p:blipFill>
        <p:spPr>
          <a:xfrm>
            <a:off x="6400039" y="1732578"/>
            <a:ext cx="5597796" cy="3022740"/>
          </a:xfrm>
          <a:prstGeom prst="rect">
            <a:avLst/>
          </a:prstGeom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90AEC45A-EE71-7B4C-AB18-6D72E39D6AD0}"/>
              </a:ext>
            </a:extLst>
          </p:cNvPr>
          <p:cNvSpPr txBox="1"/>
          <p:nvPr/>
        </p:nvSpPr>
        <p:spPr>
          <a:xfrm>
            <a:off x="6886575" y="4758854"/>
            <a:ext cx="4929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accent1"/>
                </a:solidFill>
                <a:sym typeface="Wingdings"/>
              </a:rPr>
              <a:t>Redução</a:t>
            </a:r>
            <a:r>
              <a:rPr lang="en-US" b="1" dirty="0">
                <a:solidFill>
                  <a:schemeClr val="accent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accent1"/>
                </a:solidFill>
                <a:sym typeface="Wingdings"/>
              </a:rPr>
              <a:t>muito</a:t>
            </a:r>
            <a:r>
              <a:rPr lang="en-US" b="1" dirty="0">
                <a:solidFill>
                  <a:schemeClr val="accent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accent1"/>
                </a:solidFill>
                <a:sym typeface="Wingdings"/>
              </a:rPr>
              <a:t>importante</a:t>
            </a:r>
            <a:r>
              <a:rPr lang="en-US" b="1" dirty="0">
                <a:solidFill>
                  <a:schemeClr val="accent1"/>
                </a:solidFill>
                <a:sym typeface="Wingdings"/>
              </a:rPr>
              <a:t> do n</a:t>
            </a:r>
            <a:r>
              <a:rPr lang="en-US" b="1" dirty="0">
                <a:solidFill>
                  <a:schemeClr val="accent1"/>
                </a:solidFill>
              </a:rPr>
              <a:t>º testes </a:t>
            </a:r>
            <a:r>
              <a:rPr lang="en-US" b="1" dirty="0" err="1">
                <a:solidFill>
                  <a:schemeClr val="accent1"/>
                </a:solidFill>
              </a:rPr>
              <a:t>positivos</a:t>
            </a:r>
            <a:r>
              <a:rPr lang="en-US" b="1" dirty="0">
                <a:solidFill>
                  <a:schemeClr val="accent1"/>
                </a:solidFill>
              </a:rPr>
              <a:t> e dos </a:t>
            </a:r>
            <a:r>
              <a:rPr lang="en-US" b="1" dirty="0" err="1">
                <a:solidFill>
                  <a:schemeClr val="accent1"/>
                </a:solidFill>
              </a:rPr>
              <a:t>internamentos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por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diarreia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por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Rotavírus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3C65AC7-59AB-B64E-AB95-B56A862A4D43}"/>
              </a:ext>
            </a:extLst>
          </p:cNvPr>
          <p:cNvSpPr txBox="1"/>
          <p:nvPr/>
        </p:nvSpPr>
        <p:spPr>
          <a:xfrm>
            <a:off x="518729" y="1787645"/>
            <a:ext cx="5577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Clr>
                <a:srgbClr val="C00000"/>
              </a:buClr>
              <a:buFont typeface="Wingdings" charset="2"/>
              <a:buChar char="§"/>
            </a:pPr>
            <a:r>
              <a:rPr lang="pt-PT" sz="2000" b="1" dirty="0">
                <a:solidFill>
                  <a:schemeClr val="accent1"/>
                </a:solidFill>
                <a:latin typeface="Calibri"/>
              </a:rPr>
              <a:t>Atinge praticamente todas as crianças</a:t>
            </a:r>
          </a:p>
          <a:p>
            <a:pPr marL="285750" indent="-285750" defTabSz="457200">
              <a:buClr>
                <a:srgbClr val="C00000"/>
              </a:buClr>
              <a:buFont typeface="Wingdings" charset="2"/>
              <a:buChar char="§"/>
            </a:pPr>
            <a:r>
              <a:rPr lang="pt-PT" sz="2000" b="1" dirty="0">
                <a:solidFill>
                  <a:schemeClr val="accent1"/>
                </a:solidFill>
                <a:latin typeface="Calibri"/>
              </a:rPr>
              <a:t>+++ 6-24M</a:t>
            </a:r>
          </a:p>
          <a:p>
            <a:pPr marL="285750" indent="-285750" defTabSz="457200">
              <a:buClr>
                <a:srgbClr val="C00000"/>
              </a:buClr>
              <a:buFont typeface="Wingdings" charset="2"/>
              <a:buChar char="§"/>
            </a:pPr>
            <a:r>
              <a:rPr lang="pt-PT" sz="2000" b="1" dirty="0">
                <a:solidFill>
                  <a:schemeClr val="accent1"/>
                </a:solidFill>
                <a:latin typeface="Calibri"/>
              </a:rPr>
              <a:t>Altamente contagioso</a:t>
            </a:r>
          </a:p>
          <a:p>
            <a:pPr marL="285750" indent="-285750" defTabSz="457200">
              <a:buClr>
                <a:srgbClr val="C00000"/>
              </a:buClr>
              <a:buFont typeface="Wingdings" charset="2"/>
              <a:buChar char="§"/>
            </a:pPr>
            <a:r>
              <a:rPr lang="pt-PT" sz="2000" b="1" dirty="0">
                <a:solidFill>
                  <a:schemeClr val="accent1"/>
                </a:solidFill>
                <a:latin typeface="Calibri"/>
              </a:rPr>
              <a:t>+++ Inverno e Primavera </a:t>
            </a:r>
          </a:p>
          <a:p>
            <a:pPr marL="285750" indent="-285750" defTabSz="457200">
              <a:buClr>
                <a:srgbClr val="C00000"/>
              </a:buClr>
              <a:buFont typeface="Wingdings" charset="2"/>
              <a:buChar char="§"/>
            </a:pPr>
            <a:r>
              <a:rPr lang="pt-PT" sz="2000" b="1" dirty="0">
                <a:solidFill>
                  <a:schemeClr val="accent1"/>
                </a:solidFill>
                <a:latin typeface="Calibri"/>
              </a:rPr>
              <a:t>Diarreia ligeira a grave, convulsões,...</a:t>
            </a:r>
          </a:p>
          <a:p>
            <a:pPr defTabSz="457200">
              <a:buClr>
                <a:srgbClr val="C00000"/>
              </a:buClr>
            </a:pPr>
            <a:endParaRPr lang="pt-PT" sz="2000" b="1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3973B3A-7646-6A4D-8437-942C8A496608}"/>
              </a:ext>
            </a:extLst>
          </p:cNvPr>
          <p:cNvSpPr txBox="1"/>
          <p:nvPr/>
        </p:nvSpPr>
        <p:spPr>
          <a:xfrm>
            <a:off x="8215313" y="1385888"/>
            <a:ext cx="2557462" cy="38576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sz="2400" b="1" dirty="0"/>
              <a:t>Reino Unido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FA861F0E-FC51-7B4F-86DE-6E953F5D52CD}"/>
              </a:ext>
            </a:extLst>
          </p:cNvPr>
          <p:cNvSpPr txBox="1"/>
          <p:nvPr/>
        </p:nvSpPr>
        <p:spPr>
          <a:xfrm>
            <a:off x="390142" y="3868859"/>
            <a:ext cx="5577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Clr>
                <a:srgbClr val="C00000"/>
              </a:buClr>
              <a:buFont typeface="Wingdings" charset="2"/>
              <a:buChar char="§"/>
            </a:pPr>
            <a:r>
              <a:rPr lang="pt-PT" sz="2000" b="1" dirty="0">
                <a:solidFill>
                  <a:schemeClr val="accent1"/>
                </a:solidFill>
                <a:latin typeface="Calibri"/>
              </a:rPr>
              <a:t>Duas vacinas orais que podem ser administradas partir das 6S, com esquema concluído preferencialmente até às 16S (RV1) ou 20-22S (RV5) </a:t>
            </a:r>
            <a:r>
              <a:rPr lang="pt-PT" sz="2000" b="1" dirty="0">
                <a:solidFill>
                  <a:schemeClr val="accent1"/>
                </a:solidFill>
                <a:latin typeface="Calibri"/>
                <a:sym typeface="Wingdings" pitchFamily="2" charset="2"/>
              </a:rPr>
              <a:t> para proteção precoce e redução do risco de invaginação intestinal</a:t>
            </a:r>
          </a:p>
          <a:p>
            <a:pPr marL="285750" indent="-285750" defTabSz="457200">
              <a:buClr>
                <a:srgbClr val="C00000"/>
              </a:buClr>
              <a:buFont typeface="Wingdings" charset="2"/>
              <a:buChar char="§"/>
            </a:pPr>
            <a:r>
              <a:rPr lang="pt-PT" sz="2000" b="1" dirty="0">
                <a:solidFill>
                  <a:schemeClr val="accent1"/>
                </a:solidFill>
                <a:latin typeface="Calibri"/>
                <a:sym typeface="Wingdings" pitchFamily="2" charset="2"/>
              </a:rPr>
              <a:t>Utilizadas em &gt;80 países</a:t>
            </a:r>
            <a:endParaRPr lang="pt-PT" sz="2000" b="1" dirty="0">
              <a:solidFill>
                <a:schemeClr val="accent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8047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12A9B8A-BAD3-4B4A-A7FA-78B9EFF0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48703"/>
            <a:ext cx="10972800" cy="604800"/>
          </a:xfrm>
        </p:spPr>
        <p:txBody>
          <a:bodyPr/>
          <a:lstStyle/>
          <a:p>
            <a:r>
              <a:rPr lang="pt-PT" dirty="0"/>
              <a:t>Recomendações para vacina contra Rotavírus 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6835662D-B0B4-E247-BCB0-0948062080D2}"/>
              </a:ext>
            </a:extLst>
          </p:cNvPr>
          <p:cNvSpPr txBox="1"/>
          <p:nvPr/>
        </p:nvSpPr>
        <p:spPr>
          <a:xfrm>
            <a:off x="557213" y="1198950"/>
            <a:ext cx="11244261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20000"/>
              </a:lnSpc>
              <a:buClr>
                <a:srgbClr val="1F497D"/>
              </a:buClr>
            </a:pPr>
            <a:endParaRPr lang="pt-PT" sz="2000" b="1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defTabSz="457200">
              <a:lnSpc>
                <a:spcPct val="120000"/>
              </a:lnSpc>
              <a:buClr>
                <a:srgbClr val="1F497D"/>
              </a:buClr>
            </a:pPr>
            <a:endParaRPr lang="pt-PT" sz="2000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E21B7DE-0FAE-4641-9F2D-4A6ECB2D5664}"/>
              </a:ext>
            </a:extLst>
          </p:cNvPr>
          <p:cNvSpPr txBox="1">
            <a:spLocks/>
          </p:cNvSpPr>
          <p:nvPr/>
        </p:nvSpPr>
        <p:spPr>
          <a:xfrm>
            <a:off x="755576" y="1628800"/>
            <a:ext cx="10517262" cy="4572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 defTabSz="457200">
              <a:lnSpc>
                <a:spcPct val="150000"/>
              </a:lnSpc>
              <a:buClr>
                <a:srgbClr val="C00000"/>
              </a:buClr>
              <a:buSzPct val="70000"/>
              <a:buFont typeface="Wingdings" pitchFamily="2" charset="2"/>
              <a:buChar char="§"/>
            </a:pPr>
            <a:endParaRPr lang="pt-PT" sz="2200" b="1" dirty="0">
              <a:solidFill>
                <a:schemeClr val="accent1"/>
              </a:solidFill>
              <a:latin typeface="Calibri"/>
            </a:endParaRPr>
          </a:p>
          <a:p>
            <a:pPr marL="342900" indent="-342900" algn="just" defTabSz="457200">
              <a:lnSpc>
                <a:spcPct val="150000"/>
              </a:lnSpc>
              <a:buClr>
                <a:srgbClr val="C00000"/>
              </a:buClr>
              <a:buSzPct val="70000"/>
              <a:buFont typeface="Wingdings" pitchFamily="2" charset="2"/>
              <a:buChar char="§"/>
            </a:pPr>
            <a:r>
              <a:rPr lang="pt-PT" sz="2200" b="1" dirty="0">
                <a:solidFill>
                  <a:schemeClr val="accent1"/>
                </a:solidFill>
                <a:latin typeface="Calibri"/>
              </a:rPr>
              <a:t>Vacinação de todas as crianças saudáveis, reforçando a importância do cumprimento das indicações quanto à idade de vacinação </a:t>
            </a:r>
          </a:p>
          <a:p>
            <a:pPr marL="342900" indent="-342900" algn="just" defTabSz="457200">
              <a:lnSpc>
                <a:spcPct val="150000"/>
              </a:lnSpc>
              <a:buClr>
                <a:srgbClr val="C00000"/>
              </a:buClr>
              <a:buSzPct val="70000"/>
              <a:buFont typeface="Wingdings" pitchFamily="2" charset="2"/>
              <a:buChar char="§"/>
            </a:pPr>
            <a:r>
              <a:rPr lang="pt-PT" sz="2200" b="1" dirty="0">
                <a:solidFill>
                  <a:schemeClr val="accent1"/>
                </a:solidFill>
                <a:latin typeface="Calibri"/>
              </a:rPr>
              <a:t>Não estabelece preferência entre as duas vacinas </a:t>
            </a:r>
          </a:p>
          <a:p>
            <a:pPr marL="342900" indent="-342900" algn="just" defTabSz="457200">
              <a:lnSpc>
                <a:spcPct val="150000"/>
              </a:lnSpc>
              <a:buClr>
                <a:srgbClr val="C00000"/>
              </a:buClr>
              <a:buSzPct val="70000"/>
              <a:buFont typeface="Wingdings" pitchFamily="2" charset="2"/>
              <a:buChar char="§"/>
            </a:pPr>
            <a:r>
              <a:rPr lang="pt-PT" sz="2200" b="1" dirty="0">
                <a:solidFill>
                  <a:schemeClr val="accent1"/>
                </a:solidFill>
                <a:latin typeface="Calibri"/>
              </a:rPr>
              <a:t>...</a:t>
            </a:r>
            <a:endParaRPr lang="pt-PT" sz="2200" dirty="0">
              <a:solidFill>
                <a:schemeClr val="accent1"/>
              </a:solidFill>
              <a:latin typeface="Calibri"/>
            </a:endParaRPr>
          </a:p>
          <a:p>
            <a:pPr marL="342900" indent="-342900" algn="just" defTabSz="457200">
              <a:lnSpc>
                <a:spcPct val="150000"/>
              </a:lnSpc>
              <a:buClr>
                <a:srgbClr val="C00000"/>
              </a:buClr>
              <a:buSzPct val="70000"/>
              <a:buFont typeface="Wingdings" pitchFamily="2" charset="2"/>
              <a:buChar char="§"/>
            </a:pPr>
            <a:endParaRPr lang="pt-PT" sz="2200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17E72196-A33A-0741-AD94-C4269C229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/>
          <a:stretch>
            <a:fillRect/>
          </a:stretch>
        </p:blipFill>
        <p:spPr bwMode="auto">
          <a:xfrm>
            <a:off x="6647992" y="1731869"/>
            <a:ext cx="2007414" cy="72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Captura de ecrã 2014-12-6, às 07.18.37.png">
            <a:extLst>
              <a:ext uri="{FF2B5EF4-FFF2-40B4-BE49-F238E27FC236}">
                <a16:creationId xmlns:a16="http://schemas.microsoft.com/office/drawing/2014/main" id="{55BDD9A0-5314-F340-AF33-597CDBDCD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729" y="1670324"/>
            <a:ext cx="1508587" cy="817245"/>
          </a:xfrm>
          <a:prstGeom prst="rect">
            <a:avLst/>
          </a:prstGeom>
        </p:spPr>
      </p:pic>
      <p:sp>
        <p:nvSpPr>
          <p:cNvPr id="15" name="Marcador de Posição do Texto 1">
            <a:extLst>
              <a:ext uri="{FF2B5EF4-FFF2-40B4-BE49-F238E27FC236}">
                <a16:creationId xmlns:a16="http://schemas.microsoft.com/office/drawing/2014/main" id="{5566C130-D032-9E4F-AAD5-03455F497596}"/>
              </a:ext>
            </a:extLst>
          </p:cNvPr>
          <p:cNvSpPr txBox="1">
            <a:spLocks/>
          </p:cNvSpPr>
          <p:nvPr/>
        </p:nvSpPr>
        <p:spPr>
          <a:xfrm>
            <a:off x="0" y="5723154"/>
            <a:ext cx="11582443" cy="2951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Recomendações sobre vacinas – Atualização 2018, Comissão de Vacinas da SIP e SPP </a:t>
            </a:r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BA5D927-9C91-B54A-A547-2EC4ACD08F9C}"/>
              </a:ext>
            </a:extLst>
          </p:cNvPr>
          <p:cNvSpPr txBox="1"/>
          <p:nvPr/>
        </p:nvSpPr>
        <p:spPr>
          <a:xfrm>
            <a:off x="1871663" y="1643063"/>
            <a:ext cx="3086100" cy="70008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sz="2400" b="1" dirty="0"/>
              <a:t>Comissão de Vacinas</a:t>
            </a:r>
          </a:p>
        </p:txBody>
      </p:sp>
    </p:spTree>
    <p:extLst>
      <p:ext uri="{BB962C8B-B14F-4D97-AF65-F5344CB8AC3E}">
        <p14:creationId xmlns:p14="http://schemas.microsoft.com/office/powerpoint/2010/main" val="1910518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4284A154-12E9-3543-A0E3-CB7818BBC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3" y="2689248"/>
            <a:ext cx="10624079" cy="2151693"/>
          </a:xfrm>
        </p:spPr>
        <p:txBody>
          <a:bodyPr/>
          <a:lstStyle/>
          <a:p>
            <a:r>
              <a:rPr lang="pt-PT" dirty="0"/>
              <a:t>Não porque a doença associada ao HPV é pouco frequente no sexo masculino</a:t>
            </a:r>
          </a:p>
          <a:p>
            <a:r>
              <a:rPr lang="pt-PT" dirty="0"/>
              <a:t>Sim porque a carga da doença no sexo masculino é significativa</a:t>
            </a:r>
          </a:p>
          <a:p>
            <a:r>
              <a:rPr lang="pt-PT" dirty="0"/>
              <a:t>Talvez mas não nesta idade pois ainda não iniciou atividade sexual</a:t>
            </a:r>
          </a:p>
          <a:p>
            <a:r>
              <a:rPr lang="pt-PT" dirty="0"/>
              <a:t>Não porque as raparigas estão vacinadas e protegem indiretamente os rapazes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D7EADC8-537B-8B45-AD78-EA693173728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63084" y="1160463"/>
            <a:ext cx="10363200" cy="1035465"/>
          </a:xfrm>
        </p:spPr>
        <p:txBody>
          <a:bodyPr>
            <a:normAutofit fontScale="92500"/>
          </a:bodyPr>
          <a:lstStyle/>
          <a:p>
            <a:r>
              <a:rPr lang="pt-PT" b="1" dirty="0"/>
              <a:t>Continuando a conversa sobre vacinas, a Maria diz que tem um irmão de 10 anos. Deverá receber a vacina contra o papiloma vírus humano?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A2ADFF1-B0D4-2148-B106-90DA6CAED8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495260F-9240-1547-84E3-8909F101C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Pergunta 4</a:t>
            </a:r>
          </a:p>
        </p:txBody>
      </p:sp>
    </p:spTree>
    <p:extLst>
      <p:ext uri="{BB962C8B-B14F-4D97-AF65-F5344CB8AC3E}">
        <p14:creationId xmlns:p14="http://schemas.microsoft.com/office/powerpoint/2010/main" val="3364774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D9438C6-156D-BA40-9C4E-559C07BA61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The virus, the diseases and the HPV vaccine. PHE, 2014</a:t>
            </a:r>
          </a:p>
          <a:p>
            <a:endParaRPr lang="pt-P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ítulo 2">
            <a:extLst>
              <a:ext uri="{FF2B5EF4-FFF2-40B4-BE49-F238E27FC236}">
                <a16:creationId xmlns:a16="http://schemas.microsoft.com/office/drawing/2014/main" id="{3A3E2FEB-916A-BD40-ADB5-84303CB2D1D3}"/>
              </a:ext>
            </a:extLst>
          </p:cNvPr>
          <p:cNvSpPr txBox="1">
            <a:spLocks/>
          </p:cNvSpPr>
          <p:nvPr/>
        </p:nvSpPr>
        <p:spPr>
          <a:xfrm>
            <a:off x="609600" y="684561"/>
            <a:ext cx="10972800" cy="604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>
                <a:cs typeface="Calibri"/>
              </a:rPr>
              <a:t>HPV e cancros associados a infeção por HPV</a:t>
            </a:r>
            <a:endParaRPr lang="en-US" sz="2400" dirty="0"/>
          </a:p>
        </p:txBody>
      </p:sp>
      <p:graphicFrame>
        <p:nvGraphicFramePr>
          <p:cNvPr id="8" name="Chart 3">
            <a:extLst>
              <a:ext uri="{FF2B5EF4-FFF2-40B4-BE49-F238E27FC236}">
                <a16:creationId xmlns:a16="http://schemas.microsoft.com/office/drawing/2014/main" id="{09BDD6ED-6483-B54A-A385-0BD0C82D61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9284463"/>
              </p:ext>
            </p:extLst>
          </p:nvPr>
        </p:nvGraphicFramePr>
        <p:xfrm>
          <a:off x="6629941" y="1912414"/>
          <a:ext cx="4814346" cy="3606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4">
            <a:extLst>
              <a:ext uri="{FF2B5EF4-FFF2-40B4-BE49-F238E27FC236}">
                <a16:creationId xmlns:a16="http://schemas.microsoft.com/office/drawing/2014/main" id="{27662746-FFC9-AE47-B758-FBC8E4900EEB}"/>
              </a:ext>
            </a:extLst>
          </p:cNvPr>
          <p:cNvSpPr txBox="1"/>
          <p:nvPr/>
        </p:nvSpPr>
        <p:spPr>
          <a:xfrm>
            <a:off x="743229" y="2147092"/>
            <a:ext cx="5500408" cy="207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charset="2"/>
              <a:buChar char="§"/>
            </a:pPr>
            <a:r>
              <a:rPr lang="pt-PT" sz="2200" b="1" dirty="0">
                <a:solidFill>
                  <a:schemeClr val="accent1"/>
                </a:solidFill>
                <a:cs typeface="Calibri"/>
              </a:rPr>
              <a:t>&gt; 100 tipos 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charset="2"/>
              <a:buChar char="§"/>
            </a:pPr>
            <a:r>
              <a:rPr lang="pt-PT" sz="2200" b="1" dirty="0">
                <a:solidFill>
                  <a:schemeClr val="accent1"/>
                </a:solidFill>
                <a:latin typeface="Calibri"/>
                <a:cs typeface="Calibri"/>
              </a:rPr>
              <a:t>Infecta a pele e mucosas do trato respiratório e ano-genital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charset="2"/>
              <a:buChar char="§"/>
            </a:pPr>
            <a:r>
              <a:rPr lang="pt-PT" sz="2200" b="1" dirty="0">
                <a:solidFill>
                  <a:schemeClr val="accent1"/>
                </a:solidFill>
                <a:cs typeface="Calibri"/>
              </a:rPr>
              <a:t>Elevada transmissibilidade</a:t>
            </a:r>
          </a:p>
        </p:txBody>
      </p:sp>
      <p:pic>
        <p:nvPicPr>
          <p:cNvPr id="14" name="Picture 7" descr="Captura de ecrã 2018-01-24, às 14.14.25.png">
            <a:extLst>
              <a:ext uri="{FF2B5EF4-FFF2-40B4-BE49-F238E27FC236}">
                <a16:creationId xmlns:a16="http://schemas.microsoft.com/office/drawing/2014/main" id="{BE9444DE-F1FE-BE4A-8F09-7123D25F96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7" t="15366" r="12244"/>
          <a:stretch/>
        </p:blipFill>
        <p:spPr>
          <a:xfrm>
            <a:off x="3757631" y="4514848"/>
            <a:ext cx="1171576" cy="887523"/>
          </a:xfrm>
          <a:prstGeom prst="rect">
            <a:avLst/>
          </a:prstGeom>
        </p:spPr>
      </p:pic>
      <p:pic>
        <p:nvPicPr>
          <p:cNvPr id="16" name="Picture 10" descr="Captura de ecrã 2018-01-24, às 14.17.40.png">
            <a:extLst>
              <a:ext uri="{FF2B5EF4-FFF2-40B4-BE49-F238E27FC236}">
                <a16:creationId xmlns:a16="http://schemas.microsoft.com/office/drawing/2014/main" id="{D4D264A9-8233-5C43-AC02-2F70BA9B58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68" y="4482891"/>
            <a:ext cx="1857376" cy="905877"/>
          </a:xfrm>
          <a:prstGeom prst="rect">
            <a:avLst/>
          </a:prstGeom>
        </p:spPr>
      </p:pic>
      <p:pic>
        <p:nvPicPr>
          <p:cNvPr id="17" name="Picture 15" descr="Captura de ecrã 2018-01-24, às 14.18.25.png">
            <a:extLst>
              <a:ext uri="{FF2B5EF4-FFF2-40B4-BE49-F238E27FC236}">
                <a16:creationId xmlns:a16="http://schemas.microsoft.com/office/drawing/2014/main" id="{88E16357-4235-0B46-996E-D237105451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458" y="4277204"/>
            <a:ext cx="881766" cy="134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39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aptura de ecrã 2015-06-3, às 14.52.13.png">
            <a:extLst>
              <a:ext uri="{FF2B5EF4-FFF2-40B4-BE49-F238E27FC236}">
                <a16:creationId xmlns:a16="http://schemas.microsoft.com/office/drawing/2014/main" id="{9DC164B5-5C87-BF41-98C1-0511FF55B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004" y="2997504"/>
            <a:ext cx="4499992" cy="2517946"/>
          </a:xfrm>
          <a:prstGeom prst="rect">
            <a:avLst/>
          </a:prstGeom>
        </p:spPr>
      </p:pic>
      <p:pic>
        <p:nvPicPr>
          <p:cNvPr id="16" name="Picture 2" descr="Captura de ecrã 2015-06-3, às 14.52.30.png">
            <a:extLst>
              <a:ext uri="{FF2B5EF4-FFF2-40B4-BE49-F238E27FC236}">
                <a16:creationId xmlns:a16="http://schemas.microsoft.com/office/drawing/2014/main" id="{4CA8930D-D562-C34F-9EC5-3D5754D41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703262"/>
            <a:ext cx="2514600" cy="914400"/>
          </a:xfrm>
          <a:prstGeom prst="rect">
            <a:avLst/>
          </a:prstGeom>
        </p:spPr>
      </p:pic>
      <p:sp>
        <p:nvSpPr>
          <p:cNvPr id="17" name="TextBox 3">
            <a:extLst>
              <a:ext uri="{FF2B5EF4-FFF2-40B4-BE49-F238E27FC236}">
                <a16:creationId xmlns:a16="http://schemas.microsoft.com/office/drawing/2014/main" id="{5233A570-98DC-F047-9F2C-F3BC2510EBF1}"/>
              </a:ext>
            </a:extLst>
          </p:cNvPr>
          <p:cNvSpPr txBox="1"/>
          <p:nvPr/>
        </p:nvSpPr>
        <p:spPr>
          <a:xfrm>
            <a:off x="2324208" y="2060848"/>
            <a:ext cx="7569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2400" b="1" dirty="0">
                <a:solidFill>
                  <a:schemeClr val="accent1"/>
                </a:solidFill>
                <a:latin typeface="Calibri"/>
                <a:cs typeface="Calibri"/>
              </a:rPr>
              <a:t>“The two public health interventions with the greatest impact are clean water and </a:t>
            </a:r>
            <a:r>
              <a:rPr lang="en-GB" altLang="en-US" sz="2400" b="1" dirty="0">
                <a:solidFill>
                  <a:srgbClr val="3366FF"/>
                </a:solidFill>
                <a:latin typeface="Calibri"/>
                <a:cs typeface="Calibri"/>
              </a:rPr>
              <a:t>vaccines</a:t>
            </a:r>
            <a:r>
              <a:rPr lang="en-GB" altLang="en-US" sz="2400" b="1" dirty="0">
                <a:solidFill>
                  <a:schemeClr val="accent1"/>
                </a:solidFill>
                <a:latin typeface="Calibri"/>
                <a:cs typeface="Calibri"/>
              </a:rPr>
              <a:t>”</a:t>
            </a:r>
            <a:endParaRPr lang="en-US" sz="2400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7" name="Marcador de Posição do Texto 6">
            <a:extLst>
              <a:ext uri="{FF2B5EF4-FFF2-40B4-BE49-F238E27FC236}">
                <a16:creationId xmlns:a16="http://schemas.microsoft.com/office/drawing/2014/main" id="{8BEF875F-D66B-DB46-8F8A-893F753E6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0622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12A9B8A-BAD3-4B4A-A7FA-78B9EFF0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4561"/>
            <a:ext cx="10972800" cy="604800"/>
          </a:xfrm>
        </p:spPr>
        <p:txBody>
          <a:bodyPr/>
          <a:lstStyle/>
          <a:p>
            <a:r>
              <a:rPr lang="pt-PT" dirty="0"/>
              <a:t>Doença associada ao HPV na Europa</a:t>
            </a:r>
          </a:p>
        </p:txBody>
      </p:sp>
      <p:sp>
        <p:nvSpPr>
          <p:cNvPr id="7" name="Marcador de Posição do Texto 1">
            <a:extLst>
              <a:ext uri="{FF2B5EF4-FFF2-40B4-BE49-F238E27FC236}">
                <a16:creationId xmlns:a16="http://schemas.microsoft.com/office/drawing/2014/main" id="{FFE34C4E-7315-CD4F-BF58-180D11ED57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5963541"/>
            <a:ext cx="5665694" cy="236928"/>
          </a:xfrm>
        </p:spPr>
        <p:txBody>
          <a:bodyPr>
            <a:noAutofit/>
          </a:bodyPr>
          <a:lstStyle/>
          <a:p>
            <a:pPr defTabSz="457200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Stanley M. Nature 2012, S10;488</a:t>
            </a:r>
          </a:p>
          <a:p>
            <a:endParaRPr lang="pt-PT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1" descr="Captura de ecrã 2017-04-6, às 13.37.01.png">
            <a:extLst>
              <a:ext uri="{FF2B5EF4-FFF2-40B4-BE49-F238E27FC236}">
                <a16:creationId xmlns:a16="http://schemas.microsoft.com/office/drawing/2014/main" id="{27472FA5-ED68-AD4C-BABC-272BAFC99B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3"/>
          <a:stretch/>
        </p:blipFill>
        <p:spPr>
          <a:xfrm>
            <a:off x="3487823" y="1510547"/>
            <a:ext cx="5216353" cy="48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6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19D3C695-C3BC-004A-A2F1-18792924A1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285798" y="5661248"/>
            <a:ext cx="11582443" cy="295162"/>
          </a:xfrm>
        </p:spPr>
        <p:txBody>
          <a:bodyPr>
            <a:noAutofit/>
          </a:bodyPr>
          <a:lstStyle/>
          <a:p>
            <a:r>
              <a:rPr lang="pt-PT" dirty="0"/>
              <a:t>RCM de HPV9 e HPV2</a:t>
            </a:r>
          </a:p>
          <a:p>
            <a:endParaRPr lang="pt-PT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12A9B8A-BAD3-4B4A-A7FA-78B9EFF0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97011"/>
            <a:ext cx="10972800" cy="604800"/>
          </a:xfrm>
        </p:spPr>
        <p:txBody>
          <a:bodyPr/>
          <a:lstStyle/>
          <a:p>
            <a:r>
              <a:rPr lang="pt-PT" dirty="0"/>
              <a:t>Vacinas contra HPV</a:t>
            </a:r>
          </a:p>
        </p:txBody>
      </p:sp>
      <p:graphicFrame>
        <p:nvGraphicFramePr>
          <p:cNvPr id="18" name="Table 14">
            <a:extLst>
              <a:ext uri="{FF2B5EF4-FFF2-40B4-BE49-F238E27FC236}">
                <a16:creationId xmlns:a16="http://schemas.microsoft.com/office/drawing/2014/main" id="{14ECC143-CDBF-1042-92AD-7BD7A2BB6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108638"/>
              </p:ext>
            </p:extLst>
          </p:nvPr>
        </p:nvGraphicFramePr>
        <p:xfrm>
          <a:off x="1367589" y="1567929"/>
          <a:ext cx="9456822" cy="3291840"/>
        </p:xfrm>
        <a:graphic>
          <a:graphicData uri="http://schemas.openxmlformats.org/drawingml/2006/table">
            <a:tbl>
              <a:tblPr firstRow="1" bandRow="1"/>
              <a:tblGrid>
                <a:gridCol w="4728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HPV9 (6, 11, 16, 18, 31, 33, 45, 52, 58)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HPV2 (16, 18)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F, 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99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&gt;9A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Lesões pré-cancerosas e cancros do colo do útero, vulva,</a:t>
                      </a:r>
                      <a:r>
                        <a:rPr lang="pt-PT" sz="20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pt-PT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vagina</a:t>
                      </a:r>
                      <a:r>
                        <a:rPr lang="pt-PT" sz="20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pt-PT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e ânus causadas pelos tipos</a:t>
                      </a:r>
                      <a:r>
                        <a:rPr lang="pt-PT" sz="20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de HPV da vacina</a:t>
                      </a:r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Lesões pré-malignas </a:t>
                      </a:r>
                      <a:r>
                        <a:rPr lang="pt-PT" sz="2000" dirty="0" err="1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anogenitais</a:t>
                      </a:r>
                      <a:r>
                        <a:rPr lang="pt-PT" sz="200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(colo do útero, vulva, vagina e ânus) e dos cancros do colo do útero e anal causadas pelos tipos</a:t>
                      </a:r>
                      <a:r>
                        <a:rPr lang="pt-PT" sz="2000" baseline="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de HPV da vacina</a:t>
                      </a:r>
                      <a:endParaRPr lang="en-US" sz="2000" dirty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Verrugas</a:t>
                      </a:r>
                      <a:r>
                        <a:rPr lang="pt-PT" sz="2000" b="0" baseline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genitais por tipos específicos de HPV</a:t>
                      </a:r>
                      <a:endParaRPr lang="pt-PT" sz="2000" b="0" noProof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28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254061"/>
                          </a:solidFill>
                          <a:latin typeface="Calibri"/>
                          <a:cs typeface="Calibri"/>
                        </a:rPr>
                        <a:t>9-14A: </a:t>
                      </a:r>
                      <a:r>
                        <a:rPr lang="en-US" sz="2000" dirty="0">
                          <a:solidFill>
                            <a:srgbClr val="254061"/>
                          </a:solidFill>
                          <a:latin typeface="Calibri"/>
                          <a:cs typeface="Calibri"/>
                        </a:rPr>
                        <a:t>2 doses; </a:t>
                      </a:r>
                      <a:r>
                        <a:rPr lang="en-US" sz="2000" b="1" dirty="0">
                          <a:solidFill>
                            <a:srgbClr val="254061"/>
                          </a:solidFill>
                          <a:latin typeface="+mn-lt"/>
                          <a:cs typeface="Calibri"/>
                        </a:rPr>
                        <a:t>≥15A </a:t>
                      </a:r>
                      <a:r>
                        <a:rPr lang="en-US" sz="2000" b="0" dirty="0">
                          <a:solidFill>
                            <a:srgbClr val="254061"/>
                          </a:solidFill>
                          <a:latin typeface="+mn-lt"/>
                          <a:cs typeface="Calibri"/>
                        </a:rPr>
                        <a:t>3 doses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Rectangle 15">
            <a:extLst>
              <a:ext uri="{FF2B5EF4-FFF2-40B4-BE49-F238E27FC236}">
                <a16:creationId xmlns:a16="http://schemas.microsoft.com/office/drawing/2014/main" id="{CB3C9012-2835-934A-8079-A3776E64D06D}"/>
              </a:ext>
            </a:extLst>
          </p:cNvPr>
          <p:cNvSpPr/>
          <p:nvPr/>
        </p:nvSpPr>
        <p:spPr>
          <a:xfrm>
            <a:off x="1130967" y="4975999"/>
            <a:ext cx="9793707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100% de seroconversão em raparigas e rapazes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, </a:t>
            </a: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10-1000x mais </a:t>
            </a:r>
            <a:r>
              <a:rPr kumimoji="0" lang="pt-PT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ac</a:t>
            </a: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do que na infeção natural; </a:t>
            </a: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Calibri"/>
              </a:rPr>
              <a:t>eficácia elevada; bom perfil de segurança</a:t>
            </a:r>
          </a:p>
        </p:txBody>
      </p:sp>
    </p:spTree>
    <p:extLst>
      <p:ext uri="{BB962C8B-B14F-4D97-AF65-F5344CB8AC3E}">
        <p14:creationId xmlns:p14="http://schemas.microsoft.com/office/powerpoint/2010/main" val="1147460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19D3C695-C3BC-004A-A2F1-18792924A1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929349"/>
            <a:ext cx="11582443" cy="295162"/>
          </a:xfrm>
        </p:spPr>
        <p:txBody>
          <a:bodyPr>
            <a:normAutofit lnSpcReduction="10000"/>
          </a:bodyPr>
          <a:lstStyle/>
          <a:p>
            <a:r>
              <a:rPr lang="pt-PT" dirty="0" err="1"/>
              <a:t>Read</a:t>
            </a:r>
            <a:r>
              <a:rPr lang="pt-PT" dirty="0"/>
              <a:t> </a:t>
            </a:r>
            <a:r>
              <a:rPr lang="pt-PT" dirty="0" err="1"/>
              <a:t>et</a:t>
            </a:r>
            <a:r>
              <a:rPr lang="pt-PT" dirty="0"/>
              <a:t> al. </a:t>
            </a:r>
            <a:r>
              <a:rPr lang="pt-PT" dirty="0" err="1"/>
              <a:t>Sex</a:t>
            </a:r>
            <a:r>
              <a:rPr lang="pt-PT" dirty="0"/>
              <a:t> </a:t>
            </a:r>
            <a:r>
              <a:rPr lang="pt-PT" dirty="0" err="1"/>
              <a:t>Transm</a:t>
            </a:r>
            <a:r>
              <a:rPr lang="pt-PT" dirty="0"/>
              <a:t> </a:t>
            </a:r>
            <a:r>
              <a:rPr lang="pt-PT" dirty="0" err="1"/>
              <a:t>Infect</a:t>
            </a:r>
            <a:r>
              <a:rPr lang="pt-PT" dirty="0"/>
              <a:t> 2011; 87:544e547; </a:t>
            </a:r>
            <a:r>
              <a:rPr lang="pt-PT" dirty="0" err="1"/>
              <a:t>Drolet</a:t>
            </a:r>
            <a:r>
              <a:rPr lang="pt-PT" dirty="0"/>
              <a:t> </a:t>
            </a:r>
            <a:r>
              <a:rPr lang="pt-PT" dirty="0" err="1"/>
              <a:t>et</a:t>
            </a:r>
            <a:r>
              <a:rPr lang="pt-PT" dirty="0"/>
              <a:t> al. </a:t>
            </a:r>
            <a:r>
              <a:rPr lang="pt-PT" dirty="0" err="1"/>
              <a:t>Lancet</a:t>
            </a:r>
            <a:r>
              <a:rPr lang="pt-PT" dirty="0"/>
              <a:t> </a:t>
            </a:r>
            <a:r>
              <a:rPr lang="pt-PT" dirty="0" err="1"/>
              <a:t>Infect</a:t>
            </a:r>
            <a:r>
              <a:rPr lang="pt-PT" dirty="0"/>
              <a:t> </a:t>
            </a:r>
            <a:r>
              <a:rPr lang="pt-PT" dirty="0" err="1"/>
              <a:t>Dis</a:t>
            </a:r>
            <a:r>
              <a:rPr lang="pt-PT" dirty="0"/>
              <a:t> 2015;15:565-80</a:t>
            </a:r>
          </a:p>
          <a:p>
            <a:endParaRPr lang="pt-PT" dirty="0"/>
          </a:p>
          <a:p>
            <a:endParaRPr lang="pt-PT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12A9B8A-BAD3-4B4A-A7FA-78B9EFF0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48703"/>
            <a:ext cx="10972800" cy="604800"/>
          </a:xfrm>
        </p:spPr>
        <p:txBody>
          <a:bodyPr/>
          <a:lstStyle/>
          <a:p>
            <a:r>
              <a:rPr lang="pt-PT" dirty="0"/>
              <a:t>Imunidade de grupo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6835662D-B0B4-E247-BCB0-0948062080D2}"/>
              </a:ext>
            </a:extLst>
          </p:cNvPr>
          <p:cNvSpPr txBox="1"/>
          <p:nvPr/>
        </p:nvSpPr>
        <p:spPr>
          <a:xfrm>
            <a:off x="379338" y="1370400"/>
            <a:ext cx="5340424" cy="413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20000"/>
              </a:lnSpc>
              <a:buClr>
                <a:srgbClr val="1F497D"/>
              </a:buClr>
            </a:pPr>
            <a:endParaRPr lang="pt-PT" sz="2000" b="1" dirty="0">
              <a:solidFill>
                <a:schemeClr val="accent1"/>
              </a:solidFill>
              <a:cs typeface="Calibri"/>
            </a:endParaRPr>
          </a:p>
          <a:p>
            <a:pPr marL="285750" indent="-285750" defTabSz="457200">
              <a:lnSpc>
                <a:spcPct val="120000"/>
              </a:lnSpc>
              <a:buClr>
                <a:srgbClr val="1F497D"/>
              </a:buClr>
              <a:buFont typeface="Wingdings" charset="2"/>
              <a:buChar char="§"/>
            </a:pPr>
            <a:r>
              <a:rPr lang="pt-PT" sz="2000" b="1" dirty="0">
                <a:solidFill>
                  <a:schemeClr val="accent1"/>
                </a:solidFill>
                <a:latin typeface="Calibri"/>
                <a:cs typeface="Calibri"/>
              </a:rPr>
              <a:t>Vacina em PNV para raparigas </a:t>
            </a:r>
            <a:r>
              <a:rPr lang="pt-PT" sz="2000" b="1" dirty="0">
                <a:solidFill>
                  <a:schemeClr val="accent1"/>
                </a:solidFill>
                <a:latin typeface="Calibri"/>
                <a:cs typeface="Calibri"/>
                <a:sym typeface="Wingdings" pitchFamily="2" charset="2"/>
              </a:rPr>
              <a:t> </a:t>
            </a:r>
            <a:r>
              <a:rPr lang="pt-PT" sz="2000" b="1" dirty="0">
                <a:solidFill>
                  <a:schemeClr val="accent1"/>
                </a:solidFill>
                <a:latin typeface="Calibri"/>
                <a:cs typeface="Calibri"/>
              </a:rPr>
              <a:t>redução condilomas nos rapazes não vacinados que têm sexo com essas raparigas por diminuição da transmissão mas, este efeito: </a:t>
            </a:r>
          </a:p>
          <a:p>
            <a:pPr marL="742950" lvl="1" indent="-285750" defTabSz="457200">
              <a:lnSpc>
                <a:spcPct val="120000"/>
              </a:lnSpc>
              <a:buClr>
                <a:srgbClr val="1F497D"/>
              </a:buClr>
              <a:buFont typeface="Arial"/>
              <a:buChar char="•"/>
            </a:pPr>
            <a:r>
              <a:rPr lang="pt-PT" sz="2000" b="1" dirty="0">
                <a:solidFill>
                  <a:schemeClr val="accent1"/>
                </a:solidFill>
                <a:cs typeface="Calibri"/>
              </a:rPr>
              <a:t>depende da cobertura vacinal, não se observando com coberturas baixas </a:t>
            </a:r>
          </a:p>
          <a:p>
            <a:pPr lvl="1" defTabSz="457200">
              <a:lnSpc>
                <a:spcPct val="120000"/>
              </a:lnSpc>
              <a:buClr>
                <a:srgbClr val="1F497D"/>
              </a:buClr>
            </a:pPr>
            <a:r>
              <a:rPr lang="pt-PT" sz="2000" b="1" dirty="0">
                <a:solidFill>
                  <a:schemeClr val="accent1"/>
                </a:solidFill>
                <a:cs typeface="Calibri"/>
              </a:rPr>
              <a:t>e</a:t>
            </a:r>
          </a:p>
          <a:p>
            <a:pPr marL="742950" lvl="1" indent="-285750" defTabSz="457200">
              <a:lnSpc>
                <a:spcPct val="120000"/>
              </a:lnSpc>
              <a:buClr>
                <a:srgbClr val="1F497D"/>
              </a:buClr>
              <a:buFont typeface="Arial"/>
              <a:buChar char="•"/>
            </a:pPr>
            <a:r>
              <a:rPr lang="pt-PT" sz="2000" b="1" dirty="0">
                <a:solidFill>
                  <a:schemeClr val="accent1"/>
                </a:solidFill>
                <a:cs typeface="Calibri"/>
              </a:rPr>
              <a:t>HSH não beneficiam da imunidade de grupo em programas de vacinação de raparigas</a:t>
            </a:r>
          </a:p>
        </p:txBody>
      </p:sp>
      <p:graphicFrame>
        <p:nvGraphicFramePr>
          <p:cNvPr id="5" name="Object 8">
            <a:extLst>
              <a:ext uri="{FF2B5EF4-FFF2-40B4-BE49-F238E27FC236}">
                <a16:creationId xmlns:a16="http://schemas.microsoft.com/office/drawing/2014/main" id="{A5A20109-9207-824F-B9CC-B92953DADC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670225"/>
              </p:ext>
            </p:extLst>
          </p:nvPr>
        </p:nvGraphicFramePr>
        <p:xfrm>
          <a:off x="6096000" y="2175440"/>
          <a:ext cx="5764054" cy="3108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r:id="rId3" imgW="8443692" imgH="4548010" progId="Excel.Chart.8">
                  <p:embed/>
                </p:oleObj>
              </mc:Choice>
              <mc:Fallback>
                <p:oleObj r:id="rId3" imgW="8443692" imgH="4548010" progId="Excel.Chart.8">
                  <p:embed/>
                  <p:pic>
                    <p:nvPicPr>
                      <p:cNvPr id="7" name="Object 8">
                        <a:extLst>
                          <a:ext uri="{FF2B5EF4-FFF2-40B4-BE49-F238E27FC236}">
                            <a16:creationId xmlns:a16="http://schemas.microsoft.com/office/drawing/2014/main" id="{AAFC31EF-AB19-8D49-96B8-02C3E0BD67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175440"/>
                        <a:ext cx="5764054" cy="31086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4886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19D3C695-C3BC-004A-A2F1-18792924A1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2175" y="5665694"/>
            <a:ext cx="5829300" cy="505029"/>
          </a:xfrm>
        </p:spPr>
        <p:txBody>
          <a:bodyPr>
            <a:noAutofit/>
          </a:bodyPr>
          <a:lstStyle/>
          <a:p>
            <a:r>
              <a:rPr lang="pt-PT" sz="1200" dirty="0"/>
              <a:t>Bruni L </a:t>
            </a:r>
            <a:r>
              <a:rPr lang="pt-PT" sz="1200" dirty="0" err="1"/>
              <a:t>et</a:t>
            </a:r>
            <a:r>
              <a:rPr lang="pt-PT" sz="1200" dirty="0"/>
              <a:t> al. </a:t>
            </a:r>
            <a:r>
              <a:rPr lang="pt-PT" sz="1200" dirty="0" err="1"/>
              <a:t>The</a:t>
            </a:r>
            <a:r>
              <a:rPr lang="pt-PT" sz="1200" dirty="0"/>
              <a:t> </a:t>
            </a:r>
            <a:r>
              <a:rPr lang="pt-PT" sz="1200" dirty="0" err="1"/>
              <a:t>Lancet</a:t>
            </a:r>
            <a:r>
              <a:rPr lang="pt-PT" sz="1200" dirty="0"/>
              <a:t> Global </a:t>
            </a:r>
            <a:r>
              <a:rPr lang="pt-PT" sz="1200" dirty="0" err="1"/>
              <a:t>Health</a:t>
            </a:r>
            <a:r>
              <a:rPr lang="pt-PT" sz="1200" dirty="0"/>
              <a:t> 2016; 4,e453-e463; </a:t>
            </a:r>
            <a:r>
              <a:rPr lang="pt-PT" sz="1200" dirty="0" err="1"/>
              <a:t>http</a:t>
            </a:r>
            <a:r>
              <a:rPr lang="pt-PT" sz="1200" dirty="0"/>
              <a:t>://</a:t>
            </a:r>
            <a:r>
              <a:rPr lang="pt-PT" sz="1200" dirty="0" err="1"/>
              <a:t>www.hpvcentre.net</a:t>
            </a:r>
            <a:r>
              <a:rPr lang="pt-PT" sz="1200" dirty="0"/>
              <a:t>/, </a:t>
            </a:r>
            <a:r>
              <a:rPr lang="pt-PT" sz="1200" dirty="0" err="1"/>
              <a:t>http</a:t>
            </a:r>
            <a:r>
              <a:rPr lang="pt-PT" sz="1200" dirty="0"/>
              <a:t>://</a:t>
            </a:r>
            <a:r>
              <a:rPr lang="pt-PT" sz="1200" dirty="0" err="1"/>
              <a:t>www.dgs.pt</a:t>
            </a:r>
            <a:r>
              <a:rPr lang="pt-PT" sz="1200" dirty="0"/>
              <a:t>; </a:t>
            </a:r>
            <a:r>
              <a:rPr lang="pt-PT" sz="1200" dirty="0" err="1"/>
              <a:t>Finland</a:t>
            </a:r>
            <a:r>
              <a:rPr lang="pt-PT" sz="1200" dirty="0"/>
              <a:t> THL; </a:t>
            </a:r>
            <a:r>
              <a:rPr lang="pt-PT" sz="1200" dirty="0" err="1"/>
              <a:t>http</a:t>
            </a:r>
            <a:r>
              <a:rPr lang="pt-PT" sz="1200" dirty="0"/>
              <a:t>://</a:t>
            </a:r>
            <a:r>
              <a:rPr lang="pt-PT" sz="1200" dirty="0" err="1"/>
              <a:t>www.ssi.dk</a:t>
            </a:r>
            <a:r>
              <a:rPr lang="pt-PT" sz="1200" dirty="0"/>
              <a:t>/; </a:t>
            </a:r>
            <a:r>
              <a:rPr lang="pt-PT" sz="1200" dirty="0" err="1"/>
              <a:t>http</a:t>
            </a:r>
            <a:r>
              <a:rPr lang="pt-PT" sz="1200" dirty="0"/>
              <a:t>://</a:t>
            </a:r>
            <a:r>
              <a:rPr lang="pt-PT" sz="1200" dirty="0" err="1"/>
              <a:t>www.provac.org</a:t>
            </a:r>
            <a:r>
              <a:rPr lang="pt-PT" sz="1200" dirty="0"/>
              <a:t>/</a:t>
            </a:r>
          </a:p>
          <a:p>
            <a:r>
              <a:rPr lang="pt-PT" sz="1200" dirty="0"/>
              <a:t>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12A9B8A-BAD3-4B4A-A7FA-78B9EFF0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817524" y="2768785"/>
            <a:ext cx="5059036" cy="604800"/>
          </a:xfrm>
        </p:spPr>
        <p:txBody>
          <a:bodyPr/>
          <a:lstStyle/>
          <a:p>
            <a:pPr algn="l"/>
            <a:r>
              <a:rPr lang="pt-PT" sz="2800" dirty="0"/>
              <a:t>Cobertura vacinal no mundo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D74DD03-7760-FE40-A337-020365BFB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3" y="151559"/>
            <a:ext cx="4792133" cy="620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B7969851-867D-AA48-8AB3-4CB6B77DD532}"/>
              </a:ext>
            </a:extLst>
          </p:cNvPr>
          <p:cNvGrpSpPr/>
          <p:nvPr/>
        </p:nvGrpSpPr>
        <p:grpSpPr>
          <a:xfrm>
            <a:off x="6049106" y="1624013"/>
            <a:ext cx="6142894" cy="3763818"/>
            <a:chOff x="1835150" y="2103952"/>
            <a:chExt cx="6757183" cy="4140200"/>
          </a:xfrm>
        </p:grpSpPr>
        <p:sp>
          <p:nvSpPr>
            <p:cNvPr id="7" name="AutoShape 2">
              <a:extLst>
                <a:ext uri="{FF2B5EF4-FFF2-40B4-BE49-F238E27FC236}">
                  <a16:creationId xmlns:a16="http://schemas.microsoft.com/office/drawing/2014/main" id="{87F3C3F1-45C6-6947-9D22-003995EEBD0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92338" y="2103952"/>
              <a:ext cx="3752850" cy="414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E10EDB73-C288-394F-BBDF-637D7C8D0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338" y="5339277"/>
              <a:ext cx="330200" cy="619125"/>
            </a:xfrm>
            <a:custGeom>
              <a:avLst/>
              <a:gdLst>
                <a:gd name="T0" fmla="*/ 96 w 208"/>
                <a:gd name="T1" fmla="*/ 8 h 390"/>
                <a:gd name="T2" fmla="*/ 108 w 208"/>
                <a:gd name="T3" fmla="*/ 0 h 390"/>
                <a:gd name="T4" fmla="*/ 126 w 208"/>
                <a:gd name="T5" fmla="*/ 18 h 390"/>
                <a:gd name="T6" fmla="*/ 164 w 208"/>
                <a:gd name="T7" fmla="*/ 28 h 390"/>
                <a:gd name="T8" fmla="*/ 192 w 208"/>
                <a:gd name="T9" fmla="*/ 26 h 390"/>
                <a:gd name="T10" fmla="*/ 208 w 208"/>
                <a:gd name="T11" fmla="*/ 46 h 390"/>
                <a:gd name="T12" fmla="*/ 196 w 208"/>
                <a:gd name="T13" fmla="*/ 62 h 390"/>
                <a:gd name="T14" fmla="*/ 176 w 208"/>
                <a:gd name="T15" fmla="*/ 106 h 390"/>
                <a:gd name="T16" fmla="*/ 180 w 208"/>
                <a:gd name="T17" fmla="*/ 144 h 390"/>
                <a:gd name="T18" fmla="*/ 156 w 208"/>
                <a:gd name="T19" fmla="*/ 162 h 390"/>
                <a:gd name="T20" fmla="*/ 164 w 208"/>
                <a:gd name="T21" fmla="*/ 182 h 390"/>
                <a:gd name="T22" fmla="*/ 132 w 208"/>
                <a:gd name="T23" fmla="*/ 206 h 390"/>
                <a:gd name="T24" fmla="*/ 142 w 208"/>
                <a:gd name="T25" fmla="*/ 244 h 390"/>
                <a:gd name="T26" fmla="*/ 126 w 208"/>
                <a:gd name="T27" fmla="*/ 290 h 390"/>
                <a:gd name="T28" fmla="*/ 134 w 208"/>
                <a:gd name="T29" fmla="*/ 318 h 390"/>
                <a:gd name="T30" fmla="*/ 96 w 208"/>
                <a:gd name="T31" fmla="*/ 368 h 390"/>
                <a:gd name="T32" fmla="*/ 64 w 208"/>
                <a:gd name="T33" fmla="*/ 390 h 390"/>
                <a:gd name="T34" fmla="*/ 0 w 208"/>
                <a:gd name="T35" fmla="*/ 370 h 390"/>
                <a:gd name="T36" fmla="*/ 22 w 208"/>
                <a:gd name="T37" fmla="*/ 264 h 390"/>
                <a:gd name="T38" fmla="*/ 12 w 208"/>
                <a:gd name="T39" fmla="*/ 260 h 390"/>
                <a:gd name="T40" fmla="*/ 0 w 208"/>
                <a:gd name="T41" fmla="*/ 228 h 390"/>
                <a:gd name="T42" fmla="*/ 22 w 208"/>
                <a:gd name="T43" fmla="*/ 188 h 390"/>
                <a:gd name="T44" fmla="*/ 48 w 208"/>
                <a:gd name="T45" fmla="*/ 168 h 390"/>
                <a:gd name="T46" fmla="*/ 96 w 208"/>
                <a:gd name="T47" fmla="*/ 66 h 390"/>
                <a:gd name="T48" fmla="*/ 96 w 208"/>
                <a:gd name="T49" fmla="*/ 8 h 390"/>
                <a:gd name="T50" fmla="*/ 96 w 208"/>
                <a:gd name="T51" fmla="*/ 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390">
                  <a:moveTo>
                    <a:pt x="96" y="8"/>
                  </a:moveTo>
                  <a:lnTo>
                    <a:pt x="108" y="0"/>
                  </a:lnTo>
                  <a:lnTo>
                    <a:pt x="126" y="18"/>
                  </a:lnTo>
                  <a:lnTo>
                    <a:pt x="164" y="28"/>
                  </a:lnTo>
                  <a:lnTo>
                    <a:pt x="192" y="26"/>
                  </a:lnTo>
                  <a:lnTo>
                    <a:pt x="208" y="46"/>
                  </a:lnTo>
                  <a:lnTo>
                    <a:pt x="196" y="62"/>
                  </a:lnTo>
                  <a:lnTo>
                    <a:pt x="176" y="106"/>
                  </a:lnTo>
                  <a:lnTo>
                    <a:pt x="180" y="144"/>
                  </a:lnTo>
                  <a:lnTo>
                    <a:pt x="156" y="162"/>
                  </a:lnTo>
                  <a:lnTo>
                    <a:pt x="164" y="182"/>
                  </a:lnTo>
                  <a:lnTo>
                    <a:pt x="132" y="206"/>
                  </a:lnTo>
                  <a:lnTo>
                    <a:pt x="142" y="244"/>
                  </a:lnTo>
                  <a:lnTo>
                    <a:pt x="126" y="290"/>
                  </a:lnTo>
                  <a:lnTo>
                    <a:pt x="134" y="318"/>
                  </a:lnTo>
                  <a:lnTo>
                    <a:pt x="96" y="368"/>
                  </a:lnTo>
                  <a:lnTo>
                    <a:pt x="64" y="390"/>
                  </a:lnTo>
                  <a:lnTo>
                    <a:pt x="0" y="370"/>
                  </a:lnTo>
                  <a:lnTo>
                    <a:pt x="22" y="264"/>
                  </a:lnTo>
                  <a:lnTo>
                    <a:pt x="12" y="260"/>
                  </a:lnTo>
                  <a:lnTo>
                    <a:pt x="0" y="228"/>
                  </a:lnTo>
                  <a:lnTo>
                    <a:pt x="22" y="188"/>
                  </a:lnTo>
                  <a:lnTo>
                    <a:pt x="48" y="168"/>
                  </a:lnTo>
                  <a:lnTo>
                    <a:pt x="96" y="66"/>
                  </a:lnTo>
                  <a:lnTo>
                    <a:pt x="96" y="8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007474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36A8E92E-B992-FF42-ACA7-6D1AE80F1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388" y="5129727"/>
              <a:ext cx="1050925" cy="996950"/>
            </a:xfrm>
            <a:custGeom>
              <a:avLst/>
              <a:gdLst>
                <a:gd name="T0" fmla="*/ 14 w 662"/>
                <a:gd name="T1" fmla="*/ 130 h 628"/>
                <a:gd name="T2" fmla="*/ 10 w 662"/>
                <a:gd name="T3" fmla="*/ 120 h 628"/>
                <a:gd name="T4" fmla="*/ 16 w 662"/>
                <a:gd name="T5" fmla="*/ 78 h 628"/>
                <a:gd name="T6" fmla="*/ 0 w 662"/>
                <a:gd name="T7" fmla="*/ 46 h 628"/>
                <a:gd name="T8" fmla="*/ 30 w 662"/>
                <a:gd name="T9" fmla="*/ 18 h 628"/>
                <a:gd name="T10" fmla="*/ 48 w 662"/>
                <a:gd name="T11" fmla="*/ 28 h 628"/>
                <a:gd name="T12" fmla="*/ 62 w 662"/>
                <a:gd name="T13" fmla="*/ 8 h 628"/>
                <a:gd name="T14" fmla="*/ 100 w 662"/>
                <a:gd name="T15" fmla="*/ 0 h 628"/>
                <a:gd name="T16" fmla="*/ 128 w 662"/>
                <a:gd name="T17" fmla="*/ 18 h 628"/>
                <a:gd name="T18" fmla="*/ 188 w 662"/>
                <a:gd name="T19" fmla="*/ 16 h 628"/>
                <a:gd name="T20" fmla="*/ 240 w 662"/>
                <a:gd name="T21" fmla="*/ 38 h 628"/>
                <a:gd name="T22" fmla="*/ 300 w 662"/>
                <a:gd name="T23" fmla="*/ 54 h 628"/>
                <a:gd name="T24" fmla="*/ 352 w 662"/>
                <a:gd name="T25" fmla="*/ 62 h 628"/>
                <a:gd name="T26" fmla="*/ 380 w 662"/>
                <a:gd name="T27" fmla="*/ 82 h 628"/>
                <a:gd name="T28" fmla="*/ 412 w 662"/>
                <a:gd name="T29" fmla="*/ 76 h 628"/>
                <a:gd name="T30" fmla="*/ 446 w 662"/>
                <a:gd name="T31" fmla="*/ 124 h 628"/>
                <a:gd name="T32" fmla="*/ 488 w 662"/>
                <a:gd name="T33" fmla="*/ 138 h 628"/>
                <a:gd name="T34" fmla="*/ 516 w 662"/>
                <a:gd name="T35" fmla="*/ 162 h 628"/>
                <a:gd name="T36" fmla="*/ 562 w 662"/>
                <a:gd name="T37" fmla="*/ 160 h 628"/>
                <a:gd name="T38" fmla="*/ 662 w 662"/>
                <a:gd name="T39" fmla="*/ 194 h 628"/>
                <a:gd name="T40" fmla="*/ 662 w 662"/>
                <a:gd name="T41" fmla="*/ 214 h 628"/>
                <a:gd name="T42" fmla="*/ 600 w 662"/>
                <a:gd name="T43" fmla="*/ 256 h 628"/>
                <a:gd name="T44" fmla="*/ 526 w 662"/>
                <a:gd name="T45" fmla="*/ 282 h 628"/>
                <a:gd name="T46" fmla="*/ 442 w 662"/>
                <a:gd name="T47" fmla="*/ 382 h 628"/>
                <a:gd name="T48" fmla="*/ 446 w 662"/>
                <a:gd name="T49" fmla="*/ 436 h 628"/>
                <a:gd name="T50" fmla="*/ 460 w 662"/>
                <a:gd name="T51" fmla="*/ 450 h 628"/>
                <a:gd name="T52" fmla="*/ 448 w 662"/>
                <a:gd name="T53" fmla="*/ 470 h 628"/>
                <a:gd name="T54" fmla="*/ 400 w 662"/>
                <a:gd name="T55" fmla="*/ 518 h 628"/>
                <a:gd name="T56" fmla="*/ 400 w 662"/>
                <a:gd name="T57" fmla="*/ 536 h 628"/>
                <a:gd name="T58" fmla="*/ 348 w 662"/>
                <a:gd name="T59" fmla="*/ 540 h 628"/>
                <a:gd name="T60" fmla="*/ 302 w 662"/>
                <a:gd name="T61" fmla="*/ 598 h 628"/>
                <a:gd name="T62" fmla="*/ 158 w 662"/>
                <a:gd name="T63" fmla="*/ 578 h 628"/>
                <a:gd name="T64" fmla="*/ 136 w 662"/>
                <a:gd name="T65" fmla="*/ 598 h 628"/>
                <a:gd name="T66" fmla="*/ 114 w 662"/>
                <a:gd name="T67" fmla="*/ 596 h 628"/>
                <a:gd name="T68" fmla="*/ 84 w 662"/>
                <a:gd name="T69" fmla="*/ 628 h 628"/>
                <a:gd name="T70" fmla="*/ 48 w 662"/>
                <a:gd name="T71" fmla="*/ 580 h 628"/>
                <a:gd name="T72" fmla="*/ 48 w 662"/>
                <a:gd name="T73" fmla="*/ 544 h 628"/>
                <a:gd name="T74" fmla="*/ 4 w 662"/>
                <a:gd name="T75" fmla="*/ 500 h 628"/>
                <a:gd name="T76" fmla="*/ 42 w 662"/>
                <a:gd name="T77" fmla="*/ 450 h 628"/>
                <a:gd name="T78" fmla="*/ 34 w 662"/>
                <a:gd name="T79" fmla="*/ 422 h 628"/>
                <a:gd name="T80" fmla="*/ 50 w 662"/>
                <a:gd name="T81" fmla="*/ 376 h 628"/>
                <a:gd name="T82" fmla="*/ 40 w 662"/>
                <a:gd name="T83" fmla="*/ 338 h 628"/>
                <a:gd name="T84" fmla="*/ 72 w 662"/>
                <a:gd name="T85" fmla="*/ 314 h 628"/>
                <a:gd name="T86" fmla="*/ 64 w 662"/>
                <a:gd name="T87" fmla="*/ 294 h 628"/>
                <a:gd name="T88" fmla="*/ 88 w 662"/>
                <a:gd name="T89" fmla="*/ 276 h 628"/>
                <a:gd name="T90" fmla="*/ 84 w 662"/>
                <a:gd name="T91" fmla="*/ 238 h 628"/>
                <a:gd name="T92" fmla="*/ 104 w 662"/>
                <a:gd name="T93" fmla="*/ 194 h 628"/>
                <a:gd name="T94" fmla="*/ 116 w 662"/>
                <a:gd name="T95" fmla="*/ 178 h 628"/>
                <a:gd name="T96" fmla="*/ 100 w 662"/>
                <a:gd name="T97" fmla="*/ 158 h 628"/>
                <a:gd name="T98" fmla="*/ 72 w 662"/>
                <a:gd name="T99" fmla="*/ 160 h 628"/>
                <a:gd name="T100" fmla="*/ 34 w 662"/>
                <a:gd name="T101" fmla="*/ 150 h 628"/>
                <a:gd name="T102" fmla="*/ 16 w 662"/>
                <a:gd name="T103" fmla="*/ 132 h 628"/>
                <a:gd name="T104" fmla="*/ 14 w 662"/>
                <a:gd name="T105" fmla="*/ 13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62" h="628">
                  <a:moveTo>
                    <a:pt x="14" y="130"/>
                  </a:moveTo>
                  <a:lnTo>
                    <a:pt x="10" y="120"/>
                  </a:lnTo>
                  <a:lnTo>
                    <a:pt x="16" y="78"/>
                  </a:lnTo>
                  <a:lnTo>
                    <a:pt x="0" y="46"/>
                  </a:lnTo>
                  <a:lnTo>
                    <a:pt x="30" y="18"/>
                  </a:lnTo>
                  <a:lnTo>
                    <a:pt x="48" y="28"/>
                  </a:lnTo>
                  <a:lnTo>
                    <a:pt x="62" y="8"/>
                  </a:lnTo>
                  <a:lnTo>
                    <a:pt x="100" y="0"/>
                  </a:lnTo>
                  <a:lnTo>
                    <a:pt x="128" y="18"/>
                  </a:lnTo>
                  <a:lnTo>
                    <a:pt x="188" y="16"/>
                  </a:lnTo>
                  <a:lnTo>
                    <a:pt x="240" y="38"/>
                  </a:lnTo>
                  <a:lnTo>
                    <a:pt x="300" y="54"/>
                  </a:lnTo>
                  <a:lnTo>
                    <a:pt x="352" y="62"/>
                  </a:lnTo>
                  <a:lnTo>
                    <a:pt x="380" y="82"/>
                  </a:lnTo>
                  <a:lnTo>
                    <a:pt x="412" y="76"/>
                  </a:lnTo>
                  <a:lnTo>
                    <a:pt x="446" y="124"/>
                  </a:lnTo>
                  <a:lnTo>
                    <a:pt x="488" y="138"/>
                  </a:lnTo>
                  <a:lnTo>
                    <a:pt x="516" y="162"/>
                  </a:lnTo>
                  <a:lnTo>
                    <a:pt x="562" y="160"/>
                  </a:lnTo>
                  <a:lnTo>
                    <a:pt x="662" y="194"/>
                  </a:lnTo>
                  <a:lnTo>
                    <a:pt x="662" y="214"/>
                  </a:lnTo>
                  <a:lnTo>
                    <a:pt x="600" y="256"/>
                  </a:lnTo>
                  <a:lnTo>
                    <a:pt x="526" y="282"/>
                  </a:lnTo>
                  <a:lnTo>
                    <a:pt x="442" y="382"/>
                  </a:lnTo>
                  <a:lnTo>
                    <a:pt x="446" y="436"/>
                  </a:lnTo>
                  <a:lnTo>
                    <a:pt x="460" y="450"/>
                  </a:lnTo>
                  <a:lnTo>
                    <a:pt x="448" y="470"/>
                  </a:lnTo>
                  <a:lnTo>
                    <a:pt x="400" y="518"/>
                  </a:lnTo>
                  <a:lnTo>
                    <a:pt x="400" y="536"/>
                  </a:lnTo>
                  <a:lnTo>
                    <a:pt x="348" y="540"/>
                  </a:lnTo>
                  <a:lnTo>
                    <a:pt x="302" y="598"/>
                  </a:lnTo>
                  <a:lnTo>
                    <a:pt x="158" y="578"/>
                  </a:lnTo>
                  <a:lnTo>
                    <a:pt x="136" y="598"/>
                  </a:lnTo>
                  <a:lnTo>
                    <a:pt x="114" y="596"/>
                  </a:lnTo>
                  <a:lnTo>
                    <a:pt x="84" y="628"/>
                  </a:lnTo>
                  <a:lnTo>
                    <a:pt x="48" y="580"/>
                  </a:lnTo>
                  <a:lnTo>
                    <a:pt x="48" y="544"/>
                  </a:lnTo>
                  <a:lnTo>
                    <a:pt x="4" y="500"/>
                  </a:lnTo>
                  <a:lnTo>
                    <a:pt x="42" y="450"/>
                  </a:lnTo>
                  <a:lnTo>
                    <a:pt x="34" y="422"/>
                  </a:lnTo>
                  <a:lnTo>
                    <a:pt x="50" y="376"/>
                  </a:lnTo>
                  <a:lnTo>
                    <a:pt x="40" y="338"/>
                  </a:lnTo>
                  <a:lnTo>
                    <a:pt x="72" y="314"/>
                  </a:lnTo>
                  <a:lnTo>
                    <a:pt x="64" y="294"/>
                  </a:lnTo>
                  <a:lnTo>
                    <a:pt x="88" y="276"/>
                  </a:lnTo>
                  <a:lnTo>
                    <a:pt x="84" y="238"/>
                  </a:lnTo>
                  <a:lnTo>
                    <a:pt x="104" y="194"/>
                  </a:lnTo>
                  <a:lnTo>
                    <a:pt x="116" y="178"/>
                  </a:lnTo>
                  <a:lnTo>
                    <a:pt x="100" y="158"/>
                  </a:lnTo>
                  <a:lnTo>
                    <a:pt x="72" y="160"/>
                  </a:lnTo>
                  <a:lnTo>
                    <a:pt x="34" y="150"/>
                  </a:lnTo>
                  <a:lnTo>
                    <a:pt x="16" y="132"/>
                  </a:lnTo>
                  <a:lnTo>
                    <a:pt x="14" y="130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85D6AA18-314A-794D-9750-6655C643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388" y="5129727"/>
              <a:ext cx="1050925" cy="996950"/>
            </a:xfrm>
            <a:custGeom>
              <a:avLst/>
              <a:gdLst>
                <a:gd name="T0" fmla="*/ 14 w 662"/>
                <a:gd name="T1" fmla="*/ 130 h 628"/>
                <a:gd name="T2" fmla="*/ 10 w 662"/>
                <a:gd name="T3" fmla="*/ 120 h 628"/>
                <a:gd name="T4" fmla="*/ 16 w 662"/>
                <a:gd name="T5" fmla="*/ 78 h 628"/>
                <a:gd name="T6" fmla="*/ 0 w 662"/>
                <a:gd name="T7" fmla="*/ 46 h 628"/>
                <a:gd name="T8" fmla="*/ 30 w 662"/>
                <a:gd name="T9" fmla="*/ 18 h 628"/>
                <a:gd name="T10" fmla="*/ 48 w 662"/>
                <a:gd name="T11" fmla="*/ 28 h 628"/>
                <a:gd name="T12" fmla="*/ 62 w 662"/>
                <a:gd name="T13" fmla="*/ 8 h 628"/>
                <a:gd name="T14" fmla="*/ 100 w 662"/>
                <a:gd name="T15" fmla="*/ 0 h 628"/>
                <a:gd name="T16" fmla="*/ 128 w 662"/>
                <a:gd name="T17" fmla="*/ 18 h 628"/>
                <a:gd name="T18" fmla="*/ 188 w 662"/>
                <a:gd name="T19" fmla="*/ 16 h 628"/>
                <a:gd name="T20" fmla="*/ 240 w 662"/>
                <a:gd name="T21" fmla="*/ 38 h 628"/>
                <a:gd name="T22" fmla="*/ 300 w 662"/>
                <a:gd name="T23" fmla="*/ 54 h 628"/>
                <a:gd name="T24" fmla="*/ 352 w 662"/>
                <a:gd name="T25" fmla="*/ 62 h 628"/>
                <a:gd name="T26" fmla="*/ 380 w 662"/>
                <a:gd name="T27" fmla="*/ 82 h 628"/>
                <a:gd name="T28" fmla="*/ 412 w 662"/>
                <a:gd name="T29" fmla="*/ 76 h 628"/>
                <a:gd name="T30" fmla="*/ 446 w 662"/>
                <a:gd name="T31" fmla="*/ 124 h 628"/>
                <a:gd name="T32" fmla="*/ 488 w 662"/>
                <a:gd name="T33" fmla="*/ 138 h 628"/>
                <a:gd name="T34" fmla="*/ 516 w 662"/>
                <a:gd name="T35" fmla="*/ 162 h 628"/>
                <a:gd name="T36" fmla="*/ 562 w 662"/>
                <a:gd name="T37" fmla="*/ 160 h 628"/>
                <a:gd name="T38" fmla="*/ 662 w 662"/>
                <a:gd name="T39" fmla="*/ 194 h 628"/>
                <a:gd name="T40" fmla="*/ 662 w 662"/>
                <a:gd name="T41" fmla="*/ 214 h 628"/>
                <a:gd name="T42" fmla="*/ 600 w 662"/>
                <a:gd name="T43" fmla="*/ 256 h 628"/>
                <a:gd name="T44" fmla="*/ 526 w 662"/>
                <a:gd name="T45" fmla="*/ 282 h 628"/>
                <a:gd name="T46" fmla="*/ 442 w 662"/>
                <a:gd name="T47" fmla="*/ 382 h 628"/>
                <a:gd name="T48" fmla="*/ 446 w 662"/>
                <a:gd name="T49" fmla="*/ 436 h 628"/>
                <a:gd name="T50" fmla="*/ 460 w 662"/>
                <a:gd name="T51" fmla="*/ 450 h 628"/>
                <a:gd name="T52" fmla="*/ 448 w 662"/>
                <a:gd name="T53" fmla="*/ 470 h 628"/>
                <a:gd name="T54" fmla="*/ 400 w 662"/>
                <a:gd name="T55" fmla="*/ 518 h 628"/>
                <a:gd name="T56" fmla="*/ 400 w 662"/>
                <a:gd name="T57" fmla="*/ 536 h 628"/>
                <a:gd name="T58" fmla="*/ 348 w 662"/>
                <a:gd name="T59" fmla="*/ 540 h 628"/>
                <a:gd name="T60" fmla="*/ 302 w 662"/>
                <a:gd name="T61" fmla="*/ 598 h 628"/>
                <a:gd name="T62" fmla="*/ 158 w 662"/>
                <a:gd name="T63" fmla="*/ 578 h 628"/>
                <a:gd name="T64" fmla="*/ 136 w 662"/>
                <a:gd name="T65" fmla="*/ 598 h 628"/>
                <a:gd name="T66" fmla="*/ 114 w 662"/>
                <a:gd name="T67" fmla="*/ 596 h 628"/>
                <a:gd name="T68" fmla="*/ 84 w 662"/>
                <a:gd name="T69" fmla="*/ 628 h 628"/>
                <a:gd name="T70" fmla="*/ 48 w 662"/>
                <a:gd name="T71" fmla="*/ 580 h 628"/>
                <a:gd name="T72" fmla="*/ 48 w 662"/>
                <a:gd name="T73" fmla="*/ 544 h 628"/>
                <a:gd name="T74" fmla="*/ 4 w 662"/>
                <a:gd name="T75" fmla="*/ 500 h 628"/>
                <a:gd name="T76" fmla="*/ 42 w 662"/>
                <a:gd name="T77" fmla="*/ 450 h 628"/>
                <a:gd name="T78" fmla="*/ 34 w 662"/>
                <a:gd name="T79" fmla="*/ 422 h 628"/>
                <a:gd name="T80" fmla="*/ 50 w 662"/>
                <a:gd name="T81" fmla="*/ 376 h 628"/>
                <a:gd name="T82" fmla="*/ 40 w 662"/>
                <a:gd name="T83" fmla="*/ 338 h 628"/>
                <a:gd name="T84" fmla="*/ 72 w 662"/>
                <a:gd name="T85" fmla="*/ 314 h 628"/>
                <a:gd name="T86" fmla="*/ 64 w 662"/>
                <a:gd name="T87" fmla="*/ 294 h 628"/>
                <a:gd name="T88" fmla="*/ 88 w 662"/>
                <a:gd name="T89" fmla="*/ 276 h 628"/>
                <a:gd name="T90" fmla="*/ 84 w 662"/>
                <a:gd name="T91" fmla="*/ 238 h 628"/>
                <a:gd name="T92" fmla="*/ 104 w 662"/>
                <a:gd name="T93" fmla="*/ 194 h 628"/>
                <a:gd name="T94" fmla="*/ 116 w 662"/>
                <a:gd name="T95" fmla="*/ 178 h 628"/>
                <a:gd name="T96" fmla="*/ 100 w 662"/>
                <a:gd name="T97" fmla="*/ 158 h 628"/>
                <a:gd name="T98" fmla="*/ 72 w 662"/>
                <a:gd name="T99" fmla="*/ 160 h 628"/>
                <a:gd name="T100" fmla="*/ 34 w 662"/>
                <a:gd name="T101" fmla="*/ 150 h 628"/>
                <a:gd name="T102" fmla="*/ 16 w 662"/>
                <a:gd name="T103" fmla="*/ 1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2" h="628">
                  <a:moveTo>
                    <a:pt x="14" y="130"/>
                  </a:moveTo>
                  <a:lnTo>
                    <a:pt x="10" y="120"/>
                  </a:lnTo>
                  <a:lnTo>
                    <a:pt x="16" y="78"/>
                  </a:lnTo>
                  <a:lnTo>
                    <a:pt x="0" y="46"/>
                  </a:lnTo>
                  <a:lnTo>
                    <a:pt x="30" y="18"/>
                  </a:lnTo>
                  <a:lnTo>
                    <a:pt x="48" y="28"/>
                  </a:lnTo>
                  <a:lnTo>
                    <a:pt x="62" y="8"/>
                  </a:lnTo>
                  <a:lnTo>
                    <a:pt x="100" y="0"/>
                  </a:lnTo>
                  <a:lnTo>
                    <a:pt x="128" y="18"/>
                  </a:lnTo>
                  <a:lnTo>
                    <a:pt x="188" y="16"/>
                  </a:lnTo>
                  <a:lnTo>
                    <a:pt x="240" y="38"/>
                  </a:lnTo>
                  <a:lnTo>
                    <a:pt x="300" y="54"/>
                  </a:lnTo>
                  <a:lnTo>
                    <a:pt x="352" y="62"/>
                  </a:lnTo>
                  <a:lnTo>
                    <a:pt x="380" y="82"/>
                  </a:lnTo>
                  <a:lnTo>
                    <a:pt x="412" y="76"/>
                  </a:lnTo>
                  <a:lnTo>
                    <a:pt x="446" y="124"/>
                  </a:lnTo>
                  <a:lnTo>
                    <a:pt x="488" y="138"/>
                  </a:lnTo>
                  <a:lnTo>
                    <a:pt x="516" y="162"/>
                  </a:lnTo>
                  <a:lnTo>
                    <a:pt x="562" y="160"/>
                  </a:lnTo>
                  <a:lnTo>
                    <a:pt x="662" y="194"/>
                  </a:lnTo>
                  <a:lnTo>
                    <a:pt x="662" y="214"/>
                  </a:lnTo>
                  <a:lnTo>
                    <a:pt x="600" y="256"/>
                  </a:lnTo>
                  <a:lnTo>
                    <a:pt x="526" y="282"/>
                  </a:lnTo>
                  <a:lnTo>
                    <a:pt x="442" y="382"/>
                  </a:lnTo>
                  <a:lnTo>
                    <a:pt x="446" y="436"/>
                  </a:lnTo>
                  <a:lnTo>
                    <a:pt x="460" y="450"/>
                  </a:lnTo>
                  <a:lnTo>
                    <a:pt x="448" y="470"/>
                  </a:lnTo>
                  <a:lnTo>
                    <a:pt x="400" y="518"/>
                  </a:lnTo>
                  <a:lnTo>
                    <a:pt x="400" y="536"/>
                  </a:lnTo>
                  <a:lnTo>
                    <a:pt x="348" y="540"/>
                  </a:lnTo>
                  <a:lnTo>
                    <a:pt x="302" y="598"/>
                  </a:lnTo>
                  <a:lnTo>
                    <a:pt x="158" y="578"/>
                  </a:lnTo>
                  <a:lnTo>
                    <a:pt x="136" y="598"/>
                  </a:lnTo>
                  <a:lnTo>
                    <a:pt x="114" y="596"/>
                  </a:lnTo>
                  <a:lnTo>
                    <a:pt x="84" y="628"/>
                  </a:lnTo>
                  <a:lnTo>
                    <a:pt x="48" y="580"/>
                  </a:lnTo>
                  <a:lnTo>
                    <a:pt x="48" y="544"/>
                  </a:lnTo>
                  <a:lnTo>
                    <a:pt x="4" y="500"/>
                  </a:lnTo>
                  <a:lnTo>
                    <a:pt x="42" y="450"/>
                  </a:lnTo>
                  <a:lnTo>
                    <a:pt x="34" y="422"/>
                  </a:lnTo>
                  <a:lnTo>
                    <a:pt x="50" y="376"/>
                  </a:lnTo>
                  <a:lnTo>
                    <a:pt x="40" y="338"/>
                  </a:lnTo>
                  <a:lnTo>
                    <a:pt x="72" y="314"/>
                  </a:lnTo>
                  <a:lnTo>
                    <a:pt x="64" y="294"/>
                  </a:lnTo>
                  <a:lnTo>
                    <a:pt x="88" y="276"/>
                  </a:lnTo>
                  <a:lnTo>
                    <a:pt x="84" y="238"/>
                  </a:lnTo>
                  <a:lnTo>
                    <a:pt x="104" y="194"/>
                  </a:lnTo>
                  <a:lnTo>
                    <a:pt x="116" y="178"/>
                  </a:lnTo>
                  <a:lnTo>
                    <a:pt x="100" y="158"/>
                  </a:lnTo>
                  <a:lnTo>
                    <a:pt x="72" y="160"/>
                  </a:lnTo>
                  <a:lnTo>
                    <a:pt x="34" y="150"/>
                  </a:lnTo>
                  <a:lnTo>
                    <a:pt x="16" y="132"/>
                  </a:lnTo>
                </a:path>
              </a:pathLst>
            </a:custGeom>
            <a:solidFill>
              <a:srgbClr val="007474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11FDD40-574A-6B4A-BD83-BB265916E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5707577"/>
              <a:ext cx="98425" cy="92075"/>
            </a:xfrm>
            <a:custGeom>
              <a:avLst/>
              <a:gdLst>
                <a:gd name="T0" fmla="*/ 0 w 62"/>
                <a:gd name="T1" fmla="*/ 22 h 58"/>
                <a:gd name="T2" fmla="*/ 40 w 62"/>
                <a:gd name="T3" fmla="*/ 0 h 58"/>
                <a:gd name="T4" fmla="*/ 62 w 62"/>
                <a:gd name="T5" fmla="*/ 20 h 58"/>
                <a:gd name="T6" fmla="*/ 48 w 62"/>
                <a:gd name="T7" fmla="*/ 58 h 58"/>
                <a:gd name="T8" fmla="*/ 6 w 62"/>
                <a:gd name="T9" fmla="*/ 42 h 58"/>
                <a:gd name="T10" fmla="*/ 0 w 62"/>
                <a:gd name="T11" fmla="*/ 22 h 58"/>
                <a:gd name="T12" fmla="*/ 0 w 62"/>
                <a:gd name="T13" fmla="*/ 2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58">
                  <a:moveTo>
                    <a:pt x="0" y="22"/>
                  </a:moveTo>
                  <a:lnTo>
                    <a:pt x="40" y="0"/>
                  </a:lnTo>
                  <a:lnTo>
                    <a:pt x="62" y="20"/>
                  </a:lnTo>
                  <a:lnTo>
                    <a:pt x="48" y="58"/>
                  </a:lnTo>
                  <a:lnTo>
                    <a:pt x="6" y="4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9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66FB174-522D-0A44-9ACD-D11DBD292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413" y="5790127"/>
              <a:ext cx="53975" cy="76200"/>
            </a:xfrm>
            <a:custGeom>
              <a:avLst/>
              <a:gdLst>
                <a:gd name="T0" fmla="*/ 0 w 34"/>
                <a:gd name="T1" fmla="*/ 24 h 48"/>
                <a:gd name="T2" fmla="*/ 30 w 34"/>
                <a:gd name="T3" fmla="*/ 0 h 48"/>
                <a:gd name="T4" fmla="*/ 34 w 34"/>
                <a:gd name="T5" fmla="*/ 48 h 48"/>
                <a:gd name="T6" fmla="*/ 12 w 34"/>
                <a:gd name="T7" fmla="*/ 46 h 48"/>
                <a:gd name="T8" fmla="*/ 0 w 34"/>
                <a:gd name="T9" fmla="*/ 24 h 48"/>
                <a:gd name="T10" fmla="*/ 0 w 34"/>
                <a:gd name="T1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8">
                  <a:moveTo>
                    <a:pt x="0" y="24"/>
                  </a:moveTo>
                  <a:lnTo>
                    <a:pt x="30" y="0"/>
                  </a:lnTo>
                  <a:lnTo>
                    <a:pt x="34" y="48"/>
                  </a:lnTo>
                  <a:lnTo>
                    <a:pt x="12" y="4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9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88E8207-1C81-F04B-8F58-E50FA5C22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313" y="5685352"/>
              <a:ext cx="76200" cy="25400"/>
            </a:xfrm>
            <a:custGeom>
              <a:avLst/>
              <a:gdLst>
                <a:gd name="T0" fmla="*/ 0 w 48"/>
                <a:gd name="T1" fmla="*/ 4 h 16"/>
                <a:gd name="T2" fmla="*/ 30 w 48"/>
                <a:gd name="T3" fmla="*/ 16 h 16"/>
                <a:gd name="T4" fmla="*/ 48 w 48"/>
                <a:gd name="T5" fmla="*/ 16 h 16"/>
                <a:gd name="T6" fmla="*/ 30 w 48"/>
                <a:gd name="T7" fmla="*/ 0 h 16"/>
                <a:gd name="T8" fmla="*/ 0 w 48"/>
                <a:gd name="T9" fmla="*/ 4 h 16"/>
                <a:gd name="T10" fmla="*/ 0 w 48"/>
                <a:gd name="T11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6">
                  <a:moveTo>
                    <a:pt x="0" y="4"/>
                  </a:moveTo>
                  <a:lnTo>
                    <a:pt x="30" y="16"/>
                  </a:lnTo>
                  <a:lnTo>
                    <a:pt x="48" y="16"/>
                  </a:lnTo>
                  <a:lnTo>
                    <a:pt x="3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9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119E2AFE-FFA8-E142-9297-8D7E79BF6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613" y="4339152"/>
              <a:ext cx="1025525" cy="1098550"/>
            </a:xfrm>
            <a:custGeom>
              <a:avLst/>
              <a:gdLst>
                <a:gd name="T0" fmla="*/ 112 w 646"/>
                <a:gd name="T1" fmla="*/ 622 h 692"/>
                <a:gd name="T2" fmla="*/ 182 w 646"/>
                <a:gd name="T3" fmla="*/ 660 h 692"/>
                <a:gd name="T4" fmla="*/ 328 w 646"/>
                <a:gd name="T5" fmla="*/ 692 h 692"/>
                <a:gd name="T6" fmla="*/ 326 w 646"/>
                <a:gd name="T7" fmla="*/ 640 h 692"/>
                <a:gd name="T8" fmla="*/ 380 w 646"/>
                <a:gd name="T9" fmla="*/ 600 h 692"/>
                <a:gd name="T10" fmla="*/ 450 w 646"/>
                <a:gd name="T11" fmla="*/ 612 h 692"/>
                <a:gd name="T12" fmla="*/ 518 w 646"/>
                <a:gd name="T13" fmla="*/ 648 h 692"/>
                <a:gd name="T14" fmla="*/ 546 w 646"/>
                <a:gd name="T15" fmla="*/ 618 h 692"/>
                <a:gd name="T16" fmla="*/ 566 w 646"/>
                <a:gd name="T17" fmla="*/ 568 h 692"/>
                <a:gd name="T18" fmla="*/ 550 w 646"/>
                <a:gd name="T19" fmla="*/ 496 h 692"/>
                <a:gd name="T20" fmla="*/ 582 w 646"/>
                <a:gd name="T21" fmla="*/ 388 h 692"/>
                <a:gd name="T22" fmla="*/ 542 w 646"/>
                <a:gd name="T23" fmla="*/ 392 h 692"/>
                <a:gd name="T24" fmla="*/ 566 w 646"/>
                <a:gd name="T25" fmla="*/ 330 h 692"/>
                <a:gd name="T26" fmla="*/ 620 w 646"/>
                <a:gd name="T27" fmla="*/ 274 h 692"/>
                <a:gd name="T28" fmla="*/ 590 w 646"/>
                <a:gd name="T29" fmla="*/ 192 h 692"/>
                <a:gd name="T30" fmla="*/ 506 w 646"/>
                <a:gd name="T31" fmla="*/ 118 h 692"/>
                <a:gd name="T32" fmla="*/ 394 w 646"/>
                <a:gd name="T33" fmla="*/ 0 h 692"/>
                <a:gd name="T34" fmla="*/ 338 w 646"/>
                <a:gd name="T35" fmla="*/ 68 h 692"/>
                <a:gd name="T36" fmla="*/ 266 w 646"/>
                <a:gd name="T37" fmla="*/ 94 h 692"/>
                <a:gd name="T38" fmla="*/ 258 w 646"/>
                <a:gd name="T39" fmla="*/ 102 h 692"/>
                <a:gd name="T40" fmla="*/ 252 w 646"/>
                <a:gd name="T41" fmla="*/ 110 h 692"/>
                <a:gd name="T42" fmla="*/ 252 w 646"/>
                <a:gd name="T43" fmla="*/ 112 h 692"/>
                <a:gd name="T44" fmla="*/ 252 w 646"/>
                <a:gd name="T45" fmla="*/ 114 h 692"/>
                <a:gd name="T46" fmla="*/ 242 w 646"/>
                <a:gd name="T47" fmla="*/ 128 h 692"/>
                <a:gd name="T48" fmla="*/ 190 w 646"/>
                <a:gd name="T49" fmla="*/ 116 h 692"/>
                <a:gd name="T50" fmla="*/ 176 w 646"/>
                <a:gd name="T51" fmla="*/ 88 h 692"/>
                <a:gd name="T52" fmla="*/ 158 w 646"/>
                <a:gd name="T53" fmla="*/ 118 h 692"/>
                <a:gd name="T54" fmla="*/ 172 w 646"/>
                <a:gd name="T55" fmla="*/ 170 h 692"/>
                <a:gd name="T56" fmla="*/ 114 w 646"/>
                <a:gd name="T57" fmla="*/ 160 h 692"/>
                <a:gd name="T58" fmla="*/ 88 w 646"/>
                <a:gd name="T59" fmla="*/ 140 h 692"/>
                <a:gd name="T60" fmla="*/ 34 w 646"/>
                <a:gd name="T61" fmla="*/ 146 h 692"/>
                <a:gd name="T62" fmla="*/ 2 w 646"/>
                <a:gd name="T63" fmla="*/ 172 h 692"/>
                <a:gd name="T64" fmla="*/ 12 w 646"/>
                <a:gd name="T65" fmla="*/ 180 h 692"/>
                <a:gd name="T66" fmla="*/ 0 w 646"/>
                <a:gd name="T67" fmla="*/ 194 h 692"/>
                <a:gd name="T68" fmla="*/ 66 w 646"/>
                <a:gd name="T69" fmla="*/ 236 h 692"/>
                <a:gd name="T70" fmla="*/ 106 w 646"/>
                <a:gd name="T71" fmla="*/ 300 h 692"/>
                <a:gd name="T72" fmla="*/ 130 w 646"/>
                <a:gd name="T73" fmla="*/ 392 h 692"/>
                <a:gd name="T74" fmla="*/ 112 w 646"/>
                <a:gd name="T75" fmla="*/ 494 h 692"/>
                <a:gd name="T76" fmla="*/ 78 w 646"/>
                <a:gd name="T77" fmla="*/ 574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6" h="692">
                  <a:moveTo>
                    <a:pt x="78" y="574"/>
                  </a:moveTo>
                  <a:lnTo>
                    <a:pt x="112" y="622"/>
                  </a:lnTo>
                  <a:lnTo>
                    <a:pt x="154" y="636"/>
                  </a:lnTo>
                  <a:lnTo>
                    <a:pt x="182" y="660"/>
                  </a:lnTo>
                  <a:lnTo>
                    <a:pt x="228" y="658"/>
                  </a:lnTo>
                  <a:lnTo>
                    <a:pt x="328" y="692"/>
                  </a:lnTo>
                  <a:lnTo>
                    <a:pt x="340" y="676"/>
                  </a:lnTo>
                  <a:lnTo>
                    <a:pt x="326" y="640"/>
                  </a:lnTo>
                  <a:lnTo>
                    <a:pt x="346" y="616"/>
                  </a:lnTo>
                  <a:lnTo>
                    <a:pt x="380" y="600"/>
                  </a:lnTo>
                  <a:lnTo>
                    <a:pt x="408" y="602"/>
                  </a:lnTo>
                  <a:lnTo>
                    <a:pt x="450" y="612"/>
                  </a:lnTo>
                  <a:lnTo>
                    <a:pt x="500" y="642"/>
                  </a:lnTo>
                  <a:lnTo>
                    <a:pt x="518" y="648"/>
                  </a:lnTo>
                  <a:lnTo>
                    <a:pt x="546" y="636"/>
                  </a:lnTo>
                  <a:lnTo>
                    <a:pt x="546" y="618"/>
                  </a:lnTo>
                  <a:lnTo>
                    <a:pt x="598" y="590"/>
                  </a:lnTo>
                  <a:lnTo>
                    <a:pt x="566" y="568"/>
                  </a:lnTo>
                  <a:lnTo>
                    <a:pt x="566" y="532"/>
                  </a:lnTo>
                  <a:lnTo>
                    <a:pt x="550" y="496"/>
                  </a:lnTo>
                  <a:lnTo>
                    <a:pt x="578" y="484"/>
                  </a:lnTo>
                  <a:lnTo>
                    <a:pt x="582" y="388"/>
                  </a:lnTo>
                  <a:lnTo>
                    <a:pt x="562" y="382"/>
                  </a:lnTo>
                  <a:lnTo>
                    <a:pt x="542" y="392"/>
                  </a:lnTo>
                  <a:lnTo>
                    <a:pt x="530" y="372"/>
                  </a:lnTo>
                  <a:lnTo>
                    <a:pt x="566" y="330"/>
                  </a:lnTo>
                  <a:lnTo>
                    <a:pt x="584" y="286"/>
                  </a:lnTo>
                  <a:lnTo>
                    <a:pt x="620" y="274"/>
                  </a:lnTo>
                  <a:lnTo>
                    <a:pt x="646" y="228"/>
                  </a:lnTo>
                  <a:lnTo>
                    <a:pt x="590" y="192"/>
                  </a:lnTo>
                  <a:lnTo>
                    <a:pt x="516" y="152"/>
                  </a:lnTo>
                  <a:lnTo>
                    <a:pt x="506" y="118"/>
                  </a:lnTo>
                  <a:lnTo>
                    <a:pt x="466" y="108"/>
                  </a:lnTo>
                  <a:lnTo>
                    <a:pt x="394" y="0"/>
                  </a:lnTo>
                  <a:lnTo>
                    <a:pt x="344" y="14"/>
                  </a:lnTo>
                  <a:lnTo>
                    <a:pt x="338" y="68"/>
                  </a:lnTo>
                  <a:lnTo>
                    <a:pt x="322" y="86"/>
                  </a:lnTo>
                  <a:lnTo>
                    <a:pt x="266" y="94"/>
                  </a:lnTo>
                  <a:lnTo>
                    <a:pt x="266" y="94"/>
                  </a:lnTo>
                  <a:lnTo>
                    <a:pt x="258" y="102"/>
                  </a:lnTo>
                  <a:lnTo>
                    <a:pt x="252" y="108"/>
                  </a:lnTo>
                  <a:lnTo>
                    <a:pt x="252" y="110"/>
                  </a:lnTo>
                  <a:lnTo>
                    <a:pt x="252" y="112"/>
                  </a:lnTo>
                  <a:lnTo>
                    <a:pt x="252" y="112"/>
                  </a:lnTo>
                  <a:lnTo>
                    <a:pt x="252" y="112"/>
                  </a:lnTo>
                  <a:lnTo>
                    <a:pt x="252" y="114"/>
                  </a:lnTo>
                  <a:lnTo>
                    <a:pt x="248" y="120"/>
                  </a:lnTo>
                  <a:lnTo>
                    <a:pt x="242" y="128"/>
                  </a:lnTo>
                  <a:lnTo>
                    <a:pt x="218" y="120"/>
                  </a:lnTo>
                  <a:lnTo>
                    <a:pt x="190" y="116"/>
                  </a:lnTo>
                  <a:lnTo>
                    <a:pt x="190" y="96"/>
                  </a:lnTo>
                  <a:lnTo>
                    <a:pt x="176" y="88"/>
                  </a:lnTo>
                  <a:lnTo>
                    <a:pt x="156" y="90"/>
                  </a:lnTo>
                  <a:lnTo>
                    <a:pt x="158" y="118"/>
                  </a:lnTo>
                  <a:lnTo>
                    <a:pt x="164" y="144"/>
                  </a:lnTo>
                  <a:lnTo>
                    <a:pt x="172" y="170"/>
                  </a:lnTo>
                  <a:lnTo>
                    <a:pt x="152" y="168"/>
                  </a:lnTo>
                  <a:lnTo>
                    <a:pt x="114" y="160"/>
                  </a:lnTo>
                  <a:lnTo>
                    <a:pt x="100" y="164"/>
                  </a:lnTo>
                  <a:lnTo>
                    <a:pt x="88" y="140"/>
                  </a:lnTo>
                  <a:lnTo>
                    <a:pt x="62" y="144"/>
                  </a:lnTo>
                  <a:lnTo>
                    <a:pt x="34" y="146"/>
                  </a:lnTo>
                  <a:lnTo>
                    <a:pt x="6" y="152"/>
                  </a:lnTo>
                  <a:lnTo>
                    <a:pt x="2" y="172"/>
                  </a:lnTo>
                  <a:lnTo>
                    <a:pt x="20" y="172"/>
                  </a:lnTo>
                  <a:lnTo>
                    <a:pt x="12" y="180"/>
                  </a:lnTo>
                  <a:lnTo>
                    <a:pt x="20" y="192"/>
                  </a:lnTo>
                  <a:lnTo>
                    <a:pt x="0" y="194"/>
                  </a:lnTo>
                  <a:lnTo>
                    <a:pt x="14" y="218"/>
                  </a:lnTo>
                  <a:lnTo>
                    <a:pt x="66" y="236"/>
                  </a:lnTo>
                  <a:lnTo>
                    <a:pt x="90" y="266"/>
                  </a:lnTo>
                  <a:lnTo>
                    <a:pt x="106" y="300"/>
                  </a:lnTo>
                  <a:lnTo>
                    <a:pt x="128" y="348"/>
                  </a:lnTo>
                  <a:lnTo>
                    <a:pt x="130" y="392"/>
                  </a:lnTo>
                  <a:lnTo>
                    <a:pt x="130" y="424"/>
                  </a:lnTo>
                  <a:lnTo>
                    <a:pt x="112" y="494"/>
                  </a:lnTo>
                  <a:lnTo>
                    <a:pt x="78" y="574"/>
                  </a:lnTo>
                  <a:lnTo>
                    <a:pt x="78" y="574"/>
                  </a:lnTo>
                  <a:close/>
                </a:path>
              </a:pathLst>
            </a:custGeom>
            <a:solidFill>
              <a:srgbClr val="800000">
                <a:lumMod val="60000"/>
                <a:lumOff val="40000"/>
              </a:srgbClr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22F4A125-D331-114C-8241-EBDA3D626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5355152"/>
              <a:ext cx="98425" cy="206375"/>
            </a:xfrm>
            <a:custGeom>
              <a:avLst/>
              <a:gdLst>
                <a:gd name="T0" fmla="*/ 52 w 62"/>
                <a:gd name="T1" fmla="*/ 0 h 130"/>
                <a:gd name="T2" fmla="*/ 44 w 62"/>
                <a:gd name="T3" fmla="*/ 16 h 130"/>
                <a:gd name="T4" fmla="*/ 24 w 62"/>
                <a:gd name="T5" fmla="*/ 26 h 130"/>
                <a:gd name="T6" fmla="*/ 0 w 62"/>
                <a:gd name="T7" fmla="*/ 52 h 130"/>
                <a:gd name="T8" fmla="*/ 0 w 62"/>
                <a:gd name="T9" fmla="*/ 76 h 130"/>
                <a:gd name="T10" fmla="*/ 8 w 62"/>
                <a:gd name="T11" fmla="*/ 96 h 130"/>
                <a:gd name="T12" fmla="*/ 18 w 62"/>
                <a:gd name="T13" fmla="*/ 112 h 130"/>
                <a:gd name="T14" fmla="*/ 28 w 62"/>
                <a:gd name="T15" fmla="*/ 124 h 130"/>
                <a:gd name="T16" fmla="*/ 42 w 62"/>
                <a:gd name="T17" fmla="*/ 130 h 130"/>
                <a:gd name="T18" fmla="*/ 44 w 62"/>
                <a:gd name="T19" fmla="*/ 108 h 130"/>
                <a:gd name="T20" fmla="*/ 48 w 62"/>
                <a:gd name="T21" fmla="*/ 96 h 130"/>
                <a:gd name="T22" fmla="*/ 56 w 62"/>
                <a:gd name="T23" fmla="*/ 72 h 130"/>
                <a:gd name="T24" fmla="*/ 62 w 62"/>
                <a:gd name="T25" fmla="*/ 42 h 130"/>
                <a:gd name="T26" fmla="*/ 56 w 62"/>
                <a:gd name="T27" fmla="*/ 8 h 130"/>
                <a:gd name="T28" fmla="*/ 52 w 62"/>
                <a:gd name="T29" fmla="*/ 0 h 130"/>
                <a:gd name="T30" fmla="*/ 52 w 62"/>
                <a:gd name="T3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30">
                  <a:moveTo>
                    <a:pt x="52" y="0"/>
                  </a:moveTo>
                  <a:lnTo>
                    <a:pt x="44" y="16"/>
                  </a:lnTo>
                  <a:lnTo>
                    <a:pt x="24" y="26"/>
                  </a:lnTo>
                  <a:lnTo>
                    <a:pt x="0" y="52"/>
                  </a:lnTo>
                  <a:lnTo>
                    <a:pt x="0" y="76"/>
                  </a:lnTo>
                  <a:lnTo>
                    <a:pt x="8" y="96"/>
                  </a:lnTo>
                  <a:lnTo>
                    <a:pt x="18" y="112"/>
                  </a:lnTo>
                  <a:lnTo>
                    <a:pt x="28" y="124"/>
                  </a:lnTo>
                  <a:lnTo>
                    <a:pt x="42" y="130"/>
                  </a:lnTo>
                  <a:lnTo>
                    <a:pt x="44" y="108"/>
                  </a:lnTo>
                  <a:lnTo>
                    <a:pt x="48" y="96"/>
                  </a:lnTo>
                  <a:lnTo>
                    <a:pt x="56" y="72"/>
                  </a:lnTo>
                  <a:lnTo>
                    <a:pt x="62" y="42"/>
                  </a:lnTo>
                  <a:lnTo>
                    <a:pt x="56" y="8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800000">
                <a:lumMod val="60000"/>
                <a:lumOff val="4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BB67F6EF-9F7B-174F-8576-D7F50D7B9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439" y="4320102"/>
              <a:ext cx="279400" cy="279400"/>
            </a:xfrm>
            <a:custGeom>
              <a:avLst/>
              <a:gdLst>
                <a:gd name="T0" fmla="*/ 0 w 176"/>
                <a:gd name="T1" fmla="*/ 10 h 176"/>
                <a:gd name="T2" fmla="*/ 72 w 176"/>
                <a:gd name="T3" fmla="*/ 118 h 176"/>
                <a:gd name="T4" fmla="*/ 112 w 176"/>
                <a:gd name="T5" fmla="*/ 128 h 176"/>
                <a:gd name="T6" fmla="*/ 122 w 176"/>
                <a:gd name="T7" fmla="*/ 162 h 176"/>
                <a:gd name="T8" fmla="*/ 146 w 176"/>
                <a:gd name="T9" fmla="*/ 176 h 176"/>
                <a:gd name="T10" fmla="*/ 148 w 176"/>
                <a:gd name="T11" fmla="*/ 152 h 176"/>
                <a:gd name="T12" fmla="*/ 158 w 176"/>
                <a:gd name="T13" fmla="*/ 138 h 176"/>
                <a:gd name="T14" fmla="*/ 176 w 176"/>
                <a:gd name="T15" fmla="*/ 130 h 176"/>
                <a:gd name="T16" fmla="*/ 168 w 176"/>
                <a:gd name="T17" fmla="*/ 76 h 176"/>
                <a:gd name="T18" fmla="*/ 150 w 176"/>
                <a:gd name="T19" fmla="*/ 72 h 176"/>
                <a:gd name="T20" fmla="*/ 142 w 176"/>
                <a:gd name="T21" fmla="*/ 60 h 176"/>
                <a:gd name="T22" fmla="*/ 146 w 176"/>
                <a:gd name="T23" fmla="*/ 50 h 176"/>
                <a:gd name="T24" fmla="*/ 138 w 176"/>
                <a:gd name="T25" fmla="*/ 32 h 176"/>
                <a:gd name="T26" fmla="*/ 122 w 176"/>
                <a:gd name="T27" fmla="*/ 20 h 176"/>
                <a:gd name="T28" fmla="*/ 100 w 176"/>
                <a:gd name="T29" fmla="*/ 26 h 176"/>
                <a:gd name="T30" fmla="*/ 66 w 176"/>
                <a:gd name="T31" fmla="*/ 26 h 176"/>
                <a:gd name="T32" fmla="*/ 50 w 176"/>
                <a:gd name="T33" fmla="*/ 18 h 176"/>
                <a:gd name="T34" fmla="*/ 32 w 176"/>
                <a:gd name="T35" fmla="*/ 0 h 176"/>
                <a:gd name="T36" fmla="*/ 0 w 176"/>
                <a:gd name="T37" fmla="*/ 10 h 176"/>
                <a:gd name="T38" fmla="*/ 0 w 176"/>
                <a:gd name="T39" fmla="*/ 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176">
                  <a:moveTo>
                    <a:pt x="0" y="10"/>
                  </a:moveTo>
                  <a:lnTo>
                    <a:pt x="72" y="118"/>
                  </a:lnTo>
                  <a:lnTo>
                    <a:pt x="112" y="128"/>
                  </a:lnTo>
                  <a:lnTo>
                    <a:pt x="122" y="162"/>
                  </a:lnTo>
                  <a:lnTo>
                    <a:pt x="146" y="176"/>
                  </a:lnTo>
                  <a:lnTo>
                    <a:pt x="148" y="152"/>
                  </a:lnTo>
                  <a:lnTo>
                    <a:pt x="158" y="138"/>
                  </a:lnTo>
                  <a:lnTo>
                    <a:pt x="176" y="130"/>
                  </a:lnTo>
                  <a:lnTo>
                    <a:pt x="168" y="76"/>
                  </a:lnTo>
                  <a:lnTo>
                    <a:pt x="150" y="72"/>
                  </a:lnTo>
                  <a:lnTo>
                    <a:pt x="142" y="60"/>
                  </a:lnTo>
                  <a:lnTo>
                    <a:pt x="146" y="50"/>
                  </a:lnTo>
                  <a:lnTo>
                    <a:pt x="138" y="32"/>
                  </a:lnTo>
                  <a:lnTo>
                    <a:pt x="122" y="20"/>
                  </a:lnTo>
                  <a:lnTo>
                    <a:pt x="100" y="26"/>
                  </a:lnTo>
                  <a:lnTo>
                    <a:pt x="66" y="26"/>
                  </a:lnTo>
                  <a:lnTo>
                    <a:pt x="50" y="18"/>
                  </a:lnTo>
                  <a:lnTo>
                    <a:pt x="32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7474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D447668-66C5-B84A-B1C9-DD919E71C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4529652"/>
              <a:ext cx="53975" cy="101600"/>
            </a:xfrm>
            <a:custGeom>
              <a:avLst/>
              <a:gdLst>
                <a:gd name="T0" fmla="*/ 34 w 34"/>
                <a:gd name="T1" fmla="*/ 64 h 64"/>
                <a:gd name="T2" fmla="*/ 0 w 34"/>
                <a:gd name="T3" fmla="*/ 46 h 64"/>
                <a:gd name="T4" fmla="*/ 0 w 34"/>
                <a:gd name="T5" fmla="*/ 44 h 64"/>
                <a:gd name="T6" fmla="*/ 2 w 34"/>
                <a:gd name="T7" fmla="*/ 22 h 64"/>
                <a:gd name="T8" fmla="*/ 12 w 34"/>
                <a:gd name="T9" fmla="*/ 8 h 64"/>
                <a:gd name="T10" fmla="*/ 30 w 34"/>
                <a:gd name="T11" fmla="*/ 0 h 64"/>
                <a:gd name="T12" fmla="*/ 32 w 34"/>
                <a:gd name="T13" fmla="*/ 12 h 64"/>
                <a:gd name="T14" fmla="*/ 32 w 34"/>
                <a:gd name="T15" fmla="*/ 28 h 64"/>
                <a:gd name="T16" fmla="*/ 34 w 34"/>
                <a:gd name="T17" fmla="*/ 56 h 64"/>
                <a:gd name="T18" fmla="*/ 34 w 34"/>
                <a:gd name="T19" fmla="*/ 64 h 64"/>
                <a:gd name="T20" fmla="*/ 34 w 34"/>
                <a:gd name="T2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64">
                  <a:moveTo>
                    <a:pt x="34" y="64"/>
                  </a:moveTo>
                  <a:lnTo>
                    <a:pt x="0" y="46"/>
                  </a:lnTo>
                  <a:lnTo>
                    <a:pt x="0" y="44"/>
                  </a:lnTo>
                  <a:lnTo>
                    <a:pt x="2" y="22"/>
                  </a:lnTo>
                  <a:lnTo>
                    <a:pt x="12" y="8"/>
                  </a:lnTo>
                  <a:lnTo>
                    <a:pt x="30" y="0"/>
                  </a:lnTo>
                  <a:lnTo>
                    <a:pt x="32" y="12"/>
                  </a:lnTo>
                  <a:lnTo>
                    <a:pt x="32" y="28"/>
                  </a:lnTo>
                  <a:lnTo>
                    <a:pt x="34" y="56"/>
                  </a:lnTo>
                  <a:lnTo>
                    <a:pt x="34" y="64"/>
                  </a:lnTo>
                  <a:lnTo>
                    <a:pt x="34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2633514-F460-BB40-B9DA-732F50790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613" y="3883446"/>
              <a:ext cx="752475" cy="952500"/>
            </a:xfrm>
            <a:custGeom>
              <a:avLst/>
              <a:gdLst>
                <a:gd name="T0" fmla="*/ 12 w 474"/>
                <a:gd name="T1" fmla="*/ 412 h 600"/>
                <a:gd name="T2" fmla="*/ 14 w 474"/>
                <a:gd name="T3" fmla="*/ 456 h 600"/>
                <a:gd name="T4" fmla="*/ 14 w 474"/>
                <a:gd name="T5" fmla="*/ 464 h 600"/>
                <a:gd name="T6" fmla="*/ 86 w 474"/>
                <a:gd name="T7" fmla="*/ 508 h 600"/>
                <a:gd name="T8" fmla="*/ 64 w 474"/>
                <a:gd name="T9" fmla="*/ 560 h 600"/>
                <a:gd name="T10" fmla="*/ 152 w 474"/>
                <a:gd name="T11" fmla="*/ 572 h 600"/>
                <a:gd name="T12" fmla="*/ 178 w 474"/>
                <a:gd name="T13" fmla="*/ 580 h 600"/>
                <a:gd name="T14" fmla="*/ 202 w 474"/>
                <a:gd name="T15" fmla="*/ 598 h 600"/>
                <a:gd name="T16" fmla="*/ 252 w 474"/>
                <a:gd name="T17" fmla="*/ 578 h 600"/>
                <a:gd name="T18" fmla="*/ 286 w 474"/>
                <a:gd name="T19" fmla="*/ 600 h 600"/>
                <a:gd name="T20" fmla="*/ 364 w 474"/>
                <a:gd name="T21" fmla="*/ 572 h 600"/>
                <a:gd name="T22" fmla="*/ 376 w 474"/>
                <a:gd name="T23" fmla="*/ 550 h 600"/>
                <a:gd name="T24" fmla="*/ 366 w 474"/>
                <a:gd name="T25" fmla="*/ 534 h 600"/>
                <a:gd name="T26" fmla="*/ 402 w 474"/>
                <a:gd name="T27" fmla="*/ 504 h 600"/>
                <a:gd name="T28" fmla="*/ 404 w 474"/>
                <a:gd name="T29" fmla="*/ 470 h 600"/>
                <a:gd name="T30" fmla="*/ 354 w 474"/>
                <a:gd name="T31" fmla="*/ 440 h 600"/>
                <a:gd name="T32" fmla="*/ 350 w 474"/>
                <a:gd name="T33" fmla="*/ 390 h 600"/>
                <a:gd name="T34" fmla="*/ 360 w 474"/>
                <a:gd name="T35" fmla="*/ 360 h 600"/>
                <a:gd name="T36" fmla="*/ 418 w 474"/>
                <a:gd name="T37" fmla="*/ 326 h 600"/>
                <a:gd name="T38" fmla="*/ 444 w 474"/>
                <a:gd name="T39" fmla="*/ 312 h 600"/>
                <a:gd name="T40" fmla="*/ 466 w 474"/>
                <a:gd name="T41" fmla="*/ 312 h 600"/>
                <a:gd name="T42" fmla="*/ 454 w 474"/>
                <a:gd name="T43" fmla="*/ 278 h 600"/>
                <a:gd name="T44" fmla="*/ 448 w 474"/>
                <a:gd name="T45" fmla="*/ 216 h 600"/>
                <a:gd name="T46" fmla="*/ 430 w 474"/>
                <a:gd name="T47" fmla="*/ 196 h 600"/>
                <a:gd name="T48" fmla="*/ 412 w 474"/>
                <a:gd name="T49" fmla="*/ 148 h 600"/>
                <a:gd name="T50" fmla="*/ 424 w 474"/>
                <a:gd name="T51" fmla="*/ 106 h 600"/>
                <a:gd name="T52" fmla="*/ 418 w 474"/>
                <a:gd name="T53" fmla="*/ 76 h 600"/>
                <a:gd name="T54" fmla="*/ 368 w 474"/>
                <a:gd name="T55" fmla="*/ 66 h 600"/>
                <a:gd name="T56" fmla="*/ 338 w 474"/>
                <a:gd name="T57" fmla="*/ 36 h 600"/>
                <a:gd name="T58" fmla="*/ 280 w 474"/>
                <a:gd name="T59" fmla="*/ 52 h 600"/>
                <a:gd name="T60" fmla="*/ 256 w 474"/>
                <a:gd name="T61" fmla="*/ 72 h 600"/>
                <a:gd name="T62" fmla="*/ 264 w 474"/>
                <a:gd name="T63" fmla="*/ 44 h 600"/>
                <a:gd name="T64" fmla="*/ 266 w 474"/>
                <a:gd name="T65" fmla="*/ 32 h 600"/>
                <a:gd name="T66" fmla="*/ 260 w 474"/>
                <a:gd name="T67" fmla="*/ 30 h 600"/>
                <a:gd name="T68" fmla="*/ 244 w 474"/>
                <a:gd name="T69" fmla="*/ 34 h 600"/>
                <a:gd name="T70" fmla="*/ 220 w 474"/>
                <a:gd name="T71" fmla="*/ 44 h 600"/>
                <a:gd name="T72" fmla="*/ 210 w 474"/>
                <a:gd name="T73" fmla="*/ 14 h 600"/>
                <a:gd name="T74" fmla="*/ 176 w 474"/>
                <a:gd name="T75" fmla="*/ 14 h 600"/>
                <a:gd name="T76" fmla="*/ 146 w 474"/>
                <a:gd name="T77" fmla="*/ 0 h 600"/>
                <a:gd name="T78" fmla="*/ 136 w 474"/>
                <a:gd name="T79" fmla="*/ 32 h 600"/>
                <a:gd name="T80" fmla="*/ 148 w 474"/>
                <a:gd name="T81" fmla="*/ 50 h 600"/>
                <a:gd name="T82" fmla="*/ 144 w 474"/>
                <a:gd name="T83" fmla="*/ 62 h 600"/>
                <a:gd name="T84" fmla="*/ 180 w 474"/>
                <a:gd name="T85" fmla="*/ 88 h 600"/>
                <a:gd name="T86" fmla="*/ 134 w 474"/>
                <a:gd name="T87" fmla="*/ 78 h 600"/>
                <a:gd name="T88" fmla="*/ 126 w 474"/>
                <a:gd name="T89" fmla="*/ 96 h 600"/>
                <a:gd name="T90" fmla="*/ 118 w 474"/>
                <a:gd name="T91" fmla="*/ 98 h 600"/>
                <a:gd name="T92" fmla="*/ 112 w 474"/>
                <a:gd name="T93" fmla="*/ 110 h 600"/>
                <a:gd name="T94" fmla="*/ 108 w 474"/>
                <a:gd name="T95" fmla="*/ 94 h 600"/>
                <a:gd name="T96" fmla="*/ 64 w 474"/>
                <a:gd name="T97" fmla="*/ 96 h 600"/>
                <a:gd name="T98" fmla="*/ 76 w 474"/>
                <a:gd name="T99" fmla="*/ 158 h 600"/>
                <a:gd name="T100" fmla="*/ 46 w 474"/>
                <a:gd name="T101" fmla="*/ 216 h 600"/>
                <a:gd name="T102" fmla="*/ 2 w 474"/>
                <a:gd name="T103" fmla="*/ 298 h 600"/>
                <a:gd name="T104" fmla="*/ 4 w 474"/>
                <a:gd name="T105" fmla="*/ 358 h 600"/>
                <a:gd name="T106" fmla="*/ 10 w 474"/>
                <a:gd name="T107" fmla="*/ 4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4" h="600">
                  <a:moveTo>
                    <a:pt x="10" y="400"/>
                  </a:moveTo>
                  <a:lnTo>
                    <a:pt x="12" y="412"/>
                  </a:lnTo>
                  <a:lnTo>
                    <a:pt x="12" y="428"/>
                  </a:lnTo>
                  <a:lnTo>
                    <a:pt x="14" y="456"/>
                  </a:lnTo>
                  <a:lnTo>
                    <a:pt x="14" y="464"/>
                  </a:lnTo>
                  <a:lnTo>
                    <a:pt x="14" y="464"/>
                  </a:lnTo>
                  <a:lnTo>
                    <a:pt x="30" y="472"/>
                  </a:lnTo>
                  <a:lnTo>
                    <a:pt x="86" y="508"/>
                  </a:lnTo>
                  <a:lnTo>
                    <a:pt x="60" y="554"/>
                  </a:lnTo>
                  <a:lnTo>
                    <a:pt x="64" y="560"/>
                  </a:lnTo>
                  <a:lnTo>
                    <a:pt x="140" y="572"/>
                  </a:lnTo>
                  <a:lnTo>
                    <a:pt x="152" y="572"/>
                  </a:lnTo>
                  <a:lnTo>
                    <a:pt x="164" y="578"/>
                  </a:lnTo>
                  <a:lnTo>
                    <a:pt x="178" y="580"/>
                  </a:lnTo>
                  <a:lnTo>
                    <a:pt x="188" y="590"/>
                  </a:lnTo>
                  <a:lnTo>
                    <a:pt x="202" y="598"/>
                  </a:lnTo>
                  <a:lnTo>
                    <a:pt x="220" y="598"/>
                  </a:lnTo>
                  <a:lnTo>
                    <a:pt x="252" y="578"/>
                  </a:lnTo>
                  <a:lnTo>
                    <a:pt x="264" y="582"/>
                  </a:lnTo>
                  <a:lnTo>
                    <a:pt x="286" y="600"/>
                  </a:lnTo>
                  <a:lnTo>
                    <a:pt x="348" y="574"/>
                  </a:lnTo>
                  <a:lnTo>
                    <a:pt x="364" y="572"/>
                  </a:lnTo>
                  <a:lnTo>
                    <a:pt x="372" y="566"/>
                  </a:lnTo>
                  <a:lnTo>
                    <a:pt x="376" y="550"/>
                  </a:lnTo>
                  <a:lnTo>
                    <a:pt x="374" y="544"/>
                  </a:lnTo>
                  <a:lnTo>
                    <a:pt x="366" y="534"/>
                  </a:lnTo>
                  <a:lnTo>
                    <a:pt x="372" y="520"/>
                  </a:lnTo>
                  <a:lnTo>
                    <a:pt x="402" y="504"/>
                  </a:lnTo>
                  <a:lnTo>
                    <a:pt x="420" y="488"/>
                  </a:lnTo>
                  <a:lnTo>
                    <a:pt x="404" y="470"/>
                  </a:lnTo>
                  <a:lnTo>
                    <a:pt x="378" y="456"/>
                  </a:lnTo>
                  <a:lnTo>
                    <a:pt x="354" y="440"/>
                  </a:lnTo>
                  <a:lnTo>
                    <a:pt x="348" y="424"/>
                  </a:lnTo>
                  <a:lnTo>
                    <a:pt x="350" y="390"/>
                  </a:lnTo>
                  <a:lnTo>
                    <a:pt x="348" y="382"/>
                  </a:lnTo>
                  <a:lnTo>
                    <a:pt x="360" y="360"/>
                  </a:lnTo>
                  <a:lnTo>
                    <a:pt x="392" y="348"/>
                  </a:lnTo>
                  <a:lnTo>
                    <a:pt x="418" y="326"/>
                  </a:lnTo>
                  <a:lnTo>
                    <a:pt x="428" y="318"/>
                  </a:lnTo>
                  <a:lnTo>
                    <a:pt x="444" y="312"/>
                  </a:lnTo>
                  <a:lnTo>
                    <a:pt x="460" y="316"/>
                  </a:lnTo>
                  <a:lnTo>
                    <a:pt x="466" y="312"/>
                  </a:lnTo>
                  <a:lnTo>
                    <a:pt x="474" y="298"/>
                  </a:lnTo>
                  <a:lnTo>
                    <a:pt x="454" y="278"/>
                  </a:lnTo>
                  <a:lnTo>
                    <a:pt x="446" y="238"/>
                  </a:lnTo>
                  <a:lnTo>
                    <a:pt x="448" y="216"/>
                  </a:lnTo>
                  <a:lnTo>
                    <a:pt x="442" y="202"/>
                  </a:lnTo>
                  <a:lnTo>
                    <a:pt x="430" y="196"/>
                  </a:lnTo>
                  <a:lnTo>
                    <a:pt x="422" y="164"/>
                  </a:lnTo>
                  <a:lnTo>
                    <a:pt x="412" y="148"/>
                  </a:lnTo>
                  <a:lnTo>
                    <a:pt x="424" y="124"/>
                  </a:lnTo>
                  <a:lnTo>
                    <a:pt x="424" y="106"/>
                  </a:lnTo>
                  <a:lnTo>
                    <a:pt x="420" y="88"/>
                  </a:lnTo>
                  <a:lnTo>
                    <a:pt x="418" y="76"/>
                  </a:lnTo>
                  <a:lnTo>
                    <a:pt x="384" y="58"/>
                  </a:lnTo>
                  <a:lnTo>
                    <a:pt x="368" y="66"/>
                  </a:lnTo>
                  <a:lnTo>
                    <a:pt x="356" y="46"/>
                  </a:lnTo>
                  <a:lnTo>
                    <a:pt x="338" y="36"/>
                  </a:lnTo>
                  <a:lnTo>
                    <a:pt x="312" y="42"/>
                  </a:lnTo>
                  <a:lnTo>
                    <a:pt x="280" y="52"/>
                  </a:lnTo>
                  <a:lnTo>
                    <a:pt x="272" y="68"/>
                  </a:lnTo>
                  <a:lnTo>
                    <a:pt x="256" y="72"/>
                  </a:lnTo>
                  <a:lnTo>
                    <a:pt x="252" y="58"/>
                  </a:lnTo>
                  <a:lnTo>
                    <a:pt x="264" y="44"/>
                  </a:lnTo>
                  <a:lnTo>
                    <a:pt x="266" y="32"/>
                  </a:lnTo>
                  <a:lnTo>
                    <a:pt x="266" y="32"/>
                  </a:lnTo>
                  <a:lnTo>
                    <a:pt x="260" y="30"/>
                  </a:lnTo>
                  <a:lnTo>
                    <a:pt x="260" y="30"/>
                  </a:lnTo>
                  <a:lnTo>
                    <a:pt x="252" y="32"/>
                  </a:lnTo>
                  <a:lnTo>
                    <a:pt x="244" y="34"/>
                  </a:lnTo>
                  <a:lnTo>
                    <a:pt x="226" y="32"/>
                  </a:lnTo>
                  <a:lnTo>
                    <a:pt x="220" y="44"/>
                  </a:lnTo>
                  <a:lnTo>
                    <a:pt x="212" y="30"/>
                  </a:lnTo>
                  <a:lnTo>
                    <a:pt x="210" y="14"/>
                  </a:lnTo>
                  <a:lnTo>
                    <a:pt x="198" y="6"/>
                  </a:lnTo>
                  <a:lnTo>
                    <a:pt x="176" y="14"/>
                  </a:lnTo>
                  <a:lnTo>
                    <a:pt x="160" y="4"/>
                  </a:lnTo>
                  <a:lnTo>
                    <a:pt x="146" y="0"/>
                  </a:lnTo>
                  <a:lnTo>
                    <a:pt x="150" y="28"/>
                  </a:lnTo>
                  <a:lnTo>
                    <a:pt x="136" y="32"/>
                  </a:lnTo>
                  <a:lnTo>
                    <a:pt x="148" y="38"/>
                  </a:lnTo>
                  <a:lnTo>
                    <a:pt x="148" y="50"/>
                  </a:lnTo>
                  <a:lnTo>
                    <a:pt x="158" y="54"/>
                  </a:lnTo>
                  <a:lnTo>
                    <a:pt x="144" y="62"/>
                  </a:lnTo>
                  <a:lnTo>
                    <a:pt x="150" y="72"/>
                  </a:lnTo>
                  <a:lnTo>
                    <a:pt x="180" y="88"/>
                  </a:lnTo>
                  <a:lnTo>
                    <a:pt x="166" y="92"/>
                  </a:lnTo>
                  <a:lnTo>
                    <a:pt x="134" y="78"/>
                  </a:lnTo>
                  <a:lnTo>
                    <a:pt x="126" y="96"/>
                  </a:lnTo>
                  <a:lnTo>
                    <a:pt x="126" y="96"/>
                  </a:lnTo>
                  <a:lnTo>
                    <a:pt x="122" y="96"/>
                  </a:lnTo>
                  <a:lnTo>
                    <a:pt x="118" y="98"/>
                  </a:lnTo>
                  <a:lnTo>
                    <a:pt x="118" y="98"/>
                  </a:lnTo>
                  <a:lnTo>
                    <a:pt x="112" y="110"/>
                  </a:lnTo>
                  <a:lnTo>
                    <a:pt x="104" y="106"/>
                  </a:lnTo>
                  <a:lnTo>
                    <a:pt x="108" y="94"/>
                  </a:lnTo>
                  <a:lnTo>
                    <a:pt x="98" y="86"/>
                  </a:lnTo>
                  <a:lnTo>
                    <a:pt x="64" y="96"/>
                  </a:lnTo>
                  <a:lnTo>
                    <a:pt x="70" y="124"/>
                  </a:lnTo>
                  <a:lnTo>
                    <a:pt x="76" y="158"/>
                  </a:lnTo>
                  <a:lnTo>
                    <a:pt x="66" y="186"/>
                  </a:lnTo>
                  <a:lnTo>
                    <a:pt x="46" y="216"/>
                  </a:lnTo>
                  <a:lnTo>
                    <a:pt x="18" y="258"/>
                  </a:lnTo>
                  <a:lnTo>
                    <a:pt x="2" y="298"/>
                  </a:lnTo>
                  <a:lnTo>
                    <a:pt x="0" y="326"/>
                  </a:lnTo>
                  <a:lnTo>
                    <a:pt x="4" y="358"/>
                  </a:lnTo>
                  <a:lnTo>
                    <a:pt x="10" y="400"/>
                  </a:lnTo>
                  <a:lnTo>
                    <a:pt x="10" y="400"/>
                  </a:lnTo>
                  <a:close/>
                </a:path>
              </a:pathLst>
            </a:custGeom>
            <a:solidFill>
              <a:srgbClr val="800000">
                <a:lumMod val="60000"/>
                <a:lumOff val="40000"/>
              </a:srgbClr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C3D79B05-A288-0645-BAD4-B82870CA9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888" y="4066102"/>
              <a:ext cx="333375" cy="377825"/>
            </a:xfrm>
            <a:custGeom>
              <a:avLst/>
              <a:gdLst>
                <a:gd name="T0" fmla="*/ 0 w 210"/>
                <a:gd name="T1" fmla="*/ 162 h 238"/>
                <a:gd name="T2" fmla="*/ 18 w 210"/>
                <a:gd name="T3" fmla="*/ 180 h 238"/>
                <a:gd name="T4" fmla="*/ 34 w 210"/>
                <a:gd name="T5" fmla="*/ 188 h 238"/>
                <a:gd name="T6" fmla="*/ 68 w 210"/>
                <a:gd name="T7" fmla="*/ 188 h 238"/>
                <a:gd name="T8" fmla="*/ 90 w 210"/>
                <a:gd name="T9" fmla="*/ 182 h 238"/>
                <a:gd name="T10" fmla="*/ 106 w 210"/>
                <a:gd name="T11" fmla="*/ 194 h 238"/>
                <a:gd name="T12" fmla="*/ 114 w 210"/>
                <a:gd name="T13" fmla="*/ 212 h 238"/>
                <a:gd name="T14" fmla="*/ 110 w 210"/>
                <a:gd name="T15" fmla="*/ 222 h 238"/>
                <a:gd name="T16" fmla="*/ 118 w 210"/>
                <a:gd name="T17" fmla="*/ 234 h 238"/>
                <a:gd name="T18" fmla="*/ 136 w 210"/>
                <a:gd name="T19" fmla="*/ 238 h 238"/>
                <a:gd name="T20" fmla="*/ 136 w 210"/>
                <a:gd name="T21" fmla="*/ 230 h 238"/>
                <a:gd name="T22" fmla="*/ 136 w 210"/>
                <a:gd name="T23" fmla="*/ 230 h 238"/>
                <a:gd name="T24" fmla="*/ 134 w 210"/>
                <a:gd name="T25" fmla="*/ 218 h 238"/>
                <a:gd name="T26" fmla="*/ 136 w 210"/>
                <a:gd name="T27" fmla="*/ 190 h 238"/>
                <a:gd name="T28" fmla="*/ 152 w 210"/>
                <a:gd name="T29" fmla="*/ 150 h 238"/>
                <a:gd name="T30" fmla="*/ 180 w 210"/>
                <a:gd name="T31" fmla="*/ 108 h 238"/>
                <a:gd name="T32" fmla="*/ 200 w 210"/>
                <a:gd name="T33" fmla="*/ 78 h 238"/>
                <a:gd name="T34" fmla="*/ 210 w 210"/>
                <a:gd name="T35" fmla="*/ 50 h 238"/>
                <a:gd name="T36" fmla="*/ 204 w 210"/>
                <a:gd name="T37" fmla="*/ 18 h 238"/>
                <a:gd name="T38" fmla="*/ 194 w 210"/>
                <a:gd name="T39" fmla="*/ 12 h 238"/>
                <a:gd name="T40" fmla="*/ 190 w 210"/>
                <a:gd name="T41" fmla="*/ 0 h 238"/>
                <a:gd name="T42" fmla="*/ 166 w 210"/>
                <a:gd name="T43" fmla="*/ 10 h 238"/>
                <a:gd name="T44" fmla="*/ 142 w 210"/>
                <a:gd name="T45" fmla="*/ 8 h 238"/>
                <a:gd name="T46" fmla="*/ 124 w 210"/>
                <a:gd name="T47" fmla="*/ 22 h 238"/>
                <a:gd name="T48" fmla="*/ 118 w 210"/>
                <a:gd name="T49" fmla="*/ 38 h 238"/>
                <a:gd name="T50" fmla="*/ 122 w 210"/>
                <a:gd name="T51" fmla="*/ 54 h 238"/>
                <a:gd name="T52" fmla="*/ 122 w 210"/>
                <a:gd name="T53" fmla="*/ 72 h 238"/>
                <a:gd name="T54" fmla="*/ 134 w 210"/>
                <a:gd name="T55" fmla="*/ 78 h 238"/>
                <a:gd name="T56" fmla="*/ 118 w 210"/>
                <a:gd name="T57" fmla="*/ 94 h 238"/>
                <a:gd name="T58" fmla="*/ 108 w 210"/>
                <a:gd name="T59" fmla="*/ 94 h 238"/>
                <a:gd name="T60" fmla="*/ 96 w 210"/>
                <a:gd name="T61" fmla="*/ 70 h 238"/>
                <a:gd name="T62" fmla="*/ 110 w 210"/>
                <a:gd name="T63" fmla="*/ 56 h 238"/>
                <a:gd name="T64" fmla="*/ 92 w 210"/>
                <a:gd name="T65" fmla="*/ 26 h 238"/>
                <a:gd name="T66" fmla="*/ 78 w 210"/>
                <a:gd name="T67" fmla="*/ 66 h 238"/>
                <a:gd name="T68" fmla="*/ 70 w 210"/>
                <a:gd name="T69" fmla="*/ 92 h 238"/>
                <a:gd name="T70" fmla="*/ 48 w 210"/>
                <a:gd name="T71" fmla="*/ 122 h 238"/>
                <a:gd name="T72" fmla="*/ 70 w 210"/>
                <a:gd name="T73" fmla="*/ 128 h 238"/>
                <a:gd name="T74" fmla="*/ 52 w 210"/>
                <a:gd name="T75" fmla="*/ 144 h 238"/>
                <a:gd name="T76" fmla="*/ 26 w 210"/>
                <a:gd name="T77" fmla="*/ 146 h 238"/>
                <a:gd name="T78" fmla="*/ 0 w 210"/>
                <a:gd name="T79" fmla="*/ 162 h 238"/>
                <a:gd name="T80" fmla="*/ 0 w 210"/>
                <a:gd name="T81" fmla="*/ 16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0" h="238">
                  <a:moveTo>
                    <a:pt x="0" y="162"/>
                  </a:moveTo>
                  <a:lnTo>
                    <a:pt x="18" y="180"/>
                  </a:lnTo>
                  <a:lnTo>
                    <a:pt x="34" y="188"/>
                  </a:lnTo>
                  <a:lnTo>
                    <a:pt x="68" y="188"/>
                  </a:lnTo>
                  <a:lnTo>
                    <a:pt x="90" y="182"/>
                  </a:lnTo>
                  <a:lnTo>
                    <a:pt x="106" y="194"/>
                  </a:lnTo>
                  <a:lnTo>
                    <a:pt x="114" y="212"/>
                  </a:lnTo>
                  <a:lnTo>
                    <a:pt x="110" y="222"/>
                  </a:lnTo>
                  <a:lnTo>
                    <a:pt x="118" y="234"/>
                  </a:lnTo>
                  <a:lnTo>
                    <a:pt x="136" y="238"/>
                  </a:lnTo>
                  <a:lnTo>
                    <a:pt x="136" y="230"/>
                  </a:lnTo>
                  <a:lnTo>
                    <a:pt x="136" y="230"/>
                  </a:lnTo>
                  <a:lnTo>
                    <a:pt x="134" y="218"/>
                  </a:lnTo>
                  <a:lnTo>
                    <a:pt x="136" y="190"/>
                  </a:lnTo>
                  <a:lnTo>
                    <a:pt x="152" y="150"/>
                  </a:lnTo>
                  <a:lnTo>
                    <a:pt x="180" y="108"/>
                  </a:lnTo>
                  <a:lnTo>
                    <a:pt x="200" y="78"/>
                  </a:lnTo>
                  <a:lnTo>
                    <a:pt x="210" y="50"/>
                  </a:lnTo>
                  <a:lnTo>
                    <a:pt x="204" y="18"/>
                  </a:lnTo>
                  <a:lnTo>
                    <a:pt x="194" y="12"/>
                  </a:lnTo>
                  <a:lnTo>
                    <a:pt x="190" y="0"/>
                  </a:lnTo>
                  <a:lnTo>
                    <a:pt x="166" y="10"/>
                  </a:lnTo>
                  <a:lnTo>
                    <a:pt x="142" y="8"/>
                  </a:lnTo>
                  <a:lnTo>
                    <a:pt x="124" y="22"/>
                  </a:lnTo>
                  <a:lnTo>
                    <a:pt x="118" y="38"/>
                  </a:lnTo>
                  <a:lnTo>
                    <a:pt x="122" y="54"/>
                  </a:lnTo>
                  <a:lnTo>
                    <a:pt x="122" y="72"/>
                  </a:lnTo>
                  <a:lnTo>
                    <a:pt x="134" y="78"/>
                  </a:lnTo>
                  <a:lnTo>
                    <a:pt x="118" y="94"/>
                  </a:lnTo>
                  <a:lnTo>
                    <a:pt x="108" y="94"/>
                  </a:lnTo>
                  <a:lnTo>
                    <a:pt x="96" y="70"/>
                  </a:lnTo>
                  <a:lnTo>
                    <a:pt x="110" y="56"/>
                  </a:lnTo>
                  <a:lnTo>
                    <a:pt x="92" y="26"/>
                  </a:lnTo>
                  <a:lnTo>
                    <a:pt x="78" y="66"/>
                  </a:lnTo>
                  <a:lnTo>
                    <a:pt x="70" y="92"/>
                  </a:lnTo>
                  <a:lnTo>
                    <a:pt x="48" y="122"/>
                  </a:lnTo>
                  <a:lnTo>
                    <a:pt x="70" y="128"/>
                  </a:lnTo>
                  <a:lnTo>
                    <a:pt x="52" y="144"/>
                  </a:lnTo>
                  <a:lnTo>
                    <a:pt x="26" y="146"/>
                  </a:lnTo>
                  <a:lnTo>
                    <a:pt x="0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99FFCC"/>
            </a:solidFill>
            <a:ln w="9525">
              <a:solidFill>
                <a:srgbClr val="5C2D00">
                  <a:lumMod val="75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5F0D7F0D-2B78-D54A-979E-2C80743D4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988" y="4774127"/>
              <a:ext cx="390525" cy="263525"/>
            </a:xfrm>
            <a:custGeom>
              <a:avLst/>
              <a:gdLst>
                <a:gd name="T0" fmla="*/ 50 w 246"/>
                <a:gd name="T1" fmla="*/ 160 h 166"/>
                <a:gd name="T2" fmla="*/ 52 w 246"/>
                <a:gd name="T3" fmla="*/ 114 h 166"/>
                <a:gd name="T4" fmla="*/ 32 w 246"/>
                <a:gd name="T5" fmla="*/ 108 h 166"/>
                <a:gd name="T6" fmla="*/ 12 w 246"/>
                <a:gd name="T7" fmla="*/ 118 h 166"/>
                <a:gd name="T8" fmla="*/ 0 w 246"/>
                <a:gd name="T9" fmla="*/ 98 h 166"/>
                <a:gd name="T10" fmla="*/ 36 w 246"/>
                <a:gd name="T11" fmla="*/ 56 h 166"/>
                <a:gd name="T12" fmla="*/ 54 w 246"/>
                <a:gd name="T13" fmla="*/ 12 h 166"/>
                <a:gd name="T14" fmla="*/ 90 w 246"/>
                <a:gd name="T15" fmla="*/ 0 h 166"/>
                <a:gd name="T16" fmla="*/ 94 w 246"/>
                <a:gd name="T17" fmla="*/ 6 h 166"/>
                <a:gd name="T18" fmla="*/ 170 w 246"/>
                <a:gd name="T19" fmla="*/ 18 h 166"/>
                <a:gd name="T20" fmla="*/ 182 w 246"/>
                <a:gd name="T21" fmla="*/ 18 h 166"/>
                <a:gd name="T22" fmla="*/ 194 w 246"/>
                <a:gd name="T23" fmla="*/ 24 h 166"/>
                <a:gd name="T24" fmla="*/ 188 w 246"/>
                <a:gd name="T25" fmla="*/ 64 h 166"/>
                <a:gd name="T26" fmla="*/ 214 w 246"/>
                <a:gd name="T27" fmla="*/ 80 h 166"/>
                <a:gd name="T28" fmla="*/ 246 w 246"/>
                <a:gd name="T29" fmla="*/ 96 h 166"/>
                <a:gd name="T30" fmla="*/ 244 w 246"/>
                <a:gd name="T31" fmla="*/ 116 h 166"/>
                <a:gd name="T32" fmla="*/ 228 w 246"/>
                <a:gd name="T33" fmla="*/ 118 h 166"/>
                <a:gd name="T34" fmla="*/ 208 w 246"/>
                <a:gd name="T35" fmla="*/ 132 h 166"/>
                <a:gd name="T36" fmla="*/ 174 w 246"/>
                <a:gd name="T37" fmla="*/ 140 h 166"/>
                <a:gd name="T38" fmla="*/ 164 w 246"/>
                <a:gd name="T39" fmla="*/ 166 h 166"/>
                <a:gd name="T40" fmla="*/ 144 w 246"/>
                <a:gd name="T41" fmla="*/ 162 h 166"/>
                <a:gd name="T42" fmla="*/ 134 w 246"/>
                <a:gd name="T43" fmla="*/ 138 h 166"/>
                <a:gd name="T44" fmla="*/ 128 w 246"/>
                <a:gd name="T45" fmla="*/ 132 h 166"/>
                <a:gd name="T46" fmla="*/ 102 w 246"/>
                <a:gd name="T47" fmla="*/ 152 h 166"/>
                <a:gd name="T48" fmla="*/ 50 w 246"/>
                <a:gd name="T49" fmla="*/ 160 h 166"/>
                <a:gd name="T50" fmla="*/ 50 w 246"/>
                <a:gd name="T51" fmla="*/ 16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6" h="166">
                  <a:moveTo>
                    <a:pt x="50" y="160"/>
                  </a:moveTo>
                  <a:lnTo>
                    <a:pt x="52" y="114"/>
                  </a:lnTo>
                  <a:lnTo>
                    <a:pt x="32" y="108"/>
                  </a:lnTo>
                  <a:lnTo>
                    <a:pt x="12" y="118"/>
                  </a:lnTo>
                  <a:lnTo>
                    <a:pt x="0" y="98"/>
                  </a:lnTo>
                  <a:lnTo>
                    <a:pt x="36" y="56"/>
                  </a:lnTo>
                  <a:lnTo>
                    <a:pt x="54" y="12"/>
                  </a:lnTo>
                  <a:lnTo>
                    <a:pt x="90" y="0"/>
                  </a:lnTo>
                  <a:lnTo>
                    <a:pt x="94" y="6"/>
                  </a:lnTo>
                  <a:lnTo>
                    <a:pt x="170" y="18"/>
                  </a:lnTo>
                  <a:lnTo>
                    <a:pt x="182" y="18"/>
                  </a:lnTo>
                  <a:lnTo>
                    <a:pt x="194" y="24"/>
                  </a:lnTo>
                  <a:lnTo>
                    <a:pt x="188" y="64"/>
                  </a:lnTo>
                  <a:lnTo>
                    <a:pt x="214" y="80"/>
                  </a:lnTo>
                  <a:lnTo>
                    <a:pt x="246" y="96"/>
                  </a:lnTo>
                  <a:lnTo>
                    <a:pt x="244" y="116"/>
                  </a:lnTo>
                  <a:lnTo>
                    <a:pt x="228" y="118"/>
                  </a:lnTo>
                  <a:lnTo>
                    <a:pt x="208" y="132"/>
                  </a:lnTo>
                  <a:lnTo>
                    <a:pt x="174" y="140"/>
                  </a:lnTo>
                  <a:lnTo>
                    <a:pt x="164" y="166"/>
                  </a:lnTo>
                  <a:lnTo>
                    <a:pt x="144" y="162"/>
                  </a:lnTo>
                  <a:lnTo>
                    <a:pt x="134" y="138"/>
                  </a:lnTo>
                  <a:lnTo>
                    <a:pt x="128" y="132"/>
                  </a:lnTo>
                  <a:lnTo>
                    <a:pt x="102" y="152"/>
                  </a:lnTo>
                  <a:lnTo>
                    <a:pt x="50" y="160"/>
                  </a:lnTo>
                  <a:lnTo>
                    <a:pt x="50" y="160"/>
                  </a:lnTo>
                  <a:close/>
                </a:path>
              </a:pathLst>
            </a:custGeom>
            <a:solidFill>
              <a:srgbClr val="99FFCC"/>
            </a:solidFill>
            <a:ln w="9525">
              <a:solidFill>
                <a:srgbClr val="5C2D00">
                  <a:lumMod val="75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065D57F3-771E-624F-9CFB-9CAA084B9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738" y="4878902"/>
              <a:ext cx="1152525" cy="1123950"/>
            </a:xfrm>
            <a:custGeom>
              <a:avLst/>
              <a:gdLst>
                <a:gd name="T0" fmla="*/ 74 w 726"/>
                <a:gd name="T1" fmla="*/ 246 h 708"/>
                <a:gd name="T2" fmla="*/ 94 w 726"/>
                <a:gd name="T3" fmla="*/ 226 h 708"/>
                <a:gd name="T4" fmla="*/ 120 w 726"/>
                <a:gd name="T5" fmla="*/ 202 h 708"/>
                <a:gd name="T6" fmla="*/ 174 w 726"/>
                <a:gd name="T7" fmla="*/ 222 h 708"/>
                <a:gd name="T8" fmla="*/ 214 w 726"/>
                <a:gd name="T9" fmla="*/ 254 h 708"/>
                <a:gd name="T10" fmla="*/ 228 w 726"/>
                <a:gd name="T11" fmla="*/ 308 h 708"/>
                <a:gd name="T12" fmla="*/ 248 w 726"/>
                <a:gd name="T13" fmla="*/ 330 h 708"/>
                <a:gd name="T14" fmla="*/ 262 w 726"/>
                <a:gd name="T15" fmla="*/ 356 h 708"/>
                <a:gd name="T16" fmla="*/ 372 w 726"/>
                <a:gd name="T17" fmla="*/ 442 h 708"/>
                <a:gd name="T18" fmla="*/ 408 w 726"/>
                <a:gd name="T19" fmla="*/ 454 h 708"/>
                <a:gd name="T20" fmla="*/ 438 w 726"/>
                <a:gd name="T21" fmla="*/ 474 h 708"/>
                <a:gd name="T22" fmla="*/ 454 w 726"/>
                <a:gd name="T23" fmla="*/ 490 h 708"/>
                <a:gd name="T24" fmla="*/ 494 w 726"/>
                <a:gd name="T25" fmla="*/ 508 h 708"/>
                <a:gd name="T26" fmla="*/ 522 w 726"/>
                <a:gd name="T27" fmla="*/ 544 h 708"/>
                <a:gd name="T28" fmla="*/ 552 w 726"/>
                <a:gd name="T29" fmla="*/ 566 h 708"/>
                <a:gd name="T30" fmla="*/ 580 w 726"/>
                <a:gd name="T31" fmla="*/ 608 h 708"/>
                <a:gd name="T32" fmla="*/ 572 w 726"/>
                <a:gd name="T33" fmla="*/ 634 h 708"/>
                <a:gd name="T34" fmla="*/ 572 w 726"/>
                <a:gd name="T35" fmla="*/ 656 h 708"/>
                <a:gd name="T36" fmla="*/ 554 w 726"/>
                <a:gd name="T37" fmla="*/ 686 h 708"/>
                <a:gd name="T38" fmla="*/ 576 w 726"/>
                <a:gd name="T39" fmla="*/ 708 h 708"/>
                <a:gd name="T40" fmla="*/ 594 w 726"/>
                <a:gd name="T41" fmla="*/ 686 h 708"/>
                <a:gd name="T42" fmla="*/ 616 w 726"/>
                <a:gd name="T43" fmla="*/ 660 h 708"/>
                <a:gd name="T44" fmla="*/ 614 w 726"/>
                <a:gd name="T45" fmla="*/ 630 h 708"/>
                <a:gd name="T46" fmla="*/ 642 w 726"/>
                <a:gd name="T47" fmla="*/ 614 h 708"/>
                <a:gd name="T48" fmla="*/ 628 w 726"/>
                <a:gd name="T49" fmla="*/ 566 h 708"/>
                <a:gd name="T50" fmla="*/ 614 w 726"/>
                <a:gd name="T51" fmla="*/ 524 h 708"/>
                <a:gd name="T52" fmla="*/ 650 w 726"/>
                <a:gd name="T53" fmla="*/ 514 h 708"/>
                <a:gd name="T54" fmla="*/ 690 w 726"/>
                <a:gd name="T55" fmla="*/ 518 h 708"/>
                <a:gd name="T56" fmla="*/ 708 w 726"/>
                <a:gd name="T57" fmla="*/ 544 h 708"/>
                <a:gd name="T58" fmla="*/ 726 w 726"/>
                <a:gd name="T59" fmla="*/ 524 h 708"/>
                <a:gd name="T60" fmla="*/ 658 w 726"/>
                <a:gd name="T61" fmla="*/ 464 h 708"/>
                <a:gd name="T62" fmla="*/ 556 w 726"/>
                <a:gd name="T63" fmla="*/ 408 h 708"/>
                <a:gd name="T64" fmla="*/ 568 w 726"/>
                <a:gd name="T65" fmla="*/ 384 h 708"/>
                <a:gd name="T66" fmla="*/ 508 w 726"/>
                <a:gd name="T67" fmla="*/ 380 h 708"/>
                <a:gd name="T68" fmla="*/ 438 w 726"/>
                <a:gd name="T69" fmla="*/ 318 h 708"/>
                <a:gd name="T70" fmla="*/ 368 w 726"/>
                <a:gd name="T71" fmla="*/ 236 h 708"/>
                <a:gd name="T72" fmla="*/ 330 w 726"/>
                <a:gd name="T73" fmla="*/ 164 h 708"/>
                <a:gd name="T74" fmla="*/ 340 w 726"/>
                <a:gd name="T75" fmla="*/ 138 h 708"/>
                <a:gd name="T76" fmla="*/ 362 w 726"/>
                <a:gd name="T77" fmla="*/ 108 h 708"/>
                <a:gd name="T78" fmla="*/ 392 w 726"/>
                <a:gd name="T79" fmla="*/ 104 h 708"/>
                <a:gd name="T80" fmla="*/ 416 w 726"/>
                <a:gd name="T81" fmla="*/ 102 h 708"/>
                <a:gd name="T82" fmla="*/ 436 w 726"/>
                <a:gd name="T83" fmla="*/ 60 h 708"/>
                <a:gd name="T84" fmla="*/ 386 w 726"/>
                <a:gd name="T85" fmla="*/ 30 h 708"/>
                <a:gd name="T86" fmla="*/ 346 w 726"/>
                <a:gd name="T87" fmla="*/ 0 h 708"/>
                <a:gd name="T88" fmla="*/ 274 w 726"/>
                <a:gd name="T89" fmla="*/ 16 h 708"/>
                <a:gd name="T90" fmla="*/ 224 w 726"/>
                <a:gd name="T91" fmla="*/ 50 h 708"/>
                <a:gd name="T92" fmla="*/ 188 w 726"/>
                <a:gd name="T93" fmla="*/ 66 h 708"/>
                <a:gd name="T94" fmla="*/ 144 w 726"/>
                <a:gd name="T95" fmla="*/ 100 h 708"/>
                <a:gd name="T96" fmla="*/ 114 w 726"/>
                <a:gd name="T97" fmla="*/ 72 h 708"/>
                <a:gd name="T98" fmla="*/ 82 w 726"/>
                <a:gd name="T99" fmla="*/ 86 h 708"/>
                <a:gd name="T100" fmla="*/ 30 w 726"/>
                <a:gd name="T101" fmla="*/ 96 h 708"/>
                <a:gd name="T102" fmla="*/ 0 w 726"/>
                <a:gd name="T103" fmla="*/ 156 h 708"/>
                <a:gd name="T104" fmla="*/ 16 w 726"/>
                <a:gd name="T105" fmla="*/ 228 h 708"/>
                <a:gd name="T106" fmla="*/ 48 w 726"/>
                <a:gd name="T107" fmla="*/ 24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26" h="708">
                  <a:moveTo>
                    <a:pt x="48" y="248"/>
                  </a:moveTo>
                  <a:lnTo>
                    <a:pt x="74" y="246"/>
                  </a:lnTo>
                  <a:lnTo>
                    <a:pt x="82" y="230"/>
                  </a:lnTo>
                  <a:lnTo>
                    <a:pt x="94" y="226"/>
                  </a:lnTo>
                  <a:lnTo>
                    <a:pt x="102" y="206"/>
                  </a:lnTo>
                  <a:lnTo>
                    <a:pt x="120" y="202"/>
                  </a:lnTo>
                  <a:lnTo>
                    <a:pt x="132" y="200"/>
                  </a:lnTo>
                  <a:lnTo>
                    <a:pt x="174" y="222"/>
                  </a:lnTo>
                  <a:lnTo>
                    <a:pt x="192" y="222"/>
                  </a:lnTo>
                  <a:lnTo>
                    <a:pt x="214" y="254"/>
                  </a:lnTo>
                  <a:lnTo>
                    <a:pt x="228" y="286"/>
                  </a:lnTo>
                  <a:lnTo>
                    <a:pt x="228" y="308"/>
                  </a:lnTo>
                  <a:lnTo>
                    <a:pt x="244" y="316"/>
                  </a:lnTo>
                  <a:lnTo>
                    <a:pt x="248" y="330"/>
                  </a:lnTo>
                  <a:lnTo>
                    <a:pt x="260" y="340"/>
                  </a:lnTo>
                  <a:lnTo>
                    <a:pt x="262" y="356"/>
                  </a:lnTo>
                  <a:lnTo>
                    <a:pt x="298" y="368"/>
                  </a:lnTo>
                  <a:lnTo>
                    <a:pt x="372" y="442"/>
                  </a:lnTo>
                  <a:lnTo>
                    <a:pt x="388" y="450"/>
                  </a:lnTo>
                  <a:lnTo>
                    <a:pt x="408" y="454"/>
                  </a:lnTo>
                  <a:lnTo>
                    <a:pt x="428" y="454"/>
                  </a:lnTo>
                  <a:lnTo>
                    <a:pt x="438" y="474"/>
                  </a:lnTo>
                  <a:lnTo>
                    <a:pt x="454" y="474"/>
                  </a:lnTo>
                  <a:lnTo>
                    <a:pt x="454" y="490"/>
                  </a:lnTo>
                  <a:lnTo>
                    <a:pt x="484" y="490"/>
                  </a:lnTo>
                  <a:lnTo>
                    <a:pt x="494" y="508"/>
                  </a:lnTo>
                  <a:lnTo>
                    <a:pt x="490" y="520"/>
                  </a:lnTo>
                  <a:lnTo>
                    <a:pt x="522" y="544"/>
                  </a:lnTo>
                  <a:lnTo>
                    <a:pt x="542" y="542"/>
                  </a:lnTo>
                  <a:lnTo>
                    <a:pt x="552" y="566"/>
                  </a:lnTo>
                  <a:lnTo>
                    <a:pt x="568" y="580"/>
                  </a:lnTo>
                  <a:lnTo>
                    <a:pt x="580" y="608"/>
                  </a:lnTo>
                  <a:lnTo>
                    <a:pt x="588" y="616"/>
                  </a:lnTo>
                  <a:lnTo>
                    <a:pt x="572" y="634"/>
                  </a:lnTo>
                  <a:lnTo>
                    <a:pt x="570" y="646"/>
                  </a:lnTo>
                  <a:lnTo>
                    <a:pt x="572" y="656"/>
                  </a:lnTo>
                  <a:lnTo>
                    <a:pt x="562" y="676"/>
                  </a:lnTo>
                  <a:lnTo>
                    <a:pt x="554" y="686"/>
                  </a:lnTo>
                  <a:lnTo>
                    <a:pt x="558" y="702"/>
                  </a:lnTo>
                  <a:lnTo>
                    <a:pt x="576" y="708"/>
                  </a:lnTo>
                  <a:lnTo>
                    <a:pt x="586" y="704"/>
                  </a:lnTo>
                  <a:lnTo>
                    <a:pt x="594" y="686"/>
                  </a:lnTo>
                  <a:lnTo>
                    <a:pt x="604" y="666"/>
                  </a:lnTo>
                  <a:lnTo>
                    <a:pt x="616" y="660"/>
                  </a:lnTo>
                  <a:lnTo>
                    <a:pt x="612" y="644"/>
                  </a:lnTo>
                  <a:lnTo>
                    <a:pt x="614" y="630"/>
                  </a:lnTo>
                  <a:lnTo>
                    <a:pt x="630" y="612"/>
                  </a:lnTo>
                  <a:lnTo>
                    <a:pt x="642" y="614"/>
                  </a:lnTo>
                  <a:lnTo>
                    <a:pt x="652" y="602"/>
                  </a:lnTo>
                  <a:lnTo>
                    <a:pt x="628" y="566"/>
                  </a:lnTo>
                  <a:lnTo>
                    <a:pt x="606" y="550"/>
                  </a:lnTo>
                  <a:lnTo>
                    <a:pt x="614" y="524"/>
                  </a:lnTo>
                  <a:lnTo>
                    <a:pt x="636" y="504"/>
                  </a:lnTo>
                  <a:lnTo>
                    <a:pt x="650" y="514"/>
                  </a:lnTo>
                  <a:lnTo>
                    <a:pt x="674" y="520"/>
                  </a:lnTo>
                  <a:lnTo>
                    <a:pt x="690" y="518"/>
                  </a:lnTo>
                  <a:lnTo>
                    <a:pt x="694" y="532"/>
                  </a:lnTo>
                  <a:lnTo>
                    <a:pt x="708" y="544"/>
                  </a:lnTo>
                  <a:lnTo>
                    <a:pt x="722" y="546"/>
                  </a:lnTo>
                  <a:lnTo>
                    <a:pt x="726" y="524"/>
                  </a:lnTo>
                  <a:lnTo>
                    <a:pt x="704" y="486"/>
                  </a:lnTo>
                  <a:lnTo>
                    <a:pt x="658" y="464"/>
                  </a:lnTo>
                  <a:lnTo>
                    <a:pt x="594" y="438"/>
                  </a:lnTo>
                  <a:lnTo>
                    <a:pt x="556" y="408"/>
                  </a:lnTo>
                  <a:lnTo>
                    <a:pt x="560" y="396"/>
                  </a:lnTo>
                  <a:lnTo>
                    <a:pt x="568" y="384"/>
                  </a:lnTo>
                  <a:lnTo>
                    <a:pt x="548" y="376"/>
                  </a:lnTo>
                  <a:lnTo>
                    <a:pt x="508" y="380"/>
                  </a:lnTo>
                  <a:lnTo>
                    <a:pt x="462" y="356"/>
                  </a:lnTo>
                  <a:lnTo>
                    <a:pt x="438" y="318"/>
                  </a:lnTo>
                  <a:lnTo>
                    <a:pt x="406" y="254"/>
                  </a:lnTo>
                  <a:lnTo>
                    <a:pt x="368" y="236"/>
                  </a:lnTo>
                  <a:lnTo>
                    <a:pt x="334" y="192"/>
                  </a:lnTo>
                  <a:lnTo>
                    <a:pt x="330" y="164"/>
                  </a:lnTo>
                  <a:lnTo>
                    <a:pt x="340" y="152"/>
                  </a:lnTo>
                  <a:lnTo>
                    <a:pt x="340" y="138"/>
                  </a:lnTo>
                  <a:lnTo>
                    <a:pt x="336" y="122"/>
                  </a:lnTo>
                  <a:lnTo>
                    <a:pt x="362" y="108"/>
                  </a:lnTo>
                  <a:lnTo>
                    <a:pt x="380" y="98"/>
                  </a:lnTo>
                  <a:lnTo>
                    <a:pt x="392" y="104"/>
                  </a:lnTo>
                  <a:lnTo>
                    <a:pt x="406" y="96"/>
                  </a:lnTo>
                  <a:lnTo>
                    <a:pt x="416" y="102"/>
                  </a:lnTo>
                  <a:lnTo>
                    <a:pt x="436" y="78"/>
                  </a:lnTo>
                  <a:lnTo>
                    <a:pt x="436" y="60"/>
                  </a:lnTo>
                  <a:lnTo>
                    <a:pt x="440" y="44"/>
                  </a:lnTo>
                  <a:lnTo>
                    <a:pt x="386" y="30"/>
                  </a:lnTo>
                  <a:lnTo>
                    <a:pt x="356" y="16"/>
                  </a:lnTo>
                  <a:lnTo>
                    <a:pt x="346" y="0"/>
                  </a:lnTo>
                  <a:lnTo>
                    <a:pt x="294" y="20"/>
                  </a:lnTo>
                  <a:lnTo>
                    <a:pt x="274" y="16"/>
                  </a:lnTo>
                  <a:lnTo>
                    <a:pt x="226" y="30"/>
                  </a:lnTo>
                  <a:lnTo>
                    <a:pt x="224" y="50"/>
                  </a:lnTo>
                  <a:lnTo>
                    <a:pt x="208" y="52"/>
                  </a:lnTo>
                  <a:lnTo>
                    <a:pt x="188" y="66"/>
                  </a:lnTo>
                  <a:lnTo>
                    <a:pt x="154" y="74"/>
                  </a:lnTo>
                  <a:lnTo>
                    <a:pt x="144" y="100"/>
                  </a:lnTo>
                  <a:lnTo>
                    <a:pt x="124" y="96"/>
                  </a:lnTo>
                  <a:lnTo>
                    <a:pt x="114" y="72"/>
                  </a:lnTo>
                  <a:lnTo>
                    <a:pt x="108" y="66"/>
                  </a:lnTo>
                  <a:lnTo>
                    <a:pt x="82" y="86"/>
                  </a:lnTo>
                  <a:lnTo>
                    <a:pt x="30" y="94"/>
                  </a:lnTo>
                  <a:lnTo>
                    <a:pt x="30" y="96"/>
                  </a:lnTo>
                  <a:lnTo>
                    <a:pt x="28" y="144"/>
                  </a:lnTo>
                  <a:lnTo>
                    <a:pt x="0" y="156"/>
                  </a:lnTo>
                  <a:lnTo>
                    <a:pt x="16" y="192"/>
                  </a:lnTo>
                  <a:lnTo>
                    <a:pt x="16" y="228"/>
                  </a:lnTo>
                  <a:lnTo>
                    <a:pt x="48" y="250"/>
                  </a:lnTo>
                  <a:lnTo>
                    <a:pt x="48" y="248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0B61090B-E664-B842-8084-E72B78772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738" y="4878902"/>
              <a:ext cx="1152525" cy="1123950"/>
            </a:xfrm>
            <a:custGeom>
              <a:avLst/>
              <a:gdLst>
                <a:gd name="T0" fmla="*/ 74 w 726"/>
                <a:gd name="T1" fmla="*/ 246 h 708"/>
                <a:gd name="T2" fmla="*/ 94 w 726"/>
                <a:gd name="T3" fmla="*/ 226 h 708"/>
                <a:gd name="T4" fmla="*/ 120 w 726"/>
                <a:gd name="T5" fmla="*/ 202 h 708"/>
                <a:gd name="T6" fmla="*/ 174 w 726"/>
                <a:gd name="T7" fmla="*/ 222 h 708"/>
                <a:gd name="T8" fmla="*/ 214 w 726"/>
                <a:gd name="T9" fmla="*/ 254 h 708"/>
                <a:gd name="T10" fmla="*/ 228 w 726"/>
                <a:gd name="T11" fmla="*/ 308 h 708"/>
                <a:gd name="T12" fmla="*/ 248 w 726"/>
                <a:gd name="T13" fmla="*/ 330 h 708"/>
                <a:gd name="T14" fmla="*/ 262 w 726"/>
                <a:gd name="T15" fmla="*/ 356 h 708"/>
                <a:gd name="T16" fmla="*/ 372 w 726"/>
                <a:gd name="T17" fmla="*/ 442 h 708"/>
                <a:gd name="T18" fmla="*/ 408 w 726"/>
                <a:gd name="T19" fmla="*/ 454 h 708"/>
                <a:gd name="T20" fmla="*/ 438 w 726"/>
                <a:gd name="T21" fmla="*/ 474 h 708"/>
                <a:gd name="T22" fmla="*/ 454 w 726"/>
                <a:gd name="T23" fmla="*/ 490 h 708"/>
                <a:gd name="T24" fmla="*/ 494 w 726"/>
                <a:gd name="T25" fmla="*/ 508 h 708"/>
                <a:gd name="T26" fmla="*/ 522 w 726"/>
                <a:gd name="T27" fmla="*/ 544 h 708"/>
                <a:gd name="T28" fmla="*/ 552 w 726"/>
                <a:gd name="T29" fmla="*/ 566 h 708"/>
                <a:gd name="T30" fmla="*/ 580 w 726"/>
                <a:gd name="T31" fmla="*/ 608 h 708"/>
                <a:gd name="T32" fmla="*/ 572 w 726"/>
                <a:gd name="T33" fmla="*/ 634 h 708"/>
                <a:gd name="T34" fmla="*/ 572 w 726"/>
                <a:gd name="T35" fmla="*/ 656 h 708"/>
                <a:gd name="T36" fmla="*/ 554 w 726"/>
                <a:gd name="T37" fmla="*/ 686 h 708"/>
                <a:gd name="T38" fmla="*/ 576 w 726"/>
                <a:gd name="T39" fmla="*/ 708 h 708"/>
                <a:gd name="T40" fmla="*/ 594 w 726"/>
                <a:gd name="T41" fmla="*/ 686 h 708"/>
                <a:gd name="T42" fmla="*/ 616 w 726"/>
                <a:gd name="T43" fmla="*/ 660 h 708"/>
                <a:gd name="T44" fmla="*/ 614 w 726"/>
                <a:gd name="T45" fmla="*/ 630 h 708"/>
                <a:gd name="T46" fmla="*/ 642 w 726"/>
                <a:gd name="T47" fmla="*/ 614 h 708"/>
                <a:gd name="T48" fmla="*/ 628 w 726"/>
                <a:gd name="T49" fmla="*/ 566 h 708"/>
                <a:gd name="T50" fmla="*/ 614 w 726"/>
                <a:gd name="T51" fmla="*/ 524 h 708"/>
                <a:gd name="T52" fmla="*/ 650 w 726"/>
                <a:gd name="T53" fmla="*/ 514 h 708"/>
                <a:gd name="T54" fmla="*/ 690 w 726"/>
                <a:gd name="T55" fmla="*/ 518 h 708"/>
                <a:gd name="T56" fmla="*/ 708 w 726"/>
                <a:gd name="T57" fmla="*/ 544 h 708"/>
                <a:gd name="T58" fmla="*/ 726 w 726"/>
                <a:gd name="T59" fmla="*/ 524 h 708"/>
                <a:gd name="T60" fmla="*/ 658 w 726"/>
                <a:gd name="T61" fmla="*/ 464 h 708"/>
                <a:gd name="T62" fmla="*/ 556 w 726"/>
                <a:gd name="T63" fmla="*/ 408 h 708"/>
                <a:gd name="T64" fmla="*/ 568 w 726"/>
                <a:gd name="T65" fmla="*/ 384 h 708"/>
                <a:gd name="T66" fmla="*/ 508 w 726"/>
                <a:gd name="T67" fmla="*/ 380 h 708"/>
                <a:gd name="T68" fmla="*/ 438 w 726"/>
                <a:gd name="T69" fmla="*/ 318 h 708"/>
                <a:gd name="T70" fmla="*/ 368 w 726"/>
                <a:gd name="T71" fmla="*/ 236 h 708"/>
                <a:gd name="T72" fmla="*/ 330 w 726"/>
                <a:gd name="T73" fmla="*/ 164 h 708"/>
                <a:gd name="T74" fmla="*/ 340 w 726"/>
                <a:gd name="T75" fmla="*/ 138 h 708"/>
                <a:gd name="T76" fmla="*/ 362 w 726"/>
                <a:gd name="T77" fmla="*/ 108 h 708"/>
                <a:gd name="T78" fmla="*/ 392 w 726"/>
                <a:gd name="T79" fmla="*/ 104 h 708"/>
                <a:gd name="T80" fmla="*/ 416 w 726"/>
                <a:gd name="T81" fmla="*/ 102 h 708"/>
                <a:gd name="T82" fmla="*/ 436 w 726"/>
                <a:gd name="T83" fmla="*/ 60 h 708"/>
                <a:gd name="T84" fmla="*/ 386 w 726"/>
                <a:gd name="T85" fmla="*/ 30 h 708"/>
                <a:gd name="T86" fmla="*/ 346 w 726"/>
                <a:gd name="T87" fmla="*/ 0 h 708"/>
                <a:gd name="T88" fmla="*/ 274 w 726"/>
                <a:gd name="T89" fmla="*/ 16 h 708"/>
                <a:gd name="T90" fmla="*/ 224 w 726"/>
                <a:gd name="T91" fmla="*/ 50 h 708"/>
                <a:gd name="T92" fmla="*/ 188 w 726"/>
                <a:gd name="T93" fmla="*/ 66 h 708"/>
                <a:gd name="T94" fmla="*/ 144 w 726"/>
                <a:gd name="T95" fmla="*/ 100 h 708"/>
                <a:gd name="T96" fmla="*/ 114 w 726"/>
                <a:gd name="T97" fmla="*/ 72 h 708"/>
                <a:gd name="T98" fmla="*/ 82 w 726"/>
                <a:gd name="T99" fmla="*/ 86 h 708"/>
                <a:gd name="T100" fmla="*/ 30 w 726"/>
                <a:gd name="T101" fmla="*/ 96 h 708"/>
                <a:gd name="T102" fmla="*/ 0 w 726"/>
                <a:gd name="T103" fmla="*/ 156 h 708"/>
                <a:gd name="T104" fmla="*/ 16 w 726"/>
                <a:gd name="T105" fmla="*/ 22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26" h="708">
                  <a:moveTo>
                    <a:pt x="48" y="248"/>
                  </a:moveTo>
                  <a:lnTo>
                    <a:pt x="74" y="246"/>
                  </a:lnTo>
                  <a:lnTo>
                    <a:pt x="82" y="230"/>
                  </a:lnTo>
                  <a:lnTo>
                    <a:pt x="94" y="226"/>
                  </a:lnTo>
                  <a:lnTo>
                    <a:pt x="102" y="206"/>
                  </a:lnTo>
                  <a:lnTo>
                    <a:pt x="120" y="202"/>
                  </a:lnTo>
                  <a:lnTo>
                    <a:pt x="132" y="200"/>
                  </a:lnTo>
                  <a:lnTo>
                    <a:pt x="174" y="222"/>
                  </a:lnTo>
                  <a:lnTo>
                    <a:pt x="192" y="222"/>
                  </a:lnTo>
                  <a:lnTo>
                    <a:pt x="214" y="254"/>
                  </a:lnTo>
                  <a:lnTo>
                    <a:pt x="228" y="286"/>
                  </a:lnTo>
                  <a:lnTo>
                    <a:pt x="228" y="308"/>
                  </a:lnTo>
                  <a:lnTo>
                    <a:pt x="244" y="316"/>
                  </a:lnTo>
                  <a:lnTo>
                    <a:pt x="248" y="330"/>
                  </a:lnTo>
                  <a:lnTo>
                    <a:pt x="260" y="340"/>
                  </a:lnTo>
                  <a:lnTo>
                    <a:pt x="262" y="356"/>
                  </a:lnTo>
                  <a:lnTo>
                    <a:pt x="298" y="368"/>
                  </a:lnTo>
                  <a:lnTo>
                    <a:pt x="372" y="442"/>
                  </a:lnTo>
                  <a:lnTo>
                    <a:pt x="388" y="450"/>
                  </a:lnTo>
                  <a:lnTo>
                    <a:pt x="408" y="454"/>
                  </a:lnTo>
                  <a:lnTo>
                    <a:pt x="428" y="454"/>
                  </a:lnTo>
                  <a:lnTo>
                    <a:pt x="438" y="474"/>
                  </a:lnTo>
                  <a:lnTo>
                    <a:pt x="454" y="474"/>
                  </a:lnTo>
                  <a:lnTo>
                    <a:pt x="454" y="490"/>
                  </a:lnTo>
                  <a:lnTo>
                    <a:pt x="484" y="490"/>
                  </a:lnTo>
                  <a:lnTo>
                    <a:pt x="494" y="508"/>
                  </a:lnTo>
                  <a:lnTo>
                    <a:pt x="490" y="520"/>
                  </a:lnTo>
                  <a:lnTo>
                    <a:pt x="522" y="544"/>
                  </a:lnTo>
                  <a:lnTo>
                    <a:pt x="542" y="542"/>
                  </a:lnTo>
                  <a:lnTo>
                    <a:pt x="552" y="566"/>
                  </a:lnTo>
                  <a:lnTo>
                    <a:pt x="568" y="580"/>
                  </a:lnTo>
                  <a:lnTo>
                    <a:pt x="580" y="608"/>
                  </a:lnTo>
                  <a:lnTo>
                    <a:pt x="588" y="616"/>
                  </a:lnTo>
                  <a:lnTo>
                    <a:pt x="572" y="634"/>
                  </a:lnTo>
                  <a:lnTo>
                    <a:pt x="570" y="646"/>
                  </a:lnTo>
                  <a:lnTo>
                    <a:pt x="572" y="656"/>
                  </a:lnTo>
                  <a:lnTo>
                    <a:pt x="562" y="676"/>
                  </a:lnTo>
                  <a:lnTo>
                    <a:pt x="554" y="686"/>
                  </a:lnTo>
                  <a:lnTo>
                    <a:pt x="558" y="702"/>
                  </a:lnTo>
                  <a:lnTo>
                    <a:pt x="576" y="708"/>
                  </a:lnTo>
                  <a:lnTo>
                    <a:pt x="586" y="704"/>
                  </a:lnTo>
                  <a:lnTo>
                    <a:pt x="594" y="686"/>
                  </a:lnTo>
                  <a:lnTo>
                    <a:pt x="604" y="666"/>
                  </a:lnTo>
                  <a:lnTo>
                    <a:pt x="616" y="660"/>
                  </a:lnTo>
                  <a:lnTo>
                    <a:pt x="612" y="644"/>
                  </a:lnTo>
                  <a:lnTo>
                    <a:pt x="614" y="630"/>
                  </a:lnTo>
                  <a:lnTo>
                    <a:pt x="630" y="612"/>
                  </a:lnTo>
                  <a:lnTo>
                    <a:pt x="642" y="614"/>
                  </a:lnTo>
                  <a:lnTo>
                    <a:pt x="652" y="602"/>
                  </a:lnTo>
                  <a:lnTo>
                    <a:pt x="628" y="566"/>
                  </a:lnTo>
                  <a:lnTo>
                    <a:pt x="606" y="550"/>
                  </a:lnTo>
                  <a:lnTo>
                    <a:pt x="614" y="524"/>
                  </a:lnTo>
                  <a:lnTo>
                    <a:pt x="636" y="504"/>
                  </a:lnTo>
                  <a:lnTo>
                    <a:pt x="650" y="514"/>
                  </a:lnTo>
                  <a:lnTo>
                    <a:pt x="674" y="520"/>
                  </a:lnTo>
                  <a:lnTo>
                    <a:pt x="690" y="518"/>
                  </a:lnTo>
                  <a:lnTo>
                    <a:pt x="694" y="532"/>
                  </a:lnTo>
                  <a:lnTo>
                    <a:pt x="708" y="544"/>
                  </a:lnTo>
                  <a:lnTo>
                    <a:pt x="722" y="546"/>
                  </a:lnTo>
                  <a:lnTo>
                    <a:pt x="726" y="524"/>
                  </a:lnTo>
                  <a:lnTo>
                    <a:pt x="704" y="486"/>
                  </a:lnTo>
                  <a:lnTo>
                    <a:pt x="658" y="464"/>
                  </a:lnTo>
                  <a:lnTo>
                    <a:pt x="594" y="438"/>
                  </a:lnTo>
                  <a:lnTo>
                    <a:pt x="556" y="408"/>
                  </a:lnTo>
                  <a:lnTo>
                    <a:pt x="560" y="396"/>
                  </a:lnTo>
                  <a:lnTo>
                    <a:pt x="568" y="384"/>
                  </a:lnTo>
                  <a:lnTo>
                    <a:pt x="548" y="376"/>
                  </a:lnTo>
                  <a:lnTo>
                    <a:pt x="508" y="380"/>
                  </a:lnTo>
                  <a:lnTo>
                    <a:pt x="462" y="356"/>
                  </a:lnTo>
                  <a:lnTo>
                    <a:pt x="438" y="318"/>
                  </a:lnTo>
                  <a:lnTo>
                    <a:pt x="406" y="254"/>
                  </a:lnTo>
                  <a:lnTo>
                    <a:pt x="368" y="236"/>
                  </a:lnTo>
                  <a:lnTo>
                    <a:pt x="334" y="192"/>
                  </a:lnTo>
                  <a:lnTo>
                    <a:pt x="330" y="164"/>
                  </a:lnTo>
                  <a:lnTo>
                    <a:pt x="340" y="152"/>
                  </a:lnTo>
                  <a:lnTo>
                    <a:pt x="340" y="138"/>
                  </a:lnTo>
                  <a:lnTo>
                    <a:pt x="336" y="122"/>
                  </a:lnTo>
                  <a:lnTo>
                    <a:pt x="362" y="108"/>
                  </a:lnTo>
                  <a:lnTo>
                    <a:pt x="380" y="98"/>
                  </a:lnTo>
                  <a:lnTo>
                    <a:pt x="392" y="104"/>
                  </a:lnTo>
                  <a:lnTo>
                    <a:pt x="406" y="96"/>
                  </a:lnTo>
                  <a:lnTo>
                    <a:pt x="416" y="102"/>
                  </a:lnTo>
                  <a:lnTo>
                    <a:pt x="436" y="78"/>
                  </a:lnTo>
                  <a:lnTo>
                    <a:pt x="436" y="60"/>
                  </a:lnTo>
                  <a:lnTo>
                    <a:pt x="440" y="44"/>
                  </a:lnTo>
                  <a:lnTo>
                    <a:pt x="386" y="30"/>
                  </a:lnTo>
                  <a:lnTo>
                    <a:pt x="356" y="16"/>
                  </a:lnTo>
                  <a:lnTo>
                    <a:pt x="346" y="0"/>
                  </a:lnTo>
                  <a:lnTo>
                    <a:pt x="294" y="20"/>
                  </a:lnTo>
                  <a:lnTo>
                    <a:pt x="274" y="16"/>
                  </a:lnTo>
                  <a:lnTo>
                    <a:pt x="226" y="30"/>
                  </a:lnTo>
                  <a:lnTo>
                    <a:pt x="224" y="50"/>
                  </a:lnTo>
                  <a:lnTo>
                    <a:pt x="208" y="52"/>
                  </a:lnTo>
                  <a:lnTo>
                    <a:pt x="188" y="66"/>
                  </a:lnTo>
                  <a:lnTo>
                    <a:pt x="154" y="74"/>
                  </a:lnTo>
                  <a:lnTo>
                    <a:pt x="144" y="100"/>
                  </a:lnTo>
                  <a:lnTo>
                    <a:pt x="124" y="96"/>
                  </a:lnTo>
                  <a:lnTo>
                    <a:pt x="114" y="72"/>
                  </a:lnTo>
                  <a:lnTo>
                    <a:pt x="108" y="66"/>
                  </a:lnTo>
                  <a:lnTo>
                    <a:pt x="82" y="86"/>
                  </a:lnTo>
                  <a:lnTo>
                    <a:pt x="30" y="94"/>
                  </a:lnTo>
                  <a:lnTo>
                    <a:pt x="30" y="96"/>
                  </a:lnTo>
                  <a:lnTo>
                    <a:pt x="28" y="144"/>
                  </a:lnTo>
                  <a:lnTo>
                    <a:pt x="0" y="156"/>
                  </a:lnTo>
                  <a:lnTo>
                    <a:pt x="16" y="192"/>
                  </a:lnTo>
                  <a:lnTo>
                    <a:pt x="16" y="228"/>
                  </a:lnTo>
                  <a:lnTo>
                    <a:pt x="48" y="250"/>
                  </a:lnTo>
                </a:path>
              </a:pathLst>
            </a:custGeom>
            <a:solidFill>
              <a:srgbClr val="99FFCC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E1E91885-97F5-1B4B-9FCB-6E72E778F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7363" y="5952052"/>
              <a:ext cx="304800" cy="234950"/>
            </a:xfrm>
            <a:custGeom>
              <a:avLst/>
              <a:gdLst>
                <a:gd name="T0" fmla="*/ 180 w 192"/>
                <a:gd name="T1" fmla="*/ 0 h 148"/>
                <a:gd name="T2" fmla="*/ 192 w 192"/>
                <a:gd name="T3" fmla="*/ 16 h 148"/>
                <a:gd name="T4" fmla="*/ 174 w 192"/>
                <a:gd name="T5" fmla="*/ 44 h 148"/>
                <a:gd name="T6" fmla="*/ 162 w 192"/>
                <a:gd name="T7" fmla="*/ 68 h 148"/>
                <a:gd name="T8" fmla="*/ 168 w 192"/>
                <a:gd name="T9" fmla="*/ 92 h 148"/>
                <a:gd name="T10" fmla="*/ 186 w 192"/>
                <a:gd name="T11" fmla="*/ 116 h 148"/>
                <a:gd name="T12" fmla="*/ 178 w 192"/>
                <a:gd name="T13" fmla="*/ 128 h 148"/>
                <a:gd name="T14" fmla="*/ 176 w 192"/>
                <a:gd name="T15" fmla="*/ 148 h 148"/>
                <a:gd name="T16" fmla="*/ 146 w 192"/>
                <a:gd name="T17" fmla="*/ 138 h 148"/>
                <a:gd name="T18" fmla="*/ 114 w 192"/>
                <a:gd name="T19" fmla="*/ 112 h 148"/>
                <a:gd name="T20" fmla="*/ 88 w 192"/>
                <a:gd name="T21" fmla="*/ 102 h 148"/>
                <a:gd name="T22" fmla="*/ 68 w 192"/>
                <a:gd name="T23" fmla="*/ 100 h 148"/>
                <a:gd name="T24" fmla="*/ 42 w 192"/>
                <a:gd name="T25" fmla="*/ 78 h 148"/>
                <a:gd name="T26" fmla="*/ 10 w 192"/>
                <a:gd name="T27" fmla="*/ 60 h 148"/>
                <a:gd name="T28" fmla="*/ 0 w 192"/>
                <a:gd name="T29" fmla="*/ 42 h 148"/>
                <a:gd name="T30" fmla="*/ 8 w 192"/>
                <a:gd name="T31" fmla="*/ 24 h 148"/>
                <a:gd name="T32" fmla="*/ 36 w 192"/>
                <a:gd name="T33" fmla="*/ 20 h 148"/>
                <a:gd name="T34" fmla="*/ 64 w 192"/>
                <a:gd name="T35" fmla="*/ 32 h 148"/>
                <a:gd name="T36" fmla="*/ 94 w 192"/>
                <a:gd name="T37" fmla="*/ 36 h 148"/>
                <a:gd name="T38" fmla="*/ 136 w 192"/>
                <a:gd name="T39" fmla="*/ 24 h 148"/>
                <a:gd name="T40" fmla="*/ 180 w 192"/>
                <a:gd name="T41" fmla="*/ 0 h 148"/>
                <a:gd name="T42" fmla="*/ 180 w 192"/>
                <a:gd name="T4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2" h="148">
                  <a:moveTo>
                    <a:pt x="180" y="0"/>
                  </a:moveTo>
                  <a:lnTo>
                    <a:pt x="192" y="16"/>
                  </a:lnTo>
                  <a:lnTo>
                    <a:pt x="174" y="44"/>
                  </a:lnTo>
                  <a:lnTo>
                    <a:pt x="162" y="68"/>
                  </a:lnTo>
                  <a:lnTo>
                    <a:pt x="168" y="92"/>
                  </a:lnTo>
                  <a:lnTo>
                    <a:pt x="186" y="116"/>
                  </a:lnTo>
                  <a:lnTo>
                    <a:pt x="178" y="128"/>
                  </a:lnTo>
                  <a:lnTo>
                    <a:pt x="176" y="148"/>
                  </a:lnTo>
                  <a:lnTo>
                    <a:pt x="146" y="138"/>
                  </a:lnTo>
                  <a:lnTo>
                    <a:pt x="114" y="112"/>
                  </a:lnTo>
                  <a:lnTo>
                    <a:pt x="88" y="102"/>
                  </a:lnTo>
                  <a:lnTo>
                    <a:pt x="68" y="100"/>
                  </a:lnTo>
                  <a:lnTo>
                    <a:pt x="42" y="78"/>
                  </a:lnTo>
                  <a:lnTo>
                    <a:pt x="10" y="60"/>
                  </a:lnTo>
                  <a:lnTo>
                    <a:pt x="0" y="42"/>
                  </a:lnTo>
                  <a:lnTo>
                    <a:pt x="8" y="24"/>
                  </a:lnTo>
                  <a:lnTo>
                    <a:pt x="36" y="20"/>
                  </a:lnTo>
                  <a:lnTo>
                    <a:pt x="64" y="32"/>
                  </a:lnTo>
                  <a:lnTo>
                    <a:pt x="94" y="36"/>
                  </a:lnTo>
                  <a:lnTo>
                    <a:pt x="136" y="24"/>
                  </a:lnTo>
                  <a:lnTo>
                    <a:pt x="180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99FFCC"/>
            </a:solidFill>
            <a:ln w="9525">
              <a:solidFill>
                <a:srgbClr val="99FFCC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978AB1FA-96B8-EA43-8382-56A5E9B47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3" y="5583752"/>
              <a:ext cx="155575" cy="285750"/>
            </a:xfrm>
            <a:custGeom>
              <a:avLst/>
              <a:gdLst>
                <a:gd name="T0" fmla="*/ 62 w 98"/>
                <a:gd name="T1" fmla="*/ 0 h 180"/>
                <a:gd name="T2" fmla="*/ 42 w 98"/>
                <a:gd name="T3" fmla="*/ 12 h 180"/>
                <a:gd name="T4" fmla="*/ 22 w 98"/>
                <a:gd name="T5" fmla="*/ 28 h 180"/>
                <a:gd name="T6" fmla="*/ 2 w 98"/>
                <a:gd name="T7" fmla="*/ 26 h 180"/>
                <a:gd name="T8" fmla="*/ 0 w 98"/>
                <a:gd name="T9" fmla="*/ 52 h 180"/>
                <a:gd name="T10" fmla="*/ 6 w 98"/>
                <a:gd name="T11" fmla="*/ 70 h 180"/>
                <a:gd name="T12" fmla="*/ 14 w 98"/>
                <a:gd name="T13" fmla="*/ 92 h 180"/>
                <a:gd name="T14" fmla="*/ 10 w 98"/>
                <a:gd name="T15" fmla="*/ 110 h 180"/>
                <a:gd name="T16" fmla="*/ 16 w 98"/>
                <a:gd name="T17" fmla="*/ 130 h 180"/>
                <a:gd name="T18" fmla="*/ 12 w 98"/>
                <a:gd name="T19" fmla="*/ 154 h 180"/>
                <a:gd name="T20" fmla="*/ 30 w 98"/>
                <a:gd name="T21" fmla="*/ 180 h 180"/>
                <a:gd name="T22" fmla="*/ 54 w 98"/>
                <a:gd name="T23" fmla="*/ 172 h 180"/>
                <a:gd name="T24" fmla="*/ 58 w 98"/>
                <a:gd name="T25" fmla="*/ 152 h 180"/>
                <a:gd name="T26" fmla="*/ 72 w 98"/>
                <a:gd name="T27" fmla="*/ 160 h 180"/>
                <a:gd name="T28" fmla="*/ 94 w 98"/>
                <a:gd name="T29" fmla="*/ 118 h 180"/>
                <a:gd name="T30" fmla="*/ 98 w 98"/>
                <a:gd name="T31" fmla="*/ 80 h 180"/>
                <a:gd name="T32" fmla="*/ 94 w 98"/>
                <a:gd name="T33" fmla="*/ 60 h 180"/>
                <a:gd name="T34" fmla="*/ 90 w 98"/>
                <a:gd name="T35" fmla="*/ 32 h 180"/>
                <a:gd name="T36" fmla="*/ 74 w 98"/>
                <a:gd name="T37" fmla="*/ 12 h 180"/>
                <a:gd name="T38" fmla="*/ 62 w 98"/>
                <a:gd name="T39" fmla="*/ 0 h 180"/>
                <a:gd name="T40" fmla="*/ 62 w 98"/>
                <a:gd name="T4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80">
                  <a:moveTo>
                    <a:pt x="62" y="0"/>
                  </a:moveTo>
                  <a:lnTo>
                    <a:pt x="42" y="12"/>
                  </a:lnTo>
                  <a:lnTo>
                    <a:pt x="22" y="28"/>
                  </a:lnTo>
                  <a:lnTo>
                    <a:pt x="2" y="26"/>
                  </a:lnTo>
                  <a:lnTo>
                    <a:pt x="0" y="52"/>
                  </a:lnTo>
                  <a:lnTo>
                    <a:pt x="6" y="70"/>
                  </a:lnTo>
                  <a:lnTo>
                    <a:pt x="14" y="92"/>
                  </a:lnTo>
                  <a:lnTo>
                    <a:pt x="10" y="110"/>
                  </a:lnTo>
                  <a:lnTo>
                    <a:pt x="16" y="130"/>
                  </a:lnTo>
                  <a:lnTo>
                    <a:pt x="12" y="154"/>
                  </a:lnTo>
                  <a:lnTo>
                    <a:pt x="30" y="180"/>
                  </a:lnTo>
                  <a:lnTo>
                    <a:pt x="54" y="172"/>
                  </a:lnTo>
                  <a:lnTo>
                    <a:pt x="58" y="152"/>
                  </a:lnTo>
                  <a:lnTo>
                    <a:pt x="72" y="160"/>
                  </a:lnTo>
                  <a:lnTo>
                    <a:pt x="94" y="118"/>
                  </a:lnTo>
                  <a:lnTo>
                    <a:pt x="98" y="80"/>
                  </a:lnTo>
                  <a:lnTo>
                    <a:pt x="94" y="60"/>
                  </a:lnTo>
                  <a:lnTo>
                    <a:pt x="90" y="32"/>
                  </a:lnTo>
                  <a:lnTo>
                    <a:pt x="74" y="12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99FFCC"/>
            </a:solidFill>
            <a:ln w="9525">
              <a:solidFill>
                <a:srgbClr val="99FFCC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34D3FBEF-5C4F-4645-A57E-1EAFE1D7C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463" y="3650177"/>
              <a:ext cx="193675" cy="266700"/>
            </a:xfrm>
            <a:custGeom>
              <a:avLst/>
              <a:gdLst>
                <a:gd name="T0" fmla="*/ 76 w 122"/>
                <a:gd name="T1" fmla="*/ 162 h 168"/>
                <a:gd name="T2" fmla="*/ 74 w 122"/>
                <a:gd name="T3" fmla="*/ 160 h 168"/>
                <a:gd name="T4" fmla="*/ 52 w 122"/>
                <a:gd name="T5" fmla="*/ 168 h 168"/>
                <a:gd name="T6" fmla="*/ 36 w 122"/>
                <a:gd name="T7" fmla="*/ 158 h 168"/>
                <a:gd name="T8" fmla="*/ 22 w 122"/>
                <a:gd name="T9" fmla="*/ 154 h 168"/>
                <a:gd name="T10" fmla="*/ 18 w 122"/>
                <a:gd name="T11" fmla="*/ 140 h 168"/>
                <a:gd name="T12" fmla="*/ 20 w 122"/>
                <a:gd name="T13" fmla="*/ 120 h 168"/>
                <a:gd name="T14" fmla="*/ 2 w 122"/>
                <a:gd name="T15" fmla="*/ 112 h 168"/>
                <a:gd name="T16" fmla="*/ 2 w 122"/>
                <a:gd name="T17" fmla="*/ 96 h 168"/>
                <a:gd name="T18" fmla="*/ 0 w 122"/>
                <a:gd name="T19" fmla="*/ 42 h 168"/>
                <a:gd name="T20" fmla="*/ 0 w 122"/>
                <a:gd name="T21" fmla="*/ 36 h 168"/>
                <a:gd name="T22" fmla="*/ 16 w 122"/>
                <a:gd name="T23" fmla="*/ 42 h 168"/>
                <a:gd name="T24" fmla="*/ 32 w 122"/>
                <a:gd name="T25" fmla="*/ 32 h 168"/>
                <a:gd name="T26" fmla="*/ 44 w 122"/>
                <a:gd name="T27" fmla="*/ 16 h 168"/>
                <a:gd name="T28" fmla="*/ 50 w 122"/>
                <a:gd name="T29" fmla="*/ 2 h 168"/>
                <a:gd name="T30" fmla="*/ 74 w 122"/>
                <a:gd name="T31" fmla="*/ 0 h 168"/>
                <a:gd name="T32" fmla="*/ 98 w 122"/>
                <a:gd name="T33" fmla="*/ 4 h 168"/>
                <a:gd name="T34" fmla="*/ 100 w 122"/>
                <a:gd name="T35" fmla="*/ 36 h 168"/>
                <a:gd name="T36" fmla="*/ 116 w 122"/>
                <a:gd name="T37" fmla="*/ 38 h 168"/>
                <a:gd name="T38" fmla="*/ 122 w 122"/>
                <a:gd name="T39" fmla="*/ 52 h 168"/>
                <a:gd name="T40" fmla="*/ 110 w 122"/>
                <a:gd name="T41" fmla="*/ 68 h 168"/>
                <a:gd name="T42" fmla="*/ 96 w 122"/>
                <a:gd name="T43" fmla="*/ 64 h 168"/>
                <a:gd name="T44" fmla="*/ 90 w 122"/>
                <a:gd name="T45" fmla="*/ 62 h 168"/>
                <a:gd name="T46" fmla="*/ 90 w 122"/>
                <a:gd name="T47" fmla="*/ 78 h 168"/>
                <a:gd name="T48" fmla="*/ 74 w 122"/>
                <a:gd name="T49" fmla="*/ 82 h 168"/>
                <a:gd name="T50" fmla="*/ 62 w 122"/>
                <a:gd name="T51" fmla="*/ 94 h 168"/>
                <a:gd name="T52" fmla="*/ 66 w 122"/>
                <a:gd name="T53" fmla="*/ 106 h 168"/>
                <a:gd name="T54" fmla="*/ 90 w 122"/>
                <a:gd name="T55" fmla="*/ 98 h 168"/>
                <a:gd name="T56" fmla="*/ 106 w 122"/>
                <a:gd name="T57" fmla="*/ 96 h 168"/>
                <a:gd name="T58" fmla="*/ 122 w 122"/>
                <a:gd name="T59" fmla="*/ 120 h 168"/>
                <a:gd name="T60" fmla="*/ 112 w 122"/>
                <a:gd name="T61" fmla="*/ 138 h 168"/>
                <a:gd name="T62" fmla="*/ 96 w 122"/>
                <a:gd name="T63" fmla="*/ 136 h 168"/>
                <a:gd name="T64" fmla="*/ 70 w 122"/>
                <a:gd name="T65" fmla="*/ 118 h 168"/>
                <a:gd name="T66" fmla="*/ 64 w 122"/>
                <a:gd name="T67" fmla="*/ 120 h 168"/>
                <a:gd name="T68" fmla="*/ 64 w 122"/>
                <a:gd name="T69" fmla="*/ 140 h 168"/>
                <a:gd name="T70" fmla="*/ 80 w 122"/>
                <a:gd name="T71" fmla="*/ 142 h 168"/>
                <a:gd name="T72" fmla="*/ 76 w 122"/>
                <a:gd name="T73" fmla="*/ 162 h 168"/>
                <a:gd name="T74" fmla="*/ 76 w 122"/>
                <a:gd name="T75" fmla="*/ 16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168">
                  <a:moveTo>
                    <a:pt x="76" y="162"/>
                  </a:moveTo>
                  <a:lnTo>
                    <a:pt x="74" y="160"/>
                  </a:lnTo>
                  <a:lnTo>
                    <a:pt x="52" y="168"/>
                  </a:lnTo>
                  <a:lnTo>
                    <a:pt x="36" y="158"/>
                  </a:lnTo>
                  <a:lnTo>
                    <a:pt x="22" y="154"/>
                  </a:lnTo>
                  <a:lnTo>
                    <a:pt x="18" y="140"/>
                  </a:lnTo>
                  <a:lnTo>
                    <a:pt x="20" y="120"/>
                  </a:lnTo>
                  <a:lnTo>
                    <a:pt x="2" y="112"/>
                  </a:lnTo>
                  <a:lnTo>
                    <a:pt x="2" y="9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16" y="42"/>
                  </a:lnTo>
                  <a:lnTo>
                    <a:pt x="32" y="32"/>
                  </a:lnTo>
                  <a:lnTo>
                    <a:pt x="44" y="16"/>
                  </a:lnTo>
                  <a:lnTo>
                    <a:pt x="50" y="2"/>
                  </a:lnTo>
                  <a:lnTo>
                    <a:pt x="74" y="0"/>
                  </a:lnTo>
                  <a:lnTo>
                    <a:pt x="98" y="4"/>
                  </a:lnTo>
                  <a:lnTo>
                    <a:pt x="100" y="36"/>
                  </a:lnTo>
                  <a:lnTo>
                    <a:pt x="116" y="38"/>
                  </a:lnTo>
                  <a:lnTo>
                    <a:pt x="122" y="52"/>
                  </a:lnTo>
                  <a:lnTo>
                    <a:pt x="110" y="68"/>
                  </a:lnTo>
                  <a:lnTo>
                    <a:pt x="96" y="64"/>
                  </a:lnTo>
                  <a:lnTo>
                    <a:pt x="90" y="62"/>
                  </a:lnTo>
                  <a:lnTo>
                    <a:pt x="90" y="78"/>
                  </a:lnTo>
                  <a:lnTo>
                    <a:pt x="74" y="82"/>
                  </a:lnTo>
                  <a:lnTo>
                    <a:pt x="62" y="94"/>
                  </a:lnTo>
                  <a:lnTo>
                    <a:pt x="66" y="106"/>
                  </a:lnTo>
                  <a:lnTo>
                    <a:pt x="90" y="98"/>
                  </a:lnTo>
                  <a:lnTo>
                    <a:pt x="106" y="96"/>
                  </a:lnTo>
                  <a:lnTo>
                    <a:pt x="122" y="120"/>
                  </a:lnTo>
                  <a:lnTo>
                    <a:pt x="112" y="138"/>
                  </a:lnTo>
                  <a:lnTo>
                    <a:pt x="96" y="136"/>
                  </a:lnTo>
                  <a:lnTo>
                    <a:pt x="70" y="118"/>
                  </a:lnTo>
                  <a:lnTo>
                    <a:pt x="64" y="120"/>
                  </a:lnTo>
                  <a:lnTo>
                    <a:pt x="64" y="140"/>
                  </a:lnTo>
                  <a:lnTo>
                    <a:pt x="80" y="142"/>
                  </a:lnTo>
                  <a:lnTo>
                    <a:pt x="76" y="162"/>
                  </a:lnTo>
                  <a:lnTo>
                    <a:pt x="76" y="162"/>
                  </a:lnTo>
                  <a:close/>
                </a:path>
              </a:pathLst>
            </a:custGeom>
            <a:solidFill>
              <a:srgbClr val="800000">
                <a:lumMod val="60000"/>
                <a:lumOff val="4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2820F0FE-B917-5243-AB91-8FD8CF103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138" y="3742252"/>
              <a:ext cx="117475" cy="123825"/>
            </a:xfrm>
            <a:custGeom>
              <a:avLst/>
              <a:gdLst>
                <a:gd name="T0" fmla="*/ 0 w 74"/>
                <a:gd name="T1" fmla="*/ 34 h 78"/>
                <a:gd name="T2" fmla="*/ 18 w 74"/>
                <a:gd name="T3" fmla="*/ 64 h 78"/>
                <a:gd name="T4" fmla="*/ 38 w 74"/>
                <a:gd name="T5" fmla="*/ 64 h 78"/>
                <a:gd name="T6" fmla="*/ 36 w 74"/>
                <a:gd name="T7" fmla="*/ 78 h 78"/>
                <a:gd name="T8" fmla="*/ 54 w 74"/>
                <a:gd name="T9" fmla="*/ 78 h 78"/>
                <a:gd name="T10" fmla="*/ 60 w 74"/>
                <a:gd name="T11" fmla="*/ 58 h 78"/>
                <a:gd name="T12" fmla="*/ 72 w 74"/>
                <a:gd name="T13" fmla="*/ 52 h 78"/>
                <a:gd name="T14" fmla="*/ 62 w 74"/>
                <a:gd name="T15" fmla="*/ 34 h 78"/>
                <a:gd name="T16" fmla="*/ 74 w 74"/>
                <a:gd name="T17" fmla="*/ 12 h 78"/>
                <a:gd name="T18" fmla="*/ 46 w 74"/>
                <a:gd name="T19" fmla="*/ 0 h 78"/>
                <a:gd name="T20" fmla="*/ 34 w 74"/>
                <a:gd name="T21" fmla="*/ 16 h 78"/>
                <a:gd name="T22" fmla="*/ 14 w 74"/>
                <a:gd name="T23" fmla="*/ 12 h 78"/>
                <a:gd name="T24" fmla="*/ 16 w 74"/>
                <a:gd name="T25" fmla="*/ 26 h 78"/>
                <a:gd name="T26" fmla="*/ 0 w 74"/>
                <a:gd name="T27" fmla="*/ 34 h 78"/>
                <a:gd name="T28" fmla="*/ 0 w 74"/>
                <a:gd name="T29" fmla="*/ 3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78">
                  <a:moveTo>
                    <a:pt x="0" y="34"/>
                  </a:moveTo>
                  <a:lnTo>
                    <a:pt x="18" y="64"/>
                  </a:lnTo>
                  <a:lnTo>
                    <a:pt x="38" y="64"/>
                  </a:lnTo>
                  <a:lnTo>
                    <a:pt x="36" y="78"/>
                  </a:lnTo>
                  <a:lnTo>
                    <a:pt x="54" y="78"/>
                  </a:lnTo>
                  <a:lnTo>
                    <a:pt x="60" y="58"/>
                  </a:lnTo>
                  <a:lnTo>
                    <a:pt x="72" y="52"/>
                  </a:lnTo>
                  <a:lnTo>
                    <a:pt x="62" y="34"/>
                  </a:lnTo>
                  <a:lnTo>
                    <a:pt x="74" y="12"/>
                  </a:lnTo>
                  <a:lnTo>
                    <a:pt x="46" y="0"/>
                  </a:lnTo>
                  <a:lnTo>
                    <a:pt x="34" y="16"/>
                  </a:lnTo>
                  <a:lnTo>
                    <a:pt x="14" y="12"/>
                  </a:lnTo>
                  <a:lnTo>
                    <a:pt x="16" y="26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800000">
                <a:lumMod val="60000"/>
                <a:lumOff val="4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562E8D15-F41D-E54E-A080-B2DCC0364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3878777"/>
              <a:ext cx="88900" cy="41275"/>
            </a:xfrm>
            <a:custGeom>
              <a:avLst/>
              <a:gdLst>
                <a:gd name="T0" fmla="*/ 8 w 56"/>
                <a:gd name="T1" fmla="*/ 4 h 26"/>
                <a:gd name="T2" fmla="*/ 0 w 56"/>
                <a:gd name="T3" fmla="*/ 16 h 26"/>
                <a:gd name="T4" fmla="*/ 24 w 56"/>
                <a:gd name="T5" fmla="*/ 26 h 26"/>
                <a:gd name="T6" fmla="*/ 44 w 56"/>
                <a:gd name="T7" fmla="*/ 20 h 26"/>
                <a:gd name="T8" fmla="*/ 56 w 56"/>
                <a:gd name="T9" fmla="*/ 2 h 26"/>
                <a:gd name="T10" fmla="*/ 42 w 56"/>
                <a:gd name="T11" fmla="*/ 0 h 26"/>
                <a:gd name="T12" fmla="*/ 26 w 56"/>
                <a:gd name="T13" fmla="*/ 12 h 26"/>
                <a:gd name="T14" fmla="*/ 8 w 56"/>
                <a:gd name="T15" fmla="*/ 4 h 26"/>
                <a:gd name="T16" fmla="*/ 8 w 56"/>
                <a:gd name="T1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26">
                  <a:moveTo>
                    <a:pt x="8" y="4"/>
                  </a:moveTo>
                  <a:lnTo>
                    <a:pt x="0" y="16"/>
                  </a:lnTo>
                  <a:lnTo>
                    <a:pt x="24" y="26"/>
                  </a:lnTo>
                  <a:lnTo>
                    <a:pt x="44" y="20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26" y="12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800000">
                <a:lumMod val="60000"/>
                <a:lumOff val="4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6EDC8E6F-06AB-9C44-8713-A35F2E57D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988" y="3570802"/>
              <a:ext cx="161925" cy="123825"/>
            </a:xfrm>
            <a:custGeom>
              <a:avLst/>
              <a:gdLst>
                <a:gd name="T0" fmla="*/ 0 w 102"/>
                <a:gd name="T1" fmla="*/ 68 h 78"/>
                <a:gd name="T2" fmla="*/ 16 w 102"/>
                <a:gd name="T3" fmla="*/ 44 h 78"/>
                <a:gd name="T4" fmla="*/ 56 w 102"/>
                <a:gd name="T5" fmla="*/ 34 h 78"/>
                <a:gd name="T6" fmla="*/ 78 w 102"/>
                <a:gd name="T7" fmla="*/ 6 h 78"/>
                <a:gd name="T8" fmla="*/ 100 w 102"/>
                <a:gd name="T9" fmla="*/ 0 h 78"/>
                <a:gd name="T10" fmla="*/ 102 w 102"/>
                <a:gd name="T11" fmla="*/ 30 h 78"/>
                <a:gd name="T12" fmla="*/ 94 w 102"/>
                <a:gd name="T13" fmla="*/ 42 h 78"/>
                <a:gd name="T14" fmla="*/ 68 w 102"/>
                <a:gd name="T15" fmla="*/ 42 h 78"/>
                <a:gd name="T16" fmla="*/ 40 w 102"/>
                <a:gd name="T17" fmla="*/ 46 h 78"/>
                <a:gd name="T18" fmla="*/ 14 w 102"/>
                <a:gd name="T19" fmla="*/ 78 h 78"/>
                <a:gd name="T20" fmla="*/ 0 w 102"/>
                <a:gd name="T21" fmla="*/ 68 h 78"/>
                <a:gd name="T22" fmla="*/ 0 w 102"/>
                <a:gd name="T2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78">
                  <a:moveTo>
                    <a:pt x="0" y="68"/>
                  </a:moveTo>
                  <a:lnTo>
                    <a:pt x="16" y="44"/>
                  </a:lnTo>
                  <a:lnTo>
                    <a:pt x="56" y="34"/>
                  </a:lnTo>
                  <a:lnTo>
                    <a:pt x="78" y="6"/>
                  </a:lnTo>
                  <a:lnTo>
                    <a:pt x="100" y="0"/>
                  </a:lnTo>
                  <a:lnTo>
                    <a:pt x="102" y="30"/>
                  </a:lnTo>
                  <a:lnTo>
                    <a:pt x="94" y="42"/>
                  </a:lnTo>
                  <a:lnTo>
                    <a:pt x="68" y="42"/>
                  </a:lnTo>
                  <a:lnTo>
                    <a:pt x="40" y="46"/>
                  </a:lnTo>
                  <a:lnTo>
                    <a:pt x="14" y="78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800000">
                <a:lumMod val="60000"/>
                <a:lumOff val="4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9ED25882-2767-5D42-B448-B9C950DBA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363" y="2370652"/>
              <a:ext cx="688975" cy="1441450"/>
            </a:xfrm>
            <a:custGeom>
              <a:avLst/>
              <a:gdLst>
                <a:gd name="T0" fmla="*/ 434 w 434"/>
                <a:gd name="T1" fmla="*/ 164 h 908"/>
                <a:gd name="T2" fmla="*/ 414 w 434"/>
                <a:gd name="T3" fmla="*/ 122 h 908"/>
                <a:gd name="T4" fmla="*/ 404 w 434"/>
                <a:gd name="T5" fmla="*/ 70 h 908"/>
                <a:gd name="T6" fmla="*/ 366 w 434"/>
                <a:gd name="T7" fmla="*/ 36 h 908"/>
                <a:gd name="T8" fmla="*/ 326 w 434"/>
                <a:gd name="T9" fmla="*/ 20 h 908"/>
                <a:gd name="T10" fmla="*/ 296 w 434"/>
                <a:gd name="T11" fmla="*/ 0 h 908"/>
                <a:gd name="T12" fmla="*/ 290 w 434"/>
                <a:gd name="T13" fmla="*/ 18 h 908"/>
                <a:gd name="T14" fmla="*/ 282 w 434"/>
                <a:gd name="T15" fmla="*/ 50 h 908"/>
                <a:gd name="T16" fmla="*/ 276 w 434"/>
                <a:gd name="T17" fmla="*/ 66 h 908"/>
                <a:gd name="T18" fmla="*/ 236 w 434"/>
                <a:gd name="T19" fmla="*/ 70 h 908"/>
                <a:gd name="T20" fmla="*/ 228 w 434"/>
                <a:gd name="T21" fmla="*/ 86 h 908"/>
                <a:gd name="T22" fmla="*/ 232 w 434"/>
                <a:gd name="T23" fmla="*/ 120 h 908"/>
                <a:gd name="T24" fmla="*/ 206 w 434"/>
                <a:gd name="T25" fmla="*/ 122 h 908"/>
                <a:gd name="T26" fmla="*/ 168 w 434"/>
                <a:gd name="T27" fmla="*/ 202 h 908"/>
                <a:gd name="T28" fmla="*/ 144 w 434"/>
                <a:gd name="T29" fmla="*/ 224 h 908"/>
                <a:gd name="T30" fmla="*/ 144 w 434"/>
                <a:gd name="T31" fmla="*/ 264 h 908"/>
                <a:gd name="T32" fmla="*/ 122 w 434"/>
                <a:gd name="T33" fmla="*/ 294 h 908"/>
                <a:gd name="T34" fmla="*/ 98 w 434"/>
                <a:gd name="T35" fmla="*/ 302 h 908"/>
                <a:gd name="T36" fmla="*/ 88 w 434"/>
                <a:gd name="T37" fmla="*/ 318 h 908"/>
                <a:gd name="T38" fmla="*/ 52 w 434"/>
                <a:gd name="T39" fmla="*/ 330 h 908"/>
                <a:gd name="T40" fmla="*/ 48 w 434"/>
                <a:gd name="T41" fmla="*/ 366 h 908"/>
                <a:gd name="T42" fmla="*/ 56 w 434"/>
                <a:gd name="T43" fmla="*/ 396 h 908"/>
                <a:gd name="T44" fmla="*/ 70 w 434"/>
                <a:gd name="T45" fmla="*/ 434 h 908"/>
                <a:gd name="T46" fmla="*/ 82 w 434"/>
                <a:gd name="T47" fmla="*/ 472 h 908"/>
                <a:gd name="T48" fmla="*/ 72 w 434"/>
                <a:gd name="T49" fmla="*/ 504 h 908"/>
                <a:gd name="T50" fmla="*/ 62 w 434"/>
                <a:gd name="T51" fmla="*/ 524 h 908"/>
                <a:gd name="T52" fmla="*/ 66 w 434"/>
                <a:gd name="T53" fmla="*/ 546 h 908"/>
                <a:gd name="T54" fmla="*/ 60 w 434"/>
                <a:gd name="T55" fmla="*/ 596 h 908"/>
                <a:gd name="T56" fmla="*/ 34 w 434"/>
                <a:gd name="T57" fmla="*/ 632 h 908"/>
                <a:gd name="T58" fmla="*/ 28 w 434"/>
                <a:gd name="T59" fmla="*/ 658 h 908"/>
                <a:gd name="T60" fmla="*/ 0 w 434"/>
                <a:gd name="T61" fmla="*/ 676 h 908"/>
                <a:gd name="T62" fmla="*/ 10 w 434"/>
                <a:gd name="T63" fmla="*/ 724 h 908"/>
                <a:gd name="T64" fmla="*/ 30 w 434"/>
                <a:gd name="T65" fmla="*/ 756 h 908"/>
                <a:gd name="T66" fmla="*/ 44 w 434"/>
                <a:gd name="T67" fmla="*/ 794 h 908"/>
                <a:gd name="T68" fmla="*/ 64 w 434"/>
                <a:gd name="T69" fmla="*/ 828 h 908"/>
                <a:gd name="T70" fmla="*/ 58 w 434"/>
                <a:gd name="T71" fmla="*/ 856 h 908"/>
                <a:gd name="T72" fmla="*/ 78 w 434"/>
                <a:gd name="T73" fmla="*/ 898 h 908"/>
                <a:gd name="T74" fmla="*/ 106 w 434"/>
                <a:gd name="T75" fmla="*/ 908 h 908"/>
                <a:gd name="T76" fmla="*/ 130 w 434"/>
                <a:gd name="T77" fmla="*/ 906 h 908"/>
                <a:gd name="T78" fmla="*/ 130 w 434"/>
                <a:gd name="T79" fmla="*/ 874 h 908"/>
                <a:gd name="T80" fmla="*/ 152 w 434"/>
                <a:gd name="T81" fmla="*/ 862 h 908"/>
                <a:gd name="T82" fmla="*/ 202 w 434"/>
                <a:gd name="T83" fmla="*/ 858 h 908"/>
                <a:gd name="T84" fmla="*/ 228 w 434"/>
                <a:gd name="T85" fmla="*/ 782 h 908"/>
                <a:gd name="T86" fmla="*/ 240 w 434"/>
                <a:gd name="T87" fmla="*/ 736 h 908"/>
                <a:gd name="T88" fmla="*/ 246 w 434"/>
                <a:gd name="T89" fmla="*/ 698 h 908"/>
                <a:gd name="T90" fmla="*/ 242 w 434"/>
                <a:gd name="T91" fmla="*/ 674 h 908"/>
                <a:gd name="T92" fmla="*/ 264 w 434"/>
                <a:gd name="T93" fmla="*/ 648 h 908"/>
                <a:gd name="T94" fmla="*/ 296 w 434"/>
                <a:gd name="T95" fmla="*/ 622 h 908"/>
                <a:gd name="T96" fmla="*/ 312 w 434"/>
                <a:gd name="T97" fmla="*/ 594 h 908"/>
                <a:gd name="T98" fmla="*/ 304 w 434"/>
                <a:gd name="T99" fmla="*/ 548 h 908"/>
                <a:gd name="T100" fmla="*/ 268 w 434"/>
                <a:gd name="T101" fmla="*/ 528 h 908"/>
                <a:gd name="T102" fmla="*/ 246 w 434"/>
                <a:gd name="T103" fmla="*/ 530 h 908"/>
                <a:gd name="T104" fmla="*/ 238 w 434"/>
                <a:gd name="T105" fmla="*/ 470 h 908"/>
                <a:gd name="T106" fmla="*/ 258 w 434"/>
                <a:gd name="T107" fmla="*/ 402 h 908"/>
                <a:gd name="T108" fmla="*/ 284 w 434"/>
                <a:gd name="T109" fmla="*/ 348 h 908"/>
                <a:gd name="T110" fmla="*/ 336 w 434"/>
                <a:gd name="T111" fmla="*/ 318 h 908"/>
                <a:gd name="T112" fmla="*/ 366 w 434"/>
                <a:gd name="T113" fmla="*/ 276 h 908"/>
                <a:gd name="T114" fmla="*/ 360 w 434"/>
                <a:gd name="T115" fmla="*/ 246 h 908"/>
                <a:gd name="T116" fmla="*/ 382 w 434"/>
                <a:gd name="T117" fmla="*/ 200 h 908"/>
                <a:gd name="T118" fmla="*/ 414 w 434"/>
                <a:gd name="T119" fmla="*/ 176 h 908"/>
                <a:gd name="T120" fmla="*/ 434 w 434"/>
                <a:gd name="T121" fmla="*/ 164 h 908"/>
                <a:gd name="T122" fmla="*/ 434 w 434"/>
                <a:gd name="T123" fmla="*/ 164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4" h="908">
                  <a:moveTo>
                    <a:pt x="434" y="164"/>
                  </a:moveTo>
                  <a:lnTo>
                    <a:pt x="414" y="122"/>
                  </a:lnTo>
                  <a:lnTo>
                    <a:pt x="404" y="70"/>
                  </a:lnTo>
                  <a:lnTo>
                    <a:pt x="366" y="36"/>
                  </a:lnTo>
                  <a:lnTo>
                    <a:pt x="326" y="20"/>
                  </a:lnTo>
                  <a:lnTo>
                    <a:pt x="296" y="0"/>
                  </a:lnTo>
                  <a:lnTo>
                    <a:pt x="290" y="18"/>
                  </a:lnTo>
                  <a:lnTo>
                    <a:pt x="282" y="50"/>
                  </a:lnTo>
                  <a:lnTo>
                    <a:pt x="276" y="66"/>
                  </a:lnTo>
                  <a:lnTo>
                    <a:pt x="236" y="70"/>
                  </a:lnTo>
                  <a:lnTo>
                    <a:pt x="228" y="86"/>
                  </a:lnTo>
                  <a:lnTo>
                    <a:pt x="232" y="120"/>
                  </a:lnTo>
                  <a:lnTo>
                    <a:pt x="206" y="122"/>
                  </a:lnTo>
                  <a:lnTo>
                    <a:pt x="168" y="202"/>
                  </a:lnTo>
                  <a:lnTo>
                    <a:pt x="144" y="224"/>
                  </a:lnTo>
                  <a:lnTo>
                    <a:pt x="144" y="264"/>
                  </a:lnTo>
                  <a:lnTo>
                    <a:pt x="122" y="294"/>
                  </a:lnTo>
                  <a:lnTo>
                    <a:pt x="98" y="302"/>
                  </a:lnTo>
                  <a:lnTo>
                    <a:pt x="88" y="318"/>
                  </a:lnTo>
                  <a:lnTo>
                    <a:pt x="52" y="330"/>
                  </a:lnTo>
                  <a:lnTo>
                    <a:pt x="48" y="366"/>
                  </a:lnTo>
                  <a:lnTo>
                    <a:pt x="56" y="396"/>
                  </a:lnTo>
                  <a:lnTo>
                    <a:pt x="70" y="434"/>
                  </a:lnTo>
                  <a:lnTo>
                    <a:pt x="82" y="472"/>
                  </a:lnTo>
                  <a:lnTo>
                    <a:pt x="72" y="504"/>
                  </a:lnTo>
                  <a:lnTo>
                    <a:pt x="62" y="524"/>
                  </a:lnTo>
                  <a:lnTo>
                    <a:pt x="66" y="546"/>
                  </a:lnTo>
                  <a:lnTo>
                    <a:pt x="60" y="596"/>
                  </a:lnTo>
                  <a:lnTo>
                    <a:pt x="34" y="632"/>
                  </a:lnTo>
                  <a:lnTo>
                    <a:pt x="28" y="658"/>
                  </a:lnTo>
                  <a:lnTo>
                    <a:pt x="0" y="676"/>
                  </a:lnTo>
                  <a:lnTo>
                    <a:pt x="10" y="724"/>
                  </a:lnTo>
                  <a:lnTo>
                    <a:pt x="30" y="756"/>
                  </a:lnTo>
                  <a:lnTo>
                    <a:pt x="44" y="794"/>
                  </a:lnTo>
                  <a:lnTo>
                    <a:pt x="64" y="828"/>
                  </a:lnTo>
                  <a:lnTo>
                    <a:pt x="58" y="856"/>
                  </a:lnTo>
                  <a:lnTo>
                    <a:pt x="78" y="898"/>
                  </a:lnTo>
                  <a:lnTo>
                    <a:pt x="106" y="908"/>
                  </a:lnTo>
                  <a:lnTo>
                    <a:pt x="130" y="906"/>
                  </a:lnTo>
                  <a:lnTo>
                    <a:pt x="130" y="874"/>
                  </a:lnTo>
                  <a:lnTo>
                    <a:pt x="152" y="862"/>
                  </a:lnTo>
                  <a:lnTo>
                    <a:pt x="202" y="858"/>
                  </a:lnTo>
                  <a:lnTo>
                    <a:pt x="228" y="782"/>
                  </a:lnTo>
                  <a:lnTo>
                    <a:pt x="240" y="736"/>
                  </a:lnTo>
                  <a:lnTo>
                    <a:pt x="246" y="698"/>
                  </a:lnTo>
                  <a:lnTo>
                    <a:pt x="242" y="674"/>
                  </a:lnTo>
                  <a:lnTo>
                    <a:pt x="264" y="648"/>
                  </a:lnTo>
                  <a:lnTo>
                    <a:pt x="296" y="622"/>
                  </a:lnTo>
                  <a:lnTo>
                    <a:pt x="312" y="594"/>
                  </a:lnTo>
                  <a:lnTo>
                    <a:pt x="304" y="548"/>
                  </a:lnTo>
                  <a:lnTo>
                    <a:pt x="268" y="528"/>
                  </a:lnTo>
                  <a:lnTo>
                    <a:pt x="246" y="530"/>
                  </a:lnTo>
                  <a:lnTo>
                    <a:pt x="238" y="470"/>
                  </a:lnTo>
                  <a:lnTo>
                    <a:pt x="258" y="402"/>
                  </a:lnTo>
                  <a:lnTo>
                    <a:pt x="284" y="348"/>
                  </a:lnTo>
                  <a:lnTo>
                    <a:pt x="336" y="318"/>
                  </a:lnTo>
                  <a:lnTo>
                    <a:pt x="366" y="276"/>
                  </a:lnTo>
                  <a:lnTo>
                    <a:pt x="360" y="246"/>
                  </a:lnTo>
                  <a:lnTo>
                    <a:pt x="382" y="200"/>
                  </a:lnTo>
                  <a:lnTo>
                    <a:pt x="414" y="176"/>
                  </a:lnTo>
                  <a:lnTo>
                    <a:pt x="434" y="164"/>
                  </a:lnTo>
                  <a:lnTo>
                    <a:pt x="434" y="164"/>
                  </a:lnTo>
                  <a:close/>
                </a:path>
              </a:pathLst>
            </a:custGeom>
            <a:solidFill>
              <a:srgbClr val="007474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39D358E2-751D-014D-9A08-34CFDF350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2218252"/>
              <a:ext cx="704850" cy="1025525"/>
            </a:xfrm>
            <a:custGeom>
              <a:avLst/>
              <a:gdLst>
                <a:gd name="T0" fmla="*/ 138 w 444"/>
                <a:gd name="T1" fmla="*/ 260 h 646"/>
                <a:gd name="T2" fmla="*/ 118 w 444"/>
                <a:gd name="T3" fmla="*/ 218 h 646"/>
                <a:gd name="T4" fmla="*/ 108 w 444"/>
                <a:gd name="T5" fmla="*/ 166 h 646"/>
                <a:gd name="T6" fmla="*/ 70 w 444"/>
                <a:gd name="T7" fmla="*/ 132 h 646"/>
                <a:gd name="T8" fmla="*/ 30 w 444"/>
                <a:gd name="T9" fmla="*/ 116 h 646"/>
                <a:gd name="T10" fmla="*/ 0 w 444"/>
                <a:gd name="T11" fmla="*/ 96 h 646"/>
                <a:gd name="T12" fmla="*/ 28 w 444"/>
                <a:gd name="T13" fmla="*/ 78 h 646"/>
                <a:gd name="T14" fmla="*/ 50 w 444"/>
                <a:gd name="T15" fmla="*/ 80 h 646"/>
                <a:gd name="T16" fmla="*/ 68 w 444"/>
                <a:gd name="T17" fmla="*/ 104 h 646"/>
                <a:gd name="T18" fmla="*/ 90 w 444"/>
                <a:gd name="T19" fmla="*/ 104 h 646"/>
                <a:gd name="T20" fmla="*/ 100 w 444"/>
                <a:gd name="T21" fmla="*/ 102 h 646"/>
                <a:gd name="T22" fmla="*/ 124 w 444"/>
                <a:gd name="T23" fmla="*/ 108 h 646"/>
                <a:gd name="T24" fmla="*/ 124 w 444"/>
                <a:gd name="T25" fmla="*/ 88 h 646"/>
                <a:gd name="T26" fmla="*/ 140 w 444"/>
                <a:gd name="T27" fmla="*/ 80 h 646"/>
                <a:gd name="T28" fmla="*/ 138 w 444"/>
                <a:gd name="T29" fmla="*/ 42 h 646"/>
                <a:gd name="T30" fmla="*/ 176 w 444"/>
                <a:gd name="T31" fmla="*/ 24 h 646"/>
                <a:gd name="T32" fmla="*/ 206 w 444"/>
                <a:gd name="T33" fmla="*/ 0 h 646"/>
                <a:gd name="T34" fmla="*/ 238 w 444"/>
                <a:gd name="T35" fmla="*/ 12 h 646"/>
                <a:gd name="T36" fmla="*/ 264 w 444"/>
                <a:gd name="T37" fmla="*/ 68 h 646"/>
                <a:gd name="T38" fmla="*/ 268 w 444"/>
                <a:gd name="T39" fmla="*/ 128 h 646"/>
                <a:gd name="T40" fmla="*/ 308 w 444"/>
                <a:gd name="T41" fmla="*/ 166 h 646"/>
                <a:gd name="T42" fmla="*/ 310 w 444"/>
                <a:gd name="T43" fmla="*/ 190 h 646"/>
                <a:gd name="T44" fmla="*/ 314 w 444"/>
                <a:gd name="T45" fmla="*/ 222 h 646"/>
                <a:gd name="T46" fmla="*/ 334 w 444"/>
                <a:gd name="T47" fmla="*/ 272 h 646"/>
                <a:gd name="T48" fmla="*/ 360 w 444"/>
                <a:gd name="T49" fmla="*/ 304 h 646"/>
                <a:gd name="T50" fmla="*/ 360 w 444"/>
                <a:gd name="T51" fmla="*/ 328 h 646"/>
                <a:gd name="T52" fmla="*/ 390 w 444"/>
                <a:gd name="T53" fmla="*/ 358 h 646"/>
                <a:gd name="T54" fmla="*/ 404 w 444"/>
                <a:gd name="T55" fmla="*/ 392 h 646"/>
                <a:gd name="T56" fmla="*/ 408 w 444"/>
                <a:gd name="T57" fmla="*/ 406 h 646"/>
                <a:gd name="T58" fmla="*/ 432 w 444"/>
                <a:gd name="T59" fmla="*/ 414 h 646"/>
                <a:gd name="T60" fmla="*/ 444 w 444"/>
                <a:gd name="T61" fmla="*/ 432 h 646"/>
                <a:gd name="T62" fmla="*/ 414 w 444"/>
                <a:gd name="T63" fmla="*/ 488 h 646"/>
                <a:gd name="T64" fmla="*/ 388 w 444"/>
                <a:gd name="T65" fmla="*/ 522 h 646"/>
                <a:gd name="T66" fmla="*/ 376 w 444"/>
                <a:gd name="T67" fmla="*/ 582 h 646"/>
                <a:gd name="T68" fmla="*/ 342 w 444"/>
                <a:gd name="T69" fmla="*/ 580 h 646"/>
                <a:gd name="T70" fmla="*/ 292 w 444"/>
                <a:gd name="T71" fmla="*/ 602 h 646"/>
                <a:gd name="T72" fmla="*/ 234 w 444"/>
                <a:gd name="T73" fmla="*/ 634 h 646"/>
                <a:gd name="T74" fmla="*/ 182 w 444"/>
                <a:gd name="T75" fmla="*/ 646 h 646"/>
                <a:gd name="T76" fmla="*/ 134 w 444"/>
                <a:gd name="T77" fmla="*/ 628 h 646"/>
                <a:gd name="T78" fmla="*/ 108 w 444"/>
                <a:gd name="T79" fmla="*/ 572 h 646"/>
                <a:gd name="T80" fmla="*/ 106 w 444"/>
                <a:gd name="T81" fmla="*/ 530 h 646"/>
                <a:gd name="T82" fmla="*/ 84 w 444"/>
                <a:gd name="T83" fmla="*/ 504 h 646"/>
                <a:gd name="T84" fmla="*/ 86 w 444"/>
                <a:gd name="T85" fmla="*/ 446 h 646"/>
                <a:gd name="T86" fmla="*/ 128 w 444"/>
                <a:gd name="T87" fmla="*/ 408 h 646"/>
                <a:gd name="T88" fmla="*/ 156 w 444"/>
                <a:gd name="T89" fmla="*/ 370 h 646"/>
                <a:gd name="T90" fmla="*/ 176 w 444"/>
                <a:gd name="T91" fmla="*/ 328 h 646"/>
                <a:gd name="T92" fmla="*/ 194 w 444"/>
                <a:gd name="T93" fmla="*/ 322 h 646"/>
                <a:gd name="T94" fmla="*/ 202 w 444"/>
                <a:gd name="T95" fmla="*/ 278 h 646"/>
                <a:gd name="T96" fmla="*/ 178 w 444"/>
                <a:gd name="T97" fmla="*/ 256 h 646"/>
                <a:gd name="T98" fmla="*/ 138 w 444"/>
                <a:gd name="T99" fmla="*/ 260 h 646"/>
                <a:gd name="T100" fmla="*/ 138 w 444"/>
                <a:gd name="T101" fmla="*/ 26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4" h="646">
                  <a:moveTo>
                    <a:pt x="138" y="260"/>
                  </a:moveTo>
                  <a:lnTo>
                    <a:pt x="118" y="218"/>
                  </a:lnTo>
                  <a:lnTo>
                    <a:pt x="108" y="166"/>
                  </a:lnTo>
                  <a:lnTo>
                    <a:pt x="70" y="132"/>
                  </a:lnTo>
                  <a:lnTo>
                    <a:pt x="30" y="116"/>
                  </a:lnTo>
                  <a:lnTo>
                    <a:pt x="0" y="96"/>
                  </a:lnTo>
                  <a:lnTo>
                    <a:pt x="28" y="78"/>
                  </a:lnTo>
                  <a:lnTo>
                    <a:pt x="50" y="80"/>
                  </a:lnTo>
                  <a:lnTo>
                    <a:pt x="68" y="104"/>
                  </a:lnTo>
                  <a:lnTo>
                    <a:pt x="90" y="104"/>
                  </a:lnTo>
                  <a:lnTo>
                    <a:pt x="100" y="102"/>
                  </a:lnTo>
                  <a:lnTo>
                    <a:pt x="124" y="108"/>
                  </a:lnTo>
                  <a:lnTo>
                    <a:pt x="124" y="88"/>
                  </a:lnTo>
                  <a:lnTo>
                    <a:pt x="140" y="80"/>
                  </a:lnTo>
                  <a:lnTo>
                    <a:pt x="138" y="42"/>
                  </a:lnTo>
                  <a:lnTo>
                    <a:pt x="176" y="24"/>
                  </a:lnTo>
                  <a:lnTo>
                    <a:pt x="206" y="0"/>
                  </a:lnTo>
                  <a:lnTo>
                    <a:pt x="238" y="12"/>
                  </a:lnTo>
                  <a:lnTo>
                    <a:pt x="264" y="68"/>
                  </a:lnTo>
                  <a:lnTo>
                    <a:pt x="268" y="128"/>
                  </a:lnTo>
                  <a:lnTo>
                    <a:pt x="308" y="166"/>
                  </a:lnTo>
                  <a:lnTo>
                    <a:pt x="310" y="190"/>
                  </a:lnTo>
                  <a:lnTo>
                    <a:pt x="314" y="222"/>
                  </a:lnTo>
                  <a:lnTo>
                    <a:pt x="334" y="272"/>
                  </a:lnTo>
                  <a:lnTo>
                    <a:pt x="360" y="304"/>
                  </a:lnTo>
                  <a:lnTo>
                    <a:pt x="360" y="328"/>
                  </a:lnTo>
                  <a:lnTo>
                    <a:pt x="390" y="358"/>
                  </a:lnTo>
                  <a:lnTo>
                    <a:pt x="404" y="392"/>
                  </a:lnTo>
                  <a:lnTo>
                    <a:pt x="408" y="406"/>
                  </a:lnTo>
                  <a:lnTo>
                    <a:pt x="432" y="414"/>
                  </a:lnTo>
                  <a:lnTo>
                    <a:pt x="444" y="432"/>
                  </a:lnTo>
                  <a:lnTo>
                    <a:pt x="414" y="488"/>
                  </a:lnTo>
                  <a:lnTo>
                    <a:pt x="388" y="522"/>
                  </a:lnTo>
                  <a:lnTo>
                    <a:pt x="376" y="582"/>
                  </a:lnTo>
                  <a:lnTo>
                    <a:pt x="342" y="580"/>
                  </a:lnTo>
                  <a:lnTo>
                    <a:pt x="292" y="602"/>
                  </a:lnTo>
                  <a:lnTo>
                    <a:pt x="234" y="634"/>
                  </a:lnTo>
                  <a:lnTo>
                    <a:pt x="182" y="646"/>
                  </a:lnTo>
                  <a:lnTo>
                    <a:pt x="134" y="628"/>
                  </a:lnTo>
                  <a:lnTo>
                    <a:pt x="108" y="572"/>
                  </a:lnTo>
                  <a:lnTo>
                    <a:pt x="106" y="530"/>
                  </a:lnTo>
                  <a:lnTo>
                    <a:pt x="84" y="504"/>
                  </a:lnTo>
                  <a:lnTo>
                    <a:pt x="86" y="446"/>
                  </a:lnTo>
                  <a:lnTo>
                    <a:pt x="128" y="408"/>
                  </a:lnTo>
                  <a:lnTo>
                    <a:pt x="156" y="370"/>
                  </a:lnTo>
                  <a:lnTo>
                    <a:pt x="176" y="328"/>
                  </a:lnTo>
                  <a:lnTo>
                    <a:pt x="194" y="322"/>
                  </a:lnTo>
                  <a:lnTo>
                    <a:pt x="202" y="278"/>
                  </a:lnTo>
                  <a:lnTo>
                    <a:pt x="178" y="256"/>
                  </a:lnTo>
                  <a:lnTo>
                    <a:pt x="138" y="260"/>
                  </a:lnTo>
                  <a:lnTo>
                    <a:pt x="138" y="260"/>
                  </a:lnTo>
                  <a:close/>
                </a:path>
              </a:pathLst>
            </a:custGeom>
            <a:solidFill>
              <a:srgbClr val="99FFCC"/>
            </a:solidFill>
            <a:ln w="9525">
              <a:solidFill>
                <a:srgbClr val="5C2D00">
                  <a:lumMod val="75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03DEA74C-87AA-674B-BBBB-902403ADB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2103952"/>
              <a:ext cx="1323975" cy="1422400"/>
            </a:xfrm>
            <a:custGeom>
              <a:avLst/>
              <a:gdLst>
                <a:gd name="T0" fmla="*/ 776 w 834"/>
                <a:gd name="T1" fmla="*/ 84 h 896"/>
                <a:gd name="T2" fmla="*/ 714 w 834"/>
                <a:gd name="T3" fmla="*/ 96 h 896"/>
                <a:gd name="T4" fmla="*/ 678 w 834"/>
                <a:gd name="T5" fmla="*/ 152 h 896"/>
                <a:gd name="T6" fmla="*/ 662 w 834"/>
                <a:gd name="T7" fmla="*/ 180 h 896"/>
                <a:gd name="T8" fmla="*/ 628 w 834"/>
                <a:gd name="T9" fmla="*/ 176 h 896"/>
                <a:gd name="T10" fmla="*/ 588 w 834"/>
                <a:gd name="T11" fmla="*/ 152 h 896"/>
                <a:gd name="T12" fmla="*/ 546 w 834"/>
                <a:gd name="T13" fmla="*/ 164 h 896"/>
                <a:gd name="T14" fmla="*/ 532 w 834"/>
                <a:gd name="T15" fmla="*/ 186 h 896"/>
                <a:gd name="T16" fmla="*/ 518 w 834"/>
                <a:gd name="T17" fmla="*/ 234 h 896"/>
                <a:gd name="T18" fmla="*/ 470 w 834"/>
                <a:gd name="T19" fmla="*/ 254 h 896"/>
                <a:gd name="T20" fmla="*/ 448 w 834"/>
                <a:gd name="T21" fmla="*/ 290 h 896"/>
                <a:gd name="T22" fmla="*/ 386 w 834"/>
                <a:gd name="T23" fmla="*/ 392 h 896"/>
                <a:gd name="T24" fmla="*/ 364 w 834"/>
                <a:gd name="T25" fmla="*/ 462 h 896"/>
                <a:gd name="T26" fmla="*/ 330 w 834"/>
                <a:gd name="T27" fmla="*/ 486 h 896"/>
                <a:gd name="T28" fmla="*/ 290 w 834"/>
                <a:gd name="T29" fmla="*/ 534 h 896"/>
                <a:gd name="T30" fmla="*/ 310 w 834"/>
                <a:gd name="T31" fmla="*/ 584 h 896"/>
                <a:gd name="T32" fmla="*/ 314 w 834"/>
                <a:gd name="T33" fmla="*/ 672 h 896"/>
                <a:gd name="T34" fmla="*/ 308 w 834"/>
                <a:gd name="T35" fmla="*/ 714 h 896"/>
                <a:gd name="T36" fmla="*/ 276 w 834"/>
                <a:gd name="T37" fmla="*/ 800 h 896"/>
                <a:gd name="T38" fmla="*/ 242 w 834"/>
                <a:gd name="T39" fmla="*/ 844 h 896"/>
                <a:gd name="T40" fmla="*/ 220 w 834"/>
                <a:gd name="T41" fmla="*/ 806 h 896"/>
                <a:gd name="T42" fmla="*/ 162 w 834"/>
                <a:gd name="T43" fmla="*/ 848 h 896"/>
                <a:gd name="T44" fmla="*/ 118 w 834"/>
                <a:gd name="T45" fmla="*/ 886 h 896"/>
                <a:gd name="T46" fmla="*/ 50 w 834"/>
                <a:gd name="T47" fmla="*/ 896 h 896"/>
                <a:gd name="T48" fmla="*/ 12 w 834"/>
                <a:gd name="T49" fmla="*/ 846 h 896"/>
                <a:gd name="T50" fmla="*/ 0 w 834"/>
                <a:gd name="T51" fmla="*/ 740 h 896"/>
                <a:gd name="T52" fmla="*/ 18 w 834"/>
                <a:gd name="T53" fmla="*/ 662 h 896"/>
                <a:gd name="T54" fmla="*/ 52 w 834"/>
                <a:gd name="T55" fmla="*/ 596 h 896"/>
                <a:gd name="T56" fmla="*/ 114 w 834"/>
                <a:gd name="T57" fmla="*/ 572 h 896"/>
                <a:gd name="T58" fmla="*/ 146 w 834"/>
                <a:gd name="T59" fmla="*/ 544 h 896"/>
                <a:gd name="T60" fmla="*/ 206 w 834"/>
                <a:gd name="T61" fmla="*/ 502 h 896"/>
                <a:gd name="T62" fmla="*/ 252 w 834"/>
                <a:gd name="T63" fmla="*/ 446 h 896"/>
                <a:gd name="T64" fmla="*/ 330 w 834"/>
                <a:gd name="T65" fmla="*/ 336 h 896"/>
                <a:gd name="T66" fmla="*/ 390 w 834"/>
                <a:gd name="T67" fmla="*/ 234 h 896"/>
                <a:gd name="T68" fmla="*/ 448 w 834"/>
                <a:gd name="T69" fmla="*/ 166 h 896"/>
                <a:gd name="T70" fmla="*/ 538 w 834"/>
                <a:gd name="T71" fmla="*/ 98 h 896"/>
                <a:gd name="T72" fmla="*/ 584 w 834"/>
                <a:gd name="T73" fmla="*/ 62 h 896"/>
                <a:gd name="T74" fmla="*/ 640 w 834"/>
                <a:gd name="T75" fmla="*/ 40 h 896"/>
                <a:gd name="T76" fmla="*/ 660 w 834"/>
                <a:gd name="T77" fmla="*/ 56 h 896"/>
                <a:gd name="T78" fmla="*/ 714 w 834"/>
                <a:gd name="T79" fmla="*/ 18 h 896"/>
                <a:gd name="T80" fmla="*/ 762 w 834"/>
                <a:gd name="T81" fmla="*/ 26 h 896"/>
                <a:gd name="T82" fmla="*/ 782 w 834"/>
                <a:gd name="T83" fmla="*/ 24 h 896"/>
                <a:gd name="T84" fmla="*/ 804 w 834"/>
                <a:gd name="T85" fmla="*/ 22 h 896"/>
                <a:gd name="T86" fmla="*/ 816 w 834"/>
                <a:gd name="T87" fmla="*/ 36 h 896"/>
                <a:gd name="T88" fmla="*/ 790 w 834"/>
                <a:gd name="T89" fmla="*/ 60 h 896"/>
                <a:gd name="T90" fmla="*/ 832 w 834"/>
                <a:gd name="T91" fmla="*/ 84 h 896"/>
                <a:gd name="T92" fmla="*/ 798 w 834"/>
                <a:gd name="T93" fmla="*/ 132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4" h="896">
                  <a:moveTo>
                    <a:pt x="798" y="132"/>
                  </a:moveTo>
                  <a:lnTo>
                    <a:pt x="776" y="84"/>
                  </a:lnTo>
                  <a:lnTo>
                    <a:pt x="744" y="72"/>
                  </a:lnTo>
                  <a:lnTo>
                    <a:pt x="714" y="96"/>
                  </a:lnTo>
                  <a:lnTo>
                    <a:pt x="676" y="114"/>
                  </a:lnTo>
                  <a:lnTo>
                    <a:pt x="678" y="152"/>
                  </a:lnTo>
                  <a:lnTo>
                    <a:pt x="662" y="160"/>
                  </a:lnTo>
                  <a:lnTo>
                    <a:pt x="662" y="180"/>
                  </a:lnTo>
                  <a:lnTo>
                    <a:pt x="638" y="174"/>
                  </a:lnTo>
                  <a:lnTo>
                    <a:pt x="628" y="176"/>
                  </a:lnTo>
                  <a:lnTo>
                    <a:pt x="606" y="176"/>
                  </a:lnTo>
                  <a:lnTo>
                    <a:pt x="588" y="152"/>
                  </a:lnTo>
                  <a:lnTo>
                    <a:pt x="566" y="150"/>
                  </a:lnTo>
                  <a:lnTo>
                    <a:pt x="546" y="164"/>
                  </a:lnTo>
                  <a:lnTo>
                    <a:pt x="532" y="182"/>
                  </a:lnTo>
                  <a:lnTo>
                    <a:pt x="532" y="186"/>
                  </a:lnTo>
                  <a:lnTo>
                    <a:pt x="524" y="218"/>
                  </a:lnTo>
                  <a:lnTo>
                    <a:pt x="518" y="234"/>
                  </a:lnTo>
                  <a:lnTo>
                    <a:pt x="478" y="238"/>
                  </a:lnTo>
                  <a:lnTo>
                    <a:pt x="470" y="254"/>
                  </a:lnTo>
                  <a:lnTo>
                    <a:pt x="474" y="288"/>
                  </a:lnTo>
                  <a:lnTo>
                    <a:pt x="448" y="290"/>
                  </a:lnTo>
                  <a:lnTo>
                    <a:pt x="410" y="370"/>
                  </a:lnTo>
                  <a:lnTo>
                    <a:pt x="386" y="392"/>
                  </a:lnTo>
                  <a:lnTo>
                    <a:pt x="386" y="432"/>
                  </a:lnTo>
                  <a:lnTo>
                    <a:pt x="364" y="462"/>
                  </a:lnTo>
                  <a:lnTo>
                    <a:pt x="340" y="470"/>
                  </a:lnTo>
                  <a:lnTo>
                    <a:pt x="330" y="486"/>
                  </a:lnTo>
                  <a:lnTo>
                    <a:pt x="294" y="498"/>
                  </a:lnTo>
                  <a:lnTo>
                    <a:pt x="290" y="534"/>
                  </a:lnTo>
                  <a:lnTo>
                    <a:pt x="298" y="564"/>
                  </a:lnTo>
                  <a:lnTo>
                    <a:pt x="310" y="584"/>
                  </a:lnTo>
                  <a:lnTo>
                    <a:pt x="324" y="640"/>
                  </a:lnTo>
                  <a:lnTo>
                    <a:pt x="314" y="672"/>
                  </a:lnTo>
                  <a:lnTo>
                    <a:pt x="304" y="692"/>
                  </a:lnTo>
                  <a:lnTo>
                    <a:pt x="308" y="714"/>
                  </a:lnTo>
                  <a:lnTo>
                    <a:pt x="302" y="764"/>
                  </a:lnTo>
                  <a:lnTo>
                    <a:pt x="276" y="800"/>
                  </a:lnTo>
                  <a:lnTo>
                    <a:pt x="270" y="826"/>
                  </a:lnTo>
                  <a:lnTo>
                    <a:pt x="242" y="844"/>
                  </a:lnTo>
                  <a:lnTo>
                    <a:pt x="234" y="820"/>
                  </a:lnTo>
                  <a:lnTo>
                    <a:pt x="220" y="806"/>
                  </a:lnTo>
                  <a:lnTo>
                    <a:pt x="196" y="822"/>
                  </a:lnTo>
                  <a:lnTo>
                    <a:pt x="162" y="848"/>
                  </a:lnTo>
                  <a:lnTo>
                    <a:pt x="132" y="872"/>
                  </a:lnTo>
                  <a:lnTo>
                    <a:pt x="118" y="886"/>
                  </a:lnTo>
                  <a:lnTo>
                    <a:pt x="90" y="896"/>
                  </a:lnTo>
                  <a:lnTo>
                    <a:pt x="50" y="896"/>
                  </a:lnTo>
                  <a:lnTo>
                    <a:pt x="28" y="876"/>
                  </a:lnTo>
                  <a:lnTo>
                    <a:pt x="12" y="846"/>
                  </a:lnTo>
                  <a:lnTo>
                    <a:pt x="8" y="804"/>
                  </a:lnTo>
                  <a:lnTo>
                    <a:pt x="0" y="740"/>
                  </a:lnTo>
                  <a:lnTo>
                    <a:pt x="0" y="694"/>
                  </a:lnTo>
                  <a:lnTo>
                    <a:pt x="18" y="662"/>
                  </a:lnTo>
                  <a:lnTo>
                    <a:pt x="26" y="636"/>
                  </a:lnTo>
                  <a:lnTo>
                    <a:pt x="52" y="596"/>
                  </a:lnTo>
                  <a:lnTo>
                    <a:pt x="52" y="596"/>
                  </a:lnTo>
                  <a:lnTo>
                    <a:pt x="114" y="572"/>
                  </a:lnTo>
                  <a:lnTo>
                    <a:pt x="114" y="572"/>
                  </a:lnTo>
                  <a:lnTo>
                    <a:pt x="146" y="544"/>
                  </a:lnTo>
                  <a:lnTo>
                    <a:pt x="176" y="516"/>
                  </a:lnTo>
                  <a:lnTo>
                    <a:pt x="206" y="502"/>
                  </a:lnTo>
                  <a:lnTo>
                    <a:pt x="210" y="482"/>
                  </a:lnTo>
                  <a:lnTo>
                    <a:pt x="252" y="446"/>
                  </a:lnTo>
                  <a:lnTo>
                    <a:pt x="278" y="414"/>
                  </a:lnTo>
                  <a:lnTo>
                    <a:pt x="330" y="336"/>
                  </a:lnTo>
                  <a:lnTo>
                    <a:pt x="364" y="278"/>
                  </a:lnTo>
                  <a:lnTo>
                    <a:pt x="390" y="234"/>
                  </a:lnTo>
                  <a:lnTo>
                    <a:pt x="416" y="198"/>
                  </a:lnTo>
                  <a:lnTo>
                    <a:pt x="448" y="166"/>
                  </a:lnTo>
                  <a:lnTo>
                    <a:pt x="482" y="132"/>
                  </a:lnTo>
                  <a:lnTo>
                    <a:pt x="538" y="98"/>
                  </a:lnTo>
                  <a:lnTo>
                    <a:pt x="574" y="86"/>
                  </a:lnTo>
                  <a:lnTo>
                    <a:pt x="584" y="62"/>
                  </a:lnTo>
                  <a:lnTo>
                    <a:pt x="616" y="76"/>
                  </a:lnTo>
                  <a:lnTo>
                    <a:pt x="640" y="40"/>
                  </a:lnTo>
                  <a:lnTo>
                    <a:pt x="664" y="10"/>
                  </a:lnTo>
                  <a:lnTo>
                    <a:pt x="660" y="56"/>
                  </a:lnTo>
                  <a:lnTo>
                    <a:pt x="680" y="28"/>
                  </a:lnTo>
                  <a:lnTo>
                    <a:pt x="714" y="18"/>
                  </a:lnTo>
                  <a:lnTo>
                    <a:pt x="746" y="0"/>
                  </a:lnTo>
                  <a:lnTo>
                    <a:pt x="762" y="26"/>
                  </a:lnTo>
                  <a:lnTo>
                    <a:pt x="762" y="26"/>
                  </a:lnTo>
                  <a:lnTo>
                    <a:pt x="782" y="24"/>
                  </a:lnTo>
                  <a:lnTo>
                    <a:pt x="798" y="22"/>
                  </a:lnTo>
                  <a:lnTo>
                    <a:pt x="804" y="22"/>
                  </a:lnTo>
                  <a:lnTo>
                    <a:pt x="804" y="22"/>
                  </a:lnTo>
                  <a:lnTo>
                    <a:pt x="816" y="36"/>
                  </a:lnTo>
                  <a:lnTo>
                    <a:pt x="828" y="46"/>
                  </a:lnTo>
                  <a:lnTo>
                    <a:pt x="790" y="60"/>
                  </a:lnTo>
                  <a:lnTo>
                    <a:pt x="834" y="68"/>
                  </a:lnTo>
                  <a:lnTo>
                    <a:pt x="832" y="84"/>
                  </a:lnTo>
                  <a:lnTo>
                    <a:pt x="798" y="132"/>
                  </a:lnTo>
                  <a:lnTo>
                    <a:pt x="798" y="132"/>
                  </a:lnTo>
                  <a:close/>
                </a:path>
              </a:pathLst>
            </a:custGeom>
            <a:solidFill>
              <a:srgbClr val="007474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4FFBB5A3-D877-F34E-AF31-4E5819358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238" y="5399602"/>
              <a:ext cx="555625" cy="679450"/>
            </a:xfrm>
            <a:custGeom>
              <a:avLst/>
              <a:gdLst>
                <a:gd name="T0" fmla="*/ 286 w 350"/>
                <a:gd name="T1" fmla="*/ 14 h 428"/>
                <a:gd name="T2" fmla="*/ 228 w 350"/>
                <a:gd name="T3" fmla="*/ 26 h 428"/>
                <a:gd name="T4" fmla="*/ 158 w 350"/>
                <a:gd name="T5" fmla="*/ 22 h 428"/>
                <a:gd name="T6" fmla="*/ 88 w 350"/>
                <a:gd name="T7" fmla="*/ 70 h 428"/>
                <a:gd name="T8" fmla="*/ 40 w 350"/>
                <a:gd name="T9" fmla="*/ 126 h 428"/>
                <a:gd name="T10" fmla="*/ 22 w 350"/>
                <a:gd name="T11" fmla="*/ 224 h 428"/>
                <a:gd name="T12" fmla="*/ 44 w 350"/>
                <a:gd name="T13" fmla="*/ 232 h 428"/>
                <a:gd name="T14" fmla="*/ 54 w 350"/>
                <a:gd name="T15" fmla="*/ 274 h 428"/>
                <a:gd name="T16" fmla="*/ 176 w 350"/>
                <a:gd name="T17" fmla="*/ 274 h 428"/>
                <a:gd name="T18" fmla="*/ 156 w 350"/>
                <a:gd name="T19" fmla="*/ 298 h 428"/>
                <a:gd name="T20" fmla="*/ 72 w 350"/>
                <a:gd name="T21" fmla="*/ 300 h 428"/>
                <a:gd name="T22" fmla="*/ 102 w 350"/>
                <a:gd name="T23" fmla="*/ 350 h 428"/>
                <a:gd name="T24" fmla="*/ 134 w 350"/>
                <a:gd name="T25" fmla="*/ 410 h 428"/>
                <a:gd name="T26" fmla="*/ 164 w 350"/>
                <a:gd name="T27" fmla="*/ 428 h 428"/>
                <a:gd name="T28" fmla="*/ 178 w 350"/>
                <a:gd name="T29" fmla="*/ 396 h 428"/>
                <a:gd name="T30" fmla="*/ 216 w 350"/>
                <a:gd name="T31" fmla="*/ 426 h 428"/>
                <a:gd name="T32" fmla="*/ 184 w 350"/>
                <a:gd name="T33" fmla="*/ 350 h 428"/>
                <a:gd name="T34" fmla="*/ 224 w 350"/>
                <a:gd name="T35" fmla="*/ 348 h 428"/>
                <a:gd name="T36" fmla="*/ 222 w 350"/>
                <a:gd name="T37" fmla="*/ 298 h 428"/>
                <a:gd name="T38" fmla="*/ 266 w 350"/>
                <a:gd name="T39" fmla="*/ 306 h 428"/>
                <a:gd name="T40" fmla="*/ 240 w 350"/>
                <a:gd name="T41" fmla="*/ 264 h 428"/>
                <a:gd name="T42" fmla="*/ 196 w 350"/>
                <a:gd name="T43" fmla="*/ 238 h 428"/>
                <a:gd name="T44" fmla="*/ 194 w 350"/>
                <a:gd name="T45" fmla="*/ 222 h 428"/>
                <a:gd name="T46" fmla="*/ 242 w 350"/>
                <a:gd name="T47" fmla="*/ 248 h 428"/>
                <a:gd name="T48" fmla="*/ 298 w 350"/>
                <a:gd name="T49" fmla="*/ 282 h 428"/>
                <a:gd name="T50" fmla="*/ 258 w 350"/>
                <a:gd name="T51" fmla="*/ 238 h 428"/>
                <a:gd name="T52" fmla="*/ 206 w 350"/>
                <a:gd name="T53" fmla="*/ 198 h 428"/>
                <a:gd name="T54" fmla="*/ 164 w 350"/>
                <a:gd name="T55" fmla="*/ 152 h 428"/>
                <a:gd name="T56" fmla="*/ 140 w 350"/>
                <a:gd name="T57" fmla="*/ 100 h 428"/>
                <a:gd name="T58" fmla="*/ 196 w 350"/>
                <a:gd name="T59" fmla="*/ 136 h 428"/>
                <a:gd name="T60" fmla="*/ 202 w 350"/>
                <a:gd name="T61" fmla="*/ 118 h 428"/>
                <a:gd name="T62" fmla="*/ 238 w 350"/>
                <a:gd name="T63" fmla="*/ 126 h 428"/>
                <a:gd name="T64" fmla="*/ 250 w 350"/>
                <a:gd name="T65" fmla="*/ 116 h 428"/>
                <a:gd name="T66" fmla="*/ 220 w 350"/>
                <a:gd name="T67" fmla="*/ 88 h 428"/>
                <a:gd name="T68" fmla="*/ 240 w 350"/>
                <a:gd name="T69" fmla="*/ 78 h 428"/>
                <a:gd name="T70" fmla="*/ 274 w 350"/>
                <a:gd name="T71" fmla="*/ 62 h 428"/>
                <a:gd name="T72" fmla="*/ 350 w 350"/>
                <a:gd name="T73" fmla="*/ 56 h 428"/>
                <a:gd name="T74" fmla="*/ 346 w 350"/>
                <a:gd name="T75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0" h="428">
                  <a:moveTo>
                    <a:pt x="346" y="0"/>
                  </a:moveTo>
                  <a:lnTo>
                    <a:pt x="286" y="14"/>
                  </a:lnTo>
                  <a:lnTo>
                    <a:pt x="242" y="2"/>
                  </a:lnTo>
                  <a:lnTo>
                    <a:pt x="228" y="26"/>
                  </a:lnTo>
                  <a:lnTo>
                    <a:pt x="198" y="28"/>
                  </a:lnTo>
                  <a:lnTo>
                    <a:pt x="158" y="22"/>
                  </a:lnTo>
                  <a:lnTo>
                    <a:pt x="112" y="60"/>
                  </a:lnTo>
                  <a:lnTo>
                    <a:pt x="88" y="70"/>
                  </a:lnTo>
                  <a:lnTo>
                    <a:pt x="42" y="84"/>
                  </a:lnTo>
                  <a:lnTo>
                    <a:pt x="40" y="126"/>
                  </a:lnTo>
                  <a:lnTo>
                    <a:pt x="0" y="184"/>
                  </a:lnTo>
                  <a:lnTo>
                    <a:pt x="22" y="224"/>
                  </a:lnTo>
                  <a:lnTo>
                    <a:pt x="44" y="214"/>
                  </a:lnTo>
                  <a:lnTo>
                    <a:pt x="44" y="232"/>
                  </a:lnTo>
                  <a:lnTo>
                    <a:pt x="32" y="238"/>
                  </a:lnTo>
                  <a:lnTo>
                    <a:pt x="54" y="274"/>
                  </a:lnTo>
                  <a:lnTo>
                    <a:pt x="104" y="262"/>
                  </a:lnTo>
                  <a:lnTo>
                    <a:pt x="176" y="274"/>
                  </a:lnTo>
                  <a:lnTo>
                    <a:pt x="180" y="304"/>
                  </a:lnTo>
                  <a:lnTo>
                    <a:pt x="156" y="298"/>
                  </a:lnTo>
                  <a:lnTo>
                    <a:pt x="112" y="280"/>
                  </a:lnTo>
                  <a:lnTo>
                    <a:pt x="72" y="300"/>
                  </a:lnTo>
                  <a:lnTo>
                    <a:pt x="72" y="328"/>
                  </a:lnTo>
                  <a:lnTo>
                    <a:pt x="102" y="350"/>
                  </a:lnTo>
                  <a:lnTo>
                    <a:pt x="114" y="404"/>
                  </a:lnTo>
                  <a:lnTo>
                    <a:pt x="134" y="410"/>
                  </a:lnTo>
                  <a:lnTo>
                    <a:pt x="138" y="384"/>
                  </a:lnTo>
                  <a:lnTo>
                    <a:pt x="164" y="428"/>
                  </a:lnTo>
                  <a:lnTo>
                    <a:pt x="178" y="422"/>
                  </a:lnTo>
                  <a:lnTo>
                    <a:pt x="178" y="396"/>
                  </a:lnTo>
                  <a:lnTo>
                    <a:pt x="200" y="424"/>
                  </a:lnTo>
                  <a:lnTo>
                    <a:pt x="216" y="426"/>
                  </a:lnTo>
                  <a:lnTo>
                    <a:pt x="206" y="390"/>
                  </a:lnTo>
                  <a:lnTo>
                    <a:pt x="184" y="350"/>
                  </a:lnTo>
                  <a:lnTo>
                    <a:pt x="206" y="358"/>
                  </a:lnTo>
                  <a:lnTo>
                    <a:pt x="224" y="348"/>
                  </a:lnTo>
                  <a:lnTo>
                    <a:pt x="196" y="318"/>
                  </a:lnTo>
                  <a:lnTo>
                    <a:pt x="222" y="298"/>
                  </a:lnTo>
                  <a:lnTo>
                    <a:pt x="254" y="322"/>
                  </a:lnTo>
                  <a:lnTo>
                    <a:pt x="266" y="306"/>
                  </a:lnTo>
                  <a:lnTo>
                    <a:pt x="248" y="280"/>
                  </a:lnTo>
                  <a:lnTo>
                    <a:pt x="240" y="264"/>
                  </a:lnTo>
                  <a:lnTo>
                    <a:pt x="216" y="260"/>
                  </a:lnTo>
                  <a:lnTo>
                    <a:pt x="196" y="238"/>
                  </a:lnTo>
                  <a:lnTo>
                    <a:pt x="174" y="230"/>
                  </a:lnTo>
                  <a:lnTo>
                    <a:pt x="194" y="222"/>
                  </a:lnTo>
                  <a:lnTo>
                    <a:pt x="216" y="238"/>
                  </a:lnTo>
                  <a:lnTo>
                    <a:pt x="242" y="248"/>
                  </a:lnTo>
                  <a:lnTo>
                    <a:pt x="270" y="266"/>
                  </a:lnTo>
                  <a:lnTo>
                    <a:pt x="298" y="282"/>
                  </a:lnTo>
                  <a:lnTo>
                    <a:pt x="302" y="260"/>
                  </a:lnTo>
                  <a:lnTo>
                    <a:pt x="258" y="238"/>
                  </a:lnTo>
                  <a:lnTo>
                    <a:pt x="222" y="216"/>
                  </a:lnTo>
                  <a:lnTo>
                    <a:pt x="206" y="198"/>
                  </a:lnTo>
                  <a:lnTo>
                    <a:pt x="196" y="172"/>
                  </a:lnTo>
                  <a:lnTo>
                    <a:pt x="164" y="152"/>
                  </a:lnTo>
                  <a:lnTo>
                    <a:pt x="144" y="128"/>
                  </a:lnTo>
                  <a:lnTo>
                    <a:pt x="140" y="100"/>
                  </a:lnTo>
                  <a:lnTo>
                    <a:pt x="168" y="110"/>
                  </a:lnTo>
                  <a:lnTo>
                    <a:pt x="196" y="136"/>
                  </a:lnTo>
                  <a:lnTo>
                    <a:pt x="212" y="136"/>
                  </a:lnTo>
                  <a:lnTo>
                    <a:pt x="202" y="118"/>
                  </a:lnTo>
                  <a:lnTo>
                    <a:pt x="228" y="136"/>
                  </a:lnTo>
                  <a:lnTo>
                    <a:pt x="238" y="126"/>
                  </a:lnTo>
                  <a:lnTo>
                    <a:pt x="218" y="108"/>
                  </a:lnTo>
                  <a:lnTo>
                    <a:pt x="250" y="116"/>
                  </a:lnTo>
                  <a:lnTo>
                    <a:pt x="260" y="106"/>
                  </a:lnTo>
                  <a:lnTo>
                    <a:pt x="220" y="88"/>
                  </a:lnTo>
                  <a:lnTo>
                    <a:pt x="218" y="74"/>
                  </a:lnTo>
                  <a:lnTo>
                    <a:pt x="240" y="78"/>
                  </a:lnTo>
                  <a:lnTo>
                    <a:pt x="246" y="56"/>
                  </a:lnTo>
                  <a:lnTo>
                    <a:pt x="274" y="62"/>
                  </a:lnTo>
                  <a:lnTo>
                    <a:pt x="292" y="42"/>
                  </a:lnTo>
                  <a:lnTo>
                    <a:pt x="350" y="56"/>
                  </a:lnTo>
                  <a:lnTo>
                    <a:pt x="346" y="0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800000">
                <a:lumMod val="60000"/>
                <a:lumOff val="4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D94482B3-D6E2-BB4A-A4E8-039AF7B58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3" y="5659952"/>
              <a:ext cx="66675" cy="60325"/>
            </a:xfrm>
            <a:custGeom>
              <a:avLst/>
              <a:gdLst>
                <a:gd name="T0" fmla="*/ 12 w 42"/>
                <a:gd name="T1" fmla="*/ 0 h 38"/>
                <a:gd name="T2" fmla="*/ 0 w 42"/>
                <a:gd name="T3" fmla="*/ 22 h 38"/>
                <a:gd name="T4" fmla="*/ 14 w 42"/>
                <a:gd name="T5" fmla="*/ 24 h 38"/>
                <a:gd name="T6" fmla="*/ 34 w 42"/>
                <a:gd name="T7" fmla="*/ 38 h 38"/>
                <a:gd name="T8" fmla="*/ 42 w 42"/>
                <a:gd name="T9" fmla="*/ 26 h 38"/>
                <a:gd name="T10" fmla="*/ 34 w 42"/>
                <a:gd name="T11" fmla="*/ 2 h 38"/>
                <a:gd name="T12" fmla="*/ 12 w 42"/>
                <a:gd name="T13" fmla="*/ 0 h 38"/>
                <a:gd name="T14" fmla="*/ 12 w 42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8">
                  <a:moveTo>
                    <a:pt x="12" y="0"/>
                  </a:moveTo>
                  <a:lnTo>
                    <a:pt x="0" y="22"/>
                  </a:lnTo>
                  <a:lnTo>
                    <a:pt x="14" y="24"/>
                  </a:lnTo>
                  <a:lnTo>
                    <a:pt x="34" y="38"/>
                  </a:lnTo>
                  <a:lnTo>
                    <a:pt x="42" y="26"/>
                  </a:lnTo>
                  <a:lnTo>
                    <a:pt x="34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1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B24A8DE7-2A48-734F-8DB2-E043A608F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913" y="5752027"/>
              <a:ext cx="34925" cy="63500"/>
            </a:xfrm>
            <a:custGeom>
              <a:avLst/>
              <a:gdLst>
                <a:gd name="T0" fmla="*/ 2 w 22"/>
                <a:gd name="T1" fmla="*/ 0 h 40"/>
                <a:gd name="T2" fmla="*/ 22 w 22"/>
                <a:gd name="T3" fmla="*/ 4 h 40"/>
                <a:gd name="T4" fmla="*/ 20 w 22"/>
                <a:gd name="T5" fmla="*/ 24 h 40"/>
                <a:gd name="T6" fmla="*/ 14 w 22"/>
                <a:gd name="T7" fmla="*/ 40 h 40"/>
                <a:gd name="T8" fmla="*/ 0 w 22"/>
                <a:gd name="T9" fmla="*/ 32 h 40"/>
                <a:gd name="T10" fmla="*/ 6 w 22"/>
                <a:gd name="T11" fmla="*/ 20 h 40"/>
                <a:gd name="T12" fmla="*/ 2 w 22"/>
                <a:gd name="T13" fmla="*/ 0 h 40"/>
                <a:gd name="T14" fmla="*/ 2 w 22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40">
                  <a:moveTo>
                    <a:pt x="2" y="0"/>
                  </a:moveTo>
                  <a:lnTo>
                    <a:pt x="22" y="4"/>
                  </a:lnTo>
                  <a:lnTo>
                    <a:pt x="20" y="24"/>
                  </a:lnTo>
                  <a:lnTo>
                    <a:pt x="14" y="40"/>
                  </a:lnTo>
                  <a:lnTo>
                    <a:pt x="0" y="32"/>
                  </a:lnTo>
                  <a:lnTo>
                    <a:pt x="6" y="2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1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877B6232-2258-3746-84B6-A2B962F93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638" y="5850452"/>
              <a:ext cx="50800" cy="25400"/>
            </a:xfrm>
            <a:custGeom>
              <a:avLst/>
              <a:gdLst>
                <a:gd name="T0" fmla="*/ 0 w 32"/>
                <a:gd name="T1" fmla="*/ 0 h 16"/>
                <a:gd name="T2" fmla="*/ 6 w 32"/>
                <a:gd name="T3" fmla="*/ 16 h 16"/>
                <a:gd name="T4" fmla="*/ 32 w 32"/>
                <a:gd name="T5" fmla="*/ 4 h 16"/>
                <a:gd name="T6" fmla="*/ 0 w 32"/>
                <a:gd name="T7" fmla="*/ 0 h 16"/>
                <a:gd name="T8" fmla="*/ 0 w 3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0" y="0"/>
                  </a:moveTo>
                  <a:lnTo>
                    <a:pt x="6" y="16"/>
                  </a:lnTo>
                  <a:lnTo>
                    <a:pt x="3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1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F23AD5D2-5A4A-0449-B9C1-0F47346A9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3863" y="5726627"/>
              <a:ext cx="41275" cy="28575"/>
            </a:xfrm>
            <a:custGeom>
              <a:avLst/>
              <a:gdLst>
                <a:gd name="T0" fmla="*/ 10 w 26"/>
                <a:gd name="T1" fmla="*/ 0 h 18"/>
                <a:gd name="T2" fmla="*/ 26 w 26"/>
                <a:gd name="T3" fmla="*/ 8 h 18"/>
                <a:gd name="T4" fmla="*/ 16 w 26"/>
                <a:gd name="T5" fmla="*/ 18 h 18"/>
                <a:gd name="T6" fmla="*/ 0 w 26"/>
                <a:gd name="T7" fmla="*/ 6 h 18"/>
                <a:gd name="T8" fmla="*/ 10 w 26"/>
                <a:gd name="T9" fmla="*/ 0 h 18"/>
                <a:gd name="T10" fmla="*/ 10 w 2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8">
                  <a:moveTo>
                    <a:pt x="10" y="0"/>
                  </a:moveTo>
                  <a:lnTo>
                    <a:pt x="26" y="8"/>
                  </a:lnTo>
                  <a:lnTo>
                    <a:pt x="16" y="1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1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1E6DA461-D8D9-BD4F-B773-055FD86C9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5574227"/>
              <a:ext cx="50800" cy="28575"/>
            </a:xfrm>
            <a:custGeom>
              <a:avLst/>
              <a:gdLst>
                <a:gd name="T0" fmla="*/ 0 w 32"/>
                <a:gd name="T1" fmla="*/ 6 h 18"/>
                <a:gd name="T2" fmla="*/ 8 w 32"/>
                <a:gd name="T3" fmla="*/ 16 h 18"/>
                <a:gd name="T4" fmla="*/ 18 w 32"/>
                <a:gd name="T5" fmla="*/ 12 h 18"/>
                <a:gd name="T6" fmla="*/ 32 w 32"/>
                <a:gd name="T7" fmla="*/ 18 h 18"/>
                <a:gd name="T8" fmla="*/ 24 w 32"/>
                <a:gd name="T9" fmla="*/ 0 h 18"/>
                <a:gd name="T10" fmla="*/ 0 w 32"/>
                <a:gd name="T11" fmla="*/ 6 h 18"/>
                <a:gd name="T12" fmla="*/ 0 w 32"/>
                <a:gd name="T13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8">
                  <a:moveTo>
                    <a:pt x="0" y="6"/>
                  </a:moveTo>
                  <a:lnTo>
                    <a:pt x="8" y="16"/>
                  </a:lnTo>
                  <a:lnTo>
                    <a:pt x="18" y="12"/>
                  </a:lnTo>
                  <a:lnTo>
                    <a:pt x="32" y="18"/>
                  </a:lnTo>
                  <a:lnTo>
                    <a:pt x="24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1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8B4754B2-2EC6-0048-A01A-CA4266BA9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163" y="5983802"/>
              <a:ext cx="73025" cy="85725"/>
            </a:xfrm>
            <a:custGeom>
              <a:avLst/>
              <a:gdLst>
                <a:gd name="T0" fmla="*/ 32 w 46"/>
                <a:gd name="T1" fmla="*/ 0 h 54"/>
                <a:gd name="T2" fmla="*/ 32 w 46"/>
                <a:gd name="T3" fmla="*/ 0 h 54"/>
                <a:gd name="T4" fmla="*/ 16 w 46"/>
                <a:gd name="T5" fmla="*/ 10 h 54"/>
                <a:gd name="T6" fmla="*/ 4 w 46"/>
                <a:gd name="T7" fmla="*/ 20 h 54"/>
                <a:gd name="T8" fmla="*/ 0 w 46"/>
                <a:gd name="T9" fmla="*/ 54 h 54"/>
                <a:gd name="T10" fmla="*/ 24 w 46"/>
                <a:gd name="T11" fmla="*/ 48 h 54"/>
                <a:gd name="T12" fmla="*/ 46 w 46"/>
                <a:gd name="T13" fmla="*/ 20 h 54"/>
                <a:gd name="T14" fmla="*/ 32 w 46"/>
                <a:gd name="T15" fmla="*/ 0 h 54"/>
                <a:gd name="T16" fmla="*/ 32 w 46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4">
                  <a:moveTo>
                    <a:pt x="32" y="0"/>
                  </a:moveTo>
                  <a:lnTo>
                    <a:pt x="32" y="0"/>
                  </a:lnTo>
                  <a:lnTo>
                    <a:pt x="16" y="10"/>
                  </a:lnTo>
                  <a:lnTo>
                    <a:pt x="4" y="20"/>
                  </a:lnTo>
                  <a:lnTo>
                    <a:pt x="0" y="54"/>
                  </a:lnTo>
                  <a:lnTo>
                    <a:pt x="24" y="48"/>
                  </a:lnTo>
                  <a:lnTo>
                    <a:pt x="46" y="2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5B7E01B3-B341-6C43-BAFE-61E3084B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413" y="6155252"/>
              <a:ext cx="317500" cy="88900"/>
            </a:xfrm>
            <a:custGeom>
              <a:avLst/>
              <a:gdLst>
                <a:gd name="T0" fmla="*/ 6 w 200"/>
                <a:gd name="T1" fmla="*/ 2 h 56"/>
                <a:gd name="T2" fmla="*/ 0 w 200"/>
                <a:gd name="T3" fmla="*/ 32 h 56"/>
                <a:gd name="T4" fmla="*/ 20 w 200"/>
                <a:gd name="T5" fmla="*/ 44 h 56"/>
                <a:gd name="T6" fmla="*/ 92 w 200"/>
                <a:gd name="T7" fmla="*/ 44 h 56"/>
                <a:gd name="T8" fmla="*/ 108 w 200"/>
                <a:gd name="T9" fmla="*/ 56 h 56"/>
                <a:gd name="T10" fmla="*/ 134 w 200"/>
                <a:gd name="T11" fmla="*/ 44 h 56"/>
                <a:gd name="T12" fmla="*/ 160 w 200"/>
                <a:gd name="T13" fmla="*/ 40 h 56"/>
                <a:gd name="T14" fmla="*/ 196 w 200"/>
                <a:gd name="T15" fmla="*/ 32 h 56"/>
                <a:gd name="T16" fmla="*/ 200 w 200"/>
                <a:gd name="T17" fmla="*/ 10 h 56"/>
                <a:gd name="T18" fmla="*/ 156 w 200"/>
                <a:gd name="T19" fmla="*/ 18 h 56"/>
                <a:gd name="T20" fmla="*/ 144 w 200"/>
                <a:gd name="T21" fmla="*/ 2 h 56"/>
                <a:gd name="T22" fmla="*/ 106 w 200"/>
                <a:gd name="T23" fmla="*/ 8 h 56"/>
                <a:gd name="T24" fmla="*/ 96 w 200"/>
                <a:gd name="T25" fmla="*/ 0 h 56"/>
                <a:gd name="T26" fmla="*/ 64 w 200"/>
                <a:gd name="T27" fmla="*/ 12 h 56"/>
                <a:gd name="T28" fmla="*/ 36 w 200"/>
                <a:gd name="T29" fmla="*/ 6 h 56"/>
                <a:gd name="T30" fmla="*/ 6 w 200"/>
                <a:gd name="T31" fmla="*/ 2 h 56"/>
                <a:gd name="T32" fmla="*/ 6 w 200"/>
                <a:gd name="T33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56">
                  <a:moveTo>
                    <a:pt x="6" y="2"/>
                  </a:moveTo>
                  <a:lnTo>
                    <a:pt x="0" y="32"/>
                  </a:lnTo>
                  <a:lnTo>
                    <a:pt x="20" y="44"/>
                  </a:lnTo>
                  <a:lnTo>
                    <a:pt x="92" y="44"/>
                  </a:lnTo>
                  <a:lnTo>
                    <a:pt x="108" y="56"/>
                  </a:lnTo>
                  <a:lnTo>
                    <a:pt x="134" y="44"/>
                  </a:lnTo>
                  <a:lnTo>
                    <a:pt x="160" y="40"/>
                  </a:lnTo>
                  <a:lnTo>
                    <a:pt x="196" y="32"/>
                  </a:lnTo>
                  <a:lnTo>
                    <a:pt x="200" y="10"/>
                  </a:lnTo>
                  <a:lnTo>
                    <a:pt x="156" y="18"/>
                  </a:lnTo>
                  <a:lnTo>
                    <a:pt x="144" y="2"/>
                  </a:lnTo>
                  <a:lnTo>
                    <a:pt x="106" y="8"/>
                  </a:lnTo>
                  <a:lnTo>
                    <a:pt x="96" y="0"/>
                  </a:lnTo>
                  <a:lnTo>
                    <a:pt x="64" y="12"/>
                  </a:lnTo>
                  <a:lnTo>
                    <a:pt x="36" y="6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3B3E1BAB-D072-9B46-8BDD-B91C67760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6098102"/>
              <a:ext cx="34925" cy="69850"/>
            </a:xfrm>
            <a:custGeom>
              <a:avLst/>
              <a:gdLst>
                <a:gd name="T0" fmla="*/ 12 w 22"/>
                <a:gd name="T1" fmla="*/ 0 h 44"/>
                <a:gd name="T2" fmla="*/ 0 w 22"/>
                <a:gd name="T3" fmla="*/ 34 h 44"/>
                <a:gd name="T4" fmla="*/ 14 w 22"/>
                <a:gd name="T5" fmla="*/ 44 h 44"/>
                <a:gd name="T6" fmla="*/ 22 w 22"/>
                <a:gd name="T7" fmla="*/ 26 h 44"/>
                <a:gd name="T8" fmla="*/ 22 w 22"/>
                <a:gd name="T9" fmla="*/ 4 h 44"/>
                <a:gd name="T10" fmla="*/ 12 w 22"/>
                <a:gd name="T11" fmla="*/ 0 h 44"/>
                <a:gd name="T12" fmla="*/ 12 w 22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44">
                  <a:moveTo>
                    <a:pt x="12" y="0"/>
                  </a:moveTo>
                  <a:lnTo>
                    <a:pt x="0" y="34"/>
                  </a:lnTo>
                  <a:lnTo>
                    <a:pt x="14" y="44"/>
                  </a:lnTo>
                  <a:lnTo>
                    <a:pt x="22" y="26"/>
                  </a:lnTo>
                  <a:lnTo>
                    <a:pt x="22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1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1A0B6E02-9EF8-0845-B540-A43612ABB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688" y="5666302"/>
              <a:ext cx="79375" cy="79375"/>
            </a:xfrm>
            <a:custGeom>
              <a:avLst/>
              <a:gdLst>
                <a:gd name="T0" fmla="*/ 0 w 50"/>
                <a:gd name="T1" fmla="*/ 2 h 50"/>
                <a:gd name="T2" fmla="*/ 0 w 50"/>
                <a:gd name="T3" fmla="*/ 2 h 50"/>
                <a:gd name="T4" fmla="*/ 24 w 50"/>
                <a:gd name="T5" fmla="*/ 0 h 50"/>
                <a:gd name="T6" fmla="*/ 30 w 50"/>
                <a:gd name="T7" fmla="*/ 18 h 50"/>
                <a:gd name="T8" fmla="*/ 50 w 50"/>
                <a:gd name="T9" fmla="*/ 48 h 50"/>
                <a:gd name="T10" fmla="*/ 38 w 50"/>
                <a:gd name="T11" fmla="*/ 50 h 50"/>
                <a:gd name="T12" fmla="*/ 12 w 50"/>
                <a:gd name="T13" fmla="*/ 20 h 50"/>
                <a:gd name="T14" fmla="*/ 0 w 50"/>
                <a:gd name="T15" fmla="*/ 2 h 50"/>
                <a:gd name="T16" fmla="*/ 0 w 50"/>
                <a:gd name="T1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0">
                  <a:moveTo>
                    <a:pt x="0" y="2"/>
                  </a:moveTo>
                  <a:lnTo>
                    <a:pt x="0" y="2"/>
                  </a:lnTo>
                  <a:lnTo>
                    <a:pt x="24" y="0"/>
                  </a:lnTo>
                  <a:lnTo>
                    <a:pt x="30" y="18"/>
                  </a:lnTo>
                  <a:lnTo>
                    <a:pt x="50" y="48"/>
                  </a:lnTo>
                  <a:lnTo>
                    <a:pt x="38" y="50"/>
                  </a:lnTo>
                  <a:lnTo>
                    <a:pt x="12" y="2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331CA814-A19C-CE4F-B32E-7374E729F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113" y="5840927"/>
              <a:ext cx="47625" cy="44450"/>
            </a:xfrm>
            <a:custGeom>
              <a:avLst/>
              <a:gdLst>
                <a:gd name="T0" fmla="*/ 10 w 30"/>
                <a:gd name="T1" fmla="*/ 0 h 28"/>
                <a:gd name="T2" fmla="*/ 0 w 30"/>
                <a:gd name="T3" fmla="*/ 22 h 28"/>
                <a:gd name="T4" fmla="*/ 18 w 30"/>
                <a:gd name="T5" fmla="*/ 28 h 28"/>
                <a:gd name="T6" fmla="*/ 30 w 30"/>
                <a:gd name="T7" fmla="*/ 26 h 28"/>
                <a:gd name="T8" fmla="*/ 10 w 30"/>
                <a:gd name="T9" fmla="*/ 0 h 28"/>
                <a:gd name="T10" fmla="*/ 10 w 30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8">
                  <a:moveTo>
                    <a:pt x="10" y="0"/>
                  </a:moveTo>
                  <a:lnTo>
                    <a:pt x="0" y="22"/>
                  </a:lnTo>
                  <a:lnTo>
                    <a:pt x="18" y="28"/>
                  </a:lnTo>
                  <a:lnTo>
                    <a:pt x="30" y="2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114625F4-0E21-594C-87DD-689BE77FD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9213" y="5907602"/>
              <a:ext cx="34925" cy="31750"/>
            </a:xfrm>
            <a:custGeom>
              <a:avLst/>
              <a:gdLst>
                <a:gd name="T0" fmla="*/ 0 w 22"/>
                <a:gd name="T1" fmla="*/ 0 h 20"/>
                <a:gd name="T2" fmla="*/ 20 w 22"/>
                <a:gd name="T3" fmla="*/ 2 h 20"/>
                <a:gd name="T4" fmla="*/ 22 w 22"/>
                <a:gd name="T5" fmla="*/ 20 h 20"/>
                <a:gd name="T6" fmla="*/ 8 w 22"/>
                <a:gd name="T7" fmla="*/ 14 h 20"/>
                <a:gd name="T8" fmla="*/ 0 w 22"/>
                <a:gd name="T9" fmla="*/ 0 h 20"/>
                <a:gd name="T10" fmla="*/ 0 w 22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0"/>
                  </a:moveTo>
                  <a:lnTo>
                    <a:pt x="20" y="2"/>
                  </a:lnTo>
                  <a:lnTo>
                    <a:pt x="22" y="20"/>
                  </a:lnTo>
                  <a:lnTo>
                    <a:pt x="8" y="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A444CE6B-003A-4641-A89F-5C7B73899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3563" y="5936177"/>
              <a:ext cx="25400" cy="31750"/>
            </a:xfrm>
            <a:custGeom>
              <a:avLst/>
              <a:gdLst>
                <a:gd name="T0" fmla="*/ 0 w 16"/>
                <a:gd name="T1" fmla="*/ 4 h 20"/>
                <a:gd name="T2" fmla="*/ 2 w 16"/>
                <a:gd name="T3" fmla="*/ 20 h 20"/>
                <a:gd name="T4" fmla="*/ 16 w 16"/>
                <a:gd name="T5" fmla="*/ 16 h 20"/>
                <a:gd name="T6" fmla="*/ 14 w 16"/>
                <a:gd name="T7" fmla="*/ 0 h 20"/>
                <a:gd name="T8" fmla="*/ 0 w 16"/>
                <a:gd name="T9" fmla="*/ 4 h 20"/>
                <a:gd name="T10" fmla="*/ 0 w 16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0">
                  <a:moveTo>
                    <a:pt x="0" y="4"/>
                  </a:moveTo>
                  <a:lnTo>
                    <a:pt x="2" y="20"/>
                  </a:lnTo>
                  <a:lnTo>
                    <a:pt x="16" y="16"/>
                  </a:lnTo>
                  <a:lnTo>
                    <a:pt x="1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1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32E19D1A-001B-C84F-9204-7EC31B934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313" y="5875852"/>
              <a:ext cx="44450" cy="31750"/>
            </a:xfrm>
            <a:custGeom>
              <a:avLst/>
              <a:gdLst>
                <a:gd name="T0" fmla="*/ 20 w 28"/>
                <a:gd name="T1" fmla="*/ 0 h 20"/>
                <a:gd name="T2" fmla="*/ 28 w 28"/>
                <a:gd name="T3" fmla="*/ 10 h 20"/>
                <a:gd name="T4" fmla="*/ 6 w 28"/>
                <a:gd name="T5" fmla="*/ 20 h 20"/>
                <a:gd name="T6" fmla="*/ 0 w 28"/>
                <a:gd name="T7" fmla="*/ 10 h 20"/>
                <a:gd name="T8" fmla="*/ 20 w 28"/>
                <a:gd name="T9" fmla="*/ 0 h 20"/>
                <a:gd name="T10" fmla="*/ 20 w 28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0">
                  <a:moveTo>
                    <a:pt x="20" y="0"/>
                  </a:moveTo>
                  <a:lnTo>
                    <a:pt x="28" y="10"/>
                  </a:lnTo>
                  <a:lnTo>
                    <a:pt x="6" y="20"/>
                  </a:lnTo>
                  <a:lnTo>
                    <a:pt x="0" y="1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1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9463DCE4-E8A9-8745-BD30-808D88C20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838" y="5952052"/>
              <a:ext cx="34925" cy="38100"/>
            </a:xfrm>
            <a:custGeom>
              <a:avLst/>
              <a:gdLst>
                <a:gd name="T0" fmla="*/ 16 w 22"/>
                <a:gd name="T1" fmla="*/ 0 h 24"/>
                <a:gd name="T2" fmla="*/ 22 w 22"/>
                <a:gd name="T3" fmla="*/ 10 h 24"/>
                <a:gd name="T4" fmla="*/ 4 w 22"/>
                <a:gd name="T5" fmla="*/ 24 h 24"/>
                <a:gd name="T6" fmla="*/ 0 w 22"/>
                <a:gd name="T7" fmla="*/ 14 h 24"/>
                <a:gd name="T8" fmla="*/ 16 w 22"/>
                <a:gd name="T9" fmla="*/ 0 h 24"/>
                <a:gd name="T10" fmla="*/ 16 w 22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4">
                  <a:moveTo>
                    <a:pt x="16" y="0"/>
                  </a:moveTo>
                  <a:lnTo>
                    <a:pt x="22" y="10"/>
                  </a:lnTo>
                  <a:lnTo>
                    <a:pt x="4" y="24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1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2CFE46D0-E4B7-0048-BE01-1CE609EF7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088" y="5945702"/>
              <a:ext cx="38100" cy="31750"/>
            </a:xfrm>
            <a:custGeom>
              <a:avLst/>
              <a:gdLst>
                <a:gd name="T0" fmla="*/ 0 w 24"/>
                <a:gd name="T1" fmla="*/ 14 h 20"/>
                <a:gd name="T2" fmla="*/ 10 w 24"/>
                <a:gd name="T3" fmla="*/ 20 h 20"/>
                <a:gd name="T4" fmla="*/ 24 w 24"/>
                <a:gd name="T5" fmla="*/ 0 h 20"/>
                <a:gd name="T6" fmla="*/ 0 w 24"/>
                <a:gd name="T7" fmla="*/ 14 h 20"/>
                <a:gd name="T8" fmla="*/ 0 w 24"/>
                <a:gd name="T9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0" y="14"/>
                  </a:moveTo>
                  <a:lnTo>
                    <a:pt x="10" y="20"/>
                  </a:lnTo>
                  <a:lnTo>
                    <a:pt x="24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1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589246A0-C41F-EF47-BE16-951834A24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1513" y="5990152"/>
              <a:ext cx="34925" cy="28575"/>
            </a:xfrm>
            <a:custGeom>
              <a:avLst/>
              <a:gdLst>
                <a:gd name="T0" fmla="*/ 8 w 22"/>
                <a:gd name="T1" fmla="*/ 0 h 18"/>
                <a:gd name="T2" fmla="*/ 0 w 22"/>
                <a:gd name="T3" fmla="*/ 14 h 18"/>
                <a:gd name="T4" fmla="*/ 10 w 22"/>
                <a:gd name="T5" fmla="*/ 18 h 18"/>
                <a:gd name="T6" fmla="*/ 22 w 22"/>
                <a:gd name="T7" fmla="*/ 6 h 18"/>
                <a:gd name="T8" fmla="*/ 8 w 22"/>
                <a:gd name="T9" fmla="*/ 0 h 18"/>
                <a:gd name="T10" fmla="*/ 8 w 22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8">
                  <a:moveTo>
                    <a:pt x="8" y="0"/>
                  </a:moveTo>
                  <a:lnTo>
                    <a:pt x="0" y="14"/>
                  </a:lnTo>
                  <a:lnTo>
                    <a:pt x="10" y="18"/>
                  </a:lnTo>
                  <a:lnTo>
                    <a:pt x="22" y="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1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AD63323D-CEB9-6142-BD5E-0D9C6B865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38" y="6021902"/>
              <a:ext cx="28575" cy="28575"/>
            </a:xfrm>
            <a:custGeom>
              <a:avLst/>
              <a:gdLst>
                <a:gd name="T0" fmla="*/ 0 w 18"/>
                <a:gd name="T1" fmla="*/ 6 h 18"/>
                <a:gd name="T2" fmla="*/ 14 w 18"/>
                <a:gd name="T3" fmla="*/ 0 h 18"/>
                <a:gd name="T4" fmla="*/ 18 w 18"/>
                <a:gd name="T5" fmla="*/ 14 h 18"/>
                <a:gd name="T6" fmla="*/ 4 w 18"/>
                <a:gd name="T7" fmla="*/ 18 h 18"/>
                <a:gd name="T8" fmla="*/ 0 w 18"/>
                <a:gd name="T9" fmla="*/ 6 h 18"/>
                <a:gd name="T10" fmla="*/ 0 w 18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8">
                  <a:moveTo>
                    <a:pt x="0" y="6"/>
                  </a:moveTo>
                  <a:lnTo>
                    <a:pt x="14" y="0"/>
                  </a:lnTo>
                  <a:lnTo>
                    <a:pt x="18" y="14"/>
                  </a:lnTo>
                  <a:lnTo>
                    <a:pt x="4" y="1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1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CF30C834-E55D-8F40-8247-64FF942CE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363" y="5844102"/>
              <a:ext cx="25400" cy="38100"/>
            </a:xfrm>
            <a:custGeom>
              <a:avLst/>
              <a:gdLst>
                <a:gd name="T0" fmla="*/ 0 w 16"/>
                <a:gd name="T1" fmla="*/ 4 h 24"/>
                <a:gd name="T2" fmla="*/ 8 w 16"/>
                <a:gd name="T3" fmla="*/ 0 h 24"/>
                <a:gd name="T4" fmla="*/ 16 w 16"/>
                <a:gd name="T5" fmla="*/ 24 h 24"/>
                <a:gd name="T6" fmla="*/ 4 w 16"/>
                <a:gd name="T7" fmla="*/ 18 h 24"/>
                <a:gd name="T8" fmla="*/ 0 w 16"/>
                <a:gd name="T9" fmla="*/ 4 h 24"/>
                <a:gd name="T10" fmla="*/ 0 w 16"/>
                <a:gd name="T1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4">
                  <a:moveTo>
                    <a:pt x="0" y="4"/>
                  </a:moveTo>
                  <a:lnTo>
                    <a:pt x="8" y="0"/>
                  </a:lnTo>
                  <a:lnTo>
                    <a:pt x="16" y="24"/>
                  </a:lnTo>
                  <a:lnTo>
                    <a:pt x="4" y="1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1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EE693A06-325F-554A-AB3E-F6F7CF31E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363" y="5971102"/>
              <a:ext cx="22225" cy="31750"/>
            </a:xfrm>
            <a:custGeom>
              <a:avLst/>
              <a:gdLst>
                <a:gd name="T0" fmla="*/ 0 w 14"/>
                <a:gd name="T1" fmla="*/ 4 h 20"/>
                <a:gd name="T2" fmla="*/ 4 w 14"/>
                <a:gd name="T3" fmla="*/ 20 h 20"/>
                <a:gd name="T4" fmla="*/ 14 w 14"/>
                <a:gd name="T5" fmla="*/ 14 h 20"/>
                <a:gd name="T6" fmla="*/ 10 w 14"/>
                <a:gd name="T7" fmla="*/ 0 h 20"/>
                <a:gd name="T8" fmla="*/ 0 w 14"/>
                <a:gd name="T9" fmla="*/ 4 h 20"/>
                <a:gd name="T10" fmla="*/ 0 w 14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0">
                  <a:moveTo>
                    <a:pt x="0" y="4"/>
                  </a:moveTo>
                  <a:lnTo>
                    <a:pt x="4" y="20"/>
                  </a:lnTo>
                  <a:lnTo>
                    <a:pt x="14" y="14"/>
                  </a:lnTo>
                  <a:lnTo>
                    <a:pt x="1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1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B6F586E9-F491-0246-BF1C-F3625E2E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388" y="5891727"/>
              <a:ext cx="25400" cy="25400"/>
            </a:xfrm>
            <a:custGeom>
              <a:avLst/>
              <a:gdLst>
                <a:gd name="T0" fmla="*/ 8 w 16"/>
                <a:gd name="T1" fmla="*/ 0 h 16"/>
                <a:gd name="T2" fmla="*/ 16 w 16"/>
                <a:gd name="T3" fmla="*/ 16 h 16"/>
                <a:gd name="T4" fmla="*/ 4 w 16"/>
                <a:gd name="T5" fmla="*/ 16 h 16"/>
                <a:gd name="T6" fmla="*/ 0 w 16"/>
                <a:gd name="T7" fmla="*/ 0 h 16"/>
                <a:gd name="T8" fmla="*/ 8 w 16"/>
                <a:gd name="T9" fmla="*/ 0 h 16"/>
                <a:gd name="T10" fmla="*/ 8 w 1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16" y="16"/>
                  </a:lnTo>
                  <a:lnTo>
                    <a:pt x="4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1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FF0F42F0-914A-CB48-8B8D-435FA84D4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488" y="5675827"/>
              <a:ext cx="22225" cy="31750"/>
            </a:xfrm>
            <a:custGeom>
              <a:avLst/>
              <a:gdLst>
                <a:gd name="T0" fmla="*/ 0 w 14"/>
                <a:gd name="T1" fmla="*/ 14 h 20"/>
                <a:gd name="T2" fmla="*/ 6 w 14"/>
                <a:gd name="T3" fmla="*/ 20 h 20"/>
                <a:gd name="T4" fmla="*/ 14 w 14"/>
                <a:gd name="T5" fmla="*/ 14 h 20"/>
                <a:gd name="T6" fmla="*/ 10 w 14"/>
                <a:gd name="T7" fmla="*/ 0 h 20"/>
                <a:gd name="T8" fmla="*/ 0 w 14"/>
                <a:gd name="T9" fmla="*/ 14 h 20"/>
                <a:gd name="T10" fmla="*/ 0 w 14"/>
                <a:gd name="T11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0">
                  <a:moveTo>
                    <a:pt x="0" y="14"/>
                  </a:moveTo>
                  <a:lnTo>
                    <a:pt x="6" y="20"/>
                  </a:lnTo>
                  <a:lnTo>
                    <a:pt x="14" y="14"/>
                  </a:lnTo>
                  <a:lnTo>
                    <a:pt x="1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612718C6-F357-234F-BE3D-2FE38CDC3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3" y="5504377"/>
              <a:ext cx="25400" cy="28575"/>
            </a:xfrm>
            <a:custGeom>
              <a:avLst/>
              <a:gdLst>
                <a:gd name="T0" fmla="*/ 0 w 16"/>
                <a:gd name="T1" fmla="*/ 0 h 18"/>
                <a:gd name="T2" fmla="*/ 16 w 16"/>
                <a:gd name="T3" fmla="*/ 4 h 18"/>
                <a:gd name="T4" fmla="*/ 12 w 16"/>
                <a:gd name="T5" fmla="*/ 18 h 18"/>
                <a:gd name="T6" fmla="*/ 0 w 16"/>
                <a:gd name="T7" fmla="*/ 14 h 18"/>
                <a:gd name="T8" fmla="*/ 0 w 16"/>
                <a:gd name="T9" fmla="*/ 0 h 18"/>
                <a:gd name="T10" fmla="*/ 0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0" y="0"/>
                  </a:moveTo>
                  <a:lnTo>
                    <a:pt x="16" y="4"/>
                  </a:lnTo>
                  <a:lnTo>
                    <a:pt x="12" y="18"/>
                  </a:lnTo>
                  <a:lnTo>
                    <a:pt x="0" y="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1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B1C44845-248F-0F44-BBAA-35D3F8AAF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713" y="5507552"/>
              <a:ext cx="31750" cy="25400"/>
            </a:xfrm>
            <a:custGeom>
              <a:avLst/>
              <a:gdLst>
                <a:gd name="T0" fmla="*/ 8 w 20"/>
                <a:gd name="T1" fmla="*/ 0 h 16"/>
                <a:gd name="T2" fmla="*/ 0 w 20"/>
                <a:gd name="T3" fmla="*/ 8 h 16"/>
                <a:gd name="T4" fmla="*/ 20 w 20"/>
                <a:gd name="T5" fmla="*/ 16 h 16"/>
                <a:gd name="T6" fmla="*/ 20 w 20"/>
                <a:gd name="T7" fmla="*/ 4 h 16"/>
                <a:gd name="T8" fmla="*/ 8 w 20"/>
                <a:gd name="T9" fmla="*/ 0 h 16"/>
                <a:gd name="T10" fmla="*/ 8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8" y="0"/>
                  </a:moveTo>
                  <a:lnTo>
                    <a:pt x="0" y="8"/>
                  </a:lnTo>
                  <a:lnTo>
                    <a:pt x="20" y="16"/>
                  </a:lnTo>
                  <a:lnTo>
                    <a:pt x="20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1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294B1AD0-0A52-9A46-BDC3-46B79BDA1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6388" y="6085402"/>
              <a:ext cx="25400" cy="31750"/>
            </a:xfrm>
            <a:custGeom>
              <a:avLst/>
              <a:gdLst>
                <a:gd name="T0" fmla="*/ 0 w 16"/>
                <a:gd name="T1" fmla="*/ 12 h 20"/>
                <a:gd name="T2" fmla="*/ 10 w 16"/>
                <a:gd name="T3" fmla="*/ 0 h 20"/>
                <a:gd name="T4" fmla="*/ 16 w 16"/>
                <a:gd name="T5" fmla="*/ 8 h 20"/>
                <a:gd name="T6" fmla="*/ 12 w 16"/>
                <a:gd name="T7" fmla="*/ 20 h 20"/>
                <a:gd name="T8" fmla="*/ 0 w 16"/>
                <a:gd name="T9" fmla="*/ 12 h 20"/>
                <a:gd name="T10" fmla="*/ 0 w 16"/>
                <a:gd name="T11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0">
                  <a:moveTo>
                    <a:pt x="0" y="12"/>
                  </a:moveTo>
                  <a:lnTo>
                    <a:pt x="10" y="0"/>
                  </a:lnTo>
                  <a:lnTo>
                    <a:pt x="16" y="8"/>
                  </a:lnTo>
                  <a:lnTo>
                    <a:pt x="12" y="2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A4F6963E-FFBC-604B-99D2-49170FCD2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738" y="3412052"/>
              <a:ext cx="615950" cy="993775"/>
            </a:xfrm>
            <a:custGeom>
              <a:avLst/>
              <a:gdLst>
                <a:gd name="T0" fmla="*/ 142 w 388"/>
                <a:gd name="T1" fmla="*/ 546 h 626"/>
                <a:gd name="T2" fmla="*/ 86 w 388"/>
                <a:gd name="T3" fmla="*/ 540 h 626"/>
                <a:gd name="T4" fmla="*/ 40 w 388"/>
                <a:gd name="T5" fmla="*/ 578 h 626"/>
                <a:gd name="T6" fmla="*/ 18 w 388"/>
                <a:gd name="T7" fmla="*/ 626 h 626"/>
                <a:gd name="T8" fmla="*/ 92 w 388"/>
                <a:gd name="T9" fmla="*/ 616 h 626"/>
                <a:gd name="T10" fmla="*/ 144 w 388"/>
                <a:gd name="T11" fmla="*/ 588 h 626"/>
                <a:gd name="T12" fmla="*/ 188 w 388"/>
                <a:gd name="T13" fmla="*/ 584 h 626"/>
                <a:gd name="T14" fmla="*/ 262 w 388"/>
                <a:gd name="T15" fmla="*/ 604 h 626"/>
                <a:gd name="T16" fmla="*/ 342 w 388"/>
                <a:gd name="T17" fmla="*/ 584 h 626"/>
                <a:gd name="T18" fmla="*/ 330 w 388"/>
                <a:gd name="T19" fmla="*/ 542 h 626"/>
                <a:gd name="T20" fmla="*/ 366 w 388"/>
                <a:gd name="T21" fmla="*/ 510 h 626"/>
                <a:gd name="T22" fmla="*/ 366 w 388"/>
                <a:gd name="T23" fmla="*/ 432 h 626"/>
                <a:gd name="T24" fmla="*/ 318 w 388"/>
                <a:gd name="T25" fmla="*/ 452 h 626"/>
                <a:gd name="T26" fmla="*/ 330 w 388"/>
                <a:gd name="T27" fmla="*/ 402 h 626"/>
                <a:gd name="T28" fmla="*/ 290 w 388"/>
                <a:gd name="T29" fmla="*/ 300 h 626"/>
                <a:gd name="T30" fmla="*/ 256 w 388"/>
                <a:gd name="T31" fmla="*/ 194 h 626"/>
                <a:gd name="T32" fmla="*/ 252 w 388"/>
                <a:gd name="T33" fmla="*/ 174 h 626"/>
                <a:gd name="T34" fmla="*/ 284 w 388"/>
                <a:gd name="T35" fmla="*/ 124 h 626"/>
                <a:gd name="T36" fmla="*/ 248 w 388"/>
                <a:gd name="T37" fmla="*/ 76 h 626"/>
                <a:gd name="T38" fmla="*/ 236 w 388"/>
                <a:gd name="T39" fmla="*/ 52 h 626"/>
                <a:gd name="T40" fmla="*/ 288 w 388"/>
                <a:gd name="T41" fmla="*/ 6 h 626"/>
                <a:gd name="T42" fmla="*/ 208 w 388"/>
                <a:gd name="T43" fmla="*/ 0 h 626"/>
                <a:gd name="T44" fmla="*/ 142 w 388"/>
                <a:gd name="T45" fmla="*/ 68 h 626"/>
                <a:gd name="T46" fmla="*/ 128 w 388"/>
                <a:gd name="T47" fmla="*/ 134 h 626"/>
                <a:gd name="T48" fmla="*/ 142 w 388"/>
                <a:gd name="T49" fmla="*/ 152 h 626"/>
                <a:gd name="T50" fmla="*/ 116 w 388"/>
                <a:gd name="T51" fmla="*/ 208 h 626"/>
                <a:gd name="T52" fmla="*/ 150 w 388"/>
                <a:gd name="T53" fmla="*/ 230 h 626"/>
                <a:gd name="T54" fmla="*/ 128 w 388"/>
                <a:gd name="T55" fmla="*/ 280 h 626"/>
                <a:gd name="T56" fmla="*/ 184 w 388"/>
                <a:gd name="T57" fmla="*/ 294 h 626"/>
                <a:gd name="T58" fmla="*/ 208 w 388"/>
                <a:gd name="T59" fmla="*/ 324 h 626"/>
                <a:gd name="T60" fmla="*/ 186 w 388"/>
                <a:gd name="T61" fmla="*/ 386 h 626"/>
                <a:gd name="T62" fmla="*/ 120 w 388"/>
                <a:gd name="T63" fmla="*/ 376 h 626"/>
                <a:gd name="T64" fmla="*/ 108 w 388"/>
                <a:gd name="T65" fmla="*/ 416 h 626"/>
                <a:gd name="T66" fmla="*/ 120 w 388"/>
                <a:gd name="T67" fmla="*/ 454 h 626"/>
                <a:gd name="T68" fmla="*/ 56 w 388"/>
                <a:gd name="T69" fmla="*/ 472 h 626"/>
                <a:gd name="T70" fmla="*/ 100 w 388"/>
                <a:gd name="T71" fmla="*/ 508 h 626"/>
                <a:gd name="T72" fmla="*/ 156 w 388"/>
                <a:gd name="T73" fmla="*/ 528 h 626"/>
                <a:gd name="T74" fmla="*/ 156 w 388"/>
                <a:gd name="T75" fmla="*/ 532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8" h="626">
                  <a:moveTo>
                    <a:pt x="156" y="532"/>
                  </a:moveTo>
                  <a:lnTo>
                    <a:pt x="142" y="546"/>
                  </a:lnTo>
                  <a:lnTo>
                    <a:pt x="104" y="536"/>
                  </a:lnTo>
                  <a:lnTo>
                    <a:pt x="86" y="540"/>
                  </a:lnTo>
                  <a:lnTo>
                    <a:pt x="76" y="554"/>
                  </a:lnTo>
                  <a:lnTo>
                    <a:pt x="40" y="578"/>
                  </a:lnTo>
                  <a:lnTo>
                    <a:pt x="0" y="614"/>
                  </a:lnTo>
                  <a:lnTo>
                    <a:pt x="18" y="626"/>
                  </a:lnTo>
                  <a:lnTo>
                    <a:pt x="40" y="608"/>
                  </a:lnTo>
                  <a:lnTo>
                    <a:pt x="92" y="616"/>
                  </a:lnTo>
                  <a:lnTo>
                    <a:pt x="122" y="582"/>
                  </a:lnTo>
                  <a:lnTo>
                    <a:pt x="144" y="588"/>
                  </a:lnTo>
                  <a:lnTo>
                    <a:pt x="168" y="598"/>
                  </a:lnTo>
                  <a:lnTo>
                    <a:pt x="188" y="584"/>
                  </a:lnTo>
                  <a:lnTo>
                    <a:pt x="212" y="600"/>
                  </a:lnTo>
                  <a:lnTo>
                    <a:pt x="262" y="604"/>
                  </a:lnTo>
                  <a:lnTo>
                    <a:pt x="300" y="600"/>
                  </a:lnTo>
                  <a:lnTo>
                    <a:pt x="342" y="584"/>
                  </a:lnTo>
                  <a:lnTo>
                    <a:pt x="366" y="556"/>
                  </a:lnTo>
                  <a:lnTo>
                    <a:pt x="330" y="542"/>
                  </a:lnTo>
                  <a:lnTo>
                    <a:pt x="342" y="522"/>
                  </a:lnTo>
                  <a:lnTo>
                    <a:pt x="366" y="510"/>
                  </a:lnTo>
                  <a:lnTo>
                    <a:pt x="388" y="464"/>
                  </a:lnTo>
                  <a:lnTo>
                    <a:pt x="366" y="432"/>
                  </a:lnTo>
                  <a:lnTo>
                    <a:pt x="342" y="424"/>
                  </a:lnTo>
                  <a:lnTo>
                    <a:pt x="318" y="452"/>
                  </a:lnTo>
                  <a:lnTo>
                    <a:pt x="312" y="432"/>
                  </a:lnTo>
                  <a:lnTo>
                    <a:pt x="330" y="402"/>
                  </a:lnTo>
                  <a:lnTo>
                    <a:pt x="330" y="352"/>
                  </a:lnTo>
                  <a:lnTo>
                    <a:pt x="290" y="300"/>
                  </a:lnTo>
                  <a:lnTo>
                    <a:pt x="276" y="240"/>
                  </a:lnTo>
                  <a:lnTo>
                    <a:pt x="256" y="194"/>
                  </a:lnTo>
                  <a:lnTo>
                    <a:pt x="232" y="184"/>
                  </a:lnTo>
                  <a:lnTo>
                    <a:pt x="252" y="174"/>
                  </a:lnTo>
                  <a:lnTo>
                    <a:pt x="260" y="154"/>
                  </a:lnTo>
                  <a:lnTo>
                    <a:pt x="284" y="124"/>
                  </a:lnTo>
                  <a:lnTo>
                    <a:pt x="312" y="84"/>
                  </a:lnTo>
                  <a:lnTo>
                    <a:pt x="248" y="76"/>
                  </a:lnTo>
                  <a:lnTo>
                    <a:pt x="218" y="74"/>
                  </a:lnTo>
                  <a:lnTo>
                    <a:pt x="236" y="52"/>
                  </a:lnTo>
                  <a:lnTo>
                    <a:pt x="276" y="40"/>
                  </a:lnTo>
                  <a:lnTo>
                    <a:pt x="288" y="6"/>
                  </a:lnTo>
                  <a:lnTo>
                    <a:pt x="234" y="8"/>
                  </a:lnTo>
                  <a:lnTo>
                    <a:pt x="208" y="0"/>
                  </a:lnTo>
                  <a:lnTo>
                    <a:pt x="180" y="34"/>
                  </a:lnTo>
                  <a:lnTo>
                    <a:pt x="142" y="68"/>
                  </a:lnTo>
                  <a:lnTo>
                    <a:pt x="132" y="112"/>
                  </a:lnTo>
                  <a:lnTo>
                    <a:pt x="128" y="134"/>
                  </a:lnTo>
                  <a:lnTo>
                    <a:pt x="108" y="164"/>
                  </a:lnTo>
                  <a:lnTo>
                    <a:pt x="142" y="152"/>
                  </a:lnTo>
                  <a:lnTo>
                    <a:pt x="130" y="176"/>
                  </a:lnTo>
                  <a:lnTo>
                    <a:pt x="116" y="208"/>
                  </a:lnTo>
                  <a:lnTo>
                    <a:pt x="150" y="202"/>
                  </a:lnTo>
                  <a:lnTo>
                    <a:pt x="150" y="230"/>
                  </a:lnTo>
                  <a:lnTo>
                    <a:pt x="120" y="256"/>
                  </a:lnTo>
                  <a:lnTo>
                    <a:pt x="128" y="280"/>
                  </a:lnTo>
                  <a:lnTo>
                    <a:pt x="176" y="276"/>
                  </a:lnTo>
                  <a:lnTo>
                    <a:pt x="184" y="294"/>
                  </a:lnTo>
                  <a:lnTo>
                    <a:pt x="184" y="324"/>
                  </a:lnTo>
                  <a:lnTo>
                    <a:pt x="208" y="324"/>
                  </a:lnTo>
                  <a:lnTo>
                    <a:pt x="192" y="342"/>
                  </a:lnTo>
                  <a:lnTo>
                    <a:pt x="186" y="386"/>
                  </a:lnTo>
                  <a:lnTo>
                    <a:pt x="154" y="380"/>
                  </a:lnTo>
                  <a:lnTo>
                    <a:pt x="120" y="376"/>
                  </a:lnTo>
                  <a:lnTo>
                    <a:pt x="120" y="398"/>
                  </a:lnTo>
                  <a:lnTo>
                    <a:pt x="108" y="416"/>
                  </a:lnTo>
                  <a:lnTo>
                    <a:pt x="128" y="424"/>
                  </a:lnTo>
                  <a:lnTo>
                    <a:pt x="120" y="454"/>
                  </a:lnTo>
                  <a:lnTo>
                    <a:pt x="82" y="470"/>
                  </a:lnTo>
                  <a:lnTo>
                    <a:pt x="56" y="472"/>
                  </a:lnTo>
                  <a:lnTo>
                    <a:pt x="68" y="500"/>
                  </a:lnTo>
                  <a:lnTo>
                    <a:pt x="100" y="508"/>
                  </a:lnTo>
                  <a:lnTo>
                    <a:pt x="128" y="528"/>
                  </a:lnTo>
                  <a:lnTo>
                    <a:pt x="156" y="528"/>
                  </a:lnTo>
                  <a:lnTo>
                    <a:pt x="156" y="532"/>
                  </a:lnTo>
                  <a:lnTo>
                    <a:pt x="156" y="532"/>
                  </a:lnTo>
                  <a:close/>
                </a:path>
              </a:pathLst>
            </a:custGeom>
            <a:solidFill>
              <a:srgbClr val="007474"/>
            </a:solidFill>
            <a:ln w="9525">
              <a:solidFill>
                <a:srgbClr val="99FFCC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E5A8C30A-7279-0F44-B877-8A6CFCBC7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38" y="3405702"/>
              <a:ext cx="133350" cy="152400"/>
            </a:xfrm>
            <a:custGeom>
              <a:avLst/>
              <a:gdLst>
                <a:gd name="T0" fmla="*/ 84 w 84"/>
                <a:gd name="T1" fmla="*/ 0 h 96"/>
                <a:gd name="T2" fmla="*/ 70 w 84"/>
                <a:gd name="T3" fmla="*/ 40 h 96"/>
                <a:gd name="T4" fmla="*/ 42 w 84"/>
                <a:gd name="T5" fmla="*/ 48 h 96"/>
                <a:gd name="T6" fmla="*/ 16 w 84"/>
                <a:gd name="T7" fmla="*/ 80 h 96"/>
                <a:gd name="T8" fmla="*/ 0 w 84"/>
                <a:gd name="T9" fmla="*/ 96 h 96"/>
                <a:gd name="T10" fmla="*/ 14 w 84"/>
                <a:gd name="T11" fmla="*/ 56 h 96"/>
                <a:gd name="T12" fmla="*/ 36 w 84"/>
                <a:gd name="T13" fmla="*/ 32 h 96"/>
                <a:gd name="T14" fmla="*/ 64 w 84"/>
                <a:gd name="T15" fmla="*/ 4 h 96"/>
                <a:gd name="T16" fmla="*/ 84 w 84"/>
                <a:gd name="T17" fmla="*/ 0 h 96"/>
                <a:gd name="T18" fmla="*/ 84 w 84"/>
                <a:gd name="T1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96">
                  <a:moveTo>
                    <a:pt x="84" y="0"/>
                  </a:moveTo>
                  <a:lnTo>
                    <a:pt x="70" y="40"/>
                  </a:lnTo>
                  <a:lnTo>
                    <a:pt x="42" y="48"/>
                  </a:lnTo>
                  <a:lnTo>
                    <a:pt x="16" y="80"/>
                  </a:lnTo>
                  <a:lnTo>
                    <a:pt x="0" y="96"/>
                  </a:lnTo>
                  <a:lnTo>
                    <a:pt x="14" y="56"/>
                  </a:lnTo>
                  <a:lnTo>
                    <a:pt x="36" y="32"/>
                  </a:lnTo>
                  <a:lnTo>
                    <a:pt x="64" y="4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7474"/>
            </a:solidFill>
            <a:ln w="9525">
              <a:solidFill>
                <a:srgbClr val="99FFCC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12984CDC-E202-7F41-87E4-51B3B0214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013" y="3348552"/>
              <a:ext cx="104775" cy="50800"/>
            </a:xfrm>
            <a:custGeom>
              <a:avLst/>
              <a:gdLst>
                <a:gd name="T0" fmla="*/ 30 w 66"/>
                <a:gd name="T1" fmla="*/ 0 h 32"/>
                <a:gd name="T2" fmla="*/ 0 w 66"/>
                <a:gd name="T3" fmla="*/ 22 h 32"/>
                <a:gd name="T4" fmla="*/ 16 w 66"/>
                <a:gd name="T5" fmla="*/ 32 h 32"/>
                <a:gd name="T6" fmla="*/ 42 w 66"/>
                <a:gd name="T7" fmla="*/ 24 h 32"/>
                <a:gd name="T8" fmla="*/ 66 w 66"/>
                <a:gd name="T9" fmla="*/ 6 h 32"/>
                <a:gd name="T10" fmla="*/ 30 w 66"/>
                <a:gd name="T11" fmla="*/ 0 h 32"/>
                <a:gd name="T12" fmla="*/ 30 w 66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32">
                  <a:moveTo>
                    <a:pt x="30" y="0"/>
                  </a:moveTo>
                  <a:lnTo>
                    <a:pt x="0" y="22"/>
                  </a:lnTo>
                  <a:lnTo>
                    <a:pt x="16" y="32"/>
                  </a:lnTo>
                  <a:lnTo>
                    <a:pt x="42" y="24"/>
                  </a:lnTo>
                  <a:lnTo>
                    <a:pt x="66" y="6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7474"/>
            </a:solidFill>
            <a:ln w="9525">
              <a:solidFill>
                <a:srgbClr val="99FFCC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1976E702-FC5B-BF4C-A39F-4A0048102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88" y="3215202"/>
              <a:ext cx="57150" cy="69850"/>
            </a:xfrm>
            <a:custGeom>
              <a:avLst/>
              <a:gdLst>
                <a:gd name="T0" fmla="*/ 22 w 36"/>
                <a:gd name="T1" fmla="*/ 0 h 44"/>
                <a:gd name="T2" fmla="*/ 0 w 36"/>
                <a:gd name="T3" fmla="*/ 44 h 44"/>
                <a:gd name="T4" fmla="*/ 16 w 36"/>
                <a:gd name="T5" fmla="*/ 44 h 44"/>
                <a:gd name="T6" fmla="*/ 36 w 36"/>
                <a:gd name="T7" fmla="*/ 4 h 44"/>
                <a:gd name="T8" fmla="*/ 22 w 36"/>
                <a:gd name="T9" fmla="*/ 0 h 44"/>
                <a:gd name="T10" fmla="*/ 22 w 36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4">
                  <a:moveTo>
                    <a:pt x="22" y="0"/>
                  </a:moveTo>
                  <a:lnTo>
                    <a:pt x="0" y="44"/>
                  </a:lnTo>
                  <a:lnTo>
                    <a:pt x="16" y="44"/>
                  </a:lnTo>
                  <a:lnTo>
                    <a:pt x="36" y="4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7474"/>
            </a:solidFill>
            <a:ln w="9525">
              <a:solidFill>
                <a:srgbClr val="99FFCC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A7AF1514-E277-474F-A0E9-A688BFB4B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963" y="3704152"/>
              <a:ext cx="22225" cy="34925"/>
            </a:xfrm>
            <a:custGeom>
              <a:avLst/>
              <a:gdLst>
                <a:gd name="T0" fmla="*/ 2 w 14"/>
                <a:gd name="T1" fmla="*/ 0 h 22"/>
                <a:gd name="T2" fmla="*/ 0 w 14"/>
                <a:gd name="T3" fmla="*/ 22 h 22"/>
                <a:gd name="T4" fmla="*/ 14 w 14"/>
                <a:gd name="T5" fmla="*/ 8 h 22"/>
                <a:gd name="T6" fmla="*/ 2 w 14"/>
                <a:gd name="T7" fmla="*/ 0 h 22"/>
                <a:gd name="T8" fmla="*/ 2 w 14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2">
                  <a:moveTo>
                    <a:pt x="2" y="0"/>
                  </a:moveTo>
                  <a:lnTo>
                    <a:pt x="0" y="22"/>
                  </a:lnTo>
                  <a:lnTo>
                    <a:pt x="14" y="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0BF5BAB2-E93F-B947-9DE3-4CDAC2776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888" y="3894652"/>
              <a:ext cx="34925" cy="50800"/>
            </a:xfrm>
            <a:custGeom>
              <a:avLst/>
              <a:gdLst>
                <a:gd name="T0" fmla="*/ 22 w 22"/>
                <a:gd name="T1" fmla="*/ 0 h 32"/>
                <a:gd name="T2" fmla="*/ 4 w 22"/>
                <a:gd name="T3" fmla="*/ 14 h 32"/>
                <a:gd name="T4" fmla="*/ 0 w 22"/>
                <a:gd name="T5" fmla="*/ 32 h 32"/>
                <a:gd name="T6" fmla="*/ 20 w 22"/>
                <a:gd name="T7" fmla="*/ 24 h 32"/>
                <a:gd name="T8" fmla="*/ 22 w 22"/>
                <a:gd name="T9" fmla="*/ 0 h 32"/>
                <a:gd name="T10" fmla="*/ 22 w 22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2">
                  <a:moveTo>
                    <a:pt x="22" y="0"/>
                  </a:moveTo>
                  <a:lnTo>
                    <a:pt x="4" y="14"/>
                  </a:lnTo>
                  <a:lnTo>
                    <a:pt x="0" y="32"/>
                  </a:lnTo>
                  <a:lnTo>
                    <a:pt x="20" y="24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99FFCC"/>
            </a:solidFill>
            <a:ln w="9525">
              <a:solidFill>
                <a:srgbClr val="99FFCC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E312C602-8040-CD4D-A799-9EEBF3BBF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038" y="3767652"/>
              <a:ext cx="422275" cy="400050"/>
            </a:xfrm>
            <a:custGeom>
              <a:avLst/>
              <a:gdLst>
                <a:gd name="T0" fmla="*/ 234 w 266"/>
                <a:gd name="T1" fmla="*/ 10 h 252"/>
                <a:gd name="T2" fmla="*/ 254 w 266"/>
                <a:gd name="T3" fmla="*/ 22 h 252"/>
                <a:gd name="T4" fmla="*/ 266 w 266"/>
                <a:gd name="T5" fmla="*/ 58 h 252"/>
                <a:gd name="T6" fmla="*/ 252 w 266"/>
                <a:gd name="T7" fmla="*/ 74 h 252"/>
                <a:gd name="T8" fmla="*/ 232 w 266"/>
                <a:gd name="T9" fmla="*/ 90 h 252"/>
                <a:gd name="T10" fmla="*/ 214 w 266"/>
                <a:gd name="T11" fmla="*/ 100 h 252"/>
                <a:gd name="T12" fmla="*/ 208 w 266"/>
                <a:gd name="T13" fmla="*/ 140 h 252"/>
                <a:gd name="T14" fmla="*/ 204 w 266"/>
                <a:gd name="T15" fmla="*/ 182 h 252"/>
                <a:gd name="T16" fmla="*/ 186 w 266"/>
                <a:gd name="T17" fmla="*/ 216 h 252"/>
                <a:gd name="T18" fmla="*/ 150 w 266"/>
                <a:gd name="T19" fmla="*/ 224 h 252"/>
                <a:gd name="T20" fmla="*/ 102 w 266"/>
                <a:gd name="T21" fmla="*/ 236 h 252"/>
                <a:gd name="T22" fmla="*/ 66 w 266"/>
                <a:gd name="T23" fmla="*/ 252 h 252"/>
                <a:gd name="T24" fmla="*/ 26 w 266"/>
                <a:gd name="T25" fmla="*/ 252 h 252"/>
                <a:gd name="T26" fmla="*/ 0 w 266"/>
                <a:gd name="T27" fmla="*/ 236 h 252"/>
                <a:gd name="T28" fmla="*/ 0 w 266"/>
                <a:gd name="T29" fmla="*/ 200 h 252"/>
                <a:gd name="T30" fmla="*/ 30 w 266"/>
                <a:gd name="T31" fmla="*/ 188 h 252"/>
                <a:gd name="T32" fmla="*/ 52 w 266"/>
                <a:gd name="T33" fmla="*/ 164 h 252"/>
                <a:gd name="T34" fmla="*/ 80 w 266"/>
                <a:gd name="T35" fmla="*/ 142 h 252"/>
                <a:gd name="T36" fmla="*/ 66 w 266"/>
                <a:gd name="T37" fmla="*/ 118 h 252"/>
                <a:gd name="T38" fmla="*/ 60 w 266"/>
                <a:gd name="T39" fmla="*/ 102 h 252"/>
                <a:gd name="T40" fmla="*/ 80 w 266"/>
                <a:gd name="T41" fmla="*/ 84 h 252"/>
                <a:gd name="T42" fmla="*/ 72 w 266"/>
                <a:gd name="T43" fmla="*/ 64 h 252"/>
                <a:gd name="T44" fmla="*/ 84 w 266"/>
                <a:gd name="T45" fmla="*/ 48 h 252"/>
                <a:gd name="T46" fmla="*/ 116 w 266"/>
                <a:gd name="T47" fmla="*/ 64 h 252"/>
                <a:gd name="T48" fmla="*/ 146 w 266"/>
                <a:gd name="T49" fmla="*/ 60 h 252"/>
                <a:gd name="T50" fmla="*/ 144 w 266"/>
                <a:gd name="T51" fmla="*/ 40 h 252"/>
                <a:gd name="T52" fmla="*/ 132 w 266"/>
                <a:gd name="T53" fmla="*/ 20 h 252"/>
                <a:gd name="T54" fmla="*/ 148 w 266"/>
                <a:gd name="T55" fmla="*/ 12 h 252"/>
                <a:gd name="T56" fmla="*/ 182 w 266"/>
                <a:gd name="T57" fmla="*/ 0 h 252"/>
                <a:gd name="T58" fmla="*/ 202 w 266"/>
                <a:gd name="T59" fmla="*/ 0 h 252"/>
                <a:gd name="T60" fmla="*/ 234 w 266"/>
                <a:gd name="T61" fmla="*/ 10 h 252"/>
                <a:gd name="T62" fmla="*/ 234 w 266"/>
                <a:gd name="T63" fmla="*/ 1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6" h="252">
                  <a:moveTo>
                    <a:pt x="234" y="10"/>
                  </a:moveTo>
                  <a:lnTo>
                    <a:pt x="254" y="22"/>
                  </a:lnTo>
                  <a:lnTo>
                    <a:pt x="266" y="58"/>
                  </a:lnTo>
                  <a:lnTo>
                    <a:pt x="252" y="74"/>
                  </a:lnTo>
                  <a:lnTo>
                    <a:pt x="232" y="90"/>
                  </a:lnTo>
                  <a:lnTo>
                    <a:pt x="214" y="100"/>
                  </a:lnTo>
                  <a:lnTo>
                    <a:pt x="208" y="140"/>
                  </a:lnTo>
                  <a:lnTo>
                    <a:pt x="204" y="182"/>
                  </a:lnTo>
                  <a:lnTo>
                    <a:pt x="186" y="216"/>
                  </a:lnTo>
                  <a:lnTo>
                    <a:pt x="150" y="224"/>
                  </a:lnTo>
                  <a:lnTo>
                    <a:pt x="102" y="236"/>
                  </a:lnTo>
                  <a:lnTo>
                    <a:pt x="66" y="252"/>
                  </a:lnTo>
                  <a:lnTo>
                    <a:pt x="26" y="252"/>
                  </a:lnTo>
                  <a:lnTo>
                    <a:pt x="0" y="236"/>
                  </a:lnTo>
                  <a:lnTo>
                    <a:pt x="0" y="200"/>
                  </a:lnTo>
                  <a:lnTo>
                    <a:pt x="30" y="188"/>
                  </a:lnTo>
                  <a:lnTo>
                    <a:pt x="52" y="164"/>
                  </a:lnTo>
                  <a:lnTo>
                    <a:pt x="80" y="142"/>
                  </a:lnTo>
                  <a:lnTo>
                    <a:pt x="66" y="118"/>
                  </a:lnTo>
                  <a:lnTo>
                    <a:pt x="60" y="102"/>
                  </a:lnTo>
                  <a:lnTo>
                    <a:pt x="80" y="84"/>
                  </a:lnTo>
                  <a:lnTo>
                    <a:pt x="72" y="64"/>
                  </a:lnTo>
                  <a:lnTo>
                    <a:pt x="84" y="48"/>
                  </a:lnTo>
                  <a:lnTo>
                    <a:pt x="116" y="64"/>
                  </a:lnTo>
                  <a:lnTo>
                    <a:pt x="146" y="60"/>
                  </a:lnTo>
                  <a:lnTo>
                    <a:pt x="144" y="40"/>
                  </a:lnTo>
                  <a:lnTo>
                    <a:pt x="132" y="20"/>
                  </a:lnTo>
                  <a:lnTo>
                    <a:pt x="148" y="12"/>
                  </a:lnTo>
                  <a:lnTo>
                    <a:pt x="182" y="0"/>
                  </a:lnTo>
                  <a:lnTo>
                    <a:pt x="202" y="0"/>
                  </a:lnTo>
                  <a:lnTo>
                    <a:pt x="234" y="10"/>
                  </a:lnTo>
                  <a:lnTo>
                    <a:pt x="234" y="10"/>
                  </a:lnTo>
                  <a:close/>
                </a:path>
              </a:pathLst>
            </a:custGeom>
            <a:solidFill>
              <a:srgbClr val="007474"/>
            </a:solidFill>
            <a:ln w="9525">
              <a:solidFill>
                <a:srgbClr val="99FFCC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C608C168-C75D-024A-83EA-CF9E96CAA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5" y="4615377"/>
              <a:ext cx="679450" cy="328613"/>
            </a:xfrm>
            <a:custGeom>
              <a:avLst/>
              <a:gdLst>
                <a:gd name="T0" fmla="*/ 37 w 275"/>
                <a:gd name="T1" fmla="*/ 115 h 123"/>
                <a:gd name="T2" fmla="*/ 50 w 275"/>
                <a:gd name="T3" fmla="*/ 112 h 123"/>
                <a:gd name="T4" fmla="*/ 62 w 275"/>
                <a:gd name="T5" fmla="*/ 108 h 123"/>
                <a:gd name="T6" fmla="*/ 85 w 275"/>
                <a:gd name="T7" fmla="*/ 106 h 123"/>
                <a:gd name="T8" fmla="*/ 100 w 275"/>
                <a:gd name="T9" fmla="*/ 100 h 123"/>
                <a:gd name="T10" fmla="*/ 112 w 275"/>
                <a:gd name="T11" fmla="*/ 98 h 123"/>
                <a:gd name="T12" fmla="*/ 116 w 275"/>
                <a:gd name="T13" fmla="*/ 107 h 123"/>
                <a:gd name="T14" fmla="*/ 128 w 275"/>
                <a:gd name="T15" fmla="*/ 112 h 123"/>
                <a:gd name="T16" fmla="*/ 147 w 275"/>
                <a:gd name="T17" fmla="*/ 116 h 123"/>
                <a:gd name="T18" fmla="*/ 164 w 275"/>
                <a:gd name="T19" fmla="*/ 120 h 123"/>
                <a:gd name="T20" fmla="*/ 206 w 275"/>
                <a:gd name="T21" fmla="*/ 119 h 123"/>
                <a:gd name="T22" fmla="*/ 230 w 275"/>
                <a:gd name="T23" fmla="*/ 113 h 123"/>
                <a:gd name="T24" fmla="*/ 245 w 275"/>
                <a:gd name="T25" fmla="*/ 102 h 123"/>
                <a:gd name="T26" fmla="*/ 247 w 275"/>
                <a:gd name="T27" fmla="*/ 93 h 123"/>
                <a:gd name="T28" fmla="*/ 257 w 275"/>
                <a:gd name="T29" fmla="*/ 78 h 123"/>
                <a:gd name="T30" fmla="*/ 255 w 275"/>
                <a:gd name="T31" fmla="*/ 65 h 123"/>
                <a:gd name="T32" fmla="*/ 266 w 275"/>
                <a:gd name="T33" fmla="*/ 56 h 123"/>
                <a:gd name="T34" fmla="*/ 273 w 275"/>
                <a:gd name="T35" fmla="*/ 52 h 123"/>
                <a:gd name="T36" fmla="*/ 268 w 275"/>
                <a:gd name="T37" fmla="*/ 40 h 123"/>
                <a:gd name="T38" fmla="*/ 258 w 275"/>
                <a:gd name="T39" fmla="*/ 30 h 123"/>
                <a:gd name="T40" fmla="*/ 258 w 275"/>
                <a:gd name="T41" fmla="*/ 21 h 123"/>
                <a:gd name="T42" fmla="*/ 257 w 275"/>
                <a:gd name="T43" fmla="*/ 0 h 123"/>
                <a:gd name="T44" fmla="*/ 256 w 275"/>
                <a:gd name="T45" fmla="*/ 0 h 123"/>
                <a:gd name="T46" fmla="*/ 234 w 275"/>
                <a:gd name="T47" fmla="*/ 4 h 123"/>
                <a:gd name="T48" fmla="*/ 226 w 275"/>
                <a:gd name="T49" fmla="*/ 2 h 123"/>
                <a:gd name="T50" fmla="*/ 215 w 275"/>
                <a:gd name="T51" fmla="*/ 2 h 123"/>
                <a:gd name="T52" fmla="*/ 210 w 275"/>
                <a:gd name="T53" fmla="*/ 6 h 123"/>
                <a:gd name="T54" fmla="*/ 197 w 275"/>
                <a:gd name="T55" fmla="*/ 8 h 123"/>
                <a:gd name="T56" fmla="*/ 191 w 275"/>
                <a:gd name="T57" fmla="*/ 8 h 123"/>
                <a:gd name="T58" fmla="*/ 166 w 275"/>
                <a:gd name="T59" fmla="*/ 13 h 123"/>
                <a:gd name="T60" fmla="*/ 152 w 275"/>
                <a:gd name="T61" fmla="*/ 24 h 123"/>
                <a:gd name="T62" fmla="*/ 140 w 275"/>
                <a:gd name="T63" fmla="*/ 29 h 123"/>
                <a:gd name="T64" fmla="*/ 130 w 275"/>
                <a:gd name="T65" fmla="*/ 39 h 123"/>
                <a:gd name="T66" fmla="*/ 135 w 275"/>
                <a:gd name="T67" fmla="*/ 52 h 123"/>
                <a:gd name="T68" fmla="*/ 132 w 275"/>
                <a:gd name="T69" fmla="*/ 62 h 123"/>
                <a:gd name="T70" fmla="*/ 117 w 275"/>
                <a:gd name="T71" fmla="*/ 66 h 123"/>
                <a:gd name="T72" fmla="*/ 102 w 275"/>
                <a:gd name="T73" fmla="*/ 74 h 123"/>
                <a:gd name="T74" fmla="*/ 80 w 275"/>
                <a:gd name="T75" fmla="*/ 83 h 123"/>
                <a:gd name="T76" fmla="*/ 75 w 275"/>
                <a:gd name="T77" fmla="*/ 81 h 123"/>
                <a:gd name="T78" fmla="*/ 69 w 275"/>
                <a:gd name="T79" fmla="*/ 75 h 123"/>
                <a:gd name="T80" fmla="*/ 61 w 275"/>
                <a:gd name="T81" fmla="*/ 70 h 123"/>
                <a:gd name="T82" fmla="*/ 49 w 275"/>
                <a:gd name="T83" fmla="*/ 73 h 123"/>
                <a:gd name="T84" fmla="*/ 34 w 275"/>
                <a:gd name="T85" fmla="*/ 82 h 123"/>
                <a:gd name="T86" fmla="*/ 20 w 275"/>
                <a:gd name="T87" fmla="*/ 80 h 123"/>
                <a:gd name="T88" fmla="*/ 12 w 275"/>
                <a:gd name="T89" fmla="*/ 70 h 123"/>
                <a:gd name="T90" fmla="*/ 3 w 275"/>
                <a:gd name="T91" fmla="*/ 69 h 123"/>
                <a:gd name="T92" fmla="*/ 1 w 275"/>
                <a:gd name="T93" fmla="*/ 84 h 123"/>
                <a:gd name="T94" fmla="*/ 1 w 275"/>
                <a:gd name="T95" fmla="*/ 93 h 123"/>
                <a:gd name="T96" fmla="*/ 13 w 275"/>
                <a:gd name="T97" fmla="*/ 103 h 123"/>
                <a:gd name="T98" fmla="*/ 17 w 275"/>
                <a:gd name="T99" fmla="*/ 106 h 123"/>
                <a:gd name="T100" fmla="*/ 28 w 275"/>
                <a:gd name="T101" fmla="*/ 110 h 123"/>
                <a:gd name="T102" fmla="*/ 36 w 275"/>
                <a:gd name="T103" fmla="*/ 115 h 123"/>
                <a:gd name="T104" fmla="*/ 37 w 275"/>
                <a:gd name="T105" fmla="*/ 11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5" h="123">
                  <a:moveTo>
                    <a:pt x="37" y="115"/>
                  </a:moveTo>
                  <a:cubicBezTo>
                    <a:pt x="42" y="115"/>
                    <a:pt x="45" y="113"/>
                    <a:pt x="50" y="112"/>
                  </a:cubicBezTo>
                  <a:cubicBezTo>
                    <a:pt x="54" y="110"/>
                    <a:pt x="57" y="109"/>
                    <a:pt x="62" y="108"/>
                  </a:cubicBezTo>
                  <a:cubicBezTo>
                    <a:pt x="71" y="106"/>
                    <a:pt x="76" y="108"/>
                    <a:pt x="85" y="106"/>
                  </a:cubicBezTo>
                  <a:cubicBezTo>
                    <a:pt x="91" y="104"/>
                    <a:pt x="94" y="102"/>
                    <a:pt x="100" y="100"/>
                  </a:cubicBezTo>
                  <a:cubicBezTo>
                    <a:pt x="105" y="99"/>
                    <a:pt x="108" y="96"/>
                    <a:pt x="112" y="98"/>
                  </a:cubicBezTo>
                  <a:cubicBezTo>
                    <a:pt x="115" y="100"/>
                    <a:pt x="114" y="104"/>
                    <a:pt x="116" y="107"/>
                  </a:cubicBezTo>
                  <a:cubicBezTo>
                    <a:pt x="120" y="111"/>
                    <a:pt x="123" y="111"/>
                    <a:pt x="128" y="112"/>
                  </a:cubicBezTo>
                  <a:cubicBezTo>
                    <a:pt x="135" y="115"/>
                    <a:pt x="140" y="114"/>
                    <a:pt x="147" y="116"/>
                  </a:cubicBezTo>
                  <a:cubicBezTo>
                    <a:pt x="154" y="117"/>
                    <a:pt x="157" y="119"/>
                    <a:pt x="164" y="120"/>
                  </a:cubicBezTo>
                  <a:cubicBezTo>
                    <a:pt x="180" y="123"/>
                    <a:pt x="190" y="122"/>
                    <a:pt x="206" y="119"/>
                  </a:cubicBezTo>
                  <a:cubicBezTo>
                    <a:pt x="215" y="117"/>
                    <a:pt x="221" y="117"/>
                    <a:pt x="230" y="113"/>
                  </a:cubicBezTo>
                  <a:cubicBezTo>
                    <a:pt x="236" y="110"/>
                    <a:pt x="242" y="109"/>
                    <a:pt x="245" y="102"/>
                  </a:cubicBezTo>
                  <a:cubicBezTo>
                    <a:pt x="247" y="99"/>
                    <a:pt x="246" y="97"/>
                    <a:pt x="247" y="93"/>
                  </a:cubicBezTo>
                  <a:cubicBezTo>
                    <a:pt x="249" y="87"/>
                    <a:pt x="256" y="85"/>
                    <a:pt x="257" y="78"/>
                  </a:cubicBezTo>
                  <a:cubicBezTo>
                    <a:pt x="258" y="73"/>
                    <a:pt x="253" y="70"/>
                    <a:pt x="255" y="65"/>
                  </a:cubicBezTo>
                  <a:cubicBezTo>
                    <a:pt x="257" y="60"/>
                    <a:pt x="261" y="59"/>
                    <a:pt x="266" y="56"/>
                  </a:cubicBezTo>
                  <a:cubicBezTo>
                    <a:pt x="268" y="55"/>
                    <a:pt x="271" y="55"/>
                    <a:pt x="273" y="52"/>
                  </a:cubicBezTo>
                  <a:cubicBezTo>
                    <a:pt x="275" y="48"/>
                    <a:pt x="271" y="44"/>
                    <a:pt x="268" y="40"/>
                  </a:cubicBezTo>
                  <a:cubicBezTo>
                    <a:pt x="265" y="36"/>
                    <a:pt x="260" y="35"/>
                    <a:pt x="258" y="30"/>
                  </a:cubicBezTo>
                  <a:cubicBezTo>
                    <a:pt x="257" y="27"/>
                    <a:pt x="258" y="24"/>
                    <a:pt x="258" y="21"/>
                  </a:cubicBezTo>
                  <a:cubicBezTo>
                    <a:pt x="258" y="13"/>
                    <a:pt x="257" y="8"/>
                    <a:pt x="257" y="0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50" y="6"/>
                    <a:pt x="243" y="5"/>
                    <a:pt x="234" y="4"/>
                  </a:cubicBezTo>
                  <a:cubicBezTo>
                    <a:pt x="231" y="3"/>
                    <a:pt x="229" y="2"/>
                    <a:pt x="226" y="2"/>
                  </a:cubicBezTo>
                  <a:cubicBezTo>
                    <a:pt x="222" y="1"/>
                    <a:pt x="219" y="0"/>
                    <a:pt x="215" y="2"/>
                  </a:cubicBezTo>
                  <a:cubicBezTo>
                    <a:pt x="213" y="3"/>
                    <a:pt x="212" y="5"/>
                    <a:pt x="210" y="6"/>
                  </a:cubicBezTo>
                  <a:cubicBezTo>
                    <a:pt x="205" y="9"/>
                    <a:pt x="204" y="6"/>
                    <a:pt x="197" y="8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81" y="10"/>
                    <a:pt x="175" y="8"/>
                    <a:pt x="166" y="13"/>
                  </a:cubicBezTo>
                  <a:cubicBezTo>
                    <a:pt x="160" y="16"/>
                    <a:pt x="158" y="20"/>
                    <a:pt x="152" y="24"/>
                  </a:cubicBezTo>
                  <a:cubicBezTo>
                    <a:pt x="148" y="26"/>
                    <a:pt x="144" y="26"/>
                    <a:pt x="140" y="29"/>
                  </a:cubicBezTo>
                  <a:cubicBezTo>
                    <a:pt x="135" y="32"/>
                    <a:pt x="131" y="34"/>
                    <a:pt x="130" y="39"/>
                  </a:cubicBezTo>
                  <a:cubicBezTo>
                    <a:pt x="129" y="44"/>
                    <a:pt x="135" y="47"/>
                    <a:pt x="135" y="52"/>
                  </a:cubicBezTo>
                  <a:cubicBezTo>
                    <a:pt x="135" y="56"/>
                    <a:pt x="135" y="59"/>
                    <a:pt x="132" y="62"/>
                  </a:cubicBezTo>
                  <a:cubicBezTo>
                    <a:pt x="129" y="67"/>
                    <a:pt x="123" y="64"/>
                    <a:pt x="117" y="66"/>
                  </a:cubicBezTo>
                  <a:cubicBezTo>
                    <a:pt x="111" y="68"/>
                    <a:pt x="108" y="71"/>
                    <a:pt x="102" y="74"/>
                  </a:cubicBezTo>
                  <a:cubicBezTo>
                    <a:pt x="94" y="77"/>
                    <a:pt x="88" y="83"/>
                    <a:pt x="80" y="83"/>
                  </a:cubicBezTo>
                  <a:cubicBezTo>
                    <a:pt x="78" y="82"/>
                    <a:pt x="77" y="82"/>
                    <a:pt x="75" y="81"/>
                  </a:cubicBezTo>
                  <a:cubicBezTo>
                    <a:pt x="72" y="79"/>
                    <a:pt x="71" y="77"/>
                    <a:pt x="69" y="75"/>
                  </a:cubicBezTo>
                  <a:cubicBezTo>
                    <a:pt x="66" y="73"/>
                    <a:pt x="65" y="71"/>
                    <a:pt x="61" y="70"/>
                  </a:cubicBezTo>
                  <a:cubicBezTo>
                    <a:pt x="56" y="69"/>
                    <a:pt x="54" y="71"/>
                    <a:pt x="49" y="73"/>
                  </a:cubicBezTo>
                  <a:cubicBezTo>
                    <a:pt x="43" y="75"/>
                    <a:pt x="41" y="81"/>
                    <a:pt x="34" y="82"/>
                  </a:cubicBezTo>
                  <a:cubicBezTo>
                    <a:pt x="28" y="83"/>
                    <a:pt x="25" y="82"/>
                    <a:pt x="20" y="80"/>
                  </a:cubicBezTo>
                  <a:cubicBezTo>
                    <a:pt x="16" y="77"/>
                    <a:pt x="16" y="72"/>
                    <a:pt x="12" y="70"/>
                  </a:cubicBezTo>
                  <a:cubicBezTo>
                    <a:pt x="9" y="68"/>
                    <a:pt x="6" y="69"/>
                    <a:pt x="3" y="69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" y="87"/>
                    <a:pt x="0" y="89"/>
                    <a:pt x="1" y="93"/>
                  </a:cubicBezTo>
                  <a:cubicBezTo>
                    <a:pt x="2" y="99"/>
                    <a:pt x="7" y="101"/>
                    <a:pt x="13" y="103"/>
                  </a:cubicBezTo>
                  <a:cubicBezTo>
                    <a:pt x="17" y="106"/>
                    <a:pt x="17" y="106"/>
                    <a:pt x="17" y="106"/>
                  </a:cubicBezTo>
                  <a:cubicBezTo>
                    <a:pt x="22" y="108"/>
                    <a:pt x="24" y="108"/>
                    <a:pt x="28" y="110"/>
                  </a:cubicBezTo>
                  <a:cubicBezTo>
                    <a:pt x="32" y="112"/>
                    <a:pt x="35" y="112"/>
                    <a:pt x="36" y="115"/>
                  </a:cubicBezTo>
                  <a:cubicBezTo>
                    <a:pt x="37" y="115"/>
                    <a:pt x="37" y="115"/>
                    <a:pt x="37" y="115"/>
                  </a:cubicBezTo>
                </a:path>
              </a:pathLst>
            </a:custGeom>
            <a:solidFill>
              <a:srgbClr val="CCECFF"/>
            </a:solidFill>
            <a:ln w="9525">
              <a:solidFill>
                <a:srgbClr val="00B0F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F9E15BB1-F153-E440-9A92-FE00ECBB3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3780352"/>
              <a:ext cx="169863" cy="146050"/>
            </a:xfrm>
            <a:custGeom>
              <a:avLst/>
              <a:gdLst>
                <a:gd name="T0" fmla="*/ 46 w 69"/>
                <a:gd name="T1" fmla="*/ 54 h 54"/>
                <a:gd name="T2" fmla="*/ 30 w 69"/>
                <a:gd name="T3" fmla="*/ 42 h 54"/>
                <a:gd name="T4" fmla="*/ 22 w 69"/>
                <a:gd name="T5" fmla="*/ 44 h 54"/>
                <a:gd name="T6" fmla="*/ 8 w 69"/>
                <a:gd name="T7" fmla="*/ 48 h 54"/>
                <a:gd name="T8" fmla="*/ 3 w 69"/>
                <a:gd name="T9" fmla="*/ 41 h 54"/>
                <a:gd name="T10" fmla="*/ 0 w 69"/>
                <a:gd name="T11" fmla="*/ 35 h 54"/>
                <a:gd name="T12" fmla="*/ 13 w 69"/>
                <a:gd name="T13" fmla="*/ 23 h 54"/>
                <a:gd name="T14" fmla="*/ 30 w 69"/>
                <a:gd name="T15" fmla="*/ 3 h 54"/>
                <a:gd name="T16" fmla="*/ 32 w 69"/>
                <a:gd name="T17" fmla="*/ 3 h 54"/>
                <a:gd name="T18" fmla="*/ 35 w 69"/>
                <a:gd name="T19" fmla="*/ 2 h 54"/>
                <a:gd name="T20" fmla="*/ 39 w 69"/>
                <a:gd name="T21" fmla="*/ 2 h 54"/>
                <a:gd name="T22" fmla="*/ 41 w 69"/>
                <a:gd name="T23" fmla="*/ 0 h 54"/>
                <a:gd name="T24" fmla="*/ 43 w 69"/>
                <a:gd name="T25" fmla="*/ 2 h 54"/>
                <a:gd name="T26" fmla="*/ 46 w 69"/>
                <a:gd name="T27" fmla="*/ 1 h 54"/>
                <a:gd name="T28" fmla="*/ 49 w 69"/>
                <a:gd name="T29" fmla="*/ 0 h 54"/>
                <a:gd name="T30" fmla="*/ 50 w 69"/>
                <a:gd name="T31" fmla="*/ 2 h 54"/>
                <a:gd name="T32" fmla="*/ 52 w 69"/>
                <a:gd name="T33" fmla="*/ 3 h 54"/>
                <a:gd name="T34" fmla="*/ 55 w 69"/>
                <a:gd name="T35" fmla="*/ 3 h 54"/>
                <a:gd name="T36" fmla="*/ 58 w 69"/>
                <a:gd name="T37" fmla="*/ 5 h 54"/>
                <a:gd name="T38" fmla="*/ 61 w 69"/>
                <a:gd name="T39" fmla="*/ 10 h 54"/>
                <a:gd name="T40" fmla="*/ 62 w 69"/>
                <a:gd name="T41" fmla="*/ 13 h 54"/>
                <a:gd name="T42" fmla="*/ 64 w 69"/>
                <a:gd name="T43" fmla="*/ 16 h 54"/>
                <a:gd name="T44" fmla="*/ 65 w 69"/>
                <a:gd name="T45" fmla="*/ 20 h 54"/>
                <a:gd name="T46" fmla="*/ 61 w 69"/>
                <a:gd name="T47" fmla="*/ 23 h 54"/>
                <a:gd name="T48" fmla="*/ 66 w 69"/>
                <a:gd name="T49" fmla="*/ 24 h 54"/>
                <a:gd name="T50" fmla="*/ 68 w 69"/>
                <a:gd name="T51" fmla="*/ 28 h 54"/>
                <a:gd name="T52" fmla="*/ 69 w 69"/>
                <a:gd name="T53" fmla="*/ 32 h 54"/>
                <a:gd name="T54" fmla="*/ 68 w 69"/>
                <a:gd name="T55" fmla="*/ 36 h 54"/>
                <a:gd name="T56" fmla="*/ 66 w 69"/>
                <a:gd name="T57" fmla="*/ 34 h 54"/>
                <a:gd name="T58" fmla="*/ 65 w 69"/>
                <a:gd name="T59" fmla="*/ 31 h 54"/>
                <a:gd name="T60" fmla="*/ 62 w 69"/>
                <a:gd name="T61" fmla="*/ 30 h 54"/>
                <a:gd name="T62" fmla="*/ 61 w 69"/>
                <a:gd name="T63" fmla="*/ 34 h 54"/>
                <a:gd name="T64" fmla="*/ 63 w 69"/>
                <a:gd name="T65" fmla="*/ 37 h 54"/>
                <a:gd name="T66" fmla="*/ 63 w 69"/>
                <a:gd name="T67" fmla="*/ 39 h 54"/>
                <a:gd name="T68" fmla="*/ 61 w 69"/>
                <a:gd name="T69" fmla="*/ 41 h 54"/>
                <a:gd name="T70" fmla="*/ 56 w 69"/>
                <a:gd name="T71" fmla="*/ 42 h 54"/>
                <a:gd name="T72" fmla="*/ 52 w 69"/>
                <a:gd name="T73" fmla="*/ 42 h 54"/>
                <a:gd name="T74" fmla="*/ 52 w 69"/>
                <a:gd name="T75" fmla="*/ 45 h 54"/>
                <a:gd name="T76" fmla="*/ 50 w 69"/>
                <a:gd name="T77" fmla="*/ 50 h 54"/>
                <a:gd name="T78" fmla="*/ 46 w 69"/>
                <a:gd name="T7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9" h="54">
                  <a:moveTo>
                    <a:pt x="46" y="54"/>
                  </a:moveTo>
                  <a:cubicBezTo>
                    <a:pt x="40" y="49"/>
                    <a:pt x="33" y="45"/>
                    <a:pt x="30" y="42"/>
                  </a:cubicBezTo>
                  <a:cubicBezTo>
                    <a:pt x="27" y="40"/>
                    <a:pt x="25" y="44"/>
                    <a:pt x="22" y="44"/>
                  </a:cubicBezTo>
                  <a:cubicBezTo>
                    <a:pt x="17" y="46"/>
                    <a:pt x="13" y="51"/>
                    <a:pt x="8" y="48"/>
                  </a:cubicBezTo>
                  <a:cubicBezTo>
                    <a:pt x="5" y="46"/>
                    <a:pt x="4" y="44"/>
                    <a:pt x="3" y="41"/>
                  </a:cubicBezTo>
                  <a:cubicBezTo>
                    <a:pt x="1" y="39"/>
                    <a:pt x="0" y="38"/>
                    <a:pt x="0" y="35"/>
                  </a:cubicBezTo>
                  <a:cubicBezTo>
                    <a:pt x="0" y="28"/>
                    <a:pt x="9" y="28"/>
                    <a:pt x="13" y="23"/>
                  </a:cubicBezTo>
                  <a:cubicBezTo>
                    <a:pt x="21" y="16"/>
                    <a:pt x="19" y="7"/>
                    <a:pt x="30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5"/>
                    <a:pt x="34" y="3"/>
                    <a:pt x="35" y="2"/>
                  </a:cubicBezTo>
                  <a:cubicBezTo>
                    <a:pt x="37" y="2"/>
                    <a:pt x="37" y="2"/>
                    <a:pt x="39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7"/>
                    <a:pt x="60" y="8"/>
                    <a:pt x="61" y="10"/>
                  </a:cubicBezTo>
                  <a:cubicBezTo>
                    <a:pt x="61" y="11"/>
                    <a:pt x="62" y="12"/>
                    <a:pt x="62" y="13"/>
                  </a:cubicBezTo>
                  <a:cubicBezTo>
                    <a:pt x="63" y="14"/>
                    <a:pt x="63" y="15"/>
                    <a:pt x="64" y="16"/>
                  </a:cubicBezTo>
                  <a:cubicBezTo>
                    <a:pt x="64" y="18"/>
                    <a:pt x="65" y="19"/>
                    <a:pt x="65" y="20"/>
                  </a:cubicBezTo>
                  <a:cubicBezTo>
                    <a:pt x="64" y="22"/>
                    <a:pt x="61" y="21"/>
                    <a:pt x="61" y="23"/>
                  </a:cubicBezTo>
                  <a:cubicBezTo>
                    <a:pt x="61" y="25"/>
                    <a:pt x="64" y="23"/>
                    <a:pt x="66" y="24"/>
                  </a:cubicBezTo>
                  <a:cubicBezTo>
                    <a:pt x="67" y="25"/>
                    <a:pt x="67" y="26"/>
                    <a:pt x="68" y="28"/>
                  </a:cubicBezTo>
                  <a:cubicBezTo>
                    <a:pt x="69" y="29"/>
                    <a:pt x="69" y="30"/>
                    <a:pt x="69" y="32"/>
                  </a:cubicBezTo>
                  <a:cubicBezTo>
                    <a:pt x="69" y="34"/>
                    <a:pt x="69" y="36"/>
                    <a:pt x="68" y="36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1" y="31"/>
                    <a:pt x="61" y="32"/>
                    <a:pt x="61" y="34"/>
                  </a:cubicBezTo>
                  <a:cubicBezTo>
                    <a:pt x="61" y="35"/>
                    <a:pt x="62" y="35"/>
                    <a:pt x="63" y="37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0" y="43"/>
                    <a:pt x="58" y="42"/>
                    <a:pt x="56" y="42"/>
                  </a:cubicBezTo>
                  <a:cubicBezTo>
                    <a:pt x="54" y="42"/>
                    <a:pt x="53" y="41"/>
                    <a:pt x="52" y="42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1" y="47"/>
                    <a:pt x="51" y="48"/>
                    <a:pt x="50" y="50"/>
                  </a:cubicBezTo>
                  <a:cubicBezTo>
                    <a:pt x="48" y="52"/>
                    <a:pt x="48" y="53"/>
                    <a:pt x="46" y="54"/>
                  </a:cubicBezTo>
                </a:path>
              </a:pathLst>
            </a:custGeom>
            <a:solidFill>
              <a:srgbClr val="007474"/>
            </a:solidFill>
            <a:ln w="8001" cap="flat">
              <a:solidFill>
                <a:srgbClr val="99FFC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66" name="Freeform 88">
              <a:extLst>
                <a:ext uri="{FF2B5EF4-FFF2-40B4-BE49-F238E27FC236}">
                  <a16:creationId xmlns:a16="http://schemas.microsoft.com/office/drawing/2014/main" id="{31D26B26-BECF-B047-B204-0CA1C2E88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150" y="2589727"/>
              <a:ext cx="601663" cy="409575"/>
            </a:xfrm>
            <a:custGeom>
              <a:avLst/>
              <a:gdLst>
                <a:gd name="T0" fmla="*/ 1728 w 1895"/>
                <a:gd name="T1" fmla="*/ 774 h 1290"/>
                <a:gd name="T2" fmla="*/ 1749 w 1895"/>
                <a:gd name="T3" fmla="*/ 708 h 1290"/>
                <a:gd name="T4" fmla="*/ 1817 w 1895"/>
                <a:gd name="T5" fmla="*/ 643 h 1290"/>
                <a:gd name="T6" fmla="*/ 1867 w 1895"/>
                <a:gd name="T7" fmla="*/ 604 h 1290"/>
                <a:gd name="T8" fmla="*/ 1873 w 1895"/>
                <a:gd name="T9" fmla="*/ 525 h 1290"/>
                <a:gd name="T10" fmla="*/ 1856 w 1895"/>
                <a:gd name="T11" fmla="*/ 417 h 1290"/>
                <a:gd name="T12" fmla="*/ 1702 w 1895"/>
                <a:gd name="T13" fmla="*/ 382 h 1290"/>
                <a:gd name="T14" fmla="*/ 1662 w 1895"/>
                <a:gd name="T15" fmla="*/ 185 h 1290"/>
                <a:gd name="T16" fmla="*/ 1600 w 1895"/>
                <a:gd name="T17" fmla="*/ 101 h 1290"/>
                <a:gd name="T18" fmla="*/ 1548 w 1895"/>
                <a:gd name="T19" fmla="*/ 113 h 1290"/>
                <a:gd name="T20" fmla="*/ 1444 w 1895"/>
                <a:gd name="T21" fmla="*/ 35 h 1290"/>
                <a:gd name="T22" fmla="*/ 1363 w 1895"/>
                <a:gd name="T23" fmla="*/ 116 h 1290"/>
                <a:gd name="T24" fmla="*/ 1199 w 1895"/>
                <a:gd name="T25" fmla="*/ 234 h 1290"/>
                <a:gd name="T26" fmla="*/ 1108 w 1895"/>
                <a:gd name="T27" fmla="*/ 364 h 1290"/>
                <a:gd name="T28" fmla="*/ 976 w 1895"/>
                <a:gd name="T29" fmla="*/ 154 h 1290"/>
                <a:gd name="T30" fmla="*/ 887 w 1895"/>
                <a:gd name="T31" fmla="*/ 197 h 1290"/>
                <a:gd name="T32" fmla="*/ 792 w 1895"/>
                <a:gd name="T33" fmla="*/ 259 h 1290"/>
                <a:gd name="T34" fmla="*/ 691 w 1895"/>
                <a:gd name="T35" fmla="*/ 431 h 1290"/>
                <a:gd name="T36" fmla="*/ 584 w 1895"/>
                <a:gd name="T37" fmla="*/ 548 h 1290"/>
                <a:gd name="T38" fmla="*/ 504 w 1895"/>
                <a:gd name="T39" fmla="*/ 333 h 1290"/>
                <a:gd name="T40" fmla="*/ 515 w 1895"/>
                <a:gd name="T41" fmla="*/ 243 h 1290"/>
                <a:gd name="T42" fmla="*/ 492 w 1895"/>
                <a:gd name="T43" fmla="*/ 199 h 1290"/>
                <a:gd name="T44" fmla="*/ 374 w 1895"/>
                <a:gd name="T45" fmla="*/ 35 h 1290"/>
                <a:gd name="T46" fmla="*/ 283 w 1895"/>
                <a:gd name="T47" fmla="*/ 47 h 1290"/>
                <a:gd name="T48" fmla="*/ 359 w 1895"/>
                <a:gd name="T49" fmla="*/ 102 h 1290"/>
                <a:gd name="T50" fmla="*/ 330 w 1895"/>
                <a:gd name="T51" fmla="*/ 165 h 1290"/>
                <a:gd name="T52" fmla="*/ 329 w 1895"/>
                <a:gd name="T53" fmla="*/ 194 h 1290"/>
                <a:gd name="T54" fmla="*/ 209 w 1895"/>
                <a:gd name="T55" fmla="*/ 130 h 1290"/>
                <a:gd name="T56" fmla="*/ 162 w 1895"/>
                <a:gd name="T57" fmla="*/ 180 h 1290"/>
                <a:gd name="T58" fmla="*/ 133 w 1895"/>
                <a:gd name="T59" fmla="*/ 264 h 1290"/>
                <a:gd name="T60" fmla="*/ 185 w 1895"/>
                <a:gd name="T61" fmla="*/ 329 h 1290"/>
                <a:gd name="T62" fmla="*/ 87 w 1895"/>
                <a:gd name="T63" fmla="*/ 311 h 1290"/>
                <a:gd name="T64" fmla="*/ 79 w 1895"/>
                <a:gd name="T65" fmla="*/ 362 h 1290"/>
                <a:gd name="T66" fmla="*/ 72 w 1895"/>
                <a:gd name="T67" fmla="*/ 405 h 1290"/>
                <a:gd name="T68" fmla="*/ 203 w 1895"/>
                <a:gd name="T69" fmla="*/ 411 h 1290"/>
                <a:gd name="T70" fmla="*/ 289 w 1895"/>
                <a:gd name="T71" fmla="*/ 401 h 1290"/>
                <a:gd name="T72" fmla="*/ 326 w 1895"/>
                <a:gd name="T73" fmla="*/ 408 h 1290"/>
                <a:gd name="T74" fmla="*/ 390 w 1895"/>
                <a:gd name="T75" fmla="*/ 410 h 1290"/>
                <a:gd name="T76" fmla="*/ 438 w 1895"/>
                <a:gd name="T77" fmla="*/ 429 h 1290"/>
                <a:gd name="T78" fmla="*/ 403 w 1895"/>
                <a:gd name="T79" fmla="*/ 490 h 1290"/>
                <a:gd name="T80" fmla="*/ 400 w 1895"/>
                <a:gd name="T81" fmla="*/ 580 h 1290"/>
                <a:gd name="T82" fmla="*/ 413 w 1895"/>
                <a:gd name="T83" fmla="*/ 613 h 1290"/>
                <a:gd name="T84" fmla="*/ 307 w 1895"/>
                <a:gd name="T85" fmla="*/ 593 h 1290"/>
                <a:gd name="T86" fmla="*/ 226 w 1895"/>
                <a:gd name="T87" fmla="*/ 633 h 1290"/>
                <a:gd name="T88" fmla="*/ 137 w 1895"/>
                <a:gd name="T89" fmla="*/ 653 h 1290"/>
                <a:gd name="T90" fmla="*/ 102 w 1895"/>
                <a:gd name="T91" fmla="*/ 717 h 1290"/>
                <a:gd name="T92" fmla="*/ 267 w 1895"/>
                <a:gd name="T93" fmla="*/ 703 h 1290"/>
                <a:gd name="T94" fmla="*/ 354 w 1895"/>
                <a:gd name="T95" fmla="*/ 753 h 1290"/>
                <a:gd name="T96" fmla="*/ 406 w 1895"/>
                <a:gd name="T97" fmla="*/ 812 h 1290"/>
                <a:gd name="T98" fmla="*/ 455 w 1895"/>
                <a:gd name="T99" fmla="*/ 802 h 1290"/>
                <a:gd name="T100" fmla="*/ 401 w 1895"/>
                <a:gd name="T101" fmla="*/ 896 h 1290"/>
                <a:gd name="T102" fmla="*/ 513 w 1895"/>
                <a:gd name="T103" fmla="*/ 890 h 1290"/>
                <a:gd name="T104" fmla="*/ 440 w 1895"/>
                <a:gd name="T105" fmla="*/ 965 h 1290"/>
                <a:gd name="T106" fmla="*/ 311 w 1895"/>
                <a:gd name="T107" fmla="*/ 1019 h 1290"/>
                <a:gd name="T108" fmla="*/ 364 w 1895"/>
                <a:gd name="T109" fmla="*/ 1099 h 1290"/>
                <a:gd name="T110" fmla="*/ 549 w 1895"/>
                <a:gd name="T111" fmla="*/ 1082 h 1290"/>
                <a:gd name="T112" fmla="*/ 653 w 1895"/>
                <a:gd name="T113" fmla="*/ 1164 h 1290"/>
                <a:gd name="T114" fmla="*/ 703 w 1895"/>
                <a:gd name="T115" fmla="*/ 1208 h 1290"/>
                <a:gd name="T116" fmla="*/ 935 w 1895"/>
                <a:gd name="T117" fmla="*/ 1285 h 1290"/>
                <a:gd name="T118" fmla="*/ 1170 w 1895"/>
                <a:gd name="T119" fmla="*/ 1168 h 1290"/>
                <a:gd name="T120" fmla="*/ 1277 w 1895"/>
                <a:gd name="T121" fmla="*/ 1074 h 1290"/>
                <a:gd name="T122" fmla="*/ 1405 w 1895"/>
                <a:gd name="T123" fmla="*/ 1069 h 1290"/>
                <a:gd name="T124" fmla="*/ 1609 w 1895"/>
                <a:gd name="T125" fmla="*/ 904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95" h="1290">
                  <a:moveTo>
                    <a:pt x="1631" y="907"/>
                  </a:moveTo>
                  <a:lnTo>
                    <a:pt x="1633" y="907"/>
                  </a:lnTo>
                  <a:lnTo>
                    <a:pt x="1638" y="907"/>
                  </a:lnTo>
                  <a:lnTo>
                    <a:pt x="1643" y="910"/>
                  </a:lnTo>
                  <a:lnTo>
                    <a:pt x="1646" y="917"/>
                  </a:lnTo>
                  <a:lnTo>
                    <a:pt x="1650" y="922"/>
                  </a:lnTo>
                  <a:lnTo>
                    <a:pt x="1659" y="921"/>
                  </a:lnTo>
                  <a:lnTo>
                    <a:pt x="1668" y="917"/>
                  </a:lnTo>
                  <a:lnTo>
                    <a:pt x="1674" y="909"/>
                  </a:lnTo>
                  <a:lnTo>
                    <a:pt x="1672" y="902"/>
                  </a:lnTo>
                  <a:lnTo>
                    <a:pt x="1668" y="897"/>
                  </a:lnTo>
                  <a:lnTo>
                    <a:pt x="1666" y="892"/>
                  </a:lnTo>
                  <a:lnTo>
                    <a:pt x="1675" y="885"/>
                  </a:lnTo>
                  <a:lnTo>
                    <a:pt x="1682" y="880"/>
                  </a:lnTo>
                  <a:lnTo>
                    <a:pt x="1690" y="873"/>
                  </a:lnTo>
                  <a:lnTo>
                    <a:pt x="1696" y="864"/>
                  </a:lnTo>
                  <a:lnTo>
                    <a:pt x="1701" y="856"/>
                  </a:lnTo>
                  <a:lnTo>
                    <a:pt x="1706" y="849"/>
                  </a:lnTo>
                  <a:lnTo>
                    <a:pt x="1711" y="845"/>
                  </a:lnTo>
                  <a:lnTo>
                    <a:pt x="1717" y="843"/>
                  </a:lnTo>
                  <a:lnTo>
                    <a:pt x="1723" y="845"/>
                  </a:lnTo>
                  <a:lnTo>
                    <a:pt x="1731" y="851"/>
                  </a:lnTo>
                  <a:lnTo>
                    <a:pt x="1735" y="852"/>
                  </a:lnTo>
                  <a:lnTo>
                    <a:pt x="1737" y="844"/>
                  </a:lnTo>
                  <a:lnTo>
                    <a:pt x="1740" y="825"/>
                  </a:lnTo>
                  <a:lnTo>
                    <a:pt x="1741" y="807"/>
                  </a:lnTo>
                  <a:lnTo>
                    <a:pt x="1737" y="797"/>
                  </a:lnTo>
                  <a:lnTo>
                    <a:pt x="1730" y="793"/>
                  </a:lnTo>
                  <a:lnTo>
                    <a:pt x="1723" y="788"/>
                  </a:lnTo>
                  <a:lnTo>
                    <a:pt x="1719" y="781"/>
                  </a:lnTo>
                  <a:lnTo>
                    <a:pt x="1722" y="775"/>
                  </a:lnTo>
                  <a:lnTo>
                    <a:pt x="1728" y="774"/>
                  </a:lnTo>
                  <a:lnTo>
                    <a:pt x="1738" y="779"/>
                  </a:lnTo>
                  <a:lnTo>
                    <a:pt x="1744" y="782"/>
                  </a:lnTo>
                  <a:lnTo>
                    <a:pt x="1749" y="784"/>
                  </a:lnTo>
                  <a:lnTo>
                    <a:pt x="1754" y="783"/>
                  </a:lnTo>
                  <a:lnTo>
                    <a:pt x="1758" y="781"/>
                  </a:lnTo>
                  <a:lnTo>
                    <a:pt x="1759" y="778"/>
                  </a:lnTo>
                  <a:lnTo>
                    <a:pt x="1759" y="774"/>
                  </a:lnTo>
                  <a:lnTo>
                    <a:pt x="1756" y="768"/>
                  </a:lnTo>
                  <a:lnTo>
                    <a:pt x="1750" y="762"/>
                  </a:lnTo>
                  <a:lnTo>
                    <a:pt x="1739" y="751"/>
                  </a:lnTo>
                  <a:lnTo>
                    <a:pt x="1735" y="743"/>
                  </a:lnTo>
                  <a:lnTo>
                    <a:pt x="1738" y="741"/>
                  </a:lnTo>
                  <a:lnTo>
                    <a:pt x="1746" y="746"/>
                  </a:lnTo>
                  <a:lnTo>
                    <a:pt x="1753" y="750"/>
                  </a:lnTo>
                  <a:lnTo>
                    <a:pt x="1761" y="755"/>
                  </a:lnTo>
                  <a:lnTo>
                    <a:pt x="1769" y="758"/>
                  </a:lnTo>
                  <a:lnTo>
                    <a:pt x="1777" y="761"/>
                  </a:lnTo>
                  <a:lnTo>
                    <a:pt x="1782" y="762"/>
                  </a:lnTo>
                  <a:lnTo>
                    <a:pt x="1785" y="761"/>
                  </a:lnTo>
                  <a:lnTo>
                    <a:pt x="1783" y="758"/>
                  </a:lnTo>
                  <a:lnTo>
                    <a:pt x="1777" y="751"/>
                  </a:lnTo>
                  <a:lnTo>
                    <a:pt x="1768" y="740"/>
                  </a:lnTo>
                  <a:lnTo>
                    <a:pt x="1758" y="730"/>
                  </a:lnTo>
                  <a:lnTo>
                    <a:pt x="1749" y="719"/>
                  </a:lnTo>
                  <a:lnTo>
                    <a:pt x="1742" y="708"/>
                  </a:lnTo>
                  <a:lnTo>
                    <a:pt x="1737" y="698"/>
                  </a:lnTo>
                  <a:lnTo>
                    <a:pt x="1734" y="692"/>
                  </a:lnTo>
                  <a:lnTo>
                    <a:pt x="1734" y="688"/>
                  </a:lnTo>
                  <a:lnTo>
                    <a:pt x="1737" y="689"/>
                  </a:lnTo>
                  <a:lnTo>
                    <a:pt x="1741" y="693"/>
                  </a:lnTo>
                  <a:lnTo>
                    <a:pt x="1745" y="699"/>
                  </a:lnTo>
                  <a:lnTo>
                    <a:pt x="1749" y="708"/>
                  </a:lnTo>
                  <a:lnTo>
                    <a:pt x="1754" y="715"/>
                  </a:lnTo>
                  <a:lnTo>
                    <a:pt x="1759" y="722"/>
                  </a:lnTo>
                  <a:lnTo>
                    <a:pt x="1768" y="727"/>
                  </a:lnTo>
                  <a:lnTo>
                    <a:pt x="1777" y="730"/>
                  </a:lnTo>
                  <a:lnTo>
                    <a:pt x="1789" y="730"/>
                  </a:lnTo>
                  <a:lnTo>
                    <a:pt x="1802" y="728"/>
                  </a:lnTo>
                  <a:lnTo>
                    <a:pt x="1811" y="725"/>
                  </a:lnTo>
                  <a:lnTo>
                    <a:pt x="1816" y="722"/>
                  </a:lnTo>
                  <a:lnTo>
                    <a:pt x="1820" y="718"/>
                  </a:lnTo>
                  <a:lnTo>
                    <a:pt x="1820" y="714"/>
                  </a:lnTo>
                  <a:lnTo>
                    <a:pt x="1819" y="709"/>
                  </a:lnTo>
                  <a:lnTo>
                    <a:pt x="1817" y="704"/>
                  </a:lnTo>
                  <a:lnTo>
                    <a:pt x="1813" y="697"/>
                  </a:lnTo>
                  <a:lnTo>
                    <a:pt x="1810" y="688"/>
                  </a:lnTo>
                  <a:lnTo>
                    <a:pt x="1813" y="685"/>
                  </a:lnTo>
                  <a:lnTo>
                    <a:pt x="1820" y="684"/>
                  </a:lnTo>
                  <a:lnTo>
                    <a:pt x="1829" y="683"/>
                  </a:lnTo>
                  <a:lnTo>
                    <a:pt x="1835" y="680"/>
                  </a:lnTo>
                  <a:lnTo>
                    <a:pt x="1838" y="676"/>
                  </a:lnTo>
                  <a:lnTo>
                    <a:pt x="1838" y="672"/>
                  </a:lnTo>
                  <a:lnTo>
                    <a:pt x="1840" y="667"/>
                  </a:lnTo>
                  <a:lnTo>
                    <a:pt x="1846" y="665"/>
                  </a:lnTo>
                  <a:lnTo>
                    <a:pt x="1854" y="664"/>
                  </a:lnTo>
                  <a:lnTo>
                    <a:pt x="1858" y="662"/>
                  </a:lnTo>
                  <a:lnTo>
                    <a:pt x="1852" y="656"/>
                  </a:lnTo>
                  <a:lnTo>
                    <a:pt x="1846" y="653"/>
                  </a:lnTo>
                  <a:lnTo>
                    <a:pt x="1839" y="650"/>
                  </a:lnTo>
                  <a:lnTo>
                    <a:pt x="1832" y="648"/>
                  </a:lnTo>
                  <a:lnTo>
                    <a:pt x="1827" y="647"/>
                  </a:lnTo>
                  <a:lnTo>
                    <a:pt x="1822" y="645"/>
                  </a:lnTo>
                  <a:lnTo>
                    <a:pt x="1819" y="644"/>
                  </a:lnTo>
                  <a:lnTo>
                    <a:pt x="1817" y="643"/>
                  </a:lnTo>
                  <a:lnTo>
                    <a:pt x="1817" y="641"/>
                  </a:lnTo>
                  <a:lnTo>
                    <a:pt x="1820" y="640"/>
                  </a:lnTo>
                  <a:lnTo>
                    <a:pt x="1828" y="641"/>
                  </a:lnTo>
                  <a:lnTo>
                    <a:pt x="1838" y="642"/>
                  </a:lnTo>
                  <a:lnTo>
                    <a:pt x="1849" y="644"/>
                  </a:lnTo>
                  <a:lnTo>
                    <a:pt x="1859" y="645"/>
                  </a:lnTo>
                  <a:lnTo>
                    <a:pt x="1866" y="645"/>
                  </a:lnTo>
                  <a:lnTo>
                    <a:pt x="1869" y="643"/>
                  </a:lnTo>
                  <a:lnTo>
                    <a:pt x="1867" y="638"/>
                  </a:lnTo>
                  <a:lnTo>
                    <a:pt x="1861" y="632"/>
                  </a:lnTo>
                  <a:lnTo>
                    <a:pt x="1854" y="625"/>
                  </a:lnTo>
                  <a:lnTo>
                    <a:pt x="1847" y="619"/>
                  </a:lnTo>
                  <a:lnTo>
                    <a:pt x="1839" y="613"/>
                  </a:lnTo>
                  <a:lnTo>
                    <a:pt x="1829" y="609"/>
                  </a:lnTo>
                  <a:lnTo>
                    <a:pt x="1820" y="605"/>
                  </a:lnTo>
                  <a:lnTo>
                    <a:pt x="1811" y="604"/>
                  </a:lnTo>
                  <a:lnTo>
                    <a:pt x="1802" y="604"/>
                  </a:lnTo>
                  <a:lnTo>
                    <a:pt x="1788" y="603"/>
                  </a:lnTo>
                  <a:lnTo>
                    <a:pt x="1783" y="596"/>
                  </a:lnTo>
                  <a:lnTo>
                    <a:pt x="1786" y="587"/>
                  </a:lnTo>
                  <a:lnTo>
                    <a:pt x="1794" y="581"/>
                  </a:lnTo>
                  <a:lnTo>
                    <a:pt x="1800" y="580"/>
                  </a:lnTo>
                  <a:lnTo>
                    <a:pt x="1806" y="581"/>
                  </a:lnTo>
                  <a:lnTo>
                    <a:pt x="1811" y="583"/>
                  </a:lnTo>
                  <a:lnTo>
                    <a:pt x="1818" y="586"/>
                  </a:lnTo>
                  <a:lnTo>
                    <a:pt x="1825" y="589"/>
                  </a:lnTo>
                  <a:lnTo>
                    <a:pt x="1832" y="593"/>
                  </a:lnTo>
                  <a:lnTo>
                    <a:pt x="1841" y="597"/>
                  </a:lnTo>
                  <a:lnTo>
                    <a:pt x="1850" y="601"/>
                  </a:lnTo>
                  <a:lnTo>
                    <a:pt x="1858" y="604"/>
                  </a:lnTo>
                  <a:lnTo>
                    <a:pt x="1863" y="605"/>
                  </a:lnTo>
                  <a:lnTo>
                    <a:pt x="1867" y="604"/>
                  </a:lnTo>
                  <a:lnTo>
                    <a:pt x="1870" y="602"/>
                  </a:lnTo>
                  <a:lnTo>
                    <a:pt x="1872" y="598"/>
                  </a:lnTo>
                  <a:lnTo>
                    <a:pt x="1874" y="593"/>
                  </a:lnTo>
                  <a:lnTo>
                    <a:pt x="1878" y="586"/>
                  </a:lnTo>
                  <a:lnTo>
                    <a:pt x="1882" y="577"/>
                  </a:lnTo>
                  <a:lnTo>
                    <a:pt x="1887" y="565"/>
                  </a:lnTo>
                  <a:lnTo>
                    <a:pt x="1891" y="554"/>
                  </a:lnTo>
                  <a:lnTo>
                    <a:pt x="1894" y="544"/>
                  </a:lnTo>
                  <a:lnTo>
                    <a:pt x="1895" y="537"/>
                  </a:lnTo>
                  <a:lnTo>
                    <a:pt x="1895" y="536"/>
                  </a:lnTo>
                  <a:lnTo>
                    <a:pt x="1895" y="536"/>
                  </a:lnTo>
                  <a:lnTo>
                    <a:pt x="1895" y="535"/>
                  </a:lnTo>
                  <a:lnTo>
                    <a:pt x="1895" y="535"/>
                  </a:lnTo>
                  <a:lnTo>
                    <a:pt x="1894" y="533"/>
                  </a:lnTo>
                  <a:lnTo>
                    <a:pt x="1892" y="532"/>
                  </a:lnTo>
                  <a:lnTo>
                    <a:pt x="1889" y="534"/>
                  </a:lnTo>
                  <a:lnTo>
                    <a:pt x="1884" y="538"/>
                  </a:lnTo>
                  <a:lnTo>
                    <a:pt x="1877" y="544"/>
                  </a:lnTo>
                  <a:lnTo>
                    <a:pt x="1869" y="549"/>
                  </a:lnTo>
                  <a:lnTo>
                    <a:pt x="1863" y="552"/>
                  </a:lnTo>
                  <a:lnTo>
                    <a:pt x="1858" y="554"/>
                  </a:lnTo>
                  <a:lnTo>
                    <a:pt x="1854" y="554"/>
                  </a:lnTo>
                  <a:lnTo>
                    <a:pt x="1852" y="553"/>
                  </a:lnTo>
                  <a:lnTo>
                    <a:pt x="1853" y="550"/>
                  </a:lnTo>
                  <a:lnTo>
                    <a:pt x="1856" y="546"/>
                  </a:lnTo>
                  <a:lnTo>
                    <a:pt x="1861" y="541"/>
                  </a:lnTo>
                  <a:lnTo>
                    <a:pt x="1866" y="537"/>
                  </a:lnTo>
                  <a:lnTo>
                    <a:pt x="1871" y="533"/>
                  </a:lnTo>
                  <a:lnTo>
                    <a:pt x="1875" y="530"/>
                  </a:lnTo>
                  <a:lnTo>
                    <a:pt x="1878" y="527"/>
                  </a:lnTo>
                  <a:lnTo>
                    <a:pt x="1878" y="526"/>
                  </a:lnTo>
                  <a:lnTo>
                    <a:pt x="1873" y="525"/>
                  </a:lnTo>
                  <a:lnTo>
                    <a:pt x="1866" y="524"/>
                  </a:lnTo>
                  <a:lnTo>
                    <a:pt x="1852" y="523"/>
                  </a:lnTo>
                  <a:lnTo>
                    <a:pt x="1846" y="521"/>
                  </a:lnTo>
                  <a:lnTo>
                    <a:pt x="1848" y="517"/>
                  </a:lnTo>
                  <a:lnTo>
                    <a:pt x="1856" y="512"/>
                  </a:lnTo>
                  <a:lnTo>
                    <a:pt x="1865" y="503"/>
                  </a:lnTo>
                  <a:lnTo>
                    <a:pt x="1869" y="492"/>
                  </a:lnTo>
                  <a:lnTo>
                    <a:pt x="1867" y="482"/>
                  </a:lnTo>
                  <a:lnTo>
                    <a:pt x="1858" y="479"/>
                  </a:lnTo>
                  <a:lnTo>
                    <a:pt x="1851" y="480"/>
                  </a:lnTo>
                  <a:lnTo>
                    <a:pt x="1842" y="480"/>
                  </a:lnTo>
                  <a:lnTo>
                    <a:pt x="1833" y="480"/>
                  </a:lnTo>
                  <a:lnTo>
                    <a:pt x="1825" y="480"/>
                  </a:lnTo>
                  <a:lnTo>
                    <a:pt x="1819" y="480"/>
                  </a:lnTo>
                  <a:lnTo>
                    <a:pt x="1815" y="478"/>
                  </a:lnTo>
                  <a:lnTo>
                    <a:pt x="1815" y="477"/>
                  </a:lnTo>
                  <a:lnTo>
                    <a:pt x="1819" y="474"/>
                  </a:lnTo>
                  <a:lnTo>
                    <a:pt x="1825" y="471"/>
                  </a:lnTo>
                  <a:lnTo>
                    <a:pt x="1832" y="469"/>
                  </a:lnTo>
                  <a:lnTo>
                    <a:pt x="1839" y="466"/>
                  </a:lnTo>
                  <a:lnTo>
                    <a:pt x="1844" y="464"/>
                  </a:lnTo>
                  <a:lnTo>
                    <a:pt x="1847" y="463"/>
                  </a:lnTo>
                  <a:lnTo>
                    <a:pt x="1849" y="461"/>
                  </a:lnTo>
                  <a:lnTo>
                    <a:pt x="1848" y="460"/>
                  </a:lnTo>
                  <a:lnTo>
                    <a:pt x="1844" y="458"/>
                  </a:lnTo>
                  <a:lnTo>
                    <a:pt x="1835" y="454"/>
                  </a:lnTo>
                  <a:lnTo>
                    <a:pt x="1832" y="449"/>
                  </a:lnTo>
                  <a:lnTo>
                    <a:pt x="1834" y="444"/>
                  </a:lnTo>
                  <a:lnTo>
                    <a:pt x="1842" y="441"/>
                  </a:lnTo>
                  <a:lnTo>
                    <a:pt x="1849" y="437"/>
                  </a:lnTo>
                  <a:lnTo>
                    <a:pt x="1854" y="428"/>
                  </a:lnTo>
                  <a:lnTo>
                    <a:pt x="1856" y="417"/>
                  </a:lnTo>
                  <a:lnTo>
                    <a:pt x="1857" y="402"/>
                  </a:lnTo>
                  <a:lnTo>
                    <a:pt x="1856" y="389"/>
                  </a:lnTo>
                  <a:lnTo>
                    <a:pt x="1853" y="380"/>
                  </a:lnTo>
                  <a:lnTo>
                    <a:pt x="1848" y="375"/>
                  </a:lnTo>
                  <a:lnTo>
                    <a:pt x="1842" y="375"/>
                  </a:lnTo>
                  <a:lnTo>
                    <a:pt x="1835" y="378"/>
                  </a:lnTo>
                  <a:lnTo>
                    <a:pt x="1828" y="379"/>
                  </a:lnTo>
                  <a:lnTo>
                    <a:pt x="1821" y="375"/>
                  </a:lnTo>
                  <a:lnTo>
                    <a:pt x="1816" y="365"/>
                  </a:lnTo>
                  <a:lnTo>
                    <a:pt x="1812" y="354"/>
                  </a:lnTo>
                  <a:lnTo>
                    <a:pt x="1808" y="350"/>
                  </a:lnTo>
                  <a:lnTo>
                    <a:pt x="1802" y="350"/>
                  </a:lnTo>
                  <a:lnTo>
                    <a:pt x="1793" y="353"/>
                  </a:lnTo>
                  <a:lnTo>
                    <a:pt x="1788" y="353"/>
                  </a:lnTo>
                  <a:lnTo>
                    <a:pt x="1782" y="351"/>
                  </a:lnTo>
                  <a:lnTo>
                    <a:pt x="1777" y="348"/>
                  </a:lnTo>
                  <a:lnTo>
                    <a:pt x="1772" y="344"/>
                  </a:lnTo>
                  <a:lnTo>
                    <a:pt x="1766" y="340"/>
                  </a:lnTo>
                  <a:lnTo>
                    <a:pt x="1761" y="338"/>
                  </a:lnTo>
                  <a:lnTo>
                    <a:pt x="1754" y="337"/>
                  </a:lnTo>
                  <a:lnTo>
                    <a:pt x="1748" y="339"/>
                  </a:lnTo>
                  <a:lnTo>
                    <a:pt x="1742" y="343"/>
                  </a:lnTo>
                  <a:lnTo>
                    <a:pt x="1738" y="348"/>
                  </a:lnTo>
                  <a:lnTo>
                    <a:pt x="1734" y="353"/>
                  </a:lnTo>
                  <a:lnTo>
                    <a:pt x="1730" y="359"/>
                  </a:lnTo>
                  <a:lnTo>
                    <a:pt x="1727" y="366"/>
                  </a:lnTo>
                  <a:lnTo>
                    <a:pt x="1724" y="372"/>
                  </a:lnTo>
                  <a:lnTo>
                    <a:pt x="1720" y="378"/>
                  </a:lnTo>
                  <a:lnTo>
                    <a:pt x="1716" y="384"/>
                  </a:lnTo>
                  <a:lnTo>
                    <a:pt x="1708" y="391"/>
                  </a:lnTo>
                  <a:lnTo>
                    <a:pt x="1703" y="391"/>
                  </a:lnTo>
                  <a:lnTo>
                    <a:pt x="1702" y="382"/>
                  </a:lnTo>
                  <a:lnTo>
                    <a:pt x="1710" y="365"/>
                  </a:lnTo>
                  <a:lnTo>
                    <a:pt x="1720" y="346"/>
                  </a:lnTo>
                  <a:lnTo>
                    <a:pt x="1727" y="336"/>
                  </a:lnTo>
                  <a:lnTo>
                    <a:pt x="1727" y="330"/>
                  </a:lnTo>
                  <a:lnTo>
                    <a:pt x="1725" y="323"/>
                  </a:lnTo>
                  <a:lnTo>
                    <a:pt x="1725" y="311"/>
                  </a:lnTo>
                  <a:lnTo>
                    <a:pt x="1727" y="298"/>
                  </a:lnTo>
                  <a:lnTo>
                    <a:pt x="1727" y="288"/>
                  </a:lnTo>
                  <a:lnTo>
                    <a:pt x="1717" y="286"/>
                  </a:lnTo>
                  <a:lnTo>
                    <a:pt x="1710" y="288"/>
                  </a:lnTo>
                  <a:lnTo>
                    <a:pt x="1703" y="291"/>
                  </a:lnTo>
                  <a:lnTo>
                    <a:pt x="1695" y="294"/>
                  </a:lnTo>
                  <a:lnTo>
                    <a:pt x="1688" y="298"/>
                  </a:lnTo>
                  <a:lnTo>
                    <a:pt x="1679" y="302"/>
                  </a:lnTo>
                  <a:lnTo>
                    <a:pt x="1672" y="305"/>
                  </a:lnTo>
                  <a:lnTo>
                    <a:pt x="1666" y="308"/>
                  </a:lnTo>
                  <a:lnTo>
                    <a:pt x="1660" y="310"/>
                  </a:lnTo>
                  <a:lnTo>
                    <a:pt x="1651" y="315"/>
                  </a:lnTo>
                  <a:lnTo>
                    <a:pt x="1643" y="320"/>
                  </a:lnTo>
                  <a:lnTo>
                    <a:pt x="1641" y="315"/>
                  </a:lnTo>
                  <a:lnTo>
                    <a:pt x="1645" y="297"/>
                  </a:lnTo>
                  <a:lnTo>
                    <a:pt x="1649" y="280"/>
                  </a:lnTo>
                  <a:lnTo>
                    <a:pt x="1651" y="274"/>
                  </a:lnTo>
                  <a:lnTo>
                    <a:pt x="1654" y="273"/>
                  </a:lnTo>
                  <a:lnTo>
                    <a:pt x="1660" y="266"/>
                  </a:lnTo>
                  <a:lnTo>
                    <a:pt x="1667" y="255"/>
                  </a:lnTo>
                  <a:lnTo>
                    <a:pt x="1672" y="246"/>
                  </a:lnTo>
                  <a:lnTo>
                    <a:pt x="1675" y="236"/>
                  </a:lnTo>
                  <a:lnTo>
                    <a:pt x="1675" y="222"/>
                  </a:lnTo>
                  <a:lnTo>
                    <a:pt x="1673" y="208"/>
                  </a:lnTo>
                  <a:lnTo>
                    <a:pt x="1668" y="195"/>
                  </a:lnTo>
                  <a:lnTo>
                    <a:pt x="1662" y="185"/>
                  </a:lnTo>
                  <a:lnTo>
                    <a:pt x="1657" y="181"/>
                  </a:lnTo>
                  <a:lnTo>
                    <a:pt x="1651" y="181"/>
                  </a:lnTo>
                  <a:lnTo>
                    <a:pt x="1646" y="184"/>
                  </a:lnTo>
                  <a:lnTo>
                    <a:pt x="1640" y="188"/>
                  </a:lnTo>
                  <a:lnTo>
                    <a:pt x="1637" y="193"/>
                  </a:lnTo>
                  <a:lnTo>
                    <a:pt x="1635" y="195"/>
                  </a:lnTo>
                  <a:lnTo>
                    <a:pt x="1632" y="195"/>
                  </a:lnTo>
                  <a:lnTo>
                    <a:pt x="1628" y="195"/>
                  </a:lnTo>
                  <a:lnTo>
                    <a:pt x="1624" y="194"/>
                  </a:lnTo>
                  <a:lnTo>
                    <a:pt x="1619" y="193"/>
                  </a:lnTo>
                  <a:lnTo>
                    <a:pt x="1614" y="190"/>
                  </a:lnTo>
                  <a:lnTo>
                    <a:pt x="1609" y="189"/>
                  </a:lnTo>
                  <a:lnTo>
                    <a:pt x="1604" y="188"/>
                  </a:lnTo>
                  <a:lnTo>
                    <a:pt x="1600" y="185"/>
                  </a:lnTo>
                  <a:lnTo>
                    <a:pt x="1600" y="180"/>
                  </a:lnTo>
                  <a:lnTo>
                    <a:pt x="1599" y="175"/>
                  </a:lnTo>
                  <a:lnTo>
                    <a:pt x="1593" y="173"/>
                  </a:lnTo>
                  <a:lnTo>
                    <a:pt x="1584" y="171"/>
                  </a:lnTo>
                  <a:lnTo>
                    <a:pt x="1580" y="166"/>
                  </a:lnTo>
                  <a:lnTo>
                    <a:pt x="1580" y="160"/>
                  </a:lnTo>
                  <a:lnTo>
                    <a:pt x="1588" y="153"/>
                  </a:lnTo>
                  <a:lnTo>
                    <a:pt x="1594" y="149"/>
                  </a:lnTo>
                  <a:lnTo>
                    <a:pt x="1600" y="144"/>
                  </a:lnTo>
                  <a:lnTo>
                    <a:pt x="1607" y="139"/>
                  </a:lnTo>
                  <a:lnTo>
                    <a:pt x="1612" y="134"/>
                  </a:lnTo>
                  <a:lnTo>
                    <a:pt x="1615" y="129"/>
                  </a:lnTo>
                  <a:lnTo>
                    <a:pt x="1617" y="124"/>
                  </a:lnTo>
                  <a:lnTo>
                    <a:pt x="1617" y="120"/>
                  </a:lnTo>
                  <a:lnTo>
                    <a:pt x="1614" y="116"/>
                  </a:lnTo>
                  <a:lnTo>
                    <a:pt x="1605" y="111"/>
                  </a:lnTo>
                  <a:lnTo>
                    <a:pt x="1600" y="107"/>
                  </a:lnTo>
                  <a:lnTo>
                    <a:pt x="1600" y="101"/>
                  </a:lnTo>
                  <a:lnTo>
                    <a:pt x="1611" y="93"/>
                  </a:lnTo>
                  <a:lnTo>
                    <a:pt x="1619" y="88"/>
                  </a:lnTo>
                  <a:lnTo>
                    <a:pt x="1628" y="83"/>
                  </a:lnTo>
                  <a:lnTo>
                    <a:pt x="1638" y="78"/>
                  </a:lnTo>
                  <a:lnTo>
                    <a:pt x="1649" y="72"/>
                  </a:lnTo>
                  <a:lnTo>
                    <a:pt x="1658" y="68"/>
                  </a:lnTo>
                  <a:lnTo>
                    <a:pt x="1665" y="62"/>
                  </a:lnTo>
                  <a:lnTo>
                    <a:pt x="1671" y="58"/>
                  </a:lnTo>
                  <a:lnTo>
                    <a:pt x="1674" y="54"/>
                  </a:lnTo>
                  <a:lnTo>
                    <a:pt x="1674" y="52"/>
                  </a:lnTo>
                  <a:lnTo>
                    <a:pt x="1673" y="50"/>
                  </a:lnTo>
                  <a:lnTo>
                    <a:pt x="1671" y="49"/>
                  </a:lnTo>
                  <a:lnTo>
                    <a:pt x="1668" y="49"/>
                  </a:lnTo>
                  <a:lnTo>
                    <a:pt x="1662" y="50"/>
                  </a:lnTo>
                  <a:lnTo>
                    <a:pt x="1656" y="51"/>
                  </a:lnTo>
                  <a:lnTo>
                    <a:pt x="1650" y="53"/>
                  </a:lnTo>
                  <a:lnTo>
                    <a:pt x="1645" y="55"/>
                  </a:lnTo>
                  <a:lnTo>
                    <a:pt x="1637" y="56"/>
                  </a:lnTo>
                  <a:lnTo>
                    <a:pt x="1631" y="53"/>
                  </a:lnTo>
                  <a:lnTo>
                    <a:pt x="1624" y="50"/>
                  </a:lnTo>
                  <a:lnTo>
                    <a:pt x="1615" y="51"/>
                  </a:lnTo>
                  <a:lnTo>
                    <a:pt x="1607" y="55"/>
                  </a:lnTo>
                  <a:lnTo>
                    <a:pt x="1603" y="60"/>
                  </a:lnTo>
                  <a:lnTo>
                    <a:pt x="1601" y="67"/>
                  </a:lnTo>
                  <a:lnTo>
                    <a:pt x="1599" y="73"/>
                  </a:lnTo>
                  <a:lnTo>
                    <a:pt x="1595" y="80"/>
                  </a:lnTo>
                  <a:lnTo>
                    <a:pt x="1589" y="88"/>
                  </a:lnTo>
                  <a:lnTo>
                    <a:pt x="1581" y="96"/>
                  </a:lnTo>
                  <a:lnTo>
                    <a:pt x="1571" y="102"/>
                  </a:lnTo>
                  <a:lnTo>
                    <a:pt x="1560" y="106"/>
                  </a:lnTo>
                  <a:lnTo>
                    <a:pt x="1553" y="109"/>
                  </a:lnTo>
                  <a:lnTo>
                    <a:pt x="1548" y="113"/>
                  </a:lnTo>
                  <a:lnTo>
                    <a:pt x="1547" y="120"/>
                  </a:lnTo>
                  <a:lnTo>
                    <a:pt x="1549" y="132"/>
                  </a:lnTo>
                  <a:lnTo>
                    <a:pt x="1549" y="143"/>
                  </a:lnTo>
                  <a:lnTo>
                    <a:pt x="1545" y="147"/>
                  </a:lnTo>
                  <a:lnTo>
                    <a:pt x="1530" y="135"/>
                  </a:lnTo>
                  <a:lnTo>
                    <a:pt x="1529" y="134"/>
                  </a:lnTo>
                  <a:lnTo>
                    <a:pt x="1525" y="133"/>
                  </a:lnTo>
                  <a:lnTo>
                    <a:pt x="1521" y="130"/>
                  </a:lnTo>
                  <a:lnTo>
                    <a:pt x="1516" y="127"/>
                  </a:lnTo>
                  <a:lnTo>
                    <a:pt x="1511" y="124"/>
                  </a:lnTo>
                  <a:lnTo>
                    <a:pt x="1505" y="122"/>
                  </a:lnTo>
                  <a:lnTo>
                    <a:pt x="1500" y="120"/>
                  </a:lnTo>
                  <a:lnTo>
                    <a:pt x="1495" y="120"/>
                  </a:lnTo>
                  <a:lnTo>
                    <a:pt x="1489" y="118"/>
                  </a:lnTo>
                  <a:lnTo>
                    <a:pt x="1486" y="113"/>
                  </a:lnTo>
                  <a:lnTo>
                    <a:pt x="1483" y="107"/>
                  </a:lnTo>
                  <a:lnTo>
                    <a:pt x="1479" y="100"/>
                  </a:lnTo>
                  <a:lnTo>
                    <a:pt x="1478" y="97"/>
                  </a:lnTo>
                  <a:lnTo>
                    <a:pt x="1480" y="93"/>
                  </a:lnTo>
                  <a:lnTo>
                    <a:pt x="1484" y="89"/>
                  </a:lnTo>
                  <a:lnTo>
                    <a:pt x="1488" y="83"/>
                  </a:lnTo>
                  <a:lnTo>
                    <a:pt x="1492" y="77"/>
                  </a:lnTo>
                  <a:lnTo>
                    <a:pt x="1492" y="70"/>
                  </a:lnTo>
                  <a:lnTo>
                    <a:pt x="1487" y="61"/>
                  </a:lnTo>
                  <a:lnTo>
                    <a:pt x="1478" y="52"/>
                  </a:lnTo>
                  <a:lnTo>
                    <a:pt x="1475" y="51"/>
                  </a:lnTo>
                  <a:lnTo>
                    <a:pt x="1469" y="49"/>
                  </a:lnTo>
                  <a:lnTo>
                    <a:pt x="1460" y="47"/>
                  </a:lnTo>
                  <a:lnTo>
                    <a:pt x="1450" y="45"/>
                  </a:lnTo>
                  <a:lnTo>
                    <a:pt x="1444" y="43"/>
                  </a:lnTo>
                  <a:lnTo>
                    <a:pt x="1442" y="40"/>
                  </a:lnTo>
                  <a:lnTo>
                    <a:pt x="1444" y="35"/>
                  </a:lnTo>
                  <a:lnTo>
                    <a:pt x="1446" y="29"/>
                  </a:lnTo>
                  <a:lnTo>
                    <a:pt x="1447" y="21"/>
                  </a:lnTo>
                  <a:lnTo>
                    <a:pt x="1445" y="12"/>
                  </a:lnTo>
                  <a:lnTo>
                    <a:pt x="1439" y="5"/>
                  </a:lnTo>
                  <a:lnTo>
                    <a:pt x="1431" y="1"/>
                  </a:lnTo>
                  <a:lnTo>
                    <a:pt x="1429" y="1"/>
                  </a:lnTo>
                  <a:lnTo>
                    <a:pt x="1426" y="0"/>
                  </a:lnTo>
                  <a:lnTo>
                    <a:pt x="1424" y="0"/>
                  </a:lnTo>
                  <a:lnTo>
                    <a:pt x="1421" y="0"/>
                  </a:lnTo>
                  <a:lnTo>
                    <a:pt x="1412" y="0"/>
                  </a:lnTo>
                  <a:lnTo>
                    <a:pt x="1405" y="1"/>
                  </a:lnTo>
                  <a:lnTo>
                    <a:pt x="1399" y="5"/>
                  </a:lnTo>
                  <a:lnTo>
                    <a:pt x="1396" y="12"/>
                  </a:lnTo>
                  <a:lnTo>
                    <a:pt x="1392" y="21"/>
                  </a:lnTo>
                  <a:lnTo>
                    <a:pt x="1388" y="26"/>
                  </a:lnTo>
                  <a:lnTo>
                    <a:pt x="1382" y="26"/>
                  </a:lnTo>
                  <a:lnTo>
                    <a:pt x="1376" y="19"/>
                  </a:lnTo>
                  <a:lnTo>
                    <a:pt x="1369" y="12"/>
                  </a:lnTo>
                  <a:lnTo>
                    <a:pt x="1363" y="9"/>
                  </a:lnTo>
                  <a:lnTo>
                    <a:pt x="1357" y="10"/>
                  </a:lnTo>
                  <a:lnTo>
                    <a:pt x="1353" y="14"/>
                  </a:lnTo>
                  <a:lnTo>
                    <a:pt x="1348" y="19"/>
                  </a:lnTo>
                  <a:lnTo>
                    <a:pt x="1343" y="24"/>
                  </a:lnTo>
                  <a:lnTo>
                    <a:pt x="1340" y="29"/>
                  </a:lnTo>
                  <a:lnTo>
                    <a:pt x="1343" y="34"/>
                  </a:lnTo>
                  <a:lnTo>
                    <a:pt x="1349" y="42"/>
                  </a:lnTo>
                  <a:lnTo>
                    <a:pt x="1353" y="55"/>
                  </a:lnTo>
                  <a:lnTo>
                    <a:pt x="1355" y="69"/>
                  </a:lnTo>
                  <a:lnTo>
                    <a:pt x="1355" y="80"/>
                  </a:lnTo>
                  <a:lnTo>
                    <a:pt x="1357" y="90"/>
                  </a:lnTo>
                  <a:lnTo>
                    <a:pt x="1360" y="101"/>
                  </a:lnTo>
                  <a:lnTo>
                    <a:pt x="1363" y="116"/>
                  </a:lnTo>
                  <a:lnTo>
                    <a:pt x="1363" y="133"/>
                  </a:lnTo>
                  <a:lnTo>
                    <a:pt x="1359" y="146"/>
                  </a:lnTo>
                  <a:lnTo>
                    <a:pt x="1354" y="151"/>
                  </a:lnTo>
                  <a:lnTo>
                    <a:pt x="1347" y="151"/>
                  </a:lnTo>
                  <a:lnTo>
                    <a:pt x="1339" y="152"/>
                  </a:lnTo>
                  <a:lnTo>
                    <a:pt x="1334" y="154"/>
                  </a:lnTo>
                  <a:lnTo>
                    <a:pt x="1330" y="156"/>
                  </a:lnTo>
                  <a:lnTo>
                    <a:pt x="1326" y="158"/>
                  </a:lnTo>
                  <a:lnTo>
                    <a:pt x="1322" y="161"/>
                  </a:lnTo>
                  <a:lnTo>
                    <a:pt x="1318" y="163"/>
                  </a:lnTo>
                  <a:lnTo>
                    <a:pt x="1314" y="165"/>
                  </a:lnTo>
                  <a:lnTo>
                    <a:pt x="1311" y="167"/>
                  </a:lnTo>
                  <a:lnTo>
                    <a:pt x="1307" y="168"/>
                  </a:lnTo>
                  <a:lnTo>
                    <a:pt x="1299" y="172"/>
                  </a:lnTo>
                  <a:lnTo>
                    <a:pt x="1291" y="175"/>
                  </a:lnTo>
                  <a:lnTo>
                    <a:pt x="1285" y="174"/>
                  </a:lnTo>
                  <a:lnTo>
                    <a:pt x="1281" y="165"/>
                  </a:lnTo>
                  <a:lnTo>
                    <a:pt x="1278" y="153"/>
                  </a:lnTo>
                  <a:lnTo>
                    <a:pt x="1273" y="142"/>
                  </a:lnTo>
                  <a:lnTo>
                    <a:pt x="1265" y="138"/>
                  </a:lnTo>
                  <a:lnTo>
                    <a:pt x="1252" y="140"/>
                  </a:lnTo>
                  <a:lnTo>
                    <a:pt x="1241" y="150"/>
                  </a:lnTo>
                  <a:lnTo>
                    <a:pt x="1236" y="161"/>
                  </a:lnTo>
                  <a:lnTo>
                    <a:pt x="1233" y="173"/>
                  </a:lnTo>
                  <a:lnTo>
                    <a:pt x="1228" y="183"/>
                  </a:lnTo>
                  <a:lnTo>
                    <a:pt x="1221" y="190"/>
                  </a:lnTo>
                  <a:lnTo>
                    <a:pt x="1216" y="197"/>
                  </a:lnTo>
                  <a:lnTo>
                    <a:pt x="1213" y="205"/>
                  </a:lnTo>
                  <a:lnTo>
                    <a:pt x="1213" y="218"/>
                  </a:lnTo>
                  <a:lnTo>
                    <a:pt x="1212" y="229"/>
                  </a:lnTo>
                  <a:lnTo>
                    <a:pt x="1206" y="234"/>
                  </a:lnTo>
                  <a:lnTo>
                    <a:pt x="1199" y="234"/>
                  </a:lnTo>
                  <a:lnTo>
                    <a:pt x="1190" y="230"/>
                  </a:lnTo>
                  <a:lnTo>
                    <a:pt x="1182" y="229"/>
                  </a:lnTo>
                  <a:lnTo>
                    <a:pt x="1174" y="229"/>
                  </a:lnTo>
                  <a:lnTo>
                    <a:pt x="1168" y="227"/>
                  </a:lnTo>
                  <a:lnTo>
                    <a:pt x="1165" y="219"/>
                  </a:lnTo>
                  <a:lnTo>
                    <a:pt x="1164" y="213"/>
                  </a:lnTo>
                  <a:lnTo>
                    <a:pt x="1162" y="207"/>
                  </a:lnTo>
                  <a:lnTo>
                    <a:pt x="1159" y="202"/>
                  </a:lnTo>
                  <a:lnTo>
                    <a:pt x="1156" y="196"/>
                  </a:lnTo>
                  <a:lnTo>
                    <a:pt x="1151" y="189"/>
                  </a:lnTo>
                  <a:lnTo>
                    <a:pt x="1144" y="183"/>
                  </a:lnTo>
                  <a:lnTo>
                    <a:pt x="1134" y="177"/>
                  </a:lnTo>
                  <a:lnTo>
                    <a:pt x="1122" y="170"/>
                  </a:lnTo>
                  <a:lnTo>
                    <a:pt x="1109" y="164"/>
                  </a:lnTo>
                  <a:lnTo>
                    <a:pt x="1095" y="159"/>
                  </a:lnTo>
                  <a:lnTo>
                    <a:pt x="1083" y="156"/>
                  </a:lnTo>
                  <a:lnTo>
                    <a:pt x="1072" y="155"/>
                  </a:lnTo>
                  <a:lnTo>
                    <a:pt x="1062" y="156"/>
                  </a:lnTo>
                  <a:lnTo>
                    <a:pt x="1055" y="159"/>
                  </a:lnTo>
                  <a:lnTo>
                    <a:pt x="1051" y="165"/>
                  </a:lnTo>
                  <a:lnTo>
                    <a:pt x="1051" y="172"/>
                  </a:lnTo>
                  <a:lnTo>
                    <a:pt x="1055" y="194"/>
                  </a:lnTo>
                  <a:lnTo>
                    <a:pt x="1061" y="219"/>
                  </a:lnTo>
                  <a:lnTo>
                    <a:pt x="1070" y="243"/>
                  </a:lnTo>
                  <a:lnTo>
                    <a:pt x="1081" y="260"/>
                  </a:lnTo>
                  <a:lnTo>
                    <a:pt x="1091" y="272"/>
                  </a:lnTo>
                  <a:lnTo>
                    <a:pt x="1097" y="285"/>
                  </a:lnTo>
                  <a:lnTo>
                    <a:pt x="1098" y="299"/>
                  </a:lnTo>
                  <a:lnTo>
                    <a:pt x="1096" y="315"/>
                  </a:lnTo>
                  <a:lnTo>
                    <a:pt x="1096" y="334"/>
                  </a:lnTo>
                  <a:lnTo>
                    <a:pt x="1101" y="350"/>
                  </a:lnTo>
                  <a:lnTo>
                    <a:pt x="1108" y="364"/>
                  </a:lnTo>
                  <a:lnTo>
                    <a:pt x="1109" y="370"/>
                  </a:lnTo>
                  <a:lnTo>
                    <a:pt x="1103" y="369"/>
                  </a:lnTo>
                  <a:lnTo>
                    <a:pt x="1095" y="362"/>
                  </a:lnTo>
                  <a:lnTo>
                    <a:pt x="1088" y="349"/>
                  </a:lnTo>
                  <a:lnTo>
                    <a:pt x="1083" y="332"/>
                  </a:lnTo>
                  <a:lnTo>
                    <a:pt x="1082" y="322"/>
                  </a:lnTo>
                  <a:lnTo>
                    <a:pt x="1080" y="308"/>
                  </a:lnTo>
                  <a:lnTo>
                    <a:pt x="1078" y="295"/>
                  </a:lnTo>
                  <a:lnTo>
                    <a:pt x="1075" y="282"/>
                  </a:lnTo>
                  <a:lnTo>
                    <a:pt x="1071" y="270"/>
                  </a:lnTo>
                  <a:lnTo>
                    <a:pt x="1066" y="259"/>
                  </a:lnTo>
                  <a:lnTo>
                    <a:pt x="1059" y="252"/>
                  </a:lnTo>
                  <a:lnTo>
                    <a:pt x="1051" y="248"/>
                  </a:lnTo>
                  <a:lnTo>
                    <a:pt x="1038" y="242"/>
                  </a:lnTo>
                  <a:lnTo>
                    <a:pt x="1030" y="231"/>
                  </a:lnTo>
                  <a:lnTo>
                    <a:pt x="1025" y="219"/>
                  </a:lnTo>
                  <a:lnTo>
                    <a:pt x="1024" y="208"/>
                  </a:lnTo>
                  <a:lnTo>
                    <a:pt x="1023" y="202"/>
                  </a:lnTo>
                  <a:lnTo>
                    <a:pt x="1019" y="200"/>
                  </a:lnTo>
                  <a:lnTo>
                    <a:pt x="1014" y="200"/>
                  </a:lnTo>
                  <a:lnTo>
                    <a:pt x="1008" y="196"/>
                  </a:lnTo>
                  <a:lnTo>
                    <a:pt x="1005" y="189"/>
                  </a:lnTo>
                  <a:lnTo>
                    <a:pt x="1005" y="184"/>
                  </a:lnTo>
                  <a:lnTo>
                    <a:pt x="1005" y="179"/>
                  </a:lnTo>
                  <a:lnTo>
                    <a:pt x="1002" y="173"/>
                  </a:lnTo>
                  <a:lnTo>
                    <a:pt x="996" y="169"/>
                  </a:lnTo>
                  <a:lnTo>
                    <a:pt x="990" y="168"/>
                  </a:lnTo>
                  <a:lnTo>
                    <a:pt x="985" y="167"/>
                  </a:lnTo>
                  <a:lnTo>
                    <a:pt x="982" y="162"/>
                  </a:lnTo>
                  <a:lnTo>
                    <a:pt x="981" y="158"/>
                  </a:lnTo>
                  <a:lnTo>
                    <a:pt x="979" y="156"/>
                  </a:lnTo>
                  <a:lnTo>
                    <a:pt x="976" y="154"/>
                  </a:lnTo>
                  <a:lnTo>
                    <a:pt x="973" y="153"/>
                  </a:lnTo>
                  <a:lnTo>
                    <a:pt x="970" y="153"/>
                  </a:lnTo>
                  <a:lnTo>
                    <a:pt x="968" y="154"/>
                  </a:lnTo>
                  <a:lnTo>
                    <a:pt x="966" y="156"/>
                  </a:lnTo>
                  <a:lnTo>
                    <a:pt x="965" y="159"/>
                  </a:lnTo>
                  <a:lnTo>
                    <a:pt x="963" y="165"/>
                  </a:lnTo>
                  <a:lnTo>
                    <a:pt x="961" y="168"/>
                  </a:lnTo>
                  <a:lnTo>
                    <a:pt x="958" y="169"/>
                  </a:lnTo>
                  <a:lnTo>
                    <a:pt x="956" y="164"/>
                  </a:lnTo>
                  <a:lnTo>
                    <a:pt x="956" y="161"/>
                  </a:lnTo>
                  <a:lnTo>
                    <a:pt x="955" y="158"/>
                  </a:lnTo>
                  <a:lnTo>
                    <a:pt x="953" y="157"/>
                  </a:lnTo>
                  <a:lnTo>
                    <a:pt x="952" y="156"/>
                  </a:lnTo>
                  <a:lnTo>
                    <a:pt x="949" y="156"/>
                  </a:lnTo>
                  <a:lnTo>
                    <a:pt x="946" y="157"/>
                  </a:lnTo>
                  <a:lnTo>
                    <a:pt x="943" y="159"/>
                  </a:lnTo>
                  <a:lnTo>
                    <a:pt x="939" y="162"/>
                  </a:lnTo>
                  <a:lnTo>
                    <a:pt x="933" y="170"/>
                  </a:lnTo>
                  <a:lnTo>
                    <a:pt x="930" y="179"/>
                  </a:lnTo>
                  <a:lnTo>
                    <a:pt x="930" y="188"/>
                  </a:lnTo>
                  <a:lnTo>
                    <a:pt x="931" y="197"/>
                  </a:lnTo>
                  <a:lnTo>
                    <a:pt x="933" y="202"/>
                  </a:lnTo>
                  <a:lnTo>
                    <a:pt x="933" y="205"/>
                  </a:lnTo>
                  <a:lnTo>
                    <a:pt x="929" y="206"/>
                  </a:lnTo>
                  <a:lnTo>
                    <a:pt x="921" y="202"/>
                  </a:lnTo>
                  <a:lnTo>
                    <a:pt x="916" y="199"/>
                  </a:lnTo>
                  <a:lnTo>
                    <a:pt x="910" y="197"/>
                  </a:lnTo>
                  <a:lnTo>
                    <a:pt x="905" y="195"/>
                  </a:lnTo>
                  <a:lnTo>
                    <a:pt x="901" y="195"/>
                  </a:lnTo>
                  <a:lnTo>
                    <a:pt x="896" y="195"/>
                  </a:lnTo>
                  <a:lnTo>
                    <a:pt x="892" y="196"/>
                  </a:lnTo>
                  <a:lnTo>
                    <a:pt x="887" y="197"/>
                  </a:lnTo>
                  <a:lnTo>
                    <a:pt x="882" y="200"/>
                  </a:lnTo>
                  <a:lnTo>
                    <a:pt x="873" y="206"/>
                  </a:lnTo>
                  <a:lnTo>
                    <a:pt x="868" y="213"/>
                  </a:lnTo>
                  <a:lnTo>
                    <a:pt x="868" y="220"/>
                  </a:lnTo>
                  <a:lnTo>
                    <a:pt x="874" y="226"/>
                  </a:lnTo>
                  <a:lnTo>
                    <a:pt x="877" y="230"/>
                  </a:lnTo>
                  <a:lnTo>
                    <a:pt x="871" y="234"/>
                  </a:lnTo>
                  <a:lnTo>
                    <a:pt x="864" y="235"/>
                  </a:lnTo>
                  <a:lnTo>
                    <a:pt x="859" y="236"/>
                  </a:lnTo>
                  <a:lnTo>
                    <a:pt x="857" y="239"/>
                  </a:lnTo>
                  <a:lnTo>
                    <a:pt x="858" y="246"/>
                  </a:lnTo>
                  <a:lnTo>
                    <a:pt x="861" y="254"/>
                  </a:lnTo>
                  <a:lnTo>
                    <a:pt x="868" y="261"/>
                  </a:lnTo>
                  <a:lnTo>
                    <a:pt x="876" y="273"/>
                  </a:lnTo>
                  <a:lnTo>
                    <a:pt x="879" y="294"/>
                  </a:lnTo>
                  <a:lnTo>
                    <a:pt x="878" y="314"/>
                  </a:lnTo>
                  <a:lnTo>
                    <a:pt x="875" y="330"/>
                  </a:lnTo>
                  <a:lnTo>
                    <a:pt x="871" y="334"/>
                  </a:lnTo>
                  <a:lnTo>
                    <a:pt x="867" y="337"/>
                  </a:lnTo>
                  <a:lnTo>
                    <a:pt x="863" y="338"/>
                  </a:lnTo>
                  <a:lnTo>
                    <a:pt x="858" y="339"/>
                  </a:lnTo>
                  <a:lnTo>
                    <a:pt x="853" y="338"/>
                  </a:lnTo>
                  <a:lnTo>
                    <a:pt x="849" y="337"/>
                  </a:lnTo>
                  <a:lnTo>
                    <a:pt x="844" y="335"/>
                  </a:lnTo>
                  <a:lnTo>
                    <a:pt x="841" y="332"/>
                  </a:lnTo>
                  <a:lnTo>
                    <a:pt x="836" y="320"/>
                  </a:lnTo>
                  <a:lnTo>
                    <a:pt x="831" y="302"/>
                  </a:lnTo>
                  <a:lnTo>
                    <a:pt x="824" y="285"/>
                  </a:lnTo>
                  <a:lnTo>
                    <a:pt x="811" y="275"/>
                  </a:lnTo>
                  <a:lnTo>
                    <a:pt x="804" y="272"/>
                  </a:lnTo>
                  <a:lnTo>
                    <a:pt x="798" y="266"/>
                  </a:lnTo>
                  <a:lnTo>
                    <a:pt x="792" y="259"/>
                  </a:lnTo>
                  <a:lnTo>
                    <a:pt x="788" y="250"/>
                  </a:lnTo>
                  <a:lnTo>
                    <a:pt x="784" y="240"/>
                  </a:lnTo>
                  <a:lnTo>
                    <a:pt x="781" y="229"/>
                  </a:lnTo>
                  <a:lnTo>
                    <a:pt x="777" y="218"/>
                  </a:lnTo>
                  <a:lnTo>
                    <a:pt x="773" y="208"/>
                  </a:lnTo>
                  <a:lnTo>
                    <a:pt x="767" y="196"/>
                  </a:lnTo>
                  <a:lnTo>
                    <a:pt x="761" y="188"/>
                  </a:lnTo>
                  <a:lnTo>
                    <a:pt x="753" y="184"/>
                  </a:lnTo>
                  <a:lnTo>
                    <a:pt x="746" y="183"/>
                  </a:lnTo>
                  <a:lnTo>
                    <a:pt x="744" y="183"/>
                  </a:lnTo>
                  <a:lnTo>
                    <a:pt x="741" y="183"/>
                  </a:lnTo>
                  <a:lnTo>
                    <a:pt x="738" y="184"/>
                  </a:lnTo>
                  <a:lnTo>
                    <a:pt x="736" y="184"/>
                  </a:lnTo>
                  <a:lnTo>
                    <a:pt x="725" y="186"/>
                  </a:lnTo>
                  <a:lnTo>
                    <a:pt x="716" y="190"/>
                  </a:lnTo>
                  <a:lnTo>
                    <a:pt x="710" y="201"/>
                  </a:lnTo>
                  <a:lnTo>
                    <a:pt x="708" y="219"/>
                  </a:lnTo>
                  <a:lnTo>
                    <a:pt x="712" y="249"/>
                  </a:lnTo>
                  <a:lnTo>
                    <a:pt x="720" y="286"/>
                  </a:lnTo>
                  <a:lnTo>
                    <a:pt x="727" y="320"/>
                  </a:lnTo>
                  <a:lnTo>
                    <a:pt x="730" y="340"/>
                  </a:lnTo>
                  <a:lnTo>
                    <a:pt x="728" y="356"/>
                  </a:lnTo>
                  <a:lnTo>
                    <a:pt x="722" y="376"/>
                  </a:lnTo>
                  <a:lnTo>
                    <a:pt x="714" y="392"/>
                  </a:lnTo>
                  <a:lnTo>
                    <a:pt x="708" y="397"/>
                  </a:lnTo>
                  <a:lnTo>
                    <a:pt x="704" y="397"/>
                  </a:lnTo>
                  <a:lnTo>
                    <a:pt x="701" y="399"/>
                  </a:lnTo>
                  <a:lnTo>
                    <a:pt x="700" y="406"/>
                  </a:lnTo>
                  <a:lnTo>
                    <a:pt x="702" y="414"/>
                  </a:lnTo>
                  <a:lnTo>
                    <a:pt x="703" y="424"/>
                  </a:lnTo>
                  <a:lnTo>
                    <a:pt x="699" y="431"/>
                  </a:lnTo>
                  <a:lnTo>
                    <a:pt x="691" y="431"/>
                  </a:lnTo>
                  <a:lnTo>
                    <a:pt x="681" y="422"/>
                  </a:lnTo>
                  <a:lnTo>
                    <a:pt x="673" y="401"/>
                  </a:lnTo>
                  <a:lnTo>
                    <a:pt x="673" y="377"/>
                  </a:lnTo>
                  <a:lnTo>
                    <a:pt x="672" y="357"/>
                  </a:lnTo>
                  <a:lnTo>
                    <a:pt x="665" y="350"/>
                  </a:lnTo>
                  <a:lnTo>
                    <a:pt x="658" y="353"/>
                  </a:lnTo>
                  <a:lnTo>
                    <a:pt x="650" y="358"/>
                  </a:lnTo>
                  <a:lnTo>
                    <a:pt x="640" y="365"/>
                  </a:lnTo>
                  <a:lnTo>
                    <a:pt x="631" y="374"/>
                  </a:lnTo>
                  <a:lnTo>
                    <a:pt x="623" y="384"/>
                  </a:lnTo>
                  <a:lnTo>
                    <a:pt x="616" y="395"/>
                  </a:lnTo>
                  <a:lnTo>
                    <a:pt x="611" y="409"/>
                  </a:lnTo>
                  <a:lnTo>
                    <a:pt x="610" y="422"/>
                  </a:lnTo>
                  <a:lnTo>
                    <a:pt x="613" y="450"/>
                  </a:lnTo>
                  <a:lnTo>
                    <a:pt x="618" y="472"/>
                  </a:lnTo>
                  <a:lnTo>
                    <a:pt x="622" y="487"/>
                  </a:lnTo>
                  <a:lnTo>
                    <a:pt x="619" y="490"/>
                  </a:lnTo>
                  <a:lnTo>
                    <a:pt x="612" y="480"/>
                  </a:lnTo>
                  <a:lnTo>
                    <a:pt x="605" y="467"/>
                  </a:lnTo>
                  <a:lnTo>
                    <a:pt x="598" y="456"/>
                  </a:lnTo>
                  <a:lnTo>
                    <a:pt x="593" y="452"/>
                  </a:lnTo>
                  <a:lnTo>
                    <a:pt x="590" y="458"/>
                  </a:lnTo>
                  <a:lnTo>
                    <a:pt x="590" y="470"/>
                  </a:lnTo>
                  <a:lnTo>
                    <a:pt x="591" y="485"/>
                  </a:lnTo>
                  <a:lnTo>
                    <a:pt x="595" y="499"/>
                  </a:lnTo>
                  <a:lnTo>
                    <a:pt x="593" y="502"/>
                  </a:lnTo>
                  <a:lnTo>
                    <a:pt x="588" y="512"/>
                  </a:lnTo>
                  <a:lnTo>
                    <a:pt x="585" y="527"/>
                  </a:lnTo>
                  <a:lnTo>
                    <a:pt x="589" y="548"/>
                  </a:lnTo>
                  <a:lnTo>
                    <a:pt x="589" y="549"/>
                  </a:lnTo>
                  <a:lnTo>
                    <a:pt x="587" y="551"/>
                  </a:lnTo>
                  <a:lnTo>
                    <a:pt x="584" y="548"/>
                  </a:lnTo>
                  <a:lnTo>
                    <a:pt x="580" y="538"/>
                  </a:lnTo>
                  <a:lnTo>
                    <a:pt x="575" y="522"/>
                  </a:lnTo>
                  <a:lnTo>
                    <a:pt x="571" y="506"/>
                  </a:lnTo>
                  <a:lnTo>
                    <a:pt x="569" y="490"/>
                  </a:lnTo>
                  <a:lnTo>
                    <a:pt x="570" y="469"/>
                  </a:lnTo>
                  <a:lnTo>
                    <a:pt x="568" y="452"/>
                  </a:lnTo>
                  <a:lnTo>
                    <a:pt x="560" y="442"/>
                  </a:lnTo>
                  <a:lnTo>
                    <a:pt x="551" y="439"/>
                  </a:lnTo>
                  <a:lnTo>
                    <a:pt x="542" y="439"/>
                  </a:lnTo>
                  <a:lnTo>
                    <a:pt x="537" y="438"/>
                  </a:lnTo>
                  <a:lnTo>
                    <a:pt x="538" y="435"/>
                  </a:lnTo>
                  <a:lnTo>
                    <a:pt x="541" y="430"/>
                  </a:lnTo>
                  <a:lnTo>
                    <a:pt x="546" y="425"/>
                  </a:lnTo>
                  <a:lnTo>
                    <a:pt x="551" y="416"/>
                  </a:lnTo>
                  <a:lnTo>
                    <a:pt x="553" y="400"/>
                  </a:lnTo>
                  <a:lnTo>
                    <a:pt x="550" y="385"/>
                  </a:lnTo>
                  <a:lnTo>
                    <a:pt x="536" y="374"/>
                  </a:lnTo>
                  <a:lnTo>
                    <a:pt x="528" y="371"/>
                  </a:lnTo>
                  <a:lnTo>
                    <a:pt x="520" y="370"/>
                  </a:lnTo>
                  <a:lnTo>
                    <a:pt x="514" y="370"/>
                  </a:lnTo>
                  <a:lnTo>
                    <a:pt x="509" y="370"/>
                  </a:lnTo>
                  <a:lnTo>
                    <a:pt x="505" y="369"/>
                  </a:lnTo>
                  <a:lnTo>
                    <a:pt x="502" y="369"/>
                  </a:lnTo>
                  <a:lnTo>
                    <a:pt x="499" y="367"/>
                  </a:lnTo>
                  <a:lnTo>
                    <a:pt x="495" y="363"/>
                  </a:lnTo>
                  <a:lnTo>
                    <a:pt x="489" y="350"/>
                  </a:lnTo>
                  <a:lnTo>
                    <a:pt x="486" y="336"/>
                  </a:lnTo>
                  <a:lnTo>
                    <a:pt x="486" y="325"/>
                  </a:lnTo>
                  <a:lnTo>
                    <a:pt x="493" y="322"/>
                  </a:lnTo>
                  <a:lnTo>
                    <a:pt x="497" y="324"/>
                  </a:lnTo>
                  <a:lnTo>
                    <a:pt x="501" y="328"/>
                  </a:lnTo>
                  <a:lnTo>
                    <a:pt x="504" y="333"/>
                  </a:lnTo>
                  <a:lnTo>
                    <a:pt x="508" y="339"/>
                  </a:lnTo>
                  <a:lnTo>
                    <a:pt x="511" y="344"/>
                  </a:lnTo>
                  <a:lnTo>
                    <a:pt x="515" y="349"/>
                  </a:lnTo>
                  <a:lnTo>
                    <a:pt x="518" y="352"/>
                  </a:lnTo>
                  <a:lnTo>
                    <a:pt x="523" y="352"/>
                  </a:lnTo>
                  <a:lnTo>
                    <a:pt x="529" y="350"/>
                  </a:lnTo>
                  <a:lnTo>
                    <a:pt x="534" y="346"/>
                  </a:lnTo>
                  <a:lnTo>
                    <a:pt x="539" y="341"/>
                  </a:lnTo>
                  <a:lnTo>
                    <a:pt x="544" y="336"/>
                  </a:lnTo>
                  <a:lnTo>
                    <a:pt x="547" y="330"/>
                  </a:lnTo>
                  <a:lnTo>
                    <a:pt x="548" y="325"/>
                  </a:lnTo>
                  <a:lnTo>
                    <a:pt x="547" y="321"/>
                  </a:lnTo>
                  <a:lnTo>
                    <a:pt x="542" y="317"/>
                  </a:lnTo>
                  <a:lnTo>
                    <a:pt x="535" y="313"/>
                  </a:lnTo>
                  <a:lnTo>
                    <a:pt x="538" y="310"/>
                  </a:lnTo>
                  <a:lnTo>
                    <a:pt x="546" y="306"/>
                  </a:lnTo>
                  <a:lnTo>
                    <a:pt x="554" y="300"/>
                  </a:lnTo>
                  <a:lnTo>
                    <a:pt x="558" y="293"/>
                  </a:lnTo>
                  <a:lnTo>
                    <a:pt x="558" y="285"/>
                  </a:lnTo>
                  <a:lnTo>
                    <a:pt x="559" y="278"/>
                  </a:lnTo>
                  <a:lnTo>
                    <a:pt x="562" y="269"/>
                  </a:lnTo>
                  <a:lnTo>
                    <a:pt x="567" y="262"/>
                  </a:lnTo>
                  <a:lnTo>
                    <a:pt x="567" y="257"/>
                  </a:lnTo>
                  <a:lnTo>
                    <a:pt x="562" y="252"/>
                  </a:lnTo>
                  <a:lnTo>
                    <a:pt x="554" y="248"/>
                  </a:lnTo>
                  <a:lnTo>
                    <a:pt x="548" y="246"/>
                  </a:lnTo>
                  <a:lnTo>
                    <a:pt x="542" y="245"/>
                  </a:lnTo>
                  <a:lnTo>
                    <a:pt x="536" y="244"/>
                  </a:lnTo>
                  <a:lnTo>
                    <a:pt x="530" y="244"/>
                  </a:lnTo>
                  <a:lnTo>
                    <a:pt x="523" y="243"/>
                  </a:lnTo>
                  <a:lnTo>
                    <a:pt x="519" y="243"/>
                  </a:lnTo>
                  <a:lnTo>
                    <a:pt x="515" y="243"/>
                  </a:lnTo>
                  <a:lnTo>
                    <a:pt x="513" y="242"/>
                  </a:lnTo>
                  <a:lnTo>
                    <a:pt x="512" y="239"/>
                  </a:lnTo>
                  <a:lnTo>
                    <a:pt x="516" y="236"/>
                  </a:lnTo>
                  <a:lnTo>
                    <a:pt x="522" y="232"/>
                  </a:lnTo>
                  <a:lnTo>
                    <a:pt x="532" y="230"/>
                  </a:lnTo>
                  <a:lnTo>
                    <a:pt x="537" y="230"/>
                  </a:lnTo>
                  <a:lnTo>
                    <a:pt x="543" y="230"/>
                  </a:lnTo>
                  <a:lnTo>
                    <a:pt x="549" y="229"/>
                  </a:lnTo>
                  <a:lnTo>
                    <a:pt x="555" y="229"/>
                  </a:lnTo>
                  <a:lnTo>
                    <a:pt x="559" y="228"/>
                  </a:lnTo>
                  <a:lnTo>
                    <a:pt x="561" y="226"/>
                  </a:lnTo>
                  <a:lnTo>
                    <a:pt x="562" y="224"/>
                  </a:lnTo>
                  <a:lnTo>
                    <a:pt x="559" y="221"/>
                  </a:lnTo>
                  <a:lnTo>
                    <a:pt x="552" y="216"/>
                  </a:lnTo>
                  <a:lnTo>
                    <a:pt x="545" y="213"/>
                  </a:lnTo>
                  <a:lnTo>
                    <a:pt x="539" y="213"/>
                  </a:lnTo>
                  <a:lnTo>
                    <a:pt x="533" y="214"/>
                  </a:lnTo>
                  <a:lnTo>
                    <a:pt x="528" y="215"/>
                  </a:lnTo>
                  <a:lnTo>
                    <a:pt x="523" y="215"/>
                  </a:lnTo>
                  <a:lnTo>
                    <a:pt x="522" y="213"/>
                  </a:lnTo>
                  <a:lnTo>
                    <a:pt x="523" y="207"/>
                  </a:lnTo>
                  <a:lnTo>
                    <a:pt x="524" y="199"/>
                  </a:lnTo>
                  <a:lnTo>
                    <a:pt x="522" y="192"/>
                  </a:lnTo>
                  <a:lnTo>
                    <a:pt x="518" y="187"/>
                  </a:lnTo>
                  <a:lnTo>
                    <a:pt x="515" y="187"/>
                  </a:lnTo>
                  <a:lnTo>
                    <a:pt x="513" y="192"/>
                  </a:lnTo>
                  <a:lnTo>
                    <a:pt x="512" y="199"/>
                  </a:lnTo>
                  <a:lnTo>
                    <a:pt x="511" y="205"/>
                  </a:lnTo>
                  <a:lnTo>
                    <a:pt x="509" y="210"/>
                  </a:lnTo>
                  <a:lnTo>
                    <a:pt x="505" y="210"/>
                  </a:lnTo>
                  <a:lnTo>
                    <a:pt x="498" y="206"/>
                  </a:lnTo>
                  <a:lnTo>
                    <a:pt x="492" y="199"/>
                  </a:lnTo>
                  <a:lnTo>
                    <a:pt x="491" y="187"/>
                  </a:lnTo>
                  <a:lnTo>
                    <a:pt x="494" y="174"/>
                  </a:lnTo>
                  <a:lnTo>
                    <a:pt x="497" y="160"/>
                  </a:lnTo>
                  <a:lnTo>
                    <a:pt x="496" y="149"/>
                  </a:lnTo>
                  <a:lnTo>
                    <a:pt x="488" y="143"/>
                  </a:lnTo>
                  <a:lnTo>
                    <a:pt x="476" y="141"/>
                  </a:lnTo>
                  <a:lnTo>
                    <a:pt x="468" y="135"/>
                  </a:lnTo>
                  <a:lnTo>
                    <a:pt x="462" y="128"/>
                  </a:lnTo>
                  <a:lnTo>
                    <a:pt x="458" y="118"/>
                  </a:lnTo>
                  <a:lnTo>
                    <a:pt x="454" y="110"/>
                  </a:lnTo>
                  <a:lnTo>
                    <a:pt x="449" y="106"/>
                  </a:lnTo>
                  <a:lnTo>
                    <a:pt x="442" y="104"/>
                  </a:lnTo>
                  <a:lnTo>
                    <a:pt x="432" y="107"/>
                  </a:lnTo>
                  <a:lnTo>
                    <a:pt x="424" y="109"/>
                  </a:lnTo>
                  <a:lnTo>
                    <a:pt x="421" y="110"/>
                  </a:lnTo>
                  <a:lnTo>
                    <a:pt x="419" y="108"/>
                  </a:lnTo>
                  <a:lnTo>
                    <a:pt x="419" y="97"/>
                  </a:lnTo>
                  <a:lnTo>
                    <a:pt x="418" y="84"/>
                  </a:lnTo>
                  <a:lnTo>
                    <a:pt x="417" y="73"/>
                  </a:lnTo>
                  <a:lnTo>
                    <a:pt x="413" y="65"/>
                  </a:lnTo>
                  <a:lnTo>
                    <a:pt x="405" y="57"/>
                  </a:lnTo>
                  <a:lnTo>
                    <a:pt x="399" y="52"/>
                  </a:lnTo>
                  <a:lnTo>
                    <a:pt x="395" y="48"/>
                  </a:lnTo>
                  <a:lnTo>
                    <a:pt x="393" y="43"/>
                  </a:lnTo>
                  <a:lnTo>
                    <a:pt x="390" y="38"/>
                  </a:lnTo>
                  <a:lnTo>
                    <a:pt x="387" y="34"/>
                  </a:lnTo>
                  <a:lnTo>
                    <a:pt x="383" y="31"/>
                  </a:lnTo>
                  <a:lnTo>
                    <a:pt x="380" y="29"/>
                  </a:lnTo>
                  <a:lnTo>
                    <a:pt x="379" y="29"/>
                  </a:lnTo>
                  <a:lnTo>
                    <a:pt x="379" y="31"/>
                  </a:lnTo>
                  <a:lnTo>
                    <a:pt x="377" y="34"/>
                  </a:lnTo>
                  <a:lnTo>
                    <a:pt x="374" y="35"/>
                  </a:lnTo>
                  <a:lnTo>
                    <a:pt x="367" y="31"/>
                  </a:lnTo>
                  <a:lnTo>
                    <a:pt x="364" y="28"/>
                  </a:lnTo>
                  <a:lnTo>
                    <a:pt x="362" y="26"/>
                  </a:lnTo>
                  <a:lnTo>
                    <a:pt x="359" y="24"/>
                  </a:lnTo>
                  <a:lnTo>
                    <a:pt x="357" y="24"/>
                  </a:lnTo>
                  <a:lnTo>
                    <a:pt x="356" y="25"/>
                  </a:lnTo>
                  <a:lnTo>
                    <a:pt x="355" y="26"/>
                  </a:lnTo>
                  <a:lnTo>
                    <a:pt x="353" y="28"/>
                  </a:lnTo>
                  <a:lnTo>
                    <a:pt x="352" y="30"/>
                  </a:lnTo>
                  <a:lnTo>
                    <a:pt x="349" y="35"/>
                  </a:lnTo>
                  <a:lnTo>
                    <a:pt x="345" y="38"/>
                  </a:lnTo>
                  <a:lnTo>
                    <a:pt x="339" y="39"/>
                  </a:lnTo>
                  <a:lnTo>
                    <a:pt x="331" y="34"/>
                  </a:lnTo>
                  <a:lnTo>
                    <a:pt x="325" y="29"/>
                  </a:lnTo>
                  <a:lnTo>
                    <a:pt x="317" y="25"/>
                  </a:lnTo>
                  <a:lnTo>
                    <a:pt x="309" y="22"/>
                  </a:lnTo>
                  <a:lnTo>
                    <a:pt x="303" y="21"/>
                  </a:lnTo>
                  <a:lnTo>
                    <a:pt x="301" y="21"/>
                  </a:lnTo>
                  <a:lnTo>
                    <a:pt x="299" y="21"/>
                  </a:lnTo>
                  <a:lnTo>
                    <a:pt x="298" y="22"/>
                  </a:lnTo>
                  <a:lnTo>
                    <a:pt x="297" y="23"/>
                  </a:lnTo>
                  <a:lnTo>
                    <a:pt x="297" y="27"/>
                  </a:lnTo>
                  <a:lnTo>
                    <a:pt x="296" y="29"/>
                  </a:lnTo>
                  <a:lnTo>
                    <a:pt x="292" y="31"/>
                  </a:lnTo>
                  <a:lnTo>
                    <a:pt x="287" y="32"/>
                  </a:lnTo>
                  <a:lnTo>
                    <a:pt x="280" y="34"/>
                  </a:lnTo>
                  <a:lnTo>
                    <a:pt x="273" y="36"/>
                  </a:lnTo>
                  <a:lnTo>
                    <a:pt x="269" y="39"/>
                  </a:lnTo>
                  <a:lnTo>
                    <a:pt x="269" y="41"/>
                  </a:lnTo>
                  <a:lnTo>
                    <a:pt x="273" y="43"/>
                  </a:lnTo>
                  <a:lnTo>
                    <a:pt x="279" y="45"/>
                  </a:lnTo>
                  <a:lnTo>
                    <a:pt x="283" y="47"/>
                  </a:lnTo>
                  <a:lnTo>
                    <a:pt x="284" y="53"/>
                  </a:lnTo>
                  <a:lnTo>
                    <a:pt x="282" y="60"/>
                  </a:lnTo>
                  <a:lnTo>
                    <a:pt x="278" y="66"/>
                  </a:lnTo>
                  <a:lnTo>
                    <a:pt x="274" y="69"/>
                  </a:lnTo>
                  <a:lnTo>
                    <a:pt x="269" y="68"/>
                  </a:lnTo>
                  <a:lnTo>
                    <a:pt x="263" y="65"/>
                  </a:lnTo>
                  <a:lnTo>
                    <a:pt x="258" y="65"/>
                  </a:lnTo>
                  <a:lnTo>
                    <a:pt x="258" y="69"/>
                  </a:lnTo>
                  <a:lnTo>
                    <a:pt x="264" y="77"/>
                  </a:lnTo>
                  <a:lnTo>
                    <a:pt x="273" y="87"/>
                  </a:lnTo>
                  <a:lnTo>
                    <a:pt x="279" y="92"/>
                  </a:lnTo>
                  <a:lnTo>
                    <a:pt x="285" y="93"/>
                  </a:lnTo>
                  <a:lnTo>
                    <a:pt x="293" y="89"/>
                  </a:lnTo>
                  <a:lnTo>
                    <a:pt x="302" y="82"/>
                  </a:lnTo>
                  <a:lnTo>
                    <a:pt x="310" y="77"/>
                  </a:lnTo>
                  <a:lnTo>
                    <a:pt x="315" y="75"/>
                  </a:lnTo>
                  <a:lnTo>
                    <a:pt x="317" y="79"/>
                  </a:lnTo>
                  <a:lnTo>
                    <a:pt x="319" y="84"/>
                  </a:lnTo>
                  <a:lnTo>
                    <a:pt x="324" y="84"/>
                  </a:lnTo>
                  <a:lnTo>
                    <a:pt x="329" y="82"/>
                  </a:lnTo>
                  <a:lnTo>
                    <a:pt x="334" y="78"/>
                  </a:lnTo>
                  <a:lnTo>
                    <a:pt x="338" y="73"/>
                  </a:lnTo>
                  <a:lnTo>
                    <a:pt x="344" y="70"/>
                  </a:lnTo>
                  <a:lnTo>
                    <a:pt x="348" y="70"/>
                  </a:lnTo>
                  <a:lnTo>
                    <a:pt x="347" y="76"/>
                  </a:lnTo>
                  <a:lnTo>
                    <a:pt x="341" y="83"/>
                  </a:lnTo>
                  <a:lnTo>
                    <a:pt x="336" y="87"/>
                  </a:lnTo>
                  <a:lnTo>
                    <a:pt x="335" y="91"/>
                  </a:lnTo>
                  <a:lnTo>
                    <a:pt x="344" y="96"/>
                  </a:lnTo>
                  <a:lnTo>
                    <a:pt x="350" y="99"/>
                  </a:lnTo>
                  <a:lnTo>
                    <a:pt x="355" y="100"/>
                  </a:lnTo>
                  <a:lnTo>
                    <a:pt x="359" y="102"/>
                  </a:lnTo>
                  <a:lnTo>
                    <a:pt x="361" y="102"/>
                  </a:lnTo>
                  <a:lnTo>
                    <a:pt x="364" y="103"/>
                  </a:lnTo>
                  <a:lnTo>
                    <a:pt x="366" y="103"/>
                  </a:lnTo>
                  <a:lnTo>
                    <a:pt x="370" y="103"/>
                  </a:lnTo>
                  <a:lnTo>
                    <a:pt x="375" y="104"/>
                  </a:lnTo>
                  <a:lnTo>
                    <a:pt x="381" y="108"/>
                  </a:lnTo>
                  <a:lnTo>
                    <a:pt x="381" y="112"/>
                  </a:lnTo>
                  <a:lnTo>
                    <a:pt x="374" y="116"/>
                  </a:lnTo>
                  <a:lnTo>
                    <a:pt x="364" y="117"/>
                  </a:lnTo>
                  <a:lnTo>
                    <a:pt x="355" y="118"/>
                  </a:lnTo>
                  <a:lnTo>
                    <a:pt x="348" y="119"/>
                  </a:lnTo>
                  <a:lnTo>
                    <a:pt x="342" y="118"/>
                  </a:lnTo>
                  <a:lnTo>
                    <a:pt x="336" y="113"/>
                  </a:lnTo>
                  <a:lnTo>
                    <a:pt x="331" y="109"/>
                  </a:lnTo>
                  <a:lnTo>
                    <a:pt x="327" y="106"/>
                  </a:lnTo>
                  <a:lnTo>
                    <a:pt x="323" y="103"/>
                  </a:lnTo>
                  <a:lnTo>
                    <a:pt x="319" y="102"/>
                  </a:lnTo>
                  <a:lnTo>
                    <a:pt x="317" y="102"/>
                  </a:lnTo>
                  <a:lnTo>
                    <a:pt x="314" y="103"/>
                  </a:lnTo>
                  <a:lnTo>
                    <a:pt x="312" y="104"/>
                  </a:lnTo>
                  <a:lnTo>
                    <a:pt x="309" y="107"/>
                  </a:lnTo>
                  <a:lnTo>
                    <a:pt x="300" y="113"/>
                  </a:lnTo>
                  <a:lnTo>
                    <a:pt x="292" y="119"/>
                  </a:lnTo>
                  <a:lnTo>
                    <a:pt x="289" y="126"/>
                  </a:lnTo>
                  <a:lnTo>
                    <a:pt x="290" y="133"/>
                  </a:lnTo>
                  <a:lnTo>
                    <a:pt x="293" y="139"/>
                  </a:lnTo>
                  <a:lnTo>
                    <a:pt x="299" y="144"/>
                  </a:lnTo>
                  <a:lnTo>
                    <a:pt x="305" y="150"/>
                  </a:lnTo>
                  <a:lnTo>
                    <a:pt x="315" y="155"/>
                  </a:lnTo>
                  <a:lnTo>
                    <a:pt x="321" y="158"/>
                  </a:lnTo>
                  <a:lnTo>
                    <a:pt x="326" y="162"/>
                  </a:lnTo>
                  <a:lnTo>
                    <a:pt x="330" y="165"/>
                  </a:lnTo>
                  <a:lnTo>
                    <a:pt x="336" y="168"/>
                  </a:lnTo>
                  <a:lnTo>
                    <a:pt x="340" y="172"/>
                  </a:lnTo>
                  <a:lnTo>
                    <a:pt x="344" y="174"/>
                  </a:lnTo>
                  <a:lnTo>
                    <a:pt x="347" y="176"/>
                  </a:lnTo>
                  <a:lnTo>
                    <a:pt x="351" y="178"/>
                  </a:lnTo>
                  <a:lnTo>
                    <a:pt x="358" y="180"/>
                  </a:lnTo>
                  <a:lnTo>
                    <a:pt x="364" y="185"/>
                  </a:lnTo>
                  <a:lnTo>
                    <a:pt x="367" y="192"/>
                  </a:lnTo>
                  <a:lnTo>
                    <a:pt x="368" y="200"/>
                  </a:lnTo>
                  <a:lnTo>
                    <a:pt x="368" y="207"/>
                  </a:lnTo>
                  <a:lnTo>
                    <a:pt x="367" y="210"/>
                  </a:lnTo>
                  <a:lnTo>
                    <a:pt x="368" y="215"/>
                  </a:lnTo>
                  <a:lnTo>
                    <a:pt x="373" y="226"/>
                  </a:lnTo>
                  <a:lnTo>
                    <a:pt x="378" y="239"/>
                  </a:lnTo>
                  <a:lnTo>
                    <a:pt x="380" y="248"/>
                  </a:lnTo>
                  <a:lnTo>
                    <a:pt x="379" y="255"/>
                  </a:lnTo>
                  <a:lnTo>
                    <a:pt x="377" y="258"/>
                  </a:lnTo>
                  <a:lnTo>
                    <a:pt x="374" y="257"/>
                  </a:lnTo>
                  <a:lnTo>
                    <a:pt x="369" y="253"/>
                  </a:lnTo>
                  <a:lnTo>
                    <a:pt x="365" y="247"/>
                  </a:lnTo>
                  <a:lnTo>
                    <a:pt x="363" y="239"/>
                  </a:lnTo>
                  <a:lnTo>
                    <a:pt x="361" y="231"/>
                  </a:lnTo>
                  <a:lnTo>
                    <a:pt x="358" y="226"/>
                  </a:lnTo>
                  <a:lnTo>
                    <a:pt x="355" y="226"/>
                  </a:lnTo>
                  <a:lnTo>
                    <a:pt x="352" y="236"/>
                  </a:lnTo>
                  <a:lnTo>
                    <a:pt x="349" y="245"/>
                  </a:lnTo>
                  <a:lnTo>
                    <a:pt x="346" y="246"/>
                  </a:lnTo>
                  <a:lnTo>
                    <a:pt x="344" y="241"/>
                  </a:lnTo>
                  <a:lnTo>
                    <a:pt x="343" y="234"/>
                  </a:lnTo>
                  <a:lnTo>
                    <a:pt x="341" y="221"/>
                  </a:lnTo>
                  <a:lnTo>
                    <a:pt x="337" y="206"/>
                  </a:lnTo>
                  <a:lnTo>
                    <a:pt x="329" y="194"/>
                  </a:lnTo>
                  <a:lnTo>
                    <a:pt x="323" y="189"/>
                  </a:lnTo>
                  <a:lnTo>
                    <a:pt x="319" y="196"/>
                  </a:lnTo>
                  <a:lnTo>
                    <a:pt x="318" y="207"/>
                  </a:lnTo>
                  <a:lnTo>
                    <a:pt x="319" y="218"/>
                  </a:lnTo>
                  <a:lnTo>
                    <a:pt x="318" y="226"/>
                  </a:lnTo>
                  <a:lnTo>
                    <a:pt x="315" y="229"/>
                  </a:lnTo>
                  <a:lnTo>
                    <a:pt x="312" y="230"/>
                  </a:lnTo>
                  <a:lnTo>
                    <a:pt x="308" y="228"/>
                  </a:lnTo>
                  <a:lnTo>
                    <a:pt x="305" y="221"/>
                  </a:lnTo>
                  <a:lnTo>
                    <a:pt x="303" y="215"/>
                  </a:lnTo>
                  <a:lnTo>
                    <a:pt x="298" y="213"/>
                  </a:lnTo>
                  <a:lnTo>
                    <a:pt x="292" y="211"/>
                  </a:lnTo>
                  <a:lnTo>
                    <a:pt x="287" y="204"/>
                  </a:lnTo>
                  <a:lnTo>
                    <a:pt x="285" y="193"/>
                  </a:lnTo>
                  <a:lnTo>
                    <a:pt x="284" y="181"/>
                  </a:lnTo>
                  <a:lnTo>
                    <a:pt x="284" y="173"/>
                  </a:lnTo>
                  <a:lnTo>
                    <a:pt x="280" y="171"/>
                  </a:lnTo>
                  <a:lnTo>
                    <a:pt x="275" y="172"/>
                  </a:lnTo>
                  <a:lnTo>
                    <a:pt x="270" y="173"/>
                  </a:lnTo>
                  <a:lnTo>
                    <a:pt x="266" y="171"/>
                  </a:lnTo>
                  <a:lnTo>
                    <a:pt x="263" y="167"/>
                  </a:lnTo>
                  <a:lnTo>
                    <a:pt x="261" y="162"/>
                  </a:lnTo>
                  <a:lnTo>
                    <a:pt x="260" y="157"/>
                  </a:lnTo>
                  <a:lnTo>
                    <a:pt x="257" y="153"/>
                  </a:lnTo>
                  <a:lnTo>
                    <a:pt x="249" y="147"/>
                  </a:lnTo>
                  <a:lnTo>
                    <a:pt x="242" y="142"/>
                  </a:lnTo>
                  <a:lnTo>
                    <a:pt x="237" y="137"/>
                  </a:lnTo>
                  <a:lnTo>
                    <a:pt x="231" y="133"/>
                  </a:lnTo>
                  <a:lnTo>
                    <a:pt x="225" y="131"/>
                  </a:lnTo>
                  <a:lnTo>
                    <a:pt x="221" y="130"/>
                  </a:lnTo>
                  <a:lnTo>
                    <a:pt x="215" y="130"/>
                  </a:lnTo>
                  <a:lnTo>
                    <a:pt x="209" y="130"/>
                  </a:lnTo>
                  <a:lnTo>
                    <a:pt x="203" y="130"/>
                  </a:lnTo>
                  <a:lnTo>
                    <a:pt x="197" y="131"/>
                  </a:lnTo>
                  <a:lnTo>
                    <a:pt x="193" y="132"/>
                  </a:lnTo>
                  <a:lnTo>
                    <a:pt x="189" y="133"/>
                  </a:lnTo>
                  <a:lnTo>
                    <a:pt x="188" y="134"/>
                  </a:lnTo>
                  <a:lnTo>
                    <a:pt x="189" y="138"/>
                  </a:lnTo>
                  <a:lnTo>
                    <a:pt x="192" y="142"/>
                  </a:lnTo>
                  <a:lnTo>
                    <a:pt x="194" y="146"/>
                  </a:lnTo>
                  <a:lnTo>
                    <a:pt x="191" y="149"/>
                  </a:lnTo>
                  <a:lnTo>
                    <a:pt x="184" y="149"/>
                  </a:lnTo>
                  <a:lnTo>
                    <a:pt x="176" y="150"/>
                  </a:lnTo>
                  <a:lnTo>
                    <a:pt x="173" y="154"/>
                  </a:lnTo>
                  <a:lnTo>
                    <a:pt x="175" y="163"/>
                  </a:lnTo>
                  <a:lnTo>
                    <a:pt x="181" y="172"/>
                  </a:lnTo>
                  <a:lnTo>
                    <a:pt x="185" y="178"/>
                  </a:lnTo>
                  <a:lnTo>
                    <a:pt x="189" y="182"/>
                  </a:lnTo>
                  <a:lnTo>
                    <a:pt x="197" y="187"/>
                  </a:lnTo>
                  <a:lnTo>
                    <a:pt x="205" y="194"/>
                  </a:lnTo>
                  <a:lnTo>
                    <a:pt x="211" y="200"/>
                  </a:lnTo>
                  <a:lnTo>
                    <a:pt x="213" y="204"/>
                  </a:lnTo>
                  <a:lnTo>
                    <a:pt x="209" y="203"/>
                  </a:lnTo>
                  <a:lnTo>
                    <a:pt x="206" y="201"/>
                  </a:lnTo>
                  <a:lnTo>
                    <a:pt x="202" y="198"/>
                  </a:lnTo>
                  <a:lnTo>
                    <a:pt x="198" y="195"/>
                  </a:lnTo>
                  <a:lnTo>
                    <a:pt x="194" y="193"/>
                  </a:lnTo>
                  <a:lnTo>
                    <a:pt x="190" y="189"/>
                  </a:lnTo>
                  <a:lnTo>
                    <a:pt x="186" y="187"/>
                  </a:lnTo>
                  <a:lnTo>
                    <a:pt x="182" y="185"/>
                  </a:lnTo>
                  <a:lnTo>
                    <a:pt x="177" y="183"/>
                  </a:lnTo>
                  <a:lnTo>
                    <a:pt x="173" y="182"/>
                  </a:lnTo>
                  <a:lnTo>
                    <a:pt x="168" y="181"/>
                  </a:lnTo>
                  <a:lnTo>
                    <a:pt x="162" y="180"/>
                  </a:lnTo>
                  <a:lnTo>
                    <a:pt x="157" y="180"/>
                  </a:lnTo>
                  <a:lnTo>
                    <a:pt x="152" y="180"/>
                  </a:lnTo>
                  <a:lnTo>
                    <a:pt x="149" y="181"/>
                  </a:lnTo>
                  <a:lnTo>
                    <a:pt x="146" y="184"/>
                  </a:lnTo>
                  <a:lnTo>
                    <a:pt x="145" y="187"/>
                  </a:lnTo>
                  <a:lnTo>
                    <a:pt x="147" y="198"/>
                  </a:lnTo>
                  <a:lnTo>
                    <a:pt x="151" y="210"/>
                  </a:lnTo>
                  <a:lnTo>
                    <a:pt x="159" y="223"/>
                  </a:lnTo>
                  <a:lnTo>
                    <a:pt x="169" y="235"/>
                  </a:lnTo>
                  <a:lnTo>
                    <a:pt x="175" y="239"/>
                  </a:lnTo>
                  <a:lnTo>
                    <a:pt x="183" y="243"/>
                  </a:lnTo>
                  <a:lnTo>
                    <a:pt x="190" y="247"/>
                  </a:lnTo>
                  <a:lnTo>
                    <a:pt x="196" y="250"/>
                  </a:lnTo>
                  <a:lnTo>
                    <a:pt x="202" y="253"/>
                  </a:lnTo>
                  <a:lnTo>
                    <a:pt x="206" y="256"/>
                  </a:lnTo>
                  <a:lnTo>
                    <a:pt x="209" y="259"/>
                  </a:lnTo>
                  <a:lnTo>
                    <a:pt x="209" y="262"/>
                  </a:lnTo>
                  <a:lnTo>
                    <a:pt x="207" y="266"/>
                  </a:lnTo>
                  <a:lnTo>
                    <a:pt x="202" y="267"/>
                  </a:lnTo>
                  <a:lnTo>
                    <a:pt x="195" y="264"/>
                  </a:lnTo>
                  <a:lnTo>
                    <a:pt x="185" y="258"/>
                  </a:lnTo>
                  <a:lnTo>
                    <a:pt x="179" y="254"/>
                  </a:lnTo>
                  <a:lnTo>
                    <a:pt x="171" y="249"/>
                  </a:lnTo>
                  <a:lnTo>
                    <a:pt x="165" y="245"/>
                  </a:lnTo>
                  <a:lnTo>
                    <a:pt x="159" y="242"/>
                  </a:lnTo>
                  <a:lnTo>
                    <a:pt x="153" y="239"/>
                  </a:lnTo>
                  <a:lnTo>
                    <a:pt x="147" y="237"/>
                  </a:lnTo>
                  <a:lnTo>
                    <a:pt x="142" y="237"/>
                  </a:lnTo>
                  <a:lnTo>
                    <a:pt x="137" y="238"/>
                  </a:lnTo>
                  <a:lnTo>
                    <a:pt x="132" y="244"/>
                  </a:lnTo>
                  <a:lnTo>
                    <a:pt x="130" y="253"/>
                  </a:lnTo>
                  <a:lnTo>
                    <a:pt x="133" y="264"/>
                  </a:lnTo>
                  <a:lnTo>
                    <a:pt x="142" y="277"/>
                  </a:lnTo>
                  <a:lnTo>
                    <a:pt x="147" y="283"/>
                  </a:lnTo>
                  <a:lnTo>
                    <a:pt x="150" y="287"/>
                  </a:lnTo>
                  <a:lnTo>
                    <a:pt x="153" y="290"/>
                  </a:lnTo>
                  <a:lnTo>
                    <a:pt x="156" y="293"/>
                  </a:lnTo>
                  <a:lnTo>
                    <a:pt x="159" y="295"/>
                  </a:lnTo>
                  <a:lnTo>
                    <a:pt x="164" y="297"/>
                  </a:lnTo>
                  <a:lnTo>
                    <a:pt x="169" y="299"/>
                  </a:lnTo>
                  <a:lnTo>
                    <a:pt x="177" y="301"/>
                  </a:lnTo>
                  <a:lnTo>
                    <a:pt x="187" y="303"/>
                  </a:lnTo>
                  <a:lnTo>
                    <a:pt x="197" y="304"/>
                  </a:lnTo>
                  <a:lnTo>
                    <a:pt x="206" y="305"/>
                  </a:lnTo>
                  <a:lnTo>
                    <a:pt x="214" y="305"/>
                  </a:lnTo>
                  <a:lnTo>
                    <a:pt x="222" y="305"/>
                  </a:lnTo>
                  <a:lnTo>
                    <a:pt x="227" y="306"/>
                  </a:lnTo>
                  <a:lnTo>
                    <a:pt x="230" y="307"/>
                  </a:lnTo>
                  <a:lnTo>
                    <a:pt x="230" y="309"/>
                  </a:lnTo>
                  <a:lnTo>
                    <a:pt x="228" y="311"/>
                  </a:lnTo>
                  <a:lnTo>
                    <a:pt x="224" y="312"/>
                  </a:lnTo>
                  <a:lnTo>
                    <a:pt x="220" y="313"/>
                  </a:lnTo>
                  <a:lnTo>
                    <a:pt x="215" y="314"/>
                  </a:lnTo>
                  <a:lnTo>
                    <a:pt x="210" y="314"/>
                  </a:lnTo>
                  <a:lnTo>
                    <a:pt x="205" y="314"/>
                  </a:lnTo>
                  <a:lnTo>
                    <a:pt x="201" y="315"/>
                  </a:lnTo>
                  <a:lnTo>
                    <a:pt x="198" y="315"/>
                  </a:lnTo>
                  <a:lnTo>
                    <a:pt x="195" y="316"/>
                  </a:lnTo>
                  <a:lnTo>
                    <a:pt x="190" y="317"/>
                  </a:lnTo>
                  <a:lnTo>
                    <a:pt x="185" y="319"/>
                  </a:lnTo>
                  <a:lnTo>
                    <a:pt x="182" y="321"/>
                  </a:lnTo>
                  <a:lnTo>
                    <a:pt x="180" y="323"/>
                  </a:lnTo>
                  <a:lnTo>
                    <a:pt x="181" y="326"/>
                  </a:lnTo>
                  <a:lnTo>
                    <a:pt x="185" y="329"/>
                  </a:lnTo>
                  <a:lnTo>
                    <a:pt x="194" y="333"/>
                  </a:lnTo>
                  <a:lnTo>
                    <a:pt x="204" y="337"/>
                  </a:lnTo>
                  <a:lnTo>
                    <a:pt x="212" y="339"/>
                  </a:lnTo>
                  <a:lnTo>
                    <a:pt x="216" y="340"/>
                  </a:lnTo>
                  <a:lnTo>
                    <a:pt x="220" y="341"/>
                  </a:lnTo>
                  <a:lnTo>
                    <a:pt x="221" y="342"/>
                  </a:lnTo>
                  <a:lnTo>
                    <a:pt x="219" y="342"/>
                  </a:lnTo>
                  <a:lnTo>
                    <a:pt x="215" y="343"/>
                  </a:lnTo>
                  <a:lnTo>
                    <a:pt x="211" y="345"/>
                  </a:lnTo>
                  <a:lnTo>
                    <a:pt x="202" y="349"/>
                  </a:lnTo>
                  <a:lnTo>
                    <a:pt x="194" y="353"/>
                  </a:lnTo>
                  <a:lnTo>
                    <a:pt x="188" y="356"/>
                  </a:lnTo>
                  <a:lnTo>
                    <a:pt x="183" y="358"/>
                  </a:lnTo>
                  <a:lnTo>
                    <a:pt x="179" y="356"/>
                  </a:lnTo>
                  <a:lnTo>
                    <a:pt x="176" y="348"/>
                  </a:lnTo>
                  <a:lnTo>
                    <a:pt x="173" y="338"/>
                  </a:lnTo>
                  <a:lnTo>
                    <a:pt x="169" y="331"/>
                  </a:lnTo>
                  <a:lnTo>
                    <a:pt x="165" y="328"/>
                  </a:lnTo>
                  <a:lnTo>
                    <a:pt x="159" y="325"/>
                  </a:lnTo>
                  <a:lnTo>
                    <a:pt x="152" y="320"/>
                  </a:lnTo>
                  <a:lnTo>
                    <a:pt x="145" y="315"/>
                  </a:lnTo>
                  <a:lnTo>
                    <a:pt x="135" y="310"/>
                  </a:lnTo>
                  <a:lnTo>
                    <a:pt x="128" y="304"/>
                  </a:lnTo>
                  <a:lnTo>
                    <a:pt x="121" y="299"/>
                  </a:lnTo>
                  <a:lnTo>
                    <a:pt x="116" y="294"/>
                  </a:lnTo>
                  <a:lnTo>
                    <a:pt x="107" y="285"/>
                  </a:lnTo>
                  <a:lnTo>
                    <a:pt x="97" y="279"/>
                  </a:lnTo>
                  <a:lnTo>
                    <a:pt x="90" y="278"/>
                  </a:lnTo>
                  <a:lnTo>
                    <a:pt x="87" y="284"/>
                  </a:lnTo>
                  <a:lnTo>
                    <a:pt x="87" y="294"/>
                  </a:lnTo>
                  <a:lnTo>
                    <a:pt x="86" y="302"/>
                  </a:lnTo>
                  <a:lnTo>
                    <a:pt x="87" y="311"/>
                  </a:lnTo>
                  <a:lnTo>
                    <a:pt x="90" y="321"/>
                  </a:lnTo>
                  <a:lnTo>
                    <a:pt x="93" y="326"/>
                  </a:lnTo>
                  <a:lnTo>
                    <a:pt x="98" y="331"/>
                  </a:lnTo>
                  <a:lnTo>
                    <a:pt x="105" y="336"/>
                  </a:lnTo>
                  <a:lnTo>
                    <a:pt x="110" y="340"/>
                  </a:lnTo>
                  <a:lnTo>
                    <a:pt x="115" y="344"/>
                  </a:lnTo>
                  <a:lnTo>
                    <a:pt x="119" y="348"/>
                  </a:lnTo>
                  <a:lnTo>
                    <a:pt x="122" y="351"/>
                  </a:lnTo>
                  <a:lnTo>
                    <a:pt x="122" y="353"/>
                  </a:lnTo>
                  <a:lnTo>
                    <a:pt x="120" y="354"/>
                  </a:lnTo>
                  <a:lnTo>
                    <a:pt x="117" y="352"/>
                  </a:lnTo>
                  <a:lnTo>
                    <a:pt x="113" y="349"/>
                  </a:lnTo>
                  <a:lnTo>
                    <a:pt x="108" y="347"/>
                  </a:lnTo>
                  <a:lnTo>
                    <a:pt x="100" y="345"/>
                  </a:lnTo>
                  <a:lnTo>
                    <a:pt x="94" y="343"/>
                  </a:lnTo>
                  <a:lnTo>
                    <a:pt x="89" y="343"/>
                  </a:lnTo>
                  <a:lnTo>
                    <a:pt x="87" y="347"/>
                  </a:lnTo>
                  <a:lnTo>
                    <a:pt x="89" y="354"/>
                  </a:lnTo>
                  <a:lnTo>
                    <a:pt x="93" y="362"/>
                  </a:lnTo>
                  <a:lnTo>
                    <a:pt x="99" y="369"/>
                  </a:lnTo>
                  <a:lnTo>
                    <a:pt x="106" y="375"/>
                  </a:lnTo>
                  <a:lnTo>
                    <a:pt x="112" y="380"/>
                  </a:lnTo>
                  <a:lnTo>
                    <a:pt x="118" y="386"/>
                  </a:lnTo>
                  <a:lnTo>
                    <a:pt x="122" y="391"/>
                  </a:lnTo>
                  <a:lnTo>
                    <a:pt x="121" y="395"/>
                  </a:lnTo>
                  <a:lnTo>
                    <a:pt x="116" y="395"/>
                  </a:lnTo>
                  <a:lnTo>
                    <a:pt x="110" y="391"/>
                  </a:lnTo>
                  <a:lnTo>
                    <a:pt x="103" y="384"/>
                  </a:lnTo>
                  <a:lnTo>
                    <a:pt x="94" y="379"/>
                  </a:lnTo>
                  <a:lnTo>
                    <a:pt x="88" y="374"/>
                  </a:lnTo>
                  <a:lnTo>
                    <a:pt x="83" y="368"/>
                  </a:lnTo>
                  <a:lnTo>
                    <a:pt x="79" y="362"/>
                  </a:lnTo>
                  <a:lnTo>
                    <a:pt x="74" y="356"/>
                  </a:lnTo>
                  <a:lnTo>
                    <a:pt x="68" y="352"/>
                  </a:lnTo>
                  <a:lnTo>
                    <a:pt x="60" y="347"/>
                  </a:lnTo>
                  <a:lnTo>
                    <a:pt x="53" y="344"/>
                  </a:lnTo>
                  <a:lnTo>
                    <a:pt x="47" y="346"/>
                  </a:lnTo>
                  <a:lnTo>
                    <a:pt x="43" y="352"/>
                  </a:lnTo>
                  <a:lnTo>
                    <a:pt x="39" y="358"/>
                  </a:lnTo>
                  <a:lnTo>
                    <a:pt x="36" y="365"/>
                  </a:lnTo>
                  <a:lnTo>
                    <a:pt x="34" y="370"/>
                  </a:lnTo>
                  <a:lnTo>
                    <a:pt x="31" y="374"/>
                  </a:lnTo>
                  <a:lnTo>
                    <a:pt x="25" y="378"/>
                  </a:lnTo>
                  <a:lnTo>
                    <a:pt x="18" y="382"/>
                  </a:lnTo>
                  <a:lnTo>
                    <a:pt x="15" y="386"/>
                  </a:lnTo>
                  <a:lnTo>
                    <a:pt x="12" y="389"/>
                  </a:lnTo>
                  <a:lnTo>
                    <a:pt x="6" y="391"/>
                  </a:lnTo>
                  <a:lnTo>
                    <a:pt x="2" y="392"/>
                  </a:lnTo>
                  <a:lnTo>
                    <a:pt x="0" y="394"/>
                  </a:lnTo>
                  <a:lnTo>
                    <a:pt x="2" y="395"/>
                  </a:lnTo>
                  <a:lnTo>
                    <a:pt x="6" y="395"/>
                  </a:lnTo>
                  <a:lnTo>
                    <a:pt x="14" y="396"/>
                  </a:lnTo>
                  <a:lnTo>
                    <a:pt x="25" y="397"/>
                  </a:lnTo>
                  <a:lnTo>
                    <a:pt x="31" y="398"/>
                  </a:lnTo>
                  <a:lnTo>
                    <a:pt x="35" y="399"/>
                  </a:lnTo>
                  <a:lnTo>
                    <a:pt x="40" y="399"/>
                  </a:lnTo>
                  <a:lnTo>
                    <a:pt x="43" y="399"/>
                  </a:lnTo>
                  <a:lnTo>
                    <a:pt x="47" y="398"/>
                  </a:lnTo>
                  <a:lnTo>
                    <a:pt x="50" y="398"/>
                  </a:lnTo>
                  <a:lnTo>
                    <a:pt x="52" y="398"/>
                  </a:lnTo>
                  <a:lnTo>
                    <a:pt x="55" y="398"/>
                  </a:lnTo>
                  <a:lnTo>
                    <a:pt x="60" y="399"/>
                  </a:lnTo>
                  <a:lnTo>
                    <a:pt x="67" y="401"/>
                  </a:lnTo>
                  <a:lnTo>
                    <a:pt x="72" y="405"/>
                  </a:lnTo>
                  <a:lnTo>
                    <a:pt x="77" y="410"/>
                  </a:lnTo>
                  <a:lnTo>
                    <a:pt x="82" y="414"/>
                  </a:lnTo>
                  <a:lnTo>
                    <a:pt x="88" y="415"/>
                  </a:lnTo>
                  <a:lnTo>
                    <a:pt x="93" y="415"/>
                  </a:lnTo>
                  <a:lnTo>
                    <a:pt x="97" y="417"/>
                  </a:lnTo>
                  <a:lnTo>
                    <a:pt x="99" y="420"/>
                  </a:lnTo>
                  <a:lnTo>
                    <a:pt x="98" y="423"/>
                  </a:lnTo>
                  <a:lnTo>
                    <a:pt x="97" y="426"/>
                  </a:lnTo>
                  <a:lnTo>
                    <a:pt x="96" y="430"/>
                  </a:lnTo>
                  <a:lnTo>
                    <a:pt x="96" y="434"/>
                  </a:lnTo>
                  <a:lnTo>
                    <a:pt x="98" y="436"/>
                  </a:lnTo>
                  <a:lnTo>
                    <a:pt x="103" y="438"/>
                  </a:lnTo>
                  <a:lnTo>
                    <a:pt x="111" y="440"/>
                  </a:lnTo>
                  <a:lnTo>
                    <a:pt x="116" y="441"/>
                  </a:lnTo>
                  <a:lnTo>
                    <a:pt x="121" y="441"/>
                  </a:lnTo>
                  <a:lnTo>
                    <a:pt x="126" y="442"/>
                  </a:lnTo>
                  <a:lnTo>
                    <a:pt x="131" y="441"/>
                  </a:lnTo>
                  <a:lnTo>
                    <a:pt x="135" y="441"/>
                  </a:lnTo>
                  <a:lnTo>
                    <a:pt x="140" y="440"/>
                  </a:lnTo>
                  <a:lnTo>
                    <a:pt x="142" y="439"/>
                  </a:lnTo>
                  <a:lnTo>
                    <a:pt x="144" y="437"/>
                  </a:lnTo>
                  <a:lnTo>
                    <a:pt x="148" y="431"/>
                  </a:lnTo>
                  <a:lnTo>
                    <a:pt x="154" y="424"/>
                  </a:lnTo>
                  <a:lnTo>
                    <a:pt x="161" y="419"/>
                  </a:lnTo>
                  <a:lnTo>
                    <a:pt x="168" y="418"/>
                  </a:lnTo>
                  <a:lnTo>
                    <a:pt x="177" y="419"/>
                  </a:lnTo>
                  <a:lnTo>
                    <a:pt x="186" y="417"/>
                  </a:lnTo>
                  <a:lnTo>
                    <a:pt x="192" y="414"/>
                  </a:lnTo>
                  <a:lnTo>
                    <a:pt x="196" y="411"/>
                  </a:lnTo>
                  <a:lnTo>
                    <a:pt x="198" y="409"/>
                  </a:lnTo>
                  <a:lnTo>
                    <a:pt x="200" y="409"/>
                  </a:lnTo>
                  <a:lnTo>
                    <a:pt x="203" y="411"/>
                  </a:lnTo>
                  <a:lnTo>
                    <a:pt x="206" y="414"/>
                  </a:lnTo>
                  <a:lnTo>
                    <a:pt x="211" y="418"/>
                  </a:lnTo>
                  <a:lnTo>
                    <a:pt x="221" y="419"/>
                  </a:lnTo>
                  <a:lnTo>
                    <a:pt x="229" y="418"/>
                  </a:lnTo>
                  <a:lnTo>
                    <a:pt x="232" y="414"/>
                  </a:lnTo>
                  <a:lnTo>
                    <a:pt x="233" y="406"/>
                  </a:lnTo>
                  <a:lnTo>
                    <a:pt x="235" y="394"/>
                  </a:lnTo>
                  <a:lnTo>
                    <a:pt x="239" y="386"/>
                  </a:lnTo>
                  <a:lnTo>
                    <a:pt x="245" y="387"/>
                  </a:lnTo>
                  <a:lnTo>
                    <a:pt x="253" y="393"/>
                  </a:lnTo>
                  <a:lnTo>
                    <a:pt x="261" y="396"/>
                  </a:lnTo>
                  <a:lnTo>
                    <a:pt x="267" y="396"/>
                  </a:lnTo>
                  <a:lnTo>
                    <a:pt x="270" y="392"/>
                  </a:lnTo>
                  <a:lnTo>
                    <a:pt x="271" y="386"/>
                  </a:lnTo>
                  <a:lnTo>
                    <a:pt x="271" y="380"/>
                  </a:lnTo>
                  <a:lnTo>
                    <a:pt x="272" y="377"/>
                  </a:lnTo>
                  <a:lnTo>
                    <a:pt x="276" y="379"/>
                  </a:lnTo>
                  <a:lnTo>
                    <a:pt x="281" y="383"/>
                  </a:lnTo>
                  <a:lnTo>
                    <a:pt x="285" y="384"/>
                  </a:lnTo>
                  <a:lnTo>
                    <a:pt x="288" y="383"/>
                  </a:lnTo>
                  <a:lnTo>
                    <a:pt x="290" y="379"/>
                  </a:lnTo>
                  <a:lnTo>
                    <a:pt x="292" y="375"/>
                  </a:lnTo>
                  <a:lnTo>
                    <a:pt x="295" y="373"/>
                  </a:lnTo>
                  <a:lnTo>
                    <a:pt x="297" y="373"/>
                  </a:lnTo>
                  <a:lnTo>
                    <a:pt x="299" y="377"/>
                  </a:lnTo>
                  <a:lnTo>
                    <a:pt x="299" y="382"/>
                  </a:lnTo>
                  <a:lnTo>
                    <a:pt x="298" y="385"/>
                  </a:lnTo>
                  <a:lnTo>
                    <a:pt x="296" y="387"/>
                  </a:lnTo>
                  <a:lnTo>
                    <a:pt x="293" y="389"/>
                  </a:lnTo>
                  <a:lnTo>
                    <a:pt x="291" y="393"/>
                  </a:lnTo>
                  <a:lnTo>
                    <a:pt x="289" y="397"/>
                  </a:lnTo>
                  <a:lnTo>
                    <a:pt x="289" y="401"/>
                  </a:lnTo>
                  <a:lnTo>
                    <a:pt x="291" y="404"/>
                  </a:lnTo>
                  <a:lnTo>
                    <a:pt x="295" y="404"/>
                  </a:lnTo>
                  <a:lnTo>
                    <a:pt x="298" y="402"/>
                  </a:lnTo>
                  <a:lnTo>
                    <a:pt x="300" y="405"/>
                  </a:lnTo>
                  <a:lnTo>
                    <a:pt x="302" y="409"/>
                  </a:lnTo>
                  <a:lnTo>
                    <a:pt x="304" y="413"/>
                  </a:lnTo>
                  <a:lnTo>
                    <a:pt x="308" y="414"/>
                  </a:lnTo>
                  <a:lnTo>
                    <a:pt x="311" y="413"/>
                  </a:lnTo>
                  <a:lnTo>
                    <a:pt x="312" y="410"/>
                  </a:lnTo>
                  <a:lnTo>
                    <a:pt x="311" y="406"/>
                  </a:lnTo>
                  <a:lnTo>
                    <a:pt x="310" y="400"/>
                  </a:lnTo>
                  <a:lnTo>
                    <a:pt x="309" y="396"/>
                  </a:lnTo>
                  <a:lnTo>
                    <a:pt x="308" y="395"/>
                  </a:lnTo>
                  <a:lnTo>
                    <a:pt x="309" y="394"/>
                  </a:lnTo>
                  <a:lnTo>
                    <a:pt x="310" y="391"/>
                  </a:lnTo>
                  <a:lnTo>
                    <a:pt x="312" y="388"/>
                  </a:lnTo>
                  <a:lnTo>
                    <a:pt x="312" y="385"/>
                  </a:lnTo>
                  <a:lnTo>
                    <a:pt x="311" y="381"/>
                  </a:lnTo>
                  <a:lnTo>
                    <a:pt x="309" y="376"/>
                  </a:lnTo>
                  <a:lnTo>
                    <a:pt x="308" y="372"/>
                  </a:lnTo>
                  <a:lnTo>
                    <a:pt x="310" y="370"/>
                  </a:lnTo>
                  <a:lnTo>
                    <a:pt x="314" y="369"/>
                  </a:lnTo>
                  <a:lnTo>
                    <a:pt x="318" y="370"/>
                  </a:lnTo>
                  <a:lnTo>
                    <a:pt x="320" y="371"/>
                  </a:lnTo>
                  <a:lnTo>
                    <a:pt x="319" y="374"/>
                  </a:lnTo>
                  <a:lnTo>
                    <a:pt x="318" y="379"/>
                  </a:lnTo>
                  <a:lnTo>
                    <a:pt x="317" y="385"/>
                  </a:lnTo>
                  <a:lnTo>
                    <a:pt x="318" y="390"/>
                  </a:lnTo>
                  <a:lnTo>
                    <a:pt x="318" y="394"/>
                  </a:lnTo>
                  <a:lnTo>
                    <a:pt x="319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28" y="408"/>
                  </a:lnTo>
                  <a:lnTo>
                    <a:pt x="329" y="404"/>
                  </a:lnTo>
                  <a:lnTo>
                    <a:pt x="330" y="398"/>
                  </a:lnTo>
                  <a:lnTo>
                    <a:pt x="331" y="396"/>
                  </a:lnTo>
                  <a:lnTo>
                    <a:pt x="335" y="398"/>
                  </a:lnTo>
                  <a:lnTo>
                    <a:pt x="339" y="401"/>
                  </a:lnTo>
                  <a:lnTo>
                    <a:pt x="343" y="401"/>
                  </a:lnTo>
                  <a:lnTo>
                    <a:pt x="346" y="398"/>
                  </a:lnTo>
                  <a:lnTo>
                    <a:pt x="347" y="393"/>
                  </a:lnTo>
                  <a:lnTo>
                    <a:pt x="346" y="387"/>
                  </a:lnTo>
                  <a:lnTo>
                    <a:pt x="344" y="381"/>
                  </a:lnTo>
                  <a:lnTo>
                    <a:pt x="342" y="376"/>
                  </a:lnTo>
                  <a:lnTo>
                    <a:pt x="344" y="375"/>
                  </a:lnTo>
                  <a:lnTo>
                    <a:pt x="348" y="378"/>
                  </a:lnTo>
                  <a:lnTo>
                    <a:pt x="350" y="383"/>
                  </a:lnTo>
                  <a:lnTo>
                    <a:pt x="351" y="389"/>
                  </a:lnTo>
                  <a:lnTo>
                    <a:pt x="351" y="395"/>
                  </a:lnTo>
                  <a:lnTo>
                    <a:pt x="352" y="402"/>
                  </a:lnTo>
                  <a:lnTo>
                    <a:pt x="354" y="410"/>
                  </a:lnTo>
                  <a:lnTo>
                    <a:pt x="355" y="416"/>
                  </a:lnTo>
                  <a:lnTo>
                    <a:pt x="356" y="418"/>
                  </a:lnTo>
                  <a:lnTo>
                    <a:pt x="357" y="417"/>
                  </a:lnTo>
                  <a:lnTo>
                    <a:pt x="361" y="414"/>
                  </a:lnTo>
                  <a:lnTo>
                    <a:pt x="364" y="410"/>
                  </a:lnTo>
                  <a:lnTo>
                    <a:pt x="366" y="405"/>
                  </a:lnTo>
                  <a:lnTo>
                    <a:pt x="367" y="401"/>
                  </a:lnTo>
                  <a:lnTo>
                    <a:pt x="369" y="401"/>
                  </a:lnTo>
                  <a:lnTo>
                    <a:pt x="373" y="402"/>
                  </a:lnTo>
                  <a:lnTo>
                    <a:pt x="379" y="406"/>
                  </a:lnTo>
                  <a:lnTo>
                    <a:pt x="385" y="409"/>
                  </a:lnTo>
                  <a:lnTo>
                    <a:pt x="388" y="410"/>
                  </a:lnTo>
                  <a:lnTo>
                    <a:pt x="390" y="410"/>
                  </a:lnTo>
                  <a:lnTo>
                    <a:pt x="391" y="410"/>
                  </a:lnTo>
                  <a:lnTo>
                    <a:pt x="390" y="411"/>
                  </a:lnTo>
                  <a:lnTo>
                    <a:pt x="388" y="412"/>
                  </a:lnTo>
                  <a:lnTo>
                    <a:pt x="384" y="414"/>
                  </a:lnTo>
                  <a:lnTo>
                    <a:pt x="379" y="416"/>
                  </a:lnTo>
                  <a:lnTo>
                    <a:pt x="374" y="418"/>
                  </a:lnTo>
                  <a:lnTo>
                    <a:pt x="369" y="420"/>
                  </a:lnTo>
                  <a:lnTo>
                    <a:pt x="367" y="423"/>
                  </a:lnTo>
                  <a:lnTo>
                    <a:pt x="366" y="424"/>
                  </a:lnTo>
                  <a:lnTo>
                    <a:pt x="367" y="425"/>
                  </a:lnTo>
                  <a:lnTo>
                    <a:pt x="370" y="427"/>
                  </a:lnTo>
                  <a:lnTo>
                    <a:pt x="374" y="430"/>
                  </a:lnTo>
                  <a:lnTo>
                    <a:pt x="377" y="434"/>
                  </a:lnTo>
                  <a:lnTo>
                    <a:pt x="381" y="439"/>
                  </a:lnTo>
                  <a:lnTo>
                    <a:pt x="385" y="443"/>
                  </a:lnTo>
                  <a:lnTo>
                    <a:pt x="390" y="447"/>
                  </a:lnTo>
                  <a:lnTo>
                    <a:pt x="396" y="448"/>
                  </a:lnTo>
                  <a:lnTo>
                    <a:pt x="402" y="445"/>
                  </a:lnTo>
                  <a:lnTo>
                    <a:pt x="407" y="441"/>
                  </a:lnTo>
                  <a:lnTo>
                    <a:pt x="412" y="435"/>
                  </a:lnTo>
                  <a:lnTo>
                    <a:pt x="413" y="430"/>
                  </a:lnTo>
                  <a:lnTo>
                    <a:pt x="413" y="425"/>
                  </a:lnTo>
                  <a:lnTo>
                    <a:pt x="414" y="419"/>
                  </a:lnTo>
                  <a:lnTo>
                    <a:pt x="416" y="415"/>
                  </a:lnTo>
                  <a:lnTo>
                    <a:pt x="419" y="417"/>
                  </a:lnTo>
                  <a:lnTo>
                    <a:pt x="422" y="422"/>
                  </a:lnTo>
                  <a:lnTo>
                    <a:pt x="425" y="426"/>
                  </a:lnTo>
                  <a:lnTo>
                    <a:pt x="426" y="429"/>
                  </a:lnTo>
                  <a:lnTo>
                    <a:pt x="427" y="430"/>
                  </a:lnTo>
                  <a:lnTo>
                    <a:pt x="434" y="422"/>
                  </a:lnTo>
                  <a:lnTo>
                    <a:pt x="435" y="424"/>
                  </a:lnTo>
                  <a:lnTo>
                    <a:pt x="438" y="429"/>
                  </a:lnTo>
                  <a:lnTo>
                    <a:pt x="440" y="435"/>
                  </a:lnTo>
                  <a:lnTo>
                    <a:pt x="441" y="439"/>
                  </a:lnTo>
                  <a:lnTo>
                    <a:pt x="442" y="441"/>
                  </a:lnTo>
                  <a:lnTo>
                    <a:pt x="444" y="442"/>
                  </a:lnTo>
                  <a:lnTo>
                    <a:pt x="447" y="442"/>
                  </a:lnTo>
                  <a:lnTo>
                    <a:pt x="452" y="442"/>
                  </a:lnTo>
                  <a:lnTo>
                    <a:pt x="456" y="441"/>
                  </a:lnTo>
                  <a:lnTo>
                    <a:pt x="459" y="440"/>
                  </a:lnTo>
                  <a:lnTo>
                    <a:pt x="462" y="440"/>
                  </a:lnTo>
                  <a:lnTo>
                    <a:pt x="463" y="442"/>
                  </a:lnTo>
                  <a:lnTo>
                    <a:pt x="465" y="445"/>
                  </a:lnTo>
                  <a:lnTo>
                    <a:pt x="468" y="447"/>
                  </a:lnTo>
                  <a:lnTo>
                    <a:pt x="472" y="447"/>
                  </a:lnTo>
                  <a:lnTo>
                    <a:pt x="476" y="445"/>
                  </a:lnTo>
                  <a:lnTo>
                    <a:pt x="480" y="445"/>
                  </a:lnTo>
                  <a:lnTo>
                    <a:pt x="482" y="447"/>
                  </a:lnTo>
                  <a:lnTo>
                    <a:pt x="482" y="449"/>
                  </a:lnTo>
                  <a:lnTo>
                    <a:pt x="479" y="451"/>
                  </a:lnTo>
                  <a:lnTo>
                    <a:pt x="473" y="452"/>
                  </a:lnTo>
                  <a:lnTo>
                    <a:pt x="465" y="452"/>
                  </a:lnTo>
                  <a:lnTo>
                    <a:pt x="458" y="453"/>
                  </a:lnTo>
                  <a:lnTo>
                    <a:pt x="452" y="454"/>
                  </a:lnTo>
                  <a:lnTo>
                    <a:pt x="447" y="458"/>
                  </a:lnTo>
                  <a:lnTo>
                    <a:pt x="445" y="462"/>
                  </a:lnTo>
                  <a:lnTo>
                    <a:pt x="442" y="466"/>
                  </a:lnTo>
                  <a:lnTo>
                    <a:pt x="438" y="468"/>
                  </a:lnTo>
                  <a:lnTo>
                    <a:pt x="433" y="471"/>
                  </a:lnTo>
                  <a:lnTo>
                    <a:pt x="426" y="474"/>
                  </a:lnTo>
                  <a:lnTo>
                    <a:pt x="419" y="479"/>
                  </a:lnTo>
                  <a:lnTo>
                    <a:pt x="412" y="484"/>
                  </a:lnTo>
                  <a:lnTo>
                    <a:pt x="407" y="487"/>
                  </a:lnTo>
                  <a:lnTo>
                    <a:pt x="403" y="490"/>
                  </a:lnTo>
                  <a:lnTo>
                    <a:pt x="399" y="492"/>
                  </a:lnTo>
                  <a:lnTo>
                    <a:pt x="395" y="494"/>
                  </a:lnTo>
                  <a:lnTo>
                    <a:pt x="391" y="496"/>
                  </a:lnTo>
                  <a:lnTo>
                    <a:pt x="387" y="497"/>
                  </a:lnTo>
                  <a:lnTo>
                    <a:pt x="383" y="498"/>
                  </a:lnTo>
                  <a:lnTo>
                    <a:pt x="380" y="499"/>
                  </a:lnTo>
                  <a:lnTo>
                    <a:pt x="375" y="501"/>
                  </a:lnTo>
                  <a:lnTo>
                    <a:pt x="369" y="503"/>
                  </a:lnTo>
                  <a:lnTo>
                    <a:pt x="366" y="506"/>
                  </a:lnTo>
                  <a:lnTo>
                    <a:pt x="364" y="509"/>
                  </a:lnTo>
                  <a:lnTo>
                    <a:pt x="362" y="513"/>
                  </a:lnTo>
                  <a:lnTo>
                    <a:pt x="359" y="518"/>
                  </a:lnTo>
                  <a:lnTo>
                    <a:pt x="355" y="522"/>
                  </a:lnTo>
                  <a:lnTo>
                    <a:pt x="350" y="524"/>
                  </a:lnTo>
                  <a:lnTo>
                    <a:pt x="346" y="525"/>
                  </a:lnTo>
                  <a:lnTo>
                    <a:pt x="344" y="527"/>
                  </a:lnTo>
                  <a:lnTo>
                    <a:pt x="343" y="530"/>
                  </a:lnTo>
                  <a:lnTo>
                    <a:pt x="343" y="535"/>
                  </a:lnTo>
                  <a:lnTo>
                    <a:pt x="343" y="540"/>
                  </a:lnTo>
                  <a:lnTo>
                    <a:pt x="342" y="549"/>
                  </a:lnTo>
                  <a:lnTo>
                    <a:pt x="342" y="557"/>
                  </a:lnTo>
                  <a:lnTo>
                    <a:pt x="344" y="562"/>
                  </a:lnTo>
                  <a:lnTo>
                    <a:pt x="348" y="562"/>
                  </a:lnTo>
                  <a:lnTo>
                    <a:pt x="354" y="560"/>
                  </a:lnTo>
                  <a:lnTo>
                    <a:pt x="360" y="559"/>
                  </a:lnTo>
                  <a:lnTo>
                    <a:pt x="367" y="564"/>
                  </a:lnTo>
                  <a:lnTo>
                    <a:pt x="372" y="568"/>
                  </a:lnTo>
                  <a:lnTo>
                    <a:pt x="377" y="572"/>
                  </a:lnTo>
                  <a:lnTo>
                    <a:pt x="382" y="576"/>
                  </a:lnTo>
                  <a:lnTo>
                    <a:pt x="388" y="577"/>
                  </a:lnTo>
                  <a:lnTo>
                    <a:pt x="394" y="579"/>
                  </a:lnTo>
                  <a:lnTo>
                    <a:pt x="400" y="580"/>
                  </a:lnTo>
                  <a:lnTo>
                    <a:pt x="406" y="581"/>
                  </a:lnTo>
                  <a:lnTo>
                    <a:pt x="412" y="581"/>
                  </a:lnTo>
                  <a:lnTo>
                    <a:pt x="417" y="581"/>
                  </a:lnTo>
                  <a:lnTo>
                    <a:pt x="421" y="581"/>
                  </a:lnTo>
                  <a:lnTo>
                    <a:pt x="426" y="581"/>
                  </a:lnTo>
                  <a:lnTo>
                    <a:pt x="431" y="579"/>
                  </a:lnTo>
                  <a:lnTo>
                    <a:pt x="436" y="577"/>
                  </a:lnTo>
                  <a:lnTo>
                    <a:pt x="441" y="575"/>
                  </a:lnTo>
                  <a:lnTo>
                    <a:pt x="445" y="570"/>
                  </a:lnTo>
                  <a:lnTo>
                    <a:pt x="450" y="566"/>
                  </a:lnTo>
                  <a:lnTo>
                    <a:pt x="457" y="556"/>
                  </a:lnTo>
                  <a:lnTo>
                    <a:pt x="463" y="547"/>
                  </a:lnTo>
                  <a:lnTo>
                    <a:pt x="469" y="544"/>
                  </a:lnTo>
                  <a:lnTo>
                    <a:pt x="474" y="551"/>
                  </a:lnTo>
                  <a:lnTo>
                    <a:pt x="476" y="562"/>
                  </a:lnTo>
                  <a:lnTo>
                    <a:pt x="475" y="570"/>
                  </a:lnTo>
                  <a:lnTo>
                    <a:pt x="471" y="577"/>
                  </a:lnTo>
                  <a:lnTo>
                    <a:pt x="467" y="581"/>
                  </a:lnTo>
                  <a:lnTo>
                    <a:pt x="463" y="587"/>
                  </a:lnTo>
                  <a:lnTo>
                    <a:pt x="460" y="594"/>
                  </a:lnTo>
                  <a:lnTo>
                    <a:pt x="458" y="601"/>
                  </a:lnTo>
                  <a:lnTo>
                    <a:pt x="459" y="606"/>
                  </a:lnTo>
                  <a:lnTo>
                    <a:pt x="460" y="608"/>
                  </a:lnTo>
                  <a:lnTo>
                    <a:pt x="461" y="610"/>
                  </a:lnTo>
                  <a:lnTo>
                    <a:pt x="458" y="612"/>
                  </a:lnTo>
                  <a:lnTo>
                    <a:pt x="450" y="615"/>
                  </a:lnTo>
                  <a:lnTo>
                    <a:pt x="443" y="617"/>
                  </a:lnTo>
                  <a:lnTo>
                    <a:pt x="437" y="617"/>
                  </a:lnTo>
                  <a:lnTo>
                    <a:pt x="431" y="615"/>
                  </a:lnTo>
                  <a:lnTo>
                    <a:pt x="425" y="614"/>
                  </a:lnTo>
                  <a:lnTo>
                    <a:pt x="418" y="614"/>
                  </a:lnTo>
                  <a:lnTo>
                    <a:pt x="413" y="613"/>
                  </a:lnTo>
                  <a:lnTo>
                    <a:pt x="407" y="613"/>
                  </a:lnTo>
                  <a:lnTo>
                    <a:pt x="402" y="614"/>
                  </a:lnTo>
                  <a:lnTo>
                    <a:pt x="398" y="614"/>
                  </a:lnTo>
                  <a:lnTo>
                    <a:pt x="393" y="613"/>
                  </a:lnTo>
                  <a:lnTo>
                    <a:pt x="389" y="610"/>
                  </a:lnTo>
                  <a:lnTo>
                    <a:pt x="384" y="607"/>
                  </a:lnTo>
                  <a:lnTo>
                    <a:pt x="379" y="603"/>
                  </a:lnTo>
                  <a:lnTo>
                    <a:pt x="373" y="601"/>
                  </a:lnTo>
                  <a:lnTo>
                    <a:pt x="366" y="600"/>
                  </a:lnTo>
                  <a:lnTo>
                    <a:pt x="360" y="600"/>
                  </a:lnTo>
                  <a:lnTo>
                    <a:pt x="354" y="601"/>
                  </a:lnTo>
                  <a:lnTo>
                    <a:pt x="347" y="602"/>
                  </a:lnTo>
                  <a:lnTo>
                    <a:pt x="342" y="602"/>
                  </a:lnTo>
                  <a:lnTo>
                    <a:pt x="336" y="603"/>
                  </a:lnTo>
                  <a:lnTo>
                    <a:pt x="331" y="603"/>
                  </a:lnTo>
                  <a:lnTo>
                    <a:pt x="327" y="604"/>
                  </a:lnTo>
                  <a:lnTo>
                    <a:pt x="324" y="605"/>
                  </a:lnTo>
                  <a:lnTo>
                    <a:pt x="323" y="606"/>
                  </a:lnTo>
                  <a:lnTo>
                    <a:pt x="322" y="609"/>
                  </a:lnTo>
                  <a:lnTo>
                    <a:pt x="321" y="612"/>
                  </a:lnTo>
                  <a:lnTo>
                    <a:pt x="321" y="617"/>
                  </a:lnTo>
                  <a:lnTo>
                    <a:pt x="320" y="620"/>
                  </a:lnTo>
                  <a:lnTo>
                    <a:pt x="318" y="623"/>
                  </a:lnTo>
                  <a:lnTo>
                    <a:pt x="314" y="623"/>
                  </a:lnTo>
                  <a:lnTo>
                    <a:pt x="310" y="622"/>
                  </a:lnTo>
                  <a:lnTo>
                    <a:pt x="307" y="618"/>
                  </a:lnTo>
                  <a:lnTo>
                    <a:pt x="305" y="613"/>
                  </a:lnTo>
                  <a:lnTo>
                    <a:pt x="305" y="609"/>
                  </a:lnTo>
                  <a:lnTo>
                    <a:pt x="306" y="606"/>
                  </a:lnTo>
                  <a:lnTo>
                    <a:pt x="308" y="602"/>
                  </a:lnTo>
                  <a:lnTo>
                    <a:pt x="309" y="597"/>
                  </a:lnTo>
                  <a:lnTo>
                    <a:pt x="307" y="593"/>
                  </a:lnTo>
                  <a:lnTo>
                    <a:pt x="304" y="591"/>
                  </a:lnTo>
                  <a:lnTo>
                    <a:pt x="301" y="592"/>
                  </a:lnTo>
                  <a:lnTo>
                    <a:pt x="296" y="595"/>
                  </a:lnTo>
                  <a:lnTo>
                    <a:pt x="287" y="598"/>
                  </a:lnTo>
                  <a:lnTo>
                    <a:pt x="281" y="603"/>
                  </a:lnTo>
                  <a:lnTo>
                    <a:pt x="279" y="607"/>
                  </a:lnTo>
                  <a:lnTo>
                    <a:pt x="281" y="611"/>
                  </a:lnTo>
                  <a:lnTo>
                    <a:pt x="285" y="614"/>
                  </a:lnTo>
                  <a:lnTo>
                    <a:pt x="286" y="618"/>
                  </a:lnTo>
                  <a:lnTo>
                    <a:pt x="284" y="619"/>
                  </a:lnTo>
                  <a:lnTo>
                    <a:pt x="280" y="619"/>
                  </a:lnTo>
                  <a:lnTo>
                    <a:pt x="276" y="618"/>
                  </a:lnTo>
                  <a:lnTo>
                    <a:pt x="273" y="618"/>
                  </a:lnTo>
                  <a:lnTo>
                    <a:pt x="270" y="619"/>
                  </a:lnTo>
                  <a:lnTo>
                    <a:pt x="268" y="621"/>
                  </a:lnTo>
                  <a:lnTo>
                    <a:pt x="267" y="621"/>
                  </a:lnTo>
                  <a:lnTo>
                    <a:pt x="265" y="619"/>
                  </a:lnTo>
                  <a:lnTo>
                    <a:pt x="263" y="617"/>
                  </a:lnTo>
                  <a:lnTo>
                    <a:pt x="260" y="614"/>
                  </a:lnTo>
                  <a:lnTo>
                    <a:pt x="256" y="613"/>
                  </a:lnTo>
                  <a:lnTo>
                    <a:pt x="251" y="614"/>
                  </a:lnTo>
                  <a:lnTo>
                    <a:pt x="248" y="617"/>
                  </a:lnTo>
                  <a:lnTo>
                    <a:pt x="245" y="619"/>
                  </a:lnTo>
                  <a:lnTo>
                    <a:pt x="242" y="620"/>
                  </a:lnTo>
                  <a:lnTo>
                    <a:pt x="240" y="622"/>
                  </a:lnTo>
                  <a:lnTo>
                    <a:pt x="238" y="626"/>
                  </a:lnTo>
                  <a:lnTo>
                    <a:pt x="236" y="632"/>
                  </a:lnTo>
                  <a:lnTo>
                    <a:pt x="234" y="638"/>
                  </a:lnTo>
                  <a:lnTo>
                    <a:pt x="231" y="642"/>
                  </a:lnTo>
                  <a:lnTo>
                    <a:pt x="228" y="642"/>
                  </a:lnTo>
                  <a:lnTo>
                    <a:pt x="226" y="638"/>
                  </a:lnTo>
                  <a:lnTo>
                    <a:pt x="226" y="633"/>
                  </a:lnTo>
                  <a:lnTo>
                    <a:pt x="228" y="628"/>
                  </a:lnTo>
                  <a:lnTo>
                    <a:pt x="231" y="623"/>
                  </a:lnTo>
                  <a:lnTo>
                    <a:pt x="234" y="619"/>
                  </a:lnTo>
                  <a:lnTo>
                    <a:pt x="234" y="615"/>
                  </a:lnTo>
                  <a:lnTo>
                    <a:pt x="231" y="613"/>
                  </a:lnTo>
                  <a:lnTo>
                    <a:pt x="225" y="612"/>
                  </a:lnTo>
                  <a:lnTo>
                    <a:pt x="218" y="613"/>
                  </a:lnTo>
                  <a:lnTo>
                    <a:pt x="213" y="617"/>
                  </a:lnTo>
                  <a:lnTo>
                    <a:pt x="211" y="621"/>
                  </a:lnTo>
                  <a:lnTo>
                    <a:pt x="211" y="625"/>
                  </a:lnTo>
                  <a:lnTo>
                    <a:pt x="211" y="631"/>
                  </a:lnTo>
                  <a:lnTo>
                    <a:pt x="211" y="638"/>
                  </a:lnTo>
                  <a:lnTo>
                    <a:pt x="208" y="644"/>
                  </a:lnTo>
                  <a:lnTo>
                    <a:pt x="204" y="648"/>
                  </a:lnTo>
                  <a:lnTo>
                    <a:pt x="199" y="648"/>
                  </a:lnTo>
                  <a:lnTo>
                    <a:pt x="196" y="645"/>
                  </a:lnTo>
                  <a:lnTo>
                    <a:pt x="195" y="642"/>
                  </a:lnTo>
                  <a:lnTo>
                    <a:pt x="194" y="638"/>
                  </a:lnTo>
                  <a:lnTo>
                    <a:pt x="194" y="634"/>
                  </a:lnTo>
                  <a:lnTo>
                    <a:pt x="193" y="632"/>
                  </a:lnTo>
                  <a:lnTo>
                    <a:pt x="190" y="631"/>
                  </a:lnTo>
                  <a:lnTo>
                    <a:pt x="185" y="632"/>
                  </a:lnTo>
                  <a:lnTo>
                    <a:pt x="177" y="634"/>
                  </a:lnTo>
                  <a:lnTo>
                    <a:pt x="170" y="635"/>
                  </a:lnTo>
                  <a:lnTo>
                    <a:pt x="163" y="636"/>
                  </a:lnTo>
                  <a:lnTo>
                    <a:pt x="159" y="639"/>
                  </a:lnTo>
                  <a:lnTo>
                    <a:pt x="156" y="642"/>
                  </a:lnTo>
                  <a:lnTo>
                    <a:pt x="153" y="645"/>
                  </a:lnTo>
                  <a:lnTo>
                    <a:pt x="149" y="647"/>
                  </a:lnTo>
                  <a:lnTo>
                    <a:pt x="144" y="648"/>
                  </a:lnTo>
                  <a:lnTo>
                    <a:pt x="140" y="650"/>
                  </a:lnTo>
                  <a:lnTo>
                    <a:pt x="137" y="653"/>
                  </a:lnTo>
                  <a:lnTo>
                    <a:pt x="134" y="656"/>
                  </a:lnTo>
                  <a:lnTo>
                    <a:pt x="130" y="656"/>
                  </a:lnTo>
                  <a:lnTo>
                    <a:pt x="126" y="653"/>
                  </a:lnTo>
                  <a:lnTo>
                    <a:pt x="122" y="650"/>
                  </a:lnTo>
                  <a:lnTo>
                    <a:pt x="117" y="647"/>
                  </a:lnTo>
                  <a:lnTo>
                    <a:pt x="110" y="644"/>
                  </a:lnTo>
                  <a:lnTo>
                    <a:pt x="102" y="642"/>
                  </a:lnTo>
                  <a:lnTo>
                    <a:pt x="94" y="641"/>
                  </a:lnTo>
                  <a:lnTo>
                    <a:pt x="89" y="641"/>
                  </a:lnTo>
                  <a:lnTo>
                    <a:pt x="85" y="643"/>
                  </a:lnTo>
                  <a:lnTo>
                    <a:pt x="81" y="646"/>
                  </a:lnTo>
                  <a:lnTo>
                    <a:pt x="77" y="650"/>
                  </a:lnTo>
                  <a:lnTo>
                    <a:pt x="73" y="653"/>
                  </a:lnTo>
                  <a:lnTo>
                    <a:pt x="69" y="654"/>
                  </a:lnTo>
                  <a:lnTo>
                    <a:pt x="66" y="654"/>
                  </a:lnTo>
                  <a:lnTo>
                    <a:pt x="64" y="655"/>
                  </a:lnTo>
                  <a:lnTo>
                    <a:pt x="64" y="658"/>
                  </a:lnTo>
                  <a:lnTo>
                    <a:pt x="66" y="664"/>
                  </a:lnTo>
                  <a:lnTo>
                    <a:pt x="69" y="670"/>
                  </a:lnTo>
                  <a:lnTo>
                    <a:pt x="73" y="674"/>
                  </a:lnTo>
                  <a:lnTo>
                    <a:pt x="75" y="678"/>
                  </a:lnTo>
                  <a:lnTo>
                    <a:pt x="76" y="679"/>
                  </a:lnTo>
                  <a:lnTo>
                    <a:pt x="76" y="681"/>
                  </a:lnTo>
                  <a:lnTo>
                    <a:pt x="78" y="687"/>
                  </a:lnTo>
                  <a:lnTo>
                    <a:pt x="79" y="694"/>
                  </a:lnTo>
                  <a:lnTo>
                    <a:pt x="82" y="702"/>
                  </a:lnTo>
                  <a:lnTo>
                    <a:pt x="85" y="707"/>
                  </a:lnTo>
                  <a:lnTo>
                    <a:pt x="88" y="709"/>
                  </a:lnTo>
                  <a:lnTo>
                    <a:pt x="90" y="711"/>
                  </a:lnTo>
                  <a:lnTo>
                    <a:pt x="93" y="713"/>
                  </a:lnTo>
                  <a:lnTo>
                    <a:pt x="96" y="716"/>
                  </a:lnTo>
                  <a:lnTo>
                    <a:pt x="102" y="717"/>
                  </a:lnTo>
                  <a:lnTo>
                    <a:pt x="108" y="718"/>
                  </a:lnTo>
                  <a:lnTo>
                    <a:pt x="114" y="717"/>
                  </a:lnTo>
                  <a:lnTo>
                    <a:pt x="117" y="716"/>
                  </a:lnTo>
                  <a:lnTo>
                    <a:pt x="121" y="716"/>
                  </a:lnTo>
                  <a:lnTo>
                    <a:pt x="124" y="716"/>
                  </a:lnTo>
                  <a:lnTo>
                    <a:pt x="127" y="716"/>
                  </a:lnTo>
                  <a:lnTo>
                    <a:pt x="130" y="716"/>
                  </a:lnTo>
                  <a:lnTo>
                    <a:pt x="133" y="715"/>
                  </a:lnTo>
                  <a:lnTo>
                    <a:pt x="134" y="713"/>
                  </a:lnTo>
                  <a:lnTo>
                    <a:pt x="135" y="710"/>
                  </a:lnTo>
                  <a:lnTo>
                    <a:pt x="137" y="702"/>
                  </a:lnTo>
                  <a:lnTo>
                    <a:pt x="142" y="693"/>
                  </a:lnTo>
                  <a:lnTo>
                    <a:pt x="149" y="689"/>
                  </a:lnTo>
                  <a:lnTo>
                    <a:pt x="157" y="689"/>
                  </a:lnTo>
                  <a:lnTo>
                    <a:pt x="164" y="692"/>
                  </a:lnTo>
                  <a:lnTo>
                    <a:pt x="168" y="694"/>
                  </a:lnTo>
                  <a:lnTo>
                    <a:pt x="173" y="693"/>
                  </a:lnTo>
                  <a:lnTo>
                    <a:pt x="180" y="689"/>
                  </a:lnTo>
                  <a:lnTo>
                    <a:pt x="187" y="684"/>
                  </a:lnTo>
                  <a:lnTo>
                    <a:pt x="193" y="683"/>
                  </a:lnTo>
                  <a:lnTo>
                    <a:pt x="200" y="685"/>
                  </a:lnTo>
                  <a:lnTo>
                    <a:pt x="208" y="690"/>
                  </a:lnTo>
                  <a:lnTo>
                    <a:pt x="213" y="693"/>
                  </a:lnTo>
                  <a:lnTo>
                    <a:pt x="219" y="695"/>
                  </a:lnTo>
                  <a:lnTo>
                    <a:pt x="224" y="696"/>
                  </a:lnTo>
                  <a:lnTo>
                    <a:pt x="230" y="696"/>
                  </a:lnTo>
                  <a:lnTo>
                    <a:pt x="236" y="696"/>
                  </a:lnTo>
                  <a:lnTo>
                    <a:pt x="242" y="696"/>
                  </a:lnTo>
                  <a:lnTo>
                    <a:pt x="249" y="697"/>
                  </a:lnTo>
                  <a:lnTo>
                    <a:pt x="256" y="698"/>
                  </a:lnTo>
                  <a:lnTo>
                    <a:pt x="262" y="700"/>
                  </a:lnTo>
                  <a:lnTo>
                    <a:pt x="267" y="703"/>
                  </a:lnTo>
                  <a:lnTo>
                    <a:pt x="272" y="704"/>
                  </a:lnTo>
                  <a:lnTo>
                    <a:pt x="276" y="704"/>
                  </a:lnTo>
                  <a:lnTo>
                    <a:pt x="281" y="705"/>
                  </a:lnTo>
                  <a:lnTo>
                    <a:pt x="285" y="705"/>
                  </a:lnTo>
                  <a:lnTo>
                    <a:pt x="290" y="705"/>
                  </a:lnTo>
                  <a:lnTo>
                    <a:pt x="296" y="704"/>
                  </a:lnTo>
                  <a:lnTo>
                    <a:pt x="306" y="706"/>
                  </a:lnTo>
                  <a:lnTo>
                    <a:pt x="313" y="712"/>
                  </a:lnTo>
                  <a:lnTo>
                    <a:pt x="318" y="718"/>
                  </a:lnTo>
                  <a:lnTo>
                    <a:pt x="321" y="718"/>
                  </a:lnTo>
                  <a:lnTo>
                    <a:pt x="323" y="714"/>
                  </a:lnTo>
                  <a:lnTo>
                    <a:pt x="324" y="710"/>
                  </a:lnTo>
                  <a:lnTo>
                    <a:pt x="326" y="707"/>
                  </a:lnTo>
                  <a:lnTo>
                    <a:pt x="333" y="706"/>
                  </a:lnTo>
                  <a:lnTo>
                    <a:pt x="340" y="705"/>
                  </a:lnTo>
                  <a:lnTo>
                    <a:pt x="345" y="702"/>
                  </a:lnTo>
                  <a:lnTo>
                    <a:pt x="349" y="699"/>
                  </a:lnTo>
                  <a:lnTo>
                    <a:pt x="350" y="700"/>
                  </a:lnTo>
                  <a:lnTo>
                    <a:pt x="349" y="705"/>
                  </a:lnTo>
                  <a:lnTo>
                    <a:pt x="347" y="709"/>
                  </a:lnTo>
                  <a:lnTo>
                    <a:pt x="346" y="713"/>
                  </a:lnTo>
                  <a:lnTo>
                    <a:pt x="347" y="717"/>
                  </a:lnTo>
                  <a:lnTo>
                    <a:pt x="351" y="719"/>
                  </a:lnTo>
                  <a:lnTo>
                    <a:pt x="358" y="721"/>
                  </a:lnTo>
                  <a:lnTo>
                    <a:pt x="363" y="725"/>
                  </a:lnTo>
                  <a:lnTo>
                    <a:pt x="364" y="729"/>
                  </a:lnTo>
                  <a:lnTo>
                    <a:pt x="360" y="734"/>
                  </a:lnTo>
                  <a:lnTo>
                    <a:pt x="357" y="740"/>
                  </a:lnTo>
                  <a:lnTo>
                    <a:pt x="353" y="746"/>
                  </a:lnTo>
                  <a:lnTo>
                    <a:pt x="349" y="750"/>
                  </a:lnTo>
                  <a:lnTo>
                    <a:pt x="349" y="752"/>
                  </a:lnTo>
                  <a:lnTo>
                    <a:pt x="354" y="753"/>
                  </a:lnTo>
                  <a:lnTo>
                    <a:pt x="360" y="756"/>
                  </a:lnTo>
                  <a:lnTo>
                    <a:pt x="363" y="764"/>
                  </a:lnTo>
                  <a:lnTo>
                    <a:pt x="360" y="770"/>
                  </a:lnTo>
                  <a:lnTo>
                    <a:pt x="355" y="770"/>
                  </a:lnTo>
                  <a:lnTo>
                    <a:pt x="349" y="768"/>
                  </a:lnTo>
                  <a:lnTo>
                    <a:pt x="347" y="770"/>
                  </a:lnTo>
                  <a:lnTo>
                    <a:pt x="349" y="774"/>
                  </a:lnTo>
                  <a:lnTo>
                    <a:pt x="354" y="778"/>
                  </a:lnTo>
                  <a:lnTo>
                    <a:pt x="358" y="781"/>
                  </a:lnTo>
                  <a:lnTo>
                    <a:pt x="358" y="785"/>
                  </a:lnTo>
                  <a:lnTo>
                    <a:pt x="355" y="792"/>
                  </a:lnTo>
                  <a:lnTo>
                    <a:pt x="353" y="800"/>
                  </a:lnTo>
                  <a:lnTo>
                    <a:pt x="353" y="806"/>
                  </a:lnTo>
                  <a:lnTo>
                    <a:pt x="355" y="809"/>
                  </a:lnTo>
                  <a:lnTo>
                    <a:pt x="360" y="808"/>
                  </a:lnTo>
                  <a:lnTo>
                    <a:pt x="365" y="806"/>
                  </a:lnTo>
                  <a:lnTo>
                    <a:pt x="372" y="805"/>
                  </a:lnTo>
                  <a:lnTo>
                    <a:pt x="376" y="808"/>
                  </a:lnTo>
                  <a:lnTo>
                    <a:pt x="378" y="815"/>
                  </a:lnTo>
                  <a:lnTo>
                    <a:pt x="377" y="822"/>
                  </a:lnTo>
                  <a:lnTo>
                    <a:pt x="375" y="828"/>
                  </a:lnTo>
                  <a:lnTo>
                    <a:pt x="376" y="834"/>
                  </a:lnTo>
                  <a:lnTo>
                    <a:pt x="380" y="839"/>
                  </a:lnTo>
                  <a:lnTo>
                    <a:pt x="384" y="842"/>
                  </a:lnTo>
                  <a:lnTo>
                    <a:pt x="389" y="843"/>
                  </a:lnTo>
                  <a:lnTo>
                    <a:pt x="394" y="841"/>
                  </a:lnTo>
                  <a:lnTo>
                    <a:pt x="397" y="837"/>
                  </a:lnTo>
                  <a:lnTo>
                    <a:pt x="399" y="832"/>
                  </a:lnTo>
                  <a:lnTo>
                    <a:pt x="400" y="825"/>
                  </a:lnTo>
                  <a:lnTo>
                    <a:pt x="402" y="821"/>
                  </a:lnTo>
                  <a:lnTo>
                    <a:pt x="404" y="817"/>
                  </a:lnTo>
                  <a:lnTo>
                    <a:pt x="406" y="812"/>
                  </a:lnTo>
                  <a:lnTo>
                    <a:pt x="410" y="811"/>
                  </a:lnTo>
                  <a:lnTo>
                    <a:pt x="413" y="813"/>
                  </a:lnTo>
                  <a:lnTo>
                    <a:pt x="418" y="816"/>
                  </a:lnTo>
                  <a:lnTo>
                    <a:pt x="426" y="814"/>
                  </a:lnTo>
                  <a:lnTo>
                    <a:pt x="434" y="811"/>
                  </a:lnTo>
                  <a:lnTo>
                    <a:pt x="439" y="807"/>
                  </a:lnTo>
                  <a:lnTo>
                    <a:pt x="444" y="802"/>
                  </a:lnTo>
                  <a:lnTo>
                    <a:pt x="453" y="795"/>
                  </a:lnTo>
                  <a:lnTo>
                    <a:pt x="460" y="788"/>
                  </a:lnTo>
                  <a:lnTo>
                    <a:pt x="463" y="780"/>
                  </a:lnTo>
                  <a:lnTo>
                    <a:pt x="466" y="775"/>
                  </a:lnTo>
                  <a:lnTo>
                    <a:pt x="471" y="773"/>
                  </a:lnTo>
                  <a:lnTo>
                    <a:pt x="477" y="775"/>
                  </a:lnTo>
                  <a:lnTo>
                    <a:pt x="483" y="780"/>
                  </a:lnTo>
                  <a:lnTo>
                    <a:pt x="486" y="786"/>
                  </a:lnTo>
                  <a:lnTo>
                    <a:pt x="489" y="792"/>
                  </a:lnTo>
                  <a:lnTo>
                    <a:pt x="490" y="797"/>
                  </a:lnTo>
                  <a:lnTo>
                    <a:pt x="492" y="800"/>
                  </a:lnTo>
                  <a:lnTo>
                    <a:pt x="494" y="802"/>
                  </a:lnTo>
                  <a:lnTo>
                    <a:pt x="496" y="802"/>
                  </a:lnTo>
                  <a:lnTo>
                    <a:pt x="497" y="803"/>
                  </a:lnTo>
                  <a:lnTo>
                    <a:pt x="495" y="804"/>
                  </a:lnTo>
                  <a:lnTo>
                    <a:pt x="492" y="804"/>
                  </a:lnTo>
                  <a:lnTo>
                    <a:pt x="489" y="803"/>
                  </a:lnTo>
                  <a:lnTo>
                    <a:pt x="484" y="800"/>
                  </a:lnTo>
                  <a:lnTo>
                    <a:pt x="481" y="798"/>
                  </a:lnTo>
                  <a:lnTo>
                    <a:pt x="477" y="795"/>
                  </a:lnTo>
                  <a:lnTo>
                    <a:pt x="474" y="794"/>
                  </a:lnTo>
                  <a:lnTo>
                    <a:pt x="470" y="794"/>
                  </a:lnTo>
                  <a:lnTo>
                    <a:pt x="466" y="796"/>
                  </a:lnTo>
                  <a:lnTo>
                    <a:pt x="461" y="799"/>
                  </a:lnTo>
                  <a:lnTo>
                    <a:pt x="455" y="802"/>
                  </a:lnTo>
                  <a:lnTo>
                    <a:pt x="452" y="805"/>
                  </a:lnTo>
                  <a:lnTo>
                    <a:pt x="453" y="807"/>
                  </a:lnTo>
                  <a:lnTo>
                    <a:pt x="458" y="809"/>
                  </a:lnTo>
                  <a:lnTo>
                    <a:pt x="463" y="810"/>
                  </a:lnTo>
                  <a:lnTo>
                    <a:pt x="466" y="811"/>
                  </a:lnTo>
                  <a:lnTo>
                    <a:pt x="464" y="813"/>
                  </a:lnTo>
                  <a:lnTo>
                    <a:pt x="458" y="815"/>
                  </a:lnTo>
                  <a:lnTo>
                    <a:pt x="451" y="816"/>
                  </a:lnTo>
                  <a:lnTo>
                    <a:pt x="444" y="818"/>
                  </a:lnTo>
                  <a:lnTo>
                    <a:pt x="437" y="821"/>
                  </a:lnTo>
                  <a:lnTo>
                    <a:pt x="431" y="824"/>
                  </a:lnTo>
                  <a:lnTo>
                    <a:pt x="425" y="828"/>
                  </a:lnTo>
                  <a:lnTo>
                    <a:pt x="421" y="834"/>
                  </a:lnTo>
                  <a:lnTo>
                    <a:pt x="416" y="841"/>
                  </a:lnTo>
                  <a:lnTo>
                    <a:pt x="414" y="849"/>
                  </a:lnTo>
                  <a:lnTo>
                    <a:pt x="414" y="855"/>
                  </a:lnTo>
                  <a:lnTo>
                    <a:pt x="413" y="860"/>
                  </a:lnTo>
                  <a:lnTo>
                    <a:pt x="411" y="864"/>
                  </a:lnTo>
                  <a:lnTo>
                    <a:pt x="407" y="869"/>
                  </a:lnTo>
                  <a:lnTo>
                    <a:pt x="408" y="874"/>
                  </a:lnTo>
                  <a:lnTo>
                    <a:pt x="411" y="876"/>
                  </a:lnTo>
                  <a:lnTo>
                    <a:pt x="415" y="877"/>
                  </a:lnTo>
                  <a:lnTo>
                    <a:pt x="420" y="876"/>
                  </a:lnTo>
                  <a:lnTo>
                    <a:pt x="425" y="875"/>
                  </a:lnTo>
                  <a:lnTo>
                    <a:pt x="428" y="876"/>
                  </a:lnTo>
                  <a:lnTo>
                    <a:pt x="429" y="879"/>
                  </a:lnTo>
                  <a:lnTo>
                    <a:pt x="426" y="883"/>
                  </a:lnTo>
                  <a:lnTo>
                    <a:pt x="420" y="885"/>
                  </a:lnTo>
                  <a:lnTo>
                    <a:pt x="412" y="887"/>
                  </a:lnTo>
                  <a:lnTo>
                    <a:pt x="406" y="889"/>
                  </a:lnTo>
                  <a:lnTo>
                    <a:pt x="403" y="892"/>
                  </a:lnTo>
                  <a:lnTo>
                    <a:pt x="401" y="896"/>
                  </a:lnTo>
                  <a:lnTo>
                    <a:pt x="400" y="900"/>
                  </a:lnTo>
                  <a:lnTo>
                    <a:pt x="399" y="904"/>
                  </a:lnTo>
                  <a:lnTo>
                    <a:pt x="400" y="908"/>
                  </a:lnTo>
                  <a:lnTo>
                    <a:pt x="405" y="911"/>
                  </a:lnTo>
                  <a:lnTo>
                    <a:pt x="413" y="911"/>
                  </a:lnTo>
                  <a:lnTo>
                    <a:pt x="423" y="909"/>
                  </a:lnTo>
                  <a:lnTo>
                    <a:pt x="428" y="907"/>
                  </a:lnTo>
                  <a:lnTo>
                    <a:pt x="433" y="904"/>
                  </a:lnTo>
                  <a:lnTo>
                    <a:pt x="437" y="902"/>
                  </a:lnTo>
                  <a:lnTo>
                    <a:pt x="441" y="899"/>
                  </a:lnTo>
                  <a:lnTo>
                    <a:pt x="444" y="896"/>
                  </a:lnTo>
                  <a:lnTo>
                    <a:pt x="447" y="894"/>
                  </a:lnTo>
                  <a:lnTo>
                    <a:pt x="451" y="891"/>
                  </a:lnTo>
                  <a:lnTo>
                    <a:pt x="454" y="889"/>
                  </a:lnTo>
                  <a:lnTo>
                    <a:pt x="458" y="884"/>
                  </a:lnTo>
                  <a:lnTo>
                    <a:pt x="463" y="877"/>
                  </a:lnTo>
                  <a:lnTo>
                    <a:pt x="469" y="871"/>
                  </a:lnTo>
                  <a:lnTo>
                    <a:pt x="479" y="871"/>
                  </a:lnTo>
                  <a:lnTo>
                    <a:pt x="485" y="873"/>
                  </a:lnTo>
                  <a:lnTo>
                    <a:pt x="492" y="874"/>
                  </a:lnTo>
                  <a:lnTo>
                    <a:pt x="497" y="874"/>
                  </a:lnTo>
                  <a:lnTo>
                    <a:pt x="501" y="874"/>
                  </a:lnTo>
                  <a:lnTo>
                    <a:pt x="504" y="874"/>
                  </a:lnTo>
                  <a:lnTo>
                    <a:pt x="507" y="874"/>
                  </a:lnTo>
                  <a:lnTo>
                    <a:pt x="510" y="875"/>
                  </a:lnTo>
                  <a:lnTo>
                    <a:pt x="513" y="876"/>
                  </a:lnTo>
                  <a:lnTo>
                    <a:pt x="517" y="878"/>
                  </a:lnTo>
                  <a:lnTo>
                    <a:pt x="520" y="880"/>
                  </a:lnTo>
                  <a:lnTo>
                    <a:pt x="520" y="882"/>
                  </a:lnTo>
                  <a:lnTo>
                    <a:pt x="517" y="885"/>
                  </a:lnTo>
                  <a:lnTo>
                    <a:pt x="514" y="888"/>
                  </a:lnTo>
                  <a:lnTo>
                    <a:pt x="513" y="890"/>
                  </a:lnTo>
                  <a:lnTo>
                    <a:pt x="511" y="891"/>
                  </a:lnTo>
                  <a:lnTo>
                    <a:pt x="506" y="889"/>
                  </a:lnTo>
                  <a:lnTo>
                    <a:pt x="497" y="887"/>
                  </a:lnTo>
                  <a:lnTo>
                    <a:pt x="489" y="886"/>
                  </a:lnTo>
                  <a:lnTo>
                    <a:pt x="480" y="886"/>
                  </a:lnTo>
                  <a:lnTo>
                    <a:pt x="476" y="887"/>
                  </a:lnTo>
                  <a:lnTo>
                    <a:pt x="474" y="890"/>
                  </a:lnTo>
                  <a:lnTo>
                    <a:pt x="474" y="892"/>
                  </a:lnTo>
                  <a:lnTo>
                    <a:pt x="473" y="894"/>
                  </a:lnTo>
                  <a:lnTo>
                    <a:pt x="470" y="895"/>
                  </a:lnTo>
                  <a:lnTo>
                    <a:pt x="465" y="897"/>
                  </a:lnTo>
                  <a:lnTo>
                    <a:pt x="459" y="900"/>
                  </a:lnTo>
                  <a:lnTo>
                    <a:pt x="453" y="905"/>
                  </a:lnTo>
                  <a:lnTo>
                    <a:pt x="447" y="909"/>
                  </a:lnTo>
                  <a:lnTo>
                    <a:pt x="443" y="915"/>
                  </a:lnTo>
                  <a:lnTo>
                    <a:pt x="437" y="921"/>
                  </a:lnTo>
                  <a:lnTo>
                    <a:pt x="433" y="928"/>
                  </a:lnTo>
                  <a:lnTo>
                    <a:pt x="432" y="933"/>
                  </a:lnTo>
                  <a:lnTo>
                    <a:pt x="435" y="936"/>
                  </a:lnTo>
                  <a:lnTo>
                    <a:pt x="438" y="937"/>
                  </a:lnTo>
                  <a:lnTo>
                    <a:pt x="440" y="939"/>
                  </a:lnTo>
                  <a:lnTo>
                    <a:pt x="443" y="943"/>
                  </a:lnTo>
                  <a:lnTo>
                    <a:pt x="447" y="948"/>
                  </a:lnTo>
                  <a:lnTo>
                    <a:pt x="455" y="954"/>
                  </a:lnTo>
                  <a:lnTo>
                    <a:pt x="460" y="960"/>
                  </a:lnTo>
                  <a:lnTo>
                    <a:pt x="460" y="965"/>
                  </a:lnTo>
                  <a:lnTo>
                    <a:pt x="457" y="967"/>
                  </a:lnTo>
                  <a:lnTo>
                    <a:pt x="454" y="965"/>
                  </a:lnTo>
                  <a:lnTo>
                    <a:pt x="451" y="962"/>
                  </a:lnTo>
                  <a:lnTo>
                    <a:pt x="444" y="962"/>
                  </a:lnTo>
                  <a:lnTo>
                    <a:pt x="440" y="963"/>
                  </a:lnTo>
                  <a:lnTo>
                    <a:pt x="440" y="965"/>
                  </a:lnTo>
                  <a:lnTo>
                    <a:pt x="440" y="969"/>
                  </a:lnTo>
                  <a:lnTo>
                    <a:pt x="438" y="975"/>
                  </a:lnTo>
                  <a:lnTo>
                    <a:pt x="434" y="981"/>
                  </a:lnTo>
                  <a:lnTo>
                    <a:pt x="431" y="985"/>
                  </a:lnTo>
                  <a:lnTo>
                    <a:pt x="428" y="988"/>
                  </a:lnTo>
                  <a:lnTo>
                    <a:pt x="423" y="989"/>
                  </a:lnTo>
                  <a:lnTo>
                    <a:pt x="417" y="989"/>
                  </a:lnTo>
                  <a:lnTo>
                    <a:pt x="412" y="988"/>
                  </a:lnTo>
                  <a:lnTo>
                    <a:pt x="407" y="987"/>
                  </a:lnTo>
                  <a:lnTo>
                    <a:pt x="405" y="987"/>
                  </a:lnTo>
                  <a:lnTo>
                    <a:pt x="407" y="990"/>
                  </a:lnTo>
                  <a:lnTo>
                    <a:pt x="411" y="995"/>
                  </a:lnTo>
                  <a:lnTo>
                    <a:pt x="410" y="1003"/>
                  </a:lnTo>
                  <a:lnTo>
                    <a:pt x="402" y="1008"/>
                  </a:lnTo>
                  <a:lnTo>
                    <a:pt x="396" y="1010"/>
                  </a:lnTo>
                  <a:lnTo>
                    <a:pt x="390" y="1012"/>
                  </a:lnTo>
                  <a:lnTo>
                    <a:pt x="385" y="1014"/>
                  </a:lnTo>
                  <a:lnTo>
                    <a:pt x="380" y="1016"/>
                  </a:lnTo>
                  <a:lnTo>
                    <a:pt x="374" y="1018"/>
                  </a:lnTo>
                  <a:lnTo>
                    <a:pt x="368" y="1020"/>
                  </a:lnTo>
                  <a:lnTo>
                    <a:pt x="364" y="1021"/>
                  </a:lnTo>
                  <a:lnTo>
                    <a:pt x="359" y="1022"/>
                  </a:lnTo>
                  <a:lnTo>
                    <a:pt x="355" y="1023"/>
                  </a:lnTo>
                  <a:lnTo>
                    <a:pt x="350" y="1025"/>
                  </a:lnTo>
                  <a:lnTo>
                    <a:pt x="345" y="1028"/>
                  </a:lnTo>
                  <a:lnTo>
                    <a:pt x="340" y="1030"/>
                  </a:lnTo>
                  <a:lnTo>
                    <a:pt x="335" y="1033"/>
                  </a:lnTo>
                  <a:lnTo>
                    <a:pt x="329" y="1034"/>
                  </a:lnTo>
                  <a:lnTo>
                    <a:pt x="324" y="1035"/>
                  </a:lnTo>
                  <a:lnTo>
                    <a:pt x="320" y="1034"/>
                  </a:lnTo>
                  <a:lnTo>
                    <a:pt x="314" y="1028"/>
                  </a:lnTo>
                  <a:lnTo>
                    <a:pt x="311" y="1019"/>
                  </a:lnTo>
                  <a:lnTo>
                    <a:pt x="309" y="1011"/>
                  </a:lnTo>
                  <a:lnTo>
                    <a:pt x="305" y="1005"/>
                  </a:lnTo>
                  <a:lnTo>
                    <a:pt x="299" y="1001"/>
                  </a:lnTo>
                  <a:lnTo>
                    <a:pt x="292" y="996"/>
                  </a:lnTo>
                  <a:lnTo>
                    <a:pt x="286" y="994"/>
                  </a:lnTo>
                  <a:lnTo>
                    <a:pt x="283" y="998"/>
                  </a:lnTo>
                  <a:lnTo>
                    <a:pt x="280" y="1009"/>
                  </a:lnTo>
                  <a:lnTo>
                    <a:pt x="276" y="1024"/>
                  </a:lnTo>
                  <a:lnTo>
                    <a:pt x="273" y="1039"/>
                  </a:lnTo>
                  <a:lnTo>
                    <a:pt x="275" y="1050"/>
                  </a:lnTo>
                  <a:lnTo>
                    <a:pt x="277" y="1055"/>
                  </a:lnTo>
                  <a:lnTo>
                    <a:pt x="276" y="1058"/>
                  </a:lnTo>
                  <a:lnTo>
                    <a:pt x="273" y="1063"/>
                  </a:lnTo>
                  <a:lnTo>
                    <a:pt x="270" y="1070"/>
                  </a:lnTo>
                  <a:lnTo>
                    <a:pt x="269" y="1082"/>
                  </a:lnTo>
                  <a:lnTo>
                    <a:pt x="269" y="1096"/>
                  </a:lnTo>
                  <a:lnTo>
                    <a:pt x="272" y="1105"/>
                  </a:lnTo>
                  <a:lnTo>
                    <a:pt x="278" y="1109"/>
                  </a:lnTo>
                  <a:lnTo>
                    <a:pt x="282" y="1108"/>
                  </a:lnTo>
                  <a:lnTo>
                    <a:pt x="287" y="1107"/>
                  </a:lnTo>
                  <a:lnTo>
                    <a:pt x="293" y="1106"/>
                  </a:lnTo>
                  <a:lnTo>
                    <a:pt x="299" y="1105"/>
                  </a:lnTo>
                  <a:lnTo>
                    <a:pt x="305" y="1104"/>
                  </a:lnTo>
                  <a:lnTo>
                    <a:pt x="311" y="1103"/>
                  </a:lnTo>
                  <a:lnTo>
                    <a:pt x="316" y="1102"/>
                  </a:lnTo>
                  <a:lnTo>
                    <a:pt x="321" y="1101"/>
                  </a:lnTo>
                  <a:lnTo>
                    <a:pt x="329" y="1099"/>
                  </a:lnTo>
                  <a:lnTo>
                    <a:pt x="335" y="1095"/>
                  </a:lnTo>
                  <a:lnTo>
                    <a:pt x="341" y="1093"/>
                  </a:lnTo>
                  <a:lnTo>
                    <a:pt x="350" y="1095"/>
                  </a:lnTo>
                  <a:lnTo>
                    <a:pt x="356" y="1097"/>
                  </a:lnTo>
                  <a:lnTo>
                    <a:pt x="364" y="1099"/>
                  </a:lnTo>
                  <a:lnTo>
                    <a:pt x="372" y="1100"/>
                  </a:lnTo>
                  <a:lnTo>
                    <a:pt x="381" y="1101"/>
                  </a:lnTo>
                  <a:lnTo>
                    <a:pt x="388" y="1102"/>
                  </a:lnTo>
                  <a:lnTo>
                    <a:pt x="396" y="1102"/>
                  </a:lnTo>
                  <a:lnTo>
                    <a:pt x="402" y="1102"/>
                  </a:lnTo>
                  <a:lnTo>
                    <a:pt x="407" y="1102"/>
                  </a:lnTo>
                  <a:lnTo>
                    <a:pt x="413" y="1101"/>
                  </a:lnTo>
                  <a:lnTo>
                    <a:pt x="417" y="1100"/>
                  </a:lnTo>
                  <a:lnTo>
                    <a:pt x="422" y="1097"/>
                  </a:lnTo>
                  <a:lnTo>
                    <a:pt x="426" y="1095"/>
                  </a:lnTo>
                  <a:lnTo>
                    <a:pt x="431" y="1092"/>
                  </a:lnTo>
                  <a:lnTo>
                    <a:pt x="435" y="1091"/>
                  </a:lnTo>
                  <a:lnTo>
                    <a:pt x="438" y="1090"/>
                  </a:lnTo>
                  <a:lnTo>
                    <a:pt x="441" y="1090"/>
                  </a:lnTo>
                  <a:lnTo>
                    <a:pt x="445" y="1094"/>
                  </a:lnTo>
                  <a:lnTo>
                    <a:pt x="452" y="1101"/>
                  </a:lnTo>
                  <a:lnTo>
                    <a:pt x="458" y="1107"/>
                  </a:lnTo>
                  <a:lnTo>
                    <a:pt x="467" y="1108"/>
                  </a:lnTo>
                  <a:lnTo>
                    <a:pt x="473" y="1107"/>
                  </a:lnTo>
                  <a:lnTo>
                    <a:pt x="481" y="1106"/>
                  </a:lnTo>
                  <a:lnTo>
                    <a:pt x="490" y="1104"/>
                  </a:lnTo>
                  <a:lnTo>
                    <a:pt x="498" y="1103"/>
                  </a:lnTo>
                  <a:lnTo>
                    <a:pt x="507" y="1101"/>
                  </a:lnTo>
                  <a:lnTo>
                    <a:pt x="514" y="1100"/>
                  </a:lnTo>
                  <a:lnTo>
                    <a:pt x="521" y="1097"/>
                  </a:lnTo>
                  <a:lnTo>
                    <a:pt x="526" y="1095"/>
                  </a:lnTo>
                  <a:lnTo>
                    <a:pt x="531" y="1088"/>
                  </a:lnTo>
                  <a:lnTo>
                    <a:pt x="534" y="1078"/>
                  </a:lnTo>
                  <a:lnTo>
                    <a:pt x="537" y="1071"/>
                  </a:lnTo>
                  <a:lnTo>
                    <a:pt x="542" y="1070"/>
                  </a:lnTo>
                  <a:lnTo>
                    <a:pt x="547" y="1075"/>
                  </a:lnTo>
                  <a:lnTo>
                    <a:pt x="549" y="1082"/>
                  </a:lnTo>
                  <a:lnTo>
                    <a:pt x="551" y="1091"/>
                  </a:lnTo>
                  <a:lnTo>
                    <a:pt x="556" y="1098"/>
                  </a:lnTo>
                  <a:lnTo>
                    <a:pt x="559" y="1101"/>
                  </a:lnTo>
                  <a:lnTo>
                    <a:pt x="563" y="1102"/>
                  </a:lnTo>
                  <a:lnTo>
                    <a:pt x="567" y="1104"/>
                  </a:lnTo>
                  <a:lnTo>
                    <a:pt x="571" y="1105"/>
                  </a:lnTo>
                  <a:lnTo>
                    <a:pt x="575" y="1106"/>
                  </a:lnTo>
                  <a:lnTo>
                    <a:pt x="579" y="1108"/>
                  </a:lnTo>
                  <a:lnTo>
                    <a:pt x="584" y="1111"/>
                  </a:lnTo>
                  <a:lnTo>
                    <a:pt x="590" y="1115"/>
                  </a:lnTo>
                  <a:lnTo>
                    <a:pt x="596" y="1119"/>
                  </a:lnTo>
                  <a:lnTo>
                    <a:pt x="601" y="1122"/>
                  </a:lnTo>
                  <a:lnTo>
                    <a:pt x="607" y="1124"/>
                  </a:lnTo>
                  <a:lnTo>
                    <a:pt x="611" y="1126"/>
                  </a:lnTo>
                  <a:lnTo>
                    <a:pt x="615" y="1129"/>
                  </a:lnTo>
                  <a:lnTo>
                    <a:pt x="618" y="1129"/>
                  </a:lnTo>
                  <a:lnTo>
                    <a:pt x="620" y="1129"/>
                  </a:lnTo>
                  <a:lnTo>
                    <a:pt x="622" y="1129"/>
                  </a:lnTo>
                  <a:lnTo>
                    <a:pt x="627" y="1124"/>
                  </a:lnTo>
                  <a:lnTo>
                    <a:pt x="634" y="1119"/>
                  </a:lnTo>
                  <a:lnTo>
                    <a:pt x="640" y="1116"/>
                  </a:lnTo>
                  <a:lnTo>
                    <a:pt x="643" y="1118"/>
                  </a:lnTo>
                  <a:lnTo>
                    <a:pt x="638" y="1124"/>
                  </a:lnTo>
                  <a:lnTo>
                    <a:pt x="630" y="1132"/>
                  </a:lnTo>
                  <a:lnTo>
                    <a:pt x="625" y="1138"/>
                  </a:lnTo>
                  <a:lnTo>
                    <a:pt x="626" y="1144"/>
                  </a:lnTo>
                  <a:lnTo>
                    <a:pt x="630" y="1147"/>
                  </a:lnTo>
                  <a:lnTo>
                    <a:pt x="634" y="1151"/>
                  </a:lnTo>
                  <a:lnTo>
                    <a:pt x="638" y="1155"/>
                  </a:lnTo>
                  <a:lnTo>
                    <a:pt x="644" y="1159"/>
                  </a:lnTo>
                  <a:lnTo>
                    <a:pt x="649" y="1162"/>
                  </a:lnTo>
                  <a:lnTo>
                    <a:pt x="653" y="1164"/>
                  </a:lnTo>
                  <a:lnTo>
                    <a:pt x="655" y="1165"/>
                  </a:lnTo>
                  <a:lnTo>
                    <a:pt x="657" y="1163"/>
                  </a:lnTo>
                  <a:lnTo>
                    <a:pt x="659" y="1158"/>
                  </a:lnTo>
                  <a:lnTo>
                    <a:pt x="662" y="1154"/>
                  </a:lnTo>
                  <a:lnTo>
                    <a:pt x="666" y="1149"/>
                  </a:lnTo>
                  <a:lnTo>
                    <a:pt x="672" y="1141"/>
                  </a:lnTo>
                  <a:lnTo>
                    <a:pt x="678" y="1131"/>
                  </a:lnTo>
                  <a:lnTo>
                    <a:pt x="685" y="1119"/>
                  </a:lnTo>
                  <a:lnTo>
                    <a:pt x="689" y="1113"/>
                  </a:lnTo>
                  <a:lnTo>
                    <a:pt x="691" y="1116"/>
                  </a:lnTo>
                  <a:lnTo>
                    <a:pt x="690" y="1124"/>
                  </a:lnTo>
                  <a:lnTo>
                    <a:pt x="690" y="1130"/>
                  </a:lnTo>
                  <a:lnTo>
                    <a:pt x="691" y="1135"/>
                  </a:lnTo>
                  <a:lnTo>
                    <a:pt x="694" y="1140"/>
                  </a:lnTo>
                  <a:lnTo>
                    <a:pt x="699" y="1145"/>
                  </a:lnTo>
                  <a:lnTo>
                    <a:pt x="703" y="1150"/>
                  </a:lnTo>
                  <a:lnTo>
                    <a:pt x="703" y="1152"/>
                  </a:lnTo>
                  <a:lnTo>
                    <a:pt x="697" y="1150"/>
                  </a:lnTo>
                  <a:lnTo>
                    <a:pt x="689" y="1147"/>
                  </a:lnTo>
                  <a:lnTo>
                    <a:pt x="684" y="1144"/>
                  </a:lnTo>
                  <a:lnTo>
                    <a:pt x="679" y="1145"/>
                  </a:lnTo>
                  <a:lnTo>
                    <a:pt x="674" y="1148"/>
                  </a:lnTo>
                  <a:lnTo>
                    <a:pt x="669" y="1153"/>
                  </a:lnTo>
                  <a:lnTo>
                    <a:pt x="666" y="1159"/>
                  </a:lnTo>
                  <a:lnTo>
                    <a:pt x="666" y="1165"/>
                  </a:lnTo>
                  <a:lnTo>
                    <a:pt x="667" y="1173"/>
                  </a:lnTo>
                  <a:lnTo>
                    <a:pt x="669" y="1177"/>
                  </a:lnTo>
                  <a:lnTo>
                    <a:pt x="674" y="1182"/>
                  </a:lnTo>
                  <a:lnTo>
                    <a:pt x="681" y="1188"/>
                  </a:lnTo>
                  <a:lnTo>
                    <a:pt x="688" y="1195"/>
                  </a:lnTo>
                  <a:lnTo>
                    <a:pt x="696" y="1201"/>
                  </a:lnTo>
                  <a:lnTo>
                    <a:pt x="703" y="1208"/>
                  </a:lnTo>
                  <a:lnTo>
                    <a:pt x="709" y="1214"/>
                  </a:lnTo>
                  <a:lnTo>
                    <a:pt x="714" y="1219"/>
                  </a:lnTo>
                  <a:lnTo>
                    <a:pt x="719" y="1223"/>
                  </a:lnTo>
                  <a:lnTo>
                    <a:pt x="724" y="1226"/>
                  </a:lnTo>
                  <a:lnTo>
                    <a:pt x="728" y="1228"/>
                  </a:lnTo>
                  <a:lnTo>
                    <a:pt x="734" y="1230"/>
                  </a:lnTo>
                  <a:lnTo>
                    <a:pt x="739" y="1231"/>
                  </a:lnTo>
                  <a:lnTo>
                    <a:pt x="744" y="1232"/>
                  </a:lnTo>
                  <a:lnTo>
                    <a:pt x="750" y="1232"/>
                  </a:lnTo>
                  <a:lnTo>
                    <a:pt x="755" y="1232"/>
                  </a:lnTo>
                  <a:lnTo>
                    <a:pt x="762" y="1232"/>
                  </a:lnTo>
                  <a:lnTo>
                    <a:pt x="768" y="1233"/>
                  </a:lnTo>
                  <a:lnTo>
                    <a:pt x="775" y="1234"/>
                  </a:lnTo>
                  <a:lnTo>
                    <a:pt x="783" y="1235"/>
                  </a:lnTo>
                  <a:lnTo>
                    <a:pt x="791" y="1238"/>
                  </a:lnTo>
                  <a:lnTo>
                    <a:pt x="801" y="1241"/>
                  </a:lnTo>
                  <a:lnTo>
                    <a:pt x="810" y="1246"/>
                  </a:lnTo>
                  <a:lnTo>
                    <a:pt x="820" y="1251"/>
                  </a:lnTo>
                  <a:lnTo>
                    <a:pt x="830" y="1257"/>
                  </a:lnTo>
                  <a:lnTo>
                    <a:pt x="841" y="1260"/>
                  </a:lnTo>
                  <a:lnTo>
                    <a:pt x="850" y="1262"/>
                  </a:lnTo>
                  <a:lnTo>
                    <a:pt x="859" y="1264"/>
                  </a:lnTo>
                  <a:lnTo>
                    <a:pt x="867" y="1265"/>
                  </a:lnTo>
                  <a:lnTo>
                    <a:pt x="875" y="1266"/>
                  </a:lnTo>
                  <a:lnTo>
                    <a:pt x="882" y="1269"/>
                  </a:lnTo>
                  <a:lnTo>
                    <a:pt x="888" y="1272"/>
                  </a:lnTo>
                  <a:lnTo>
                    <a:pt x="894" y="1275"/>
                  </a:lnTo>
                  <a:lnTo>
                    <a:pt x="901" y="1278"/>
                  </a:lnTo>
                  <a:lnTo>
                    <a:pt x="909" y="1280"/>
                  </a:lnTo>
                  <a:lnTo>
                    <a:pt x="918" y="1282"/>
                  </a:lnTo>
                  <a:lnTo>
                    <a:pt x="927" y="1284"/>
                  </a:lnTo>
                  <a:lnTo>
                    <a:pt x="935" y="1285"/>
                  </a:lnTo>
                  <a:lnTo>
                    <a:pt x="943" y="1287"/>
                  </a:lnTo>
                  <a:lnTo>
                    <a:pt x="951" y="1288"/>
                  </a:lnTo>
                  <a:lnTo>
                    <a:pt x="958" y="1289"/>
                  </a:lnTo>
                  <a:lnTo>
                    <a:pt x="968" y="1290"/>
                  </a:lnTo>
                  <a:lnTo>
                    <a:pt x="978" y="1290"/>
                  </a:lnTo>
                  <a:lnTo>
                    <a:pt x="991" y="1289"/>
                  </a:lnTo>
                  <a:lnTo>
                    <a:pt x="1002" y="1289"/>
                  </a:lnTo>
                  <a:lnTo>
                    <a:pt x="1013" y="1287"/>
                  </a:lnTo>
                  <a:lnTo>
                    <a:pt x="1023" y="1285"/>
                  </a:lnTo>
                  <a:lnTo>
                    <a:pt x="1033" y="1282"/>
                  </a:lnTo>
                  <a:lnTo>
                    <a:pt x="1041" y="1279"/>
                  </a:lnTo>
                  <a:lnTo>
                    <a:pt x="1049" y="1275"/>
                  </a:lnTo>
                  <a:lnTo>
                    <a:pt x="1057" y="1272"/>
                  </a:lnTo>
                  <a:lnTo>
                    <a:pt x="1066" y="1268"/>
                  </a:lnTo>
                  <a:lnTo>
                    <a:pt x="1073" y="1265"/>
                  </a:lnTo>
                  <a:lnTo>
                    <a:pt x="1080" y="1263"/>
                  </a:lnTo>
                  <a:lnTo>
                    <a:pt x="1087" y="1261"/>
                  </a:lnTo>
                  <a:lnTo>
                    <a:pt x="1094" y="1260"/>
                  </a:lnTo>
                  <a:lnTo>
                    <a:pt x="1101" y="1258"/>
                  </a:lnTo>
                  <a:lnTo>
                    <a:pt x="1111" y="1253"/>
                  </a:lnTo>
                  <a:lnTo>
                    <a:pt x="1120" y="1247"/>
                  </a:lnTo>
                  <a:lnTo>
                    <a:pt x="1128" y="1240"/>
                  </a:lnTo>
                  <a:lnTo>
                    <a:pt x="1136" y="1233"/>
                  </a:lnTo>
                  <a:lnTo>
                    <a:pt x="1144" y="1226"/>
                  </a:lnTo>
                  <a:lnTo>
                    <a:pt x="1148" y="1219"/>
                  </a:lnTo>
                  <a:lnTo>
                    <a:pt x="1150" y="1213"/>
                  </a:lnTo>
                  <a:lnTo>
                    <a:pt x="1151" y="1206"/>
                  </a:lnTo>
                  <a:lnTo>
                    <a:pt x="1153" y="1199"/>
                  </a:lnTo>
                  <a:lnTo>
                    <a:pt x="1156" y="1191"/>
                  </a:lnTo>
                  <a:lnTo>
                    <a:pt x="1160" y="1183"/>
                  </a:lnTo>
                  <a:lnTo>
                    <a:pt x="1165" y="1176"/>
                  </a:lnTo>
                  <a:lnTo>
                    <a:pt x="1170" y="1168"/>
                  </a:lnTo>
                  <a:lnTo>
                    <a:pt x="1176" y="1162"/>
                  </a:lnTo>
                  <a:lnTo>
                    <a:pt x="1183" y="1158"/>
                  </a:lnTo>
                  <a:lnTo>
                    <a:pt x="1190" y="1155"/>
                  </a:lnTo>
                  <a:lnTo>
                    <a:pt x="1197" y="1151"/>
                  </a:lnTo>
                  <a:lnTo>
                    <a:pt x="1205" y="1148"/>
                  </a:lnTo>
                  <a:lnTo>
                    <a:pt x="1214" y="1144"/>
                  </a:lnTo>
                  <a:lnTo>
                    <a:pt x="1224" y="1141"/>
                  </a:lnTo>
                  <a:lnTo>
                    <a:pt x="1234" y="1138"/>
                  </a:lnTo>
                  <a:lnTo>
                    <a:pt x="1243" y="1136"/>
                  </a:lnTo>
                  <a:lnTo>
                    <a:pt x="1252" y="1134"/>
                  </a:lnTo>
                  <a:lnTo>
                    <a:pt x="1261" y="1133"/>
                  </a:lnTo>
                  <a:lnTo>
                    <a:pt x="1268" y="1132"/>
                  </a:lnTo>
                  <a:lnTo>
                    <a:pt x="1274" y="1132"/>
                  </a:lnTo>
                  <a:lnTo>
                    <a:pt x="1277" y="1131"/>
                  </a:lnTo>
                  <a:lnTo>
                    <a:pt x="1279" y="1130"/>
                  </a:lnTo>
                  <a:lnTo>
                    <a:pt x="1279" y="1129"/>
                  </a:lnTo>
                  <a:lnTo>
                    <a:pt x="1277" y="1128"/>
                  </a:lnTo>
                  <a:lnTo>
                    <a:pt x="1273" y="1125"/>
                  </a:lnTo>
                  <a:lnTo>
                    <a:pt x="1268" y="1123"/>
                  </a:lnTo>
                  <a:lnTo>
                    <a:pt x="1262" y="1120"/>
                  </a:lnTo>
                  <a:lnTo>
                    <a:pt x="1256" y="1117"/>
                  </a:lnTo>
                  <a:lnTo>
                    <a:pt x="1252" y="1114"/>
                  </a:lnTo>
                  <a:lnTo>
                    <a:pt x="1248" y="1111"/>
                  </a:lnTo>
                  <a:lnTo>
                    <a:pt x="1246" y="1107"/>
                  </a:lnTo>
                  <a:lnTo>
                    <a:pt x="1245" y="1105"/>
                  </a:lnTo>
                  <a:lnTo>
                    <a:pt x="1247" y="1102"/>
                  </a:lnTo>
                  <a:lnTo>
                    <a:pt x="1254" y="1102"/>
                  </a:lnTo>
                  <a:lnTo>
                    <a:pt x="1263" y="1105"/>
                  </a:lnTo>
                  <a:lnTo>
                    <a:pt x="1269" y="1106"/>
                  </a:lnTo>
                  <a:lnTo>
                    <a:pt x="1273" y="1100"/>
                  </a:lnTo>
                  <a:lnTo>
                    <a:pt x="1275" y="1087"/>
                  </a:lnTo>
                  <a:lnTo>
                    <a:pt x="1277" y="1074"/>
                  </a:lnTo>
                  <a:lnTo>
                    <a:pt x="1279" y="1067"/>
                  </a:lnTo>
                  <a:lnTo>
                    <a:pt x="1281" y="1073"/>
                  </a:lnTo>
                  <a:lnTo>
                    <a:pt x="1284" y="1083"/>
                  </a:lnTo>
                  <a:lnTo>
                    <a:pt x="1289" y="1087"/>
                  </a:lnTo>
                  <a:lnTo>
                    <a:pt x="1293" y="1087"/>
                  </a:lnTo>
                  <a:lnTo>
                    <a:pt x="1300" y="1082"/>
                  </a:lnTo>
                  <a:lnTo>
                    <a:pt x="1305" y="1078"/>
                  </a:lnTo>
                  <a:lnTo>
                    <a:pt x="1308" y="1075"/>
                  </a:lnTo>
                  <a:lnTo>
                    <a:pt x="1311" y="1077"/>
                  </a:lnTo>
                  <a:lnTo>
                    <a:pt x="1316" y="1083"/>
                  </a:lnTo>
                  <a:lnTo>
                    <a:pt x="1321" y="1090"/>
                  </a:lnTo>
                  <a:lnTo>
                    <a:pt x="1325" y="1093"/>
                  </a:lnTo>
                  <a:lnTo>
                    <a:pt x="1328" y="1096"/>
                  </a:lnTo>
                  <a:lnTo>
                    <a:pt x="1331" y="1102"/>
                  </a:lnTo>
                  <a:lnTo>
                    <a:pt x="1333" y="1110"/>
                  </a:lnTo>
                  <a:lnTo>
                    <a:pt x="1338" y="1113"/>
                  </a:lnTo>
                  <a:lnTo>
                    <a:pt x="1342" y="1113"/>
                  </a:lnTo>
                  <a:lnTo>
                    <a:pt x="1347" y="1109"/>
                  </a:lnTo>
                  <a:lnTo>
                    <a:pt x="1350" y="1106"/>
                  </a:lnTo>
                  <a:lnTo>
                    <a:pt x="1353" y="1104"/>
                  </a:lnTo>
                  <a:lnTo>
                    <a:pt x="1357" y="1102"/>
                  </a:lnTo>
                  <a:lnTo>
                    <a:pt x="1361" y="1100"/>
                  </a:lnTo>
                  <a:lnTo>
                    <a:pt x="1365" y="1098"/>
                  </a:lnTo>
                  <a:lnTo>
                    <a:pt x="1369" y="1096"/>
                  </a:lnTo>
                  <a:lnTo>
                    <a:pt x="1375" y="1093"/>
                  </a:lnTo>
                  <a:lnTo>
                    <a:pt x="1380" y="1091"/>
                  </a:lnTo>
                  <a:lnTo>
                    <a:pt x="1388" y="1087"/>
                  </a:lnTo>
                  <a:lnTo>
                    <a:pt x="1391" y="1083"/>
                  </a:lnTo>
                  <a:lnTo>
                    <a:pt x="1394" y="1081"/>
                  </a:lnTo>
                  <a:lnTo>
                    <a:pt x="1398" y="1077"/>
                  </a:lnTo>
                  <a:lnTo>
                    <a:pt x="1401" y="1074"/>
                  </a:lnTo>
                  <a:lnTo>
                    <a:pt x="1405" y="1069"/>
                  </a:lnTo>
                  <a:lnTo>
                    <a:pt x="1409" y="1064"/>
                  </a:lnTo>
                  <a:lnTo>
                    <a:pt x="1415" y="1058"/>
                  </a:lnTo>
                  <a:lnTo>
                    <a:pt x="1419" y="1052"/>
                  </a:lnTo>
                  <a:lnTo>
                    <a:pt x="1423" y="1047"/>
                  </a:lnTo>
                  <a:lnTo>
                    <a:pt x="1427" y="1041"/>
                  </a:lnTo>
                  <a:lnTo>
                    <a:pt x="1430" y="1038"/>
                  </a:lnTo>
                  <a:lnTo>
                    <a:pt x="1435" y="1033"/>
                  </a:lnTo>
                  <a:lnTo>
                    <a:pt x="1443" y="1024"/>
                  </a:lnTo>
                  <a:lnTo>
                    <a:pt x="1455" y="1013"/>
                  </a:lnTo>
                  <a:lnTo>
                    <a:pt x="1467" y="1000"/>
                  </a:lnTo>
                  <a:lnTo>
                    <a:pt x="1479" y="987"/>
                  </a:lnTo>
                  <a:lnTo>
                    <a:pt x="1492" y="976"/>
                  </a:lnTo>
                  <a:lnTo>
                    <a:pt x="1502" y="968"/>
                  </a:lnTo>
                  <a:lnTo>
                    <a:pt x="1509" y="964"/>
                  </a:lnTo>
                  <a:lnTo>
                    <a:pt x="1514" y="962"/>
                  </a:lnTo>
                  <a:lnTo>
                    <a:pt x="1517" y="959"/>
                  </a:lnTo>
                  <a:lnTo>
                    <a:pt x="1520" y="955"/>
                  </a:lnTo>
                  <a:lnTo>
                    <a:pt x="1523" y="951"/>
                  </a:lnTo>
                  <a:lnTo>
                    <a:pt x="1526" y="947"/>
                  </a:lnTo>
                  <a:lnTo>
                    <a:pt x="1531" y="944"/>
                  </a:lnTo>
                  <a:lnTo>
                    <a:pt x="1538" y="942"/>
                  </a:lnTo>
                  <a:lnTo>
                    <a:pt x="1546" y="941"/>
                  </a:lnTo>
                  <a:lnTo>
                    <a:pt x="1555" y="939"/>
                  </a:lnTo>
                  <a:lnTo>
                    <a:pt x="1562" y="936"/>
                  </a:lnTo>
                  <a:lnTo>
                    <a:pt x="1570" y="930"/>
                  </a:lnTo>
                  <a:lnTo>
                    <a:pt x="1576" y="924"/>
                  </a:lnTo>
                  <a:lnTo>
                    <a:pt x="1581" y="918"/>
                  </a:lnTo>
                  <a:lnTo>
                    <a:pt x="1586" y="912"/>
                  </a:lnTo>
                  <a:lnTo>
                    <a:pt x="1590" y="907"/>
                  </a:lnTo>
                  <a:lnTo>
                    <a:pt x="1594" y="904"/>
                  </a:lnTo>
                  <a:lnTo>
                    <a:pt x="1601" y="903"/>
                  </a:lnTo>
                  <a:lnTo>
                    <a:pt x="1609" y="904"/>
                  </a:lnTo>
                  <a:lnTo>
                    <a:pt x="1613" y="908"/>
                  </a:lnTo>
                  <a:lnTo>
                    <a:pt x="1614" y="915"/>
                  </a:lnTo>
                  <a:lnTo>
                    <a:pt x="1615" y="919"/>
                  </a:lnTo>
                  <a:lnTo>
                    <a:pt x="1618" y="918"/>
                  </a:lnTo>
                  <a:lnTo>
                    <a:pt x="1621" y="917"/>
                  </a:lnTo>
                  <a:lnTo>
                    <a:pt x="1623" y="916"/>
                  </a:lnTo>
                  <a:lnTo>
                    <a:pt x="1631" y="907"/>
                  </a:lnTo>
                  <a:close/>
                </a:path>
              </a:pathLst>
            </a:custGeom>
            <a:solidFill>
              <a:srgbClr val="007474"/>
            </a:solidFill>
            <a:ln w="9525">
              <a:solidFill>
                <a:srgbClr val="5C2D0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67" name="Rektangel med rundade hörn 162">
              <a:extLst>
                <a:ext uri="{FF2B5EF4-FFF2-40B4-BE49-F238E27FC236}">
                  <a16:creationId xmlns:a16="http://schemas.microsoft.com/office/drawing/2014/main" id="{8EEF570A-0F8C-B641-9030-D127ECD96AB4}"/>
                </a:ext>
              </a:extLst>
            </p:cNvPr>
            <p:cNvSpPr/>
            <p:nvPr/>
          </p:nvSpPr>
          <p:spPr bwMode="auto">
            <a:xfrm>
              <a:off x="6128015" y="4352547"/>
              <a:ext cx="233823" cy="193675"/>
            </a:xfrm>
            <a:prstGeom prst="roundRect">
              <a:avLst/>
            </a:prstGeom>
            <a:solidFill>
              <a:srgbClr val="800000">
                <a:lumMod val="60000"/>
                <a:lumOff val="40000"/>
              </a:srgbClr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Tx/>
                <a:buFontTx/>
                <a:buChar char="•"/>
                <a:tabLst/>
                <a:defRPr/>
              </a:pPr>
              <a:endParaRPr kumimoji="0" lang="sv-SE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68" name="textruta 3">
              <a:extLst>
                <a:ext uri="{FF2B5EF4-FFF2-40B4-BE49-F238E27FC236}">
                  <a16:creationId xmlns:a16="http://schemas.microsoft.com/office/drawing/2014/main" id="{D8B7A356-1175-1F45-8596-C16E25AE9DEB}"/>
                </a:ext>
              </a:extLst>
            </p:cNvPr>
            <p:cNvSpPr txBox="1"/>
            <p:nvPr/>
          </p:nvSpPr>
          <p:spPr>
            <a:xfrm>
              <a:off x="6158091" y="3591170"/>
              <a:ext cx="16130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>
                  <a:solidFill>
                    <a:srgbClr val="254061"/>
                  </a:solidFill>
                  <a:latin typeface="Calibri"/>
                  <a:cs typeface="Calibri"/>
                </a:rPr>
                <a:t>2 or 3 </a:t>
              </a:r>
              <a:r>
                <a:rPr lang="sv-SE" sz="1400" b="1" dirty="0" err="1">
                  <a:solidFill>
                    <a:srgbClr val="254061"/>
                  </a:solidFill>
                  <a:latin typeface="Calibri"/>
                  <a:cs typeface="Calibri"/>
                </a:rPr>
                <a:t>doses</a:t>
              </a:r>
              <a:endParaRPr lang="sv-SE" sz="1400" b="1" dirty="0">
                <a:solidFill>
                  <a:srgbClr val="25406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Rektangel med rundade hörn 2">
              <a:extLst>
                <a:ext uri="{FF2B5EF4-FFF2-40B4-BE49-F238E27FC236}">
                  <a16:creationId xmlns:a16="http://schemas.microsoft.com/office/drawing/2014/main" id="{98D148A6-C242-ED48-9E81-FA228A114198}"/>
                </a:ext>
              </a:extLst>
            </p:cNvPr>
            <p:cNvSpPr/>
            <p:nvPr/>
          </p:nvSpPr>
          <p:spPr bwMode="auto">
            <a:xfrm>
              <a:off x="6131121" y="4057233"/>
              <a:ext cx="233823" cy="193675"/>
            </a:xfrm>
            <a:prstGeom prst="roundRect">
              <a:avLst/>
            </a:prstGeom>
            <a:solidFill>
              <a:srgbClr val="339999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Tx/>
                <a:buFontTx/>
                <a:buChar char="•"/>
                <a:tabLst/>
                <a:defRPr/>
              </a:pPr>
              <a:endParaRPr kumimoji="0" lang="sv-SE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70" name="textruta 159">
              <a:extLst>
                <a:ext uri="{FF2B5EF4-FFF2-40B4-BE49-F238E27FC236}">
                  <a16:creationId xmlns:a16="http://schemas.microsoft.com/office/drawing/2014/main" id="{4B353062-F331-A34B-A3DF-7FF8C19EAFC0}"/>
                </a:ext>
              </a:extLst>
            </p:cNvPr>
            <p:cNvSpPr txBox="1"/>
            <p:nvPr/>
          </p:nvSpPr>
          <p:spPr>
            <a:xfrm>
              <a:off x="6376708" y="3980914"/>
              <a:ext cx="7614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>
                  <a:solidFill>
                    <a:srgbClr val="254061"/>
                  </a:solidFill>
                  <a:latin typeface="Calibri"/>
                  <a:cs typeface="Calibri"/>
                </a:rPr>
                <a:t>≥ 70%</a:t>
              </a:r>
            </a:p>
          </p:txBody>
        </p:sp>
        <p:sp>
          <p:nvSpPr>
            <p:cNvPr id="71" name="Rektangel med rundade hörn 160">
              <a:extLst>
                <a:ext uri="{FF2B5EF4-FFF2-40B4-BE49-F238E27FC236}">
                  <a16:creationId xmlns:a16="http://schemas.microsoft.com/office/drawing/2014/main" id="{D9F2B9B2-A723-E343-BB93-07B8D6431100}"/>
                </a:ext>
              </a:extLst>
            </p:cNvPr>
            <p:cNvSpPr/>
            <p:nvPr/>
          </p:nvSpPr>
          <p:spPr bwMode="auto">
            <a:xfrm>
              <a:off x="7147101" y="4048111"/>
              <a:ext cx="233823" cy="193675"/>
            </a:xfrm>
            <a:prstGeom prst="roundRect">
              <a:avLst/>
            </a:prstGeom>
            <a:solidFill>
              <a:srgbClr val="99FFCC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Tx/>
                <a:buFontTx/>
                <a:buChar char="•"/>
                <a:tabLst/>
                <a:defRPr/>
              </a:pPr>
              <a:endParaRPr kumimoji="0" lang="sv-SE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72" name="textruta 161">
              <a:extLst>
                <a:ext uri="{FF2B5EF4-FFF2-40B4-BE49-F238E27FC236}">
                  <a16:creationId xmlns:a16="http://schemas.microsoft.com/office/drawing/2014/main" id="{5CE3C393-D23D-C044-B1F9-4A03F767982C}"/>
                </a:ext>
              </a:extLst>
            </p:cNvPr>
            <p:cNvSpPr txBox="1"/>
            <p:nvPr/>
          </p:nvSpPr>
          <p:spPr>
            <a:xfrm>
              <a:off x="7401467" y="3986027"/>
              <a:ext cx="11908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>
                  <a:solidFill>
                    <a:srgbClr val="254061"/>
                  </a:solidFill>
                  <a:latin typeface="Calibri"/>
                  <a:cs typeface="Calibri"/>
                </a:rPr>
                <a:t>50 to 69%</a:t>
              </a:r>
            </a:p>
          </p:txBody>
        </p:sp>
        <p:sp>
          <p:nvSpPr>
            <p:cNvPr id="73" name="textruta 164">
              <a:extLst>
                <a:ext uri="{FF2B5EF4-FFF2-40B4-BE49-F238E27FC236}">
                  <a16:creationId xmlns:a16="http://schemas.microsoft.com/office/drawing/2014/main" id="{E9BF69BF-8B6F-D34B-9EC8-EDA33309B1C7}"/>
                </a:ext>
              </a:extLst>
            </p:cNvPr>
            <p:cNvSpPr txBox="1"/>
            <p:nvPr/>
          </p:nvSpPr>
          <p:spPr>
            <a:xfrm>
              <a:off x="6380540" y="4287575"/>
              <a:ext cx="10718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>
                  <a:solidFill>
                    <a:srgbClr val="254061"/>
                  </a:solidFill>
                  <a:latin typeface="Calibri"/>
                  <a:cs typeface="Calibri"/>
                </a:rPr>
                <a:t>0 to 49%</a:t>
              </a:r>
            </a:p>
          </p:txBody>
        </p:sp>
        <p:sp>
          <p:nvSpPr>
            <p:cNvPr id="74" name="Rektangel 11">
              <a:extLst>
                <a:ext uri="{FF2B5EF4-FFF2-40B4-BE49-F238E27FC236}">
                  <a16:creationId xmlns:a16="http://schemas.microsoft.com/office/drawing/2014/main" id="{13F07296-65CE-344B-89D9-BF813EE8F933}"/>
                </a:ext>
              </a:extLst>
            </p:cNvPr>
            <p:cNvSpPr/>
            <p:nvPr/>
          </p:nvSpPr>
          <p:spPr bwMode="auto">
            <a:xfrm rot="21418162">
              <a:off x="3590150" y="4400379"/>
              <a:ext cx="129962" cy="45719"/>
            </a:xfrm>
            <a:prstGeom prst="rect">
              <a:avLst/>
            </a:prstGeom>
            <a:solidFill>
              <a:srgbClr val="FFC266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Tx/>
                <a:buChar char="•"/>
              </a:pPr>
              <a:endParaRPr lang="sv-SE" sz="2000">
                <a:solidFill>
                  <a:srgbClr val="FFFFFF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75" name="Rektangel 175">
              <a:extLst>
                <a:ext uri="{FF2B5EF4-FFF2-40B4-BE49-F238E27FC236}">
                  <a16:creationId xmlns:a16="http://schemas.microsoft.com/office/drawing/2014/main" id="{A3AF9D6C-D3FC-484B-B456-EBA99DE606AE}"/>
                </a:ext>
              </a:extLst>
            </p:cNvPr>
            <p:cNvSpPr/>
            <p:nvPr/>
          </p:nvSpPr>
          <p:spPr bwMode="auto">
            <a:xfrm rot="21295461">
              <a:off x="3677534" y="4472757"/>
              <a:ext cx="75422" cy="54783"/>
            </a:xfrm>
            <a:prstGeom prst="rect">
              <a:avLst/>
            </a:prstGeom>
            <a:solidFill>
              <a:srgbClr val="FFC266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Tx/>
                <a:buChar char="•"/>
              </a:pPr>
              <a:endParaRPr lang="sv-SE" sz="2000">
                <a:solidFill>
                  <a:srgbClr val="FFFFFF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76" name="Rektangel 176">
              <a:extLst>
                <a:ext uri="{FF2B5EF4-FFF2-40B4-BE49-F238E27FC236}">
                  <a16:creationId xmlns:a16="http://schemas.microsoft.com/office/drawing/2014/main" id="{530AA2F1-291C-544C-AE77-811A0F2EE0D4}"/>
                </a:ext>
              </a:extLst>
            </p:cNvPr>
            <p:cNvSpPr/>
            <p:nvPr/>
          </p:nvSpPr>
          <p:spPr bwMode="auto">
            <a:xfrm rot="19875237">
              <a:off x="3594150" y="4424210"/>
              <a:ext cx="102809" cy="45719"/>
            </a:xfrm>
            <a:prstGeom prst="rect">
              <a:avLst/>
            </a:prstGeom>
            <a:solidFill>
              <a:srgbClr val="FFC266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Tx/>
                <a:buChar char="•"/>
              </a:pPr>
              <a:endParaRPr lang="sv-SE" sz="2000">
                <a:solidFill>
                  <a:srgbClr val="FFFFFF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77" name="Rektangel 177">
              <a:extLst>
                <a:ext uri="{FF2B5EF4-FFF2-40B4-BE49-F238E27FC236}">
                  <a16:creationId xmlns:a16="http://schemas.microsoft.com/office/drawing/2014/main" id="{2C7B8FE0-1417-FF4A-AD82-ECCCDEBE1B2A}"/>
                </a:ext>
              </a:extLst>
            </p:cNvPr>
            <p:cNvSpPr/>
            <p:nvPr/>
          </p:nvSpPr>
          <p:spPr bwMode="auto">
            <a:xfrm rot="19474899">
              <a:off x="3600195" y="4434110"/>
              <a:ext cx="95037" cy="45719"/>
            </a:xfrm>
            <a:prstGeom prst="rect">
              <a:avLst/>
            </a:prstGeom>
            <a:solidFill>
              <a:srgbClr val="FFC266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Tx/>
                <a:buChar char="•"/>
              </a:pPr>
              <a:endParaRPr lang="sv-SE" sz="2000">
                <a:solidFill>
                  <a:srgbClr val="FFFFFF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78" name="Rektangel 178">
              <a:extLst>
                <a:ext uri="{FF2B5EF4-FFF2-40B4-BE49-F238E27FC236}">
                  <a16:creationId xmlns:a16="http://schemas.microsoft.com/office/drawing/2014/main" id="{119B1D42-8F24-D44D-9D50-8713FB086091}"/>
                </a:ext>
              </a:extLst>
            </p:cNvPr>
            <p:cNvSpPr/>
            <p:nvPr/>
          </p:nvSpPr>
          <p:spPr bwMode="auto">
            <a:xfrm rot="21418162">
              <a:off x="3631257" y="4444165"/>
              <a:ext cx="118021" cy="45719"/>
            </a:xfrm>
            <a:prstGeom prst="rect">
              <a:avLst/>
            </a:prstGeom>
            <a:solidFill>
              <a:srgbClr val="FFC266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Tx/>
                <a:buChar char="•"/>
              </a:pPr>
              <a:endParaRPr lang="sv-SE" sz="2000">
                <a:solidFill>
                  <a:srgbClr val="FFFFFF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79" name="Rektangel 181">
              <a:extLst>
                <a:ext uri="{FF2B5EF4-FFF2-40B4-BE49-F238E27FC236}">
                  <a16:creationId xmlns:a16="http://schemas.microsoft.com/office/drawing/2014/main" id="{C47127D3-72F7-164B-B7AD-3DC0AEFD2052}"/>
                </a:ext>
              </a:extLst>
            </p:cNvPr>
            <p:cNvSpPr/>
            <p:nvPr/>
          </p:nvSpPr>
          <p:spPr bwMode="auto">
            <a:xfrm rot="21418162">
              <a:off x="3701165" y="4489338"/>
              <a:ext cx="52365" cy="45719"/>
            </a:xfrm>
            <a:prstGeom prst="rect">
              <a:avLst/>
            </a:prstGeom>
            <a:solidFill>
              <a:srgbClr val="FFC266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Tx/>
                <a:buChar char="•"/>
              </a:pPr>
              <a:endParaRPr lang="sv-SE" sz="2000">
                <a:solidFill>
                  <a:srgbClr val="FFFFFF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80" name="Rektangel 183">
              <a:extLst>
                <a:ext uri="{FF2B5EF4-FFF2-40B4-BE49-F238E27FC236}">
                  <a16:creationId xmlns:a16="http://schemas.microsoft.com/office/drawing/2014/main" id="{141D32B8-9ACC-F741-9823-D70BF4954988}"/>
                </a:ext>
              </a:extLst>
            </p:cNvPr>
            <p:cNvSpPr/>
            <p:nvPr/>
          </p:nvSpPr>
          <p:spPr bwMode="auto">
            <a:xfrm rot="21418162">
              <a:off x="3682226" y="4500169"/>
              <a:ext cx="52365" cy="45719"/>
            </a:xfrm>
            <a:prstGeom prst="rect">
              <a:avLst/>
            </a:prstGeom>
            <a:solidFill>
              <a:srgbClr val="FFC266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Tx/>
                <a:buChar char="•"/>
              </a:pPr>
              <a:endParaRPr lang="sv-SE" sz="2000">
                <a:solidFill>
                  <a:srgbClr val="FFFFFF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81" name="Rektangel 184">
              <a:extLst>
                <a:ext uri="{FF2B5EF4-FFF2-40B4-BE49-F238E27FC236}">
                  <a16:creationId xmlns:a16="http://schemas.microsoft.com/office/drawing/2014/main" id="{FB7C3D90-302F-B249-B856-B382248833F1}"/>
                </a:ext>
              </a:extLst>
            </p:cNvPr>
            <p:cNvSpPr/>
            <p:nvPr/>
          </p:nvSpPr>
          <p:spPr bwMode="auto">
            <a:xfrm rot="21418162">
              <a:off x="3638384" y="4459840"/>
              <a:ext cx="52365" cy="45719"/>
            </a:xfrm>
            <a:prstGeom prst="rect">
              <a:avLst/>
            </a:prstGeom>
            <a:solidFill>
              <a:srgbClr val="FFC266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Tx/>
                <a:buChar char="•"/>
              </a:pPr>
              <a:endParaRPr lang="sv-SE" sz="2000">
                <a:solidFill>
                  <a:srgbClr val="FFFFFF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82" name="Rektangel 186">
              <a:extLst>
                <a:ext uri="{FF2B5EF4-FFF2-40B4-BE49-F238E27FC236}">
                  <a16:creationId xmlns:a16="http://schemas.microsoft.com/office/drawing/2014/main" id="{F0676683-4415-2D48-AFC6-BA5903BFFCD3}"/>
                </a:ext>
              </a:extLst>
            </p:cNvPr>
            <p:cNvSpPr/>
            <p:nvPr/>
          </p:nvSpPr>
          <p:spPr bwMode="auto">
            <a:xfrm rot="21418162">
              <a:off x="3629060" y="4460110"/>
              <a:ext cx="52365" cy="45719"/>
            </a:xfrm>
            <a:prstGeom prst="rect">
              <a:avLst/>
            </a:prstGeom>
            <a:solidFill>
              <a:srgbClr val="0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Tx/>
                <a:buFontTx/>
                <a:buChar char="•"/>
                <a:tabLst/>
                <a:defRPr/>
              </a:pPr>
              <a:endParaRPr kumimoji="0" lang="sv-SE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83" name="Rektangel 188">
              <a:extLst>
                <a:ext uri="{FF2B5EF4-FFF2-40B4-BE49-F238E27FC236}">
                  <a16:creationId xmlns:a16="http://schemas.microsoft.com/office/drawing/2014/main" id="{79C83AD2-8BF4-3249-B572-6039F7F656B8}"/>
                </a:ext>
              </a:extLst>
            </p:cNvPr>
            <p:cNvSpPr/>
            <p:nvPr/>
          </p:nvSpPr>
          <p:spPr bwMode="auto">
            <a:xfrm rot="21418162">
              <a:off x="3556042" y="4354995"/>
              <a:ext cx="193420" cy="16957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Tx/>
                <a:buChar char="•"/>
              </a:pPr>
              <a:endParaRPr lang="sv-SE" sz="2000">
                <a:solidFill>
                  <a:srgbClr val="FFFFFF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84" name="Likbent triangel 13">
              <a:extLst>
                <a:ext uri="{FF2B5EF4-FFF2-40B4-BE49-F238E27FC236}">
                  <a16:creationId xmlns:a16="http://schemas.microsoft.com/office/drawing/2014/main" id="{80AA892A-1166-2C4B-A20E-A084A54059A1}"/>
                </a:ext>
              </a:extLst>
            </p:cNvPr>
            <p:cNvSpPr/>
            <p:nvPr/>
          </p:nvSpPr>
          <p:spPr bwMode="auto">
            <a:xfrm rot="10419770">
              <a:off x="3674750" y="4502128"/>
              <a:ext cx="73864" cy="81995"/>
            </a:xfrm>
            <a:prstGeom prst="triangle">
              <a:avLst/>
            </a:prstGeom>
            <a:solidFill>
              <a:srgbClr val="FFC266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Tx/>
                <a:buChar char="•"/>
              </a:pPr>
              <a:endParaRPr lang="sv-SE" sz="2000">
                <a:solidFill>
                  <a:srgbClr val="FFFFFF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85" name="Likbent triangel 12">
              <a:extLst>
                <a:ext uri="{FF2B5EF4-FFF2-40B4-BE49-F238E27FC236}">
                  <a16:creationId xmlns:a16="http://schemas.microsoft.com/office/drawing/2014/main" id="{ACCEFB45-2187-1740-8F2C-82BC0318B44F}"/>
                </a:ext>
              </a:extLst>
            </p:cNvPr>
            <p:cNvSpPr/>
            <p:nvPr/>
          </p:nvSpPr>
          <p:spPr bwMode="auto">
            <a:xfrm rot="10800000">
              <a:off x="3565588" y="4395605"/>
              <a:ext cx="59607" cy="58390"/>
            </a:xfrm>
            <a:prstGeom prst="triangle">
              <a:avLst>
                <a:gd name="adj" fmla="val 83882"/>
              </a:avLst>
            </a:prstGeom>
            <a:solidFill>
              <a:srgbClr val="FFC266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Tx/>
                <a:buChar char="•"/>
              </a:pPr>
              <a:endParaRPr lang="sv-SE" sz="2000">
                <a:solidFill>
                  <a:srgbClr val="FFFFFF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sp>
        <p:nvSpPr>
          <p:cNvPr id="86" name="Título 2">
            <a:extLst>
              <a:ext uri="{FF2B5EF4-FFF2-40B4-BE49-F238E27FC236}">
                <a16:creationId xmlns:a16="http://schemas.microsoft.com/office/drawing/2014/main" id="{6C3417F6-C1B5-3540-99FA-82F5A9955241}"/>
              </a:ext>
            </a:extLst>
          </p:cNvPr>
          <p:cNvSpPr txBox="1">
            <a:spLocks/>
          </p:cNvSpPr>
          <p:nvPr/>
        </p:nvSpPr>
        <p:spPr>
          <a:xfrm>
            <a:off x="3438525" y="627411"/>
            <a:ext cx="10972800" cy="604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/>
              <a:t>Cobertura vacinal na Europa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2595071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12A9B8A-BAD3-4B4A-A7FA-78B9EFF0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4561"/>
            <a:ext cx="10972800" cy="604800"/>
          </a:xfrm>
        </p:spPr>
        <p:txBody>
          <a:bodyPr/>
          <a:lstStyle/>
          <a:p>
            <a:r>
              <a:rPr lang="pt-PT" dirty="0"/>
              <a:t>Vacina contra HPV para rapazes: pontos-chave</a:t>
            </a:r>
          </a:p>
        </p:txBody>
      </p:sp>
      <p:sp>
        <p:nvSpPr>
          <p:cNvPr id="9" name="Marcador de Posição de Conteúdo 2">
            <a:extLst>
              <a:ext uri="{FF2B5EF4-FFF2-40B4-BE49-F238E27FC236}">
                <a16:creationId xmlns:a16="http://schemas.microsoft.com/office/drawing/2014/main" id="{B77C4721-CFE4-8940-A6E5-282791034B1F}"/>
              </a:ext>
            </a:extLst>
          </p:cNvPr>
          <p:cNvSpPr txBox="1">
            <a:spLocks/>
          </p:cNvSpPr>
          <p:nvPr/>
        </p:nvSpPr>
        <p:spPr>
          <a:xfrm>
            <a:off x="770166" y="1410385"/>
            <a:ext cx="11071477" cy="43164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buClr>
                <a:srgbClr val="C00000"/>
              </a:buClr>
              <a:buSzPct val="75000"/>
              <a:buFont typeface="Wingdings" charset="2"/>
              <a:buChar char="§"/>
            </a:pPr>
            <a:r>
              <a:rPr lang="pt-PT" sz="2200" b="1" dirty="0">
                <a:solidFill>
                  <a:schemeClr val="accent1"/>
                </a:solidFill>
                <a:latin typeface="Calibri" charset="0"/>
              </a:rPr>
              <a:t>Carga de doença significativa no sexo masculino</a:t>
            </a:r>
          </a:p>
          <a:p>
            <a:pPr algn="just">
              <a:lnSpc>
                <a:spcPct val="130000"/>
              </a:lnSpc>
              <a:buClr>
                <a:srgbClr val="C00000"/>
              </a:buClr>
              <a:buSzPct val="75000"/>
              <a:buFont typeface="Wingdings" charset="2"/>
              <a:buChar char="§"/>
            </a:pPr>
            <a:r>
              <a:rPr lang="pt-PT" sz="2200" b="1" dirty="0">
                <a:solidFill>
                  <a:schemeClr val="accent1"/>
                </a:solidFill>
                <a:latin typeface="Calibri" charset="0"/>
              </a:rPr>
              <a:t>Prevalência da infeção constante ao longo da vida</a:t>
            </a:r>
          </a:p>
          <a:p>
            <a:pPr algn="just">
              <a:lnSpc>
                <a:spcPct val="130000"/>
              </a:lnSpc>
              <a:buClr>
                <a:srgbClr val="C00000"/>
              </a:buClr>
              <a:buSzPct val="75000"/>
              <a:buFont typeface="Wingdings" charset="2"/>
              <a:buChar char="§"/>
            </a:pPr>
            <a:r>
              <a:rPr lang="pt-PT" sz="2200" b="1" dirty="0">
                <a:solidFill>
                  <a:schemeClr val="accent1"/>
                </a:solidFill>
                <a:latin typeface="Calibri" charset="0"/>
              </a:rPr>
              <a:t>Baixa taxa de seroconversão após </a:t>
            </a:r>
            <a:r>
              <a:rPr lang="pt-PT" sz="2200" b="1" dirty="0" err="1">
                <a:solidFill>
                  <a:schemeClr val="accent1"/>
                </a:solidFill>
                <a:latin typeface="Calibri" charset="0"/>
              </a:rPr>
              <a:t>inf</a:t>
            </a:r>
            <a:r>
              <a:rPr lang="pt-PT" sz="2200" b="1" dirty="0">
                <a:solidFill>
                  <a:schemeClr val="accent1"/>
                </a:solidFill>
                <a:latin typeface="Calibri" charset="0"/>
              </a:rPr>
              <a:t>. natural </a:t>
            </a:r>
            <a:r>
              <a:rPr lang="pt-PT" sz="2200" b="1" dirty="0">
                <a:solidFill>
                  <a:schemeClr val="accent1"/>
                </a:solidFill>
                <a:latin typeface="Calibri" charset="0"/>
                <a:sym typeface="Wingdings" pitchFamily="2" charset="2"/>
              </a:rPr>
              <a:t></a:t>
            </a:r>
            <a:r>
              <a:rPr lang="pt-PT" sz="2200" b="1" dirty="0">
                <a:solidFill>
                  <a:schemeClr val="accent1"/>
                </a:solidFill>
                <a:latin typeface="Calibri" charset="0"/>
              </a:rPr>
              <a:t> </a:t>
            </a:r>
            <a:r>
              <a:rPr lang="pt-PT" sz="2200" b="1" dirty="0" err="1">
                <a:solidFill>
                  <a:schemeClr val="accent1"/>
                </a:solidFill>
                <a:latin typeface="Calibri" charset="0"/>
              </a:rPr>
              <a:t>inf</a:t>
            </a:r>
            <a:r>
              <a:rPr lang="pt-PT" sz="2200" b="1" dirty="0">
                <a:solidFill>
                  <a:schemeClr val="accent1"/>
                </a:solidFill>
                <a:latin typeface="Calibri" charset="0"/>
              </a:rPr>
              <a:t>. recorrentes </a:t>
            </a:r>
          </a:p>
          <a:p>
            <a:pPr algn="just">
              <a:lnSpc>
                <a:spcPct val="130000"/>
              </a:lnSpc>
              <a:buClr>
                <a:srgbClr val="C00000"/>
              </a:buClr>
              <a:buSzPct val="75000"/>
              <a:buFont typeface="Wingdings" charset="2"/>
              <a:buChar char="§"/>
            </a:pPr>
            <a:r>
              <a:rPr lang="pt-PT" sz="2200" b="1" dirty="0">
                <a:solidFill>
                  <a:schemeClr val="accent1"/>
                </a:solidFill>
                <a:latin typeface="Calibri" charset="0"/>
              </a:rPr>
              <a:t>Sem rastreios</a:t>
            </a:r>
          </a:p>
          <a:p>
            <a:pPr algn="just">
              <a:lnSpc>
                <a:spcPct val="130000"/>
              </a:lnSpc>
              <a:buClr>
                <a:srgbClr val="C00000"/>
              </a:buClr>
              <a:buSzPct val="75000"/>
              <a:buFont typeface="Wingdings" charset="2"/>
              <a:buChar char="§"/>
            </a:pPr>
            <a:r>
              <a:rPr lang="pt-PT" sz="2200" b="1" dirty="0">
                <a:solidFill>
                  <a:schemeClr val="accent1"/>
                </a:solidFill>
                <a:latin typeface="Calibri" charset="0"/>
              </a:rPr>
              <a:t>Vacina com elevada eficácia e segurança</a:t>
            </a:r>
          </a:p>
          <a:p>
            <a:pPr algn="just">
              <a:lnSpc>
                <a:spcPct val="130000"/>
              </a:lnSpc>
              <a:buClr>
                <a:srgbClr val="C00000"/>
              </a:buClr>
              <a:buSzPct val="75000"/>
              <a:buFont typeface="Wingdings" charset="2"/>
              <a:buChar char="§"/>
            </a:pPr>
            <a:r>
              <a:rPr lang="pt-PT" sz="2200" b="1" dirty="0">
                <a:solidFill>
                  <a:schemeClr val="accent1"/>
                </a:solidFill>
                <a:latin typeface="Calibri" charset="0"/>
              </a:rPr>
              <a:t>HM beneficiam de imunidade de grupo (por redução da transmissão) mas esta depende</a:t>
            </a:r>
          </a:p>
          <a:p>
            <a:pPr marL="0" indent="0" algn="just">
              <a:lnSpc>
                <a:spcPct val="130000"/>
              </a:lnSpc>
              <a:buClr>
                <a:srgbClr val="C00000"/>
              </a:buClr>
              <a:buSzPct val="75000"/>
              <a:buNone/>
            </a:pPr>
            <a:r>
              <a:rPr lang="pt-PT" sz="2200" b="1" dirty="0">
                <a:solidFill>
                  <a:schemeClr val="accent1"/>
                </a:solidFill>
                <a:latin typeface="Calibri" charset="0"/>
              </a:rPr>
              <a:t>da cobertura vacinal – assimetrias importantes...</a:t>
            </a:r>
          </a:p>
          <a:p>
            <a:pPr algn="just">
              <a:lnSpc>
                <a:spcPct val="130000"/>
              </a:lnSpc>
              <a:buClr>
                <a:srgbClr val="C00000"/>
              </a:buClr>
              <a:buSzPct val="75000"/>
              <a:buFont typeface="Wingdings" charset="2"/>
              <a:buChar char="§"/>
            </a:pPr>
            <a:r>
              <a:rPr lang="pt-PT" sz="2200" b="1" dirty="0">
                <a:solidFill>
                  <a:schemeClr val="accent1"/>
                </a:solidFill>
                <a:latin typeface="Calibri" charset="0"/>
              </a:rPr>
              <a:t>HSH não beneficiam da imunidade de grupo em programas de vacinação de raparigas</a:t>
            </a:r>
          </a:p>
          <a:p>
            <a:pPr algn="just">
              <a:lnSpc>
                <a:spcPct val="130000"/>
              </a:lnSpc>
              <a:buClr>
                <a:srgbClr val="C00000"/>
              </a:buClr>
              <a:buSzPct val="75000"/>
              <a:buFont typeface="Wingdings" charset="2"/>
              <a:buChar char="§"/>
            </a:pPr>
            <a:r>
              <a:rPr lang="pt-PT" sz="2200" b="1" dirty="0">
                <a:solidFill>
                  <a:schemeClr val="accent1"/>
                </a:solidFill>
                <a:latin typeface="Calibri" charset="0"/>
              </a:rPr>
              <a:t>Questões de ética e de equidade...</a:t>
            </a:r>
          </a:p>
          <a:p>
            <a:pPr algn="just">
              <a:lnSpc>
                <a:spcPct val="130000"/>
              </a:lnSpc>
              <a:buClr>
                <a:srgbClr val="C00000"/>
              </a:buClr>
              <a:buSzPct val="75000"/>
              <a:buFont typeface="Wingdings" charset="2"/>
              <a:buChar char="§"/>
            </a:pPr>
            <a:endParaRPr lang="pt-PT" sz="2200" b="1" dirty="0">
              <a:solidFill>
                <a:schemeClr val="accent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283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19D3C695-C3BC-004A-A2F1-18792924A1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966048"/>
            <a:ext cx="11582443" cy="295162"/>
          </a:xfrm>
        </p:spPr>
        <p:txBody>
          <a:bodyPr>
            <a:normAutofit lnSpcReduction="10000"/>
          </a:bodyPr>
          <a:lstStyle/>
          <a:p>
            <a:r>
              <a:rPr lang="pt-PT" dirty="0"/>
              <a:t>Recomendações sobre vacinas – Atualização 2018, Comissão de Vacinas da SIP e SPP </a:t>
            </a:r>
          </a:p>
          <a:p>
            <a:endParaRPr lang="pt-PT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12A9B8A-BAD3-4B4A-A7FA-78B9EFF0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4561"/>
            <a:ext cx="10972800" cy="604800"/>
          </a:xfrm>
        </p:spPr>
        <p:txBody>
          <a:bodyPr/>
          <a:lstStyle/>
          <a:p>
            <a:r>
              <a:rPr lang="pt-PT" dirty="0"/>
              <a:t>E em Portugal?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7E971783-CC4D-5641-9ACD-9E3FDEB89ACC}"/>
              </a:ext>
            </a:extLst>
          </p:cNvPr>
          <p:cNvSpPr txBox="1"/>
          <p:nvPr/>
        </p:nvSpPr>
        <p:spPr>
          <a:xfrm>
            <a:off x="499363" y="1545544"/>
            <a:ext cx="9953483" cy="47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pt-PT" sz="2200" b="1" dirty="0">
                <a:solidFill>
                  <a:schemeClr val="accent1"/>
                </a:solidFill>
                <a:latin typeface="Calibri"/>
                <a:cs typeface="Calibri"/>
              </a:rPr>
              <a:t>Proteção individual de rapazes no contexto de vacinação universal de raparigas</a:t>
            </a: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602D7116-F4A2-824D-ADE7-5844A434FBB4}"/>
              </a:ext>
            </a:extLst>
          </p:cNvPr>
          <p:cNvGrpSpPr/>
          <p:nvPr/>
        </p:nvGrpSpPr>
        <p:grpSpPr>
          <a:xfrm>
            <a:off x="6217654" y="2475840"/>
            <a:ext cx="5159757" cy="2103805"/>
            <a:chOff x="1121370" y="3215182"/>
            <a:chExt cx="5159757" cy="2103805"/>
          </a:xfrm>
        </p:grpSpPr>
        <p:pic>
          <p:nvPicPr>
            <p:cNvPr id="8" name="Picture 1" descr="Captura de ecrã 2017-04-7, às 22.43.36.png">
              <a:extLst>
                <a:ext uri="{FF2B5EF4-FFF2-40B4-BE49-F238E27FC236}">
                  <a16:creationId xmlns:a16="http://schemas.microsoft.com/office/drawing/2014/main" id="{4AC8B7FE-A11D-3D4D-9610-57067D0AB7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9" r="16825" b="3499"/>
            <a:stretch/>
          </p:blipFill>
          <p:spPr>
            <a:xfrm>
              <a:off x="1121370" y="3215182"/>
              <a:ext cx="2829295" cy="1943945"/>
            </a:xfrm>
            <a:prstGeom prst="rect">
              <a:avLst/>
            </a:prstGeom>
          </p:spPr>
        </p:pic>
        <p:pic>
          <p:nvPicPr>
            <p:cNvPr id="9" name="Picture 24" descr="Captura de ecrã 2017-04-4, às 20.22.08.png">
              <a:extLst>
                <a:ext uri="{FF2B5EF4-FFF2-40B4-BE49-F238E27FC236}">
                  <a16:creationId xmlns:a16="http://schemas.microsoft.com/office/drawing/2014/main" id="{8E5E1047-AE42-D243-81EA-145421E84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57" y="3541338"/>
              <a:ext cx="777570" cy="1757985"/>
            </a:xfrm>
            <a:prstGeom prst="rect">
              <a:avLst/>
            </a:prstGeom>
          </p:spPr>
        </p:pic>
        <p:pic>
          <p:nvPicPr>
            <p:cNvPr id="10" name="Picture 25" descr="Captura de ecrã 2017-04-4, às 20.19.59.png">
              <a:extLst>
                <a:ext uri="{FF2B5EF4-FFF2-40B4-BE49-F238E27FC236}">
                  <a16:creationId xmlns:a16="http://schemas.microsoft.com/office/drawing/2014/main" id="{E91FF2D7-264F-244A-B11C-A2A171A494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847"/>
            <a:stretch/>
          </p:blipFill>
          <p:spPr>
            <a:xfrm>
              <a:off x="4579696" y="3594808"/>
              <a:ext cx="855130" cy="1724179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871DAC8A-59DD-194D-9D98-6F1D6B94B520}"/>
              </a:ext>
            </a:extLst>
          </p:cNvPr>
          <p:cNvGrpSpPr/>
          <p:nvPr/>
        </p:nvGrpSpPr>
        <p:grpSpPr>
          <a:xfrm>
            <a:off x="578821" y="2167495"/>
            <a:ext cx="3781000" cy="2618624"/>
            <a:chOff x="343181" y="2608532"/>
            <a:chExt cx="4575010" cy="3168535"/>
          </a:xfrm>
        </p:grpSpPr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0B2F0391-6839-FE46-A256-F3B7C5D38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3181" y="2948642"/>
              <a:ext cx="4575010" cy="2828425"/>
            </a:xfrm>
            <a:prstGeom prst="rect">
              <a:avLst/>
            </a:prstGeom>
          </p:spPr>
        </p:pic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3E41A470-0A52-0F4C-B43C-00AE9C5DF374}"/>
                </a:ext>
              </a:extLst>
            </p:cNvPr>
            <p:cNvSpPr txBox="1"/>
            <p:nvPr/>
          </p:nvSpPr>
          <p:spPr>
            <a:xfrm>
              <a:off x="2309492" y="2608532"/>
              <a:ext cx="821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254061"/>
                  </a:solidFill>
                </a:rPr>
                <a:t>2016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1E6B3D4F-305F-B145-B97A-0C30C5A858B5}"/>
              </a:ext>
            </a:extLst>
          </p:cNvPr>
          <p:cNvGrpSpPr/>
          <p:nvPr/>
        </p:nvGrpSpPr>
        <p:grpSpPr>
          <a:xfrm>
            <a:off x="1487487" y="4897936"/>
            <a:ext cx="9984881" cy="1394574"/>
            <a:chOff x="1666777" y="4897936"/>
            <a:chExt cx="9984881" cy="1394574"/>
          </a:xfrm>
        </p:grpSpPr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F14EABF7-8893-8F4A-82C1-3D10B61D01D6}"/>
                </a:ext>
              </a:extLst>
            </p:cNvPr>
            <p:cNvSpPr txBox="1"/>
            <p:nvPr/>
          </p:nvSpPr>
          <p:spPr>
            <a:xfrm>
              <a:off x="1666777" y="4969071"/>
              <a:ext cx="866055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Clr>
                  <a:schemeClr val="accent1">
                    <a:lumMod val="75000"/>
                  </a:schemeClr>
                </a:buClr>
              </a:pPr>
              <a:r>
                <a:rPr lang="pt-PT" sz="2000" b="1" dirty="0">
                  <a:solidFill>
                    <a:schemeClr val="accent1"/>
                  </a:solidFill>
                  <a:cs typeface="Calibri"/>
                </a:rPr>
                <a:t>A Comissão de Vacinas recomenda a administração da vacina HPV9, a título individual, aos adolescentes do género masculino como forma de prevenir as lesões associadas ao HPV.</a:t>
              </a:r>
            </a:p>
            <a:p>
              <a:pPr algn="just">
                <a:buClr>
                  <a:schemeClr val="accent1">
                    <a:lumMod val="75000"/>
                  </a:schemeClr>
                </a:buClr>
              </a:pPr>
              <a:endParaRPr lang="pt-PT" sz="2000" b="1" dirty="0">
                <a:solidFill>
                  <a:schemeClr val="accent1"/>
                </a:solidFill>
                <a:latin typeface="Calibri"/>
                <a:cs typeface="Calibri"/>
              </a:endParaRPr>
            </a:p>
          </p:txBody>
        </p:sp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D74FFC73-AE8E-D94F-A92B-64C08B2A5C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1"/>
            <a:stretch>
              <a:fillRect/>
            </a:stretch>
          </p:blipFill>
          <p:spPr bwMode="auto">
            <a:xfrm>
              <a:off x="10518525" y="5475217"/>
              <a:ext cx="1133133" cy="40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" descr="Captura de ecrã 2014-12-6, às 07.18.37.png">
              <a:extLst>
                <a:ext uri="{FF2B5EF4-FFF2-40B4-BE49-F238E27FC236}">
                  <a16:creationId xmlns:a16="http://schemas.microsoft.com/office/drawing/2014/main" id="{754398B9-C29C-5C48-9F98-57AD9081B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1034" y="4897936"/>
              <a:ext cx="1030385" cy="558189"/>
            </a:xfrm>
            <a:prstGeom prst="rect">
              <a:avLst/>
            </a:prstGeom>
          </p:spPr>
        </p:pic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40F13D18-0B61-1E47-A06E-4440A449B531}"/>
              </a:ext>
            </a:extLst>
          </p:cNvPr>
          <p:cNvSpPr txBox="1"/>
          <p:nvPr/>
        </p:nvSpPr>
        <p:spPr>
          <a:xfrm>
            <a:off x="255160" y="5173404"/>
            <a:ext cx="151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54061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9324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23D6D39D-5BB6-CB4C-B744-A7EB4C3C8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220" y="2276872"/>
            <a:ext cx="10363200" cy="3330826"/>
          </a:xfrm>
        </p:spPr>
        <p:txBody>
          <a:bodyPr/>
          <a:lstStyle/>
          <a:p>
            <a:r>
              <a:rPr lang="pt-PT" dirty="0"/>
              <a:t>Não porque a varicela só ocorre na infância</a:t>
            </a:r>
          </a:p>
          <a:p>
            <a:r>
              <a:rPr lang="pt-PT" dirty="0"/>
              <a:t>Não porque a varicela é uma doença benigna</a:t>
            </a:r>
          </a:p>
          <a:p>
            <a:r>
              <a:rPr lang="pt-PT" dirty="0"/>
              <a:t>Não porque é melhor ter a doença </a:t>
            </a:r>
          </a:p>
          <a:p>
            <a:r>
              <a:rPr lang="pt-PT" dirty="0"/>
              <a:t>Sim porque a varicela na adolescência e na idade adulta é potencialmente mais grave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86EADBF-8704-F34B-B85C-8C229C58E0E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34508" y="908721"/>
            <a:ext cx="10363200" cy="1035465"/>
          </a:xfrm>
        </p:spPr>
        <p:txBody>
          <a:bodyPr>
            <a:normAutofit/>
          </a:bodyPr>
          <a:lstStyle/>
          <a:p>
            <a:r>
              <a:rPr lang="pt-PT" b="1" dirty="0"/>
              <a:t>Esse mesmo irmão da Maria não teve varicela - deverá ser vacinado?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AB4F00E-83A5-F345-8FA9-F77FD2B847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845BD43-9EC2-8042-BF03-5D41964FD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Pergunta 5</a:t>
            </a:r>
          </a:p>
        </p:txBody>
      </p:sp>
    </p:spTree>
    <p:extLst>
      <p:ext uri="{BB962C8B-B14F-4D97-AF65-F5344CB8AC3E}">
        <p14:creationId xmlns:p14="http://schemas.microsoft.com/office/powerpoint/2010/main" val="910748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12A9B8A-BAD3-4B4A-A7FA-78B9EFF0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48703"/>
            <a:ext cx="10972800" cy="604800"/>
          </a:xfrm>
        </p:spPr>
        <p:txBody>
          <a:bodyPr/>
          <a:lstStyle/>
          <a:p>
            <a:r>
              <a:rPr lang="pt-PT" dirty="0"/>
              <a:t>Varicela e vacina</a:t>
            </a:r>
          </a:p>
        </p:txBody>
      </p:sp>
      <p:sp>
        <p:nvSpPr>
          <p:cNvPr id="15" name="Marcador de Posição do Texto 1">
            <a:extLst>
              <a:ext uri="{FF2B5EF4-FFF2-40B4-BE49-F238E27FC236}">
                <a16:creationId xmlns:a16="http://schemas.microsoft.com/office/drawing/2014/main" id="{5566C130-D032-9E4F-AAD5-03455F497596}"/>
              </a:ext>
            </a:extLst>
          </p:cNvPr>
          <p:cNvSpPr txBox="1">
            <a:spLocks/>
          </p:cNvSpPr>
          <p:nvPr/>
        </p:nvSpPr>
        <p:spPr>
          <a:xfrm>
            <a:off x="0" y="5723154"/>
            <a:ext cx="11582443" cy="2951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CDC MMWR 2016 / 65(34);902–905; </a:t>
            </a:r>
            <a:r>
              <a:rPr lang="pt-PT" dirty="0" err="1"/>
              <a:t>Gershon</a:t>
            </a:r>
            <a:r>
              <a:rPr lang="pt-PT" dirty="0"/>
              <a:t> AA. J </a:t>
            </a:r>
            <a:r>
              <a:rPr lang="pt-PT" dirty="0" err="1"/>
              <a:t>Infect</a:t>
            </a:r>
            <a:r>
              <a:rPr lang="pt-PT" dirty="0"/>
              <a:t>. 2017;74 </a:t>
            </a:r>
            <a:r>
              <a:rPr lang="pt-PT" dirty="0" err="1"/>
              <a:t>Suppl</a:t>
            </a:r>
            <a:r>
              <a:rPr lang="pt-PT" dirty="0"/>
              <a:t> 1:S27-S33 </a:t>
            </a:r>
          </a:p>
          <a:p>
            <a:endParaRPr lang="pt-PT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BE2E8FC1-EEA7-1A42-BAF7-77485FCC9A5C}"/>
              </a:ext>
            </a:extLst>
          </p:cNvPr>
          <p:cNvSpPr txBox="1"/>
          <p:nvPr/>
        </p:nvSpPr>
        <p:spPr>
          <a:xfrm>
            <a:off x="497261" y="1597943"/>
            <a:ext cx="5289178" cy="4061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t-PT" sz="2000" b="1" dirty="0">
                <a:solidFill>
                  <a:schemeClr val="accent1"/>
                </a:solidFill>
                <a:latin typeface="Calibri"/>
                <a:ea typeface="Times New Roman"/>
                <a:cs typeface="Calibri"/>
              </a:rPr>
              <a:t>Altamente contagiosa, atingindo quase todos as crianças </a:t>
            </a:r>
            <a:r>
              <a:rPr lang="pt-PT" sz="2000" b="1" dirty="0">
                <a:solidFill>
                  <a:schemeClr val="accent1"/>
                </a:solidFill>
                <a:latin typeface="Calibri"/>
                <a:ea typeface="Times New Roman"/>
                <a:cs typeface="Calibri"/>
                <a:sym typeface="Wingdings" pitchFamily="2" charset="2"/>
              </a:rPr>
              <a:t> g</a:t>
            </a:r>
            <a:r>
              <a:rPr lang="pt-PT" sz="2000" b="1" dirty="0">
                <a:solidFill>
                  <a:schemeClr val="accent1"/>
                </a:solidFill>
                <a:ea typeface="Times New Roman"/>
                <a:cs typeface="Calibri"/>
              </a:rPr>
              <a:t>rande carga de doença</a:t>
            </a:r>
          </a:p>
          <a:p>
            <a:pPr marL="285750" indent="-285750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t-PT" sz="2000" b="1" dirty="0">
                <a:solidFill>
                  <a:schemeClr val="accent1"/>
                </a:solidFill>
                <a:latin typeface="Calibri"/>
                <a:ea typeface="Times New Roman"/>
                <a:cs typeface="Calibri"/>
              </a:rPr>
              <a:t>É habitualmente benigna mas potencialmente com complicações muito graves</a:t>
            </a:r>
          </a:p>
          <a:p>
            <a:pPr marL="285750" indent="-285750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t-PT" sz="2000" b="1" dirty="0">
                <a:solidFill>
                  <a:schemeClr val="accent1"/>
                </a:solidFill>
                <a:latin typeface="Calibri"/>
                <a:ea typeface="Times New Roman"/>
                <a:cs typeface="Calibri"/>
              </a:rPr>
              <a:t>Risco de doença mais grave no adolescente e no adulto</a:t>
            </a:r>
          </a:p>
          <a:p>
            <a:pPr marL="285750" indent="-285750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t-PT" sz="2000" b="1" dirty="0">
                <a:solidFill>
                  <a:schemeClr val="accent1"/>
                </a:solidFill>
                <a:latin typeface="Calibri"/>
                <a:ea typeface="Times New Roman"/>
                <a:cs typeface="Calibri"/>
              </a:rPr>
              <a:t>As vacinas existentes são seguras e muito efetivas na redução da incidência da doença, das hospitalizações e da mortalidade</a:t>
            </a: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5726CFEA-28CE-D744-A690-6DD0BDD8E6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58" r="8400"/>
          <a:stretch/>
        </p:blipFill>
        <p:spPr>
          <a:xfrm>
            <a:off x="6096000" y="2309144"/>
            <a:ext cx="5720874" cy="254449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067B783-11D8-0C42-B8D7-88BB77796203}"/>
              </a:ext>
            </a:extLst>
          </p:cNvPr>
          <p:cNvSpPr txBox="1"/>
          <p:nvPr/>
        </p:nvSpPr>
        <p:spPr>
          <a:xfrm>
            <a:off x="7658101" y="1843088"/>
            <a:ext cx="2557462" cy="38576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sz="2400" b="1" dirty="0"/>
              <a:t>EUA</a:t>
            </a:r>
          </a:p>
        </p:txBody>
      </p:sp>
    </p:spTree>
    <p:extLst>
      <p:ext uri="{BB962C8B-B14F-4D97-AF65-F5344CB8AC3E}">
        <p14:creationId xmlns:p14="http://schemas.microsoft.com/office/powerpoint/2010/main" val="620656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12A9B8A-BAD3-4B4A-A7FA-78B9EFF0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48703"/>
            <a:ext cx="10972800" cy="604800"/>
          </a:xfrm>
        </p:spPr>
        <p:txBody>
          <a:bodyPr/>
          <a:lstStyle/>
          <a:p>
            <a:r>
              <a:rPr lang="pt-PT" dirty="0"/>
              <a:t>Cobertura vacinal baixa e risco de mudança da epidemiologia</a:t>
            </a:r>
          </a:p>
        </p:txBody>
      </p:sp>
      <p:sp>
        <p:nvSpPr>
          <p:cNvPr id="15" name="Marcador de Posição do Texto 1">
            <a:extLst>
              <a:ext uri="{FF2B5EF4-FFF2-40B4-BE49-F238E27FC236}">
                <a16:creationId xmlns:a16="http://schemas.microsoft.com/office/drawing/2014/main" id="{5566C130-D032-9E4F-AAD5-03455F497596}"/>
              </a:ext>
            </a:extLst>
          </p:cNvPr>
          <p:cNvSpPr txBox="1">
            <a:spLocks/>
          </p:cNvSpPr>
          <p:nvPr/>
        </p:nvSpPr>
        <p:spPr>
          <a:xfrm>
            <a:off x="0" y="5723154"/>
            <a:ext cx="11582443" cy="2951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cs typeface="Calibri"/>
              </a:rPr>
              <a:t>WHO-SAGE review 2014</a:t>
            </a:r>
            <a:endParaRPr lang="pt-PT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BE2E8FC1-EEA7-1A42-BAF7-77485FCC9A5C}"/>
              </a:ext>
            </a:extLst>
          </p:cNvPr>
          <p:cNvSpPr txBox="1"/>
          <p:nvPr/>
        </p:nvSpPr>
        <p:spPr>
          <a:xfrm>
            <a:off x="5235946" y="2540920"/>
            <a:ext cx="6365503" cy="206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charset="2"/>
              <a:buChar char="§"/>
            </a:pPr>
            <a:r>
              <a:rPr lang="pt-PT" sz="2000" b="1" dirty="0">
                <a:solidFill>
                  <a:srgbClr val="C00000"/>
                </a:solidFill>
                <a:cs typeface="Calibri"/>
              </a:rPr>
              <a:t>Mudança da epidemiologia nos não vacinados?</a:t>
            </a:r>
          </a:p>
          <a:p>
            <a:pPr>
              <a:lnSpc>
                <a:spcPct val="130000"/>
              </a:lnSpc>
            </a:pPr>
            <a:r>
              <a:rPr lang="pt-PT" sz="2000" b="1" dirty="0">
                <a:solidFill>
                  <a:schemeClr val="accent1"/>
                </a:solidFill>
                <a:cs typeface="Calibri"/>
              </a:rPr>
              <a:t>Cobertura entre 30-80% </a:t>
            </a:r>
            <a:r>
              <a:rPr lang="pt-PT" sz="2000" b="1" dirty="0">
                <a:solidFill>
                  <a:schemeClr val="accent1"/>
                </a:solidFill>
                <a:cs typeface="Calibri"/>
                <a:sym typeface="Wingdings"/>
              </a:rPr>
              <a:t> menos casos de </a:t>
            </a:r>
            <a:r>
              <a:rPr lang="pt-PT" sz="2000" b="1" dirty="0">
                <a:solidFill>
                  <a:schemeClr val="accent1"/>
                </a:solidFill>
                <a:cs typeface="Calibri"/>
              </a:rPr>
              <a:t>doença  </a:t>
            </a:r>
            <a:r>
              <a:rPr lang="pt-PT" sz="2000" b="1" dirty="0">
                <a:solidFill>
                  <a:schemeClr val="accent1"/>
                </a:solidFill>
                <a:cs typeface="Calibri"/>
                <a:sym typeface="Wingdings"/>
              </a:rPr>
              <a:t> menor </a:t>
            </a:r>
            <a:r>
              <a:rPr lang="pt-PT" sz="2000" b="1" dirty="0">
                <a:solidFill>
                  <a:schemeClr val="accent1"/>
                </a:solidFill>
                <a:cs typeface="Calibri"/>
              </a:rPr>
              <a:t>transmissão entre indivíduos </a:t>
            </a:r>
            <a:r>
              <a:rPr lang="pt-PT" sz="2000" b="1" dirty="0">
                <a:solidFill>
                  <a:schemeClr val="accent1"/>
                </a:solidFill>
                <a:cs typeface="Calibri"/>
                <a:sym typeface="Wingdings"/>
              </a:rPr>
              <a:t> menos doença na infância com</a:t>
            </a:r>
            <a:r>
              <a:rPr lang="pt-PT" sz="2000" b="1" dirty="0">
                <a:solidFill>
                  <a:schemeClr val="accent1"/>
                </a:solidFill>
                <a:cs typeface="Calibri"/>
              </a:rPr>
              <a:t> </a:t>
            </a:r>
            <a:r>
              <a:rPr lang="pt-PT" sz="2000" b="1" dirty="0">
                <a:solidFill>
                  <a:schemeClr val="accent1"/>
                </a:solidFill>
                <a:cs typeface="Calibri"/>
                <a:sym typeface="Wingdings"/>
              </a:rPr>
              <a:t>r</a:t>
            </a:r>
            <a:r>
              <a:rPr lang="pt-PT" sz="2000" b="1" dirty="0">
                <a:solidFill>
                  <a:schemeClr val="accent1"/>
                </a:solidFill>
                <a:cs typeface="Calibri"/>
              </a:rPr>
              <a:t>isco potencial de ocorrer em idades mais velhas </a:t>
            </a:r>
            <a:r>
              <a:rPr lang="pt-PT" sz="2000" b="1" dirty="0">
                <a:solidFill>
                  <a:schemeClr val="accent1"/>
                </a:solidFill>
                <a:cs typeface="Calibri"/>
                <a:sym typeface="Wingdings"/>
              </a:rPr>
              <a:t>com maior risco de complicações</a:t>
            </a:r>
          </a:p>
        </p:txBody>
      </p:sp>
      <p:graphicFrame>
        <p:nvGraphicFramePr>
          <p:cNvPr id="7" name="Chart 17">
            <a:extLst>
              <a:ext uri="{FF2B5EF4-FFF2-40B4-BE49-F238E27FC236}">
                <a16:creationId xmlns:a16="http://schemas.microsoft.com/office/drawing/2014/main" id="{EEBC8558-D29D-B347-B4E4-6D14A4C192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8014674"/>
              </p:ext>
            </p:extLst>
          </p:nvPr>
        </p:nvGraphicFramePr>
        <p:xfrm>
          <a:off x="994395" y="2101974"/>
          <a:ext cx="380357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122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12A9B8A-BAD3-4B4A-A7FA-78B9EFF0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48703"/>
            <a:ext cx="10972800" cy="604800"/>
          </a:xfrm>
        </p:spPr>
        <p:txBody>
          <a:bodyPr/>
          <a:lstStyle/>
          <a:p>
            <a:r>
              <a:rPr lang="pt-PT" dirty="0"/>
              <a:t>Recomendações para vacina contra varicela 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6835662D-B0B4-E247-BCB0-0948062080D2}"/>
              </a:ext>
            </a:extLst>
          </p:cNvPr>
          <p:cNvSpPr txBox="1"/>
          <p:nvPr/>
        </p:nvSpPr>
        <p:spPr>
          <a:xfrm>
            <a:off x="557213" y="1198950"/>
            <a:ext cx="11244261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20000"/>
              </a:lnSpc>
              <a:buClr>
                <a:srgbClr val="1F497D"/>
              </a:buClr>
            </a:pPr>
            <a:endParaRPr lang="pt-PT" sz="2000" b="1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defTabSz="457200">
              <a:lnSpc>
                <a:spcPct val="120000"/>
              </a:lnSpc>
              <a:buClr>
                <a:srgbClr val="1F497D"/>
              </a:buClr>
            </a:pPr>
            <a:endParaRPr lang="pt-PT" sz="2000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E21B7DE-0FAE-4641-9F2D-4A6ECB2D5664}"/>
              </a:ext>
            </a:extLst>
          </p:cNvPr>
          <p:cNvSpPr txBox="1">
            <a:spLocks/>
          </p:cNvSpPr>
          <p:nvPr/>
        </p:nvSpPr>
        <p:spPr>
          <a:xfrm>
            <a:off x="837369" y="2157437"/>
            <a:ext cx="10517262" cy="354327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 defTabSz="457200">
              <a:lnSpc>
                <a:spcPct val="150000"/>
              </a:lnSpc>
              <a:buClr>
                <a:srgbClr val="4F81BD">
                  <a:lumMod val="75000"/>
                </a:srgbClr>
              </a:buClr>
              <a:buFont typeface="Wingdings" pitchFamily="2" charset="2"/>
              <a:buChar char="§"/>
            </a:pPr>
            <a:endParaRPr lang="pt-PT" sz="2000" b="1" dirty="0">
              <a:solidFill>
                <a:schemeClr val="accent1"/>
              </a:solidFill>
              <a:latin typeface="Calibri"/>
            </a:endParaRP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r>
              <a:rPr lang="pt-PT" sz="2000" b="1" dirty="0">
                <a:solidFill>
                  <a:schemeClr val="accent1"/>
                </a:solidFill>
                <a:ea typeface="Times New Roman"/>
                <a:cs typeface="Calibri"/>
              </a:rPr>
              <a:t>Que sejam seguidas as orientações da OMS, não recomendando a vacinação de crianças saudáveis fora de um programa nacional de vacinação</a:t>
            </a: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r>
              <a:rPr lang="pt-PT" sz="2000" b="1" dirty="0">
                <a:solidFill>
                  <a:srgbClr val="C00000"/>
                </a:solidFill>
                <a:ea typeface="Times New Roman"/>
                <a:cs typeface="Calibri"/>
              </a:rPr>
              <a:t>A vacinação de adolescentes </a:t>
            </a:r>
            <a:r>
              <a:rPr lang="pt-PT" sz="2000" b="1" dirty="0">
                <a:solidFill>
                  <a:schemeClr val="accent1"/>
                </a:solidFill>
                <a:ea typeface="Times New Roman"/>
                <a:cs typeface="Calibri"/>
              </a:rPr>
              <a:t>sem história prévia de varicela porque são mais suscetíveis a doença grave e porque a vacinação deste grupo não acarretará o risco de modificação da epidemiologia; nas adolescentes do sexo feminino deve ser excluída possibilidade de gravidez</a:t>
            </a:r>
          </a:p>
          <a:p>
            <a:pPr marL="342900" indent="-342900" algn="just" defTabSz="457200">
              <a:lnSpc>
                <a:spcPct val="150000"/>
              </a:lnSpc>
              <a:buClr>
                <a:srgbClr val="4F81BD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pt-PT" sz="2000" b="1" dirty="0">
                <a:solidFill>
                  <a:schemeClr val="accent1"/>
                </a:solidFill>
                <a:latin typeface="Calibri"/>
                <a:cs typeface="Calibri"/>
              </a:rPr>
              <a:t>...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17E72196-A33A-0741-AD94-C4269C229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/>
          <a:stretch>
            <a:fillRect/>
          </a:stretch>
        </p:blipFill>
        <p:spPr bwMode="auto">
          <a:xfrm>
            <a:off x="6647992" y="1731869"/>
            <a:ext cx="2007414" cy="72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Captura de ecrã 2014-12-6, às 07.18.37.png">
            <a:extLst>
              <a:ext uri="{FF2B5EF4-FFF2-40B4-BE49-F238E27FC236}">
                <a16:creationId xmlns:a16="http://schemas.microsoft.com/office/drawing/2014/main" id="{55BDD9A0-5314-F340-AF33-597CDBDCD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729" y="1670324"/>
            <a:ext cx="1508587" cy="817245"/>
          </a:xfrm>
          <a:prstGeom prst="rect">
            <a:avLst/>
          </a:prstGeom>
        </p:spPr>
      </p:pic>
      <p:sp>
        <p:nvSpPr>
          <p:cNvPr id="15" name="Marcador de Posição do Texto 1">
            <a:extLst>
              <a:ext uri="{FF2B5EF4-FFF2-40B4-BE49-F238E27FC236}">
                <a16:creationId xmlns:a16="http://schemas.microsoft.com/office/drawing/2014/main" id="{5566C130-D032-9E4F-AAD5-03455F497596}"/>
              </a:ext>
            </a:extLst>
          </p:cNvPr>
          <p:cNvSpPr txBox="1">
            <a:spLocks/>
          </p:cNvSpPr>
          <p:nvPr/>
        </p:nvSpPr>
        <p:spPr>
          <a:xfrm>
            <a:off x="0" y="5723154"/>
            <a:ext cx="11582443" cy="2951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Recomendações sobre vacinas – Atualização 2018, Comissão de Vacinas da SIP e SPP </a:t>
            </a:r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BA5D927-9C91-B54A-A547-2EC4ACD08F9C}"/>
              </a:ext>
            </a:extLst>
          </p:cNvPr>
          <p:cNvSpPr txBox="1"/>
          <p:nvPr/>
        </p:nvSpPr>
        <p:spPr>
          <a:xfrm>
            <a:off x="1871663" y="1643063"/>
            <a:ext cx="3086100" cy="70008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sz="2400" b="1" dirty="0"/>
              <a:t>Comissão de Vacinas</a:t>
            </a:r>
          </a:p>
        </p:txBody>
      </p:sp>
    </p:spTree>
    <p:extLst>
      <p:ext uri="{BB962C8B-B14F-4D97-AF65-F5344CB8AC3E}">
        <p14:creationId xmlns:p14="http://schemas.microsoft.com/office/powerpoint/2010/main" val="3695532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12A9B8A-BAD3-4B4A-A7FA-78B9EFF0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4561"/>
            <a:ext cx="10972800" cy="604800"/>
          </a:xfrm>
        </p:spPr>
        <p:txBody>
          <a:bodyPr/>
          <a:lstStyle/>
          <a:p>
            <a:r>
              <a:rPr lang="pt-PT" dirty="0"/>
              <a:t>Programa Nacional de Vacinação Português 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558679DF-28C0-F446-ACE0-6DB70F0CE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pt-PT" dirty="0" err="1"/>
              <a:t>www.dgs</a:t>
            </a:r>
            <a:r>
              <a:rPr lang="pt-PT" dirty="0"/>
              <a:t>. </a:t>
            </a:r>
            <a:r>
              <a:rPr lang="pt-PT" dirty="0" err="1"/>
              <a:t>pt</a:t>
            </a:r>
            <a:endParaRPr lang="pt-PT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625DB50-E57B-0446-BDDD-5741562A4A0D}"/>
              </a:ext>
            </a:extLst>
          </p:cNvPr>
          <p:cNvGrpSpPr/>
          <p:nvPr/>
        </p:nvGrpSpPr>
        <p:grpSpPr>
          <a:xfrm>
            <a:off x="305393" y="1716034"/>
            <a:ext cx="6245475" cy="4114084"/>
            <a:chOff x="2660988" y="1620734"/>
            <a:chExt cx="6870023" cy="4525492"/>
          </a:xfrm>
        </p:grpSpPr>
        <p:pic>
          <p:nvPicPr>
            <p:cNvPr id="18" name="Picture 9" descr="Captura de ecrã 2017-05-28, às 17.33.41.png">
              <a:extLst>
                <a:ext uri="{FF2B5EF4-FFF2-40B4-BE49-F238E27FC236}">
                  <a16:creationId xmlns:a16="http://schemas.microsoft.com/office/drawing/2014/main" id="{3D9789C0-92BF-AF46-9B63-016DD14DC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0988" y="1620734"/>
              <a:ext cx="6870023" cy="4525492"/>
            </a:xfrm>
            <a:prstGeom prst="rect">
              <a:avLst/>
            </a:prstGeom>
          </p:spPr>
        </p:pic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408E0CD8-E42F-FF48-B218-49AC119B69E9}"/>
                </a:ext>
              </a:extLst>
            </p:cNvPr>
            <p:cNvSpPr txBox="1"/>
            <p:nvPr/>
          </p:nvSpPr>
          <p:spPr>
            <a:xfrm>
              <a:off x="8148965" y="4848693"/>
              <a:ext cx="1356827" cy="287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100" b="1" dirty="0" err="1">
                  <a:solidFill>
                    <a:srgbClr val="FF0000"/>
                  </a:solidFill>
                  <a:latin typeface="Calibri"/>
                </a:rPr>
                <a:t>Não</a:t>
              </a:r>
              <a:r>
                <a:rPr lang="en-US" sz="1100" b="1" dirty="0">
                  <a:solidFill>
                    <a:srgbClr val="FF0000"/>
                  </a:solidFill>
                  <a:latin typeface="Calibri"/>
                </a:rPr>
                <a:t> </a:t>
              </a:r>
              <a:r>
                <a:rPr lang="en-US" sz="1100" b="1" dirty="0" err="1">
                  <a:solidFill>
                    <a:srgbClr val="FF0000"/>
                  </a:solidFill>
                  <a:latin typeface="Calibri"/>
                </a:rPr>
                <a:t>obrigatório</a:t>
              </a:r>
              <a:endParaRPr lang="en-US" sz="1100" b="1" dirty="0">
                <a:solidFill>
                  <a:srgbClr val="FF0000"/>
                </a:solidFill>
                <a:latin typeface="Calibri"/>
              </a:endParaRPr>
            </a:p>
          </p:txBody>
        </p:sp>
      </p:grpSp>
      <p:pic>
        <p:nvPicPr>
          <p:cNvPr id="10" name="Picture 12" descr="Captura de ecrã 2017-04-11, às 16.27.08.png">
            <a:extLst>
              <a:ext uri="{FF2B5EF4-FFF2-40B4-BE49-F238E27FC236}">
                <a16:creationId xmlns:a16="http://schemas.microsoft.com/office/drawing/2014/main" id="{2E45A2CC-41B5-3345-9AEF-AD05DAEDE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004" y="3286724"/>
            <a:ext cx="5161550" cy="161329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71DAE97-406F-AC4C-80D6-528EB60CA563}"/>
              </a:ext>
            </a:extLst>
          </p:cNvPr>
          <p:cNvSpPr txBox="1"/>
          <p:nvPr/>
        </p:nvSpPr>
        <p:spPr>
          <a:xfrm>
            <a:off x="7186609" y="2057403"/>
            <a:ext cx="4371975" cy="3714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sz="2400" b="1" dirty="0"/>
              <a:t>Excelentes coberturas vacinais</a:t>
            </a:r>
          </a:p>
        </p:txBody>
      </p:sp>
      <p:sp>
        <p:nvSpPr>
          <p:cNvPr id="6" name="Seta para Baixo 5">
            <a:extLst>
              <a:ext uri="{FF2B5EF4-FFF2-40B4-BE49-F238E27FC236}">
                <a16:creationId xmlns:a16="http://schemas.microsoft.com/office/drawing/2014/main" id="{17B3CD66-83FC-E340-A0AE-C4CC9E49E34C}"/>
              </a:ext>
            </a:extLst>
          </p:cNvPr>
          <p:cNvSpPr/>
          <p:nvPr/>
        </p:nvSpPr>
        <p:spPr>
          <a:xfrm>
            <a:off x="8972550" y="2486026"/>
            <a:ext cx="642938" cy="70008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409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23D6D39D-5BB6-CB4C-B744-A7EB4C3C8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220" y="2276872"/>
            <a:ext cx="10363200" cy="3330826"/>
          </a:xfrm>
        </p:spPr>
        <p:txBody>
          <a:bodyPr/>
          <a:lstStyle/>
          <a:p>
            <a:r>
              <a:rPr lang="pt-PT" dirty="0"/>
              <a:t>Sim, a vacina contra a gripe</a:t>
            </a:r>
          </a:p>
          <a:p>
            <a:r>
              <a:rPr lang="pt-PT" dirty="0"/>
              <a:t>Sim, a vacina contra a tosse convulsa</a:t>
            </a:r>
          </a:p>
          <a:p>
            <a:r>
              <a:rPr lang="pt-PT" dirty="0"/>
              <a:t>Sim, a vacina contra a gripe e contra a tosse convulsa</a:t>
            </a:r>
          </a:p>
          <a:p>
            <a:r>
              <a:rPr lang="pt-PT" dirty="0"/>
              <a:t>Não deve receber vacinas durante a gravidez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86EADBF-8704-F34B-B85C-8C229C58E0E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34508" y="908721"/>
            <a:ext cx="10363200" cy="1035465"/>
          </a:xfrm>
        </p:spPr>
        <p:txBody>
          <a:bodyPr>
            <a:normAutofit fontScale="85000" lnSpcReduction="20000"/>
          </a:bodyPr>
          <a:lstStyle/>
          <a:p>
            <a:r>
              <a:rPr lang="pt-PT" b="1" dirty="0"/>
              <a:t>Maria, 25A, grávida de 20S, vai à farmácia comprar paracetamol, em setembro. Em conversa sobre a gravidez, pergunta se deverá receber alguma vacina. Qual é a sua resposta?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AB4F00E-83A5-F345-8FA9-F77FD2B847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845BD43-9EC2-8042-BF03-5D41964FD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Pergunta 1</a:t>
            </a:r>
          </a:p>
        </p:txBody>
      </p:sp>
    </p:spTree>
    <p:extLst>
      <p:ext uri="{BB962C8B-B14F-4D97-AF65-F5344CB8AC3E}">
        <p14:creationId xmlns:p14="http://schemas.microsoft.com/office/powerpoint/2010/main" val="3150372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12A9B8A-BAD3-4B4A-A7FA-78B9EFF0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2965"/>
            <a:ext cx="10972800" cy="604800"/>
          </a:xfrm>
        </p:spPr>
        <p:txBody>
          <a:bodyPr/>
          <a:lstStyle/>
          <a:p>
            <a:r>
              <a:rPr lang="pt-PT" dirty="0"/>
              <a:t>Princípios gerais da vacinação da grávida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6835662D-B0B4-E247-BCB0-0948062080D2}"/>
              </a:ext>
            </a:extLst>
          </p:cNvPr>
          <p:cNvSpPr txBox="1"/>
          <p:nvPr/>
        </p:nvSpPr>
        <p:spPr>
          <a:xfrm>
            <a:off x="7674964" y="1328747"/>
            <a:ext cx="413728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20000"/>
              </a:lnSpc>
              <a:buClr>
                <a:srgbClr val="1F497D"/>
              </a:buClr>
            </a:pPr>
            <a:endParaRPr lang="pt-PT" sz="800" b="1" dirty="0">
              <a:solidFill>
                <a:schemeClr val="accent1"/>
              </a:solidFill>
              <a:cs typeface="Calibri"/>
            </a:endParaRPr>
          </a:p>
          <a:p>
            <a:pPr defTabSz="457200">
              <a:lnSpc>
                <a:spcPct val="120000"/>
              </a:lnSpc>
              <a:buClr>
                <a:srgbClr val="1F497D"/>
              </a:buClr>
            </a:pPr>
            <a:r>
              <a:rPr lang="pt-PT" sz="2000" b="1" dirty="0">
                <a:solidFill>
                  <a:srgbClr val="C00000"/>
                </a:solidFill>
                <a:cs typeface="Calibri"/>
              </a:rPr>
              <a:t>Objetivo:</a:t>
            </a:r>
          </a:p>
          <a:p>
            <a:pPr marL="285750" indent="-285750" defTabSz="457200">
              <a:lnSpc>
                <a:spcPct val="120000"/>
              </a:lnSpc>
              <a:buClr>
                <a:srgbClr val="1F497D"/>
              </a:buClr>
              <a:buFont typeface="Wingdings" charset="2"/>
              <a:buChar char="§"/>
            </a:pPr>
            <a:r>
              <a:rPr lang="pt-PT" sz="2000" b="1" dirty="0">
                <a:solidFill>
                  <a:schemeClr val="accent1"/>
                </a:solidFill>
                <a:cs typeface="Calibri"/>
              </a:rPr>
              <a:t>Proteção direta da grávida para não ter doença durante a gravidez</a:t>
            </a:r>
          </a:p>
          <a:p>
            <a:pPr marL="285750" indent="-285750" defTabSz="457200">
              <a:lnSpc>
                <a:spcPct val="120000"/>
              </a:lnSpc>
              <a:buClr>
                <a:srgbClr val="1F497D"/>
              </a:buClr>
              <a:buFont typeface="Wingdings" charset="2"/>
              <a:buChar char="§"/>
            </a:pPr>
            <a:r>
              <a:rPr lang="pt-PT" sz="2000" b="1" dirty="0">
                <a:solidFill>
                  <a:schemeClr val="accent1"/>
                </a:solidFill>
                <a:cs typeface="Calibri"/>
              </a:rPr>
              <a:t>Proteção passiva do RN e pequeno lactente através da passagem </a:t>
            </a:r>
            <a:r>
              <a:rPr lang="pt-PT" sz="2000" b="1" dirty="0" err="1">
                <a:solidFill>
                  <a:schemeClr val="accent1"/>
                </a:solidFill>
                <a:cs typeface="Calibri"/>
              </a:rPr>
              <a:t>transplacentária</a:t>
            </a:r>
            <a:r>
              <a:rPr lang="pt-PT" sz="2000" b="1" dirty="0">
                <a:solidFill>
                  <a:schemeClr val="accent1"/>
                </a:solidFill>
                <a:cs typeface="Calibri"/>
              </a:rPr>
              <a:t> (e pelo LM?) de </a:t>
            </a:r>
            <a:r>
              <a:rPr lang="pt-PT" sz="2000" b="1" dirty="0" err="1">
                <a:solidFill>
                  <a:schemeClr val="accent1"/>
                </a:solidFill>
                <a:cs typeface="Calibri"/>
              </a:rPr>
              <a:t>ac</a:t>
            </a:r>
            <a:r>
              <a:rPr lang="pt-PT" sz="2000" b="1" dirty="0">
                <a:solidFill>
                  <a:schemeClr val="accent1"/>
                </a:solidFill>
                <a:cs typeface="Calibri"/>
              </a:rPr>
              <a:t> antes do início da vacinação </a:t>
            </a:r>
          </a:p>
          <a:p>
            <a:pPr marL="285750" indent="-285750" defTabSz="457200">
              <a:lnSpc>
                <a:spcPct val="120000"/>
              </a:lnSpc>
              <a:buClr>
                <a:srgbClr val="1F497D"/>
              </a:buClr>
              <a:buFont typeface="Wingdings" charset="2"/>
              <a:buChar char="§"/>
            </a:pPr>
            <a:r>
              <a:rPr lang="pt-PT" sz="2000" b="1" dirty="0">
                <a:solidFill>
                  <a:schemeClr val="accent1"/>
                </a:solidFill>
                <a:cs typeface="Calibri"/>
              </a:rPr>
              <a:t>Menor risco de doença na mãe e como tal menor risco de transmissão ao RN ou pequeno lactente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8A418CE1-88B1-1C4F-AA87-E685FA6FC8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4C59378A-1A24-684B-BE5D-6F245D8F5FC3}"/>
              </a:ext>
            </a:extLst>
          </p:cNvPr>
          <p:cNvSpPr txBox="1"/>
          <p:nvPr/>
        </p:nvSpPr>
        <p:spPr>
          <a:xfrm>
            <a:off x="404892" y="1481143"/>
            <a:ext cx="3882295" cy="449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20000"/>
              </a:lnSpc>
              <a:buClr>
                <a:srgbClr val="1F497D"/>
              </a:buClr>
            </a:pPr>
            <a:r>
              <a:rPr lang="pt-PT" sz="2000" b="1" dirty="0">
                <a:solidFill>
                  <a:srgbClr val="C00000"/>
                </a:solidFill>
                <a:cs typeface="Calibri"/>
              </a:rPr>
              <a:t>Razões:</a:t>
            </a:r>
          </a:p>
          <a:p>
            <a:pPr marL="285750" indent="-285750" defTabSz="457200">
              <a:lnSpc>
                <a:spcPct val="120000"/>
              </a:lnSpc>
              <a:buClr>
                <a:srgbClr val="1F497D"/>
              </a:buClr>
              <a:buFont typeface="Wingdings" charset="2"/>
              <a:buChar char="§"/>
            </a:pPr>
            <a:r>
              <a:rPr lang="pt-PT" sz="2000" b="1" i="1" dirty="0">
                <a:solidFill>
                  <a:srgbClr val="C00000"/>
                </a:solidFill>
                <a:cs typeface="Calibri"/>
              </a:rPr>
              <a:t>Gripe: </a:t>
            </a:r>
            <a:r>
              <a:rPr lang="pt-PT" sz="2000" b="1" dirty="0">
                <a:solidFill>
                  <a:schemeClr val="accent1"/>
                </a:solidFill>
                <a:cs typeface="Calibri"/>
              </a:rPr>
              <a:t>morbilidade e mortalidade na grávida; associada a aborto espontâneo, anomalias congénitas, prematuridade e baixo peso ao nascer</a:t>
            </a:r>
          </a:p>
          <a:p>
            <a:pPr marL="285750" indent="-285750" defTabSz="457200">
              <a:lnSpc>
                <a:spcPct val="120000"/>
              </a:lnSpc>
              <a:buClr>
                <a:srgbClr val="1F497D"/>
              </a:buClr>
              <a:buFont typeface="Wingdings" charset="2"/>
              <a:buChar char="§"/>
            </a:pPr>
            <a:r>
              <a:rPr lang="pt-PT" sz="2000" b="1" i="1" dirty="0">
                <a:solidFill>
                  <a:srgbClr val="C00000"/>
                </a:solidFill>
                <a:cs typeface="Calibri"/>
              </a:rPr>
              <a:t>Tosse convulsa: </a:t>
            </a:r>
            <a:r>
              <a:rPr lang="pt-PT" sz="2000" b="1" dirty="0">
                <a:solidFill>
                  <a:schemeClr val="accent1"/>
                </a:solidFill>
                <a:cs typeface="Calibri"/>
              </a:rPr>
              <a:t>carga da doença importante para o RN e pequeno lactente que ainda não podem ser protegidos diretamente pela vacinação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98996B81-CF07-E04A-B46F-1D83F8F6F168}"/>
              </a:ext>
            </a:extLst>
          </p:cNvPr>
          <p:cNvGrpSpPr/>
          <p:nvPr/>
        </p:nvGrpSpPr>
        <p:grpSpPr>
          <a:xfrm>
            <a:off x="4601977" y="1858780"/>
            <a:ext cx="2788169" cy="3407530"/>
            <a:chOff x="4272197" y="1858780"/>
            <a:chExt cx="2788169" cy="3407530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50D6A2D1-1E04-8C4C-A978-1E9F6944A7AF}"/>
                </a:ext>
              </a:extLst>
            </p:cNvPr>
            <p:cNvSpPr txBox="1"/>
            <p:nvPr/>
          </p:nvSpPr>
          <p:spPr>
            <a:xfrm>
              <a:off x="4662098" y="1933731"/>
              <a:ext cx="2053496" cy="333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lnSpc>
                  <a:spcPct val="120000"/>
                </a:lnSpc>
                <a:buClr>
                  <a:srgbClr val="1F497D"/>
                </a:buClr>
              </a:pPr>
              <a:endParaRPr lang="pt-PT" sz="800" b="1" dirty="0">
                <a:solidFill>
                  <a:schemeClr val="accent1"/>
                </a:solidFill>
                <a:cs typeface="Calibri"/>
              </a:endParaRPr>
            </a:p>
            <a:p>
              <a:pPr algn="ctr" defTabSz="457200">
                <a:lnSpc>
                  <a:spcPct val="120000"/>
                </a:lnSpc>
                <a:buClr>
                  <a:srgbClr val="1F497D"/>
                </a:buClr>
              </a:pPr>
              <a:r>
                <a:rPr lang="pt-PT" sz="2000" b="1" dirty="0">
                  <a:solidFill>
                    <a:srgbClr val="C00000"/>
                  </a:solidFill>
                  <a:cs typeface="Calibri"/>
                </a:rPr>
                <a:t>Vacina: </a:t>
              </a:r>
            </a:p>
            <a:p>
              <a:pPr algn="ctr" defTabSz="457200">
                <a:lnSpc>
                  <a:spcPct val="120000"/>
                </a:lnSpc>
                <a:buClr>
                  <a:srgbClr val="1F497D"/>
                </a:buClr>
              </a:pPr>
              <a:r>
                <a:rPr lang="pt-PT" sz="2000" b="1" dirty="0">
                  <a:solidFill>
                    <a:schemeClr val="accent1"/>
                  </a:solidFill>
                  <a:cs typeface="Calibri"/>
                </a:rPr>
                <a:t>segura, eficaz, efetiva, sem interferência com a resposta à </a:t>
              </a:r>
              <a:r>
                <a:rPr lang="pt-PT" sz="2000" b="1" dirty="0" err="1">
                  <a:solidFill>
                    <a:schemeClr val="accent1"/>
                  </a:solidFill>
                  <a:cs typeface="Calibri"/>
                </a:rPr>
                <a:t>primovacinação</a:t>
              </a:r>
              <a:r>
                <a:rPr lang="pt-PT" sz="2000" b="1" dirty="0">
                  <a:solidFill>
                    <a:schemeClr val="accent1"/>
                  </a:solidFill>
                  <a:cs typeface="Calibri"/>
                </a:rPr>
                <a:t> do lactente (no caso da DTP)</a:t>
              </a:r>
            </a:p>
            <a:p>
              <a:pPr algn="ctr" defTabSz="457200">
                <a:lnSpc>
                  <a:spcPct val="120000"/>
                </a:lnSpc>
                <a:buClr>
                  <a:srgbClr val="1F497D"/>
                </a:buClr>
              </a:pPr>
              <a:endParaRPr lang="pt-PT" sz="800" b="1" dirty="0">
                <a:solidFill>
                  <a:schemeClr val="accent1"/>
                </a:solidFill>
                <a:cs typeface="Calibri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D9FDA46-C950-9D41-87B4-B6ACD75EB987}"/>
                </a:ext>
              </a:extLst>
            </p:cNvPr>
            <p:cNvSpPr/>
            <p:nvPr/>
          </p:nvSpPr>
          <p:spPr>
            <a:xfrm>
              <a:off x="4272197" y="1858780"/>
              <a:ext cx="2788169" cy="3402768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24709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19D3C695-C3BC-004A-A2F1-18792924A1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929349"/>
            <a:ext cx="11582443" cy="295162"/>
          </a:xfrm>
        </p:spPr>
        <p:txBody>
          <a:bodyPr>
            <a:normAutofit lnSpcReduction="10000"/>
          </a:bodyPr>
          <a:lstStyle/>
          <a:p>
            <a:r>
              <a:rPr lang="pt-PT" dirty="0" err="1"/>
              <a:t>www.dgs.pt</a:t>
            </a:r>
            <a:endParaRPr lang="pt-PT" dirty="0"/>
          </a:p>
          <a:p>
            <a:endParaRPr lang="pt-PT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12A9B8A-BAD3-4B4A-A7FA-78B9EFF0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48703"/>
            <a:ext cx="10972800" cy="604800"/>
          </a:xfrm>
        </p:spPr>
        <p:txBody>
          <a:bodyPr/>
          <a:lstStyle/>
          <a:p>
            <a:r>
              <a:rPr lang="pt-PT" dirty="0"/>
              <a:t>Orientações da DGS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028001E-00D5-E94C-B8C0-E17BE6EF0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42" y="1272685"/>
            <a:ext cx="5494817" cy="468410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76BD5C0-C930-8745-9530-C046E889D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0" y="1473806"/>
            <a:ext cx="5679830" cy="468410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C6ADCED-F71A-1043-B245-D4A366F73B38}"/>
              </a:ext>
            </a:extLst>
          </p:cNvPr>
          <p:cNvSpPr/>
          <p:nvPr/>
        </p:nvSpPr>
        <p:spPr>
          <a:xfrm>
            <a:off x="6958013" y="5614988"/>
            <a:ext cx="600075" cy="1857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9A9E0C3-03ED-BA42-8AC9-D078AC78F477}"/>
              </a:ext>
            </a:extLst>
          </p:cNvPr>
          <p:cNvSpPr/>
          <p:nvPr/>
        </p:nvSpPr>
        <p:spPr>
          <a:xfrm>
            <a:off x="934465" y="4287187"/>
            <a:ext cx="2633194" cy="4347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60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12A9B8A-BAD3-4B4A-A7FA-78B9EFF0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4561"/>
            <a:ext cx="10972800" cy="604800"/>
          </a:xfrm>
        </p:spPr>
        <p:txBody>
          <a:bodyPr/>
          <a:lstStyle/>
          <a:p>
            <a:r>
              <a:rPr lang="pt-PT" dirty="0"/>
              <a:t>Vacinas </a:t>
            </a:r>
            <a:r>
              <a:rPr lang="pt-PT" dirty="0" err="1"/>
              <a:t>extra-PNV</a:t>
            </a:r>
            <a:endParaRPr lang="pt-PT" dirty="0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558679DF-28C0-F446-ACE0-6DB70F0CE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946062"/>
            <a:ext cx="11582443" cy="295162"/>
          </a:xfrm>
        </p:spPr>
        <p:txBody>
          <a:bodyPr>
            <a:normAutofit lnSpcReduction="10000"/>
          </a:bodyPr>
          <a:lstStyle/>
          <a:p>
            <a:endParaRPr lang="pt-PT" dirty="0"/>
          </a:p>
        </p:txBody>
      </p:sp>
      <p:sp>
        <p:nvSpPr>
          <p:cNvPr id="10" name="Rectangle 29">
            <a:extLst>
              <a:ext uri="{FF2B5EF4-FFF2-40B4-BE49-F238E27FC236}">
                <a16:creationId xmlns:a16="http://schemas.microsoft.com/office/drawing/2014/main" id="{DC26C97A-6A63-824F-A299-8EF82F0265D7}"/>
              </a:ext>
            </a:extLst>
          </p:cNvPr>
          <p:cNvSpPr/>
          <p:nvPr/>
        </p:nvSpPr>
        <p:spPr bwMode="auto">
          <a:xfrm>
            <a:off x="363631" y="1325616"/>
            <a:ext cx="11344274" cy="128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pt-PT" sz="2200" b="1" dirty="0">
              <a:solidFill>
                <a:srgbClr val="C00000"/>
              </a:solidFill>
              <a:latin typeface="Calibri" charset="0"/>
              <a:cs typeface="Calibri" charset="0"/>
            </a:endParaRPr>
          </a:p>
          <a:p>
            <a:pPr lvl="1" algn="ctr">
              <a:lnSpc>
                <a:spcPct val="120000"/>
              </a:lnSpc>
              <a:buClr>
                <a:srgbClr val="C00000"/>
              </a:buClr>
              <a:defRPr/>
            </a:pPr>
            <a:r>
              <a:rPr lang="pt-PT" sz="2200" b="1" dirty="0">
                <a:solidFill>
                  <a:srgbClr val="C00000"/>
                </a:solidFill>
                <a:latin typeface="Calibri" charset="0"/>
                <a:cs typeface="Calibri" charset="0"/>
              </a:rPr>
              <a:t>Meningocócica B e ACWY, HPV para rapazes, Varicela, Rotavírus, Hepatite A, Gripe, conjugada pneumocócica, pneumocócica </a:t>
            </a:r>
            <a:r>
              <a:rPr lang="pt-PT" sz="2200" b="1" dirty="0" err="1">
                <a:solidFill>
                  <a:srgbClr val="C00000"/>
                </a:solidFill>
                <a:latin typeface="Calibri" charset="0"/>
                <a:cs typeface="Calibri" charset="0"/>
              </a:rPr>
              <a:t>polissacárida</a:t>
            </a:r>
            <a:r>
              <a:rPr lang="pt-PT" sz="2200" b="1" dirty="0">
                <a:solidFill>
                  <a:srgbClr val="C00000"/>
                </a:solidFill>
                <a:latin typeface="Calibri" charset="0"/>
                <a:cs typeface="Calibri" charset="0"/>
              </a:rPr>
              <a:t>...</a:t>
            </a:r>
            <a:endParaRPr lang="pt-PT" sz="2000" b="1" dirty="0">
              <a:solidFill>
                <a:srgbClr val="C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81BAF09B-299A-4D48-9D66-58C15F5A55F7}"/>
              </a:ext>
            </a:extLst>
          </p:cNvPr>
          <p:cNvSpPr txBox="1"/>
          <p:nvPr/>
        </p:nvSpPr>
        <p:spPr>
          <a:xfrm>
            <a:off x="1305639" y="2687451"/>
            <a:ext cx="10674425" cy="257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§"/>
              <a:defRPr/>
            </a:pPr>
            <a:r>
              <a:rPr lang="pt-PT" sz="2200" b="1" kern="0" dirty="0">
                <a:cs typeface="Calibri"/>
              </a:rPr>
              <a:t>A doença: </a:t>
            </a:r>
            <a:r>
              <a:rPr lang="pt-PT" sz="2200" b="1" kern="0" dirty="0">
                <a:solidFill>
                  <a:schemeClr val="accent1"/>
                </a:solidFill>
                <a:cs typeface="Calibri"/>
              </a:rPr>
              <a:t>morbilidade, mortalidade, sequelas</a:t>
            </a:r>
            <a:endParaRPr lang="pt-PT" sz="1000" b="1" kern="0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Tx/>
              <a:buFont typeface="Wingdings" charset="2"/>
              <a:buChar char="§"/>
              <a:tabLst/>
              <a:defRPr/>
            </a:pPr>
            <a:r>
              <a:rPr lang="pt-PT" sz="2200" b="1" kern="0" dirty="0">
                <a:latin typeface="Calibri"/>
                <a:cs typeface="Calibri"/>
              </a:rPr>
              <a:t>A epidemiologia: </a:t>
            </a:r>
            <a:r>
              <a:rPr lang="pt-PT" sz="2200" b="1" kern="0" dirty="0">
                <a:solidFill>
                  <a:schemeClr val="accent1"/>
                </a:solidFill>
                <a:latin typeface="Calibri"/>
                <a:cs typeface="Calibri"/>
              </a:rPr>
              <a:t>incidência, grupos etários mais atingidos, microrganismos em circulação </a:t>
            </a:r>
            <a:r>
              <a:rPr lang="pt-PT" sz="2200" b="1" i="1" kern="0" dirty="0" err="1">
                <a:solidFill>
                  <a:schemeClr val="accent1"/>
                </a:solidFill>
                <a:latin typeface="Calibri"/>
                <a:cs typeface="Calibri"/>
              </a:rPr>
              <a:t>vs</a:t>
            </a:r>
            <a:r>
              <a:rPr lang="pt-PT" sz="2200" b="1" kern="0" dirty="0">
                <a:solidFill>
                  <a:schemeClr val="accent1"/>
                </a:solidFill>
                <a:latin typeface="Calibri"/>
                <a:cs typeface="Calibri"/>
              </a:rPr>
              <a:t> incluídos na vacina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Tx/>
              <a:buFont typeface="Wingdings" charset="2"/>
              <a:buChar char="§"/>
              <a:tabLst/>
              <a:defRPr/>
            </a:pPr>
            <a:r>
              <a:rPr lang="pt-PT" sz="2200" b="1" kern="0" dirty="0">
                <a:latin typeface="Calibri"/>
                <a:cs typeface="Calibri"/>
              </a:rPr>
              <a:t>A vacina: </a:t>
            </a:r>
            <a:r>
              <a:rPr lang="pt-PT" sz="2200" b="1" kern="0" dirty="0">
                <a:solidFill>
                  <a:schemeClr val="accent1"/>
                </a:solidFill>
                <a:latin typeface="Calibri"/>
                <a:cs typeface="Calibri"/>
              </a:rPr>
              <a:t>segurança, i</a:t>
            </a:r>
            <a:r>
              <a:rPr kumimoji="0" lang="pt-PT" sz="2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Calibri"/>
              </a:rPr>
              <a:t>munogenicidade</a:t>
            </a:r>
            <a:r>
              <a:rPr lang="pt-PT" sz="2200" b="1" kern="0" dirty="0">
                <a:solidFill>
                  <a:schemeClr val="accent1"/>
                </a:solidFill>
                <a:latin typeface="Calibri"/>
                <a:cs typeface="Calibri"/>
              </a:rPr>
              <a:t>, </a:t>
            </a:r>
            <a:r>
              <a:rPr kumimoji="0" lang="pt-PT" sz="2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Calibri"/>
              </a:rPr>
              <a:t>eficácia</a:t>
            </a:r>
            <a:r>
              <a:rPr lang="pt-PT" sz="2200" b="1" kern="0" dirty="0">
                <a:solidFill>
                  <a:schemeClr val="accent1"/>
                </a:solidFill>
                <a:latin typeface="Calibri"/>
                <a:cs typeface="Calibri"/>
              </a:rPr>
              <a:t> e e</a:t>
            </a:r>
            <a:r>
              <a:rPr lang="pt-PT" sz="2200" b="1" kern="0" noProof="0" dirty="0" err="1">
                <a:solidFill>
                  <a:schemeClr val="accent1"/>
                </a:solidFill>
                <a:latin typeface="Calibri"/>
                <a:cs typeface="Calibri"/>
              </a:rPr>
              <a:t>fetividade</a:t>
            </a:r>
            <a:r>
              <a:rPr lang="pt-PT" sz="2200" b="1" kern="0" noProof="0" dirty="0">
                <a:solidFill>
                  <a:schemeClr val="accent1"/>
                </a:solidFill>
                <a:latin typeface="Calibri"/>
                <a:cs typeface="Calibri"/>
              </a:rPr>
              <a:t> (proteção individual)</a:t>
            </a:r>
            <a:endParaRPr lang="pt-PT" sz="1000" b="1" kern="0" dirty="0">
              <a:solidFill>
                <a:schemeClr val="tx1">
                  <a:lumMod val="50000"/>
                </a:schemeClr>
              </a:solidFill>
              <a:latin typeface="Calibri"/>
              <a:cs typeface="Calibri"/>
            </a:endParaRPr>
          </a:p>
          <a:p>
            <a:pPr marL="342900" lvl="0" indent="-34290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§"/>
              <a:defRPr/>
            </a:pPr>
            <a:r>
              <a:rPr lang="pt-PT" sz="2200" b="1" kern="0" dirty="0">
                <a:latin typeface="Calibri"/>
                <a:cs typeface="Calibri"/>
              </a:rPr>
              <a:t>Custo: </a:t>
            </a:r>
            <a:r>
              <a:rPr lang="pt-PT" sz="2200" b="1" kern="0" dirty="0">
                <a:solidFill>
                  <a:schemeClr val="accent1"/>
                </a:solidFill>
                <a:latin typeface="Calibri"/>
                <a:cs typeface="Calibri"/>
              </a:rPr>
              <a:t>d</a:t>
            </a:r>
            <a:r>
              <a:rPr kumimoji="0" lang="pt-PT" sz="2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Calibri"/>
              </a:rPr>
              <a:t>ecisão</a:t>
            </a:r>
            <a:r>
              <a:rPr kumimoji="0" lang="pt-PT" sz="2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Calibri"/>
              </a:rPr>
              <a:t> individual</a:t>
            </a:r>
          </a:p>
        </p:txBody>
      </p:sp>
    </p:spTree>
    <p:extLst>
      <p:ext uri="{BB962C8B-B14F-4D97-AF65-F5344CB8AC3E}">
        <p14:creationId xmlns:p14="http://schemas.microsoft.com/office/powerpoint/2010/main" val="2219163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4284A154-12E9-3543-A0E3-CB7818BBC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0367" y="2442159"/>
            <a:ext cx="10624079" cy="2994375"/>
          </a:xfrm>
        </p:spPr>
        <p:txBody>
          <a:bodyPr>
            <a:noAutofit/>
          </a:bodyPr>
          <a:lstStyle/>
          <a:p>
            <a:pPr algn="just"/>
            <a:r>
              <a:rPr lang="pt-PT" sz="2200" dirty="0"/>
              <a:t>O meningococo do grupo B tem atualmente pouca relevância em Portugal</a:t>
            </a:r>
          </a:p>
          <a:p>
            <a:pPr algn="just"/>
            <a:r>
              <a:rPr lang="pt-PT" sz="2200" dirty="0"/>
              <a:t>Houve um grande progresso na redução da mortalidade causada por esta doença nos últimos anos pelo que a vacina tem menos interesse</a:t>
            </a:r>
          </a:p>
          <a:p>
            <a:pPr algn="just"/>
            <a:r>
              <a:rPr lang="pt-PT" sz="2200" dirty="0"/>
              <a:t>A doença atinge sobretudo o adulto pelo que não tem interesse vacinar nesta idade</a:t>
            </a:r>
          </a:p>
          <a:p>
            <a:pPr algn="just"/>
            <a:r>
              <a:rPr lang="pt-PT" sz="2200" dirty="0"/>
              <a:t>A doença é pouco frequente mas tem elevada mortalidade e sequelas nos sobreviventes e atinge sobretudo crianças no primeiro ano de vida pelo que tem interesse começar a vacinação aos 2 meses de idade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D7EADC8-537B-8B45-AD78-EA693173728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63084" y="1160463"/>
            <a:ext cx="10363200" cy="1035465"/>
          </a:xfrm>
        </p:spPr>
        <p:txBody>
          <a:bodyPr>
            <a:normAutofit fontScale="92500" lnSpcReduction="10000"/>
          </a:bodyPr>
          <a:lstStyle/>
          <a:p>
            <a:r>
              <a:rPr lang="pt-PT" sz="2400" b="1" dirty="0"/>
              <a:t>A Maria comenta que para o seu outro filho de 2 anos comprou uma vacina contra meningococo B que lhe foi administrada aos 12 meses. Qual lhe parece ser a afirmação mais correta?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A2ADFF1-B0D4-2148-B106-90DA6CAED8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495260F-9240-1547-84E3-8909F101C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Pergunta 2</a:t>
            </a:r>
          </a:p>
        </p:txBody>
      </p:sp>
    </p:spTree>
    <p:extLst>
      <p:ext uri="{BB962C8B-B14F-4D97-AF65-F5344CB8AC3E}">
        <p14:creationId xmlns:p14="http://schemas.microsoft.com/office/powerpoint/2010/main" val="1972077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12A9B8A-BAD3-4B4A-A7FA-78B9EFF0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4561"/>
            <a:ext cx="10972800" cy="604800"/>
          </a:xfrm>
        </p:spPr>
        <p:txBody>
          <a:bodyPr/>
          <a:lstStyle/>
          <a:p>
            <a:r>
              <a:rPr lang="pt-PT" dirty="0"/>
              <a:t>Grupos de meningococo a causar doença invasiva em Portugal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12EC3C48-582C-CA4D-84BB-CC7D9FABC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857191"/>
            <a:ext cx="11582443" cy="295162"/>
          </a:xfrm>
        </p:spPr>
        <p:txBody>
          <a:bodyPr>
            <a:noAutofit/>
          </a:bodyPr>
          <a:lstStyle/>
          <a:p>
            <a:r>
              <a:rPr lang="pt-PT" dirty="0"/>
              <a:t>Simões MJ. Vigilância Integrada da DIM Portugal. Relatório 2003-2014; ECDC</a:t>
            </a:r>
          </a:p>
          <a:p>
            <a:endParaRPr lang="pt-P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EDE173B-5787-7043-93C5-1F5E6F466C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8" r="3341" b="6666"/>
          <a:stretch/>
        </p:blipFill>
        <p:spPr>
          <a:xfrm>
            <a:off x="332581" y="1613427"/>
            <a:ext cx="7492887" cy="4182239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973B14E6-BCA4-0B48-ABBE-00EF2AB3247C}"/>
              </a:ext>
            </a:extLst>
          </p:cNvPr>
          <p:cNvGrpSpPr/>
          <p:nvPr/>
        </p:nvGrpSpPr>
        <p:grpSpPr>
          <a:xfrm>
            <a:off x="7392364" y="3076133"/>
            <a:ext cx="4225636" cy="2797005"/>
            <a:chOff x="7437334" y="2836290"/>
            <a:chExt cx="4225636" cy="2797005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7BB40A14-D5FC-C240-B08D-55DD0DF5FC6E}"/>
                </a:ext>
              </a:extLst>
            </p:cNvPr>
            <p:cNvGrpSpPr/>
            <p:nvPr/>
          </p:nvGrpSpPr>
          <p:grpSpPr>
            <a:xfrm>
              <a:off x="7437334" y="2836290"/>
              <a:ext cx="4225636" cy="2797005"/>
              <a:chOff x="4139952" y="3356992"/>
              <a:chExt cx="4648200" cy="3384376"/>
            </a:xfrm>
          </p:grpSpPr>
          <p:grpSp>
            <p:nvGrpSpPr>
              <p:cNvPr id="7" name="Group 5">
                <a:extLst>
                  <a:ext uri="{FF2B5EF4-FFF2-40B4-BE49-F238E27FC236}">
                    <a16:creationId xmlns:a16="http://schemas.microsoft.com/office/drawing/2014/main" id="{38AD6F4C-CE5C-5645-B0F1-B3E0C92CACB3}"/>
                  </a:ext>
                </a:extLst>
              </p:cNvPr>
              <p:cNvGrpSpPr/>
              <p:nvPr/>
            </p:nvGrpSpPr>
            <p:grpSpPr>
              <a:xfrm>
                <a:off x="4932040" y="3356992"/>
                <a:ext cx="3816424" cy="3197638"/>
                <a:chOff x="4932040" y="3356992"/>
                <a:chExt cx="3816424" cy="3197638"/>
              </a:xfrm>
            </p:grpSpPr>
            <p:graphicFrame>
              <p:nvGraphicFramePr>
                <p:cNvPr id="12" name="Chart 26">
                  <a:extLst>
                    <a:ext uri="{FF2B5EF4-FFF2-40B4-BE49-F238E27FC236}">
                      <a16:creationId xmlns:a16="http://schemas.microsoft.com/office/drawing/2014/main" id="{8CD78C9E-A41E-4A41-BA09-FDF3081E7897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976632080"/>
                    </p:ext>
                  </p:extLst>
                </p:nvPr>
              </p:nvGraphicFramePr>
              <p:xfrm>
                <a:off x="4932040" y="3480982"/>
                <a:ext cx="3816424" cy="307364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10" name="TextBox 3">
                  <a:extLst>
                    <a:ext uri="{FF2B5EF4-FFF2-40B4-BE49-F238E27FC236}">
                      <a16:creationId xmlns:a16="http://schemas.microsoft.com/office/drawing/2014/main" id="{5145D0EF-A976-2742-A70E-C4BBFD16FF32}"/>
                    </a:ext>
                  </a:extLst>
                </p:cNvPr>
                <p:cNvSpPr txBox="1"/>
                <p:nvPr/>
              </p:nvSpPr>
              <p:spPr>
                <a:xfrm>
                  <a:off x="6660232" y="3356992"/>
                  <a:ext cx="12241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cs typeface="Calibri"/>
                    </a:rPr>
                    <a:t>UE, 2015</a:t>
                  </a:r>
                </a:p>
              </p:txBody>
            </p:sp>
          </p:grpSp>
          <p:sp>
            <p:nvSpPr>
              <p:cNvPr id="8" name="Text Placeholder 6">
                <a:extLst>
                  <a:ext uri="{FF2B5EF4-FFF2-40B4-BE49-F238E27FC236}">
                    <a16:creationId xmlns:a16="http://schemas.microsoft.com/office/drawing/2014/main" id="{5B314F6A-96D8-6849-8A77-9B2643B877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9952" y="6140648"/>
                <a:ext cx="4648200" cy="600720"/>
              </a:xfrm>
              <a:prstGeom prst="rect">
                <a:avLst/>
              </a:prstGeom>
            </p:spPr>
            <p:txBody>
              <a:bodyPr vert="horz" anchor="b" anchorCtr="0"/>
              <a:lstStyle>
                <a:defPPr>
                  <a:defRPr lang="pt-PT"/>
                </a:defPPr>
                <a:lvl1pPr marL="0" algn="r" defTabSz="914400" rtl="0" eaLnBrk="1" latinLnBrk="0" hangingPunct="1">
                  <a:defRPr kumimoji="0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 b="1" dirty="0">
                  <a:solidFill>
                    <a:srgbClr val="2B4A5E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2" name="Seta para Baixo 1">
              <a:extLst>
                <a:ext uri="{FF2B5EF4-FFF2-40B4-BE49-F238E27FC236}">
                  <a16:creationId xmlns:a16="http://schemas.microsoft.com/office/drawing/2014/main" id="{7026E353-06D7-C74D-BAA3-72F70F5B4BBC}"/>
                </a:ext>
              </a:extLst>
            </p:cNvPr>
            <p:cNvSpPr/>
            <p:nvPr/>
          </p:nvSpPr>
          <p:spPr>
            <a:xfrm rot="1626708">
              <a:off x="10211774" y="4167856"/>
              <a:ext cx="251598" cy="59960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35137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theme/theme1.xml><?xml version="1.0" encoding="utf-8"?>
<a:theme xmlns:a="http://schemas.openxmlformats.org/drawingml/2006/main" name="1_Tema de Office">
  <a:themeElements>
    <a:clrScheme name="LiveMed">
      <a:dk1>
        <a:srgbClr val="287AC8"/>
      </a:dk1>
      <a:lt1>
        <a:sysClr val="window" lastClr="FFFFFF"/>
      </a:lt1>
      <a:dk2>
        <a:srgbClr val="C5000B"/>
      </a:dk2>
      <a:lt2>
        <a:srgbClr val="EEECE1"/>
      </a:lt2>
      <a:accent1>
        <a:srgbClr val="004586"/>
      </a:accent1>
      <a:accent2>
        <a:srgbClr val="808080"/>
      </a:accent2>
      <a:accent3>
        <a:srgbClr val="5858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3" id="{446549AF-F2BB-444A-8C07-AC2433F40DC8}" vid="{327B416E-FBC9-44B3-85BC-5AC98E1A92F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8">
    <a:dk1>
      <a:sysClr val="windowText" lastClr="000000"/>
    </a:dk1>
    <a:lt1>
      <a:sysClr val="window" lastClr="FFFFFF"/>
    </a:lt1>
    <a:dk2>
      <a:srgbClr val="53548A"/>
    </a:dk2>
    <a:lt2>
      <a:srgbClr val="DEDEDE"/>
    </a:lt2>
    <a:accent1>
      <a:srgbClr val="5C92B5"/>
    </a:accent1>
    <a:accent2>
      <a:srgbClr val="A3CFD7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Mediano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o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8618</TotalTime>
  <Words>1870</Words>
  <Application>Microsoft Macintosh PowerPoint</Application>
  <PresentationFormat>Ecrã Panorâmico</PresentationFormat>
  <Paragraphs>189</Paragraphs>
  <Slides>29</Slides>
  <Notes>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29</vt:i4>
      </vt:variant>
    </vt:vector>
  </HeadingPairs>
  <TitlesOfParts>
    <vt:vector size="37" baseType="lpstr">
      <vt:lpstr>ＭＳ Ｐゴシック</vt:lpstr>
      <vt:lpstr>Arial</vt:lpstr>
      <vt:lpstr>Calibri</vt:lpstr>
      <vt:lpstr>Tahoma</vt:lpstr>
      <vt:lpstr>Times New Roman</vt:lpstr>
      <vt:lpstr>Wingdings</vt:lpstr>
      <vt:lpstr>1_Tema de Office</vt:lpstr>
      <vt:lpstr>Excel.Chart.8</vt:lpstr>
      <vt:lpstr>Vacinas “em dia” - Prevenção para além do Programa Nacional de Vacinação</vt:lpstr>
      <vt:lpstr>Apresentação do PowerPoint</vt:lpstr>
      <vt:lpstr>Programa Nacional de Vacinação Português </vt:lpstr>
      <vt:lpstr>Pergunta 1</vt:lpstr>
      <vt:lpstr>Princípios gerais da vacinação da grávida</vt:lpstr>
      <vt:lpstr>Orientações da DGS </vt:lpstr>
      <vt:lpstr>Vacinas extra-PNV</vt:lpstr>
      <vt:lpstr>Pergunta 2</vt:lpstr>
      <vt:lpstr>Grupos de meningococo a causar doença invasiva em Portugal</vt:lpstr>
      <vt:lpstr>Incidência, mortalidade e sequelas</vt:lpstr>
      <vt:lpstr>Distribuição etária da doença invasiva meningocócica em Portugal</vt:lpstr>
      <vt:lpstr>Vacinas antimeningocócicas B</vt:lpstr>
      <vt:lpstr>Vacinas contra meningococo: pontos-chave</vt:lpstr>
      <vt:lpstr>Recomendações para vacina contra MenB em Portugal</vt:lpstr>
      <vt:lpstr>Pergunta 3</vt:lpstr>
      <vt:lpstr>Infeção por Rotavírus e vacina</vt:lpstr>
      <vt:lpstr>Recomendações para vacina contra Rotavírus </vt:lpstr>
      <vt:lpstr>Pergunta 4</vt:lpstr>
      <vt:lpstr>Apresentação do PowerPoint</vt:lpstr>
      <vt:lpstr>Doença associada ao HPV na Europa</vt:lpstr>
      <vt:lpstr>Vacinas contra HPV</vt:lpstr>
      <vt:lpstr>Imunidade de grupo</vt:lpstr>
      <vt:lpstr>Cobertura vacinal no mundo</vt:lpstr>
      <vt:lpstr>Vacina contra HPV para rapazes: pontos-chave</vt:lpstr>
      <vt:lpstr>E em Portugal?</vt:lpstr>
      <vt:lpstr>Pergunta 5</vt:lpstr>
      <vt:lpstr>Varicela e vacina</vt:lpstr>
      <vt:lpstr>Cobertura vacinal baixa e risco de mudança da epidemiologia</vt:lpstr>
      <vt:lpstr>Recomendações para vacina contra varicela 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 Rodrigues</dc:creator>
  <cp:lastModifiedBy>Fernanda Rodrigues</cp:lastModifiedBy>
  <cp:revision>237</cp:revision>
  <dcterms:created xsi:type="dcterms:W3CDTF">2018-03-28T16:29:21Z</dcterms:created>
  <dcterms:modified xsi:type="dcterms:W3CDTF">2018-05-03T14:47:43Z</dcterms:modified>
</cp:coreProperties>
</file>