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86"/>
    <a:srgbClr val="4F81BD"/>
    <a:srgbClr val="FFFFFF"/>
    <a:srgbClr val="E8ECF5"/>
    <a:srgbClr val="CDD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564" autoAdjust="0"/>
  </p:normalViewPr>
  <p:slideViewPr>
    <p:cSldViewPr>
      <p:cViewPr varScale="1">
        <p:scale>
          <a:sx n="64" d="100"/>
          <a:sy n="64" d="100"/>
        </p:scale>
        <p:origin x="90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07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6AF23-1FCE-6742-8E67-FA54C60CD1F7}" type="datetimeFigureOut">
              <a:rPr lang="es-ES" smtClean="0"/>
              <a:pPr/>
              <a:t>01/06/2018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5573F-DC15-ED40-BA0A-2AE6477DC73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914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5573F-DC15-ED40-BA0A-2AE6477DC731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7388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5573F-DC15-ED40-BA0A-2AE6477DC731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84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portada">
    <p:bg>
      <p:bgPr>
        <a:blipFill dpi="0" rotWithShape="1">
          <a:blip r:embed="rId2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3789040"/>
            <a:ext cx="10534651" cy="1285884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>
            <a:lvl1pPr algn="l">
              <a:defRPr sz="4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5350" y="5146330"/>
            <a:ext cx="10553701" cy="914420"/>
          </a:xfrm>
          <a:solidFill>
            <a:srgbClr val="FFFFFF">
              <a:alpha val="50196"/>
            </a:srgbClr>
          </a:solidFill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cxnSp>
        <p:nvCxnSpPr>
          <p:cNvPr id="12" name="11 Conector recto"/>
          <p:cNvCxnSpPr/>
          <p:nvPr userDrawn="1"/>
        </p:nvCxnSpPr>
        <p:spPr>
          <a:xfrm rot="5400000">
            <a:off x="298684" y="4417949"/>
            <a:ext cx="1116000" cy="1059"/>
          </a:xfrm>
          <a:prstGeom prst="line">
            <a:avLst/>
          </a:prstGeom>
          <a:ln w="123825" cap="rnd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 userDrawn="1"/>
        </p:nvCxnSpPr>
        <p:spPr>
          <a:xfrm rot="5400000">
            <a:off x="497780" y="5585923"/>
            <a:ext cx="720000" cy="1059"/>
          </a:xfrm>
          <a:prstGeom prst="line">
            <a:avLst/>
          </a:prstGeom>
          <a:ln w="123825" cap="rnd" cmpd="thickThin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568" y="6132300"/>
            <a:ext cx="2088232" cy="60906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00" y="115200"/>
            <a:ext cx="5808872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1224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 AA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graphicFrame>
        <p:nvGraphicFramePr>
          <p:cNvPr id="9" name="4 Tabla"/>
          <p:cNvGraphicFramePr>
            <a:graphicFrameLocks noGrp="1"/>
          </p:cNvGraphicFramePr>
          <p:nvPr userDrawn="1">
            <p:extLst/>
          </p:nvPr>
        </p:nvGraphicFramePr>
        <p:xfrm>
          <a:off x="1775520" y="908720"/>
          <a:ext cx="8724031" cy="4705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760"/>
                <a:gridCol w="4877271"/>
              </a:tblGrid>
              <a:tr h="365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Clase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Principio activo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chemeClr val="tx1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 ( muy alta)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Propionato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clobetasol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0,05%</a:t>
                      </a: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 (potencia alta)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Prednicarbato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0,25%  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Mometasona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0,1%</a:t>
                      </a: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Metilprednisolona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0,1%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Betametasona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Beclometasona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Propionato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fluticasona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III (potencia intermedia)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Clobetasona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0,05%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aceponato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butirato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fluocinolona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IV (potencia baja)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acetato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</a:tbl>
          </a:graphicData>
        </a:graphic>
      </p:graphicFrame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4" y="5877272"/>
            <a:ext cx="2436792" cy="85903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82" y="5621587"/>
            <a:ext cx="1758674" cy="111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35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los y subnivel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 baseline="0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15675"/>
            <a:ext cx="11582400" cy="4592024"/>
          </a:xfrm>
        </p:spPr>
        <p:txBody>
          <a:bodyPr>
            <a:normAutofit/>
          </a:bodyPr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4" y="5877272"/>
            <a:ext cx="2436792" cy="85903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82" y="5621587"/>
            <a:ext cx="1758674" cy="111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51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gunta interactiv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963084" y="2276872"/>
            <a:ext cx="10363200" cy="3330826"/>
          </a:xfrm>
        </p:spPr>
        <p:txBody>
          <a:bodyPr anchor="t"/>
          <a:lstStyle>
            <a:lvl1pPr marL="457200" indent="-457200">
              <a:spcBef>
                <a:spcPts val="600"/>
              </a:spcBef>
              <a:buClr>
                <a:schemeClr val="tx2"/>
              </a:buClr>
              <a:buFont typeface="+mj-lt"/>
              <a:buAutoNum type="arabicPeriod"/>
              <a:defRPr sz="2400" b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Respuesta 1</a:t>
            </a:r>
          </a:p>
          <a:p>
            <a:pPr lvl="0"/>
            <a:r>
              <a:rPr lang="es-ES" dirty="0" smtClean="0"/>
              <a:t>Respuesta 2</a:t>
            </a:r>
          </a:p>
          <a:p>
            <a:pPr lvl="0"/>
            <a:r>
              <a:rPr lang="es-ES" dirty="0" smtClean="0"/>
              <a:t>Respuesta 3</a:t>
            </a:r>
          </a:p>
          <a:p>
            <a:pPr lvl="0"/>
            <a:r>
              <a:rPr lang="es-ES" dirty="0" smtClean="0"/>
              <a:t>Respuesta 4</a:t>
            </a:r>
          </a:p>
        </p:txBody>
      </p:sp>
      <p:sp>
        <p:nvSpPr>
          <p:cNvPr id="13" name="2 Marcador de texto"/>
          <p:cNvSpPr>
            <a:spLocks noGrp="1"/>
          </p:cNvSpPr>
          <p:nvPr>
            <p:ph type="body" idx="10" hasCustomPrompt="1"/>
          </p:nvPr>
        </p:nvSpPr>
        <p:spPr>
          <a:xfrm>
            <a:off x="963084" y="908721"/>
            <a:ext cx="10363200" cy="1035465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Enunciado de la pregunta X</a:t>
            </a:r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8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Pregunta X</a:t>
            </a:r>
            <a:endParaRPr lang="es-ES" dirty="0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4" y="5877272"/>
            <a:ext cx="2436792" cy="859036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82" y="5621587"/>
            <a:ext cx="1758674" cy="111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3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áre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2 Marcador de contenido"/>
          <p:cNvSpPr>
            <a:spLocks noGrp="1"/>
          </p:cNvSpPr>
          <p:nvPr>
            <p:ph idx="10"/>
          </p:nvPr>
        </p:nvSpPr>
        <p:spPr>
          <a:xfrm>
            <a:off x="0" y="1015674"/>
            <a:ext cx="5999989" cy="4645574"/>
          </a:xfrm>
        </p:spPr>
        <p:txBody>
          <a:bodyPr/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2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5" name="2 Marcador de contenido"/>
          <p:cNvSpPr>
            <a:spLocks noGrp="1"/>
          </p:cNvSpPr>
          <p:nvPr>
            <p:ph idx="13"/>
          </p:nvPr>
        </p:nvSpPr>
        <p:spPr>
          <a:xfrm>
            <a:off x="6183808" y="1015674"/>
            <a:ext cx="5384800" cy="4645574"/>
          </a:xfrm>
        </p:spPr>
        <p:txBody>
          <a:bodyPr/>
          <a:lstStyle>
            <a:lvl1pPr marL="265113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981075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1709738" indent="-279400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332038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048000" indent="-1730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8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4" y="5877272"/>
            <a:ext cx="2436792" cy="859036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82" y="5621587"/>
            <a:ext cx="1758674" cy="111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42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áreas con cabecer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908721"/>
            <a:ext cx="5386917" cy="90611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2 Marcador de texto"/>
          <p:cNvSpPr>
            <a:spLocks noGrp="1"/>
          </p:cNvSpPr>
          <p:nvPr>
            <p:ph type="body" idx="10"/>
          </p:nvPr>
        </p:nvSpPr>
        <p:spPr>
          <a:xfrm>
            <a:off x="6192011" y="908722"/>
            <a:ext cx="5386917" cy="90611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2 Marcador de contenido"/>
          <p:cNvSpPr>
            <a:spLocks noGrp="1"/>
          </p:cNvSpPr>
          <p:nvPr>
            <p:ph idx="11"/>
          </p:nvPr>
        </p:nvSpPr>
        <p:spPr>
          <a:xfrm>
            <a:off x="-43" y="1886844"/>
            <a:ext cx="6000032" cy="3774405"/>
          </a:xfrm>
        </p:spPr>
        <p:txBody>
          <a:bodyPr/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2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8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6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21" name="2 Marcador de contenido"/>
          <p:cNvSpPr>
            <a:spLocks noGrp="1"/>
          </p:cNvSpPr>
          <p:nvPr>
            <p:ph idx="14"/>
          </p:nvPr>
        </p:nvSpPr>
        <p:spPr>
          <a:xfrm>
            <a:off x="6192011" y="1886844"/>
            <a:ext cx="5384800" cy="3774405"/>
          </a:xfrm>
        </p:spPr>
        <p:txBody>
          <a:bodyPr/>
          <a:lstStyle>
            <a:lvl1pPr marL="265113" indent="-265113">
              <a:spcBef>
                <a:spcPts val="600"/>
              </a:spcBef>
              <a:buFontTx/>
              <a:buBlip>
                <a:blip r:embed="rId3"/>
              </a:buBlip>
              <a:defRPr sz="2200">
                <a:solidFill>
                  <a:schemeClr val="accent1"/>
                </a:solidFill>
              </a:defRPr>
            </a:lvl1pPr>
            <a:lvl2pPr marL="981075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1709738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800">
                <a:solidFill>
                  <a:schemeClr val="accent1"/>
                </a:solidFill>
              </a:defRPr>
            </a:lvl3pPr>
            <a:lvl4pPr marL="2332038" indent="-184150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4pPr>
            <a:lvl5pPr marL="3048000" indent="-173038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2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4" y="5877272"/>
            <a:ext cx="2436792" cy="859036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82" y="5621587"/>
            <a:ext cx="1758674" cy="111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0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ierta sin estructur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5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4" y="5877272"/>
            <a:ext cx="2436792" cy="859036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82" y="5621587"/>
            <a:ext cx="1758674" cy="111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67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enzo 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4" y="5877272"/>
            <a:ext cx="2436792" cy="859036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82" y="5621587"/>
            <a:ext cx="1758674" cy="111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92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áreas asimétric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>
            <a:spLocks noGrp="1"/>
          </p:cNvSpPr>
          <p:nvPr>
            <p:ph type="body" idx="10"/>
          </p:nvPr>
        </p:nvSpPr>
        <p:spPr>
          <a:xfrm>
            <a:off x="609600" y="1484784"/>
            <a:ext cx="4085547" cy="69009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2 Marcador de contenido"/>
          <p:cNvSpPr>
            <a:spLocks noGrp="1"/>
          </p:cNvSpPr>
          <p:nvPr>
            <p:ph idx="11"/>
          </p:nvPr>
        </p:nvSpPr>
        <p:spPr>
          <a:xfrm>
            <a:off x="1" y="2174876"/>
            <a:ext cx="4659993" cy="3486706"/>
          </a:xfrm>
        </p:spPr>
        <p:txBody>
          <a:bodyPr>
            <a:normAutofit/>
          </a:bodyPr>
          <a:lstStyle>
            <a:lvl1pPr marL="715963" indent="-185738">
              <a:spcBef>
                <a:spcPts val="600"/>
              </a:spcBef>
              <a:buFontTx/>
              <a:buBlip>
                <a:blip r:embed="rId3"/>
              </a:buBlip>
              <a:defRPr sz="1800">
                <a:solidFill>
                  <a:schemeClr val="accent1"/>
                </a:solidFill>
              </a:defRPr>
            </a:lvl1pPr>
            <a:lvl2pPr marL="1073150" indent="-173038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1600">
                <a:solidFill>
                  <a:schemeClr val="accent1"/>
                </a:solidFill>
              </a:defRPr>
            </a:lvl2pPr>
            <a:lvl3pPr marL="1431925" indent="-173038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400">
                <a:solidFill>
                  <a:schemeClr val="accent1"/>
                </a:solidFill>
              </a:defRPr>
            </a:lvl3pPr>
            <a:lvl4pPr marL="1789113" indent="-173038">
              <a:spcBef>
                <a:spcPts val="600"/>
              </a:spcBef>
              <a:buClr>
                <a:schemeClr val="tx2"/>
              </a:buClr>
              <a:defRPr sz="1400">
                <a:solidFill>
                  <a:schemeClr val="accent1"/>
                </a:solidFill>
              </a:defRPr>
            </a:lvl4pPr>
            <a:lvl5pPr marL="2146300" indent="-173038">
              <a:spcBef>
                <a:spcPts val="600"/>
              </a:spcBef>
              <a:buClr>
                <a:schemeClr val="tx2"/>
              </a:buClr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7" name="2 Marcador de contenido"/>
          <p:cNvSpPr>
            <a:spLocks noGrp="1"/>
          </p:cNvSpPr>
          <p:nvPr>
            <p:ph idx="1"/>
          </p:nvPr>
        </p:nvSpPr>
        <p:spPr>
          <a:xfrm>
            <a:off x="4695147" y="274640"/>
            <a:ext cx="6887253" cy="5386608"/>
          </a:xfrm>
        </p:spPr>
        <p:txBody>
          <a:bodyPr/>
          <a:lstStyle>
            <a:lvl1pPr marL="450850" indent="-266700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16681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1881188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517775" indent="-173038">
              <a:spcBef>
                <a:spcPts val="600"/>
              </a:spcBef>
              <a:buClr>
                <a:schemeClr val="tx2"/>
              </a:buClr>
              <a:defRPr>
                <a:solidFill>
                  <a:schemeClr val="accent1"/>
                </a:solidFill>
              </a:defRPr>
            </a:lvl4pPr>
            <a:lvl5pPr marL="3233738" indent="-185738">
              <a:spcBef>
                <a:spcPts val="600"/>
              </a:spcBef>
              <a:buClr>
                <a:schemeClr val="tx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 hasCustomPrompt="1"/>
          </p:nvPr>
        </p:nvSpPr>
        <p:spPr>
          <a:xfrm>
            <a:off x="609601" y="274639"/>
            <a:ext cx="4050393" cy="1210145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sp>
        <p:nvSpPr>
          <p:cNvPr id="18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4" y="5877272"/>
            <a:ext cx="2436792" cy="859036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82" y="5621587"/>
            <a:ext cx="1758674" cy="111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25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y explic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03712" y="908720"/>
            <a:ext cx="5183221" cy="21645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 dirty="0"/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6" name="2 Marcador de texto"/>
          <p:cNvSpPr>
            <a:spLocks noGrp="1"/>
          </p:cNvSpPr>
          <p:nvPr>
            <p:ph type="body" idx="10"/>
          </p:nvPr>
        </p:nvSpPr>
        <p:spPr>
          <a:xfrm>
            <a:off x="911424" y="3140968"/>
            <a:ext cx="10271787" cy="41705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2 Marcador de contenido"/>
          <p:cNvSpPr>
            <a:spLocks noGrp="1"/>
          </p:cNvSpPr>
          <p:nvPr>
            <p:ph idx="11"/>
          </p:nvPr>
        </p:nvSpPr>
        <p:spPr>
          <a:xfrm>
            <a:off x="0" y="3573016"/>
            <a:ext cx="11183211" cy="2088232"/>
          </a:xfrm>
        </p:spPr>
        <p:txBody>
          <a:bodyPr>
            <a:noAutofit/>
          </a:bodyPr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6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9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4" y="5877272"/>
            <a:ext cx="2436792" cy="859036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982" y="5621587"/>
            <a:ext cx="1758674" cy="111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37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4764A-3372-4F92-A04B-C6D954743B17}" type="datetimeFigureOut">
              <a:rPr lang="es-ES" smtClean="0"/>
              <a:pPr/>
              <a:t>01/06/2018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86E7-29ED-41AB-9506-B1B1EB43D00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486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271464" y="2708920"/>
            <a:ext cx="9144000" cy="128588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9600" dirty="0" smtClean="0">
                <a:solidFill>
                  <a:schemeClr val="tx2"/>
                </a:solidFill>
              </a:rPr>
              <a:t> BEM-VINDOS</a:t>
            </a:r>
            <a:endParaRPr lang="es-ES" sz="9600" dirty="0">
              <a:solidFill>
                <a:schemeClr val="tx2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622" y="764704"/>
            <a:ext cx="8455684" cy="132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0" y="1988840"/>
            <a:ext cx="11582400" cy="459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808038" indent="-265113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524000" indent="-265113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2239963" indent="-265113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874963" indent="-18415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–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3590925" indent="-185738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»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solidFill>
                  <a:schemeClr val="tx2"/>
                </a:solidFill>
              </a:rPr>
              <a:t>Empresa que atua na área da Formação Médica Contínua desde 2004</a:t>
            </a:r>
            <a:r>
              <a:rPr lang="es-ES" b="1" dirty="0" smtClean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es-ES" b="1" dirty="0" err="1"/>
              <a:t>Independente</a:t>
            </a:r>
            <a:endParaRPr lang="es-ES" b="1" dirty="0"/>
          </a:p>
          <a:p>
            <a:pPr lvl="1"/>
            <a:r>
              <a:rPr lang="es-ES" b="1" dirty="0"/>
              <a:t>Acreditada</a:t>
            </a:r>
          </a:p>
          <a:p>
            <a:pPr lvl="1"/>
            <a:r>
              <a:rPr lang="es-ES" b="1" dirty="0" err="1" smtClean="0"/>
              <a:t>Avaliada</a:t>
            </a:r>
            <a:endParaRPr lang="es-ES" b="1" dirty="0" smtClean="0">
              <a:solidFill>
                <a:schemeClr val="tx2"/>
              </a:solidFill>
            </a:endParaRPr>
          </a:p>
          <a:p>
            <a:r>
              <a:rPr lang="es-ES" b="1" dirty="0" smtClean="0">
                <a:solidFill>
                  <a:schemeClr val="tx2"/>
                </a:solidFill>
              </a:rPr>
              <a:t>Implantada </a:t>
            </a:r>
            <a:r>
              <a:rPr lang="es-ES" b="1" dirty="0" err="1" smtClean="0">
                <a:solidFill>
                  <a:schemeClr val="tx2"/>
                </a:solidFill>
              </a:rPr>
              <a:t>em</a:t>
            </a:r>
            <a:r>
              <a:rPr lang="es-ES" b="1" dirty="0" smtClean="0">
                <a:solidFill>
                  <a:schemeClr val="tx2"/>
                </a:solidFill>
              </a:rPr>
              <a:t> </a:t>
            </a:r>
            <a:r>
              <a:rPr lang="es-ES" b="1" dirty="0" err="1" smtClean="0">
                <a:solidFill>
                  <a:schemeClr val="tx2"/>
                </a:solidFill>
              </a:rPr>
              <a:t>Espanha</a:t>
            </a:r>
            <a:r>
              <a:rPr lang="es-ES" b="1" dirty="0" smtClean="0">
                <a:solidFill>
                  <a:schemeClr val="tx2"/>
                </a:solidFill>
              </a:rPr>
              <a:t> e Portugal</a:t>
            </a:r>
          </a:p>
          <a:p>
            <a:pPr marL="1258887" lvl="1" indent="0">
              <a:buFont typeface="Wingdings" panose="05000000000000000000" pitchFamily="2" charset="2"/>
              <a:buNone/>
            </a:pPr>
            <a:endParaRPr lang="es-ES" b="1" dirty="0" smtClean="0"/>
          </a:p>
        </p:txBody>
      </p:sp>
    </p:spTree>
    <p:extLst>
      <p:ext uri="{BB962C8B-B14F-4D97-AF65-F5344CB8AC3E}">
        <p14:creationId xmlns:p14="http://schemas.microsoft.com/office/powerpoint/2010/main" val="303865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911424" y="2708920"/>
            <a:ext cx="6160673" cy="4592024"/>
          </a:xfrm>
        </p:spPr>
        <p:txBody>
          <a:bodyPr>
            <a:normAutofit/>
          </a:bodyPr>
          <a:lstStyle/>
          <a:p>
            <a:r>
              <a:rPr lang="es-ES" dirty="0" smtClean="0"/>
              <a:t>Faro (04/06)</a:t>
            </a:r>
          </a:p>
          <a:p>
            <a:r>
              <a:rPr lang="es-ES" dirty="0" smtClean="0">
                <a:solidFill>
                  <a:srgbClr val="004586"/>
                </a:solidFill>
              </a:rPr>
              <a:t>Porto (08/10)</a:t>
            </a:r>
          </a:p>
          <a:p>
            <a:r>
              <a:rPr lang="es-ES" dirty="0" err="1" smtClean="0">
                <a:solidFill>
                  <a:srgbClr val="004586"/>
                </a:solidFill>
              </a:rPr>
              <a:t>Coimbra</a:t>
            </a:r>
            <a:r>
              <a:rPr lang="es-ES" dirty="0" smtClean="0">
                <a:solidFill>
                  <a:srgbClr val="004586"/>
                </a:solidFill>
              </a:rPr>
              <a:t> (05/11)</a:t>
            </a:r>
          </a:p>
          <a:p>
            <a:r>
              <a:rPr lang="es-ES" dirty="0" smtClean="0">
                <a:solidFill>
                  <a:srgbClr val="004586"/>
                </a:solidFill>
              </a:rPr>
              <a:t>Lisboa (26/11)</a:t>
            </a:r>
          </a:p>
          <a:p>
            <a:pPr marL="542925" indent="0">
              <a:buNone/>
            </a:pPr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5159896" y="1988840"/>
            <a:ext cx="1512168" cy="21602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s-ES" sz="3200" u="sng" dirty="0" smtClean="0">
                <a:solidFill>
                  <a:srgbClr val="FF0000"/>
                </a:solidFill>
              </a:rPr>
              <a:t>2018</a:t>
            </a:r>
            <a:endParaRPr lang="es-ES" sz="2400" u="sng" dirty="0" smtClean="0">
              <a:solidFill>
                <a:srgbClr val="FF0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622" y="332656"/>
            <a:ext cx="8455684" cy="13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63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¡IMPORTANTE!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4294967295"/>
          </p:nvPr>
        </p:nvSpPr>
        <p:spPr>
          <a:xfrm>
            <a:off x="-43" y="5661248"/>
            <a:ext cx="11582443" cy="295162"/>
          </a:xfrm>
        </p:spPr>
        <p:txBody>
          <a:bodyPr>
            <a:normAutofit fontScale="47500" lnSpcReduction="20000"/>
          </a:bodyPr>
          <a:lstStyle/>
          <a:p>
            <a:endParaRPr lang="es-ES"/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0" y="1015675"/>
            <a:ext cx="11582400" cy="4592024"/>
          </a:xfrm>
        </p:spPr>
        <p:txBody>
          <a:bodyPr>
            <a:normAutofit/>
          </a:bodyPr>
          <a:lstStyle/>
          <a:p>
            <a:r>
              <a:rPr lang="pt-PT" b="1" dirty="0" smtClean="0">
                <a:solidFill>
                  <a:schemeClr val="tx2"/>
                </a:solidFill>
              </a:rPr>
              <a:t>Palestra</a:t>
            </a:r>
          </a:p>
          <a:p>
            <a:pPr lvl="1"/>
            <a:r>
              <a:rPr lang="pt-PT" b="1" dirty="0" smtClean="0"/>
              <a:t>Desenvolvimento da parte teórica mediante casos </a:t>
            </a:r>
            <a:r>
              <a:rPr lang="pt-PT" b="1" dirty="0" smtClean="0"/>
              <a:t>práticos.</a:t>
            </a:r>
            <a:endParaRPr lang="pt-PT" b="1" dirty="0" smtClean="0"/>
          </a:p>
          <a:p>
            <a:pPr lvl="1"/>
            <a:endParaRPr lang="pt-PT" sz="800" b="1" dirty="0" smtClean="0">
              <a:solidFill>
                <a:schemeClr val="tx2"/>
              </a:solidFill>
            </a:endParaRPr>
          </a:p>
          <a:p>
            <a:r>
              <a:rPr lang="pt-PT" b="1" dirty="0" smtClean="0">
                <a:solidFill>
                  <a:schemeClr val="tx2"/>
                </a:solidFill>
              </a:rPr>
              <a:t>Sistema interativo</a:t>
            </a:r>
          </a:p>
          <a:p>
            <a:pPr lvl="1"/>
            <a:r>
              <a:rPr lang="pt-PT" b="1" dirty="0" smtClean="0"/>
              <a:t>O voto é feito desde o telemóvel dos assistentes, descarregando a </a:t>
            </a:r>
            <a:r>
              <a:rPr lang="pt-PT" b="1" dirty="0" smtClean="0">
                <a:solidFill>
                  <a:schemeClr val="tx2"/>
                </a:solidFill>
              </a:rPr>
              <a:t>App de Live-Med</a:t>
            </a:r>
            <a:r>
              <a:rPr lang="pt-PT" b="1" dirty="0" smtClean="0"/>
              <a:t> no telemóvel na Play Store ou através do navegador escrevendo:</a:t>
            </a:r>
            <a:r>
              <a:rPr lang="pt-PT" b="1" dirty="0" smtClean="0">
                <a:solidFill>
                  <a:schemeClr val="tx2"/>
                </a:solidFill>
              </a:rPr>
              <a:t> app.livemed.in:81/app</a:t>
            </a:r>
            <a:r>
              <a:rPr lang="pt-PT" b="1" dirty="0" smtClean="0"/>
              <a:t>.</a:t>
            </a:r>
          </a:p>
          <a:p>
            <a:pPr lvl="1"/>
            <a:r>
              <a:rPr lang="pt-PT" b="1" dirty="0" smtClean="0"/>
              <a:t>Os resultados serão apresentados nos seus telemóveis e no ecrã.</a:t>
            </a:r>
          </a:p>
          <a:p>
            <a:pPr lvl="1"/>
            <a:endParaRPr lang="pt-PT" sz="800" b="1" dirty="0" smtClean="0"/>
          </a:p>
          <a:p>
            <a:r>
              <a:rPr lang="pt-PT" b="1" dirty="0" smtClean="0">
                <a:solidFill>
                  <a:schemeClr val="tx2"/>
                </a:solidFill>
              </a:rPr>
              <a:t>Perguntas</a:t>
            </a:r>
          </a:p>
          <a:p>
            <a:pPr lvl="1"/>
            <a:r>
              <a:rPr lang="pt-PT" b="1" dirty="0" smtClean="0"/>
              <a:t>Podem enviar as perguntas que queiram colocar fazer desde o seu telemóvel. O coordenador colocará as suas perguntas ao palestrante ao finalizar cada palestra</a:t>
            </a:r>
            <a:r>
              <a:rPr lang="es-ES" b="1" dirty="0" smtClean="0"/>
              <a:t>.</a:t>
            </a:r>
          </a:p>
          <a:p>
            <a:pPr lvl="1"/>
            <a:endParaRPr lang="es-ES" sz="800" b="1" dirty="0"/>
          </a:p>
        </p:txBody>
      </p:sp>
    </p:spTree>
    <p:extLst>
      <p:ext uri="{BB962C8B-B14F-4D97-AF65-F5344CB8AC3E}">
        <p14:creationId xmlns:p14="http://schemas.microsoft.com/office/powerpoint/2010/main" val="227749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¡IMPORTANTE!</a:t>
            </a: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0" y="980728"/>
            <a:ext cx="10344472" cy="4592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808038" indent="-265113" algn="l" defTabSz="914400" rtl="0" eaLnBrk="1" latinLnBrk="0" hangingPunct="1">
              <a:spcBef>
                <a:spcPts val="600"/>
              </a:spcBef>
              <a:buFontTx/>
              <a:buBlip>
                <a:blip r:embed="rId3"/>
              </a:buBlip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524000" indent="-265113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2239963" indent="-265113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874963" indent="-18415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–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3590925" indent="-185738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»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b="1" dirty="0" smtClean="0">
                <a:solidFill>
                  <a:schemeClr val="tx2"/>
                </a:solidFill>
              </a:rPr>
              <a:t>Certificado Assistência</a:t>
            </a:r>
          </a:p>
          <a:p>
            <a:pPr lvl="1"/>
            <a:r>
              <a:rPr lang="pt-BR" b="1" dirty="0" smtClean="0"/>
              <a:t>Os questionários de satisfação e os certificados de presença serão distribuídos pelas hospedeiras durante a última palestra. O preenchimento do questionário é obrigatório  para obter a </a:t>
            </a:r>
            <a:r>
              <a:rPr lang="pt-BR" b="1" dirty="0" err="1" smtClean="0"/>
              <a:t>creditação</a:t>
            </a:r>
            <a:r>
              <a:rPr lang="pt-BR" b="1" dirty="0" smtClean="0"/>
              <a:t>.</a:t>
            </a:r>
          </a:p>
          <a:p>
            <a:r>
              <a:rPr lang="pt-PT" b="1" dirty="0" smtClean="0">
                <a:solidFill>
                  <a:schemeClr val="tx2"/>
                </a:solidFill>
              </a:rPr>
              <a:t>Diploma – Creditação</a:t>
            </a:r>
          </a:p>
          <a:p>
            <a:pPr lvl="1"/>
            <a:r>
              <a:rPr lang="pt-BR" b="1" dirty="0" smtClean="0"/>
              <a:t>O diploma do curso com os créditos oficiais da </a:t>
            </a:r>
            <a:r>
              <a:rPr lang="pt-BR" b="1" dirty="0" smtClean="0"/>
              <a:t>Ordem </a:t>
            </a:r>
            <a:r>
              <a:rPr lang="pt-BR" b="1" dirty="0" smtClean="0"/>
              <a:t>dos Farmacêuticos, pode ser descarregado pelo médico assistente a partir do site da </a:t>
            </a:r>
            <a:r>
              <a:rPr lang="pt-BR" b="1" dirty="0" err="1" smtClean="0"/>
              <a:t>Live-Med</a:t>
            </a:r>
            <a:r>
              <a:rPr lang="pt-BR" b="1" dirty="0" smtClean="0"/>
              <a:t>: www.livemed.in na secção "Acesso a alunos" e só poderá obtê-lo se assistiu a 100% do curso.</a:t>
            </a:r>
            <a:r>
              <a:rPr lang="pt-PT" b="1" dirty="0" smtClean="0"/>
              <a:t> </a:t>
            </a:r>
            <a:endParaRPr lang="pt-PT" sz="800" b="1" dirty="0" smtClean="0"/>
          </a:p>
          <a:p>
            <a:r>
              <a:rPr lang="pt-PT" b="1" dirty="0" smtClean="0">
                <a:solidFill>
                  <a:schemeClr val="tx2"/>
                </a:solidFill>
              </a:rPr>
              <a:t>Geral</a:t>
            </a:r>
          </a:p>
          <a:p>
            <a:pPr lvl="1"/>
            <a:r>
              <a:rPr lang="pt-BR" b="1" dirty="0" smtClean="0"/>
              <a:t>Os conteúdos do curso estarão disponíveis no site duas ou três semanas após o curso.</a:t>
            </a:r>
          </a:p>
          <a:p>
            <a:pPr lvl="1"/>
            <a:r>
              <a:rPr lang="pt-BR" b="1" dirty="0" smtClean="0"/>
              <a:t>Os diplomas estarão disponíveis após resposta da </a:t>
            </a:r>
            <a:r>
              <a:rPr lang="pt-BR" b="1" dirty="0"/>
              <a:t>Ordem dos Farmacêuticos.</a:t>
            </a:r>
            <a:r>
              <a:rPr lang="pt-PT" b="1" dirty="0" smtClean="0"/>
              <a:t> </a:t>
            </a:r>
            <a:endParaRPr lang="pt-PT" sz="8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539" y="2276872"/>
            <a:ext cx="151216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701" y="1222603"/>
            <a:ext cx="2974598" cy="402217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Obrigado por silenciar ou desligar o seu telemóvel</a:t>
            </a:r>
            <a:endParaRPr lang="es-E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265" y="1016000"/>
            <a:ext cx="4936991" cy="4591050"/>
          </a:xfrm>
        </p:spPr>
      </p:pic>
    </p:spTree>
    <p:extLst>
      <p:ext uri="{BB962C8B-B14F-4D97-AF65-F5344CB8AC3E}">
        <p14:creationId xmlns:p14="http://schemas.microsoft.com/office/powerpoint/2010/main" val="342217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LiveMed">
      <a:dk1>
        <a:srgbClr val="287AC8"/>
      </a:dk1>
      <a:lt1>
        <a:sysClr val="window" lastClr="FFFFFF"/>
      </a:lt1>
      <a:dk2>
        <a:srgbClr val="C5000B"/>
      </a:dk2>
      <a:lt2>
        <a:srgbClr val="EEECE1"/>
      </a:lt2>
      <a:accent1>
        <a:srgbClr val="004586"/>
      </a:accent1>
      <a:accent2>
        <a:srgbClr val="808080"/>
      </a:accent2>
      <a:accent3>
        <a:srgbClr val="58585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91440" tIns="45720" rIns="91440" bIns="45720" rtlCol="0" anchor="ctr">
        <a:noAutofit/>
      </a:bodyPr>
      <a:lstStyle>
        <a:defPPr algn="ctr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ción2" id="{10DC1734-D8CE-464E-A334-5DF9875B3C66}" vid="{89E1C075-7F35-42EC-9E3F-ECD7F97F9038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1067</TotalTime>
  <Words>240</Words>
  <Application>Microsoft Office PowerPoint</Application>
  <PresentationFormat>Panorámica</PresentationFormat>
  <Paragraphs>32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¡IMPORTANTE!</vt:lpstr>
      <vt:lpstr>¡IMPORTANTE!</vt:lpstr>
      <vt:lpstr>Obrigado por silenciar ou desligar o seu telemóvel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Live Med</dc:creator>
  <cp:lastModifiedBy>Live Med</cp:lastModifiedBy>
  <cp:revision>172</cp:revision>
  <dcterms:created xsi:type="dcterms:W3CDTF">2017-01-12T11:10:22Z</dcterms:created>
  <dcterms:modified xsi:type="dcterms:W3CDTF">2018-06-01T09:16:06Z</dcterms:modified>
</cp:coreProperties>
</file>