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handoutMasterIdLst>
    <p:handoutMasterId r:id="rId30"/>
  </p:handoutMasterIdLst>
  <p:sldIdLst>
    <p:sldId id="256" r:id="rId2"/>
    <p:sldId id="285" r:id="rId3"/>
    <p:sldId id="289" r:id="rId4"/>
    <p:sldId id="283" r:id="rId5"/>
    <p:sldId id="259" r:id="rId6"/>
    <p:sldId id="260" r:id="rId7"/>
    <p:sldId id="261" r:id="rId8"/>
    <p:sldId id="275" r:id="rId9"/>
    <p:sldId id="262" r:id="rId10"/>
    <p:sldId id="263" r:id="rId11"/>
    <p:sldId id="264" r:id="rId12"/>
    <p:sldId id="269" r:id="rId13"/>
    <p:sldId id="274" r:id="rId14"/>
    <p:sldId id="287" r:id="rId15"/>
    <p:sldId id="290" r:id="rId16"/>
    <p:sldId id="273" r:id="rId17"/>
    <p:sldId id="281" r:id="rId18"/>
    <p:sldId id="286" r:id="rId19"/>
    <p:sldId id="291" r:id="rId20"/>
    <p:sldId id="265" r:id="rId21"/>
    <p:sldId id="270" r:id="rId22"/>
    <p:sldId id="266" r:id="rId23"/>
    <p:sldId id="267" r:id="rId24"/>
    <p:sldId id="268" r:id="rId25"/>
    <p:sldId id="284" r:id="rId26"/>
    <p:sldId id="272" r:id="rId27"/>
    <p:sldId id="288" r:id="rId28"/>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p:cViewPr varScale="1">
        <p:scale>
          <a:sx n="67" d="100"/>
          <a:sy n="67" d="100"/>
        </p:scale>
        <p:origin x="780" y="60"/>
      </p:cViewPr>
      <p:guideLst>
        <p:guide orient="horz" pos="2160"/>
        <p:guide pos="3840"/>
      </p:guideLst>
    </p:cSldViewPr>
  </p:slideViewPr>
  <p:notesTextViewPr>
    <p:cViewPr>
      <p:scale>
        <a:sx n="100" d="100"/>
        <a:sy n="100" d="100"/>
      </p:scale>
      <p:origin x="0" y="0"/>
    </p:cViewPr>
  </p:notesTextViewPr>
  <p:notesViewPr>
    <p:cSldViewPr>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69B34D9-37CD-4132-9D15-7633E88DCC29}" type="datetimeFigureOut">
              <a:rPr lang="pt-PT" smtClean="0"/>
              <a:t>01/06/2018</a:t>
            </a:fld>
            <a:endParaRPr lang="pt-PT"/>
          </a:p>
        </p:txBody>
      </p:sp>
      <p:sp>
        <p:nvSpPr>
          <p:cNvPr id="4" name="Marcador de Posição do Rodapé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8FFF6F-5F03-424F-AC7B-AEB0DE7D3625}" type="slidenum">
              <a:rPr lang="pt-PT" smtClean="0"/>
              <a:t>‹Nº›</a:t>
            </a:fld>
            <a:endParaRPr lang="pt-PT"/>
          </a:p>
        </p:txBody>
      </p:sp>
    </p:spTree>
    <p:extLst>
      <p:ext uri="{BB962C8B-B14F-4D97-AF65-F5344CB8AC3E}">
        <p14:creationId xmlns:p14="http://schemas.microsoft.com/office/powerpoint/2010/main" val="826051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181E1D-D47E-4197-9A3E-2DE77D981503}" type="datetimeFigureOut">
              <a:rPr lang="es-ES" smtClean="0"/>
              <a:t>01/06/2018</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22976D1-FE05-4046-A873-8D0EDA2D0596}" type="slidenum">
              <a:rPr lang="es-ES" smtClean="0"/>
              <a:t>‹Nº›</a:t>
            </a:fld>
            <a:endParaRPr lang="es-ES"/>
          </a:p>
        </p:txBody>
      </p:sp>
    </p:spTree>
    <p:extLst>
      <p:ext uri="{BB962C8B-B14F-4D97-AF65-F5344CB8AC3E}">
        <p14:creationId xmlns:p14="http://schemas.microsoft.com/office/powerpoint/2010/main" val="196761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a:t>
            </a:fld>
            <a:endParaRPr lang="es-ES"/>
          </a:p>
        </p:txBody>
      </p:sp>
    </p:spTree>
    <p:extLst>
      <p:ext uri="{BB962C8B-B14F-4D97-AF65-F5344CB8AC3E}">
        <p14:creationId xmlns:p14="http://schemas.microsoft.com/office/powerpoint/2010/main" val="380109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s-ES" dirty="0"/>
              <a:t>El incremento de los niveles de progesterona y la reducción de la hormona </a:t>
            </a:r>
            <a:r>
              <a:rPr lang="es-ES" dirty="0" err="1"/>
              <a:t>motilina</a:t>
            </a:r>
            <a:r>
              <a:rPr lang="es-ES" dirty="0"/>
              <a:t>, junto con la presión de útero hacia los intestinos, puede ralentizar el tránsito intestinal</a:t>
            </a:r>
            <a:r>
              <a:rPr lang="es-ES" baseline="0" dirty="0"/>
              <a:t> (</a:t>
            </a:r>
            <a:r>
              <a:rPr lang="pt-PT" dirty="0" err="1"/>
              <a:t>Trottier</a:t>
            </a:r>
            <a:r>
              <a:rPr lang="pt-PT" dirty="0"/>
              <a:t> M. Can </a:t>
            </a:r>
            <a:r>
              <a:rPr lang="pt-PT" dirty="0" err="1"/>
              <a:t>Fam</a:t>
            </a:r>
            <a:r>
              <a:rPr lang="pt-PT" dirty="0"/>
              <a:t> </a:t>
            </a:r>
            <a:r>
              <a:rPr lang="pt-PT" dirty="0" err="1"/>
              <a:t>Physician</a:t>
            </a:r>
            <a:r>
              <a:rPr lang="pt-PT" dirty="0"/>
              <a:t>. 2012 </a:t>
            </a:r>
            <a:r>
              <a:rPr lang="pt-PT" dirty="0" err="1"/>
              <a:t>Aug</a:t>
            </a:r>
            <a:r>
              <a:rPr lang="pt-PT" dirty="0"/>
              <a:t>; 58(8): 836–838. 6) </a:t>
            </a:r>
            <a:r>
              <a:rPr lang="pt-PT" dirty="0" err="1"/>
              <a:t>Bradley</a:t>
            </a:r>
            <a:r>
              <a:rPr lang="pt-PT" dirty="0"/>
              <a:t> CS. </a:t>
            </a:r>
            <a:r>
              <a:rPr lang="pt-PT" dirty="0" err="1"/>
              <a:t>Obstet</a:t>
            </a:r>
            <a:r>
              <a:rPr lang="pt-PT" dirty="0"/>
              <a:t> </a:t>
            </a:r>
            <a:r>
              <a:rPr lang="pt-PT" dirty="0" err="1"/>
              <a:t>Gynecol</a:t>
            </a:r>
            <a:r>
              <a:rPr lang="pt-PT" dirty="0"/>
              <a:t>. 2007 Dec;110(6):1351-7).</a:t>
            </a:r>
          </a:p>
          <a:p>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pt-PT" dirty="0"/>
          </a:p>
        </p:txBody>
      </p:sp>
      <p:sp>
        <p:nvSpPr>
          <p:cNvPr id="4" name="Marcador de Posição do Número do Diapositivo 3"/>
          <p:cNvSpPr>
            <a:spLocks noGrp="1"/>
          </p:cNvSpPr>
          <p:nvPr>
            <p:ph type="sldNum" sz="quarter" idx="10"/>
          </p:nvPr>
        </p:nvSpPr>
        <p:spPr/>
        <p:txBody>
          <a:bodyPr/>
          <a:lstStyle/>
          <a:p>
            <a:fld id="{922976D1-FE05-4046-A873-8D0EDA2D0596}" type="slidenum">
              <a:rPr lang="es-ES" smtClean="0"/>
              <a:t>4</a:t>
            </a:fld>
            <a:endParaRPr lang="es-ES"/>
          </a:p>
        </p:txBody>
      </p:sp>
    </p:spTree>
    <p:extLst>
      <p:ext uri="{BB962C8B-B14F-4D97-AF65-F5344CB8AC3E}">
        <p14:creationId xmlns:p14="http://schemas.microsoft.com/office/powerpoint/2010/main" val="177496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s-ES" dirty="0"/>
              <a:t>Cambios comparativamente pequeños en el contenido de agua de las heces provoca cambios considerables en su consistencia, lo que explica la convicción generalizada de que las heces pequeñas y duras pueden ablandarse y aumentan de volumen bebiendo más. Sin embargo, los datos disponibles no sugieren que se puedan manipular las deposiciones de un modo clínicamente relevante modificando la ingesta de líquidos, salvo si hay indicios de deshidratación.2</a:t>
            </a:r>
          </a:p>
          <a:p>
            <a:endParaRPr lang="pt-PT" dirty="0"/>
          </a:p>
        </p:txBody>
      </p:sp>
      <p:sp>
        <p:nvSpPr>
          <p:cNvPr id="4" name="Marcador de Posição do Número do Diapositivo 3"/>
          <p:cNvSpPr>
            <a:spLocks noGrp="1"/>
          </p:cNvSpPr>
          <p:nvPr>
            <p:ph type="sldNum" sz="quarter" idx="10"/>
          </p:nvPr>
        </p:nvSpPr>
        <p:spPr/>
        <p:txBody>
          <a:bodyPr/>
          <a:lstStyle/>
          <a:p>
            <a:fld id="{922976D1-FE05-4046-A873-8D0EDA2D0596}" type="slidenum">
              <a:rPr lang="es-ES" smtClean="0"/>
              <a:t>9</a:t>
            </a:fld>
            <a:endParaRPr lang="es-ES"/>
          </a:p>
        </p:txBody>
      </p:sp>
    </p:spTree>
    <p:extLst>
      <p:ext uri="{BB962C8B-B14F-4D97-AF65-F5344CB8AC3E}">
        <p14:creationId xmlns:p14="http://schemas.microsoft.com/office/powerpoint/2010/main" val="77614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dirty="0"/>
              <a:t>5-Ruidisch MH, </a:t>
            </a:r>
            <a:r>
              <a:rPr lang="pt-PT" sz="800" dirty="0" err="1"/>
              <a:t>Hutt</a:t>
            </a:r>
            <a:r>
              <a:rPr lang="pt-PT" sz="800" dirty="0"/>
              <a:t> H-J, </a:t>
            </a:r>
            <a:r>
              <a:rPr lang="pt-PT" sz="800" dirty="0" err="1"/>
              <a:t>König</a:t>
            </a:r>
            <a:r>
              <a:rPr lang="pt-PT" sz="800" dirty="0"/>
              <a:t> E. </a:t>
            </a:r>
            <a:r>
              <a:rPr lang="pt-PT" sz="800" dirty="0" err="1"/>
              <a:t>Laxanzien-Langzeittherapie</a:t>
            </a:r>
            <a:r>
              <a:rPr lang="pt-PT" sz="800" dirty="0"/>
              <a:t> </a:t>
            </a:r>
            <a:r>
              <a:rPr lang="pt-PT" sz="800" dirty="0" err="1"/>
              <a:t>mit</a:t>
            </a:r>
            <a:r>
              <a:rPr lang="pt-PT" sz="800" dirty="0"/>
              <a:t> </a:t>
            </a:r>
            <a:r>
              <a:rPr lang="pt-PT" sz="800" dirty="0" err="1"/>
              <a:t>Bisacodyl</a:t>
            </a:r>
            <a:r>
              <a:rPr lang="pt-PT" sz="800" dirty="0"/>
              <a:t>. </a:t>
            </a:r>
            <a:r>
              <a:rPr lang="pt-PT" sz="800" dirty="0" err="1"/>
              <a:t>Wirksamkeit</a:t>
            </a:r>
            <a:r>
              <a:rPr lang="pt-PT" sz="800" dirty="0"/>
              <a:t> </a:t>
            </a:r>
            <a:r>
              <a:rPr lang="pt-PT" sz="800" dirty="0" err="1"/>
              <a:t>und</a:t>
            </a:r>
            <a:r>
              <a:rPr lang="pt-PT" sz="800" dirty="0"/>
              <a:t> </a:t>
            </a:r>
            <a:r>
              <a:rPr lang="pt-PT" sz="800" dirty="0" err="1"/>
              <a:t>Verträglichkeit</a:t>
            </a:r>
            <a:r>
              <a:rPr lang="pt-PT" sz="800" dirty="0"/>
              <a:t> bei </a:t>
            </a:r>
            <a:r>
              <a:rPr lang="pt-PT" sz="800" dirty="0" err="1"/>
              <a:t>Patienten</a:t>
            </a:r>
            <a:r>
              <a:rPr lang="pt-PT" sz="800" dirty="0"/>
              <a:t> </a:t>
            </a:r>
            <a:r>
              <a:rPr lang="pt-PT" sz="800" dirty="0" err="1"/>
              <a:t>mit</a:t>
            </a:r>
            <a:r>
              <a:rPr lang="pt-PT" sz="800" dirty="0"/>
              <a:t> </a:t>
            </a:r>
            <a:r>
              <a:rPr lang="pt-PT" sz="800" dirty="0" err="1"/>
              <a:t>Rückenmarkverletzungen</a:t>
            </a:r>
            <a:r>
              <a:rPr lang="pt-PT" sz="800" dirty="0"/>
              <a:t>. </a:t>
            </a:r>
            <a:r>
              <a:rPr lang="pt-PT" sz="800" dirty="0" err="1"/>
              <a:t>Ärztliche</a:t>
            </a:r>
            <a:r>
              <a:rPr lang="pt-PT" sz="800" dirty="0"/>
              <a:t> </a:t>
            </a:r>
            <a:r>
              <a:rPr lang="pt-PT" sz="800" dirty="0" err="1"/>
              <a:t>Forschung</a:t>
            </a:r>
            <a:r>
              <a:rPr lang="pt-PT" sz="800" dirty="0"/>
              <a:t> 1994;41:3-8; 6-Bengtsson M, </a:t>
            </a:r>
            <a:r>
              <a:rPr lang="pt-PT" sz="800" dirty="0" err="1"/>
              <a:t>Ohlsson</a:t>
            </a:r>
            <a:r>
              <a:rPr lang="pt-PT" sz="800" dirty="0"/>
              <a:t> B. </a:t>
            </a:r>
            <a:r>
              <a:rPr lang="pt-PT" sz="800" dirty="0" err="1"/>
              <a:t>Retrospective</a:t>
            </a:r>
            <a:r>
              <a:rPr lang="pt-PT" sz="800" dirty="0"/>
              <a:t> </a:t>
            </a:r>
            <a:r>
              <a:rPr lang="pt-PT" sz="800" dirty="0" err="1"/>
              <a:t>study</a:t>
            </a:r>
            <a:r>
              <a:rPr lang="pt-PT" sz="800" dirty="0"/>
              <a:t> </a:t>
            </a:r>
            <a:r>
              <a:rPr lang="pt-PT" sz="800" dirty="0" err="1"/>
              <a:t>of</a:t>
            </a:r>
            <a:r>
              <a:rPr lang="pt-PT" sz="800" dirty="0"/>
              <a:t> </a:t>
            </a:r>
            <a:r>
              <a:rPr lang="pt-PT" sz="800" dirty="0" err="1"/>
              <a:t>long-term</a:t>
            </a:r>
            <a:r>
              <a:rPr lang="pt-PT" sz="800" dirty="0"/>
              <a:t> </a:t>
            </a:r>
            <a:r>
              <a:rPr lang="pt-PT" sz="800" dirty="0" err="1"/>
              <a:t>treatment</a:t>
            </a:r>
            <a:r>
              <a:rPr lang="pt-PT" sz="800" dirty="0"/>
              <a:t> </a:t>
            </a:r>
            <a:r>
              <a:rPr lang="pt-PT" sz="800" dirty="0" err="1"/>
              <a:t>with</a:t>
            </a:r>
            <a:r>
              <a:rPr lang="pt-PT" sz="800" dirty="0"/>
              <a:t> </a:t>
            </a:r>
            <a:r>
              <a:rPr lang="pt-PT" sz="800" dirty="0" err="1"/>
              <a:t>sodium</a:t>
            </a:r>
            <a:r>
              <a:rPr lang="pt-PT" sz="800" dirty="0"/>
              <a:t> </a:t>
            </a:r>
            <a:r>
              <a:rPr lang="pt-PT" sz="800" dirty="0" err="1"/>
              <a:t>picosulfate</a:t>
            </a:r>
            <a:r>
              <a:rPr lang="pt-PT" sz="800" dirty="0"/>
              <a:t>. </a:t>
            </a:r>
            <a:r>
              <a:rPr lang="pt-PT" sz="800" dirty="0" err="1"/>
              <a:t>Eur</a:t>
            </a:r>
            <a:r>
              <a:rPr lang="pt-PT" sz="800" dirty="0"/>
              <a:t> J </a:t>
            </a:r>
            <a:r>
              <a:rPr lang="pt-PT" sz="800" dirty="0" err="1"/>
              <a:t>Gastroenterol</a:t>
            </a:r>
            <a:r>
              <a:rPr lang="pt-PT" sz="800" dirty="0"/>
              <a:t> </a:t>
            </a:r>
            <a:r>
              <a:rPr lang="pt-PT" sz="800" dirty="0" err="1"/>
              <a:t>Hepatol</a:t>
            </a:r>
            <a:r>
              <a:rPr lang="pt-PT" sz="800" dirty="0"/>
              <a:t> 2004;16:433-4; </a:t>
            </a:r>
            <a:endParaRPr lang="pt-PT" dirty="0"/>
          </a:p>
        </p:txBody>
      </p:sp>
      <p:sp>
        <p:nvSpPr>
          <p:cNvPr id="4" name="Marcador de Posição do Número do Diapositivo 3"/>
          <p:cNvSpPr>
            <a:spLocks noGrp="1"/>
          </p:cNvSpPr>
          <p:nvPr>
            <p:ph type="sldNum" sz="quarter" idx="10"/>
          </p:nvPr>
        </p:nvSpPr>
        <p:spPr/>
        <p:txBody>
          <a:bodyPr/>
          <a:lstStyle/>
          <a:p>
            <a:fld id="{922976D1-FE05-4046-A873-8D0EDA2D0596}" type="slidenum">
              <a:rPr lang="es-ES" smtClean="0"/>
              <a:t>25</a:t>
            </a:fld>
            <a:endParaRPr lang="es-ES"/>
          </a:p>
        </p:txBody>
      </p:sp>
    </p:spTree>
    <p:extLst>
      <p:ext uri="{BB962C8B-B14F-4D97-AF65-F5344CB8AC3E}">
        <p14:creationId xmlns:p14="http://schemas.microsoft.com/office/powerpoint/2010/main" val="262231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 </a:t>
            </a:r>
            <a:r>
              <a:rPr lang="pt-PT" dirty="0" err="1"/>
              <a:t>picossulfato</a:t>
            </a:r>
            <a:r>
              <a:rPr lang="pt-PT" dirty="0"/>
              <a:t> de sódio pode ser dado</a:t>
            </a:r>
            <a:r>
              <a:rPr lang="pt-PT" baseline="0" dirty="0"/>
              <a:t> desde os 0 anos idade.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Friedrich C, </a:t>
            </a:r>
            <a:r>
              <a:rPr lang="pt-PT" sz="1200" dirty="0" err="1"/>
              <a:t>Richter</a:t>
            </a:r>
            <a:r>
              <a:rPr lang="pt-PT" sz="1200" dirty="0"/>
              <a:t> E, </a:t>
            </a:r>
            <a:r>
              <a:rPr lang="pt-PT" sz="1200" dirty="0" err="1"/>
              <a:t>Trommeshauser</a:t>
            </a:r>
            <a:r>
              <a:rPr lang="pt-PT" sz="1200" dirty="0"/>
              <a:t> D, </a:t>
            </a:r>
            <a:r>
              <a:rPr lang="pt-PT" sz="1200" dirty="0" err="1"/>
              <a:t>Lack</a:t>
            </a:r>
            <a:r>
              <a:rPr lang="pt-PT" sz="1200" dirty="0"/>
              <a:t> </a:t>
            </a:r>
            <a:r>
              <a:rPr lang="pt-PT" sz="1200" dirty="0" err="1"/>
              <a:t>of</a:t>
            </a:r>
            <a:r>
              <a:rPr lang="pt-PT" sz="1200" dirty="0"/>
              <a:t> </a:t>
            </a:r>
            <a:r>
              <a:rPr lang="pt-PT" sz="1200" dirty="0" err="1"/>
              <a:t>excretion</a:t>
            </a:r>
            <a:r>
              <a:rPr lang="pt-PT" sz="1200" dirty="0"/>
              <a:t> </a:t>
            </a:r>
            <a:r>
              <a:rPr lang="pt-PT" sz="1200" dirty="0" err="1"/>
              <a:t>of</a:t>
            </a:r>
            <a:r>
              <a:rPr lang="pt-PT" sz="1200" dirty="0"/>
              <a:t> </a:t>
            </a:r>
            <a:r>
              <a:rPr lang="pt-PT" sz="1200" dirty="0" err="1"/>
              <a:t>the</a:t>
            </a:r>
            <a:r>
              <a:rPr lang="pt-PT" sz="1200" dirty="0"/>
              <a:t> </a:t>
            </a:r>
            <a:r>
              <a:rPr lang="pt-PT" sz="1200" dirty="0" err="1"/>
              <a:t>active</a:t>
            </a:r>
            <a:r>
              <a:rPr lang="pt-PT" sz="1200" dirty="0"/>
              <a:t> </a:t>
            </a:r>
            <a:r>
              <a:rPr lang="pt-PT" sz="1200" dirty="0" err="1"/>
              <a:t>moiety</a:t>
            </a:r>
            <a:r>
              <a:rPr lang="pt-PT" sz="1200" dirty="0"/>
              <a:t> </a:t>
            </a:r>
            <a:r>
              <a:rPr lang="pt-PT" sz="1200" dirty="0" err="1"/>
              <a:t>of</a:t>
            </a:r>
            <a:r>
              <a:rPr lang="pt-PT" sz="1200" dirty="0"/>
              <a:t> </a:t>
            </a:r>
            <a:r>
              <a:rPr lang="pt-PT" sz="1200" dirty="0" err="1"/>
              <a:t>bisacodyl</a:t>
            </a:r>
            <a:r>
              <a:rPr lang="pt-PT" sz="1200" dirty="0"/>
              <a:t> </a:t>
            </a:r>
            <a:r>
              <a:rPr lang="pt-PT" sz="1200" dirty="0" err="1"/>
              <a:t>and</a:t>
            </a:r>
            <a:r>
              <a:rPr lang="pt-PT" sz="1200" dirty="0"/>
              <a:t> </a:t>
            </a:r>
            <a:r>
              <a:rPr lang="pt-PT" sz="1200" dirty="0" err="1"/>
              <a:t>sodium</a:t>
            </a:r>
            <a:r>
              <a:rPr lang="pt-PT" sz="1200" dirty="0"/>
              <a:t> </a:t>
            </a:r>
            <a:r>
              <a:rPr lang="pt-PT" sz="1200" dirty="0" err="1"/>
              <a:t>picosulfate</a:t>
            </a:r>
            <a:r>
              <a:rPr lang="pt-PT" sz="1200" dirty="0"/>
              <a:t> </a:t>
            </a:r>
            <a:r>
              <a:rPr lang="pt-PT" sz="1200" dirty="0" err="1"/>
              <a:t>into</a:t>
            </a:r>
            <a:r>
              <a:rPr lang="pt-PT" sz="1200" dirty="0"/>
              <a:t> </a:t>
            </a:r>
            <a:r>
              <a:rPr lang="pt-PT" sz="1200" dirty="0" err="1"/>
              <a:t>human</a:t>
            </a:r>
            <a:r>
              <a:rPr lang="pt-PT" sz="1200" dirty="0"/>
              <a:t> </a:t>
            </a:r>
            <a:r>
              <a:rPr lang="pt-PT" sz="1200" dirty="0" err="1"/>
              <a:t>breast</a:t>
            </a:r>
            <a:r>
              <a:rPr lang="pt-PT" sz="1200" dirty="0"/>
              <a:t> </a:t>
            </a:r>
            <a:r>
              <a:rPr lang="pt-PT" sz="1200" dirty="0" err="1"/>
              <a:t>milk</a:t>
            </a:r>
            <a:r>
              <a:rPr lang="pt-PT" sz="1200" dirty="0"/>
              <a:t>: </a:t>
            </a:r>
            <a:r>
              <a:rPr lang="pt-PT" sz="1200" dirty="0" err="1"/>
              <a:t>an</a:t>
            </a:r>
            <a:r>
              <a:rPr lang="pt-PT" sz="1200" dirty="0"/>
              <a:t> open-</a:t>
            </a:r>
            <a:r>
              <a:rPr lang="pt-PT" sz="1200" dirty="0" err="1"/>
              <a:t>label</a:t>
            </a:r>
            <a:r>
              <a:rPr lang="pt-PT" sz="1200" dirty="0"/>
              <a:t>, </a:t>
            </a:r>
            <a:r>
              <a:rPr lang="pt-PT" sz="1200" dirty="0" err="1"/>
              <a:t>parallel</a:t>
            </a:r>
            <a:r>
              <a:rPr lang="pt-PT" sz="1200" dirty="0"/>
              <a:t> </a:t>
            </a:r>
            <a:r>
              <a:rPr lang="pt-PT" sz="1200" dirty="0" err="1"/>
              <a:t>group</a:t>
            </a:r>
            <a:r>
              <a:rPr lang="pt-PT" sz="1200" dirty="0"/>
              <a:t>, </a:t>
            </a:r>
            <a:r>
              <a:rPr lang="pt-PT" sz="1200" dirty="0" err="1"/>
              <a:t>multiple</a:t>
            </a:r>
            <a:r>
              <a:rPr lang="pt-PT" sz="1200" dirty="0"/>
              <a:t> dose </a:t>
            </a:r>
            <a:r>
              <a:rPr lang="pt-PT" sz="1200" dirty="0" err="1"/>
              <a:t>study</a:t>
            </a:r>
            <a:r>
              <a:rPr lang="pt-PT" sz="1200" dirty="0"/>
              <a:t> in </a:t>
            </a:r>
            <a:r>
              <a:rPr lang="pt-PT" sz="1200" dirty="0" err="1"/>
              <a:t>healthy</a:t>
            </a:r>
            <a:r>
              <a:rPr lang="pt-PT" sz="1200" dirty="0"/>
              <a:t> </a:t>
            </a:r>
            <a:r>
              <a:rPr lang="pt-PT" sz="1200" dirty="0" err="1"/>
              <a:t>lactating</a:t>
            </a:r>
            <a:r>
              <a:rPr lang="pt-PT" sz="1200" dirty="0"/>
              <a:t> </a:t>
            </a:r>
            <a:r>
              <a:rPr lang="pt-PT" sz="1200" dirty="0" err="1"/>
              <a:t>women</a:t>
            </a:r>
            <a:r>
              <a:rPr lang="pt-PT" sz="1200" dirty="0"/>
              <a:t>. </a:t>
            </a:r>
            <a:r>
              <a:rPr lang="pt-PT" sz="1200" dirty="0" err="1"/>
              <a:t>Drug</a:t>
            </a:r>
            <a:r>
              <a:rPr lang="pt-PT" sz="1200" dirty="0"/>
              <a:t> </a:t>
            </a:r>
            <a:r>
              <a:rPr lang="pt-PT" sz="1200" dirty="0" err="1"/>
              <a:t>Metab</a:t>
            </a:r>
            <a:r>
              <a:rPr lang="pt-PT" sz="1200" dirty="0"/>
              <a:t> </a:t>
            </a:r>
            <a:r>
              <a:rPr lang="pt-PT" sz="1200" dirty="0" err="1"/>
              <a:t>Pharmacokinet</a:t>
            </a:r>
            <a:r>
              <a:rPr lang="pt-PT" sz="1200" dirty="0"/>
              <a:t> 2011;26:458-64</a:t>
            </a:r>
          </a:p>
          <a:p>
            <a:endParaRPr lang="pt-PT" dirty="0"/>
          </a:p>
        </p:txBody>
      </p:sp>
      <p:sp>
        <p:nvSpPr>
          <p:cNvPr id="4" name="Marcador de Posição do Número do Diapositivo 3"/>
          <p:cNvSpPr>
            <a:spLocks noGrp="1"/>
          </p:cNvSpPr>
          <p:nvPr>
            <p:ph type="sldNum" sz="quarter" idx="10"/>
          </p:nvPr>
        </p:nvSpPr>
        <p:spPr/>
        <p:txBody>
          <a:bodyPr/>
          <a:lstStyle/>
          <a:p>
            <a:fld id="{922976D1-FE05-4046-A873-8D0EDA2D0596}" type="slidenum">
              <a:rPr lang="es-ES" smtClean="0"/>
              <a:t>26</a:t>
            </a:fld>
            <a:endParaRPr lang="es-ES"/>
          </a:p>
        </p:txBody>
      </p:sp>
    </p:spTree>
    <p:extLst>
      <p:ext uri="{BB962C8B-B14F-4D97-AF65-F5344CB8AC3E}">
        <p14:creationId xmlns:p14="http://schemas.microsoft.com/office/powerpoint/2010/main" val="2430178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pt-PT"/>
              <a:t>Clique para editar o estilo</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972845" cy="936000"/>
          </a:xfrm>
          <a:prstGeom prst="rect">
            <a:avLst/>
          </a:prstGeom>
        </p:spPr>
      </p:pic>
    </p:spTree>
    <p:extLst>
      <p:ext uri="{BB962C8B-B14F-4D97-AF65-F5344CB8AC3E}">
        <p14:creationId xmlns:p14="http://schemas.microsoft.com/office/powerpoint/2010/main" val="34261711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extLst>
                    <a:ext uri="{9D8B030D-6E8A-4147-A177-3AD203B41FA5}">
                      <a16:colId xmlns:a16="http://schemas.microsoft.com/office/drawing/2014/main" xmlns="" val="20000"/>
                    </a:ext>
                  </a:extLst>
                </a:gridCol>
                <a:gridCol w="4877271">
                  <a:extLst>
                    <a:ext uri="{9D8B030D-6E8A-4147-A177-3AD203B41FA5}">
                      <a16:colId xmlns:a16="http://schemas.microsoft.com/office/drawing/2014/main" xmlns="" val="20001"/>
                    </a:ext>
                  </a:extLst>
                </a:gridCol>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mn-lt"/>
                          <a:cs typeface="Times New Roman" pitchFamily="18" charset="0"/>
                        </a:rPr>
                        <a:t>Clase</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mn-lt"/>
                          <a:cs typeface="Times New Roman" pitchFamily="18" charset="0"/>
                        </a:rPr>
                        <a:t>Principio activo</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solidFill>
                      <a:schemeClr val="tx1"/>
                    </a:solidFill>
                  </a:tcPr>
                </a:tc>
                <a:extLst>
                  <a:ext uri="{0D108BD9-81ED-4DB2-BD59-A6C34878D82A}">
                    <a16:rowId xmlns:a16="http://schemas.microsoft.com/office/drawing/2014/main" xmlns="" val="10000"/>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Propionato</a:t>
                      </a:r>
                      <a:r>
                        <a:rPr kumimoji="0" lang="es-ES" sz="1600" b="0" i="0" u="none" strike="noStrike" cap="none" normalizeH="0" baseline="0" dirty="0">
                          <a:ln>
                            <a:noFill/>
                          </a:ln>
                          <a:solidFill>
                            <a:schemeClr val="accent1"/>
                          </a:solidFill>
                          <a:effectLst/>
                          <a:latin typeface="+mn-lt"/>
                          <a:cs typeface="Times New Roman" pitchFamily="18" charset="0"/>
                        </a:rPr>
                        <a:t> </a:t>
                      </a:r>
                      <a:r>
                        <a:rPr kumimoji="0" lang="es-ES" sz="1600" b="0" i="0" u="none" strike="noStrike" cap="none" normalizeH="0" baseline="0" dirty="0" err="1">
                          <a:ln>
                            <a:noFill/>
                          </a:ln>
                          <a:solidFill>
                            <a:schemeClr val="accent1"/>
                          </a:solidFill>
                          <a:effectLst/>
                          <a:latin typeface="+mn-lt"/>
                          <a:cs typeface="Times New Roman" pitchFamily="18" charset="0"/>
                        </a:rPr>
                        <a:t>clobetasol</a:t>
                      </a:r>
                      <a:r>
                        <a:rPr kumimoji="0" lang="es-ES" sz="1600" b="0" i="0" u="none" strike="noStrike" cap="none" normalizeH="0" baseline="0" dirty="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extLst>
                  <a:ext uri="{0D108BD9-81ED-4DB2-BD59-A6C34878D82A}">
                    <a16:rowId xmlns:a16="http://schemas.microsoft.com/office/drawing/2014/main" xmlns="" val="10001"/>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II (potencia alta)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Prednicarbato</a:t>
                      </a:r>
                      <a:r>
                        <a:rPr kumimoji="0" lang="es-ES" sz="1600" b="1" i="0" u="none" strike="noStrike" cap="none" normalizeH="0" baseline="0" dirty="0">
                          <a:ln>
                            <a:noFill/>
                          </a:ln>
                          <a:solidFill>
                            <a:srgbClr val="C00000"/>
                          </a:solidFill>
                          <a:effectLst/>
                          <a:latin typeface="+mn-lt"/>
                          <a:cs typeface="Times New Roman" pitchFamily="18" charset="0"/>
                        </a:rPr>
                        <a:t> 0,25%  </a:t>
                      </a:r>
                    </a:p>
                  </a:txBody>
                  <a:tcPr marT="45721" marB="45721" anchor="ctr" horzOverflow="overflow">
                    <a:solidFill>
                      <a:srgbClr val="E8ECF5"/>
                    </a:solidFill>
                  </a:tcPr>
                </a:tc>
                <a:extLst>
                  <a:ext uri="{0D108BD9-81ED-4DB2-BD59-A6C34878D82A}">
                    <a16:rowId xmlns:a16="http://schemas.microsoft.com/office/drawing/2014/main" xmlns="" val="10002"/>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Mometasona</a:t>
                      </a:r>
                      <a:r>
                        <a:rPr kumimoji="0" lang="es-ES" sz="1600" b="1" i="0" u="none" strike="noStrike" cap="none" normalizeH="0" baseline="0" dirty="0">
                          <a:ln>
                            <a:noFill/>
                          </a:ln>
                          <a:solidFill>
                            <a:srgbClr val="C00000"/>
                          </a:solidFill>
                          <a:effectLst/>
                          <a:latin typeface="+mn-lt"/>
                          <a:cs typeface="Times New Roman" pitchFamily="18" charset="0"/>
                        </a:rPr>
                        <a:t> 0,1%</a:t>
                      </a:r>
                    </a:p>
                  </a:txBody>
                  <a:tcPr marT="45721" marB="45721" anchor="ctr" horzOverflow="overflow">
                    <a:solidFill>
                      <a:srgbClr val="CDD7EB"/>
                    </a:solidFill>
                  </a:tcPr>
                </a:tc>
                <a:extLst>
                  <a:ext uri="{0D108BD9-81ED-4DB2-BD59-A6C34878D82A}">
                    <a16:rowId xmlns:a16="http://schemas.microsoft.com/office/drawing/2014/main" xmlns="" val="10003"/>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Metilprednisolona</a:t>
                      </a:r>
                      <a:r>
                        <a:rPr kumimoji="0" lang="es-ES" sz="1600" b="1" i="0" u="none" strike="noStrike" cap="none" normalizeH="0" baseline="0" dirty="0">
                          <a:ln>
                            <a:noFill/>
                          </a:ln>
                          <a:solidFill>
                            <a:srgbClr val="C00000"/>
                          </a:solidFill>
                          <a:effectLst/>
                          <a:latin typeface="+mn-lt"/>
                          <a:cs typeface="Times New Roman" pitchFamily="18" charset="0"/>
                        </a:rPr>
                        <a:t> 0,1%</a:t>
                      </a:r>
                    </a:p>
                  </a:txBody>
                  <a:tcPr marT="45721" marB="45721" anchor="ctr" horzOverflow="overflow">
                    <a:solidFill>
                      <a:srgbClr val="E8ECF5"/>
                    </a:solidFill>
                  </a:tcPr>
                </a:tc>
                <a:extLst>
                  <a:ext uri="{0D108BD9-81ED-4DB2-BD59-A6C34878D82A}">
                    <a16:rowId xmlns:a16="http://schemas.microsoft.com/office/drawing/2014/main" xmlns="" val="10004"/>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Betametasona</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a16="http://schemas.microsoft.com/office/drawing/2014/main" xmlns="" val="10005"/>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Beclometasona</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E8ECF5"/>
                    </a:solidFill>
                  </a:tcPr>
                </a:tc>
                <a:extLst>
                  <a:ext uri="{0D108BD9-81ED-4DB2-BD59-A6C34878D82A}">
                    <a16:rowId xmlns:a16="http://schemas.microsoft.com/office/drawing/2014/main" xmlns="" val="10006"/>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Arial" pitchFamily="34" charset="0"/>
                        </a:rPr>
                        <a:t>Propionato</a:t>
                      </a:r>
                      <a:r>
                        <a:rPr kumimoji="0" lang="es-ES" sz="1600" b="1" i="0" u="none" strike="noStrike" cap="none" normalizeH="0" baseline="0" dirty="0">
                          <a:ln>
                            <a:noFill/>
                          </a:ln>
                          <a:solidFill>
                            <a:srgbClr val="C00000"/>
                          </a:solidFill>
                          <a:effectLst/>
                          <a:latin typeface="+mn-lt"/>
                          <a:cs typeface="Arial" pitchFamily="34" charset="0"/>
                        </a:rPr>
                        <a:t> </a:t>
                      </a:r>
                      <a:r>
                        <a:rPr kumimoji="0" lang="es-ES" sz="1600" b="1" i="0" u="none" strike="noStrike" cap="none" normalizeH="0" baseline="0" dirty="0" err="1">
                          <a:ln>
                            <a:noFill/>
                          </a:ln>
                          <a:solidFill>
                            <a:srgbClr val="C00000"/>
                          </a:solidFill>
                          <a:effectLst/>
                          <a:latin typeface="+mn-lt"/>
                          <a:cs typeface="Arial" pitchFamily="34" charset="0"/>
                        </a:rPr>
                        <a:t>fluticasona</a:t>
                      </a:r>
                      <a:endParaRPr kumimoji="0" lang="es-ES" sz="1600" b="1" i="0" u="none" strike="noStrike" cap="none" normalizeH="0" baseline="0" dirty="0">
                        <a:ln>
                          <a:noFill/>
                        </a:ln>
                        <a:solidFill>
                          <a:srgbClr val="C00000"/>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a16="http://schemas.microsoft.com/office/drawing/2014/main" xmlns="" val="10007"/>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Clobetasona</a:t>
                      </a:r>
                      <a:r>
                        <a:rPr kumimoji="0" lang="es-ES" sz="1600" b="0" i="0" u="none" strike="noStrike" cap="none" normalizeH="0" baseline="0" dirty="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extLst>
                  <a:ext uri="{0D108BD9-81ED-4DB2-BD59-A6C34878D82A}">
                    <a16:rowId xmlns:a16="http://schemas.microsoft.com/office/drawing/2014/main" xmlns="" val="10008"/>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accent1"/>
                          </a:solidFill>
                          <a:effectLst/>
                          <a:latin typeface="+mn-lt"/>
                          <a:cs typeface="Times New Roman" pitchFamily="18" charset="0"/>
                        </a:rPr>
                        <a:t> </a:t>
                      </a: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a:t>
                      </a:r>
                      <a:r>
                        <a:rPr kumimoji="0" lang="es-ES" sz="1600" b="0" i="0" u="none" strike="noStrike" cap="none" normalizeH="0" baseline="0" dirty="0" err="1">
                          <a:ln>
                            <a:noFill/>
                          </a:ln>
                          <a:solidFill>
                            <a:schemeClr val="accent1"/>
                          </a:solidFill>
                          <a:effectLst/>
                          <a:latin typeface="+mn-lt"/>
                          <a:cs typeface="Times New Roman" pitchFamily="18" charset="0"/>
                        </a:rPr>
                        <a:t>aceponato</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a16="http://schemas.microsoft.com/office/drawing/2014/main" xmlns="" val="10009"/>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accent1"/>
                          </a:solidFill>
                          <a:effectLst/>
                          <a:latin typeface="+mn-lt"/>
                          <a:cs typeface="Times New Roman" pitchFamily="18" charset="0"/>
                        </a:rPr>
                        <a:t> </a:t>
                      </a: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extLst>
                  <a:ext uri="{0D108BD9-81ED-4DB2-BD59-A6C34878D82A}">
                    <a16:rowId xmlns:a16="http://schemas.microsoft.com/office/drawing/2014/main" xmlns="" val="10010"/>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Ac </a:t>
                      </a:r>
                      <a:r>
                        <a:rPr kumimoji="0" lang="es-ES" sz="1600" b="0" i="0" u="none" strike="noStrike" cap="none" normalizeH="0" baseline="0" dirty="0" err="1">
                          <a:ln>
                            <a:noFill/>
                          </a:ln>
                          <a:solidFill>
                            <a:schemeClr val="accent1"/>
                          </a:solidFill>
                          <a:effectLst/>
                          <a:latin typeface="+mn-lt"/>
                          <a:cs typeface="Times New Roman" pitchFamily="18" charset="0"/>
                        </a:rPr>
                        <a:t>fluocinolona</a:t>
                      </a:r>
                      <a:endParaRPr kumimoji="0" lang="es-ES" sz="1600" b="1"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a16="http://schemas.microsoft.com/office/drawing/2014/main" xmlns="" val="10011"/>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Arial" pitchFamily="34" charset="0"/>
                        </a:rPr>
                        <a:t>IV (potencia baja)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extLst>
                  <a:ext uri="{0D108BD9-81ED-4DB2-BD59-A6C34878D82A}">
                    <a16:rowId xmlns:a16="http://schemas.microsoft.com/office/drawing/2014/main" xmlns="" val="10012"/>
                  </a:ext>
                </a:extLst>
              </a:tr>
            </a:tbl>
          </a:graphicData>
        </a:graphic>
      </p:graphicFrame>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21" cy="291600"/>
          </a:xfrm>
          <a:prstGeom prst="rect">
            <a:avLst/>
          </a:prstGeom>
        </p:spPr>
      </p:pic>
    </p:spTree>
    <p:extLst>
      <p:ext uri="{BB962C8B-B14F-4D97-AF65-F5344CB8AC3E}">
        <p14:creationId xmlns:p14="http://schemas.microsoft.com/office/powerpoint/2010/main" val="226244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a:t>Título de diapositiva: es obligatorio</a:t>
            </a:r>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5" name="Imagen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21" cy="291600"/>
          </a:xfrm>
          <a:prstGeom prst="rect">
            <a:avLst/>
          </a:prstGeom>
        </p:spPr>
      </p:pic>
    </p:spTree>
    <p:extLst>
      <p:ext uri="{BB962C8B-B14F-4D97-AF65-F5344CB8AC3E}">
        <p14:creationId xmlns:p14="http://schemas.microsoft.com/office/powerpoint/2010/main" val="298633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Respuesta 1</a:t>
            </a:r>
          </a:p>
          <a:p>
            <a:pPr lvl="0"/>
            <a:r>
              <a:rPr lang="es-ES" dirty="0"/>
              <a:t>Respuesta 2</a:t>
            </a:r>
          </a:p>
          <a:p>
            <a:pPr lvl="0"/>
            <a:r>
              <a:rPr lang="es-ES" dirty="0"/>
              <a:t>Respuesta 3</a:t>
            </a:r>
          </a:p>
          <a:p>
            <a:pPr lvl="0"/>
            <a:r>
              <a:rPr lang="es-ES" dirty="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Pregunta X</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21" cy="291600"/>
          </a:xfrm>
          <a:prstGeom prst="rect">
            <a:avLst/>
          </a:prstGeom>
        </p:spPr>
      </p:pic>
    </p:spTree>
    <p:extLst>
      <p:ext uri="{BB962C8B-B14F-4D97-AF65-F5344CB8AC3E}">
        <p14:creationId xmlns:p14="http://schemas.microsoft.com/office/powerpoint/2010/main" val="246265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21" cy="291600"/>
          </a:xfrm>
          <a:prstGeom prst="rect">
            <a:avLst/>
          </a:prstGeom>
        </p:spPr>
      </p:pic>
    </p:spTree>
    <p:extLst>
      <p:ext uri="{BB962C8B-B14F-4D97-AF65-F5344CB8AC3E}">
        <p14:creationId xmlns:p14="http://schemas.microsoft.com/office/powerpoint/2010/main" val="363756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3" name="Imagen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21" cy="291600"/>
          </a:xfrm>
          <a:prstGeom prst="rect">
            <a:avLst/>
          </a:prstGeom>
        </p:spPr>
      </p:pic>
    </p:spTree>
    <p:extLst>
      <p:ext uri="{BB962C8B-B14F-4D97-AF65-F5344CB8AC3E}">
        <p14:creationId xmlns:p14="http://schemas.microsoft.com/office/powerpoint/2010/main" val="310053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21" cy="291600"/>
          </a:xfrm>
          <a:prstGeom prst="rect">
            <a:avLst/>
          </a:prstGeom>
        </p:spPr>
      </p:pic>
    </p:spTree>
    <p:extLst>
      <p:ext uri="{BB962C8B-B14F-4D97-AF65-F5344CB8AC3E}">
        <p14:creationId xmlns:p14="http://schemas.microsoft.com/office/powerpoint/2010/main" val="109379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6"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8" name="Imagen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21" cy="291600"/>
          </a:xfrm>
          <a:prstGeom prst="rect">
            <a:avLst/>
          </a:prstGeom>
        </p:spPr>
      </p:pic>
    </p:spTree>
    <p:extLst>
      <p:ext uri="{BB962C8B-B14F-4D97-AF65-F5344CB8AC3E}">
        <p14:creationId xmlns:p14="http://schemas.microsoft.com/office/powerpoint/2010/main" val="86118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a:t>Título de diapositiva: es obligatorio</a:t>
            </a:r>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3" name="Imagen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21" cy="291600"/>
          </a:xfrm>
          <a:prstGeom prst="rect">
            <a:avLst/>
          </a:prstGeom>
        </p:spPr>
      </p:pic>
    </p:spTree>
    <p:extLst>
      <p:ext uri="{BB962C8B-B14F-4D97-AF65-F5344CB8AC3E}">
        <p14:creationId xmlns:p14="http://schemas.microsoft.com/office/powerpoint/2010/main" val="86481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21" cy="291600"/>
          </a:xfrm>
          <a:prstGeom prst="rect">
            <a:avLst/>
          </a:prstGeom>
        </p:spPr>
      </p:pic>
    </p:spTree>
    <p:extLst>
      <p:ext uri="{BB962C8B-B14F-4D97-AF65-F5344CB8AC3E}">
        <p14:creationId xmlns:p14="http://schemas.microsoft.com/office/powerpoint/2010/main" val="148822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01/06/2018</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7853092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jgnet.com/1007-9327/abstract/v18/i36/4994.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p:txBody>
          <a:bodyPr/>
          <a:lstStyle/>
          <a:p>
            <a:r>
              <a:rPr lang="pt-PT" dirty="0" smtClean="0"/>
              <a:t>Obstipação</a:t>
            </a:r>
            <a:r>
              <a:rPr lang="pt-PT" dirty="0"/>
              <a:t>, quando e como </a:t>
            </a:r>
            <a:r>
              <a:rPr lang="pt-PT" dirty="0" smtClean="0"/>
              <a:t>recomendar</a:t>
            </a:r>
            <a:r>
              <a:rPr lang="pt-PT" dirty="0"/>
              <a:t>.</a:t>
            </a:r>
            <a:endParaRPr lang="es-ES" dirty="0"/>
          </a:p>
        </p:txBody>
      </p:sp>
      <p:sp>
        <p:nvSpPr>
          <p:cNvPr id="8" name="Subtítulo 7"/>
          <p:cNvSpPr>
            <a:spLocks noGrp="1"/>
          </p:cNvSpPr>
          <p:nvPr>
            <p:ph type="subTitle" idx="1"/>
          </p:nvPr>
        </p:nvSpPr>
        <p:spPr/>
        <p:txBody>
          <a:bodyPr>
            <a:normAutofit lnSpcReduction="10000"/>
          </a:bodyPr>
          <a:lstStyle/>
          <a:p>
            <a:r>
              <a:rPr lang="es-ES" dirty="0" smtClean="0"/>
              <a:t>Dr. Pedro Norton. </a:t>
            </a:r>
            <a:r>
              <a:rPr lang="es-ES" dirty="0" err="1" smtClean="0"/>
              <a:t>Diretor</a:t>
            </a:r>
            <a:r>
              <a:rPr lang="es-ES" dirty="0" smtClean="0"/>
              <a:t> do </a:t>
            </a:r>
            <a:r>
              <a:rPr lang="es-ES" dirty="0" err="1" smtClean="0"/>
              <a:t>Serviço</a:t>
            </a:r>
            <a:r>
              <a:rPr lang="es-ES" dirty="0" smtClean="0"/>
              <a:t> de </a:t>
            </a:r>
            <a:r>
              <a:rPr lang="es-ES" dirty="0" err="1" smtClean="0"/>
              <a:t>Saúde</a:t>
            </a:r>
            <a:r>
              <a:rPr lang="es-ES" dirty="0" smtClean="0"/>
              <a:t> Ocupacional do CHSJ. </a:t>
            </a:r>
            <a:r>
              <a:rPr lang="es-ES" dirty="0" err="1" smtClean="0"/>
              <a:t>Assistente</a:t>
            </a:r>
            <a:r>
              <a:rPr lang="es-ES" dirty="0" smtClean="0"/>
              <a:t> convidado </a:t>
            </a:r>
            <a:r>
              <a:rPr lang="es-ES" smtClean="0"/>
              <a:t>da FMUP, Porto</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5888"/>
            <a:ext cx="10972800" cy="604800"/>
          </a:xfrm>
        </p:spPr>
        <p:txBody>
          <a:bodyPr/>
          <a:lstStyle/>
          <a:p>
            <a:r>
              <a:rPr lang="pt-PT" dirty="0" smtClean="0"/>
              <a:t>Recomendações</a:t>
            </a:r>
            <a:endParaRPr lang="pt-PT" dirty="0"/>
          </a:p>
        </p:txBody>
      </p:sp>
      <p:sp>
        <p:nvSpPr>
          <p:cNvPr id="3" name="Marcador de Posição de Conteúdo 2"/>
          <p:cNvSpPr>
            <a:spLocks noGrp="1"/>
          </p:cNvSpPr>
          <p:nvPr>
            <p:ph idx="1"/>
          </p:nvPr>
        </p:nvSpPr>
        <p:spPr>
          <a:xfrm>
            <a:off x="0" y="585416"/>
            <a:ext cx="12192000" cy="5077621"/>
          </a:xfrm>
        </p:spPr>
        <p:txBody>
          <a:bodyPr>
            <a:noAutofit/>
          </a:bodyPr>
          <a:lstStyle/>
          <a:p>
            <a:pPr algn="just"/>
            <a:r>
              <a:rPr lang="pt-PT" sz="2300" dirty="0"/>
              <a:t>Antes de recomendar um laxante, deve confirmar-se que há obstipação real e que não é causada por doença orgânica susceptível de terapêutica electiva, e tentar solucioná-la por modificações </a:t>
            </a:r>
            <a:r>
              <a:rPr lang="pt-PT" sz="2300" dirty="0" smtClean="0"/>
              <a:t>dietéticas.</a:t>
            </a:r>
            <a:endParaRPr lang="pt-PT" sz="2300" dirty="0"/>
          </a:p>
          <a:p>
            <a:pPr marL="542925" indent="0" algn="just">
              <a:buNone/>
            </a:pPr>
            <a:endParaRPr lang="pt-PT" sz="2300" dirty="0"/>
          </a:p>
          <a:p>
            <a:pPr algn="just"/>
            <a:r>
              <a:rPr lang="pt-PT" sz="2300" dirty="0"/>
              <a:t>Deve excluir-se a existência de causa iatrogénica e suspender-se, sempre que possível, o fármaco </a:t>
            </a:r>
            <a:r>
              <a:rPr lang="pt-PT" sz="2300" dirty="0" smtClean="0"/>
              <a:t>implicado.</a:t>
            </a:r>
            <a:endParaRPr lang="pt-PT" sz="2300" dirty="0"/>
          </a:p>
          <a:p>
            <a:pPr algn="just"/>
            <a:endParaRPr lang="pt-PT" sz="2300" dirty="0"/>
          </a:p>
          <a:p>
            <a:pPr algn="just"/>
            <a:r>
              <a:rPr lang="pt-PT" sz="2300" dirty="0"/>
              <a:t>Os doentes devem ser alertados para evitarem "a escalada posológica" que é frequente, dado que após a dejecção determinada por laxante potente, podem decorrer vários dias sem nova dejecção, por se ter verificado esvaziamento maciço do </a:t>
            </a:r>
            <a:r>
              <a:rPr lang="pt-PT" sz="2300" dirty="0" smtClean="0"/>
              <a:t>cólon.</a:t>
            </a:r>
            <a:endParaRPr lang="pt-PT" sz="2300" dirty="0"/>
          </a:p>
          <a:p>
            <a:pPr algn="just"/>
            <a:endParaRPr lang="pt-PT" sz="2300" dirty="0"/>
          </a:p>
          <a:p>
            <a:pPr algn="just"/>
            <a:r>
              <a:rPr lang="pt-PT" sz="2300" dirty="0"/>
              <a:t>Para aproveitar o sinergismo entre as diferentes classes de laxantes e maximizar o efeito as associações de laxantes devem ser feitas utilizando fármacos de diferentes grupos (emolientes, formadores volume, osmóticos ou de contacto). </a:t>
            </a:r>
          </a:p>
        </p:txBody>
      </p:sp>
    </p:spTree>
    <p:extLst>
      <p:ext uri="{BB962C8B-B14F-4D97-AF65-F5344CB8AC3E}">
        <p14:creationId xmlns:p14="http://schemas.microsoft.com/office/powerpoint/2010/main" val="333887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5888"/>
            <a:ext cx="10972800" cy="604800"/>
          </a:xfrm>
        </p:spPr>
        <p:txBody>
          <a:bodyPr/>
          <a:lstStyle/>
          <a:p>
            <a:r>
              <a:rPr lang="pt-PT" dirty="0"/>
              <a:t>Opções de </a:t>
            </a:r>
            <a:r>
              <a:rPr lang="pt-PT" dirty="0" smtClean="0"/>
              <a:t>tratamento</a:t>
            </a:r>
            <a:endParaRPr lang="pt-PT" dirty="0"/>
          </a:p>
        </p:txBody>
      </p:sp>
      <p:sp>
        <p:nvSpPr>
          <p:cNvPr id="4" name="Marcador de Posição do Texto 3"/>
          <p:cNvSpPr>
            <a:spLocks noGrp="1"/>
          </p:cNvSpPr>
          <p:nvPr>
            <p:ph type="body" sz="quarter" idx="10"/>
          </p:nvPr>
        </p:nvSpPr>
        <p:spPr>
          <a:xfrm>
            <a:off x="609557" y="5789109"/>
            <a:ext cx="11582443" cy="432048"/>
          </a:xfrm>
        </p:spPr>
        <p:txBody>
          <a:bodyPr>
            <a:normAutofit fontScale="25000" lnSpcReduction="20000"/>
          </a:bodyPr>
          <a:lstStyle/>
          <a:p>
            <a:r>
              <a:rPr lang="en-US" sz="4800" dirty="0"/>
              <a:t>American Gastroenterological Association Technical Review on Constipation GASTROENTEROLOGY 2013;144:218 –238</a:t>
            </a:r>
          </a:p>
          <a:p>
            <a:r>
              <a:rPr lang="pt-PT" sz="4800" dirty="0" err="1"/>
              <a:t>Laxatives</a:t>
            </a:r>
            <a:r>
              <a:rPr lang="pt-PT" sz="4800" dirty="0"/>
              <a:t>. Disponível online: https://www.nhs.uk/conditions/laxatives/ acedido em </a:t>
            </a:r>
            <a:r>
              <a:rPr lang="pt-PT" sz="4800" dirty="0" err="1"/>
              <a:t>jan</a:t>
            </a:r>
            <a:r>
              <a:rPr lang="pt-PT" sz="4800" dirty="0"/>
              <a:t> 2018</a:t>
            </a:r>
          </a:p>
          <a:p>
            <a:endParaRPr lang="pt-PT"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8705" y="1196752"/>
            <a:ext cx="2981202" cy="118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018" y="1398511"/>
            <a:ext cx="2994025"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705" y="2780928"/>
            <a:ext cx="31273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9171" y="2924944"/>
            <a:ext cx="2981325"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5466" y="4424076"/>
            <a:ext cx="8223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5 CuadroTexto"/>
          <p:cNvSpPr txBox="1"/>
          <p:nvPr/>
        </p:nvSpPr>
        <p:spPr>
          <a:xfrm>
            <a:off x="7687312" y="4960651"/>
            <a:ext cx="2737438"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err="1">
                <a:ln>
                  <a:noFill/>
                </a:ln>
                <a:solidFill>
                  <a:schemeClr val="accent1"/>
                </a:solidFill>
                <a:effectLst/>
                <a:uLnTx/>
                <a:uFillTx/>
              </a:rPr>
              <a:t>Alívio</a:t>
            </a:r>
            <a:endParaRPr kumimoji="0" lang="en-GB" sz="1800" b="1" i="0" u="none" strike="noStrike" kern="0" cap="none" spc="0" normalizeH="0" baseline="0" noProof="0" dirty="0">
              <a:ln>
                <a:noFill/>
              </a:ln>
              <a:solidFill>
                <a:schemeClr val="accent1"/>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accent1"/>
                </a:solidFill>
                <a:effectLst/>
                <a:uLnTx/>
                <a:uFillTx/>
              </a:rPr>
              <a:t>24-72h</a:t>
            </a:r>
          </a:p>
        </p:txBody>
      </p:sp>
      <p:sp>
        <p:nvSpPr>
          <p:cNvPr id="13" name="15 CuadroTexto"/>
          <p:cNvSpPr txBox="1"/>
          <p:nvPr/>
        </p:nvSpPr>
        <p:spPr>
          <a:xfrm>
            <a:off x="1647909" y="5014917"/>
            <a:ext cx="2737438"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err="1">
                <a:ln>
                  <a:noFill/>
                </a:ln>
                <a:solidFill>
                  <a:schemeClr val="accent1"/>
                </a:solidFill>
                <a:effectLst/>
                <a:uLnTx/>
                <a:uFillTx/>
              </a:rPr>
              <a:t>Alívio</a:t>
            </a:r>
            <a:endParaRPr kumimoji="0" lang="en-GB" sz="1800" b="1" i="0" u="none" strike="noStrike" kern="0" cap="none" spc="0" normalizeH="0" baseline="0" noProof="0" dirty="0">
              <a:ln>
                <a:noFill/>
              </a:ln>
              <a:solidFill>
                <a:schemeClr val="accent1"/>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GB" b="1" kern="0" dirty="0" smtClean="0">
                <a:solidFill>
                  <a:schemeClr val="accent1"/>
                </a:solidFill>
              </a:rPr>
              <a:t>6 - 12h</a:t>
            </a:r>
            <a:endParaRPr kumimoji="0" lang="en-GB" sz="1800" b="1" i="0" u="none" strike="noStrike" kern="0" cap="none" spc="0" normalizeH="0" baseline="0" noProof="0" dirty="0">
              <a:ln>
                <a:noFill/>
              </a:ln>
              <a:solidFill>
                <a:schemeClr val="accent1"/>
              </a:solidFill>
              <a:effectLst/>
              <a:uLnTx/>
              <a:uFillTx/>
            </a:endParaRPr>
          </a:p>
        </p:txBody>
      </p:sp>
      <p:sp>
        <p:nvSpPr>
          <p:cNvPr id="14" name="14 Flecha abajo"/>
          <p:cNvSpPr/>
          <p:nvPr/>
        </p:nvSpPr>
        <p:spPr>
          <a:xfrm>
            <a:off x="8659986" y="4386664"/>
            <a:ext cx="792088" cy="504056"/>
          </a:xfrm>
          <a:prstGeom prst="downArrow">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Tree>
    <p:extLst>
      <p:ext uri="{BB962C8B-B14F-4D97-AF65-F5344CB8AC3E}">
        <p14:creationId xmlns:p14="http://schemas.microsoft.com/office/powerpoint/2010/main" val="125469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4624"/>
            <a:ext cx="10972800" cy="604800"/>
          </a:xfrm>
        </p:spPr>
        <p:txBody>
          <a:bodyPr/>
          <a:lstStyle/>
          <a:p>
            <a:r>
              <a:rPr lang="pt-PT" dirty="0" err="1"/>
              <a:t>Guidelines</a:t>
            </a:r>
            <a:endParaRPr lang="pt-PT" dirty="0"/>
          </a:p>
        </p:txBody>
      </p:sp>
      <p:sp>
        <p:nvSpPr>
          <p:cNvPr id="4" name="Marcador de Posição do Texto 3"/>
          <p:cNvSpPr>
            <a:spLocks noGrp="1"/>
          </p:cNvSpPr>
          <p:nvPr>
            <p:ph type="body" sz="quarter" idx="10"/>
          </p:nvPr>
        </p:nvSpPr>
        <p:spPr>
          <a:xfrm>
            <a:off x="479376" y="5733256"/>
            <a:ext cx="11582443" cy="295162"/>
          </a:xfrm>
        </p:spPr>
        <p:txBody>
          <a:bodyPr>
            <a:normAutofit/>
          </a:bodyPr>
          <a:lstStyle/>
          <a:p>
            <a:r>
              <a:rPr lang="sv-SE" sz="1200" dirty="0"/>
              <a:t>J Clin Gastroenterol 2011 Jul; 45(6): 483-7</a:t>
            </a:r>
            <a:endParaRPr lang="pt-PT" sz="1200" dirty="0"/>
          </a:p>
          <a:p>
            <a:endParaRPr lang="pt-PT"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9416" y="1628800"/>
            <a:ext cx="4041998" cy="25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1772816"/>
            <a:ext cx="5934882" cy="244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0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4624"/>
            <a:ext cx="10972800" cy="604800"/>
          </a:xfrm>
        </p:spPr>
        <p:txBody>
          <a:bodyPr/>
          <a:lstStyle/>
          <a:p>
            <a:r>
              <a:rPr lang="pt-PT" dirty="0"/>
              <a:t>Eficácia</a:t>
            </a:r>
          </a:p>
        </p:txBody>
      </p:sp>
      <p:sp>
        <p:nvSpPr>
          <p:cNvPr id="3" name="Marcador de Posição de Conteúdo 2"/>
          <p:cNvSpPr>
            <a:spLocks noGrp="1"/>
          </p:cNvSpPr>
          <p:nvPr>
            <p:ph idx="1"/>
          </p:nvPr>
        </p:nvSpPr>
        <p:spPr>
          <a:xfrm>
            <a:off x="0" y="1412776"/>
            <a:ext cx="11887200" cy="3133405"/>
          </a:xfrm>
        </p:spPr>
        <p:txBody>
          <a:bodyPr/>
          <a:lstStyle/>
          <a:p>
            <a:pPr algn="just"/>
            <a:r>
              <a:rPr lang="pt-PT" dirty="0"/>
              <a:t>A evidência é insuficiente para afirmar que existam diferenças significativas na eficácia dos diferentes laxantes devido ao nº limitado de estudos, pequeno tamanho das amostras e falhas metodológicas</a:t>
            </a:r>
            <a:r>
              <a:rPr lang="pt-PT" baseline="30000" dirty="0"/>
              <a:t>1</a:t>
            </a:r>
            <a:endParaRPr lang="pt-PT" dirty="0"/>
          </a:p>
          <a:p>
            <a:pPr algn="just"/>
            <a:endParaRPr lang="pt-PT" dirty="0"/>
          </a:p>
          <a:p>
            <a:pPr algn="just"/>
            <a:r>
              <a:rPr lang="pt-PT" dirty="0"/>
              <a:t>A associação de laxantes de classes diferentes é mais eficaz que monoterapia</a:t>
            </a:r>
            <a:r>
              <a:rPr lang="pt-PT" baseline="30000" dirty="0"/>
              <a:t>2</a:t>
            </a:r>
            <a:r>
              <a:rPr lang="pt-PT" dirty="0"/>
              <a:t>.</a:t>
            </a:r>
          </a:p>
          <a:p>
            <a:pPr algn="just"/>
            <a:endParaRPr lang="pt-PT" dirty="0"/>
          </a:p>
          <a:p>
            <a:endParaRPr lang="pt-PT" dirty="0"/>
          </a:p>
        </p:txBody>
      </p:sp>
      <p:sp>
        <p:nvSpPr>
          <p:cNvPr id="4" name="Marcador de Posição do Texto 3"/>
          <p:cNvSpPr>
            <a:spLocks noGrp="1"/>
          </p:cNvSpPr>
          <p:nvPr>
            <p:ph type="body" sz="quarter" idx="10"/>
          </p:nvPr>
        </p:nvSpPr>
        <p:spPr>
          <a:xfrm>
            <a:off x="551384" y="5517232"/>
            <a:ext cx="11582443" cy="576064"/>
          </a:xfrm>
        </p:spPr>
        <p:txBody>
          <a:bodyPr>
            <a:noAutofit/>
          </a:bodyPr>
          <a:lstStyle/>
          <a:p>
            <a:r>
              <a:rPr lang="pt-PT" sz="1200" dirty="0"/>
              <a:t>1-Cochrane </a:t>
            </a:r>
            <a:r>
              <a:rPr lang="pt-PT" sz="1200" dirty="0" err="1"/>
              <a:t>Database</a:t>
            </a:r>
            <a:r>
              <a:rPr lang="pt-PT" sz="1200" dirty="0"/>
              <a:t> </a:t>
            </a:r>
            <a:r>
              <a:rPr lang="pt-PT" sz="1200" dirty="0" err="1"/>
              <a:t>Syst</a:t>
            </a:r>
            <a:r>
              <a:rPr lang="pt-PT" sz="1200" dirty="0"/>
              <a:t> Rev. 2006 </a:t>
            </a:r>
            <a:r>
              <a:rPr lang="pt-PT" sz="1200" dirty="0" err="1"/>
              <a:t>Oct</a:t>
            </a:r>
            <a:r>
              <a:rPr lang="pt-PT" sz="1200" dirty="0"/>
              <a:t> 18 (4) CD 003448</a:t>
            </a:r>
          </a:p>
          <a:p>
            <a:r>
              <a:rPr lang="pt-PT" sz="1200" dirty="0"/>
              <a:t>2- J </a:t>
            </a:r>
            <a:r>
              <a:rPr lang="pt-PT" sz="1200" dirty="0" err="1"/>
              <a:t>Gen</a:t>
            </a:r>
            <a:r>
              <a:rPr lang="pt-PT" sz="1200" dirty="0"/>
              <a:t> </a:t>
            </a:r>
            <a:r>
              <a:rPr lang="pt-PT" sz="1200" dirty="0" err="1"/>
              <a:t>Intern</a:t>
            </a:r>
            <a:r>
              <a:rPr lang="pt-PT" sz="1200" dirty="0"/>
              <a:t> </a:t>
            </a:r>
            <a:r>
              <a:rPr lang="pt-PT" sz="1200" dirty="0" err="1"/>
              <a:t>Med</a:t>
            </a:r>
            <a:r>
              <a:rPr lang="pt-PT" sz="1200" dirty="0"/>
              <a:t> 1997; 12:15-24</a:t>
            </a:r>
          </a:p>
          <a:p>
            <a:r>
              <a:rPr lang="pt-PT" dirty="0"/>
              <a:t> </a:t>
            </a:r>
          </a:p>
        </p:txBody>
      </p:sp>
    </p:spTree>
    <p:extLst>
      <p:ext uri="{BB962C8B-B14F-4D97-AF65-F5344CB8AC3E}">
        <p14:creationId xmlns:p14="http://schemas.microsoft.com/office/powerpoint/2010/main" val="1754142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Caso </a:t>
            </a:r>
            <a:r>
              <a:rPr lang="pt-PT" dirty="0" smtClean="0"/>
              <a:t>clínico </a:t>
            </a:r>
            <a:r>
              <a:rPr lang="pt-PT" dirty="0"/>
              <a:t>1</a:t>
            </a:r>
          </a:p>
        </p:txBody>
      </p:sp>
      <p:sp>
        <p:nvSpPr>
          <p:cNvPr id="3" name="Marcador de Posição de Conteúdo 2"/>
          <p:cNvSpPr>
            <a:spLocks noGrp="1"/>
          </p:cNvSpPr>
          <p:nvPr>
            <p:ph idx="1"/>
          </p:nvPr>
        </p:nvSpPr>
        <p:spPr>
          <a:xfrm>
            <a:off x="-43" y="2005328"/>
            <a:ext cx="11887243" cy="4592024"/>
          </a:xfrm>
        </p:spPr>
        <p:txBody>
          <a:bodyPr>
            <a:normAutofit/>
          </a:bodyPr>
          <a:lstStyle/>
          <a:p>
            <a:r>
              <a:rPr lang="pt-PT" dirty="0"/>
              <a:t>Mulher 49 anos </a:t>
            </a:r>
            <a:r>
              <a:rPr lang="pt-PT" dirty="0" smtClean="0"/>
              <a:t>idade.</a:t>
            </a:r>
            <a:endParaRPr lang="pt-PT" dirty="0"/>
          </a:p>
          <a:p>
            <a:r>
              <a:rPr lang="pt-PT" dirty="0"/>
              <a:t>Diretora </a:t>
            </a:r>
            <a:r>
              <a:rPr lang="pt-PT" dirty="0" smtClean="0"/>
              <a:t>Comercial. </a:t>
            </a:r>
            <a:endParaRPr lang="pt-PT" dirty="0"/>
          </a:p>
          <a:p>
            <a:r>
              <a:rPr lang="pt-PT" dirty="0"/>
              <a:t>Sem antecedentes patológicos </a:t>
            </a:r>
            <a:r>
              <a:rPr lang="pt-PT" dirty="0" smtClean="0"/>
              <a:t>relevantes.</a:t>
            </a:r>
            <a:endParaRPr lang="pt-PT" dirty="0"/>
          </a:p>
          <a:p>
            <a:r>
              <a:rPr lang="pt-PT" dirty="0"/>
              <a:t>Queixa-se na farmácia de obstipação esporádica que associa a períodos de maior </a:t>
            </a:r>
            <a:r>
              <a:rPr lang="pt-PT" dirty="0" smtClean="0"/>
              <a:t>stress.</a:t>
            </a:r>
            <a:endParaRPr lang="pt-PT" dirty="0"/>
          </a:p>
          <a:p>
            <a:pPr marL="1258887" lvl="1" indent="0">
              <a:buNone/>
            </a:pPr>
            <a:endParaRPr lang="pt-PT" dirty="0"/>
          </a:p>
          <a:p>
            <a:endParaRPr lang="pt-PT" dirty="0"/>
          </a:p>
        </p:txBody>
      </p:sp>
      <p:sp>
        <p:nvSpPr>
          <p:cNvPr id="4" name="Marcador de Posição do Texto 3"/>
          <p:cNvSpPr>
            <a:spLocks noGrp="1"/>
          </p:cNvSpPr>
          <p:nvPr>
            <p:ph type="body" sz="quarter" idx="10"/>
          </p:nvPr>
        </p:nvSpPr>
        <p:spPr/>
        <p:txBody>
          <a:bodyPr>
            <a:normAutofit lnSpcReduction="10000"/>
          </a:bodyPr>
          <a:lstStyle/>
          <a:p>
            <a:endParaRPr lang="pt-PT"/>
          </a:p>
        </p:txBody>
      </p:sp>
    </p:spTree>
    <p:extLst>
      <p:ext uri="{BB962C8B-B14F-4D97-AF65-F5344CB8AC3E}">
        <p14:creationId xmlns:p14="http://schemas.microsoft.com/office/powerpoint/2010/main" val="385871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2135560" y="2132856"/>
            <a:ext cx="9190724" cy="3330826"/>
          </a:xfrm>
        </p:spPr>
        <p:txBody>
          <a:bodyPr/>
          <a:lstStyle/>
          <a:p>
            <a:r>
              <a:rPr lang="pt-PT" dirty="0" smtClean="0"/>
              <a:t>Lactulose.</a:t>
            </a:r>
          </a:p>
          <a:p>
            <a:r>
              <a:rPr lang="pt-PT" dirty="0" smtClean="0"/>
              <a:t>Fibras.</a:t>
            </a:r>
          </a:p>
          <a:p>
            <a:r>
              <a:rPr lang="pt-PT" dirty="0" smtClean="0"/>
              <a:t>Cáscara Sagrada.</a:t>
            </a:r>
          </a:p>
          <a:p>
            <a:r>
              <a:rPr lang="pt-PT" dirty="0" smtClean="0"/>
              <a:t>Bisacodilo.</a:t>
            </a:r>
            <a:endParaRPr lang="pt-PT" dirty="0"/>
          </a:p>
          <a:p>
            <a:endParaRPr lang="es-ES" dirty="0"/>
          </a:p>
        </p:txBody>
      </p:sp>
      <p:sp>
        <p:nvSpPr>
          <p:cNvPr id="3" name="Marcador de texto 2"/>
          <p:cNvSpPr>
            <a:spLocks noGrp="1"/>
          </p:cNvSpPr>
          <p:nvPr>
            <p:ph type="body" idx="10"/>
          </p:nvPr>
        </p:nvSpPr>
        <p:spPr>
          <a:xfrm>
            <a:off x="963084" y="908721"/>
            <a:ext cx="10363200" cy="720079"/>
          </a:xfrm>
        </p:spPr>
        <p:txBody>
          <a:bodyPr/>
          <a:lstStyle/>
          <a:p>
            <a:r>
              <a:rPr lang="pt-PT" dirty="0" smtClean="0"/>
              <a:t>Que laxante indicar?</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pt-PT" dirty="0" smtClean="0"/>
              <a:t>Pergunta 3</a:t>
            </a:r>
            <a:endParaRPr lang="es-ES" dirty="0"/>
          </a:p>
        </p:txBody>
      </p:sp>
    </p:spTree>
    <p:extLst>
      <p:ext uri="{BB962C8B-B14F-4D97-AF65-F5344CB8AC3E}">
        <p14:creationId xmlns:p14="http://schemas.microsoft.com/office/powerpoint/2010/main" val="82503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1032"/>
            <a:ext cx="10972800" cy="604800"/>
          </a:xfrm>
        </p:spPr>
        <p:txBody>
          <a:bodyPr/>
          <a:lstStyle/>
          <a:p>
            <a:r>
              <a:rPr lang="pt-PT" dirty="0"/>
              <a:t>Efeito Laxante</a:t>
            </a:r>
          </a:p>
        </p:txBody>
      </p:sp>
      <p:graphicFrame>
        <p:nvGraphicFramePr>
          <p:cNvPr id="3" name="Tabela 2"/>
          <p:cNvGraphicFramePr>
            <a:graphicFrameLocks noGrp="1"/>
          </p:cNvGraphicFramePr>
          <p:nvPr>
            <p:extLst>
              <p:ext uri="{D42A27DB-BD31-4B8C-83A1-F6EECF244321}">
                <p14:modId xmlns:p14="http://schemas.microsoft.com/office/powerpoint/2010/main" val="1306559127"/>
              </p:ext>
            </p:extLst>
          </p:nvPr>
        </p:nvGraphicFramePr>
        <p:xfrm>
          <a:off x="2351584" y="1916832"/>
          <a:ext cx="7880424" cy="2088232"/>
        </p:xfrm>
        <a:graphic>
          <a:graphicData uri="http://schemas.openxmlformats.org/drawingml/2006/table">
            <a:tbl>
              <a:tblPr firstRow="1" bandRow="1">
                <a:tableStyleId>{073A0DAA-6AF3-43AB-8588-CEC1D06C72B9}</a:tableStyleId>
              </a:tblPr>
              <a:tblGrid>
                <a:gridCol w="2545114">
                  <a:extLst>
                    <a:ext uri="{9D8B030D-6E8A-4147-A177-3AD203B41FA5}">
                      <a16:colId xmlns:a16="http://schemas.microsoft.com/office/drawing/2014/main" xmlns="" val="1795813046"/>
                    </a:ext>
                  </a:extLst>
                </a:gridCol>
                <a:gridCol w="5335310">
                  <a:extLst>
                    <a:ext uri="{9D8B030D-6E8A-4147-A177-3AD203B41FA5}">
                      <a16:colId xmlns:a16="http://schemas.microsoft.com/office/drawing/2014/main" xmlns="" val="2067960622"/>
                    </a:ext>
                  </a:extLst>
                </a:gridCol>
              </a:tblGrid>
              <a:tr h="522058">
                <a:tc>
                  <a:txBody>
                    <a:bodyPr/>
                    <a:lstStyle/>
                    <a:p>
                      <a:endParaRPr lang="pt-PT" dirty="0"/>
                    </a:p>
                  </a:txBody>
                  <a:tcPr/>
                </a:tc>
                <a:tc>
                  <a:txBody>
                    <a:bodyPr/>
                    <a:lstStyle/>
                    <a:p>
                      <a:pPr algn="ctr"/>
                      <a:r>
                        <a:rPr lang="pt-PT" dirty="0"/>
                        <a:t>Início</a:t>
                      </a:r>
                      <a:r>
                        <a:rPr lang="pt-PT" baseline="0" dirty="0"/>
                        <a:t> Efeito Laxante</a:t>
                      </a:r>
                      <a:endParaRPr lang="pt-PT" dirty="0"/>
                    </a:p>
                  </a:txBody>
                  <a:tcPr/>
                </a:tc>
                <a:extLst>
                  <a:ext uri="{0D108BD9-81ED-4DB2-BD59-A6C34878D82A}">
                    <a16:rowId xmlns:a16="http://schemas.microsoft.com/office/drawing/2014/main" xmlns="" val="987657469"/>
                  </a:ext>
                </a:extLst>
              </a:tr>
              <a:tr h="522058">
                <a:tc>
                  <a:txBody>
                    <a:bodyPr/>
                    <a:lstStyle/>
                    <a:p>
                      <a:pPr algn="ctr"/>
                      <a:r>
                        <a:rPr lang="pt-PT" dirty="0"/>
                        <a:t>Expansores de </a:t>
                      </a:r>
                      <a:r>
                        <a:rPr lang="pt-PT" dirty="0" smtClean="0"/>
                        <a:t>volume.</a:t>
                      </a:r>
                      <a:endParaRPr lang="pt-PT" dirty="0"/>
                    </a:p>
                  </a:txBody>
                  <a:tcPr/>
                </a:tc>
                <a:tc>
                  <a:txBody>
                    <a:bodyPr/>
                    <a:lstStyle/>
                    <a:p>
                      <a:pPr algn="ctr"/>
                      <a:r>
                        <a:rPr lang="pt-PT" dirty="0"/>
                        <a:t>1-3 </a:t>
                      </a:r>
                      <a:r>
                        <a:rPr lang="pt-PT" dirty="0" smtClean="0"/>
                        <a:t>dias.</a:t>
                      </a:r>
                      <a:endParaRPr lang="pt-PT" dirty="0"/>
                    </a:p>
                  </a:txBody>
                  <a:tcPr/>
                </a:tc>
                <a:extLst>
                  <a:ext uri="{0D108BD9-81ED-4DB2-BD59-A6C34878D82A}">
                    <a16:rowId xmlns:a16="http://schemas.microsoft.com/office/drawing/2014/main" xmlns="" val="617759558"/>
                  </a:ext>
                </a:extLst>
              </a:tr>
              <a:tr h="522058">
                <a:tc>
                  <a:txBody>
                    <a:bodyPr/>
                    <a:lstStyle/>
                    <a:p>
                      <a:pPr algn="ctr"/>
                      <a:r>
                        <a:rPr lang="pt-PT" dirty="0" smtClean="0"/>
                        <a:t>Osmóticos.</a:t>
                      </a:r>
                      <a:endParaRPr lang="pt-PT" dirty="0"/>
                    </a:p>
                  </a:txBody>
                  <a:tcPr/>
                </a:tc>
                <a:tc>
                  <a:txBody>
                    <a:bodyPr/>
                    <a:lstStyle/>
                    <a:p>
                      <a:pPr algn="ctr"/>
                      <a:r>
                        <a:rPr lang="pt-PT" dirty="0" smtClean="0"/>
                        <a:t>24-48h.</a:t>
                      </a:r>
                      <a:endParaRPr lang="pt-PT" dirty="0"/>
                    </a:p>
                  </a:txBody>
                  <a:tcPr/>
                </a:tc>
                <a:extLst>
                  <a:ext uri="{0D108BD9-81ED-4DB2-BD59-A6C34878D82A}">
                    <a16:rowId xmlns:a16="http://schemas.microsoft.com/office/drawing/2014/main" xmlns="" val="811251410"/>
                  </a:ext>
                </a:extLst>
              </a:tr>
              <a:tr h="522058">
                <a:tc>
                  <a:txBody>
                    <a:bodyPr/>
                    <a:lstStyle/>
                    <a:p>
                      <a:pPr algn="ctr"/>
                      <a:r>
                        <a:rPr lang="pt-PT" dirty="0" smtClean="0"/>
                        <a:t>Contato.</a:t>
                      </a:r>
                      <a:endParaRPr lang="pt-PT" dirty="0"/>
                    </a:p>
                  </a:txBody>
                  <a:tcPr/>
                </a:tc>
                <a:tc>
                  <a:txBody>
                    <a:bodyPr/>
                    <a:lstStyle/>
                    <a:p>
                      <a:pPr algn="ctr"/>
                      <a:r>
                        <a:rPr lang="pt-PT" dirty="0"/>
                        <a:t>6-12h (30 min supositórios biscodilo</a:t>
                      </a:r>
                      <a:r>
                        <a:rPr lang="pt-PT" dirty="0" smtClean="0"/>
                        <a:t>).</a:t>
                      </a:r>
                      <a:endParaRPr lang="pt-PT" dirty="0"/>
                    </a:p>
                  </a:txBody>
                  <a:tcPr/>
                </a:tc>
                <a:extLst>
                  <a:ext uri="{0D108BD9-81ED-4DB2-BD59-A6C34878D82A}">
                    <a16:rowId xmlns:a16="http://schemas.microsoft.com/office/drawing/2014/main" xmlns="" val="3012426518"/>
                  </a:ext>
                </a:extLst>
              </a:tr>
            </a:tbl>
          </a:graphicData>
        </a:graphic>
      </p:graphicFrame>
      <p:sp>
        <p:nvSpPr>
          <p:cNvPr id="5" name="Marcador de Posição de Conteúdo 4"/>
          <p:cNvSpPr>
            <a:spLocks noGrp="1"/>
          </p:cNvSpPr>
          <p:nvPr>
            <p:ph idx="1"/>
          </p:nvPr>
        </p:nvSpPr>
        <p:spPr/>
        <p:txBody>
          <a:bodyPr/>
          <a:lstStyle/>
          <a:p>
            <a:endParaRPr lang="pt-PT" dirty="0"/>
          </a:p>
          <a:p>
            <a:endParaRPr lang="pt-PT" dirty="0"/>
          </a:p>
          <a:p>
            <a:endParaRPr lang="pt-PT" dirty="0"/>
          </a:p>
          <a:p>
            <a:endParaRPr lang="pt-PT" dirty="0"/>
          </a:p>
          <a:p>
            <a:endParaRPr lang="pt-PT" dirty="0">
              <a:solidFill>
                <a:srgbClr val="00040C"/>
              </a:solidFill>
            </a:endParaRPr>
          </a:p>
        </p:txBody>
      </p:sp>
    </p:spTree>
    <p:extLst>
      <p:ext uri="{BB962C8B-B14F-4D97-AF65-F5344CB8AC3E}">
        <p14:creationId xmlns:p14="http://schemas.microsoft.com/office/powerpoint/2010/main" val="2733487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4624"/>
            <a:ext cx="10972800" cy="604800"/>
          </a:xfrm>
        </p:spPr>
        <p:txBody>
          <a:bodyPr/>
          <a:lstStyle/>
          <a:p>
            <a:r>
              <a:rPr lang="pt-PT" dirty="0"/>
              <a:t>Previsibilidade do </a:t>
            </a:r>
            <a:r>
              <a:rPr lang="pt-PT" dirty="0" smtClean="0"/>
              <a:t>efeito</a:t>
            </a:r>
            <a:endParaRPr lang="pt-PT" dirty="0"/>
          </a:p>
        </p:txBody>
      </p:sp>
      <p:sp>
        <p:nvSpPr>
          <p:cNvPr id="3" name="Marcador de Posição de Conteúdo 2"/>
          <p:cNvSpPr>
            <a:spLocks noGrp="1"/>
          </p:cNvSpPr>
          <p:nvPr>
            <p:ph idx="1"/>
          </p:nvPr>
        </p:nvSpPr>
        <p:spPr>
          <a:xfrm>
            <a:off x="-43" y="1628800"/>
            <a:ext cx="11582400" cy="4592024"/>
          </a:xfrm>
        </p:spPr>
        <p:txBody>
          <a:bodyPr/>
          <a:lstStyle/>
          <a:p>
            <a:pPr algn="just"/>
            <a:endParaRPr lang="pt-PT" dirty="0"/>
          </a:p>
          <a:p>
            <a:pPr algn="just"/>
            <a:r>
              <a:rPr lang="pt-PT" dirty="0"/>
              <a:t>Efeito previsível desejado: bisacodilo/picossulfato de sódio têm vantagem (efeito previsível na manhã seguinte à toma) vs osmóticos (efeito mais demorado e imprevisível: os movimentos intestinais podem ocorrer a qualquer hora</a:t>
            </a:r>
            <a:r>
              <a:rPr lang="pt-PT" dirty="0" smtClean="0"/>
              <a:t>…).</a:t>
            </a:r>
            <a:endParaRPr lang="pt-PT" dirty="0"/>
          </a:p>
          <a:p>
            <a:endParaRPr lang="pt-PT" dirty="0"/>
          </a:p>
          <a:p>
            <a:endParaRPr lang="pt-PT" dirty="0"/>
          </a:p>
        </p:txBody>
      </p:sp>
      <p:sp>
        <p:nvSpPr>
          <p:cNvPr id="4" name="Marcador de Posição do Texto 3"/>
          <p:cNvSpPr>
            <a:spLocks noGrp="1"/>
          </p:cNvSpPr>
          <p:nvPr>
            <p:ph type="body" sz="quarter" idx="10"/>
          </p:nvPr>
        </p:nvSpPr>
        <p:spPr/>
        <p:txBody>
          <a:bodyPr>
            <a:normAutofit lnSpcReduction="10000"/>
          </a:bodyPr>
          <a:lstStyle/>
          <a:p>
            <a:endParaRPr lang="pt-PT"/>
          </a:p>
        </p:txBody>
      </p:sp>
    </p:spTree>
    <p:extLst>
      <p:ext uri="{BB962C8B-B14F-4D97-AF65-F5344CB8AC3E}">
        <p14:creationId xmlns:p14="http://schemas.microsoft.com/office/powerpoint/2010/main" val="1394701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Caso </a:t>
            </a:r>
            <a:r>
              <a:rPr lang="pt-PT" dirty="0" smtClean="0"/>
              <a:t>clínico </a:t>
            </a:r>
            <a:r>
              <a:rPr lang="pt-PT" dirty="0"/>
              <a:t>2</a:t>
            </a:r>
          </a:p>
        </p:txBody>
      </p:sp>
      <p:sp>
        <p:nvSpPr>
          <p:cNvPr id="3" name="Marcador de Posição de Conteúdo 2"/>
          <p:cNvSpPr>
            <a:spLocks noGrp="1"/>
          </p:cNvSpPr>
          <p:nvPr>
            <p:ph idx="1"/>
          </p:nvPr>
        </p:nvSpPr>
        <p:spPr>
          <a:xfrm>
            <a:off x="-43" y="1700808"/>
            <a:ext cx="11582400" cy="4592024"/>
          </a:xfrm>
        </p:spPr>
        <p:txBody>
          <a:bodyPr>
            <a:normAutofit/>
          </a:bodyPr>
          <a:lstStyle/>
          <a:p>
            <a:r>
              <a:rPr lang="pt-PT" dirty="0"/>
              <a:t>Homem 65 anos </a:t>
            </a:r>
            <a:r>
              <a:rPr lang="pt-PT" dirty="0" smtClean="0"/>
              <a:t>idade.</a:t>
            </a:r>
            <a:endParaRPr lang="pt-PT" dirty="0"/>
          </a:p>
          <a:p>
            <a:r>
              <a:rPr lang="pt-PT" dirty="0"/>
              <a:t>História de cirurgia hemorroidas aos 57 anos de idade, recidiva há 1 </a:t>
            </a:r>
            <a:r>
              <a:rPr lang="pt-PT" dirty="0" smtClean="0"/>
              <a:t>ano.</a:t>
            </a:r>
            <a:endParaRPr lang="pt-PT" dirty="0"/>
          </a:p>
          <a:p>
            <a:r>
              <a:rPr lang="pt-PT" dirty="0"/>
              <a:t>Antecedentes de DM tipo </a:t>
            </a:r>
            <a:r>
              <a:rPr lang="pt-PT" dirty="0" smtClean="0"/>
              <a:t>2.</a:t>
            </a:r>
            <a:endParaRPr lang="pt-PT" dirty="0"/>
          </a:p>
          <a:p>
            <a:r>
              <a:rPr lang="pt-PT" dirty="0"/>
              <a:t>Medicado com metformina 1 g </a:t>
            </a:r>
            <a:r>
              <a:rPr lang="pt-PT" dirty="0" smtClean="0"/>
              <a:t>bid.</a:t>
            </a:r>
            <a:endParaRPr lang="pt-PT" dirty="0"/>
          </a:p>
          <a:p>
            <a:r>
              <a:rPr lang="pt-PT" dirty="0"/>
              <a:t>Pede ao seu farmacêutico um laxante por dificuldade ao evacuar devido a fezes muito </a:t>
            </a:r>
            <a:r>
              <a:rPr lang="pt-PT" dirty="0" smtClean="0"/>
              <a:t>duras.</a:t>
            </a:r>
            <a:endParaRPr lang="pt-PT" dirty="0"/>
          </a:p>
        </p:txBody>
      </p:sp>
      <p:sp>
        <p:nvSpPr>
          <p:cNvPr id="4" name="Marcador de Posição do Texto 3"/>
          <p:cNvSpPr>
            <a:spLocks noGrp="1"/>
          </p:cNvSpPr>
          <p:nvPr>
            <p:ph type="body" sz="quarter" idx="10"/>
          </p:nvPr>
        </p:nvSpPr>
        <p:spPr/>
        <p:txBody>
          <a:bodyPr>
            <a:normAutofit lnSpcReduction="10000"/>
          </a:bodyPr>
          <a:lstStyle/>
          <a:p>
            <a:endParaRPr lang="pt-PT"/>
          </a:p>
        </p:txBody>
      </p:sp>
    </p:spTree>
    <p:extLst>
      <p:ext uri="{BB962C8B-B14F-4D97-AF65-F5344CB8AC3E}">
        <p14:creationId xmlns:p14="http://schemas.microsoft.com/office/powerpoint/2010/main" val="4072220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938750" y="1943607"/>
            <a:ext cx="7704856" cy="3330826"/>
          </a:xfrm>
        </p:spPr>
        <p:txBody>
          <a:bodyPr/>
          <a:lstStyle/>
          <a:p>
            <a:r>
              <a:rPr lang="pt-PT" dirty="0" smtClean="0"/>
              <a:t>Lactulose.</a:t>
            </a:r>
          </a:p>
          <a:p>
            <a:r>
              <a:rPr lang="pt-PT" dirty="0" smtClean="0"/>
              <a:t>Fibras.</a:t>
            </a:r>
          </a:p>
          <a:p>
            <a:r>
              <a:rPr lang="pt-PT" dirty="0" smtClean="0"/>
              <a:t>Macrogol.</a:t>
            </a:r>
          </a:p>
          <a:p>
            <a:r>
              <a:rPr lang="pt-PT" dirty="0" smtClean="0"/>
              <a:t>Sene.</a:t>
            </a:r>
            <a:endParaRPr lang="pt-PT" dirty="0"/>
          </a:p>
          <a:p>
            <a:endParaRPr lang="es-ES" dirty="0"/>
          </a:p>
        </p:txBody>
      </p:sp>
      <p:sp>
        <p:nvSpPr>
          <p:cNvPr id="3" name="Marcador de texto 2"/>
          <p:cNvSpPr>
            <a:spLocks noGrp="1"/>
          </p:cNvSpPr>
          <p:nvPr>
            <p:ph type="body" idx="10"/>
          </p:nvPr>
        </p:nvSpPr>
        <p:spPr>
          <a:xfrm>
            <a:off x="963084" y="908721"/>
            <a:ext cx="10363200" cy="648071"/>
          </a:xfrm>
        </p:spPr>
        <p:txBody>
          <a:bodyPr/>
          <a:lstStyle/>
          <a:p>
            <a:r>
              <a:rPr lang="pt-PT" dirty="0" smtClean="0"/>
              <a:t>Que laxante escolher?</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pt-PT" dirty="0" smtClean="0"/>
              <a:t>Pergunta 4</a:t>
            </a:r>
            <a:endParaRPr lang="es-ES" dirty="0"/>
          </a:p>
        </p:txBody>
      </p:sp>
    </p:spTree>
    <p:extLst>
      <p:ext uri="{BB962C8B-B14F-4D97-AF65-F5344CB8AC3E}">
        <p14:creationId xmlns:p14="http://schemas.microsoft.com/office/powerpoint/2010/main" val="406307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type="body" idx="1"/>
          </p:nvPr>
        </p:nvSpPr>
        <p:spPr>
          <a:xfrm>
            <a:off x="914400" y="1921280"/>
            <a:ext cx="10363200" cy="3330826"/>
          </a:xfrm>
        </p:spPr>
        <p:txBody>
          <a:bodyPr/>
          <a:lstStyle/>
          <a:p>
            <a:r>
              <a:rPr lang="pt-PT" dirty="0" smtClean="0"/>
              <a:t>A </a:t>
            </a:r>
            <a:r>
              <a:rPr lang="pt-PT" dirty="0"/>
              <a:t>obstipação define-se pela ausência de movimentos </a:t>
            </a:r>
            <a:r>
              <a:rPr lang="pt-PT" dirty="0" smtClean="0"/>
              <a:t>intestinais.</a:t>
            </a:r>
            <a:endParaRPr lang="pt-PT" dirty="0"/>
          </a:p>
          <a:p>
            <a:r>
              <a:rPr lang="pt-PT" dirty="0" smtClean="0"/>
              <a:t>A </a:t>
            </a:r>
            <a:r>
              <a:rPr lang="pt-PT" dirty="0"/>
              <a:t>obstipação é uma doença </a:t>
            </a:r>
            <a:r>
              <a:rPr lang="pt-PT" dirty="0" smtClean="0"/>
              <a:t>grave.</a:t>
            </a:r>
            <a:endParaRPr lang="pt-PT" dirty="0"/>
          </a:p>
          <a:p>
            <a:r>
              <a:rPr lang="pt-PT" dirty="0" smtClean="0"/>
              <a:t>A </a:t>
            </a:r>
            <a:r>
              <a:rPr lang="pt-PT" dirty="0"/>
              <a:t>presença de sangue nas fezes é comum em doentes obstipados e não deve suscitar preocupações de </a:t>
            </a:r>
            <a:r>
              <a:rPr lang="pt-PT" dirty="0" smtClean="0"/>
              <a:t>maior.</a:t>
            </a:r>
            <a:endParaRPr lang="pt-PT" dirty="0"/>
          </a:p>
          <a:p>
            <a:r>
              <a:rPr lang="pt-PT" dirty="0" smtClean="0"/>
              <a:t>A </a:t>
            </a:r>
            <a:r>
              <a:rPr lang="pt-PT" dirty="0"/>
              <a:t>utilização de AINE’s, antagonistas dos canais de cálcio e SSRI’s, é uma causa importante de obstipação.</a:t>
            </a:r>
          </a:p>
          <a:p>
            <a:endParaRPr lang="pt-PT" dirty="0"/>
          </a:p>
        </p:txBody>
      </p:sp>
      <p:sp>
        <p:nvSpPr>
          <p:cNvPr id="5" name="Marcador de texto 4"/>
          <p:cNvSpPr>
            <a:spLocks noGrp="1"/>
          </p:cNvSpPr>
          <p:nvPr>
            <p:ph type="body" idx="10"/>
          </p:nvPr>
        </p:nvSpPr>
        <p:spPr>
          <a:xfrm>
            <a:off x="839416" y="1052736"/>
            <a:ext cx="10363200" cy="459402"/>
          </a:xfrm>
        </p:spPr>
        <p:txBody>
          <a:bodyPr>
            <a:noAutofit/>
          </a:bodyPr>
          <a:lstStyle/>
          <a:p>
            <a:r>
              <a:rPr lang="pt-PT" dirty="0" smtClean="0"/>
              <a:t>Selecione a opção </a:t>
            </a:r>
            <a:r>
              <a:rPr lang="pt-PT" dirty="0" smtClean="0"/>
              <a:t>verdadeira:</a:t>
            </a:r>
            <a:endParaRPr lang="es-ES" dirty="0"/>
          </a:p>
        </p:txBody>
      </p:sp>
      <p:sp>
        <p:nvSpPr>
          <p:cNvPr id="6" name="Marcador de texto 5"/>
          <p:cNvSpPr>
            <a:spLocks noGrp="1"/>
          </p:cNvSpPr>
          <p:nvPr>
            <p:ph type="body" sz="quarter" idx="11"/>
          </p:nvPr>
        </p:nvSpPr>
        <p:spPr/>
        <p:txBody>
          <a:bodyPr>
            <a:normAutofit lnSpcReduction="10000"/>
          </a:bodyPr>
          <a:lstStyle/>
          <a:p>
            <a:endParaRPr lang="es-ES"/>
          </a:p>
        </p:txBody>
      </p:sp>
      <p:sp>
        <p:nvSpPr>
          <p:cNvPr id="2" name="Título 1"/>
          <p:cNvSpPr>
            <a:spLocks noGrp="1"/>
          </p:cNvSpPr>
          <p:nvPr>
            <p:ph type="title"/>
          </p:nvPr>
        </p:nvSpPr>
        <p:spPr/>
        <p:txBody>
          <a:bodyPr/>
          <a:lstStyle/>
          <a:p>
            <a:r>
              <a:rPr lang="pt-PT" dirty="0" smtClean="0"/>
              <a:t>Pergunta 1</a:t>
            </a:r>
            <a:endParaRPr lang="pt-PT" dirty="0"/>
          </a:p>
        </p:txBody>
      </p:sp>
    </p:spTree>
    <p:extLst>
      <p:ext uri="{BB962C8B-B14F-4D97-AF65-F5344CB8AC3E}">
        <p14:creationId xmlns:p14="http://schemas.microsoft.com/office/powerpoint/2010/main" val="337142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Fibras</a:t>
            </a:r>
          </a:p>
        </p:txBody>
      </p:sp>
      <p:sp>
        <p:nvSpPr>
          <p:cNvPr id="3" name="Marcador de Posição de Conteúdo 2"/>
          <p:cNvSpPr>
            <a:spLocks noGrp="1"/>
          </p:cNvSpPr>
          <p:nvPr>
            <p:ph idx="1"/>
          </p:nvPr>
        </p:nvSpPr>
        <p:spPr>
          <a:xfrm>
            <a:off x="0" y="1916832"/>
            <a:ext cx="11701736" cy="4592024"/>
          </a:xfrm>
        </p:spPr>
        <p:txBody>
          <a:bodyPr/>
          <a:lstStyle/>
          <a:p>
            <a:pPr algn="just"/>
            <a:r>
              <a:rPr lang="pt-PT" dirty="0"/>
              <a:t>Resistem à digestão enzimática e portanto chegam ao cólon em grande parte </a:t>
            </a:r>
            <a:r>
              <a:rPr lang="pt-PT" dirty="0" smtClean="0"/>
              <a:t>inalteradas.</a:t>
            </a:r>
            <a:endParaRPr lang="pt-PT" dirty="0"/>
          </a:p>
          <a:p>
            <a:pPr algn="just"/>
            <a:r>
              <a:rPr lang="pt-PT" dirty="0"/>
              <a:t>Mecanismo acção = absorção água e ↑ volume </a:t>
            </a:r>
            <a:r>
              <a:rPr lang="pt-PT" dirty="0" smtClean="0"/>
              <a:t>fecal.</a:t>
            </a:r>
            <a:endParaRPr lang="pt-PT" dirty="0"/>
          </a:p>
          <a:p>
            <a:pPr algn="just"/>
            <a:r>
              <a:rPr lang="pt-PT" dirty="0"/>
              <a:t>Dose diária recomendada na dieta = </a:t>
            </a:r>
            <a:r>
              <a:rPr lang="pt-PT" dirty="0" smtClean="0"/>
              <a:t>20-35g.</a:t>
            </a:r>
            <a:endParaRPr lang="pt-PT" dirty="0"/>
          </a:p>
          <a:p>
            <a:pPr algn="just"/>
            <a:r>
              <a:rPr lang="pt-PT" dirty="0"/>
              <a:t>Efeitos laterais: distensão abdominal, meteorismo; cólicas abdominais.</a:t>
            </a:r>
          </a:p>
          <a:p>
            <a:endParaRPr lang="pt-PT" dirty="0"/>
          </a:p>
          <a:p>
            <a:endParaRPr lang="pt-PT" dirty="0"/>
          </a:p>
        </p:txBody>
      </p:sp>
      <p:sp>
        <p:nvSpPr>
          <p:cNvPr id="4" name="Marcador de Posição do Texto 3"/>
          <p:cNvSpPr>
            <a:spLocks noGrp="1"/>
          </p:cNvSpPr>
          <p:nvPr>
            <p:ph type="body" sz="quarter" idx="10"/>
          </p:nvPr>
        </p:nvSpPr>
        <p:spPr>
          <a:xfrm>
            <a:off x="594344" y="5858670"/>
            <a:ext cx="11582443" cy="295162"/>
          </a:xfrm>
        </p:spPr>
        <p:txBody>
          <a:bodyPr>
            <a:normAutofit/>
          </a:bodyPr>
          <a:lstStyle/>
          <a:p>
            <a:r>
              <a:rPr lang="pt-PT" sz="1200" dirty="0" err="1"/>
              <a:t>American</a:t>
            </a:r>
            <a:r>
              <a:rPr lang="pt-PT" sz="1200" dirty="0"/>
              <a:t> </a:t>
            </a:r>
            <a:r>
              <a:rPr lang="pt-PT" sz="1200" dirty="0" err="1"/>
              <a:t>Journal</a:t>
            </a:r>
            <a:r>
              <a:rPr lang="pt-PT" sz="1200" dirty="0"/>
              <a:t> </a:t>
            </a:r>
            <a:r>
              <a:rPr lang="pt-PT" sz="1200" dirty="0" err="1"/>
              <a:t>of</a:t>
            </a:r>
            <a:r>
              <a:rPr lang="pt-PT" sz="1200" dirty="0"/>
              <a:t> Gastroenterology2004;99</a:t>
            </a:r>
          </a:p>
        </p:txBody>
      </p:sp>
    </p:spTree>
    <p:extLst>
      <p:ext uri="{BB962C8B-B14F-4D97-AF65-F5344CB8AC3E}">
        <p14:creationId xmlns:p14="http://schemas.microsoft.com/office/powerpoint/2010/main" val="2094447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Parafina</a:t>
            </a:r>
          </a:p>
        </p:txBody>
      </p:sp>
      <p:sp>
        <p:nvSpPr>
          <p:cNvPr id="3" name="Marcador de Posição de Conteúdo 2"/>
          <p:cNvSpPr>
            <a:spLocks noGrp="1"/>
          </p:cNvSpPr>
          <p:nvPr>
            <p:ph idx="1"/>
          </p:nvPr>
        </p:nvSpPr>
        <p:spPr/>
        <p:txBody>
          <a:bodyPr/>
          <a:lstStyle/>
          <a:p>
            <a:pPr algn="just"/>
            <a:r>
              <a:rPr lang="pt-PT" dirty="0"/>
              <a:t>A parafina líquida (solução oral) pode interferir com absorção de vitaminas lipossolúveis (não deve ser utilizada cronicamente</a:t>
            </a:r>
            <a:r>
              <a:rPr lang="pt-PT" dirty="0" smtClean="0"/>
              <a:t>).</a:t>
            </a:r>
          </a:p>
          <a:p>
            <a:pPr marL="542925" indent="0" algn="just">
              <a:buNone/>
            </a:pPr>
            <a:endParaRPr lang="pt-PT" dirty="0" smtClean="0"/>
          </a:p>
          <a:p>
            <a:pPr algn="just"/>
            <a:r>
              <a:rPr lang="pt-PT" dirty="0" smtClean="0"/>
              <a:t>Não </a:t>
            </a:r>
            <a:r>
              <a:rPr lang="pt-PT" dirty="0"/>
              <a:t>deve ser prescrita a doentes com alterações do esvaziamento esofágico ou gástrico para evitar o risco de pneumonite de </a:t>
            </a:r>
            <a:r>
              <a:rPr lang="pt-PT" dirty="0" smtClean="0"/>
              <a:t>aspiração.</a:t>
            </a:r>
            <a:endParaRPr lang="pt-PT" dirty="0"/>
          </a:p>
          <a:p>
            <a:pPr algn="just"/>
            <a:endParaRPr lang="pt-PT" dirty="0"/>
          </a:p>
          <a:p>
            <a:pPr algn="just"/>
            <a:r>
              <a:rPr lang="pt-PT" dirty="0"/>
              <a:t>Pode dar origem à formação de granulomas.</a:t>
            </a:r>
          </a:p>
          <a:p>
            <a:pPr algn="just"/>
            <a:endParaRPr lang="pt-PT" dirty="0"/>
          </a:p>
          <a:p>
            <a:pPr algn="just"/>
            <a:r>
              <a:rPr lang="pt-PT" dirty="0"/>
              <a:t>Mais úteis nos doentes com fissuras anais ou hemorroidas que cursam com defecações dolorosas em doentes com contra-indicação ou intolerância aos laxantes osmóticos.</a:t>
            </a:r>
          </a:p>
        </p:txBody>
      </p:sp>
      <p:sp>
        <p:nvSpPr>
          <p:cNvPr id="4" name="Marcador de Posição do Texto 3"/>
          <p:cNvSpPr>
            <a:spLocks noGrp="1"/>
          </p:cNvSpPr>
          <p:nvPr>
            <p:ph type="body" sz="quarter" idx="10"/>
          </p:nvPr>
        </p:nvSpPr>
        <p:spPr/>
        <p:txBody>
          <a:bodyPr>
            <a:normAutofit lnSpcReduction="10000"/>
          </a:bodyPr>
          <a:lstStyle/>
          <a:p>
            <a:endParaRPr lang="pt-PT"/>
          </a:p>
        </p:txBody>
      </p:sp>
    </p:spTree>
    <p:extLst>
      <p:ext uri="{BB962C8B-B14F-4D97-AF65-F5344CB8AC3E}">
        <p14:creationId xmlns:p14="http://schemas.microsoft.com/office/powerpoint/2010/main" val="840370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Laxantes de </a:t>
            </a:r>
            <a:r>
              <a:rPr lang="pt-PT" dirty="0" err="1"/>
              <a:t>Contato</a:t>
            </a:r>
            <a:endParaRPr lang="pt-PT" dirty="0"/>
          </a:p>
        </p:txBody>
      </p:sp>
      <p:sp>
        <p:nvSpPr>
          <p:cNvPr id="3" name="Marcador de Posição de Conteúdo 2"/>
          <p:cNvSpPr>
            <a:spLocks noGrp="1"/>
          </p:cNvSpPr>
          <p:nvPr>
            <p:ph idx="1"/>
          </p:nvPr>
        </p:nvSpPr>
        <p:spPr/>
        <p:txBody>
          <a:bodyPr>
            <a:normAutofit/>
          </a:bodyPr>
          <a:lstStyle/>
          <a:p>
            <a:pPr algn="just"/>
            <a:r>
              <a:rPr lang="pt-PT" dirty="0"/>
              <a:t>Actuam estimulando o peristaltismo (movimentos naturais do intestino</a:t>
            </a:r>
            <a:r>
              <a:rPr lang="pt-PT" dirty="0" smtClean="0"/>
              <a:t>).</a:t>
            </a:r>
          </a:p>
          <a:p>
            <a:pPr algn="just"/>
            <a:r>
              <a:rPr lang="pt-PT" dirty="0" smtClean="0"/>
              <a:t>Efeito previsível: </a:t>
            </a:r>
            <a:r>
              <a:rPr lang="pt-PT" dirty="0"/>
              <a:t>Actuam 6 a 12 horas (excepto supositórios cujo início acção ocorre 30 min após utilização) após a toma, devendo por isso ser tomados à noite, para que o efeito se produza de manhã</a:t>
            </a:r>
            <a:r>
              <a:rPr lang="pt-PT" dirty="0" smtClean="0"/>
              <a:t>.</a:t>
            </a:r>
            <a:endParaRPr lang="pt-PT" dirty="0"/>
          </a:p>
          <a:p>
            <a:pPr algn="just"/>
            <a:r>
              <a:rPr lang="pt-PT" dirty="0"/>
              <a:t>Não devem ser </a:t>
            </a:r>
            <a:r>
              <a:rPr lang="pt-PT" dirty="0" smtClean="0"/>
              <a:t>utilizados por períodos prolongados.</a:t>
            </a:r>
            <a:endParaRPr lang="pt-PT" dirty="0"/>
          </a:p>
          <a:p>
            <a:pPr algn="just"/>
            <a:r>
              <a:rPr lang="pt-PT" dirty="0"/>
              <a:t>Desprovidos de efeito de tolerância </a:t>
            </a:r>
            <a:r>
              <a:rPr lang="pt-PT" dirty="0" smtClean="0"/>
              <a:t>(evid</a:t>
            </a:r>
            <a:r>
              <a:rPr lang="es-ES" dirty="0" smtClean="0"/>
              <a:t>ê</a:t>
            </a:r>
            <a:r>
              <a:rPr lang="pt-PT" dirty="0" smtClean="0"/>
              <a:t>ncia para bisacodilo e picossulfato de sódio).</a:t>
            </a:r>
          </a:p>
          <a:p>
            <a:pPr algn="just"/>
            <a:r>
              <a:rPr lang="pt-PT" dirty="0" smtClean="0"/>
              <a:t>Picossulfato de sódio permite maior flexibilidade no ajuste da dose de acordo com necessidade do utente.</a:t>
            </a:r>
            <a:endParaRPr lang="pt-PT" dirty="0"/>
          </a:p>
          <a:p>
            <a:endParaRPr lang="pt-PT" dirty="0"/>
          </a:p>
          <a:p>
            <a:endParaRPr lang="pt-PT" dirty="0"/>
          </a:p>
        </p:txBody>
      </p:sp>
      <p:sp>
        <p:nvSpPr>
          <p:cNvPr id="4" name="Marcador de Posição do Texto 3"/>
          <p:cNvSpPr>
            <a:spLocks noGrp="1"/>
          </p:cNvSpPr>
          <p:nvPr>
            <p:ph type="body" sz="quarter" idx="10"/>
          </p:nvPr>
        </p:nvSpPr>
        <p:spPr/>
        <p:txBody>
          <a:bodyPr>
            <a:normAutofit lnSpcReduction="10000"/>
          </a:bodyPr>
          <a:lstStyle/>
          <a:p>
            <a:endParaRPr lang="pt-PT"/>
          </a:p>
        </p:txBody>
      </p:sp>
    </p:spTree>
    <p:extLst>
      <p:ext uri="{BB962C8B-B14F-4D97-AF65-F5344CB8AC3E}">
        <p14:creationId xmlns:p14="http://schemas.microsoft.com/office/powerpoint/2010/main" val="3254839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Antraquinonas</a:t>
            </a:r>
            <a:endParaRPr lang="pt-PT" dirty="0"/>
          </a:p>
        </p:txBody>
      </p:sp>
      <p:sp>
        <p:nvSpPr>
          <p:cNvPr id="3" name="Marcador de Posição de Conteúdo 2"/>
          <p:cNvSpPr>
            <a:spLocks noGrp="1"/>
          </p:cNvSpPr>
          <p:nvPr>
            <p:ph idx="1"/>
          </p:nvPr>
        </p:nvSpPr>
        <p:spPr>
          <a:xfrm>
            <a:off x="0" y="1700808"/>
            <a:ext cx="11582400" cy="4592024"/>
          </a:xfrm>
        </p:spPr>
        <p:txBody>
          <a:bodyPr>
            <a:normAutofit/>
          </a:bodyPr>
          <a:lstStyle/>
          <a:p>
            <a:pPr algn="just"/>
            <a:r>
              <a:rPr lang="pt-PT" dirty="0"/>
              <a:t>Uso prolongado (4-9 meses) associado a pigmentação do cólon (</a:t>
            </a:r>
            <a:r>
              <a:rPr lang="pt-PT" dirty="0" err="1"/>
              <a:t>melanosis</a:t>
            </a:r>
            <a:r>
              <a:rPr lang="pt-PT" dirty="0"/>
              <a:t> </a:t>
            </a:r>
            <a:r>
              <a:rPr lang="pt-PT" dirty="0" err="1"/>
              <a:t>coli</a:t>
            </a:r>
            <a:r>
              <a:rPr lang="pt-PT" dirty="0"/>
              <a:t>). </a:t>
            </a:r>
          </a:p>
          <a:p>
            <a:pPr algn="just"/>
            <a:endParaRPr lang="pt-PT" dirty="0"/>
          </a:p>
          <a:p>
            <a:pPr algn="just"/>
            <a:r>
              <a:rPr lang="pt-PT" dirty="0"/>
              <a:t>Não é clara a origem do pigmento: pode ser um produto degenerativo das células ou um derivado dos próprios extractos da planta. É um quadro benigno e reversível com a suspensão do tratamento. </a:t>
            </a:r>
          </a:p>
          <a:p>
            <a:pPr marL="542925" indent="0">
              <a:buNone/>
            </a:pPr>
            <a:endParaRPr lang="pt-PT" dirty="0"/>
          </a:p>
        </p:txBody>
      </p:sp>
      <p:sp>
        <p:nvSpPr>
          <p:cNvPr id="4" name="Marcador de Posição do Texto 3"/>
          <p:cNvSpPr>
            <a:spLocks noGrp="1"/>
          </p:cNvSpPr>
          <p:nvPr>
            <p:ph type="body" sz="quarter" idx="10"/>
          </p:nvPr>
        </p:nvSpPr>
        <p:spPr>
          <a:xfrm>
            <a:off x="609557" y="5607699"/>
            <a:ext cx="11582443" cy="576064"/>
          </a:xfrm>
        </p:spPr>
        <p:txBody>
          <a:bodyPr>
            <a:noAutofit/>
          </a:bodyPr>
          <a:lstStyle/>
          <a:p>
            <a:r>
              <a:rPr lang="pt-PT" sz="1200" dirty="0"/>
              <a:t> </a:t>
            </a:r>
            <a:r>
              <a:rPr lang="pt-PT" sz="1200" dirty="0" err="1"/>
              <a:t>Am</a:t>
            </a:r>
            <a:r>
              <a:rPr lang="pt-PT" sz="1200" dirty="0"/>
              <a:t> J Gastroenterology2004,99; 1-11 </a:t>
            </a:r>
          </a:p>
          <a:p>
            <a:r>
              <a:rPr lang="pt-PT" sz="1200" dirty="0"/>
              <a:t> </a:t>
            </a:r>
            <a:r>
              <a:rPr lang="pt-PT" sz="1200" dirty="0" err="1"/>
              <a:t>American</a:t>
            </a:r>
            <a:r>
              <a:rPr lang="pt-PT" sz="1200" dirty="0"/>
              <a:t> </a:t>
            </a:r>
            <a:r>
              <a:rPr lang="pt-PT" sz="1200" dirty="0" err="1"/>
              <a:t>Family</a:t>
            </a:r>
            <a:r>
              <a:rPr lang="pt-PT" sz="1200" dirty="0"/>
              <a:t> </a:t>
            </a:r>
            <a:r>
              <a:rPr lang="pt-PT" sz="1200" dirty="0" err="1"/>
              <a:t>Physician</a:t>
            </a:r>
            <a:r>
              <a:rPr lang="pt-PT" sz="1200" dirty="0"/>
              <a:t> </a:t>
            </a:r>
            <a:r>
              <a:rPr lang="pt-PT" sz="1200" dirty="0" err="1"/>
              <a:t>vol</a:t>
            </a:r>
            <a:r>
              <a:rPr lang="pt-PT" sz="1200" dirty="0"/>
              <a:t> 72; nº11; </a:t>
            </a:r>
            <a:r>
              <a:rPr lang="pt-PT" sz="1200" dirty="0" err="1"/>
              <a:t>Dec</a:t>
            </a:r>
            <a:r>
              <a:rPr lang="pt-PT" sz="1200" dirty="0"/>
              <a:t> 2005.</a:t>
            </a:r>
          </a:p>
          <a:p>
            <a:endParaRPr lang="pt-PT" sz="1200" dirty="0"/>
          </a:p>
        </p:txBody>
      </p:sp>
    </p:spTree>
    <p:extLst>
      <p:ext uri="{BB962C8B-B14F-4D97-AF65-F5344CB8AC3E}">
        <p14:creationId xmlns:p14="http://schemas.microsoft.com/office/powerpoint/2010/main" val="1076124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Laxantes Osmóticos</a:t>
            </a:r>
          </a:p>
        </p:txBody>
      </p:sp>
      <p:sp>
        <p:nvSpPr>
          <p:cNvPr id="3" name="Marcador de Posição de Conteúdo 2"/>
          <p:cNvSpPr>
            <a:spLocks noGrp="1"/>
          </p:cNvSpPr>
          <p:nvPr>
            <p:ph idx="1"/>
          </p:nvPr>
        </p:nvSpPr>
        <p:spPr>
          <a:xfrm>
            <a:off x="0" y="1988840"/>
            <a:ext cx="11582400" cy="4592024"/>
          </a:xfrm>
        </p:spPr>
        <p:txBody>
          <a:bodyPr>
            <a:normAutofit/>
          </a:bodyPr>
          <a:lstStyle/>
          <a:p>
            <a:r>
              <a:rPr lang="pt-PT" dirty="0"/>
              <a:t>São agentes hiperosmolares que causam secreção hídrica mediada por osmose para o lúmen intestinal, o que estimula o peristaltismo e amolece as </a:t>
            </a:r>
            <a:r>
              <a:rPr lang="pt-PT" dirty="0" smtClean="0"/>
              <a:t>fezes.</a:t>
            </a:r>
            <a:endParaRPr lang="pt-PT" dirty="0"/>
          </a:p>
          <a:p>
            <a:endParaRPr lang="pt-PT" dirty="0"/>
          </a:p>
          <a:p>
            <a:r>
              <a:rPr lang="pt-PT" dirty="0"/>
              <a:t>Efeitos laterais (se dose excessiva ou insuficiência renal): diarreia; distúrbios </a:t>
            </a:r>
            <a:r>
              <a:rPr lang="pt-PT" dirty="0" err="1"/>
              <a:t>hidroeletrolíticos</a:t>
            </a:r>
            <a:r>
              <a:rPr lang="pt-PT" dirty="0"/>
              <a:t>.</a:t>
            </a:r>
          </a:p>
        </p:txBody>
      </p:sp>
      <p:sp>
        <p:nvSpPr>
          <p:cNvPr id="4" name="Marcador de Posição do Texto 3"/>
          <p:cNvSpPr>
            <a:spLocks noGrp="1"/>
          </p:cNvSpPr>
          <p:nvPr>
            <p:ph type="body" sz="quarter" idx="10"/>
          </p:nvPr>
        </p:nvSpPr>
        <p:spPr>
          <a:xfrm>
            <a:off x="609557" y="5607699"/>
            <a:ext cx="11582443" cy="576064"/>
          </a:xfrm>
        </p:spPr>
        <p:txBody>
          <a:bodyPr>
            <a:noAutofit/>
          </a:bodyPr>
          <a:lstStyle/>
          <a:p>
            <a:r>
              <a:rPr lang="pt-PT" sz="1200" dirty="0"/>
              <a:t>PHARMACOLOGY OF LAXATIVES </a:t>
            </a:r>
            <a:r>
              <a:rPr lang="pt-PT" sz="1200" dirty="0" err="1"/>
              <a:t>Ann</a:t>
            </a:r>
            <a:r>
              <a:rPr lang="pt-PT" sz="1200" dirty="0"/>
              <a:t>. Rev. </a:t>
            </a:r>
            <a:r>
              <a:rPr lang="pt-PT" sz="1200" dirty="0" err="1"/>
              <a:t>Pharmacol</a:t>
            </a:r>
            <a:r>
              <a:rPr lang="pt-PT" sz="1200" dirty="0"/>
              <a:t>. </a:t>
            </a:r>
            <a:r>
              <a:rPr lang="pt-PT" sz="1200" dirty="0" err="1"/>
              <a:t>Toxicol</a:t>
            </a:r>
            <a:r>
              <a:rPr lang="pt-PT" sz="1200" dirty="0"/>
              <a:t>. 1977. 17:355-67</a:t>
            </a:r>
          </a:p>
          <a:p>
            <a:r>
              <a:rPr lang="en-US" sz="1200" dirty="0"/>
              <a:t>Treatment of Constipation in Older Adults. </a:t>
            </a:r>
            <a:r>
              <a:rPr lang="de-DE" sz="1200" dirty="0"/>
              <a:t>Am Fam Physician. 2005 Dec 1;72(11):2277-2284.</a:t>
            </a:r>
            <a:endParaRPr lang="pt-PT" sz="1200" dirty="0"/>
          </a:p>
        </p:txBody>
      </p:sp>
    </p:spTree>
    <p:extLst>
      <p:ext uri="{BB962C8B-B14F-4D97-AF65-F5344CB8AC3E}">
        <p14:creationId xmlns:p14="http://schemas.microsoft.com/office/powerpoint/2010/main" val="167586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Os laxantes causam habituação/dependência?</a:t>
            </a:r>
          </a:p>
        </p:txBody>
      </p:sp>
      <p:sp>
        <p:nvSpPr>
          <p:cNvPr id="3" name="Marcador de Posição de Conteúdo 2"/>
          <p:cNvSpPr>
            <a:spLocks noGrp="1"/>
          </p:cNvSpPr>
          <p:nvPr>
            <p:ph idx="1"/>
          </p:nvPr>
        </p:nvSpPr>
        <p:spPr/>
        <p:txBody>
          <a:bodyPr>
            <a:normAutofit fontScale="92500" lnSpcReduction="20000"/>
          </a:bodyPr>
          <a:lstStyle/>
          <a:p>
            <a:pPr algn="just"/>
            <a:r>
              <a:rPr lang="es-ES" dirty="0"/>
              <a:t>A </a:t>
            </a:r>
            <a:r>
              <a:rPr lang="es-ES" dirty="0" err="1" smtClean="0"/>
              <a:t>dependência</a:t>
            </a:r>
            <a:r>
              <a:rPr lang="es-ES" dirty="0" smtClean="0"/>
              <a:t> </a:t>
            </a:r>
            <a:r>
              <a:rPr lang="es-ES" dirty="0" err="1"/>
              <a:t>ocorre</a:t>
            </a:r>
            <a:r>
              <a:rPr lang="es-ES" dirty="0"/>
              <a:t> </a:t>
            </a:r>
            <a:r>
              <a:rPr lang="es-ES" dirty="0" err="1"/>
              <a:t>após</a:t>
            </a:r>
            <a:r>
              <a:rPr lang="es-ES" dirty="0"/>
              <a:t> a </a:t>
            </a:r>
            <a:r>
              <a:rPr lang="es-ES" dirty="0" err="1"/>
              <a:t>ativação</a:t>
            </a:r>
            <a:r>
              <a:rPr lang="es-ES" dirty="0"/>
              <a:t> do sistema </a:t>
            </a:r>
            <a:r>
              <a:rPr lang="es-ES" dirty="0" err="1"/>
              <a:t>dopaminérgico</a:t>
            </a:r>
            <a:r>
              <a:rPr lang="es-ES" dirty="0"/>
              <a:t> </a:t>
            </a:r>
            <a:r>
              <a:rPr lang="es-ES" dirty="0" err="1"/>
              <a:t>quando</a:t>
            </a:r>
            <a:r>
              <a:rPr lang="es-ES" dirty="0"/>
              <a:t> o fármaco </a:t>
            </a:r>
            <a:r>
              <a:rPr lang="es-ES" dirty="0" err="1"/>
              <a:t>atravessa</a:t>
            </a:r>
            <a:r>
              <a:rPr lang="es-ES" dirty="0"/>
              <a:t> a </a:t>
            </a:r>
            <a:r>
              <a:rPr lang="es-ES" dirty="0" err="1"/>
              <a:t>barreira</a:t>
            </a:r>
            <a:r>
              <a:rPr lang="es-ES" dirty="0"/>
              <a:t> </a:t>
            </a:r>
            <a:r>
              <a:rPr lang="es-ES" dirty="0" err="1" smtClean="0"/>
              <a:t>hemato</a:t>
            </a:r>
            <a:r>
              <a:rPr lang="es-ES" dirty="0" smtClean="0"/>
              <a:t>-encefálica.</a:t>
            </a:r>
            <a:endParaRPr lang="es-ES" dirty="0"/>
          </a:p>
          <a:p>
            <a:pPr algn="just"/>
            <a:endParaRPr lang="es-ES" dirty="0"/>
          </a:p>
          <a:p>
            <a:pPr algn="just"/>
            <a:r>
              <a:rPr lang="es-ES" dirty="0"/>
              <a:t>Os laxantes </a:t>
            </a:r>
            <a:r>
              <a:rPr lang="es-ES" dirty="0" err="1"/>
              <a:t>não</a:t>
            </a:r>
            <a:r>
              <a:rPr lang="es-ES" dirty="0"/>
              <a:t> </a:t>
            </a:r>
            <a:r>
              <a:rPr lang="es-ES" dirty="0" err="1"/>
              <a:t>são</a:t>
            </a:r>
            <a:r>
              <a:rPr lang="es-ES" dirty="0"/>
              <a:t> </a:t>
            </a:r>
            <a:r>
              <a:rPr lang="es-ES" dirty="0" err="1"/>
              <a:t>absorvidos</a:t>
            </a:r>
            <a:r>
              <a:rPr lang="es-ES" dirty="0"/>
              <a:t> para a </a:t>
            </a:r>
            <a:r>
              <a:rPr lang="es-ES" dirty="0" err="1"/>
              <a:t>corrente</a:t>
            </a:r>
            <a:r>
              <a:rPr lang="es-ES" dirty="0"/>
              <a:t> sanguínea pelo que </a:t>
            </a:r>
            <a:r>
              <a:rPr lang="es-ES" dirty="0" err="1"/>
              <a:t>não</a:t>
            </a:r>
            <a:r>
              <a:rPr lang="es-ES" dirty="0"/>
              <a:t> </a:t>
            </a:r>
            <a:r>
              <a:rPr lang="es-ES" dirty="0" err="1"/>
              <a:t>chegam</a:t>
            </a:r>
            <a:r>
              <a:rPr lang="es-ES" dirty="0"/>
              <a:t> </a:t>
            </a:r>
            <a:r>
              <a:rPr lang="es-ES" dirty="0" err="1"/>
              <a:t>ao</a:t>
            </a:r>
            <a:r>
              <a:rPr lang="es-ES" dirty="0"/>
              <a:t> Sistema Nervoso Central. </a:t>
            </a:r>
          </a:p>
          <a:p>
            <a:pPr algn="just"/>
            <a:endParaRPr lang="es-ES" dirty="0"/>
          </a:p>
          <a:p>
            <a:pPr algn="just"/>
            <a:r>
              <a:rPr lang="es-ES" dirty="0" err="1"/>
              <a:t>Portanto</a:t>
            </a:r>
            <a:r>
              <a:rPr lang="es-ES" dirty="0"/>
              <a:t>, </a:t>
            </a:r>
            <a:r>
              <a:rPr lang="es-ES" dirty="0" err="1"/>
              <a:t>não</a:t>
            </a:r>
            <a:r>
              <a:rPr lang="es-ES" dirty="0"/>
              <a:t> existe </a:t>
            </a:r>
            <a:r>
              <a:rPr lang="es-ES" dirty="0" err="1"/>
              <a:t>qualquer</a:t>
            </a:r>
            <a:r>
              <a:rPr lang="es-ES" dirty="0"/>
              <a:t> base farmacológica para a dependencia</a:t>
            </a:r>
            <a:r>
              <a:rPr lang="es-ES" baseline="30000" dirty="0"/>
              <a:t>1</a:t>
            </a:r>
            <a:r>
              <a:rPr lang="es-ES" dirty="0"/>
              <a:t>.</a:t>
            </a:r>
          </a:p>
          <a:p>
            <a:pPr algn="just"/>
            <a:endParaRPr lang="es-ES" dirty="0"/>
          </a:p>
          <a:p>
            <a:pPr algn="just"/>
            <a:r>
              <a:rPr lang="es-ES" dirty="0" err="1"/>
              <a:t>Não</a:t>
            </a:r>
            <a:r>
              <a:rPr lang="es-ES" dirty="0"/>
              <a:t> se </a:t>
            </a:r>
            <a:r>
              <a:rPr lang="es-ES" dirty="0" err="1"/>
              <a:t>deve</a:t>
            </a:r>
            <a:r>
              <a:rPr lang="es-ES" dirty="0"/>
              <a:t> confundir </a:t>
            </a:r>
            <a:r>
              <a:rPr lang="es-ES" dirty="0" err="1"/>
              <a:t>dependência</a:t>
            </a:r>
            <a:r>
              <a:rPr lang="es-ES" dirty="0"/>
              <a:t> </a:t>
            </a:r>
            <a:r>
              <a:rPr lang="es-ES" dirty="0" err="1"/>
              <a:t>com</a:t>
            </a:r>
            <a:r>
              <a:rPr lang="es-ES" dirty="0"/>
              <a:t> uso </a:t>
            </a:r>
            <a:r>
              <a:rPr lang="es-ES" dirty="0" err="1"/>
              <a:t>incorreto</a:t>
            </a:r>
            <a:r>
              <a:rPr lang="es-ES" dirty="0"/>
              <a:t> dos laxantes </a:t>
            </a:r>
            <a:r>
              <a:rPr lang="es-ES" dirty="0" err="1"/>
              <a:t>em</a:t>
            </a:r>
            <a:r>
              <a:rPr lang="es-ES" dirty="0"/>
              <a:t> </a:t>
            </a:r>
            <a:r>
              <a:rPr lang="es-ES" dirty="0" err="1"/>
              <a:t>doentes</a:t>
            </a:r>
            <a:r>
              <a:rPr lang="es-ES" dirty="0"/>
              <a:t> </a:t>
            </a:r>
            <a:r>
              <a:rPr lang="es-ES" dirty="0" err="1"/>
              <a:t>com</a:t>
            </a:r>
            <a:r>
              <a:rPr lang="es-ES" dirty="0"/>
              <a:t> patología psiquiátrica (ex. anorexia</a:t>
            </a:r>
            <a:r>
              <a:rPr lang="es-ES" dirty="0" smtClean="0"/>
              <a:t>).</a:t>
            </a:r>
            <a:endParaRPr lang="es-ES" dirty="0"/>
          </a:p>
          <a:p>
            <a:pPr algn="just"/>
            <a:endParaRPr lang="es-ES" dirty="0"/>
          </a:p>
          <a:p>
            <a:pPr algn="just"/>
            <a:r>
              <a:rPr lang="pt-PT" dirty="0"/>
              <a:t>A utilização crónica de </a:t>
            </a:r>
            <a:r>
              <a:rPr lang="pt-PT" dirty="0" err="1"/>
              <a:t>bisacodilo</a:t>
            </a:r>
            <a:r>
              <a:rPr lang="pt-PT" dirty="0"/>
              <a:t> (&gt; 30 anos) não se associou a dependência ou perda de eficácia</a:t>
            </a:r>
            <a:r>
              <a:rPr lang="pt-PT" baseline="30000" dirty="0"/>
              <a:t>2,3</a:t>
            </a:r>
            <a:r>
              <a:rPr lang="pt-PT" dirty="0"/>
              <a:t>.</a:t>
            </a:r>
          </a:p>
        </p:txBody>
      </p:sp>
      <p:sp>
        <p:nvSpPr>
          <p:cNvPr id="4" name="Marcador de Posição do Texto 3"/>
          <p:cNvSpPr>
            <a:spLocks noGrp="1"/>
          </p:cNvSpPr>
          <p:nvPr>
            <p:ph type="body" sz="quarter" idx="10"/>
          </p:nvPr>
        </p:nvSpPr>
        <p:spPr>
          <a:xfrm>
            <a:off x="191344" y="5541986"/>
            <a:ext cx="11953328" cy="767334"/>
          </a:xfrm>
        </p:spPr>
        <p:txBody>
          <a:bodyPr>
            <a:noAutofit/>
          </a:bodyPr>
          <a:lstStyle/>
          <a:p>
            <a:r>
              <a:rPr lang="en-US" sz="1200" dirty="0"/>
              <a:t>1- </a:t>
            </a:r>
            <a:r>
              <a:rPr lang="en-US" sz="1200" dirty="0">
                <a:hlinkClick r:id="rId3"/>
              </a:rPr>
              <a:t>https://www.wjgnet.com/1007-9327/abstract/v18/i36/4994.htm</a:t>
            </a:r>
            <a:endParaRPr lang="en-US" sz="1200" dirty="0"/>
          </a:p>
          <a:p>
            <a:r>
              <a:rPr lang="pt-PT" sz="1200" dirty="0"/>
              <a:t>2-Ruidisch MH, </a:t>
            </a:r>
            <a:r>
              <a:rPr lang="pt-PT" sz="1200" dirty="0" err="1"/>
              <a:t>Hutt</a:t>
            </a:r>
            <a:r>
              <a:rPr lang="pt-PT" sz="1200" dirty="0"/>
              <a:t> H-J, </a:t>
            </a:r>
            <a:r>
              <a:rPr lang="pt-PT" sz="1200" dirty="0" err="1"/>
              <a:t>König</a:t>
            </a:r>
            <a:r>
              <a:rPr lang="pt-PT" sz="1200" dirty="0"/>
              <a:t> E. </a:t>
            </a:r>
            <a:r>
              <a:rPr lang="pt-PT" sz="1200" dirty="0" err="1"/>
              <a:t>Laxanzien-Langzeittherapie</a:t>
            </a:r>
            <a:r>
              <a:rPr lang="pt-PT" sz="1200" dirty="0"/>
              <a:t> </a:t>
            </a:r>
            <a:r>
              <a:rPr lang="pt-PT" sz="1200" dirty="0" err="1"/>
              <a:t>mit</a:t>
            </a:r>
            <a:r>
              <a:rPr lang="pt-PT" sz="1200" dirty="0"/>
              <a:t> </a:t>
            </a:r>
            <a:r>
              <a:rPr lang="pt-PT" sz="1200" dirty="0" err="1"/>
              <a:t>Bisacodyl</a:t>
            </a:r>
            <a:r>
              <a:rPr lang="pt-PT" sz="1200" dirty="0"/>
              <a:t>. </a:t>
            </a:r>
            <a:r>
              <a:rPr lang="pt-PT" sz="1200" dirty="0" err="1"/>
              <a:t>Wirksamkeit</a:t>
            </a:r>
            <a:r>
              <a:rPr lang="pt-PT" sz="1200" dirty="0"/>
              <a:t> </a:t>
            </a:r>
            <a:r>
              <a:rPr lang="pt-PT" sz="1200" dirty="0" err="1"/>
              <a:t>und</a:t>
            </a:r>
            <a:r>
              <a:rPr lang="pt-PT" sz="1200" dirty="0"/>
              <a:t> </a:t>
            </a:r>
            <a:r>
              <a:rPr lang="pt-PT" sz="1200" dirty="0" err="1"/>
              <a:t>Verträglichkeit</a:t>
            </a:r>
            <a:r>
              <a:rPr lang="pt-PT" sz="1200" dirty="0"/>
              <a:t> bei </a:t>
            </a:r>
            <a:r>
              <a:rPr lang="pt-PT" sz="1200" dirty="0" err="1"/>
              <a:t>Patienten</a:t>
            </a:r>
            <a:r>
              <a:rPr lang="pt-PT" sz="1200" dirty="0"/>
              <a:t> </a:t>
            </a:r>
            <a:r>
              <a:rPr lang="pt-PT" sz="1200" dirty="0" err="1"/>
              <a:t>mit</a:t>
            </a:r>
            <a:r>
              <a:rPr lang="pt-PT" sz="1200" dirty="0"/>
              <a:t> </a:t>
            </a:r>
            <a:r>
              <a:rPr lang="pt-PT" sz="1200" dirty="0" err="1"/>
              <a:t>Rückenmarkverletzungen</a:t>
            </a:r>
            <a:r>
              <a:rPr lang="pt-PT" sz="1200" dirty="0"/>
              <a:t>. </a:t>
            </a:r>
            <a:r>
              <a:rPr lang="pt-PT" sz="1200" dirty="0" err="1"/>
              <a:t>Ärztliche</a:t>
            </a:r>
            <a:r>
              <a:rPr lang="pt-PT" sz="1200" dirty="0"/>
              <a:t> </a:t>
            </a:r>
            <a:r>
              <a:rPr lang="pt-PT" sz="1200" dirty="0" err="1"/>
              <a:t>Forschung</a:t>
            </a:r>
            <a:r>
              <a:rPr lang="pt-PT" sz="1200" dirty="0"/>
              <a:t> 1994;41:3-8; </a:t>
            </a:r>
          </a:p>
          <a:p>
            <a:r>
              <a:rPr lang="pt-PT" sz="1200" dirty="0"/>
              <a:t>3-Bengtsson M, </a:t>
            </a:r>
            <a:r>
              <a:rPr lang="pt-PT" sz="1200" dirty="0" err="1"/>
              <a:t>Ohlsson</a:t>
            </a:r>
            <a:r>
              <a:rPr lang="pt-PT" sz="1200" dirty="0"/>
              <a:t> B. </a:t>
            </a:r>
            <a:r>
              <a:rPr lang="pt-PT" sz="1200" dirty="0" err="1"/>
              <a:t>Retrospective</a:t>
            </a:r>
            <a:r>
              <a:rPr lang="pt-PT" sz="1200" dirty="0"/>
              <a:t> </a:t>
            </a:r>
            <a:r>
              <a:rPr lang="pt-PT" sz="1200" dirty="0" err="1"/>
              <a:t>study</a:t>
            </a:r>
            <a:r>
              <a:rPr lang="pt-PT" sz="1200" dirty="0"/>
              <a:t> </a:t>
            </a:r>
            <a:r>
              <a:rPr lang="pt-PT" sz="1200" dirty="0" err="1"/>
              <a:t>of</a:t>
            </a:r>
            <a:r>
              <a:rPr lang="pt-PT" sz="1200" dirty="0"/>
              <a:t> </a:t>
            </a:r>
            <a:r>
              <a:rPr lang="pt-PT" sz="1200" dirty="0" err="1"/>
              <a:t>long-term</a:t>
            </a:r>
            <a:r>
              <a:rPr lang="pt-PT" sz="1200" dirty="0"/>
              <a:t> </a:t>
            </a:r>
            <a:r>
              <a:rPr lang="pt-PT" sz="1200" dirty="0" err="1"/>
              <a:t>treatment</a:t>
            </a:r>
            <a:r>
              <a:rPr lang="pt-PT" sz="1200" dirty="0"/>
              <a:t> </a:t>
            </a:r>
            <a:r>
              <a:rPr lang="pt-PT" sz="1200" dirty="0" err="1"/>
              <a:t>with</a:t>
            </a:r>
            <a:r>
              <a:rPr lang="pt-PT" sz="1200" dirty="0"/>
              <a:t> </a:t>
            </a:r>
            <a:r>
              <a:rPr lang="pt-PT" sz="1200" dirty="0" err="1"/>
              <a:t>sodium</a:t>
            </a:r>
            <a:r>
              <a:rPr lang="pt-PT" sz="1200" dirty="0"/>
              <a:t> </a:t>
            </a:r>
            <a:r>
              <a:rPr lang="pt-PT" sz="1200" dirty="0" err="1"/>
              <a:t>picosulfate</a:t>
            </a:r>
            <a:r>
              <a:rPr lang="pt-PT" sz="1200" dirty="0"/>
              <a:t>. </a:t>
            </a:r>
            <a:r>
              <a:rPr lang="pt-PT" sz="1200" dirty="0" err="1"/>
              <a:t>Eur</a:t>
            </a:r>
            <a:r>
              <a:rPr lang="pt-PT" sz="1200" dirty="0"/>
              <a:t> J </a:t>
            </a:r>
            <a:r>
              <a:rPr lang="pt-PT" sz="1200" dirty="0" err="1"/>
              <a:t>Gastroenterol</a:t>
            </a:r>
            <a:r>
              <a:rPr lang="pt-PT" sz="1200" dirty="0"/>
              <a:t> </a:t>
            </a:r>
            <a:r>
              <a:rPr lang="pt-PT" sz="1200" dirty="0" err="1"/>
              <a:t>Hepatol</a:t>
            </a:r>
            <a:r>
              <a:rPr lang="pt-PT" sz="1200" dirty="0"/>
              <a:t> 2004;16:433-4; </a:t>
            </a:r>
          </a:p>
          <a:p>
            <a:endParaRPr lang="pt-PT" dirty="0">
              <a:solidFill>
                <a:srgbClr val="00040C"/>
              </a:solidFill>
            </a:endParaRPr>
          </a:p>
        </p:txBody>
      </p:sp>
    </p:spTree>
    <p:extLst>
      <p:ext uri="{BB962C8B-B14F-4D97-AF65-F5344CB8AC3E}">
        <p14:creationId xmlns:p14="http://schemas.microsoft.com/office/powerpoint/2010/main" val="36606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Situações Particulares</a:t>
            </a:r>
          </a:p>
        </p:txBody>
      </p:sp>
      <p:sp>
        <p:nvSpPr>
          <p:cNvPr id="3" name="Marcador de Posição de Conteúdo 2"/>
          <p:cNvSpPr>
            <a:spLocks noGrp="1"/>
          </p:cNvSpPr>
          <p:nvPr>
            <p:ph idx="1"/>
          </p:nvPr>
        </p:nvSpPr>
        <p:spPr>
          <a:xfrm>
            <a:off x="0" y="1266646"/>
            <a:ext cx="11582400" cy="4592024"/>
          </a:xfrm>
        </p:spPr>
        <p:txBody>
          <a:bodyPr>
            <a:normAutofit fontScale="92500" lnSpcReduction="20000"/>
          </a:bodyPr>
          <a:lstStyle/>
          <a:p>
            <a:r>
              <a:rPr lang="pt-PT" sz="2600" dirty="0"/>
              <a:t>Grávidas: laxantes formadores de volume são a 1ª escolha. Alternativas: </a:t>
            </a:r>
            <a:r>
              <a:rPr lang="pt-PT" sz="2600" dirty="0" err="1"/>
              <a:t>bisacodilo</a:t>
            </a:r>
            <a:r>
              <a:rPr lang="pt-PT" sz="2600" dirty="0"/>
              <a:t>, </a:t>
            </a:r>
            <a:r>
              <a:rPr lang="pt-PT" sz="2600" dirty="0" err="1"/>
              <a:t>picossulfato</a:t>
            </a:r>
            <a:r>
              <a:rPr lang="pt-PT" sz="2600" dirty="0"/>
              <a:t> de sódio ou </a:t>
            </a:r>
            <a:r>
              <a:rPr lang="pt-PT" sz="2600" dirty="0" err="1"/>
              <a:t>macrogol</a:t>
            </a:r>
            <a:r>
              <a:rPr lang="pt-PT" sz="2600" dirty="0"/>
              <a:t>.</a:t>
            </a:r>
          </a:p>
          <a:p>
            <a:endParaRPr lang="pt-PT" sz="2600" dirty="0"/>
          </a:p>
          <a:p>
            <a:r>
              <a:rPr lang="pt-PT" sz="2600" dirty="0"/>
              <a:t>Idosos: laxantes osmóticos (especialmente se acamados em detrimento dos formadores de massa</a:t>
            </a:r>
            <a:r>
              <a:rPr lang="pt-PT" sz="2600" dirty="0" smtClean="0"/>
              <a:t>).</a:t>
            </a:r>
            <a:endParaRPr lang="pt-PT" sz="2600" dirty="0"/>
          </a:p>
          <a:p>
            <a:endParaRPr lang="pt-PT" sz="2600" dirty="0"/>
          </a:p>
          <a:p>
            <a:r>
              <a:rPr lang="pt-PT" sz="2600" dirty="0"/>
              <a:t>Crianças: picossulfato de sódio (comodidade posológica: </a:t>
            </a:r>
            <a:r>
              <a:rPr lang="pt-PT" sz="2600" dirty="0" smtClean="0"/>
              <a:t>gotas do nascimento).</a:t>
            </a:r>
            <a:endParaRPr lang="pt-PT" sz="2600" dirty="0"/>
          </a:p>
          <a:p>
            <a:endParaRPr lang="pt-PT" sz="2600" dirty="0"/>
          </a:p>
          <a:p>
            <a:r>
              <a:rPr lang="pt-PT" sz="2600" dirty="0"/>
              <a:t>Diabéticos: evitar laxantes com </a:t>
            </a:r>
            <a:r>
              <a:rPr lang="pt-PT" sz="2600" dirty="0" err="1"/>
              <a:t>lactulose</a:t>
            </a:r>
            <a:r>
              <a:rPr lang="pt-PT" sz="2600" dirty="0"/>
              <a:t> e </a:t>
            </a:r>
            <a:r>
              <a:rPr lang="pt-PT" sz="2600" dirty="0" err="1"/>
              <a:t>sorbitol</a:t>
            </a:r>
            <a:r>
              <a:rPr lang="pt-PT" sz="2600" dirty="0"/>
              <a:t>. Se for pretendido utilizar um laxante osmótico preferir </a:t>
            </a:r>
            <a:r>
              <a:rPr lang="pt-PT" sz="2600" dirty="0" err="1"/>
              <a:t>macrogol</a:t>
            </a:r>
            <a:r>
              <a:rPr lang="pt-PT" sz="2600" dirty="0"/>
              <a:t>.</a:t>
            </a:r>
          </a:p>
          <a:p>
            <a:endParaRPr lang="pt-PT" sz="2600" dirty="0"/>
          </a:p>
          <a:p>
            <a:r>
              <a:rPr lang="pt-PT" sz="2600" dirty="0"/>
              <a:t>Doentes terminais: se fezes compactadas usar supositórios de glicerina.</a:t>
            </a:r>
          </a:p>
          <a:p>
            <a:endParaRPr lang="pt-PT" dirty="0"/>
          </a:p>
          <a:p>
            <a:endParaRPr lang="pt-PT" dirty="0"/>
          </a:p>
        </p:txBody>
      </p:sp>
      <p:sp>
        <p:nvSpPr>
          <p:cNvPr id="4" name="Marcador de Posição do Texto 3"/>
          <p:cNvSpPr>
            <a:spLocks noGrp="1"/>
          </p:cNvSpPr>
          <p:nvPr>
            <p:ph type="body" sz="quarter" idx="10"/>
          </p:nvPr>
        </p:nvSpPr>
        <p:spPr>
          <a:xfrm>
            <a:off x="597162" y="5858670"/>
            <a:ext cx="11582443" cy="295162"/>
          </a:xfrm>
        </p:spPr>
        <p:txBody>
          <a:bodyPr>
            <a:normAutofit/>
          </a:bodyPr>
          <a:lstStyle/>
          <a:p>
            <a:r>
              <a:rPr lang="en-US" sz="1200" dirty="0"/>
              <a:t>World Gastroenterology </a:t>
            </a:r>
            <a:r>
              <a:rPr lang="en-US" sz="1200" dirty="0" err="1"/>
              <a:t>Organisation</a:t>
            </a:r>
            <a:r>
              <a:rPr lang="en-US" sz="1200" dirty="0"/>
              <a:t> Practice Guidelines</a:t>
            </a:r>
          </a:p>
          <a:p>
            <a:endParaRPr lang="pt-PT" dirty="0"/>
          </a:p>
        </p:txBody>
      </p:sp>
    </p:spTree>
    <p:extLst>
      <p:ext uri="{BB962C8B-B14F-4D97-AF65-F5344CB8AC3E}">
        <p14:creationId xmlns:p14="http://schemas.microsoft.com/office/powerpoint/2010/main" val="1869726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Conclusões</a:t>
            </a:r>
          </a:p>
        </p:txBody>
      </p:sp>
      <p:sp>
        <p:nvSpPr>
          <p:cNvPr id="3" name="Marcador de Posição de Conteúdo 2"/>
          <p:cNvSpPr>
            <a:spLocks noGrp="1"/>
          </p:cNvSpPr>
          <p:nvPr>
            <p:ph idx="1"/>
          </p:nvPr>
        </p:nvSpPr>
        <p:spPr/>
        <p:txBody>
          <a:bodyPr/>
          <a:lstStyle/>
          <a:p>
            <a:r>
              <a:rPr lang="pt-PT" dirty="0"/>
              <a:t>A obstipação é um sintoma muito frequente na população </a:t>
            </a:r>
            <a:r>
              <a:rPr lang="pt-PT" dirty="0" smtClean="0"/>
              <a:t>portuguesa.</a:t>
            </a:r>
            <a:endParaRPr lang="pt-PT" dirty="0"/>
          </a:p>
          <a:p>
            <a:r>
              <a:rPr lang="pt-PT" dirty="0"/>
              <a:t>O tratamento deve iniciar-se por medidas não farmacológicas, nomeadamente pelo reforço da dieta </a:t>
            </a:r>
            <a:r>
              <a:rPr lang="pt-PT" dirty="0" smtClean="0"/>
              <a:t>alimentar.</a:t>
            </a:r>
            <a:endParaRPr lang="pt-PT" dirty="0"/>
          </a:p>
          <a:p>
            <a:r>
              <a:rPr lang="pt-PT" dirty="0"/>
              <a:t>A </a:t>
            </a:r>
            <a:r>
              <a:rPr lang="pt-PT" dirty="0" smtClean="0"/>
              <a:t>recomendação </a:t>
            </a:r>
            <a:r>
              <a:rPr lang="pt-PT" dirty="0"/>
              <a:t>do laxante deve ser determinada mais pela previsibilidade de efeito e perfil de segurança do que pela sua </a:t>
            </a:r>
            <a:r>
              <a:rPr lang="pt-PT" dirty="0" smtClean="0"/>
              <a:t>eficácia.</a:t>
            </a:r>
          </a:p>
          <a:p>
            <a:r>
              <a:rPr lang="pt-PT" dirty="0" smtClean="0"/>
              <a:t>Distinguir uso crónico de uso recorrente.</a:t>
            </a:r>
            <a:endParaRPr lang="pt-PT" dirty="0"/>
          </a:p>
          <a:p>
            <a:r>
              <a:rPr lang="pt-PT" dirty="0"/>
              <a:t>Crianças, grávidas, idosos e presença de co-morbilidades são situações particulares que influenciam a escolha do </a:t>
            </a:r>
            <a:r>
              <a:rPr lang="pt-PT" dirty="0" smtClean="0"/>
              <a:t>laxante.</a:t>
            </a:r>
            <a:endParaRPr lang="pt-PT" dirty="0"/>
          </a:p>
          <a:p>
            <a:r>
              <a:rPr lang="pt-PT" dirty="0"/>
              <a:t>O reforço hídrico como alternativa ao tratamento farmacológico e a ocorrência de dependência com uso prolongado são ideias comuns dos doentes que devem ser desmistificadas.</a:t>
            </a:r>
          </a:p>
          <a:p>
            <a:endParaRPr lang="pt-PT" dirty="0"/>
          </a:p>
        </p:txBody>
      </p:sp>
    </p:spTree>
    <p:extLst>
      <p:ext uri="{BB962C8B-B14F-4D97-AF65-F5344CB8AC3E}">
        <p14:creationId xmlns:p14="http://schemas.microsoft.com/office/powerpoint/2010/main" val="266176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err="1">
                <a:latin typeface="BISans" pitchFamily="2" charset="0"/>
              </a:rPr>
              <a:t>Diagnóstico</a:t>
            </a:r>
            <a:r>
              <a:rPr lang="en-GB" dirty="0">
                <a:latin typeface="BISans" pitchFamily="2" charset="0"/>
              </a:rPr>
              <a:t> </a:t>
            </a:r>
            <a:r>
              <a:rPr lang="en-GB" dirty="0" err="1">
                <a:latin typeface="BISans" pitchFamily="2" charset="0"/>
              </a:rPr>
              <a:t>obstipação</a:t>
            </a:r>
            <a:endParaRPr lang="es-ES" dirty="0"/>
          </a:p>
        </p:txBody>
      </p:sp>
      <p:sp>
        <p:nvSpPr>
          <p:cNvPr id="3" name="Marcador de contenido 2"/>
          <p:cNvSpPr>
            <a:spLocks noGrp="1"/>
          </p:cNvSpPr>
          <p:nvPr>
            <p:ph idx="1"/>
          </p:nvPr>
        </p:nvSpPr>
        <p:spPr>
          <a:xfrm>
            <a:off x="0" y="1015675"/>
            <a:ext cx="11277731" cy="4592024"/>
          </a:xfrm>
        </p:spPr>
        <p:txBody>
          <a:bodyPr>
            <a:normAutofit fontScale="62500" lnSpcReduction="20000"/>
          </a:bodyPr>
          <a:lstStyle/>
          <a:p>
            <a:r>
              <a:rPr lang="pt-PT" sz="3800" dirty="0">
                <a:solidFill>
                  <a:srgbClr val="002060"/>
                </a:solidFill>
                <a:cs typeface="Calibri" panose="020F0502020204030204" pitchFamily="34" charset="0"/>
              </a:rPr>
              <a:t>Critérios de ROMA IV.</a:t>
            </a:r>
          </a:p>
          <a:p>
            <a:pPr lvl="1"/>
            <a:r>
              <a:rPr lang="pt-PT" sz="3100" dirty="0"/>
              <a:t> </a:t>
            </a:r>
            <a:r>
              <a:rPr lang="pt-PT" sz="3500" dirty="0" smtClean="0">
                <a:solidFill>
                  <a:srgbClr val="002060"/>
                </a:solidFill>
                <a:cs typeface="Calibri" panose="020F0502020204030204" pitchFamily="34" charset="0"/>
              </a:rPr>
              <a:t>≥</a:t>
            </a:r>
            <a:r>
              <a:rPr lang="pt-PT" sz="3500" dirty="0">
                <a:solidFill>
                  <a:srgbClr val="002060"/>
                </a:solidFill>
                <a:cs typeface="Calibri" panose="020F0502020204030204" pitchFamily="34" charset="0"/>
              </a:rPr>
              <a:t>2 dos seguintes critérios</a:t>
            </a:r>
            <a:r>
              <a:rPr lang="pt-PT" sz="3500" dirty="0" smtClean="0">
                <a:solidFill>
                  <a:srgbClr val="002060"/>
                </a:solidFill>
                <a:cs typeface="Calibri" panose="020F0502020204030204" pitchFamily="34" charset="0"/>
              </a:rPr>
              <a:t>:</a:t>
            </a:r>
          </a:p>
          <a:p>
            <a:pPr lvl="2"/>
            <a:r>
              <a:rPr lang="pt-PT" sz="2900" dirty="0" smtClean="0">
                <a:solidFill>
                  <a:srgbClr val="002060"/>
                </a:solidFill>
                <a:cs typeface="Calibri" panose="020F0502020204030204" pitchFamily="34" charset="0"/>
              </a:rPr>
              <a:t>Esforço defecatório.</a:t>
            </a:r>
          </a:p>
          <a:p>
            <a:pPr lvl="2"/>
            <a:r>
              <a:rPr lang="pt-PT" sz="2900" dirty="0" smtClean="0">
                <a:solidFill>
                  <a:srgbClr val="002060"/>
                </a:solidFill>
                <a:cs typeface="Calibri" panose="020F0502020204030204" pitchFamily="34" charset="0"/>
              </a:rPr>
              <a:t>Fezes </a:t>
            </a:r>
            <a:r>
              <a:rPr lang="pt-PT" sz="2900" dirty="0">
                <a:solidFill>
                  <a:srgbClr val="002060"/>
                </a:solidFill>
                <a:cs typeface="Calibri" panose="020F0502020204030204" pitchFamily="34" charset="0"/>
              </a:rPr>
              <a:t>granuladas ou em </a:t>
            </a:r>
            <a:r>
              <a:rPr lang="pt-PT" sz="2900" dirty="0" smtClean="0">
                <a:solidFill>
                  <a:srgbClr val="002060"/>
                </a:solidFill>
                <a:cs typeface="Calibri" panose="020F0502020204030204" pitchFamily="34" charset="0"/>
              </a:rPr>
              <a:t>caroços.</a:t>
            </a:r>
          </a:p>
          <a:p>
            <a:pPr lvl="2"/>
            <a:r>
              <a:rPr lang="pt-PT" sz="2900" dirty="0" smtClean="0">
                <a:solidFill>
                  <a:srgbClr val="002060"/>
                </a:solidFill>
                <a:cs typeface="Calibri" panose="020F0502020204030204" pitchFamily="34" charset="0"/>
              </a:rPr>
              <a:t>Sensação </a:t>
            </a:r>
            <a:r>
              <a:rPr lang="pt-PT" sz="2900" dirty="0">
                <a:solidFill>
                  <a:srgbClr val="002060"/>
                </a:solidFill>
                <a:cs typeface="Calibri" panose="020F0502020204030204" pitchFamily="34" charset="0"/>
              </a:rPr>
              <a:t>de evacuação </a:t>
            </a:r>
            <a:r>
              <a:rPr lang="pt-PT" sz="2900" dirty="0" smtClean="0">
                <a:solidFill>
                  <a:srgbClr val="002060"/>
                </a:solidFill>
                <a:cs typeface="Calibri" panose="020F0502020204030204" pitchFamily="34" charset="0"/>
              </a:rPr>
              <a:t>incompleta.</a:t>
            </a:r>
          </a:p>
          <a:p>
            <a:pPr lvl="2"/>
            <a:r>
              <a:rPr lang="pt-PT" sz="2900" dirty="0" smtClean="0">
                <a:solidFill>
                  <a:srgbClr val="002060"/>
                </a:solidFill>
                <a:cs typeface="Calibri" panose="020F0502020204030204" pitchFamily="34" charset="0"/>
              </a:rPr>
              <a:t>Sensação </a:t>
            </a:r>
            <a:r>
              <a:rPr lang="pt-PT" sz="2900" dirty="0">
                <a:solidFill>
                  <a:srgbClr val="002060"/>
                </a:solidFill>
                <a:cs typeface="Calibri" panose="020F0502020204030204" pitchFamily="34" charset="0"/>
              </a:rPr>
              <a:t>de bloqueio/obstrução ano </a:t>
            </a:r>
            <a:r>
              <a:rPr lang="pt-PT" sz="2900" dirty="0" smtClean="0">
                <a:solidFill>
                  <a:srgbClr val="002060"/>
                </a:solidFill>
                <a:cs typeface="Calibri" panose="020F0502020204030204" pitchFamily="34" charset="0"/>
              </a:rPr>
              <a:t>rectal.</a:t>
            </a:r>
          </a:p>
          <a:p>
            <a:pPr lvl="2"/>
            <a:r>
              <a:rPr lang="pt-PT" sz="2900" dirty="0" smtClean="0">
                <a:solidFill>
                  <a:srgbClr val="002060"/>
                </a:solidFill>
                <a:cs typeface="Calibri" panose="020F0502020204030204" pitchFamily="34" charset="0"/>
              </a:rPr>
              <a:t>Manobras manuais.</a:t>
            </a:r>
          </a:p>
          <a:p>
            <a:pPr lvl="2"/>
            <a:r>
              <a:rPr lang="pt-PT" sz="2900" dirty="0" smtClean="0">
                <a:solidFill>
                  <a:srgbClr val="002060"/>
                </a:solidFill>
                <a:cs typeface="Calibri" panose="020F0502020204030204" pitchFamily="34" charset="0"/>
              </a:rPr>
              <a:t>Menos </a:t>
            </a:r>
            <a:r>
              <a:rPr lang="pt-PT" sz="2900" dirty="0">
                <a:solidFill>
                  <a:srgbClr val="002060"/>
                </a:solidFill>
                <a:cs typeface="Calibri" panose="020F0502020204030204" pitchFamily="34" charset="0"/>
              </a:rPr>
              <a:t>de 3 movimentos intestinais espontâneos por </a:t>
            </a:r>
            <a:r>
              <a:rPr lang="pt-PT" sz="2900" dirty="0" smtClean="0">
                <a:solidFill>
                  <a:srgbClr val="002060"/>
                </a:solidFill>
                <a:cs typeface="Calibri" panose="020F0502020204030204" pitchFamily="34" charset="0"/>
              </a:rPr>
              <a:t>semana.</a:t>
            </a:r>
            <a:endParaRPr lang="pt-PT" sz="2900" dirty="0">
              <a:solidFill>
                <a:srgbClr val="002060"/>
              </a:solidFill>
              <a:cs typeface="Calibri" panose="020F0502020204030204" pitchFamily="34" charset="0"/>
            </a:endParaRPr>
          </a:p>
          <a:p>
            <a:endParaRPr lang="pt-PT" sz="2200" dirty="0">
              <a:solidFill>
                <a:srgbClr val="002060"/>
              </a:solidFill>
              <a:cs typeface="Calibri" panose="020F0502020204030204" pitchFamily="34" charset="0"/>
            </a:endParaRPr>
          </a:p>
          <a:p>
            <a:pPr lvl="1"/>
            <a:r>
              <a:rPr lang="pt-PT" sz="3500" dirty="0">
                <a:solidFill>
                  <a:srgbClr val="002060"/>
                </a:solidFill>
                <a:cs typeface="Calibri" panose="020F0502020204030204" pitchFamily="34" charset="0"/>
              </a:rPr>
              <a:t>F</a:t>
            </a:r>
            <a:r>
              <a:rPr lang="pt-PT" sz="3500" dirty="0" smtClean="0">
                <a:solidFill>
                  <a:srgbClr val="002060"/>
                </a:solidFill>
                <a:cs typeface="Calibri" panose="020F0502020204030204" pitchFamily="34" charset="0"/>
              </a:rPr>
              <a:t>ezes </a:t>
            </a:r>
            <a:r>
              <a:rPr lang="pt-PT" sz="3500" dirty="0">
                <a:solidFill>
                  <a:srgbClr val="002060"/>
                </a:solidFill>
                <a:cs typeface="Calibri" panose="020F0502020204030204" pitchFamily="34" charset="0"/>
              </a:rPr>
              <a:t>moldadas raramente presentes sem recurso a </a:t>
            </a:r>
            <a:r>
              <a:rPr lang="pt-PT" sz="3500" dirty="0" smtClean="0">
                <a:solidFill>
                  <a:srgbClr val="002060"/>
                </a:solidFill>
                <a:cs typeface="Calibri" panose="020F0502020204030204" pitchFamily="34" charset="0"/>
              </a:rPr>
              <a:t>laxantes.</a:t>
            </a:r>
            <a:endParaRPr lang="pt-PT" sz="3500" dirty="0">
              <a:solidFill>
                <a:srgbClr val="002060"/>
              </a:solidFill>
              <a:cs typeface="Calibri" panose="020F0502020204030204" pitchFamily="34" charset="0"/>
            </a:endParaRPr>
          </a:p>
          <a:p>
            <a:pPr lvl="1"/>
            <a:r>
              <a:rPr lang="pt-PT" sz="3500" dirty="0" smtClean="0">
                <a:solidFill>
                  <a:srgbClr val="002060"/>
                </a:solidFill>
                <a:cs typeface="Calibri" panose="020F0502020204030204" pitchFamily="34" charset="0"/>
              </a:rPr>
              <a:t>Ausência </a:t>
            </a:r>
            <a:r>
              <a:rPr lang="pt-PT" sz="3500" dirty="0">
                <a:solidFill>
                  <a:srgbClr val="002060"/>
                </a:solidFill>
                <a:cs typeface="Calibri" panose="020F0502020204030204" pitchFamily="34" charset="0"/>
              </a:rPr>
              <a:t>de critérios suficientes para o diagnóstico de Síndrome do Intestino </a:t>
            </a:r>
            <a:r>
              <a:rPr lang="pt-PT" sz="3500" dirty="0" smtClean="0">
                <a:solidFill>
                  <a:srgbClr val="002060"/>
                </a:solidFill>
                <a:cs typeface="Calibri" panose="020F0502020204030204" pitchFamily="34" charset="0"/>
              </a:rPr>
              <a:t>Irritável.</a:t>
            </a:r>
            <a:endParaRPr lang="pt-PT" sz="3500" dirty="0">
              <a:solidFill>
                <a:srgbClr val="002060"/>
              </a:solidFill>
              <a:cs typeface="Calibri" panose="020F0502020204030204" pitchFamily="34" charset="0"/>
            </a:endParaRPr>
          </a:p>
          <a:p>
            <a:pPr lvl="1"/>
            <a:r>
              <a:rPr lang="pt-PT" sz="3500" dirty="0">
                <a:solidFill>
                  <a:srgbClr val="002060"/>
                </a:solidFill>
                <a:cs typeface="Calibri" panose="020F0502020204030204" pitchFamily="34" charset="0"/>
              </a:rPr>
              <a:t>O diagnóstico requer o cumprimento dos critérios nos </a:t>
            </a:r>
            <a:r>
              <a:rPr lang="pt-PT" sz="3500" b="1" dirty="0">
                <a:solidFill>
                  <a:srgbClr val="002060"/>
                </a:solidFill>
                <a:cs typeface="Calibri" panose="020F0502020204030204" pitchFamily="34" charset="0"/>
              </a:rPr>
              <a:t>3 meses prévios, com início dos sintomas pelo menos 6 meses antes do </a:t>
            </a:r>
            <a:r>
              <a:rPr lang="pt-PT" sz="3500" b="1" dirty="0" smtClean="0">
                <a:solidFill>
                  <a:srgbClr val="002060"/>
                </a:solidFill>
                <a:cs typeface="Calibri" panose="020F0502020204030204" pitchFamily="34" charset="0"/>
              </a:rPr>
              <a:t>diagnóstico.</a:t>
            </a:r>
            <a:endParaRPr lang="pt-PT" sz="3500" b="1" dirty="0">
              <a:solidFill>
                <a:srgbClr val="002060"/>
              </a:solidFill>
              <a:cs typeface="Calibri" panose="020F0502020204030204" pitchFamily="34" charset="0"/>
            </a:endParaRPr>
          </a:p>
          <a:p>
            <a:pPr marL="1258887" lvl="1" indent="0">
              <a:buNone/>
            </a:pPr>
            <a:r>
              <a:rPr lang="pt-PT" dirty="0" smtClean="0"/>
              <a:t> </a:t>
            </a:r>
            <a:endParaRPr lang="es-ES" dirty="0"/>
          </a:p>
        </p:txBody>
      </p:sp>
      <p:grpSp>
        <p:nvGrpSpPr>
          <p:cNvPr id="5" name="Group 24"/>
          <p:cNvGrpSpPr/>
          <p:nvPr/>
        </p:nvGrpSpPr>
        <p:grpSpPr>
          <a:xfrm>
            <a:off x="7536160" y="1484784"/>
            <a:ext cx="1503458" cy="1449742"/>
            <a:chOff x="5392663" y="2743811"/>
            <a:chExt cx="1649758" cy="792088"/>
          </a:xfrm>
        </p:grpSpPr>
        <p:cxnSp>
          <p:nvCxnSpPr>
            <p:cNvPr id="6" name="Straight Connector 17"/>
            <p:cNvCxnSpPr/>
            <p:nvPr/>
          </p:nvCxnSpPr>
          <p:spPr bwMode="auto">
            <a:xfrm>
              <a:off x="5868144" y="2743811"/>
              <a:ext cx="0" cy="792088"/>
            </a:xfrm>
            <a:prstGeom prst="line">
              <a:avLst/>
            </a:prstGeom>
            <a:solidFill>
              <a:srgbClr val="003366"/>
            </a:solidFill>
            <a:ln w="57150" cap="flat" cmpd="sng" algn="ctr">
              <a:solidFill>
                <a:schemeClr val="tx2"/>
              </a:solidFill>
              <a:prstDash val="solid"/>
              <a:round/>
              <a:headEnd type="none" w="med" len="med"/>
              <a:tailEnd type="none" w="med" len="med"/>
            </a:ln>
            <a:effectLst/>
          </p:spPr>
        </p:cxnSp>
        <p:cxnSp>
          <p:nvCxnSpPr>
            <p:cNvPr id="7" name="Straight Connector 19"/>
            <p:cNvCxnSpPr/>
            <p:nvPr/>
          </p:nvCxnSpPr>
          <p:spPr bwMode="auto">
            <a:xfrm>
              <a:off x="5392663" y="2743811"/>
              <a:ext cx="504056" cy="0"/>
            </a:xfrm>
            <a:prstGeom prst="line">
              <a:avLst/>
            </a:prstGeom>
            <a:solidFill>
              <a:srgbClr val="003366"/>
            </a:solidFill>
            <a:ln w="57150" cap="flat" cmpd="sng" algn="ctr">
              <a:solidFill>
                <a:schemeClr val="tx2"/>
              </a:solidFill>
              <a:prstDash val="solid"/>
              <a:round/>
              <a:headEnd type="none" w="med" len="med"/>
              <a:tailEnd type="none" w="med" len="med"/>
            </a:ln>
            <a:effectLst/>
          </p:spPr>
        </p:cxnSp>
        <p:cxnSp>
          <p:nvCxnSpPr>
            <p:cNvPr id="8" name="Straight Connector 26"/>
            <p:cNvCxnSpPr/>
            <p:nvPr/>
          </p:nvCxnSpPr>
          <p:spPr bwMode="auto">
            <a:xfrm>
              <a:off x="5402188" y="3535899"/>
              <a:ext cx="497210" cy="0"/>
            </a:xfrm>
            <a:prstGeom prst="line">
              <a:avLst/>
            </a:prstGeom>
            <a:solidFill>
              <a:srgbClr val="003366"/>
            </a:solidFill>
            <a:ln w="57150" cap="flat" cmpd="sng" algn="ctr">
              <a:solidFill>
                <a:schemeClr val="tx2"/>
              </a:solidFill>
              <a:prstDash val="solid"/>
              <a:round/>
              <a:headEnd type="none" w="med" len="med"/>
              <a:tailEnd type="none" w="med" len="med"/>
            </a:ln>
            <a:effectLst/>
          </p:spPr>
        </p:cxnSp>
        <p:cxnSp>
          <p:nvCxnSpPr>
            <p:cNvPr id="9" name="Straight Connector 23"/>
            <p:cNvCxnSpPr/>
            <p:nvPr/>
          </p:nvCxnSpPr>
          <p:spPr bwMode="auto">
            <a:xfrm>
              <a:off x="5868144" y="3175859"/>
              <a:ext cx="1174277" cy="0"/>
            </a:xfrm>
            <a:prstGeom prst="line">
              <a:avLst/>
            </a:prstGeom>
            <a:solidFill>
              <a:srgbClr val="003366"/>
            </a:solidFill>
            <a:ln w="57150" cap="flat" cmpd="sng" algn="ctr">
              <a:solidFill>
                <a:schemeClr val="tx2"/>
              </a:solidFill>
              <a:prstDash val="solid"/>
              <a:round/>
              <a:headEnd type="none" w="med" len="med"/>
              <a:tailEnd type="none" w="med" len="med"/>
            </a:ln>
            <a:effectLst/>
          </p:spPr>
        </p:cxnSp>
      </p:grpSp>
      <p:sp>
        <p:nvSpPr>
          <p:cNvPr id="15" name="Rectangle 9"/>
          <p:cNvSpPr/>
          <p:nvPr/>
        </p:nvSpPr>
        <p:spPr>
          <a:xfrm>
            <a:off x="9039618" y="2041447"/>
            <a:ext cx="2238113" cy="523220"/>
          </a:xfrm>
          <a:prstGeom prst="rect">
            <a:avLst/>
          </a:prstGeom>
          <a:ln>
            <a:solidFill>
              <a:schemeClr val="tx2"/>
            </a:solidFill>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srgbClr val="002060"/>
                </a:solidFill>
                <a:effectLst/>
                <a:uLnTx/>
                <a:uFillTx/>
                <a:cs typeface="Calibri" panose="020F0502020204030204" pitchFamily="34" charset="0"/>
              </a:rPr>
              <a:t>+ 25%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srgbClr val="002060"/>
                </a:solidFill>
                <a:effectLst/>
                <a:uLnTx/>
                <a:uFillTx/>
                <a:cs typeface="Calibri" panose="020F0502020204030204" pitchFamily="34" charset="0"/>
              </a:rPr>
              <a:t>dos movimentos intestinais</a:t>
            </a:r>
          </a:p>
        </p:txBody>
      </p:sp>
      <p:sp>
        <p:nvSpPr>
          <p:cNvPr id="16" name="Marcador de Posição do Texto 3"/>
          <p:cNvSpPr>
            <a:spLocks noGrp="1"/>
          </p:cNvSpPr>
          <p:nvPr>
            <p:ph type="body" sz="quarter" idx="10"/>
          </p:nvPr>
        </p:nvSpPr>
        <p:spPr>
          <a:xfrm>
            <a:off x="551384" y="5942150"/>
            <a:ext cx="11582443" cy="295162"/>
          </a:xfrm>
        </p:spPr>
        <p:txBody>
          <a:bodyPr>
            <a:normAutofit/>
          </a:bodyPr>
          <a:lstStyle/>
          <a:p>
            <a:r>
              <a:rPr lang="nl-NL" sz="1200" dirty="0"/>
              <a:t>Brian E. Lacy et al. Bowel Disorders </a:t>
            </a:r>
            <a:r>
              <a:rPr lang="pt-PT" sz="1200" dirty="0" err="1"/>
              <a:t>Gastroenterology</a:t>
            </a:r>
            <a:r>
              <a:rPr lang="pt-PT" sz="1200" dirty="0"/>
              <a:t> 2016;150:1393–1407</a:t>
            </a:r>
          </a:p>
          <a:p>
            <a:endParaRPr lang="pt-PT" dirty="0"/>
          </a:p>
        </p:txBody>
      </p:sp>
      <p:sp>
        <p:nvSpPr>
          <p:cNvPr id="17" name="Rectângulo 4"/>
          <p:cNvSpPr/>
          <p:nvPr/>
        </p:nvSpPr>
        <p:spPr>
          <a:xfrm>
            <a:off x="1906839" y="5356752"/>
            <a:ext cx="8871531" cy="430887"/>
          </a:xfrm>
          <a:prstGeom prst="rect">
            <a:avLst/>
          </a:prstGeom>
        </p:spPr>
        <p:txBody>
          <a:bodyPr wrap="none">
            <a:spAutoFit/>
          </a:bodyPr>
          <a:lstStyle/>
          <a:p>
            <a:pPr defTabSz="587375">
              <a:spcBef>
                <a:spcPts val="1200"/>
              </a:spcBef>
              <a:spcAft>
                <a:spcPts val="600"/>
              </a:spcAft>
            </a:pPr>
            <a:r>
              <a:rPr lang="en-GB" sz="2200" b="1" dirty="0" err="1">
                <a:solidFill>
                  <a:schemeClr val="tx2"/>
                </a:solidFill>
              </a:rPr>
              <a:t>Muitos</a:t>
            </a:r>
            <a:r>
              <a:rPr lang="en-GB" sz="2200" b="1" dirty="0">
                <a:solidFill>
                  <a:schemeClr val="tx2"/>
                </a:solidFill>
              </a:rPr>
              <a:t> </a:t>
            </a:r>
            <a:r>
              <a:rPr lang="en-GB" sz="2200" b="1" dirty="0" err="1">
                <a:solidFill>
                  <a:schemeClr val="tx2"/>
                </a:solidFill>
              </a:rPr>
              <a:t>doentes</a:t>
            </a:r>
            <a:r>
              <a:rPr lang="en-GB" sz="2200" b="1" dirty="0">
                <a:solidFill>
                  <a:schemeClr val="tx2"/>
                </a:solidFill>
              </a:rPr>
              <a:t> </a:t>
            </a:r>
            <a:r>
              <a:rPr lang="en-GB" sz="2200" b="1" dirty="0" err="1">
                <a:solidFill>
                  <a:schemeClr val="tx2"/>
                </a:solidFill>
              </a:rPr>
              <a:t>pensam</a:t>
            </a:r>
            <a:r>
              <a:rPr lang="en-GB" sz="2200" b="1" dirty="0">
                <a:solidFill>
                  <a:schemeClr val="tx2"/>
                </a:solidFill>
              </a:rPr>
              <a:t> </a:t>
            </a:r>
            <a:r>
              <a:rPr lang="en-GB" sz="2200" b="1" dirty="0" err="1">
                <a:solidFill>
                  <a:schemeClr val="tx2"/>
                </a:solidFill>
              </a:rPr>
              <a:t>erradamente</a:t>
            </a:r>
            <a:r>
              <a:rPr lang="en-GB" sz="2200" b="1" dirty="0">
                <a:solidFill>
                  <a:schemeClr val="tx2"/>
                </a:solidFill>
              </a:rPr>
              <a:t> que </a:t>
            </a:r>
            <a:r>
              <a:rPr lang="en-GB" sz="2200" b="1" dirty="0" err="1">
                <a:solidFill>
                  <a:schemeClr val="tx2"/>
                </a:solidFill>
              </a:rPr>
              <a:t>devem</a:t>
            </a:r>
            <a:r>
              <a:rPr lang="en-GB" sz="2200" b="1" dirty="0">
                <a:solidFill>
                  <a:schemeClr val="tx2"/>
                </a:solidFill>
              </a:rPr>
              <a:t> </a:t>
            </a:r>
            <a:r>
              <a:rPr lang="en-GB" sz="2200" b="1" dirty="0" err="1">
                <a:solidFill>
                  <a:schemeClr val="tx2"/>
                </a:solidFill>
              </a:rPr>
              <a:t>ter</a:t>
            </a:r>
            <a:r>
              <a:rPr lang="en-GB" sz="2200" b="1" dirty="0">
                <a:solidFill>
                  <a:schemeClr val="tx2"/>
                </a:solidFill>
              </a:rPr>
              <a:t> </a:t>
            </a:r>
            <a:r>
              <a:rPr lang="en-GB" sz="2200" b="1" dirty="0" err="1">
                <a:solidFill>
                  <a:schemeClr val="tx2"/>
                </a:solidFill>
              </a:rPr>
              <a:t>uma</a:t>
            </a:r>
            <a:r>
              <a:rPr lang="en-GB" sz="2200" b="1" dirty="0">
                <a:solidFill>
                  <a:schemeClr val="tx2"/>
                </a:solidFill>
              </a:rPr>
              <a:t> </a:t>
            </a:r>
            <a:r>
              <a:rPr lang="en-GB" sz="2200" b="1" dirty="0" err="1">
                <a:solidFill>
                  <a:schemeClr val="tx2"/>
                </a:solidFill>
              </a:rPr>
              <a:t>dejecção</a:t>
            </a:r>
            <a:r>
              <a:rPr lang="en-GB" sz="2200" b="1" dirty="0">
                <a:solidFill>
                  <a:schemeClr val="tx2"/>
                </a:solidFill>
              </a:rPr>
              <a:t> </a:t>
            </a:r>
            <a:r>
              <a:rPr lang="en-GB" sz="2200" b="1" dirty="0" err="1">
                <a:solidFill>
                  <a:schemeClr val="tx2"/>
                </a:solidFill>
              </a:rPr>
              <a:t>diária</a:t>
            </a:r>
            <a:r>
              <a:rPr lang="en-GB" sz="2200" b="1" dirty="0">
                <a:solidFill>
                  <a:schemeClr val="tx2"/>
                </a:solidFill>
              </a:rPr>
              <a:t>!</a:t>
            </a:r>
          </a:p>
        </p:txBody>
      </p:sp>
    </p:spTree>
    <p:extLst>
      <p:ext uri="{BB962C8B-B14F-4D97-AF65-F5344CB8AC3E}">
        <p14:creationId xmlns:p14="http://schemas.microsoft.com/office/powerpoint/2010/main" val="166662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5888"/>
            <a:ext cx="10972800" cy="604800"/>
          </a:xfrm>
        </p:spPr>
        <p:txBody>
          <a:bodyPr/>
          <a:lstStyle/>
          <a:p>
            <a:r>
              <a:rPr lang="pt-PT" dirty="0"/>
              <a:t>Obstipação: prevalência e fatores de risco</a:t>
            </a:r>
          </a:p>
        </p:txBody>
      </p:sp>
      <p:pic>
        <p:nvPicPr>
          <p:cNvPr id="5" name="Marcador de Posição de Conteúdo 4"/>
          <p:cNvPicPr>
            <a:picLocks noGrp="1" noChangeAspect="1"/>
          </p:cNvPicPr>
          <p:nvPr>
            <p:ph idx="1"/>
          </p:nvPr>
        </p:nvPicPr>
        <p:blipFill>
          <a:blip r:embed="rId3"/>
          <a:stretch>
            <a:fillRect/>
          </a:stretch>
        </p:blipFill>
        <p:spPr>
          <a:xfrm>
            <a:off x="839416" y="1772816"/>
            <a:ext cx="2170364" cy="2170364"/>
          </a:xfrm>
          <a:prstGeom prst="rect">
            <a:avLst/>
          </a:prstGeom>
        </p:spPr>
      </p:pic>
      <p:sp>
        <p:nvSpPr>
          <p:cNvPr id="4" name="Marcador de Posição do Texto 3"/>
          <p:cNvSpPr>
            <a:spLocks noGrp="1"/>
          </p:cNvSpPr>
          <p:nvPr>
            <p:ph type="body" sz="quarter" idx="10"/>
          </p:nvPr>
        </p:nvSpPr>
        <p:spPr>
          <a:xfrm>
            <a:off x="609557" y="5525426"/>
            <a:ext cx="11582443" cy="718308"/>
          </a:xfrm>
        </p:spPr>
        <p:txBody>
          <a:bodyPr>
            <a:normAutofit fontScale="25000" lnSpcReduction="20000"/>
          </a:bodyPr>
          <a:lstStyle/>
          <a:p>
            <a:r>
              <a:rPr lang="en-US" sz="4800" dirty="0"/>
              <a:t>1-American </a:t>
            </a:r>
            <a:r>
              <a:rPr lang="en-US" sz="4800" dirty="0" smtClean="0"/>
              <a:t>Gastroenterological Association Technical </a:t>
            </a:r>
            <a:r>
              <a:rPr lang="en-US" sz="4800" dirty="0"/>
              <a:t>Review on Constipation GASTROENTEROLOGY 2013;144:218 –238</a:t>
            </a:r>
          </a:p>
          <a:p>
            <a:r>
              <a:rPr lang="en-US" sz="4800" dirty="0"/>
              <a:t>2-Bradley CS Constipation in pregnancy: prevalence, symptoms, and risk factors. </a:t>
            </a:r>
            <a:r>
              <a:rPr lang="en-US" sz="4800" dirty="0" err="1"/>
              <a:t>Obstet</a:t>
            </a:r>
            <a:r>
              <a:rPr lang="en-US" sz="4800" dirty="0"/>
              <a:t> Gynecol. 2007 Dec;110(6):1351-7</a:t>
            </a:r>
          </a:p>
          <a:p>
            <a:r>
              <a:rPr lang="en-US" sz="4800" dirty="0"/>
              <a:t>3-Wenjun Shi. Epidemiology and Risk Factors of Functional Constipation in Pregnant Women. </a:t>
            </a:r>
            <a:r>
              <a:rPr lang="en-US" sz="4800" dirty="0" err="1"/>
              <a:t>PLoS</a:t>
            </a:r>
            <a:r>
              <a:rPr lang="en-US" sz="4800" dirty="0"/>
              <a:t> One 2015; 10(7)</a:t>
            </a:r>
          </a:p>
          <a:p>
            <a:endParaRPr lang="en-US" sz="4800" dirty="0"/>
          </a:p>
          <a:p>
            <a:endParaRPr lang="en-US" sz="4800" dirty="0"/>
          </a:p>
          <a:p>
            <a:r>
              <a:rPr lang="pt-PT" sz="4800" dirty="0">
                <a:solidFill>
                  <a:srgbClr val="00040C"/>
                </a:solidFill>
              </a:rPr>
              <a:t> </a:t>
            </a:r>
          </a:p>
          <a:p>
            <a:endParaRPr lang="pt-PT" sz="4800" dirty="0">
              <a:solidFill>
                <a:srgbClr val="00040C"/>
              </a:solidFill>
            </a:endParaRPr>
          </a:p>
        </p:txBody>
      </p:sp>
      <p:pic>
        <p:nvPicPr>
          <p:cNvPr id="6" name="Picture 13"/>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9697" r="60356" b="25708"/>
          <a:stretch/>
        </p:blipFill>
        <p:spPr bwMode="auto">
          <a:xfrm>
            <a:off x="4367808" y="2082185"/>
            <a:ext cx="703167" cy="155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0"/>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21920" r="50000"/>
          <a:stretch/>
        </p:blipFill>
        <p:spPr bwMode="auto">
          <a:xfrm>
            <a:off x="6240016" y="2218562"/>
            <a:ext cx="584561" cy="1278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Résultat de recherche d'images pour &quot;population&quot;"/>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4192" y="2336979"/>
            <a:ext cx="821445" cy="11604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p:nvPr/>
        </p:nvSpPr>
        <p:spPr>
          <a:xfrm>
            <a:off x="4367808" y="3943180"/>
            <a:ext cx="615874" cy="307777"/>
          </a:xfrm>
          <a:prstGeom prst="rect">
            <a:avLst/>
          </a:prstGeom>
        </p:spPr>
        <p:txBody>
          <a:bodyPr wrap="none">
            <a:spAutoFit/>
          </a:bodyPr>
          <a:lstStyle/>
          <a:p>
            <a:pPr lvl="0">
              <a:defRPr/>
            </a:pPr>
            <a:r>
              <a:rPr lang="en-US" sz="1400" b="1" dirty="0">
                <a:solidFill>
                  <a:schemeClr val="accent1"/>
                </a:solidFill>
                <a:cs typeface="Calibri" panose="020F0502020204030204" pitchFamily="34" charset="0"/>
              </a:rPr>
              <a:t>1,5:1</a:t>
            </a:r>
            <a:r>
              <a:rPr lang="en-US" sz="1400" baseline="30000" dirty="0">
                <a:solidFill>
                  <a:schemeClr val="accent1"/>
                </a:solidFill>
                <a:cs typeface="Calibri" panose="020F0502020204030204" pitchFamily="34" charset="0"/>
              </a:rPr>
              <a:t>1</a:t>
            </a:r>
            <a:endParaRPr lang="pt-PT" sz="1400" b="1" dirty="0">
              <a:solidFill>
                <a:schemeClr val="accent1"/>
              </a:solidFill>
              <a:cs typeface="Calibri" panose="020F0502020204030204" pitchFamily="34" charset="0"/>
            </a:endParaRPr>
          </a:p>
        </p:txBody>
      </p:sp>
      <p:sp>
        <p:nvSpPr>
          <p:cNvPr id="10" name="Rectangle 4"/>
          <p:cNvSpPr/>
          <p:nvPr/>
        </p:nvSpPr>
        <p:spPr>
          <a:xfrm>
            <a:off x="6142178" y="3943179"/>
            <a:ext cx="651140" cy="307777"/>
          </a:xfrm>
          <a:prstGeom prst="rect">
            <a:avLst/>
          </a:prstGeom>
        </p:spPr>
        <p:txBody>
          <a:bodyPr wrap="none">
            <a:spAutoFit/>
          </a:bodyPr>
          <a:lstStyle/>
          <a:p>
            <a:pPr algn="ctr"/>
            <a:r>
              <a:rPr lang="en-US" sz="1400" b="1" dirty="0">
                <a:solidFill>
                  <a:schemeClr val="accent1"/>
                </a:solidFill>
                <a:cs typeface="Calibri" panose="020F0502020204030204" pitchFamily="34" charset="0"/>
              </a:rPr>
              <a:t>25%</a:t>
            </a:r>
            <a:r>
              <a:rPr lang="en-US" sz="1400" baseline="30000" dirty="0">
                <a:solidFill>
                  <a:schemeClr val="accent1"/>
                </a:solidFill>
                <a:cs typeface="Calibri" panose="020F0502020204030204" pitchFamily="34" charset="0"/>
              </a:rPr>
              <a:t>2,3</a:t>
            </a:r>
            <a:endParaRPr lang="pt-PT" dirty="0">
              <a:solidFill>
                <a:schemeClr val="accent1"/>
              </a:solidFill>
            </a:endParaRPr>
          </a:p>
        </p:txBody>
      </p:sp>
      <p:sp>
        <p:nvSpPr>
          <p:cNvPr id="12" name="Rectangle 3"/>
          <p:cNvSpPr/>
          <p:nvPr/>
        </p:nvSpPr>
        <p:spPr>
          <a:xfrm>
            <a:off x="7223695" y="3795761"/>
            <a:ext cx="2022438" cy="738664"/>
          </a:xfrm>
          <a:prstGeom prst="rect">
            <a:avLst/>
          </a:prstGeom>
        </p:spPr>
        <p:txBody>
          <a:bodyPr wrap="square">
            <a:spAutoFit/>
          </a:bodyPr>
          <a:lstStyle/>
          <a:p>
            <a:pPr lvl="0" algn="ctr"/>
            <a:r>
              <a:rPr lang="pt-PT" sz="1400" b="1" dirty="0">
                <a:solidFill>
                  <a:schemeClr val="accent1"/>
                </a:solidFill>
                <a:cs typeface="Calibri" panose="020F0502020204030204" pitchFamily="34" charset="0"/>
              </a:rPr>
              <a:t>33,5% (50% se institucionalizados em lares)</a:t>
            </a:r>
            <a:r>
              <a:rPr lang="pt-PT" sz="1400" b="1" baseline="30000" dirty="0">
                <a:solidFill>
                  <a:schemeClr val="accent1"/>
                </a:solidFill>
                <a:cs typeface="Calibri" panose="020F0502020204030204" pitchFamily="34" charset="0"/>
              </a:rPr>
              <a:t>1</a:t>
            </a:r>
            <a:r>
              <a:rPr lang="pt-PT" sz="1400" b="1" dirty="0">
                <a:solidFill>
                  <a:schemeClr val="accent1"/>
                </a:solidFill>
                <a:cs typeface="Calibri" panose="020F0502020204030204" pitchFamily="34" charset="0"/>
              </a:rPr>
              <a:t> </a:t>
            </a:r>
          </a:p>
        </p:txBody>
      </p:sp>
    </p:spTree>
    <p:extLst>
      <p:ext uri="{BB962C8B-B14F-4D97-AF65-F5344CB8AC3E}">
        <p14:creationId xmlns:p14="http://schemas.microsoft.com/office/powerpoint/2010/main" val="39589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4624"/>
            <a:ext cx="10972800" cy="604800"/>
          </a:xfrm>
        </p:spPr>
        <p:txBody>
          <a:bodyPr/>
          <a:lstStyle/>
          <a:p>
            <a:r>
              <a:rPr lang="pt-PT" dirty="0"/>
              <a:t/>
            </a:r>
            <a:br>
              <a:rPr lang="pt-PT" dirty="0"/>
            </a:br>
            <a:r>
              <a:rPr lang="pt-PT" dirty="0"/>
              <a:t>Obstipação: não é uma doença mas sim um sintoma</a:t>
            </a:r>
            <a:br>
              <a:rPr lang="pt-PT" dirty="0"/>
            </a:br>
            <a:endParaRPr lang="pt-PT"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9617" y="764704"/>
            <a:ext cx="6264696" cy="469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Grp="1"/>
          </p:cNvSpPr>
          <p:nvPr>
            <p:ph type="body" sz="quarter" idx="10"/>
          </p:nvPr>
        </p:nvSpPr>
        <p:spPr>
          <a:xfrm>
            <a:off x="601804" y="5914138"/>
            <a:ext cx="11582443" cy="276999"/>
          </a:xfrm>
          <a:prstGeom prst="rect">
            <a:avLst/>
          </a:prstGeom>
        </p:spPr>
        <p:txBody>
          <a:bodyPr wrap="square">
            <a:spAutoFit/>
          </a:bodyPr>
          <a:lstStyle/>
          <a:p>
            <a:r>
              <a:rPr lang="en-US" sz="1200" dirty="0" err="1"/>
              <a:t>Johanson</a:t>
            </a:r>
            <a:r>
              <a:rPr lang="en-US" sz="1200" dirty="0"/>
              <a:t> JF, </a:t>
            </a:r>
            <a:r>
              <a:rPr lang="en-US" sz="1200" dirty="0" err="1"/>
              <a:t>Kralstein</a:t>
            </a:r>
            <a:r>
              <a:rPr lang="en-US" sz="1200" dirty="0"/>
              <a:t> J. Chronic constipation: a survey of the patient perspective. Aliment </a:t>
            </a:r>
            <a:r>
              <a:rPr lang="en-US" sz="1200" dirty="0" err="1"/>
              <a:t>Pharmacol</a:t>
            </a:r>
            <a:r>
              <a:rPr lang="en-US" sz="1200" dirty="0"/>
              <a:t> </a:t>
            </a:r>
            <a:r>
              <a:rPr lang="en-US" sz="1200" dirty="0" err="1"/>
              <a:t>Ther</a:t>
            </a:r>
            <a:r>
              <a:rPr lang="en-US" sz="1200" dirty="0"/>
              <a:t> 2007; 25:599–608</a:t>
            </a:r>
            <a:r>
              <a:rPr lang="en-US" sz="1200" dirty="0">
                <a:solidFill>
                  <a:srgbClr val="002060"/>
                </a:solidFill>
              </a:rPr>
              <a:t>.</a:t>
            </a:r>
            <a:endParaRPr lang="pt-PT" sz="1200" dirty="0">
              <a:solidFill>
                <a:srgbClr val="002060"/>
              </a:solidFill>
            </a:endParaRPr>
          </a:p>
        </p:txBody>
      </p:sp>
    </p:spTree>
    <p:extLst>
      <p:ext uri="{BB962C8B-B14F-4D97-AF65-F5344CB8AC3E}">
        <p14:creationId xmlns:p14="http://schemas.microsoft.com/office/powerpoint/2010/main" val="658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4624"/>
            <a:ext cx="10972800" cy="604800"/>
          </a:xfrm>
        </p:spPr>
        <p:txBody>
          <a:bodyPr/>
          <a:lstStyle/>
          <a:p>
            <a:r>
              <a:rPr lang="pt-PT" kern="0" dirty="0">
                <a:latin typeface="BISans" pitchFamily="2" charset="0"/>
              </a:rPr>
              <a:t/>
            </a:r>
            <a:br>
              <a:rPr lang="pt-PT" kern="0" dirty="0">
                <a:latin typeface="BISans" pitchFamily="2" charset="0"/>
              </a:rPr>
            </a:br>
            <a:r>
              <a:rPr lang="pt-PT" kern="0" dirty="0"/>
              <a:t>Sintomas de alerta na obstipação</a:t>
            </a:r>
            <a:br>
              <a:rPr lang="pt-PT" kern="0" dirty="0"/>
            </a:br>
            <a:endParaRPr lang="pt-P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5600" y="908720"/>
            <a:ext cx="7200800" cy="415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Grp="1"/>
          </p:cNvSpPr>
          <p:nvPr>
            <p:ph type="body" sz="quarter" idx="10"/>
          </p:nvPr>
        </p:nvSpPr>
        <p:spPr>
          <a:xfrm>
            <a:off x="609557" y="5877272"/>
            <a:ext cx="11582443" cy="276999"/>
          </a:xfrm>
          <a:prstGeom prst="rect">
            <a:avLst/>
          </a:prstGeom>
        </p:spPr>
        <p:txBody>
          <a:bodyPr wrap="square">
            <a:spAutoFit/>
          </a:bodyPr>
          <a:lstStyle/>
          <a:p>
            <a:r>
              <a:rPr lang="pt-PT" sz="1200" dirty="0" err="1"/>
              <a:t>Lindberg</a:t>
            </a:r>
            <a:r>
              <a:rPr lang="pt-PT" sz="1200" dirty="0"/>
              <a:t> G. </a:t>
            </a:r>
            <a:r>
              <a:rPr lang="pt-PT" sz="1200" dirty="0" err="1"/>
              <a:t>World</a:t>
            </a:r>
            <a:r>
              <a:rPr lang="pt-PT" sz="1200" dirty="0"/>
              <a:t> </a:t>
            </a:r>
            <a:r>
              <a:rPr lang="pt-PT" sz="1200" dirty="0" err="1"/>
              <a:t>Gastroenterology</a:t>
            </a:r>
            <a:r>
              <a:rPr lang="pt-PT" sz="1200" dirty="0"/>
              <a:t> </a:t>
            </a:r>
            <a:r>
              <a:rPr lang="pt-PT" sz="1200" dirty="0" err="1"/>
              <a:t>Organisation</a:t>
            </a:r>
            <a:r>
              <a:rPr lang="pt-PT" sz="1200" dirty="0"/>
              <a:t> global </a:t>
            </a:r>
            <a:r>
              <a:rPr lang="pt-PT" sz="1200" dirty="0" err="1"/>
              <a:t>guideline</a:t>
            </a:r>
            <a:r>
              <a:rPr lang="pt-PT" sz="1200" dirty="0"/>
              <a:t>: </a:t>
            </a:r>
            <a:r>
              <a:rPr lang="pt-PT" sz="1200" dirty="0" err="1"/>
              <a:t>Constipation</a:t>
            </a:r>
            <a:r>
              <a:rPr lang="pt-PT" sz="1200" dirty="0"/>
              <a:t> - a global perspective. J </a:t>
            </a:r>
            <a:r>
              <a:rPr lang="pt-PT" sz="1200" dirty="0" err="1"/>
              <a:t>Clin</a:t>
            </a:r>
            <a:r>
              <a:rPr lang="pt-PT" sz="1200" dirty="0"/>
              <a:t> </a:t>
            </a:r>
            <a:r>
              <a:rPr lang="pt-PT" sz="1200" dirty="0" err="1"/>
              <a:t>Gastroenterol</a:t>
            </a:r>
            <a:r>
              <a:rPr lang="pt-PT" sz="1200" dirty="0"/>
              <a:t>. 2011 Jul;45(6):483-7. </a:t>
            </a:r>
          </a:p>
        </p:txBody>
      </p:sp>
    </p:spTree>
    <p:extLst>
      <p:ext uri="{BB962C8B-B14F-4D97-AF65-F5344CB8AC3E}">
        <p14:creationId xmlns:p14="http://schemas.microsoft.com/office/powerpoint/2010/main" val="116077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5888"/>
            <a:ext cx="10972800" cy="604800"/>
          </a:xfrm>
        </p:spPr>
        <p:txBody>
          <a:bodyPr/>
          <a:lstStyle/>
          <a:p>
            <a:r>
              <a:rPr lang="pt-PT" dirty="0"/>
              <a:t>Causas da obstipação</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463" y="1073763"/>
            <a:ext cx="4828741" cy="497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1052736"/>
            <a:ext cx="3672408" cy="499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295" y="4954183"/>
            <a:ext cx="20177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21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type="body" idx="1"/>
          </p:nvPr>
        </p:nvSpPr>
        <p:spPr>
          <a:xfrm>
            <a:off x="914400" y="2060848"/>
            <a:ext cx="10363200" cy="3330826"/>
          </a:xfrm>
        </p:spPr>
        <p:txBody>
          <a:bodyPr/>
          <a:lstStyle/>
          <a:p>
            <a:pPr algn="just"/>
            <a:r>
              <a:rPr lang="es-ES" dirty="0" smtClean="0"/>
              <a:t>Beber </a:t>
            </a:r>
            <a:r>
              <a:rPr lang="es-ES" dirty="0" err="1"/>
              <a:t>água</a:t>
            </a:r>
            <a:r>
              <a:rPr lang="es-ES" dirty="0"/>
              <a:t> </a:t>
            </a:r>
            <a:r>
              <a:rPr lang="es-ES" dirty="0" err="1"/>
              <a:t>melhora</a:t>
            </a:r>
            <a:r>
              <a:rPr lang="es-ES" dirty="0"/>
              <a:t> a </a:t>
            </a:r>
            <a:r>
              <a:rPr lang="es-ES" dirty="0" err="1"/>
              <a:t>obstipação</a:t>
            </a:r>
            <a:r>
              <a:rPr lang="es-ES" dirty="0"/>
              <a:t> </a:t>
            </a:r>
            <a:r>
              <a:rPr lang="es-ES" dirty="0" err="1"/>
              <a:t>mesmo</a:t>
            </a:r>
            <a:r>
              <a:rPr lang="es-ES" dirty="0"/>
              <a:t> na ausencia de </a:t>
            </a:r>
            <a:r>
              <a:rPr lang="es-ES" dirty="0" err="1" smtClean="0"/>
              <a:t>desidratação</a:t>
            </a:r>
            <a:r>
              <a:rPr lang="es-ES" dirty="0" smtClean="0"/>
              <a:t>.</a:t>
            </a:r>
            <a:endParaRPr lang="es-ES" dirty="0"/>
          </a:p>
          <a:p>
            <a:pPr algn="just"/>
            <a:r>
              <a:rPr lang="es-ES" dirty="0" smtClean="0"/>
              <a:t>A </a:t>
            </a:r>
            <a:r>
              <a:rPr lang="es-ES" dirty="0" err="1"/>
              <a:t>escolha</a:t>
            </a:r>
            <a:r>
              <a:rPr lang="es-ES" dirty="0"/>
              <a:t> do laxante é determinada </a:t>
            </a:r>
            <a:r>
              <a:rPr lang="es-ES" dirty="0" err="1"/>
              <a:t>mais</a:t>
            </a:r>
            <a:r>
              <a:rPr lang="es-ES" dirty="0"/>
              <a:t> pelo tempo de </a:t>
            </a:r>
            <a:r>
              <a:rPr lang="es-ES" dirty="0" err="1"/>
              <a:t>atuação</a:t>
            </a:r>
            <a:r>
              <a:rPr lang="es-ES" dirty="0"/>
              <a:t> e perfil de </a:t>
            </a:r>
            <a:r>
              <a:rPr lang="es-ES" dirty="0" err="1"/>
              <a:t>segurança</a:t>
            </a:r>
            <a:r>
              <a:rPr lang="es-ES" dirty="0"/>
              <a:t> do que pela </a:t>
            </a:r>
            <a:r>
              <a:rPr lang="es-ES" dirty="0" err="1"/>
              <a:t>sua</a:t>
            </a:r>
            <a:r>
              <a:rPr lang="es-ES" dirty="0"/>
              <a:t> </a:t>
            </a:r>
            <a:r>
              <a:rPr lang="es-ES" dirty="0" err="1" smtClean="0"/>
              <a:t>eficácia</a:t>
            </a:r>
            <a:r>
              <a:rPr lang="es-ES" dirty="0" smtClean="0"/>
              <a:t>.</a:t>
            </a:r>
            <a:endParaRPr lang="es-ES" dirty="0"/>
          </a:p>
          <a:p>
            <a:pPr algn="just"/>
            <a:r>
              <a:rPr lang="es-ES" dirty="0" smtClean="0"/>
              <a:t>As </a:t>
            </a:r>
            <a:r>
              <a:rPr lang="es-ES" dirty="0"/>
              <a:t>fibras </a:t>
            </a:r>
            <a:r>
              <a:rPr lang="es-ES" dirty="0" err="1"/>
              <a:t>têm</a:t>
            </a:r>
            <a:r>
              <a:rPr lang="es-ES" dirty="0"/>
              <a:t> </a:t>
            </a:r>
            <a:r>
              <a:rPr lang="es-ES" dirty="0" err="1"/>
              <a:t>um</a:t>
            </a:r>
            <a:r>
              <a:rPr lang="es-ES" dirty="0"/>
              <a:t> </a:t>
            </a:r>
            <a:r>
              <a:rPr lang="es-ES" dirty="0" err="1"/>
              <a:t>início</a:t>
            </a:r>
            <a:r>
              <a:rPr lang="es-ES" dirty="0"/>
              <a:t> </a:t>
            </a:r>
            <a:r>
              <a:rPr lang="es-ES" dirty="0" err="1"/>
              <a:t>acção</a:t>
            </a:r>
            <a:r>
              <a:rPr lang="es-ES" dirty="0"/>
              <a:t> </a:t>
            </a:r>
            <a:r>
              <a:rPr lang="es-ES" dirty="0" err="1"/>
              <a:t>mais</a:t>
            </a:r>
            <a:r>
              <a:rPr lang="es-ES" dirty="0"/>
              <a:t> lento que os laxantes de </a:t>
            </a:r>
            <a:r>
              <a:rPr lang="es-ES" dirty="0" err="1" smtClean="0"/>
              <a:t>contato</a:t>
            </a:r>
            <a:r>
              <a:rPr lang="es-ES" dirty="0" smtClean="0"/>
              <a:t>.</a:t>
            </a:r>
            <a:endParaRPr lang="es-ES" dirty="0"/>
          </a:p>
          <a:p>
            <a:pPr algn="just"/>
            <a:r>
              <a:rPr lang="es-ES" dirty="0" err="1" smtClean="0"/>
              <a:t>Picossulfato</a:t>
            </a:r>
            <a:r>
              <a:rPr lang="es-ES" dirty="0" smtClean="0"/>
              <a:t> </a:t>
            </a:r>
            <a:r>
              <a:rPr lang="es-ES" dirty="0"/>
              <a:t>de </a:t>
            </a:r>
            <a:r>
              <a:rPr lang="es-ES" dirty="0" err="1"/>
              <a:t>sódio</a:t>
            </a:r>
            <a:r>
              <a:rPr lang="es-ES" dirty="0"/>
              <a:t> e bisacodilo </a:t>
            </a:r>
            <a:r>
              <a:rPr lang="es-ES" dirty="0" err="1"/>
              <a:t>podem</a:t>
            </a:r>
            <a:r>
              <a:rPr lang="es-ES" dirty="0"/>
              <a:t> ser utilizados </a:t>
            </a:r>
            <a:r>
              <a:rPr lang="es-ES" dirty="0" err="1"/>
              <a:t>em</a:t>
            </a:r>
            <a:r>
              <a:rPr lang="es-ES" dirty="0"/>
              <a:t> </a:t>
            </a:r>
            <a:r>
              <a:rPr lang="es-ES" dirty="0" err="1" smtClean="0"/>
              <a:t>mulheres</a:t>
            </a:r>
            <a:r>
              <a:rPr lang="es-ES" dirty="0" smtClean="0"/>
              <a:t> a </a:t>
            </a:r>
            <a:r>
              <a:rPr lang="es-ES" dirty="0" err="1" smtClean="0"/>
              <a:t>amamentar</a:t>
            </a:r>
            <a:r>
              <a:rPr lang="es-ES" dirty="0" smtClean="0"/>
              <a:t>.</a:t>
            </a:r>
            <a:endParaRPr lang="es-ES" dirty="0"/>
          </a:p>
          <a:p>
            <a:pPr algn="just"/>
            <a:endParaRPr lang="es-ES" dirty="0"/>
          </a:p>
          <a:p>
            <a:endParaRPr lang="es-ES" dirty="0"/>
          </a:p>
          <a:p>
            <a:endParaRPr lang="es-ES" dirty="0"/>
          </a:p>
          <a:p>
            <a:endParaRPr lang="es-ES" dirty="0"/>
          </a:p>
          <a:p>
            <a:endParaRPr lang="pt-PT" dirty="0"/>
          </a:p>
        </p:txBody>
      </p:sp>
      <p:sp>
        <p:nvSpPr>
          <p:cNvPr id="5" name="Marcador de texto 4"/>
          <p:cNvSpPr>
            <a:spLocks noGrp="1"/>
          </p:cNvSpPr>
          <p:nvPr>
            <p:ph type="body" idx="10"/>
          </p:nvPr>
        </p:nvSpPr>
        <p:spPr>
          <a:xfrm>
            <a:off x="963084" y="908721"/>
            <a:ext cx="10363200" cy="648071"/>
          </a:xfrm>
        </p:spPr>
        <p:txBody>
          <a:bodyPr/>
          <a:lstStyle/>
          <a:p>
            <a:r>
              <a:rPr lang="pt-PT" dirty="0" smtClean="0"/>
              <a:t>Selecione a opção </a:t>
            </a:r>
            <a:r>
              <a:rPr lang="pt-PT" dirty="0" smtClean="0"/>
              <a:t>falsa:</a:t>
            </a:r>
            <a:endParaRPr lang="es-ES" dirty="0"/>
          </a:p>
        </p:txBody>
      </p:sp>
      <p:sp>
        <p:nvSpPr>
          <p:cNvPr id="6" name="Marcador de texto 5"/>
          <p:cNvSpPr>
            <a:spLocks noGrp="1"/>
          </p:cNvSpPr>
          <p:nvPr>
            <p:ph type="body" sz="quarter" idx="11"/>
          </p:nvPr>
        </p:nvSpPr>
        <p:spPr/>
        <p:txBody>
          <a:bodyPr>
            <a:normAutofit lnSpcReduction="10000"/>
          </a:bodyPr>
          <a:lstStyle/>
          <a:p>
            <a:endParaRPr lang="es-ES"/>
          </a:p>
        </p:txBody>
      </p:sp>
      <p:sp>
        <p:nvSpPr>
          <p:cNvPr id="2" name="Título 1"/>
          <p:cNvSpPr>
            <a:spLocks noGrp="1"/>
          </p:cNvSpPr>
          <p:nvPr>
            <p:ph type="title"/>
          </p:nvPr>
        </p:nvSpPr>
        <p:spPr/>
        <p:txBody>
          <a:bodyPr/>
          <a:lstStyle/>
          <a:p>
            <a:r>
              <a:rPr lang="pt-PT" dirty="0" smtClean="0"/>
              <a:t>Pergunta 2</a:t>
            </a:r>
            <a:endParaRPr lang="pt-PT" dirty="0"/>
          </a:p>
        </p:txBody>
      </p:sp>
    </p:spTree>
    <p:extLst>
      <p:ext uri="{BB962C8B-B14F-4D97-AF65-F5344CB8AC3E}">
        <p14:creationId xmlns:p14="http://schemas.microsoft.com/office/powerpoint/2010/main" val="115754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4624"/>
            <a:ext cx="10972800" cy="604800"/>
          </a:xfrm>
        </p:spPr>
        <p:txBody>
          <a:bodyPr/>
          <a:lstStyle/>
          <a:p>
            <a:r>
              <a:rPr lang="pt-PT" dirty="0"/>
              <a:t>Medidas </a:t>
            </a:r>
            <a:r>
              <a:rPr lang="pt-PT" dirty="0" smtClean="0"/>
              <a:t>gerais</a:t>
            </a:r>
            <a:endParaRPr lang="pt-PT" dirty="0"/>
          </a:p>
        </p:txBody>
      </p:sp>
      <p:sp>
        <p:nvSpPr>
          <p:cNvPr id="3" name="Marcador de Posição de Conteúdo 2"/>
          <p:cNvSpPr>
            <a:spLocks noGrp="1"/>
          </p:cNvSpPr>
          <p:nvPr>
            <p:ph idx="1"/>
          </p:nvPr>
        </p:nvSpPr>
        <p:spPr/>
        <p:txBody>
          <a:bodyPr/>
          <a:lstStyle/>
          <a:p>
            <a:r>
              <a:rPr lang="pt-PT" dirty="0"/>
              <a:t>Iniciar com medidas não farmacológicas (dieta, evicção fatores de risco) =&gt; se ineficazes, iniciar tratamento </a:t>
            </a:r>
            <a:r>
              <a:rPr lang="pt-PT" dirty="0" smtClean="0"/>
              <a:t>farmacológico.</a:t>
            </a:r>
            <a:endParaRPr lang="pt-PT" dirty="0"/>
          </a:p>
          <a:p>
            <a:endParaRPr lang="pt-PT" dirty="0"/>
          </a:p>
          <a:p>
            <a:r>
              <a:rPr lang="pt-PT" dirty="0"/>
              <a:t>Hidratação: (1,5-2 L/dia) pouca evidência de que a ingestão de fluídos melhore a obstipação (excepto na presença de </a:t>
            </a:r>
            <a:r>
              <a:rPr lang="pt-PT" dirty="0" smtClean="0"/>
              <a:t>desitração)</a:t>
            </a:r>
            <a:r>
              <a:rPr lang="pt-PT" baseline="30000" dirty="0" smtClean="0"/>
              <a:t>1</a:t>
            </a:r>
            <a:r>
              <a:rPr lang="pt-PT" dirty="0" smtClean="0"/>
              <a:t>.</a:t>
            </a:r>
            <a:endParaRPr lang="pt-PT" dirty="0"/>
          </a:p>
          <a:p>
            <a:endParaRPr lang="pt-PT" dirty="0"/>
          </a:p>
          <a:p>
            <a:r>
              <a:rPr lang="pt-PT" dirty="0"/>
              <a:t>Exercício físico: inactividade física = factor de risco para obstipação, mas não há evidência consistente de que o exercício físico regular melhore a obstipação</a:t>
            </a:r>
            <a:r>
              <a:rPr lang="pt-PT" baseline="30000" dirty="0"/>
              <a:t>2</a:t>
            </a:r>
            <a:r>
              <a:rPr lang="pt-PT" dirty="0"/>
              <a:t>.</a:t>
            </a:r>
          </a:p>
          <a:p>
            <a:endParaRPr lang="pt-PT" dirty="0"/>
          </a:p>
          <a:p>
            <a:endParaRPr lang="pt-PT" dirty="0"/>
          </a:p>
        </p:txBody>
      </p:sp>
      <p:sp>
        <p:nvSpPr>
          <p:cNvPr id="5" name="Rectangle 3"/>
          <p:cNvSpPr>
            <a:spLocks noGrp="1"/>
          </p:cNvSpPr>
          <p:nvPr>
            <p:ph type="body" sz="quarter" idx="10"/>
          </p:nvPr>
        </p:nvSpPr>
        <p:spPr>
          <a:xfrm>
            <a:off x="551384" y="5666706"/>
            <a:ext cx="11582443" cy="498598"/>
          </a:xfrm>
          <a:prstGeom prst="rect">
            <a:avLst/>
          </a:prstGeom>
        </p:spPr>
        <p:txBody>
          <a:bodyPr wrap="square">
            <a:spAutoFit/>
          </a:bodyPr>
          <a:lstStyle/>
          <a:p>
            <a:r>
              <a:rPr lang="pt-PT" sz="1200" dirty="0"/>
              <a:t>1-Lindberg G. </a:t>
            </a:r>
            <a:r>
              <a:rPr lang="pt-PT" sz="1200" dirty="0" err="1"/>
              <a:t>World</a:t>
            </a:r>
            <a:r>
              <a:rPr lang="pt-PT" sz="1200" dirty="0"/>
              <a:t> </a:t>
            </a:r>
            <a:r>
              <a:rPr lang="pt-PT" sz="1200" dirty="0" err="1"/>
              <a:t>Gastroenterology</a:t>
            </a:r>
            <a:r>
              <a:rPr lang="pt-PT" sz="1200" dirty="0"/>
              <a:t> </a:t>
            </a:r>
            <a:r>
              <a:rPr lang="pt-PT" sz="1200" dirty="0" err="1"/>
              <a:t>Organisation</a:t>
            </a:r>
            <a:r>
              <a:rPr lang="pt-PT" sz="1200" dirty="0"/>
              <a:t> global </a:t>
            </a:r>
            <a:r>
              <a:rPr lang="pt-PT" sz="1200" dirty="0" err="1"/>
              <a:t>guideline</a:t>
            </a:r>
            <a:r>
              <a:rPr lang="pt-PT" sz="1200" dirty="0"/>
              <a:t>: </a:t>
            </a:r>
            <a:r>
              <a:rPr lang="pt-PT" sz="1200" dirty="0" err="1"/>
              <a:t>Constipation</a:t>
            </a:r>
            <a:r>
              <a:rPr lang="pt-PT" sz="1200" dirty="0"/>
              <a:t> - a global perspective. J </a:t>
            </a:r>
            <a:r>
              <a:rPr lang="pt-PT" sz="1200" dirty="0" err="1"/>
              <a:t>Clin</a:t>
            </a:r>
            <a:r>
              <a:rPr lang="pt-PT" sz="1200" dirty="0"/>
              <a:t> </a:t>
            </a:r>
            <a:r>
              <a:rPr lang="pt-PT" sz="1200" dirty="0" err="1"/>
              <a:t>Gastroenterol</a:t>
            </a:r>
            <a:r>
              <a:rPr lang="pt-PT" sz="1200" dirty="0"/>
              <a:t>. 2011 Jul;45(6):483-7; </a:t>
            </a:r>
          </a:p>
          <a:p>
            <a:r>
              <a:rPr lang="en-US" sz="1200" dirty="0"/>
              <a:t>2-American Gastroenterological Association Technical Review on Constipation GASTROENTEROLOGY 2013;144:218 –238</a:t>
            </a:r>
            <a:r>
              <a:rPr lang="pt-PT" sz="1200" dirty="0"/>
              <a:t> </a:t>
            </a:r>
          </a:p>
        </p:txBody>
      </p:sp>
    </p:spTree>
    <p:extLst>
      <p:ext uri="{BB962C8B-B14F-4D97-AF65-F5344CB8AC3E}">
        <p14:creationId xmlns:p14="http://schemas.microsoft.com/office/powerpoint/2010/main" val="3795456399"/>
      </p:ext>
    </p:extLst>
  </p:cSld>
  <p:clrMapOvr>
    <a:masterClrMapping/>
  </p:clrMapOvr>
</p:sld>
</file>

<file path=ppt/theme/theme1.xml><?xml version="1.0" encoding="utf-8"?>
<a:theme xmlns:a="http://schemas.openxmlformats.org/drawingml/2006/main" name="Template_AFC_2018PT">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lantillaAFC2018.potx" id="{0E9443D9-A032-4385-A8A2-FD6398A6A88E}" vid="{A52692DE-8980-490C-AC4E-073B166C48A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Template_AFC_2018PT</Template>
  <TotalTime>419</TotalTime>
  <Words>1693</Words>
  <Application>Microsoft Office PowerPoint</Application>
  <PresentationFormat>Panorámica</PresentationFormat>
  <Paragraphs>193</Paragraphs>
  <Slides>27</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BISans</vt:lpstr>
      <vt:lpstr>Calibri</vt:lpstr>
      <vt:lpstr>Times New Roman</vt:lpstr>
      <vt:lpstr>Wingdings</vt:lpstr>
      <vt:lpstr>Template_AFC_2018PT</vt:lpstr>
      <vt:lpstr>Obstipação, quando e como recomendar.</vt:lpstr>
      <vt:lpstr>Pergunta 1</vt:lpstr>
      <vt:lpstr>Diagnóstico obstipação</vt:lpstr>
      <vt:lpstr>Obstipação: prevalência e fatores de risco</vt:lpstr>
      <vt:lpstr> Obstipação: não é uma doença mas sim um sintoma </vt:lpstr>
      <vt:lpstr> Sintomas de alerta na obstipação </vt:lpstr>
      <vt:lpstr>Causas da obstipação</vt:lpstr>
      <vt:lpstr>Pergunta 2</vt:lpstr>
      <vt:lpstr>Medidas gerais</vt:lpstr>
      <vt:lpstr>Recomendações</vt:lpstr>
      <vt:lpstr>Opções de tratamento</vt:lpstr>
      <vt:lpstr>Guidelines</vt:lpstr>
      <vt:lpstr>Eficácia</vt:lpstr>
      <vt:lpstr>Caso clínico 1</vt:lpstr>
      <vt:lpstr>Pergunta 3</vt:lpstr>
      <vt:lpstr>Efeito Laxante</vt:lpstr>
      <vt:lpstr>Previsibilidade do efeito</vt:lpstr>
      <vt:lpstr>Caso clínico 2</vt:lpstr>
      <vt:lpstr>Pergunta 4</vt:lpstr>
      <vt:lpstr>Fibras</vt:lpstr>
      <vt:lpstr>Parafina</vt:lpstr>
      <vt:lpstr>Laxantes de Contato</vt:lpstr>
      <vt:lpstr>Antraquinonas</vt:lpstr>
      <vt:lpstr>Laxantes Osmóticos</vt:lpstr>
      <vt:lpstr>Os laxantes causam habituação/dependência?</vt:lpstr>
      <vt:lpstr>Situações Particulares</vt:lpstr>
      <vt:lpstr>Conclusões</vt:lpstr>
    </vt:vector>
  </TitlesOfParts>
  <Company>Universidade do Porto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Vania</dc:creator>
  <cp:lastModifiedBy>Live Med</cp:lastModifiedBy>
  <cp:revision>54</cp:revision>
  <cp:lastPrinted>2018-05-22T10:16:15Z</cp:lastPrinted>
  <dcterms:created xsi:type="dcterms:W3CDTF">2018-05-21T09:23:03Z</dcterms:created>
  <dcterms:modified xsi:type="dcterms:W3CDTF">2018-06-01T08:41:30Z</dcterms:modified>
</cp:coreProperties>
</file>