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33"/>
  </p:notesMasterIdLst>
  <p:sldIdLst>
    <p:sldId id="256" r:id="rId2"/>
    <p:sldId id="257" r:id="rId3"/>
    <p:sldId id="288" r:id="rId4"/>
    <p:sldId id="259" r:id="rId5"/>
    <p:sldId id="260" r:id="rId6"/>
    <p:sldId id="261" r:id="rId7"/>
    <p:sldId id="262" r:id="rId8"/>
    <p:sldId id="263" r:id="rId9"/>
    <p:sldId id="264" r:id="rId10"/>
    <p:sldId id="298" r:id="rId11"/>
    <p:sldId id="267" r:id="rId12"/>
    <p:sldId id="268" r:id="rId13"/>
    <p:sldId id="269" r:id="rId14"/>
    <p:sldId id="270" r:id="rId15"/>
    <p:sldId id="289" r:id="rId16"/>
    <p:sldId id="291" r:id="rId17"/>
    <p:sldId id="273" r:id="rId18"/>
    <p:sldId id="292" r:id="rId19"/>
    <p:sldId id="282" r:id="rId20"/>
    <p:sldId id="275" r:id="rId21"/>
    <p:sldId id="297" r:id="rId22"/>
    <p:sldId id="280" r:id="rId23"/>
    <p:sldId id="285" r:id="rId24"/>
    <p:sldId id="293" r:id="rId25"/>
    <p:sldId id="299" r:id="rId26"/>
    <p:sldId id="279" r:id="rId27"/>
    <p:sldId id="277" r:id="rId28"/>
    <p:sldId id="278" r:id="rId29"/>
    <p:sldId id="283" r:id="rId30"/>
    <p:sldId id="295" r:id="rId31"/>
    <p:sldId id="296" r:id="rId32"/>
  </p:sldIdLst>
  <p:sldSz cx="12192000" cy="6858000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586"/>
    <a:srgbClr val="C0C0C0"/>
    <a:srgbClr val="4F81B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71" d="100"/>
          <a:sy n="71" d="100"/>
        </p:scale>
        <p:origin x="618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2796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FA6864D4-806C-46F1-840E-4F8BA70D49CC}" type="datetimeFigureOut">
              <a:rPr lang="es-ES"/>
              <a:pPr>
                <a:defRPr/>
              </a:pPr>
              <a:t>01/06/2018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E0388699-4BF4-4986-914A-2FA20643DC1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51396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a de portad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11 Conector recto"/>
          <p:cNvCxnSpPr/>
          <p:nvPr userDrawn="1"/>
        </p:nvCxnSpPr>
        <p:spPr>
          <a:xfrm rot="5400000">
            <a:off x="298450" y="4418013"/>
            <a:ext cx="1116013" cy="1587"/>
          </a:xfrm>
          <a:prstGeom prst="line">
            <a:avLst/>
          </a:prstGeom>
          <a:ln w="123825" cap="rnd" cmpd="thickThin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13 Conector recto"/>
          <p:cNvCxnSpPr/>
          <p:nvPr userDrawn="1"/>
        </p:nvCxnSpPr>
        <p:spPr>
          <a:xfrm rot="5400000">
            <a:off x="497681" y="5585619"/>
            <a:ext cx="720725" cy="1588"/>
          </a:xfrm>
          <a:prstGeom prst="line">
            <a:avLst/>
          </a:prstGeom>
          <a:ln w="123825" cap="rnd" cmpd="thickThin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n 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0028238" y="6132513"/>
            <a:ext cx="208756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n 8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22238" y="115888"/>
            <a:ext cx="5973762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3789040"/>
            <a:ext cx="10534651" cy="1285884"/>
          </a:xfrm>
          <a:solidFill>
            <a:srgbClr val="FFFFFF">
              <a:alpha val="50196"/>
            </a:srgbClr>
          </a:solidFill>
        </p:spPr>
        <p:txBody>
          <a:bodyPr>
            <a:noAutofit/>
          </a:bodyPr>
          <a:lstStyle>
            <a:lvl1pPr algn="l">
              <a:defRPr sz="40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pt-PT"/>
              <a:t>Clique para editar o estilo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895350" y="5146330"/>
            <a:ext cx="10553701" cy="914420"/>
          </a:xfrm>
          <a:solidFill>
            <a:srgbClr val="FFFFFF">
              <a:alpha val="50196"/>
            </a:srgbClr>
          </a:solidFill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Faça clique para editar o estilo</a:t>
            </a:r>
            <a:endParaRPr lang="es-E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a AAP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16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0288588" y="6226175"/>
            <a:ext cx="1765300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9 Imagen" descr="Heartbeat.png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7971" b="1133"/>
          <a:stretch>
            <a:fillRect/>
          </a:stretch>
        </p:blipFill>
        <p:spPr>
          <a:xfrm>
            <a:off x="12391" y="6119704"/>
            <a:ext cx="3336320" cy="333632"/>
          </a:xfrm>
          <a:prstGeom prst="rect">
            <a:avLst/>
          </a:prstGeom>
        </p:spPr>
      </p:pic>
      <p:graphicFrame>
        <p:nvGraphicFramePr>
          <p:cNvPr id="6" name="4 Tabla"/>
          <p:cNvGraphicFramePr>
            <a:graphicFrameLocks noGrp="1"/>
          </p:cNvGraphicFramePr>
          <p:nvPr/>
        </p:nvGraphicFramePr>
        <p:xfrm>
          <a:off x="1774825" y="908050"/>
          <a:ext cx="8724900" cy="47053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67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87727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65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Clase</a:t>
                      </a:r>
                      <a:endParaRPr kumimoji="0" lang="es-E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b" horzOverflow="overflow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Principio activo</a:t>
                      </a:r>
                      <a:endParaRPr kumimoji="0" lang="es-E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b" horzOverflow="overflow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1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I ( muy alta)</a:t>
                      </a:r>
                    </a:p>
                  </a:txBody>
                  <a:tcPr marT="45721" marB="45721" anchor="b" horzOverflow="overflow">
                    <a:solidFill>
                      <a:srgbClr val="CDD7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Propionato</a:t>
                      </a:r>
                      <a:r>
                        <a:rPr kumimoji="0" lang="es-E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kumimoji="0" lang="es-E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clobetasol</a:t>
                      </a:r>
                      <a:r>
                        <a:rPr kumimoji="0" lang="es-E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0,05%</a:t>
                      </a:r>
                    </a:p>
                  </a:txBody>
                  <a:tcPr marT="45721" marB="45721" anchor="ctr" horzOverflow="overflow">
                    <a:solidFill>
                      <a:srgbClr val="CDD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1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II (potencia alta)</a:t>
                      </a:r>
                      <a:endParaRPr kumimoji="0" lang="es-E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b" horzOverflow="overflow">
                    <a:solidFill>
                      <a:srgbClr val="E8EC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Prednicarbato</a:t>
                      </a: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0,25%  </a:t>
                      </a:r>
                    </a:p>
                  </a:txBody>
                  <a:tcPr marT="45721" marB="45721" anchor="ctr" horzOverflow="overflow">
                    <a:solidFill>
                      <a:srgbClr val="E8EC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1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T="45721" marB="45721" anchor="b" horzOverflow="overflow">
                    <a:solidFill>
                      <a:srgbClr val="CDD7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Mometasona</a:t>
                      </a: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0,1%</a:t>
                      </a:r>
                    </a:p>
                  </a:txBody>
                  <a:tcPr marT="45721" marB="45721" anchor="ctr" horzOverflow="overflow">
                    <a:solidFill>
                      <a:srgbClr val="CDD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61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T="45721" marB="45721" anchor="b" horzOverflow="overflow">
                    <a:solidFill>
                      <a:srgbClr val="E8EC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Metilprednisolona</a:t>
                      </a: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0,1%</a:t>
                      </a:r>
                    </a:p>
                  </a:txBody>
                  <a:tcPr marT="45721" marB="45721" anchor="ctr" horzOverflow="overflow">
                    <a:solidFill>
                      <a:srgbClr val="E8EC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1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T="45721" marB="45721" anchor="b" horzOverflow="overflow">
                    <a:solidFill>
                      <a:srgbClr val="CDD7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Betametasona</a:t>
                      </a:r>
                      <a:endParaRPr kumimoji="0" lang="es-E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ctr" horzOverflow="overflow">
                    <a:solidFill>
                      <a:srgbClr val="CDD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61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T="45721" marB="45721" anchor="b" horzOverflow="overflow">
                    <a:solidFill>
                      <a:srgbClr val="E8EC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Beclometasona</a:t>
                      </a:r>
                      <a:endParaRPr kumimoji="0" lang="es-E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ctr" horzOverflow="overflow">
                    <a:solidFill>
                      <a:srgbClr val="E8EC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61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600" b="0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b" horzOverflow="overflow">
                    <a:solidFill>
                      <a:srgbClr val="CDD7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Propionato</a:t>
                      </a: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kumimoji="0" lang="es-E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fluticasona</a:t>
                      </a: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ctr" horzOverflow="overflow">
                    <a:solidFill>
                      <a:srgbClr val="CDD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61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 III (potencia intermedia)</a:t>
                      </a:r>
                      <a:endParaRPr kumimoji="0" lang="es-E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b" horzOverflow="overflow">
                    <a:solidFill>
                      <a:srgbClr val="E8EC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Clobetasona</a:t>
                      </a:r>
                      <a:r>
                        <a:rPr kumimoji="0" lang="es-E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0,05%</a:t>
                      </a:r>
                    </a:p>
                  </a:txBody>
                  <a:tcPr marT="45721" marB="45721" anchor="ctr" horzOverflow="overflow">
                    <a:solidFill>
                      <a:srgbClr val="E8EC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61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 </a:t>
                      </a:r>
                      <a:endParaRPr kumimoji="0" lang="es-ES" sz="1600" b="0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b" horzOverflow="overflow">
                    <a:solidFill>
                      <a:srgbClr val="CDD7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Hidrocortisona </a:t>
                      </a:r>
                      <a:r>
                        <a:rPr kumimoji="0" lang="es-E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aceponato</a:t>
                      </a:r>
                      <a:endParaRPr kumimoji="0" lang="es-E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ctr" horzOverflow="overflow">
                    <a:solidFill>
                      <a:srgbClr val="CDD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61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 </a:t>
                      </a:r>
                      <a:endParaRPr kumimoji="0" lang="es-ES" sz="1600" b="0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b" horzOverflow="overflow">
                    <a:solidFill>
                      <a:srgbClr val="E8EC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Hidrocortisona butirato</a:t>
                      </a:r>
                    </a:p>
                  </a:txBody>
                  <a:tcPr marT="45721" marB="45721" anchor="ctr" horzOverflow="overflow">
                    <a:solidFill>
                      <a:srgbClr val="E8EC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61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600" b="0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T="45721" marB="45721" anchor="b" horzOverflow="overflow">
                    <a:solidFill>
                      <a:srgbClr val="CDD7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Ac </a:t>
                      </a:r>
                      <a:r>
                        <a:rPr kumimoji="0" lang="es-E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fluocinolona</a:t>
                      </a: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ctr" horzOverflow="overflow">
                    <a:solidFill>
                      <a:srgbClr val="CDD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61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IV (potencia baja)</a:t>
                      </a:r>
                      <a:endParaRPr kumimoji="0" lang="es-E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b" horzOverflow="overflow">
                    <a:solidFill>
                      <a:srgbClr val="E8EC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Hidrocortisona acetato</a:t>
                      </a:r>
                    </a:p>
                  </a:txBody>
                  <a:tcPr marT="45721" marB="45721" anchor="ctr" horzOverflow="overflow">
                    <a:solidFill>
                      <a:srgbClr val="E8EC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pic>
        <p:nvPicPr>
          <p:cNvPr id="8" name="Imagen 11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119063" y="6477000"/>
            <a:ext cx="29559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Marcador de texto 5"/>
          <p:cNvSpPr>
            <a:spLocks noGrp="1"/>
          </p:cNvSpPr>
          <p:nvPr>
            <p:ph type="body" sz="quarter" idx="13"/>
          </p:nvPr>
        </p:nvSpPr>
        <p:spPr>
          <a:xfrm>
            <a:off x="-43" y="5661248"/>
            <a:ext cx="11582443" cy="295162"/>
          </a:xfrm>
        </p:spPr>
        <p:txBody>
          <a:bodyPr/>
          <a:lstStyle>
            <a:lvl1pPr marL="0" indent="0" algn="r">
              <a:buNone/>
              <a:defRPr sz="140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609600" y="159904"/>
            <a:ext cx="10972800" cy="604800"/>
          </a:xfrm>
          <a:noFill/>
        </p:spPr>
        <p:txBody>
          <a:bodyPr>
            <a:noAutofit/>
          </a:bodyPr>
          <a:lstStyle>
            <a:lvl1pPr algn="ctr"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s-E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os y subniveles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12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0288588" y="6226175"/>
            <a:ext cx="1765300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9 Imagen" descr="Heartbeat.png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7971" b="1133"/>
          <a:stretch>
            <a:fillRect/>
          </a:stretch>
        </p:blipFill>
        <p:spPr>
          <a:xfrm>
            <a:off x="12391" y="6119704"/>
            <a:ext cx="3336320" cy="333632"/>
          </a:xfrm>
          <a:prstGeom prst="rect">
            <a:avLst/>
          </a:prstGeom>
        </p:spPr>
      </p:pic>
      <p:pic>
        <p:nvPicPr>
          <p:cNvPr id="8" name="Imagen 4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119063" y="6477000"/>
            <a:ext cx="29559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159904"/>
            <a:ext cx="10972800" cy="604800"/>
          </a:xfrm>
          <a:noFill/>
        </p:spPr>
        <p:txBody>
          <a:bodyPr>
            <a:noAutofit/>
          </a:bodyPr>
          <a:lstStyle>
            <a:lvl1pPr algn="ctr">
              <a:defRPr sz="3200" b="1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015675"/>
            <a:ext cx="11582400" cy="4592024"/>
          </a:xfrm>
        </p:spPr>
        <p:txBody>
          <a:bodyPr>
            <a:normAutofit/>
          </a:bodyPr>
          <a:lstStyle>
            <a:lvl1pPr marL="808038" indent="-265113">
              <a:spcBef>
                <a:spcPts val="600"/>
              </a:spcBef>
              <a:buFontTx/>
              <a:buBlip>
                <a:blip r:embed="rId6"/>
              </a:buBlip>
              <a:defRPr sz="2400">
                <a:solidFill>
                  <a:schemeClr val="accent1"/>
                </a:solidFill>
              </a:defRPr>
            </a:lvl1pPr>
            <a:lvl2pPr marL="1524000" indent="-265113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v"/>
              <a:defRPr sz="2200">
                <a:solidFill>
                  <a:schemeClr val="accent1"/>
                </a:solidFill>
              </a:defRPr>
            </a:lvl2pPr>
            <a:lvl3pPr marL="2239963" indent="-265113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ü"/>
              <a:defRPr sz="2000">
                <a:solidFill>
                  <a:schemeClr val="accent1"/>
                </a:solidFill>
              </a:defRPr>
            </a:lvl3pPr>
            <a:lvl4pPr marL="2874963" indent="-184150">
              <a:spcBef>
                <a:spcPts val="600"/>
              </a:spcBef>
              <a:buClr>
                <a:schemeClr val="tx2"/>
              </a:buClr>
              <a:defRPr sz="2000">
                <a:solidFill>
                  <a:schemeClr val="accent1"/>
                </a:solidFill>
              </a:defRPr>
            </a:lvl4pPr>
            <a:lvl5pPr marL="3590925" indent="-185738">
              <a:spcBef>
                <a:spcPts val="600"/>
              </a:spcBef>
              <a:buClr>
                <a:schemeClr val="tx2"/>
              </a:buClr>
              <a:defRPr sz="2000">
                <a:solidFill>
                  <a:schemeClr val="accent1"/>
                </a:solidFill>
              </a:defRPr>
            </a:lvl5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s-ES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10"/>
          </p:nvPr>
        </p:nvSpPr>
        <p:spPr>
          <a:xfrm>
            <a:off x="-43" y="5661248"/>
            <a:ext cx="11582443" cy="295162"/>
          </a:xfrm>
        </p:spPr>
        <p:txBody>
          <a:bodyPr/>
          <a:lstStyle>
            <a:lvl1pPr marL="0" indent="0" algn="r">
              <a:buNone/>
              <a:defRPr sz="140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gunta interactiv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14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0288588" y="6226175"/>
            <a:ext cx="1765300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9 Imagen" descr="Heartbeat.png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7971" b="1133"/>
          <a:stretch>
            <a:fillRect/>
          </a:stretch>
        </p:blipFill>
        <p:spPr>
          <a:xfrm>
            <a:off x="12391" y="6119704"/>
            <a:ext cx="3336320" cy="333632"/>
          </a:xfrm>
          <a:prstGeom prst="rect">
            <a:avLst/>
          </a:prstGeom>
        </p:spPr>
      </p:pic>
      <p:pic>
        <p:nvPicPr>
          <p:cNvPr id="8" name="Imagen 10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119063" y="6477000"/>
            <a:ext cx="29559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276872"/>
            <a:ext cx="10363200" cy="3330826"/>
          </a:xfrm>
        </p:spPr>
        <p:txBody>
          <a:bodyPr/>
          <a:lstStyle>
            <a:lvl1pPr marL="457200" indent="-457200">
              <a:spcBef>
                <a:spcPts val="600"/>
              </a:spcBef>
              <a:buClr>
                <a:schemeClr val="tx2"/>
              </a:buClr>
              <a:buFont typeface="+mj-lt"/>
              <a:buAutoNum type="arabicPeriod"/>
              <a:defRPr sz="2400" b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2 Marcador de texto"/>
          <p:cNvSpPr>
            <a:spLocks noGrp="1"/>
          </p:cNvSpPr>
          <p:nvPr>
            <p:ph type="body" idx="10"/>
          </p:nvPr>
        </p:nvSpPr>
        <p:spPr>
          <a:xfrm>
            <a:off x="963084" y="908721"/>
            <a:ext cx="10363200" cy="1035465"/>
          </a:xfrm>
        </p:spPr>
        <p:txBody>
          <a:bodyPr anchor="b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Marcador de texto 5"/>
          <p:cNvSpPr>
            <a:spLocks noGrp="1"/>
          </p:cNvSpPr>
          <p:nvPr>
            <p:ph type="body" sz="quarter" idx="11"/>
          </p:nvPr>
        </p:nvSpPr>
        <p:spPr>
          <a:xfrm>
            <a:off x="-43" y="5661248"/>
            <a:ext cx="11582443" cy="295162"/>
          </a:xfrm>
        </p:spPr>
        <p:txBody>
          <a:bodyPr/>
          <a:lstStyle>
            <a:lvl1pPr marL="0" indent="0" algn="r">
              <a:buNone/>
              <a:defRPr sz="140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1 Título"/>
          <p:cNvSpPr>
            <a:spLocks noGrp="1"/>
          </p:cNvSpPr>
          <p:nvPr>
            <p:ph type="title"/>
          </p:nvPr>
        </p:nvSpPr>
        <p:spPr>
          <a:xfrm>
            <a:off x="609600" y="159904"/>
            <a:ext cx="10972800" cy="604800"/>
          </a:xfrm>
          <a:noFill/>
        </p:spPr>
        <p:txBody>
          <a:bodyPr>
            <a:noAutofit/>
          </a:bodyPr>
          <a:lstStyle>
            <a:lvl1pPr algn="ctr"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s-E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áreas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0288588" y="6226175"/>
            <a:ext cx="1765300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9 Imagen" descr="Heartbeat.png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7971" b="1133"/>
          <a:stretch>
            <a:fillRect/>
          </a:stretch>
        </p:blipFill>
        <p:spPr>
          <a:xfrm>
            <a:off x="12391" y="6119704"/>
            <a:ext cx="3336320" cy="333632"/>
          </a:xfrm>
          <a:prstGeom prst="rect">
            <a:avLst/>
          </a:prstGeom>
        </p:spPr>
      </p:pic>
      <p:pic>
        <p:nvPicPr>
          <p:cNvPr id="8" name="Imagen 10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119063" y="6477000"/>
            <a:ext cx="29559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2 Marcador de contenido"/>
          <p:cNvSpPr>
            <a:spLocks noGrp="1"/>
          </p:cNvSpPr>
          <p:nvPr>
            <p:ph idx="10"/>
          </p:nvPr>
        </p:nvSpPr>
        <p:spPr>
          <a:xfrm>
            <a:off x="0" y="1015674"/>
            <a:ext cx="5999989" cy="4645574"/>
          </a:xfrm>
        </p:spPr>
        <p:txBody>
          <a:bodyPr/>
          <a:lstStyle>
            <a:lvl1pPr marL="808038" indent="-265113">
              <a:spcBef>
                <a:spcPts val="600"/>
              </a:spcBef>
              <a:buFontTx/>
              <a:buBlip>
                <a:blip r:embed="rId6"/>
              </a:buBlip>
              <a:defRPr sz="2400">
                <a:solidFill>
                  <a:schemeClr val="accent1"/>
                </a:solidFill>
              </a:defRPr>
            </a:lvl1pPr>
            <a:lvl2pPr marL="1524000" indent="-265113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v"/>
              <a:defRPr sz="2200">
                <a:solidFill>
                  <a:schemeClr val="accent1"/>
                </a:solidFill>
              </a:defRPr>
            </a:lvl2pPr>
            <a:lvl3pPr marL="2239963" indent="-265113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ü"/>
              <a:defRPr sz="2000">
                <a:solidFill>
                  <a:schemeClr val="accent1"/>
                </a:solidFill>
              </a:defRPr>
            </a:lvl3pPr>
            <a:lvl4pPr marL="2874963" indent="-184150">
              <a:spcBef>
                <a:spcPts val="600"/>
              </a:spcBef>
              <a:buClr>
                <a:schemeClr val="tx2"/>
              </a:buClr>
              <a:defRPr sz="2000">
                <a:solidFill>
                  <a:schemeClr val="accent1"/>
                </a:solidFill>
              </a:defRPr>
            </a:lvl4pPr>
            <a:lvl5pPr marL="3590925" indent="-185738">
              <a:spcBef>
                <a:spcPts val="600"/>
              </a:spcBef>
              <a:buClr>
                <a:schemeClr val="tx2"/>
              </a:buClr>
              <a:defRPr sz="2000">
                <a:solidFill>
                  <a:schemeClr val="accent1"/>
                </a:solidFill>
              </a:defRPr>
            </a:lvl5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s-ES" dirty="0"/>
          </a:p>
        </p:txBody>
      </p:sp>
      <p:sp>
        <p:nvSpPr>
          <p:cNvPr id="14" name="Marcador de texto 5"/>
          <p:cNvSpPr>
            <a:spLocks noGrp="1"/>
          </p:cNvSpPr>
          <p:nvPr>
            <p:ph type="body" sz="quarter" idx="12"/>
          </p:nvPr>
        </p:nvSpPr>
        <p:spPr>
          <a:xfrm>
            <a:off x="-43" y="5661248"/>
            <a:ext cx="11582443" cy="295162"/>
          </a:xfrm>
        </p:spPr>
        <p:txBody>
          <a:bodyPr/>
          <a:lstStyle>
            <a:lvl1pPr marL="0" indent="0" algn="r">
              <a:buNone/>
              <a:defRPr sz="140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2 Marcador de contenido"/>
          <p:cNvSpPr>
            <a:spLocks noGrp="1"/>
          </p:cNvSpPr>
          <p:nvPr>
            <p:ph idx="13"/>
          </p:nvPr>
        </p:nvSpPr>
        <p:spPr>
          <a:xfrm>
            <a:off x="6183808" y="1015674"/>
            <a:ext cx="5384800" cy="4645574"/>
          </a:xfrm>
        </p:spPr>
        <p:txBody>
          <a:bodyPr/>
          <a:lstStyle>
            <a:lvl1pPr marL="265113" indent="-265113">
              <a:spcBef>
                <a:spcPts val="600"/>
              </a:spcBef>
              <a:buFontTx/>
              <a:buBlip>
                <a:blip r:embed="rId6"/>
              </a:buBlip>
              <a:defRPr sz="2400">
                <a:solidFill>
                  <a:schemeClr val="accent1"/>
                </a:solidFill>
              </a:defRPr>
            </a:lvl1pPr>
            <a:lvl2pPr marL="981075" indent="-265113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v"/>
              <a:defRPr sz="2200">
                <a:solidFill>
                  <a:schemeClr val="accent1"/>
                </a:solidFill>
              </a:defRPr>
            </a:lvl2pPr>
            <a:lvl3pPr marL="1709738" indent="-279400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ü"/>
              <a:defRPr sz="2000">
                <a:solidFill>
                  <a:schemeClr val="accent1"/>
                </a:solidFill>
              </a:defRPr>
            </a:lvl3pPr>
            <a:lvl4pPr marL="2332038" indent="-184150">
              <a:spcBef>
                <a:spcPts val="600"/>
              </a:spcBef>
              <a:buClr>
                <a:schemeClr val="tx2"/>
              </a:buClr>
              <a:defRPr sz="2000">
                <a:solidFill>
                  <a:schemeClr val="accent1"/>
                </a:solidFill>
              </a:defRPr>
            </a:lvl4pPr>
            <a:lvl5pPr marL="3048000" indent="-173038">
              <a:spcBef>
                <a:spcPts val="600"/>
              </a:spcBef>
              <a:buClr>
                <a:schemeClr val="tx2"/>
              </a:buClr>
              <a:defRPr sz="2000">
                <a:solidFill>
                  <a:schemeClr val="accent1"/>
                </a:solidFill>
              </a:defRPr>
            </a:lvl5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s-ES" dirty="0"/>
          </a:p>
        </p:txBody>
      </p:sp>
      <p:sp>
        <p:nvSpPr>
          <p:cNvPr id="18" name="1 Título"/>
          <p:cNvSpPr>
            <a:spLocks noGrp="1"/>
          </p:cNvSpPr>
          <p:nvPr>
            <p:ph type="title"/>
          </p:nvPr>
        </p:nvSpPr>
        <p:spPr>
          <a:xfrm>
            <a:off x="609600" y="159904"/>
            <a:ext cx="10972800" cy="604800"/>
          </a:xfrm>
          <a:noFill/>
        </p:spPr>
        <p:txBody>
          <a:bodyPr>
            <a:noAutofit/>
          </a:bodyPr>
          <a:lstStyle>
            <a:lvl1pPr algn="ctr"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s-E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áreas con cabeceras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22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0288588" y="6226175"/>
            <a:ext cx="1765300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9 Imagen" descr="Heartbeat.png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7971" b="1133"/>
          <a:stretch>
            <a:fillRect/>
          </a:stretch>
        </p:blipFill>
        <p:spPr>
          <a:xfrm>
            <a:off x="12391" y="6119704"/>
            <a:ext cx="3336320" cy="333632"/>
          </a:xfrm>
          <a:prstGeom prst="rect">
            <a:avLst/>
          </a:prstGeom>
        </p:spPr>
      </p:pic>
      <p:pic>
        <p:nvPicPr>
          <p:cNvPr id="10" name="Imagen 12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119063" y="6477000"/>
            <a:ext cx="29559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908721"/>
            <a:ext cx="5386917" cy="906115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17" name="2 Marcador de texto"/>
          <p:cNvSpPr>
            <a:spLocks noGrp="1"/>
          </p:cNvSpPr>
          <p:nvPr>
            <p:ph type="body" idx="10"/>
          </p:nvPr>
        </p:nvSpPr>
        <p:spPr>
          <a:xfrm>
            <a:off x="6192011" y="908722"/>
            <a:ext cx="5386917" cy="906115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18" name="2 Marcador de contenido"/>
          <p:cNvSpPr>
            <a:spLocks noGrp="1"/>
          </p:cNvSpPr>
          <p:nvPr>
            <p:ph idx="11"/>
          </p:nvPr>
        </p:nvSpPr>
        <p:spPr>
          <a:xfrm>
            <a:off x="-43" y="1886844"/>
            <a:ext cx="6000032" cy="3774405"/>
          </a:xfrm>
        </p:spPr>
        <p:txBody>
          <a:bodyPr/>
          <a:lstStyle>
            <a:lvl1pPr marL="808038" indent="-265113">
              <a:spcBef>
                <a:spcPts val="600"/>
              </a:spcBef>
              <a:buFontTx/>
              <a:buBlip>
                <a:blip r:embed="rId6"/>
              </a:buBlip>
              <a:defRPr sz="2200">
                <a:solidFill>
                  <a:schemeClr val="accent1"/>
                </a:solidFill>
              </a:defRPr>
            </a:lvl1pPr>
            <a:lvl2pPr marL="1524000" indent="-265113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v"/>
              <a:defRPr sz="2000">
                <a:solidFill>
                  <a:schemeClr val="accent1"/>
                </a:solidFill>
              </a:defRPr>
            </a:lvl2pPr>
            <a:lvl3pPr marL="2239963" indent="-265113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ü"/>
              <a:defRPr sz="1800">
                <a:solidFill>
                  <a:schemeClr val="accent1"/>
                </a:solidFill>
              </a:defRPr>
            </a:lvl3pPr>
            <a:lvl4pPr marL="2874963" indent="-184150">
              <a:spcBef>
                <a:spcPts val="600"/>
              </a:spcBef>
              <a:buClr>
                <a:schemeClr val="tx2"/>
              </a:buClr>
              <a:defRPr sz="1800">
                <a:solidFill>
                  <a:schemeClr val="accent1"/>
                </a:solidFill>
              </a:defRPr>
            </a:lvl4pPr>
            <a:lvl5pPr marL="3590925" indent="-185738">
              <a:spcBef>
                <a:spcPts val="600"/>
              </a:spcBef>
              <a:buClr>
                <a:schemeClr val="tx2"/>
              </a:buClr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s-ES" dirty="0"/>
          </a:p>
        </p:txBody>
      </p:sp>
      <p:sp>
        <p:nvSpPr>
          <p:cNvPr id="16" name="Marcador de texto 5"/>
          <p:cNvSpPr>
            <a:spLocks noGrp="1"/>
          </p:cNvSpPr>
          <p:nvPr>
            <p:ph type="body" sz="quarter" idx="13"/>
          </p:nvPr>
        </p:nvSpPr>
        <p:spPr>
          <a:xfrm>
            <a:off x="-43" y="5661248"/>
            <a:ext cx="11582443" cy="295162"/>
          </a:xfrm>
        </p:spPr>
        <p:txBody>
          <a:bodyPr/>
          <a:lstStyle>
            <a:lvl1pPr marL="0" indent="0" algn="r">
              <a:buNone/>
              <a:defRPr sz="140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2 Marcador de contenido"/>
          <p:cNvSpPr>
            <a:spLocks noGrp="1"/>
          </p:cNvSpPr>
          <p:nvPr>
            <p:ph idx="14"/>
          </p:nvPr>
        </p:nvSpPr>
        <p:spPr>
          <a:xfrm>
            <a:off x="6192011" y="1886844"/>
            <a:ext cx="5384800" cy="3774405"/>
          </a:xfrm>
        </p:spPr>
        <p:txBody>
          <a:bodyPr/>
          <a:lstStyle>
            <a:lvl1pPr marL="265113" indent="-265113">
              <a:spcBef>
                <a:spcPts val="600"/>
              </a:spcBef>
              <a:buFontTx/>
              <a:buBlip>
                <a:blip r:embed="rId6"/>
              </a:buBlip>
              <a:defRPr sz="2200">
                <a:solidFill>
                  <a:schemeClr val="accent1"/>
                </a:solidFill>
              </a:defRPr>
            </a:lvl1pPr>
            <a:lvl2pPr marL="981075" indent="-265113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v"/>
              <a:defRPr sz="2000">
                <a:solidFill>
                  <a:schemeClr val="accent1"/>
                </a:solidFill>
              </a:defRPr>
            </a:lvl2pPr>
            <a:lvl3pPr marL="1709738" indent="-265113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ü"/>
              <a:defRPr sz="1800">
                <a:solidFill>
                  <a:schemeClr val="accent1"/>
                </a:solidFill>
              </a:defRPr>
            </a:lvl3pPr>
            <a:lvl4pPr marL="2332038" indent="-184150">
              <a:spcBef>
                <a:spcPts val="600"/>
              </a:spcBef>
              <a:buClr>
                <a:schemeClr val="tx2"/>
              </a:buClr>
              <a:defRPr sz="1800">
                <a:solidFill>
                  <a:schemeClr val="accent1"/>
                </a:solidFill>
              </a:defRPr>
            </a:lvl4pPr>
            <a:lvl5pPr marL="3048000" indent="-173038">
              <a:spcBef>
                <a:spcPts val="600"/>
              </a:spcBef>
              <a:buClr>
                <a:schemeClr val="tx2"/>
              </a:buClr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s-ES" dirty="0"/>
          </a:p>
        </p:txBody>
      </p:sp>
      <p:sp>
        <p:nvSpPr>
          <p:cNvPr id="22" name="1 Título"/>
          <p:cNvSpPr>
            <a:spLocks noGrp="1"/>
          </p:cNvSpPr>
          <p:nvPr>
            <p:ph type="title"/>
          </p:nvPr>
        </p:nvSpPr>
        <p:spPr>
          <a:xfrm>
            <a:off x="609600" y="159904"/>
            <a:ext cx="10972800" cy="604800"/>
          </a:xfrm>
          <a:noFill/>
        </p:spPr>
        <p:txBody>
          <a:bodyPr>
            <a:noAutofit/>
          </a:bodyPr>
          <a:lstStyle>
            <a:lvl1pPr algn="ctr"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s-E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ierta sin estructur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15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0288588" y="6226175"/>
            <a:ext cx="1765300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9 Imagen" descr="Heartbeat.png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7971" b="1133"/>
          <a:stretch>
            <a:fillRect/>
          </a:stretch>
        </p:blipFill>
        <p:spPr>
          <a:xfrm>
            <a:off x="12391" y="6119704"/>
            <a:ext cx="3336320" cy="333632"/>
          </a:xfrm>
          <a:prstGeom prst="rect">
            <a:avLst/>
          </a:prstGeom>
        </p:spPr>
      </p:pic>
      <p:pic>
        <p:nvPicPr>
          <p:cNvPr id="6" name="Imagen 8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119063" y="6477000"/>
            <a:ext cx="29559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Marcador de texto 5"/>
          <p:cNvSpPr>
            <a:spLocks noGrp="1"/>
          </p:cNvSpPr>
          <p:nvPr>
            <p:ph type="body" sz="quarter" idx="13"/>
          </p:nvPr>
        </p:nvSpPr>
        <p:spPr>
          <a:xfrm>
            <a:off x="-43" y="5661248"/>
            <a:ext cx="11582443" cy="295162"/>
          </a:xfrm>
        </p:spPr>
        <p:txBody>
          <a:bodyPr/>
          <a:lstStyle>
            <a:lvl1pPr marL="0" indent="0" algn="r">
              <a:buNone/>
              <a:defRPr sz="140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1 Título"/>
          <p:cNvSpPr>
            <a:spLocks noGrp="1"/>
          </p:cNvSpPr>
          <p:nvPr>
            <p:ph type="title"/>
          </p:nvPr>
        </p:nvSpPr>
        <p:spPr>
          <a:xfrm>
            <a:off x="609600" y="159904"/>
            <a:ext cx="10972800" cy="604800"/>
          </a:xfrm>
          <a:noFill/>
        </p:spPr>
        <p:txBody>
          <a:bodyPr>
            <a:noAutofit/>
          </a:bodyPr>
          <a:lstStyle>
            <a:lvl1pPr algn="ctr"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s-E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enzo en blanc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13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0288588" y="6226175"/>
            <a:ext cx="1765300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9 Imagen" descr="Heartbeat.png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7971" b="1133"/>
          <a:stretch>
            <a:fillRect/>
          </a:stretch>
        </p:blipFill>
        <p:spPr>
          <a:xfrm>
            <a:off x="12391" y="6119704"/>
            <a:ext cx="3336320" cy="333632"/>
          </a:xfrm>
          <a:prstGeom prst="rect">
            <a:avLst/>
          </a:prstGeom>
        </p:spPr>
      </p:pic>
      <p:pic>
        <p:nvPicPr>
          <p:cNvPr id="5" name="Imagen 7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119063" y="6477000"/>
            <a:ext cx="29559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Marcador de texto 5"/>
          <p:cNvSpPr>
            <a:spLocks noGrp="1"/>
          </p:cNvSpPr>
          <p:nvPr>
            <p:ph type="body" sz="quarter" idx="13"/>
          </p:nvPr>
        </p:nvSpPr>
        <p:spPr>
          <a:xfrm>
            <a:off x="-43" y="5661248"/>
            <a:ext cx="11582443" cy="295162"/>
          </a:xfrm>
        </p:spPr>
        <p:txBody>
          <a:bodyPr/>
          <a:lstStyle>
            <a:lvl1pPr marL="0" indent="0" algn="r">
              <a:buNone/>
              <a:defRPr sz="140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áreas asimétricas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20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0288588" y="6226175"/>
            <a:ext cx="1765300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9 Imagen" descr="Heartbeat.png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7971" b="1133"/>
          <a:stretch>
            <a:fillRect/>
          </a:stretch>
        </p:blipFill>
        <p:spPr>
          <a:xfrm>
            <a:off x="12391" y="6119704"/>
            <a:ext cx="3336320" cy="333632"/>
          </a:xfrm>
          <a:prstGeom prst="rect">
            <a:avLst/>
          </a:prstGeom>
        </p:spPr>
      </p:pic>
      <p:pic>
        <p:nvPicPr>
          <p:cNvPr id="9" name="Imagen 12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119063" y="6477000"/>
            <a:ext cx="29559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2 Marcador de texto"/>
          <p:cNvSpPr>
            <a:spLocks noGrp="1"/>
          </p:cNvSpPr>
          <p:nvPr>
            <p:ph type="body" idx="10"/>
          </p:nvPr>
        </p:nvSpPr>
        <p:spPr>
          <a:xfrm>
            <a:off x="609600" y="1484784"/>
            <a:ext cx="4085547" cy="69009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16" name="2 Marcador de contenido"/>
          <p:cNvSpPr>
            <a:spLocks noGrp="1"/>
          </p:cNvSpPr>
          <p:nvPr>
            <p:ph idx="11"/>
          </p:nvPr>
        </p:nvSpPr>
        <p:spPr>
          <a:xfrm>
            <a:off x="1" y="2174876"/>
            <a:ext cx="4659993" cy="3486706"/>
          </a:xfrm>
        </p:spPr>
        <p:txBody>
          <a:bodyPr>
            <a:normAutofit/>
          </a:bodyPr>
          <a:lstStyle>
            <a:lvl1pPr marL="715963" indent="-185738">
              <a:spcBef>
                <a:spcPts val="600"/>
              </a:spcBef>
              <a:buFontTx/>
              <a:buBlip>
                <a:blip r:embed="rId6"/>
              </a:buBlip>
              <a:defRPr sz="1800">
                <a:solidFill>
                  <a:schemeClr val="accent1"/>
                </a:solidFill>
              </a:defRPr>
            </a:lvl1pPr>
            <a:lvl2pPr marL="1073150" indent="-173038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v"/>
              <a:defRPr sz="1600">
                <a:solidFill>
                  <a:schemeClr val="accent1"/>
                </a:solidFill>
              </a:defRPr>
            </a:lvl2pPr>
            <a:lvl3pPr marL="1431925" indent="-173038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ü"/>
              <a:defRPr sz="1400">
                <a:solidFill>
                  <a:schemeClr val="accent1"/>
                </a:solidFill>
              </a:defRPr>
            </a:lvl3pPr>
            <a:lvl4pPr marL="1789113" indent="-173038">
              <a:spcBef>
                <a:spcPts val="600"/>
              </a:spcBef>
              <a:buClr>
                <a:schemeClr val="tx2"/>
              </a:buClr>
              <a:defRPr sz="1400">
                <a:solidFill>
                  <a:schemeClr val="accent1"/>
                </a:solidFill>
              </a:defRPr>
            </a:lvl4pPr>
            <a:lvl5pPr marL="2146300" indent="-173038">
              <a:spcBef>
                <a:spcPts val="600"/>
              </a:spcBef>
              <a:buClr>
                <a:schemeClr val="tx2"/>
              </a:buClr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s-ES" dirty="0"/>
          </a:p>
        </p:txBody>
      </p:sp>
      <p:sp>
        <p:nvSpPr>
          <p:cNvPr id="17" name="2 Marcador de contenido"/>
          <p:cNvSpPr>
            <a:spLocks noGrp="1"/>
          </p:cNvSpPr>
          <p:nvPr>
            <p:ph idx="1"/>
          </p:nvPr>
        </p:nvSpPr>
        <p:spPr>
          <a:xfrm>
            <a:off x="4695147" y="274640"/>
            <a:ext cx="6887253" cy="5386608"/>
          </a:xfrm>
        </p:spPr>
        <p:txBody>
          <a:bodyPr/>
          <a:lstStyle>
            <a:lvl1pPr marL="450850" indent="-266700">
              <a:spcBef>
                <a:spcPts val="600"/>
              </a:spcBef>
              <a:buFontTx/>
              <a:buBlip>
                <a:blip r:embed="rId6"/>
              </a:buBlip>
              <a:defRPr sz="2400">
                <a:solidFill>
                  <a:schemeClr val="accent1"/>
                </a:solidFill>
              </a:defRPr>
            </a:lvl1pPr>
            <a:lvl2pPr marL="1166813" indent="-265113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v"/>
              <a:defRPr sz="2200">
                <a:solidFill>
                  <a:schemeClr val="accent1"/>
                </a:solidFill>
              </a:defRPr>
            </a:lvl2pPr>
            <a:lvl3pPr marL="1881188" indent="-265113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ü"/>
              <a:defRPr sz="2000">
                <a:solidFill>
                  <a:schemeClr val="accent1"/>
                </a:solidFill>
              </a:defRPr>
            </a:lvl3pPr>
            <a:lvl4pPr marL="2517775" indent="-173038">
              <a:spcBef>
                <a:spcPts val="600"/>
              </a:spcBef>
              <a:buClr>
                <a:schemeClr val="tx2"/>
              </a:buClr>
              <a:defRPr>
                <a:solidFill>
                  <a:schemeClr val="accent1"/>
                </a:solidFill>
              </a:defRPr>
            </a:lvl4pPr>
            <a:lvl5pPr marL="3233738" indent="-185738">
              <a:spcBef>
                <a:spcPts val="600"/>
              </a:spcBef>
              <a:buClr>
                <a:schemeClr val="tx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s-ES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609601" y="274639"/>
            <a:ext cx="4050393" cy="1210145"/>
          </a:xfrm>
        </p:spPr>
        <p:txBody>
          <a:bodyPr>
            <a:noAutofit/>
          </a:bodyPr>
          <a:lstStyle>
            <a:lvl1pPr>
              <a:defRPr sz="24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s-ES" dirty="0"/>
          </a:p>
        </p:txBody>
      </p:sp>
      <p:sp>
        <p:nvSpPr>
          <p:cNvPr id="18" name="Marcador de texto 5"/>
          <p:cNvSpPr>
            <a:spLocks noGrp="1"/>
          </p:cNvSpPr>
          <p:nvPr>
            <p:ph type="body" sz="quarter" idx="13"/>
          </p:nvPr>
        </p:nvSpPr>
        <p:spPr>
          <a:xfrm>
            <a:off x="-43" y="5661248"/>
            <a:ext cx="11582443" cy="295162"/>
          </a:xfrm>
        </p:spPr>
        <p:txBody>
          <a:bodyPr/>
          <a:lstStyle>
            <a:lvl1pPr marL="0" indent="0" algn="r">
              <a:buNone/>
              <a:defRPr sz="140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y explicació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20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0288588" y="6226175"/>
            <a:ext cx="1765300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9 Imagen" descr="Heartbeat.png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7971" b="1133"/>
          <a:stretch>
            <a:fillRect/>
          </a:stretch>
        </p:blipFill>
        <p:spPr>
          <a:xfrm>
            <a:off x="12391" y="6119704"/>
            <a:ext cx="3336320" cy="333632"/>
          </a:xfrm>
          <a:prstGeom prst="rect">
            <a:avLst/>
          </a:prstGeom>
        </p:spPr>
      </p:pic>
      <p:pic>
        <p:nvPicPr>
          <p:cNvPr id="9" name="Imagen 11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119063" y="6477000"/>
            <a:ext cx="29559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3503712" y="908720"/>
            <a:ext cx="5183221" cy="2164572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PT" noProof="0"/>
              <a:t>Clique no ícone para adicionar uma imagem</a:t>
            </a:r>
            <a:endParaRPr lang="es-ES" noProof="0" dirty="0"/>
          </a:p>
        </p:txBody>
      </p:sp>
      <p:sp>
        <p:nvSpPr>
          <p:cNvPr id="14" name="Marcador de texto 5"/>
          <p:cNvSpPr>
            <a:spLocks noGrp="1"/>
          </p:cNvSpPr>
          <p:nvPr>
            <p:ph type="body" sz="quarter" idx="13"/>
          </p:nvPr>
        </p:nvSpPr>
        <p:spPr>
          <a:xfrm>
            <a:off x="-43" y="5661248"/>
            <a:ext cx="11582443" cy="295162"/>
          </a:xfrm>
        </p:spPr>
        <p:txBody>
          <a:bodyPr/>
          <a:lstStyle>
            <a:lvl1pPr marL="0" indent="0" algn="r">
              <a:buNone/>
              <a:defRPr sz="140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2 Marcador de texto"/>
          <p:cNvSpPr>
            <a:spLocks noGrp="1"/>
          </p:cNvSpPr>
          <p:nvPr>
            <p:ph type="body" idx="10"/>
          </p:nvPr>
        </p:nvSpPr>
        <p:spPr>
          <a:xfrm>
            <a:off x="911424" y="3140968"/>
            <a:ext cx="10271787" cy="41705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18" name="2 Marcador de contenido"/>
          <p:cNvSpPr>
            <a:spLocks noGrp="1"/>
          </p:cNvSpPr>
          <p:nvPr>
            <p:ph idx="11"/>
          </p:nvPr>
        </p:nvSpPr>
        <p:spPr>
          <a:xfrm>
            <a:off x="0" y="3573016"/>
            <a:ext cx="11183211" cy="2088232"/>
          </a:xfrm>
        </p:spPr>
        <p:txBody>
          <a:bodyPr>
            <a:noAutofit/>
          </a:bodyPr>
          <a:lstStyle>
            <a:lvl1pPr marL="808038" indent="-265113">
              <a:spcBef>
                <a:spcPts val="600"/>
              </a:spcBef>
              <a:buFontTx/>
              <a:buBlip>
                <a:blip r:embed="rId6"/>
              </a:buBlip>
              <a:defRPr sz="2400">
                <a:solidFill>
                  <a:schemeClr val="accent1"/>
                </a:solidFill>
              </a:defRPr>
            </a:lvl1pPr>
            <a:lvl2pPr marL="1524000" indent="-265113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v"/>
              <a:defRPr sz="2000">
                <a:solidFill>
                  <a:schemeClr val="accent1"/>
                </a:solidFill>
              </a:defRPr>
            </a:lvl2pPr>
            <a:lvl3pPr marL="2239963" indent="-265113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ü"/>
              <a:defRPr sz="1600">
                <a:solidFill>
                  <a:schemeClr val="accent1"/>
                </a:solidFill>
              </a:defRPr>
            </a:lvl3pPr>
            <a:lvl4pPr marL="2874963" indent="-184150">
              <a:spcBef>
                <a:spcPts val="600"/>
              </a:spcBef>
              <a:buClr>
                <a:schemeClr val="tx2"/>
              </a:buClr>
              <a:defRPr sz="1600">
                <a:solidFill>
                  <a:schemeClr val="accent1"/>
                </a:solidFill>
              </a:defRPr>
            </a:lvl4pPr>
            <a:lvl5pPr marL="3590925" indent="-185738">
              <a:spcBef>
                <a:spcPts val="600"/>
              </a:spcBef>
              <a:buClr>
                <a:schemeClr val="tx2"/>
              </a:buClr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s-ES" dirty="0"/>
          </a:p>
        </p:txBody>
      </p:sp>
      <p:sp>
        <p:nvSpPr>
          <p:cNvPr id="19" name="1 Título"/>
          <p:cNvSpPr>
            <a:spLocks noGrp="1"/>
          </p:cNvSpPr>
          <p:nvPr>
            <p:ph type="title"/>
          </p:nvPr>
        </p:nvSpPr>
        <p:spPr>
          <a:xfrm>
            <a:off x="609600" y="159904"/>
            <a:ext cx="10972800" cy="604800"/>
          </a:xfrm>
          <a:noFill/>
        </p:spPr>
        <p:txBody>
          <a:bodyPr>
            <a:noAutofit/>
          </a:bodyPr>
          <a:lstStyle>
            <a:lvl1pPr algn="ctr"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s-E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533ECF6-DA0D-482B-8374-DD43BDE0693C}" type="datetimeFigureOut">
              <a:rPr lang="es-ES"/>
              <a:pPr>
                <a:defRPr/>
              </a:pPr>
              <a:t>01/06/2018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7995080-CA23-4966-8FDF-5DC154CFF25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mailto:dqs@dgs.min-saude.pt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914400" y="3789363"/>
            <a:ext cx="10534650" cy="1285875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pt-PT" dirty="0" smtClean="0"/>
              <a:t>VIH </a:t>
            </a:r>
            <a:r>
              <a:rPr lang="pt-PT" dirty="0"/>
              <a:t>– do diagnóstico à referenciação</a:t>
            </a:r>
            <a:endParaRPr lang="es-ES" dirty="0"/>
          </a:p>
        </p:txBody>
      </p:sp>
      <p:sp>
        <p:nvSpPr>
          <p:cNvPr id="8" name="Subtítulo 7"/>
          <p:cNvSpPr>
            <a:spLocks noGrp="1"/>
          </p:cNvSpPr>
          <p:nvPr>
            <p:ph type="subTitle" idx="1"/>
          </p:nvPr>
        </p:nvSpPr>
        <p:spPr>
          <a:xfrm>
            <a:off x="895350" y="5146675"/>
            <a:ext cx="10553700" cy="914400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ES" dirty="0"/>
              <a:t>Dra. Paula </a:t>
            </a:r>
            <a:r>
              <a:rPr lang="es-ES" dirty="0" err="1"/>
              <a:t>Proença</a:t>
            </a:r>
            <a:r>
              <a:rPr lang="es-ES" dirty="0"/>
              <a:t>. </a:t>
            </a:r>
            <a:r>
              <a:rPr lang="es-ES" dirty="0" err="1"/>
              <a:t>Serviço</a:t>
            </a:r>
            <a:r>
              <a:rPr lang="es-ES" dirty="0"/>
              <a:t> de </a:t>
            </a:r>
            <a:r>
              <a:rPr lang="es-ES" dirty="0" err="1"/>
              <a:t>Doenças</a:t>
            </a:r>
            <a:r>
              <a:rPr lang="es-ES" dirty="0"/>
              <a:t> Infecciosas. Centro </a:t>
            </a:r>
            <a:r>
              <a:rPr lang="es-ES" dirty="0" err="1"/>
              <a:t>Hospitalar</a:t>
            </a:r>
            <a:r>
              <a:rPr lang="es-ES" dirty="0"/>
              <a:t> do </a:t>
            </a:r>
            <a:r>
              <a:rPr lang="es-ES" dirty="0" smtClean="0"/>
              <a:t>Algarve, </a:t>
            </a:r>
            <a:r>
              <a:rPr lang="es-ES" dirty="0" err="1" smtClean="0"/>
              <a:t>Unidade</a:t>
            </a:r>
            <a:r>
              <a:rPr lang="es-ES" dirty="0" smtClean="0"/>
              <a:t> </a:t>
            </a:r>
            <a:r>
              <a:rPr lang="es-ES" dirty="0" err="1"/>
              <a:t>Hospitalar</a:t>
            </a:r>
            <a:r>
              <a:rPr lang="es-ES" dirty="0"/>
              <a:t> de Faro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idx="4294967295"/>
          </p:nvPr>
        </p:nvSpPr>
        <p:spPr>
          <a:xfrm>
            <a:off x="982663" y="1858385"/>
            <a:ext cx="10363200" cy="2303462"/>
          </a:xfrm>
        </p:spPr>
        <p:txBody>
          <a:bodyPr/>
          <a:lstStyle/>
          <a:p>
            <a:pPr marL="1057275" indent="-514350">
              <a:spcBef>
                <a:spcPts val="600"/>
              </a:spcBef>
              <a:buClr>
                <a:schemeClr val="tx2"/>
              </a:buClr>
              <a:buFont typeface="Calibri" pitchFamily="34" charset="0"/>
              <a:buAutoNum type="arabicPeriod"/>
            </a:pPr>
            <a:r>
              <a:rPr lang="pt-PT" altLang="pt-PT" sz="2400" b="1" dirty="0">
                <a:solidFill>
                  <a:schemeClr val="accent1"/>
                </a:solidFill>
              </a:rPr>
              <a:t>Toxicodependentes.</a:t>
            </a:r>
          </a:p>
          <a:p>
            <a:pPr marL="1057275" indent="-514350">
              <a:spcBef>
                <a:spcPts val="600"/>
              </a:spcBef>
              <a:buClr>
                <a:schemeClr val="tx2"/>
              </a:buClr>
              <a:buFont typeface="Calibri" pitchFamily="34" charset="0"/>
              <a:buAutoNum type="arabicPeriod"/>
            </a:pPr>
            <a:r>
              <a:rPr lang="pt-PT" altLang="pt-PT" sz="2400" b="1" dirty="0">
                <a:solidFill>
                  <a:schemeClr val="accent1"/>
                </a:solidFill>
              </a:rPr>
              <a:t>Homens que tem sexo com homens.</a:t>
            </a:r>
          </a:p>
          <a:p>
            <a:pPr marL="1057275" indent="-514350">
              <a:spcBef>
                <a:spcPts val="600"/>
              </a:spcBef>
              <a:buClr>
                <a:schemeClr val="tx2"/>
              </a:buClr>
              <a:buFont typeface="Calibri" pitchFamily="34" charset="0"/>
              <a:buAutoNum type="arabicPeriod"/>
            </a:pPr>
            <a:r>
              <a:rPr lang="pt-PT" altLang="pt-PT" sz="2400" b="1" dirty="0">
                <a:solidFill>
                  <a:schemeClr val="accent1"/>
                </a:solidFill>
              </a:rPr>
              <a:t>Heterosexuais.</a:t>
            </a:r>
          </a:p>
          <a:p>
            <a:pPr marL="1057275" indent="-514350">
              <a:spcBef>
                <a:spcPts val="600"/>
              </a:spcBef>
              <a:buClr>
                <a:schemeClr val="tx2"/>
              </a:buClr>
              <a:buFont typeface="Calibri" pitchFamily="34" charset="0"/>
              <a:buAutoNum type="arabicPeriod"/>
            </a:pPr>
            <a:r>
              <a:rPr lang="pt-PT" altLang="pt-PT" sz="2400" b="1" dirty="0">
                <a:solidFill>
                  <a:schemeClr val="accent1"/>
                </a:solidFill>
              </a:rPr>
              <a:t>Prostitutas.</a:t>
            </a:r>
            <a:endParaRPr lang="es-ES" sz="2400" b="1" dirty="0">
              <a:solidFill>
                <a:schemeClr val="accent1"/>
              </a:solidFill>
            </a:endParaRPr>
          </a:p>
        </p:txBody>
      </p:sp>
      <p:sp>
        <p:nvSpPr>
          <p:cNvPr id="70659" name="Marcador de texto 2"/>
          <p:cNvSpPr>
            <a:spLocks noGrp="1"/>
          </p:cNvSpPr>
          <p:nvPr>
            <p:ph type="body" idx="4294967295"/>
          </p:nvPr>
        </p:nvSpPr>
        <p:spPr>
          <a:xfrm>
            <a:off x="982663" y="981075"/>
            <a:ext cx="10363200" cy="649288"/>
          </a:xfrm>
        </p:spPr>
        <p:txBody>
          <a:bodyPr anchor="b"/>
          <a:lstStyle/>
          <a:p>
            <a:pPr marL="0" indent="0" algn="ctr">
              <a:buFont typeface="Arial" charset="0"/>
              <a:buNone/>
            </a:pPr>
            <a:r>
              <a:rPr lang="es-ES" sz="2800">
                <a:solidFill>
                  <a:schemeClr val="tx2"/>
                </a:solidFill>
              </a:rPr>
              <a:t>Atualmente, quais são os grupos de risco mais afectados em Portugal?</a:t>
            </a:r>
          </a:p>
        </p:txBody>
      </p:sp>
      <p:sp>
        <p:nvSpPr>
          <p:cNvPr id="70660" name="Título 4"/>
          <p:cNvSpPr>
            <a:spLocks noGrp="1"/>
          </p:cNvSpPr>
          <p:nvPr>
            <p:ph type="title" idx="4294967295"/>
          </p:nvPr>
        </p:nvSpPr>
        <p:spPr>
          <a:xfrm>
            <a:off x="609600" y="160338"/>
            <a:ext cx="10972800" cy="604837"/>
          </a:xfrm>
        </p:spPr>
        <p:txBody>
          <a:bodyPr/>
          <a:lstStyle/>
          <a:p>
            <a:r>
              <a:rPr lang="es-ES" sz="3200" b="1">
                <a:solidFill>
                  <a:schemeClr val="accent1"/>
                </a:solidFill>
              </a:rPr>
              <a:t>Pergunta 1 </a:t>
            </a:r>
          </a:p>
        </p:txBody>
      </p:sp>
      <p:pic>
        <p:nvPicPr>
          <p:cNvPr id="7066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93100" y="4100513"/>
            <a:ext cx="2719388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2038" y="4076700"/>
            <a:ext cx="2174875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3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85900" y="4052888"/>
            <a:ext cx="2038350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ítulo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604838"/>
          </a:xfrm>
        </p:spPr>
        <p:txBody>
          <a:bodyPr/>
          <a:lstStyle/>
          <a:p>
            <a:r>
              <a:rPr lang="pt-PT" altLang="pt-PT"/>
              <a:t>Infeção VIH Portugal 2016</a:t>
            </a:r>
            <a:endParaRPr lang="pt-PT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343025" y="765175"/>
            <a:ext cx="9140825" cy="511175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ítulo 1"/>
          <p:cNvSpPr>
            <a:spLocks noGrp="1"/>
          </p:cNvSpPr>
          <p:nvPr>
            <p:ph type="title"/>
          </p:nvPr>
        </p:nvSpPr>
        <p:spPr>
          <a:xfrm>
            <a:off x="609600" y="14288"/>
            <a:ext cx="10972800" cy="604837"/>
          </a:xfrm>
        </p:spPr>
        <p:txBody>
          <a:bodyPr/>
          <a:lstStyle/>
          <a:p>
            <a:r>
              <a:rPr lang="pt-PT" altLang="pt-PT"/>
              <a:t>Óbitos por VIH em Portugal</a:t>
            </a:r>
            <a:endParaRPr lang="pt-PT"/>
          </a:p>
        </p:txBody>
      </p:sp>
      <p:sp>
        <p:nvSpPr>
          <p:cNvPr id="25602" name="Marcador de Posição do Texto 3"/>
          <p:cNvSpPr>
            <a:spLocks noGrp="1"/>
          </p:cNvSpPr>
          <p:nvPr>
            <p:ph type="body" sz="quarter" idx="10"/>
          </p:nvPr>
        </p:nvSpPr>
        <p:spPr>
          <a:xfrm>
            <a:off x="609600" y="5921375"/>
            <a:ext cx="11582400" cy="295275"/>
          </a:xfrm>
        </p:spPr>
        <p:txBody>
          <a:bodyPr/>
          <a:lstStyle/>
          <a:p>
            <a:r>
              <a:rPr lang="pt-PT" sz="1200"/>
              <a:t>Programa de infecção VIH e tuberculose DGS 2017</a:t>
            </a:r>
          </a:p>
        </p:txBody>
      </p:sp>
      <p:pic>
        <p:nvPicPr>
          <p:cNvPr id="2560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99456" y="404664"/>
            <a:ext cx="4454525" cy="5111750"/>
          </a:xfrm>
        </p:spPr>
      </p:pic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8992" y="1105900"/>
            <a:ext cx="4951412" cy="463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ítulo 1"/>
          <p:cNvSpPr>
            <a:spLocks noGrp="1"/>
          </p:cNvSpPr>
          <p:nvPr>
            <p:ph type="title"/>
          </p:nvPr>
        </p:nvSpPr>
        <p:spPr>
          <a:xfrm>
            <a:off x="623888" y="0"/>
            <a:ext cx="10237787" cy="604838"/>
          </a:xfrm>
        </p:spPr>
        <p:txBody>
          <a:bodyPr/>
          <a:lstStyle/>
          <a:p>
            <a:r>
              <a:rPr lang="pt-PT" altLang="pt-PT"/>
              <a:t>História natural da doença</a:t>
            </a:r>
            <a:endParaRPr lang="pt-PT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11225" y="1125538"/>
            <a:ext cx="7596188" cy="4916487"/>
          </a:xfrm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04288" y="1125538"/>
            <a:ext cx="2798762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ítulo 1"/>
          <p:cNvSpPr>
            <a:spLocks noGrp="1"/>
          </p:cNvSpPr>
          <p:nvPr>
            <p:ph type="title"/>
          </p:nvPr>
        </p:nvSpPr>
        <p:spPr>
          <a:xfrm>
            <a:off x="623392" y="116632"/>
            <a:ext cx="10972800" cy="604837"/>
          </a:xfrm>
        </p:spPr>
        <p:txBody>
          <a:bodyPr/>
          <a:lstStyle/>
          <a:p>
            <a:r>
              <a:rPr lang="pt-PT" dirty="0"/>
              <a:t>Primo-Infeção ou seroconversão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0" y="1052513"/>
            <a:ext cx="11774488" cy="4591050"/>
          </a:xfrm>
        </p:spPr>
        <p:txBody>
          <a:bodyPr/>
          <a:lstStyle/>
          <a:p>
            <a:r>
              <a:rPr lang="pt-PT" sz="2200" dirty="0"/>
              <a:t>Sintomas 2-4 semanas após o contágio.</a:t>
            </a:r>
          </a:p>
          <a:p>
            <a:r>
              <a:rPr lang="pt-PT" sz="2200" dirty="0"/>
              <a:t>Duração variável (dias ou semanas).</a:t>
            </a:r>
          </a:p>
          <a:p>
            <a:r>
              <a:rPr lang="pt-PT" sz="2200" dirty="0"/>
              <a:t>SÍNDROME MONONUCLEÓSICO: “Gripe”, “Virose”.</a:t>
            </a:r>
          </a:p>
          <a:p>
            <a:r>
              <a:rPr lang="pt-PT" sz="2200" dirty="0"/>
              <a:t>Febre, dor de garganta, gânglios aumentados de volume, rash cutâneo semelhante a rubéola.</a:t>
            </a:r>
          </a:p>
          <a:p>
            <a:r>
              <a:rPr lang="pt-PT" sz="2200" dirty="0"/>
              <a:t>+ Raro:    Meningite linfocitária, Hepatite aguda.</a:t>
            </a:r>
          </a:p>
          <a:p>
            <a:r>
              <a:rPr lang="pt-PT" sz="2200" dirty="0"/>
              <a:t>Leucopénia, trombocitopénia, transaminases ligeiramente elevadas. </a:t>
            </a:r>
          </a:p>
          <a:p>
            <a:r>
              <a:rPr lang="pt-PT" sz="2200" dirty="0"/>
              <a:t>– PEDIR TESTE VIH!</a:t>
            </a:r>
          </a:p>
          <a:p>
            <a:r>
              <a:rPr lang="pt-PT" sz="2200" b="1" dirty="0"/>
              <a:t>Testes de Diagnóstico:</a:t>
            </a:r>
          </a:p>
          <a:p>
            <a:pPr lvl="1">
              <a:buSzTx/>
            </a:pPr>
            <a:r>
              <a:rPr lang="pt-PT" sz="2000" b="1" dirty="0" smtClean="0"/>
              <a:t>Ag </a:t>
            </a:r>
            <a:r>
              <a:rPr lang="pt-PT" sz="2000" b="1" dirty="0"/>
              <a:t>p 24 positivo; </a:t>
            </a:r>
          </a:p>
          <a:p>
            <a:pPr lvl="1">
              <a:buSzTx/>
            </a:pPr>
            <a:r>
              <a:rPr lang="pt-PT" sz="2000" b="1" dirty="0"/>
              <a:t>Anticorpos neg, indeterminado ou pos; </a:t>
            </a:r>
          </a:p>
          <a:p>
            <a:pPr lvl="1">
              <a:buSzTx/>
            </a:pPr>
            <a:r>
              <a:rPr lang="pt-PT" sz="2000" b="1" dirty="0"/>
              <a:t>Carga viral HIV positiva.</a:t>
            </a:r>
          </a:p>
          <a:p>
            <a:pPr>
              <a:buFontTx/>
              <a:buNone/>
            </a:pPr>
            <a:endParaRPr lang="pt-PT" sz="22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ítulo 1"/>
          <p:cNvSpPr>
            <a:spLocks noGrp="1"/>
          </p:cNvSpPr>
          <p:nvPr>
            <p:ph type="title" idx="4294967295"/>
          </p:nvPr>
        </p:nvSpPr>
        <p:spPr>
          <a:xfrm>
            <a:off x="623888" y="188913"/>
            <a:ext cx="10972800" cy="604837"/>
          </a:xfrm>
        </p:spPr>
        <p:txBody>
          <a:bodyPr/>
          <a:lstStyle/>
          <a:p>
            <a:r>
              <a:rPr lang="pt-PT" sz="3200" b="1">
                <a:solidFill>
                  <a:schemeClr val="accent1"/>
                </a:solidFill>
              </a:rPr>
              <a:t>Fase assintomática ou estadio A 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4294967295"/>
          </p:nvPr>
        </p:nvSpPr>
        <p:spPr>
          <a:xfrm>
            <a:off x="0" y="1052513"/>
            <a:ext cx="8616950" cy="4591050"/>
          </a:xfrm>
        </p:spPr>
        <p:txBody>
          <a:bodyPr>
            <a:normAutofit/>
          </a:bodyPr>
          <a:lstStyle/>
          <a:p>
            <a:pPr marL="808038" indent="-265113">
              <a:spcBef>
                <a:spcPts val="600"/>
              </a:spcBef>
              <a:buFontTx/>
              <a:buBlip>
                <a:blip r:embed="rId2"/>
              </a:buBlip>
            </a:pPr>
            <a:r>
              <a:rPr lang="pt-PT" altLang="pt-PT" sz="2400" dirty="0">
                <a:solidFill>
                  <a:schemeClr val="accent1"/>
                </a:solidFill>
              </a:rPr>
              <a:t>Em média ± 7 anos (mais longa no VIH2) ± 1%  Assintomáticos &gt; 10 Anos (Elite Controllers/Long Term Non Progressors).</a:t>
            </a:r>
          </a:p>
          <a:p>
            <a:pPr marL="808038" indent="-265113">
              <a:spcBef>
                <a:spcPts val="600"/>
              </a:spcBef>
              <a:buFontTx/>
              <a:buNone/>
            </a:pPr>
            <a:endParaRPr lang="pt-PT" altLang="pt-PT" sz="2400" dirty="0">
              <a:solidFill>
                <a:schemeClr val="accent1"/>
              </a:solidFill>
            </a:endParaRPr>
          </a:p>
          <a:p>
            <a:pPr marL="808038" indent="-265113">
              <a:spcBef>
                <a:spcPts val="600"/>
              </a:spcBef>
              <a:buFontTx/>
              <a:buBlip>
                <a:blip r:embed="rId2"/>
              </a:buBlip>
            </a:pPr>
            <a:r>
              <a:rPr lang="pt-PT" altLang="pt-PT" sz="2400" dirty="0">
                <a:solidFill>
                  <a:schemeClr val="accent1"/>
                </a:solidFill>
              </a:rPr>
              <a:t>Não existem sinais de alarme ou indicadores de infeção.</a:t>
            </a:r>
          </a:p>
          <a:p>
            <a:pPr marL="808038" indent="-265113">
              <a:spcBef>
                <a:spcPts val="600"/>
              </a:spcBef>
              <a:buFontTx/>
              <a:buBlip>
                <a:blip r:embed="rId2"/>
              </a:buBlip>
            </a:pPr>
            <a:endParaRPr lang="pt-PT" altLang="pt-PT" sz="2400" dirty="0">
              <a:solidFill>
                <a:schemeClr val="accent1"/>
              </a:solidFill>
            </a:endParaRPr>
          </a:p>
          <a:p>
            <a:pPr marL="808038" indent="-265113">
              <a:spcBef>
                <a:spcPts val="600"/>
              </a:spcBef>
              <a:buFontTx/>
              <a:buBlip>
                <a:blip r:embed="rId2"/>
              </a:buBlip>
            </a:pPr>
            <a:r>
              <a:rPr lang="pt-PT" altLang="pt-PT" sz="2400" b="1" dirty="0">
                <a:solidFill>
                  <a:schemeClr val="accent1"/>
                </a:solidFill>
              </a:rPr>
              <a:t>Testes de diagnóstico:</a:t>
            </a:r>
          </a:p>
          <a:p>
            <a:pPr marL="1524000" lvl="1" indent="-265113">
              <a:spcBef>
                <a:spcPts val="600"/>
              </a:spcBef>
              <a:buClr>
                <a:schemeClr val="tx2"/>
              </a:buClr>
              <a:buFont typeface="Wingdings" pitchFamily="2" charset="2"/>
              <a:buChar char="v"/>
            </a:pPr>
            <a:r>
              <a:rPr lang="pt-PT" sz="2000" b="1" dirty="0">
                <a:solidFill>
                  <a:schemeClr val="accent1"/>
                </a:solidFill>
              </a:rPr>
              <a:t>Positivade para Ag e Acs HIV +; </a:t>
            </a:r>
          </a:p>
          <a:p>
            <a:pPr marL="1524000" lvl="1" indent="-265113">
              <a:spcBef>
                <a:spcPts val="600"/>
              </a:spcBef>
              <a:buClr>
                <a:schemeClr val="tx2"/>
              </a:buClr>
              <a:buFont typeface="Wingdings" pitchFamily="2" charset="2"/>
              <a:buChar char="v"/>
            </a:pPr>
            <a:r>
              <a:rPr lang="pt-PT" sz="2000" b="1" dirty="0">
                <a:solidFill>
                  <a:schemeClr val="accent1"/>
                </a:solidFill>
              </a:rPr>
              <a:t>RNA Viral + (Carga viral). </a:t>
            </a:r>
          </a:p>
          <a:p>
            <a:pPr marL="1524000" lvl="1" indent="-265113">
              <a:spcBef>
                <a:spcPts val="600"/>
              </a:spcBef>
              <a:buClr>
                <a:schemeClr val="tx2"/>
              </a:buClr>
              <a:buFont typeface="Wingdings" pitchFamily="2" charset="2"/>
              <a:buChar char="v"/>
            </a:pPr>
            <a:r>
              <a:rPr lang="pt-PT" sz="2000" b="1" dirty="0">
                <a:solidFill>
                  <a:schemeClr val="accent1"/>
                </a:solidFill>
              </a:rPr>
              <a:t>CD4 podem estar normais ou DIMINUIDOS.</a:t>
            </a:r>
          </a:p>
          <a:p>
            <a:pPr marL="808038" indent="-265113">
              <a:spcBef>
                <a:spcPct val="0"/>
              </a:spcBef>
              <a:buFontTx/>
              <a:buNone/>
            </a:pPr>
            <a:endParaRPr lang="pt-PT" sz="2200" dirty="0">
              <a:solidFill>
                <a:schemeClr val="accent1"/>
              </a:solidFill>
            </a:endParaRPr>
          </a:p>
        </p:txBody>
      </p:sp>
      <p:pic>
        <p:nvPicPr>
          <p:cNvPr id="5837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59825" y="981075"/>
            <a:ext cx="2638425" cy="234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0" name="Título 1"/>
          <p:cNvSpPr>
            <a:spLocks/>
          </p:cNvSpPr>
          <p:nvPr/>
        </p:nvSpPr>
        <p:spPr bwMode="auto">
          <a:xfrm>
            <a:off x="623888" y="87313"/>
            <a:ext cx="10972800" cy="60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pt-PT" sz="3200" b="1">
                <a:solidFill>
                  <a:schemeClr val="accent1"/>
                </a:solidFill>
                <a:latin typeface="Calibri" pitchFamily="34" charset="0"/>
              </a:rPr>
              <a:t>SIDA ou estadio C </a:t>
            </a:r>
          </a:p>
        </p:txBody>
      </p:sp>
      <p:pic>
        <p:nvPicPr>
          <p:cNvPr id="60421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07988" y="1196975"/>
            <a:ext cx="3455987" cy="4225925"/>
          </a:xfrm>
          <a:noFill/>
        </p:spPr>
      </p:pic>
      <p:pic>
        <p:nvPicPr>
          <p:cNvPr id="6042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43925" y="1844675"/>
            <a:ext cx="3109913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43925" y="692150"/>
            <a:ext cx="3109913" cy="119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Marcador de Posição de Conteúdo 2"/>
          <p:cNvSpPr>
            <a:spLocks/>
          </p:cNvSpPr>
          <p:nvPr/>
        </p:nvSpPr>
        <p:spPr bwMode="auto">
          <a:xfrm>
            <a:off x="3792538" y="1268413"/>
            <a:ext cx="4535487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33400" indent="-265113">
              <a:spcBef>
                <a:spcPts val="600"/>
              </a:spcBef>
              <a:buFontTx/>
              <a:buBlip>
                <a:blip r:embed="rId5"/>
              </a:buBlip>
            </a:pPr>
            <a:r>
              <a:rPr lang="pt-PT" sz="2000" b="1">
                <a:solidFill>
                  <a:schemeClr val="accent1"/>
                </a:solidFill>
                <a:latin typeface="Calibri" pitchFamily="34" charset="0"/>
              </a:rPr>
              <a:t>Infeções oportunistas major:</a:t>
            </a:r>
          </a:p>
          <a:p>
            <a:pPr marL="977900" lvl="1" indent="-265113">
              <a:spcBef>
                <a:spcPts val="600"/>
              </a:spcBef>
              <a:buClr>
                <a:schemeClr val="tx2"/>
              </a:buClr>
              <a:buFont typeface="Wingdings" pitchFamily="2" charset="2"/>
              <a:buChar char="v"/>
            </a:pPr>
            <a:r>
              <a:rPr lang="pt-PT">
                <a:solidFill>
                  <a:schemeClr val="accent1"/>
                </a:solidFill>
                <a:latin typeface="Calibri" pitchFamily="34" charset="0"/>
              </a:rPr>
              <a:t>Meningite criptococcica.</a:t>
            </a:r>
          </a:p>
          <a:p>
            <a:pPr marL="977900" lvl="1" indent="-265113">
              <a:spcBef>
                <a:spcPts val="600"/>
              </a:spcBef>
              <a:buClr>
                <a:schemeClr val="tx2"/>
              </a:buClr>
              <a:buFont typeface="Wingdings" pitchFamily="2" charset="2"/>
              <a:buChar char="v"/>
            </a:pPr>
            <a:r>
              <a:rPr lang="pt-PT">
                <a:solidFill>
                  <a:schemeClr val="accent1"/>
                </a:solidFill>
                <a:latin typeface="Calibri" pitchFamily="34" charset="0"/>
              </a:rPr>
              <a:t>Toxoplasmose cerebral.</a:t>
            </a:r>
          </a:p>
          <a:p>
            <a:pPr marL="977900" lvl="1" indent="-265113">
              <a:spcBef>
                <a:spcPts val="600"/>
              </a:spcBef>
              <a:buClr>
                <a:schemeClr val="tx2"/>
              </a:buClr>
              <a:buFont typeface="Wingdings" pitchFamily="2" charset="2"/>
              <a:buChar char="v"/>
            </a:pPr>
            <a:r>
              <a:rPr lang="pt-PT">
                <a:solidFill>
                  <a:schemeClr val="accent1"/>
                </a:solidFill>
                <a:latin typeface="Calibri" pitchFamily="34" charset="0"/>
              </a:rPr>
              <a:t>Retinite por CMV.</a:t>
            </a:r>
          </a:p>
          <a:p>
            <a:pPr marL="977900" lvl="1" indent="-265113">
              <a:spcBef>
                <a:spcPts val="600"/>
              </a:spcBef>
              <a:buClr>
                <a:schemeClr val="tx2"/>
              </a:buClr>
              <a:buFont typeface="Wingdings" pitchFamily="2" charset="2"/>
              <a:buChar char="v"/>
            </a:pPr>
            <a:r>
              <a:rPr lang="pt-PT">
                <a:solidFill>
                  <a:schemeClr val="accent1"/>
                </a:solidFill>
                <a:latin typeface="Calibri" pitchFamily="34" charset="0"/>
              </a:rPr>
              <a:t>Candidíase esofágica.</a:t>
            </a:r>
          </a:p>
          <a:p>
            <a:pPr marL="977900" lvl="1" indent="-265113">
              <a:spcBef>
                <a:spcPts val="600"/>
              </a:spcBef>
              <a:buClr>
                <a:schemeClr val="tx2"/>
              </a:buClr>
              <a:buFont typeface="Wingdings" pitchFamily="2" charset="2"/>
              <a:buChar char="v"/>
            </a:pPr>
            <a:r>
              <a:rPr lang="pt-PT">
                <a:solidFill>
                  <a:schemeClr val="accent1"/>
                </a:solidFill>
                <a:latin typeface="Calibri" pitchFamily="34" charset="0"/>
              </a:rPr>
              <a:t>Pneumonia por Pneumocystis jiroveci.</a:t>
            </a:r>
          </a:p>
          <a:p>
            <a:pPr marL="977900" lvl="1" indent="-265113">
              <a:spcBef>
                <a:spcPts val="600"/>
              </a:spcBef>
              <a:buClr>
                <a:schemeClr val="tx2"/>
              </a:buClr>
              <a:buFont typeface="Wingdings" pitchFamily="2" charset="2"/>
              <a:buChar char="v"/>
            </a:pPr>
            <a:r>
              <a:rPr lang="pt-PT">
                <a:solidFill>
                  <a:schemeClr val="accent1"/>
                </a:solidFill>
                <a:latin typeface="Calibri" pitchFamily="34" charset="0"/>
              </a:rPr>
              <a:t>Mycobacterium Avium Complex.</a:t>
            </a:r>
          </a:p>
          <a:p>
            <a:pPr marL="977900" lvl="1" indent="-265113">
              <a:spcBef>
                <a:spcPts val="600"/>
              </a:spcBef>
              <a:buClr>
                <a:schemeClr val="tx2"/>
              </a:buClr>
              <a:buFont typeface="Wingdings" pitchFamily="2" charset="2"/>
              <a:buChar char="v"/>
            </a:pPr>
            <a:r>
              <a:rPr lang="pt-PT">
                <a:solidFill>
                  <a:schemeClr val="accent1"/>
                </a:solidFill>
                <a:latin typeface="Calibri" pitchFamily="34" charset="0"/>
              </a:rPr>
              <a:t>Tuberculose</a:t>
            </a:r>
            <a:r>
              <a:rPr lang="pt-PT" sz="2000">
                <a:solidFill>
                  <a:schemeClr val="accent1"/>
                </a:solidFill>
                <a:latin typeface="Calibri" pitchFamily="34" charset="0"/>
              </a:rPr>
              <a:t>.</a:t>
            </a:r>
            <a:endParaRPr lang="pt-PT" altLang="pt-PT" sz="2000">
              <a:solidFill>
                <a:schemeClr val="accent1"/>
              </a:solidFill>
              <a:latin typeface="Calibri" pitchFamily="34" charset="0"/>
            </a:endParaRPr>
          </a:p>
          <a:p>
            <a:pPr marL="533400" indent="-265113"/>
            <a:endParaRPr lang="pt-PT" sz="2200">
              <a:solidFill>
                <a:schemeClr val="accent1"/>
              </a:solidFill>
              <a:latin typeface="Calibri" pitchFamily="34" charset="0"/>
            </a:endParaRPr>
          </a:p>
        </p:txBody>
      </p:sp>
      <p:sp>
        <p:nvSpPr>
          <p:cNvPr id="60426" name="Rectângulo 5"/>
          <p:cNvSpPr>
            <a:spLocks noChangeArrowheads="1"/>
          </p:cNvSpPr>
          <p:nvPr/>
        </p:nvSpPr>
        <p:spPr bwMode="auto">
          <a:xfrm>
            <a:off x="4367213" y="4868863"/>
            <a:ext cx="2087562" cy="7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600"/>
              </a:spcBef>
              <a:buFontTx/>
              <a:buBlip>
                <a:blip r:embed="rId5"/>
              </a:buBlip>
            </a:pPr>
            <a:r>
              <a:rPr lang="pt-PT">
                <a:solidFill>
                  <a:schemeClr val="accent1"/>
                </a:solidFill>
              </a:rPr>
              <a:t> </a:t>
            </a:r>
            <a:r>
              <a:rPr lang="pt-PT" sz="2000" b="1">
                <a:solidFill>
                  <a:schemeClr val="accent1"/>
                </a:solidFill>
                <a:latin typeface="Calibri" pitchFamily="34" charset="0"/>
              </a:rPr>
              <a:t>Neoplasias:</a:t>
            </a:r>
          </a:p>
          <a:p>
            <a:pPr>
              <a:spcBef>
                <a:spcPts val="600"/>
              </a:spcBef>
            </a:pPr>
            <a:r>
              <a:rPr lang="pt-PT">
                <a:solidFill>
                  <a:schemeClr val="accent1"/>
                </a:solidFill>
                <a:latin typeface="Calibri" pitchFamily="34" charset="0"/>
              </a:rPr>
              <a:t>        	                 </a:t>
            </a:r>
          </a:p>
        </p:txBody>
      </p:sp>
      <p:sp>
        <p:nvSpPr>
          <p:cNvPr id="2" name="Marcador de Posição de Conteúdo 2"/>
          <p:cNvSpPr>
            <a:spLocks/>
          </p:cNvSpPr>
          <p:nvPr/>
        </p:nvSpPr>
        <p:spPr bwMode="auto">
          <a:xfrm>
            <a:off x="5519738" y="4365625"/>
            <a:ext cx="4967287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524000" lvl="1" indent="-265113">
              <a:spcBef>
                <a:spcPts val="600"/>
              </a:spcBef>
              <a:buClr>
                <a:schemeClr val="tx2"/>
              </a:buClr>
              <a:buFont typeface="Wingdings" pitchFamily="2" charset="2"/>
              <a:buChar char="v"/>
            </a:pPr>
            <a:r>
              <a:rPr lang="pt-PT">
                <a:solidFill>
                  <a:schemeClr val="accent1"/>
                </a:solidFill>
                <a:latin typeface="Calibri" pitchFamily="34" charset="0"/>
              </a:rPr>
              <a:t>Linfoma não Hodgkin (EBV).</a:t>
            </a:r>
          </a:p>
          <a:p>
            <a:pPr marL="1524000" lvl="1" indent="-265113">
              <a:spcBef>
                <a:spcPts val="600"/>
              </a:spcBef>
              <a:buClr>
                <a:schemeClr val="tx2"/>
              </a:buClr>
              <a:buFont typeface="Wingdings" pitchFamily="2" charset="2"/>
              <a:buChar char="v"/>
            </a:pPr>
            <a:r>
              <a:rPr lang="pt-PT">
                <a:solidFill>
                  <a:schemeClr val="accent1"/>
                </a:solidFill>
                <a:latin typeface="Calibri" pitchFamily="34" charset="0"/>
              </a:rPr>
              <a:t>Sarcoma de Kaposi (HSV 8).</a:t>
            </a:r>
          </a:p>
          <a:p>
            <a:pPr marL="1524000" lvl="1" indent="-265113">
              <a:spcBef>
                <a:spcPts val="600"/>
              </a:spcBef>
              <a:buClr>
                <a:schemeClr val="tx2"/>
              </a:buClr>
              <a:buFont typeface="Wingdings" pitchFamily="2" charset="2"/>
              <a:buChar char="v"/>
            </a:pPr>
            <a:r>
              <a:rPr lang="pt-PT">
                <a:solidFill>
                  <a:schemeClr val="accent1"/>
                </a:solidFill>
                <a:latin typeface="Calibri" pitchFamily="34" charset="0"/>
              </a:rPr>
              <a:t>Carcinoma do colo do útero (HPV).</a:t>
            </a:r>
          </a:p>
          <a:p>
            <a:pPr marL="1524000" lvl="1" indent="-265113">
              <a:spcBef>
                <a:spcPts val="600"/>
              </a:spcBef>
              <a:buClr>
                <a:schemeClr val="tx2"/>
              </a:buClr>
              <a:buFont typeface="Wingdings" pitchFamily="2" charset="2"/>
              <a:buChar char="v"/>
            </a:pPr>
            <a:r>
              <a:rPr lang="pt-PT">
                <a:solidFill>
                  <a:schemeClr val="accent1"/>
                </a:solidFill>
                <a:latin typeface="Calibri" pitchFamily="34" charset="0"/>
              </a:rPr>
              <a:t>Carcinoma do canal anal (HPV).</a:t>
            </a:r>
          </a:p>
          <a:p>
            <a:pPr marL="1524000" lvl="1" indent="-265113">
              <a:spcBef>
                <a:spcPts val="600"/>
              </a:spcBef>
              <a:buClr>
                <a:schemeClr val="tx2"/>
              </a:buClr>
              <a:buFont typeface="Wingdings" pitchFamily="2" charset="2"/>
              <a:buChar char="v"/>
            </a:pPr>
            <a:endParaRPr lang="pt-PT">
              <a:solidFill>
                <a:schemeClr val="accent1"/>
              </a:solidFill>
              <a:latin typeface="Calibri" pitchFamily="34" charset="0"/>
            </a:endParaRPr>
          </a:p>
          <a:p>
            <a:pPr marL="1524000" lvl="1" indent="-265113">
              <a:spcBef>
                <a:spcPts val="600"/>
              </a:spcBef>
              <a:buClr>
                <a:schemeClr val="tx2"/>
              </a:buClr>
              <a:buFont typeface="Wingdings" pitchFamily="2" charset="2"/>
              <a:buChar char="v"/>
            </a:pPr>
            <a:endParaRPr lang="pt-PT" sz="2000">
              <a:solidFill>
                <a:schemeClr val="accent1"/>
              </a:solidFill>
              <a:latin typeface="Calibri" pitchFamily="34" charset="0"/>
            </a:endParaRPr>
          </a:p>
          <a:p>
            <a:pPr marL="808038" indent="-265113"/>
            <a:endParaRPr lang="pt-PT" sz="2200">
              <a:solidFill>
                <a:schemeClr val="accent1"/>
              </a:solidFill>
              <a:latin typeface="Calibri" pitchFamily="34" charset="0"/>
            </a:endParaRPr>
          </a:p>
        </p:txBody>
      </p:sp>
      <p:cxnSp>
        <p:nvCxnSpPr>
          <p:cNvPr id="8" name="Conexão recta 7"/>
          <p:cNvCxnSpPr/>
          <p:nvPr/>
        </p:nvCxnSpPr>
        <p:spPr>
          <a:xfrm>
            <a:off x="6383338" y="4508500"/>
            <a:ext cx="0" cy="12255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o Texto 3"/>
          <p:cNvSpPr>
            <a:spLocks noGrp="1"/>
          </p:cNvSpPr>
          <p:nvPr>
            <p:ph type="body" sz="quarter" idx="10"/>
          </p:nvPr>
        </p:nvSpPr>
        <p:spPr>
          <a:xfrm>
            <a:off x="609600" y="5876925"/>
            <a:ext cx="11582400" cy="29527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t-PT" sz="1200"/>
              <a:t>Marks G, et al  JAIDS 2005;39:446</a:t>
            </a:r>
          </a:p>
          <a:p>
            <a:pPr>
              <a:lnSpc>
                <a:spcPct val="90000"/>
              </a:lnSpc>
            </a:pPr>
            <a:endParaRPr lang="pt-PT" sz="1200" i="0">
              <a:solidFill>
                <a:srgbClr val="C0C0C0"/>
              </a:solidFill>
            </a:endParaRPr>
          </a:p>
        </p:txBody>
      </p:sp>
      <p:pic>
        <p:nvPicPr>
          <p:cNvPr id="3072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23888" y="981075"/>
            <a:ext cx="3168650" cy="4591050"/>
          </a:xfrm>
        </p:spPr>
      </p:pic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631534">
            <a:off x="8616950" y="981075"/>
            <a:ext cx="3865563" cy="307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ângulo 4"/>
          <p:cNvSpPr/>
          <p:nvPr/>
        </p:nvSpPr>
        <p:spPr>
          <a:xfrm>
            <a:off x="4224338" y="3357563"/>
            <a:ext cx="7343775" cy="23590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spcBef>
                <a:spcPts val="600"/>
              </a:spcBef>
              <a:buFontTx/>
              <a:buBlip>
                <a:blip r:embed="rId4"/>
              </a:buBlip>
            </a:pPr>
            <a:r>
              <a:rPr lang="pt-PT" sz="2400" b="1">
                <a:solidFill>
                  <a:schemeClr val="accent1"/>
                </a:solidFill>
                <a:latin typeface="Calibri" pitchFamily="34" charset="0"/>
              </a:rPr>
              <a:t>Conhecimento do status VIH e comportamento: </a:t>
            </a:r>
            <a:r>
              <a:rPr lang="pt-PT" sz="2400" b="1">
                <a:solidFill>
                  <a:schemeClr val="tx2"/>
                </a:solidFill>
                <a:latin typeface="Calibri" pitchFamily="34" charset="0"/>
              </a:rPr>
              <a:t>Após a tomada de conhecimento de que o teste VIH é positivo a prevalência de comportamentos sexuais de alto risco reduz-se substancialmente.</a:t>
            </a:r>
          </a:p>
          <a:p>
            <a:pPr marL="342900" indent="-342900">
              <a:spcBef>
                <a:spcPts val="600"/>
              </a:spcBef>
              <a:buFontTx/>
              <a:buBlip>
                <a:blip r:embed="rId4"/>
              </a:buBlip>
            </a:pPr>
            <a:r>
              <a:rPr lang="pt-PT" sz="2400">
                <a:solidFill>
                  <a:schemeClr val="accent1"/>
                </a:solidFill>
                <a:latin typeface="Calibri" pitchFamily="34" charset="0"/>
              </a:rPr>
              <a:t>Meta análise que mostra redução de 68% nos comportamentos de risco.</a:t>
            </a:r>
          </a:p>
        </p:txBody>
      </p:sp>
      <p:sp>
        <p:nvSpPr>
          <p:cNvPr id="30726" name="Rectângulo 5"/>
          <p:cNvSpPr>
            <a:spLocks noChangeArrowheads="1"/>
          </p:cNvSpPr>
          <p:nvPr/>
        </p:nvSpPr>
        <p:spPr bwMode="auto">
          <a:xfrm>
            <a:off x="3863975" y="981075"/>
            <a:ext cx="5303838" cy="207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ts val="600"/>
              </a:spcBef>
              <a:buFontTx/>
              <a:buBlip>
                <a:blip r:embed="rId4"/>
              </a:buBlip>
            </a:pPr>
            <a:r>
              <a:rPr lang="pt-PT" sz="2400">
                <a:solidFill>
                  <a:schemeClr val="accent1"/>
                </a:solidFill>
                <a:latin typeface="Calibri" pitchFamily="34" charset="0"/>
              </a:rPr>
              <a:t>Tratamento precoce maior sobrevida.</a:t>
            </a:r>
          </a:p>
          <a:p>
            <a:pPr marL="342900" indent="-342900">
              <a:spcBef>
                <a:spcPts val="600"/>
              </a:spcBef>
              <a:buFontTx/>
              <a:buBlip>
                <a:blip r:embed="rId4"/>
              </a:buBlip>
            </a:pPr>
            <a:r>
              <a:rPr lang="pt-PT" sz="2400">
                <a:solidFill>
                  <a:schemeClr val="accent1"/>
                </a:solidFill>
                <a:latin typeface="Calibri" pitchFamily="34" charset="0"/>
              </a:rPr>
              <a:t>Tratamento precoce e interrupção da cadeia de transmissão.</a:t>
            </a:r>
          </a:p>
          <a:p>
            <a:pPr marL="342900" indent="-342900">
              <a:spcBef>
                <a:spcPts val="600"/>
              </a:spcBef>
              <a:buFontTx/>
              <a:buBlip>
                <a:blip r:embed="rId4"/>
              </a:buBlip>
            </a:pPr>
            <a:r>
              <a:rPr lang="pt-PT" sz="2400">
                <a:solidFill>
                  <a:schemeClr val="accent1"/>
                </a:solidFill>
                <a:latin typeface="Calibri" pitchFamily="34" charset="0"/>
              </a:rPr>
              <a:t>Diagnóstico precoce e alteração do comportamento.</a:t>
            </a:r>
          </a:p>
        </p:txBody>
      </p:sp>
      <p:sp>
        <p:nvSpPr>
          <p:cNvPr id="9" name="Título 1"/>
          <p:cNvSpPr>
            <a:spLocks noGrp="1"/>
          </p:cNvSpPr>
          <p:nvPr>
            <p:ph type="title" idx="4294967295"/>
          </p:nvPr>
        </p:nvSpPr>
        <p:spPr>
          <a:xfrm>
            <a:off x="623888" y="87313"/>
            <a:ext cx="10972800" cy="604837"/>
          </a:xfrm>
        </p:spPr>
        <p:txBody>
          <a:bodyPr/>
          <a:lstStyle/>
          <a:p>
            <a:r>
              <a:rPr lang="pt-PT" altLang="pt-PT" sz="3200" b="1" dirty="0">
                <a:solidFill>
                  <a:schemeClr val="accent1"/>
                </a:solidFill>
              </a:rPr>
              <a:t>A importância do diagnóstico precoce</a:t>
            </a:r>
            <a:endParaRPr lang="pt-PT" sz="3200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ítulo 1"/>
          <p:cNvSpPr>
            <a:spLocks noGrp="1"/>
          </p:cNvSpPr>
          <p:nvPr>
            <p:ph type="title" idx="4294967295"/>
          </p:nvPr>
        </p:nvSpPr>
        <p:spPr>
          <a:xfrm>
            <a:off x="623888" y="87313"/>
            <a:ext cx="10972800" cy="604837"/>
          </a:xfrm>
        </p:spPr>
        <p:txBody>
          <a:bodyPr/>
          <a:lstStyle/>
          <a:p>
            <a:r>
              <a:rPr lang="pt-PT" altLang="pt-PT" sz="3200" b="1" dirty="0">
                <a:solidFill>
                  <a:schemeClr val="accent1"/>
                </a:solidFill>
              </a:rPr>
              <a:t>A importância do diagnóstico precoce</a:t>
            </a:r>
            <a:endParaRPr lang="pt-PT" sz="3200" b="1" dirty="0">
              <a:solidFill>
                <a:schemeClr val="accent1"/>
              </a:solidFill>
            </a:endParaRPr>
          </a:p>
        </p:txBody>
      </p:sp>
      <p:sp>
        <p:nvSpPr>
          <p:cNvPr id="63491" name="Marcador de Posição de Conteúdo 4"/>
          <p:cNvSpPr>
            <a:spLocks noGrp="1"/>
          </p:cNvSpPr>
          <p:nvPr>
            <p:ph idx="4294967295"/>
          </p:nvPr>
        </p:nvSpPr>
        <p:spPr>
          <a:xfrm>
            <a:off x="0" y="1341438"/>
            <a:ext cx="8759825" cy="3887787"/>
          </a:xfrm>
        </p:spPr>
        <p:txBody>
          <a:bodyPr/>
          <a:lstStyle/>
          <a:p>
            <a:pPr marL="808038" indent="-265113">
              <a:spcBef>
                <a:spcPts val="600"/>
              </a:spcBef>
              <a:buFontTx/>
              <a:buBlip>
                <a:blip r:embed="rId2"/>
              </a:buBlip>
            </a:pPr>
            <a:r>
              <a:rPr lang="pt-PT" sz="2400" dirty="0">
                <a:solidFill>
                  <a:schemeClr val="accent1"/>
                </a:solidFill>
              </a:rPr>
              <a:t>Critérios que justificam o rastreio de uma doença:</a:t>
            </a:r>
          </a:p>
          <a:p>
            <a:pPr lvl="2">
              <a:spcBef>
                <a:spcPts val="600"/>
              </a:spcBef>
              <a:buClr>
                <a:schemeClr val="tx2"/>
              </a:buClr>
              <a:buFont typeface="Wingdings" pitchFamily="2" charset="2"/>
              <a:buChar char="v"/>
            </a:pPr>
            <a:r>
              <a:rPr lang="pt-PT" sz="2200" dirty="0">
                <a:solidFill>
                  <a:schemeClr val="accent1"/>
                </a:solidFill>
              </a:rPr>
              <a:t>Doença grave que pode ser detectada antes de ter sintomas.</a:t>
            </a:r>
          </a:p>
          <a:p>
            <a:pPr lvl="2">
              <a:spcBef>
                <a:spcPts val="600"/>
              </a:spcBef>
              <a:buClr>
                <a:schemeClr val="tx2"/>
              </a:buClr>
              <a:buFont typeface="Wingdings" pitchFamily="2" charset="2"/>
              <a:buChar char="v"/>
            </a:pPr>
            <a:r>
              <a:rPr lang="pt-PT" sz="2200" dirty="0">
                <a:solidFill>
                  <a:schemeClr val="accent1"/>
                </a:solidFill>
              </a:rPr>
              <a:t>Tratamento é mais eficaz quando iniciado antes do aparecimento de sintomas.</a:t>
            </a:r>
          </a:p>
          <a:p>
            <a:pPr lvl="2">
              <a:spcBef>
                <a:spcPts val="600"/>
              </a:spcBef>
              <a:buClr>
                <a:schemeClr val="tx2"/>
              </a:buClr>
              <a:buFont typeface="Wingdings" pitchFamily="2" charset="2"/>
              <a:buChar char="v"/>
            </a:pPr>
            <a:r>
              <a:rPr lang="pt-PT" sz="2200" dirty="0">
                <a:solidFill>
                  <a:schemeClr val="accent1"/>
                </a:solidFill>
              </a:rPr>
              <a:t>Teste de rastreio disponível, seguro, aceitável e barato.</a:t>
            </a:r>
          </a:p>
          <a:p>
            <a:pPr lvl="2">
              <a:spcBef>
                <a:spcPts val="600"/>
              </a:spcBef>
              <a:buClr>
                <a:schemeClr val="tx2"/>
              </a:buClr>
              <a:buFont typeface="Wingdings" pitchFamily="2" charset="2"/>
              <a:buChar char="v"/>
            </a:pPr>
            <a:r>
              <a:rPr lang="pt-PT" sz="2200" dirty="0">
                <a:solidFill>
                  <a:schemeClr val="accent1"/>
                </a:solidFill>
              </a:rPr>
              <a:t> Os custos do rastreio são razoáveis quando comparados com os benefícios esperados.</a:t>
            </a:r>
          </a:p>
          <a:p>
            <a:pPr lvl="2">
              <a:spcBef>
                <a:spcPts val="600"/>
              </a:spcBef>
              <a:buClr>
                <a:schemeClr val="tx2"/>
              </a:buClr>
              <a:buFont typeface="Wingdings" pitchFamily="2" charset="2"/>
              <a:buChar char="v"/>
            </a:pPr>
            <a:r>
              <a:rPr lang="pt-PT" sz="2200" dirty="0">
                <a:solidFill>
                  <a:schemeClr val="accent1"/>
                </a:solidFill>
              </a:rPr>
              <a:t> Ex: sífilis, cancro de mama, cancro do cólon.</a:t>
            </a:r>
            <a:endParaRPr lang="pt-PT" sz="1600" dirty="0">
              <a:solidFill>
                <a:schemeClr val="accent1"/>
              </a:solidFill>
            </a:endParaRPr>
          </a:p>
          <a:p>
            <a:pPr marL="808038" indent="-265113">
              <a:spcBef>
                <a:spcPts val="600"/>
              </a:spcBef>
            </a:pPr>
            <a:endParaRPr lang="pt-PT" sz="3100" dirty="0">
              <a:solidFill>
                <a:schemeClr val="accent1"/>
              </a:solidFill>
            </a:endParaRPr>
          </a:p>
          <a:p>
            <a:pPr marL="808038" indent="-265113">
              <a:spcBef>
                <a:spcPts val="600"/>
              </a:spcBef>
              <a:buFontTx/>
              <a:buBlip>
                <a:blip r:embed="rId2"/>
              </a:buBlip>
            </a:pPr>
            <a:endParaRPr lang="pt-PT" sz="2200" dirty="0">
              <a:solidFill>
                <a:schemeClr val="accent1"/>
              </a:solidFill>
              <a:cs typeface="Arial" charset="0"/>
            </a:endParaRPr>
          </a:p>
          <a:p>
            <a:pPr marL="808038" indent="-265113">
              <a:spcBef>
                <a:spcPts val="600"/>
              </a:spcBef>
              <a:buFontTx/>
              <a:buBlip>
                <a:blip r:embed="rId2"/>
              </a:buBlip>
            </a:pPr>
            <a:endParaRPr lang="pt-PT" sz="2400" dirty="0">
              <a:solidFill>
                <a:schemeClr val="accent1"/>
              </a:solidFill>
            </a:endParaRPr>
          </a:p>
        </p:txBody>
      </p:sp>
      <p:sp>
        <p:nvSpPr>
          <p:cNvPr id="63493" name="Rectangle 5"/>
          <p:cNvSpPr>
            <a:spLocks noChangeArrowheads="1"/>
          </p:cNvSpPr>
          <p:nvPr/>
        </p:nvSpPr>
        <p:spPr bwMode="auto">
          <a:xfrm>
            <a:off x="3408363" y="5805488"/>
            <a:ext cx="87836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200" i="1">
                <a:solidFill>
                  <a:schemeClr val="accent2"/>
                </a:solidFill>
              </a:rPr>
              <a:t>Principles and Practice of Screening for Disease WHO Public Health Paper, 1968</a:t>
            </a:r>
          </a:p>
        </p:txBody>
      </p:sp>
      <p:pic>
        <p:nvPicPr>
          <p:cNvPr id="634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59825" y="1773238"/>
            <a:ext cx="3095625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ítulo 1"/>
          <p:cNvSpPr>
            <a:spLocks noGrp="1"/>
          </p:cNvSpPr>
          <p:nvPr>
            <p:ph type="title"/>
          </p:nvPr>
        </p:nvSpPr>
        <p:spPr>
          <a:xfrm>
            <a:off x="609600" y="115888"/>
            <a:ext cx="10972800" cy="604837"/>
          </a:xfrm>
        </p:spPr>
        <p:txBody>
          <a:bodyPr/>
          <a:lstStyle/>
          <a:p>
            <a:r>
              <a:rPr lang="pt-PT"/>
              <a:t>Rastreio precoce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623888" y="836613"/>
            <a:ext cx="10945812" cy="828675"/>
          </a:xfrm>
        </p:spPr>
        <p:txBody>
          <a:bodyPr/>
          <a:lstStyle/>
          <a:p>
            <a:pPr marL="0" indent="0" algn="ctr" defTabSz="457200">
              <a:spcBef>
                <a:spcPct val="0"/>
              </a:spcBef>
              <a:buFontTx/>
              <a:buNone/>
            </a:pPr>
            <a:r>
              <a:rPr lang="pt-PT" altLang="pt-PT" b="1"/>
              <a:t>Custo eficácia do rastreio é vantajoso mesmo em populações com baixa prevalência.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quarter" idx="10"/>
          </p:nvPr>
        </p:nvSpPr>
        <p:spPr>
          <a:xfrm>
            <a:off x="0" y="5661025"/>
            <a:ext cx="11582400" cy="295275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t-PT"/>
          </a:p>
        </p:txBody>
      </p:sp>
      <p:sp>
        <p:nvSpPr>
          <p:cNvPr id="32772" name="Rectângulo 4"/>
          <p:cNvSpPr>
            <a:spLocks noChangeArrowheads="1"/>
          </p:cNvSpPr>
          <p:nvPr/>
        </p:nvSpPr>
        <p:spPr bwMode="auto">
          <a:xfrm>
            <a:off x="982663" y="1916113"/>
            <a:ext cx="4537075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r>
              <a:rPr lang="pt-PT" altLang="pt-PT" sz="2000" b="1">
                <a:solidFill>
                  <a:schemeClr val="accent1"/>
                </a:solidFill>
                <a:latin typeface="Calibri" pitchFamily="34" charset="0"/>
              </a:rPr>
              <a:t>ESTADOS UNIDOS ATÈ 2006:</a:t>
            </a:r>
          </a:p>
          <a:p>
            <a:pPr defTabSz="457200"/>
            <a:r>
              <a:rPr lang="pt-PT" altLang="pt-PT" sz="2400" b="1">
                <a:solidFill>
                  <a:schemeClr val="accent1"/>
                </a:solidFill>
                <a:latin typeface="Calibri" pitchFamily="34" charset="0"/>
              </a:rPr>
              <a:t>Rastreio em populações de risco e áreas de prevalência elevada.</a:t>
            </a:r>
          </a:p>
        </p:txBody>
      </p:sp>
      <p:sp>
        <p:nvSpPr>
          <p:cNvPr id="32773" name="Rectângulo 5"/>
          <p:cNvSpPr>
            <a:spLocks noChangeArrowheads="1"/>
          </p:cNvSpPr>
          <p:nvPr/>
        </p:nvSpPr>
        <p:spPr bwMode="auto">
          <a:xfrm>
            <a:off x="7248525" y="1844675"/>
            <a:ext cx="329247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 eaLnBrk="0" hangingPunct="0"/>
            <a:r>
              <a:rPr lang="pt-PT" sz="2000">
                <a:solidFill>
                  <a:schemeClr val="tx2"/>
                </a:solidFill>
                <a:latin typeface="Calibri" pitchFamily="34" charset="0"/>
              </a:rPr>
              <a:t>Baixa eficácia</a:t>
            </a:r>
          </a:p>
          <a:p>
            <a:pPr defTabSz="457200" eaLnBrk="0" hangingPunct="0"/>
            <a:r>
              <a:rPr lang="pt-PT" sz="2000">
                <a:solidFill>
                  <a:schemeClr val="tx2"/>
                </a:solidFill>
                <a:latin typeface="Calibri" pitchFamily="34" charset="0"/>
              </a:rPr>
              <a:t>Manutenção de novas infecções.</a:t>
            </a:r>
          </a:p>
        </p:txBody>
      </p:sp>
      <p:sp>
        <p:nvSpPr>
          <p:cNvPr id="7" name="Seta para a direita 6"/>
          <p:cNvSpPr/>
          <p:nvPr/>
        </p:nvSpPr>
        <p:spPr>
          <a:xfrm>
            <a:off x="5602288" y="2170113"/>
            <a:ext cx="1152525" cy="3651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PT"/>
          </a:p>
        </p:txBody>
      </p:sp>
      <p:sp>
        <p:nvSpPr>
          <p:cNvPr id="8" name="Rectângulo 7"/>
          <p:cNvSpPr/>
          <p:nvPr/>
        </p:nvSpPr>
        <p:spPr>
          <a:xfrm>
            <a:off x="1919288" y="3933825"/>
            <a:ext cx="2174875" cy="457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hangingPunct="0"/>
            <a:r>
              <a:rPr lang="pt-PT" sz="2400">
                <a:solidFill>
                  <a:srgbClr val="002343"/>
                </a:solidFill>
                <a:latin typeface="Calibri" pitchFamily="34" charset="0"/>
              </a:rPr>
              <a:t>Depois de 2006.</a:t>
            </a:r>
          </a:p>
        </p:txBody>
      </p:sp>
      <p:sp>
        <p:nvSpPr>
          <p:cNvPr id="9" name="Seta para a direita 8"/>
          <p:cNvSpPr/>
          <p:nvPr/>
        </p:nvSpPr>
        <p:spPr>
          <a:xfrm>
            <a:off x="5303838" y="4005263"/>
            <a:ext cx="1655762" cy="2873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PT"/>
          </a:p>
        </p:txBody>
      </p:sp>
      <p:sp>
        <p:nvSpPr>
          <p:cNvPr id="32777" name="Rectângulo 9"/>
          <p:cNvSpPr>
            <a:spLocks noChangeArrowheads="1"/>
          </p:cNvSpPr>
          <p:nvPr/>
        </p:nvSpPr>
        <p:spPr bwMode="auto">
          <a:xfrm>
            <a:off x="7248525" y="3584575"/>
            <a:ext cx="44164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r>
              <a:rPr lang="pt-PT" altLang="pt-PT" sz="2000" b="1">
                <a:solidFill>
                  <a:schemeClr val="tx2"/>
                </a:solidFill>
                <a:latin typeface="Calibri" pitchFamily="34" charset="0"/>
              </a:rPr>
              <a:t>Rastreio por rotina entre os 13 e os 64 anos, NÃO BASEADO NO RISCO</a:t>
            </a:r>
          </a:p>
          <a:p>
            <a:pPr defTabSz="457200"/>
            <a:r>
              <a:rPr lang="pt-PT" altLang="pt-PT" sz="2000" b="1">
                <a:solidFill>
                  <a:schemeClr val="tx2"/>
                </a:solidFill>
                <a:latin typeface="Calibri" pitchFamily="34" charset="0"/>
              </a:rPr>
              <a:t>OPT OUT EM VEZ DE OPT IN!</a:t>
            </a:r>
          </a:p>
          <a:p>
            <a:pPr defTabSz="457200"/>
            <a:endParaRPr lang="pt-PT" altLang="pt-PT" sz="2000" b="1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ítulo 1"/>
          <p:cNvSpPr>
            <a:spLocks noGrp="1"/>
          </p:cNvSpPr>
          <p:nvPr>
            <p:ph type="title"/>
          </p:nvPr>
        </p:nvSpPr>
        <p:spPr>
          <a:xfrm>
            <a:off x="609600" y="41275"/>
            <a:ext cx="10972800" cy="604838"/>
          </a:xfrm>
        </p:spPr>
        <p:txBody>
          <a:bodyPr/>
          <a:lstStyle/>
          <a:p>
            <a:r>
              <a:rPr lang="pt-PT" altLang="pt-PT"/>
              <a:t>Rastreio de infeção VIH adulto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quarter" idx="10"/>
          </p:nvPr>
        </p:nvSpPr>
        <p:spPr>
          <a:xfrm>
            <a:off x="0" y="5661025"/>
            <a:ext cx="11582400" cy="295275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t-PT"/>
          </a:p>
        </p:txBody>
      </p:sp>
      <p:pic>
        <p:nvPicPr>
          <p:cNvPr id="1433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31950" y="1116013"/>
            <a:ext cx="3084513" cy="4389437"/>
          </a:xfrm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11900" y="1120775"/>
            <a:ext cx="4535488" cy="393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Rectângulo 4"/>
          <p:cNvSpPr>
            <a:spLocks noChangeArrowheads="1"/>
          </p:cNvSpPr>
          <p:nvPr/>
        </p:nvSpPr>
        <p:spPr bwMode="auto">
          <a:xfrm>
            <a:off x="2208213" y="692150"/>
            <a:ext cx="20018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PT" b="1">
                <a:solidFill>
                  <a:schemeClr val="tx2"/>
                </a:solidFill>
                <a:latin typeface="Calibri" pitchFamily="34" charset="0"/>
              </a:rPr>
              <a:t>UM MUNDO IDEAL</a:t>
            </a:r>
          </a:p>
        </p:txBody>
      </p:sp>
      <p:sp>
        <p:nvSpPr>
          <p:cNvPr id="14342" name="Rectângulo 5"/>
          <p:cNvSpPr>
            <a:spLocks noChangeArrowheads="1"/>
          </p:cNvSpPr>
          <p:nvPr/>
        </p:nvSpPr>
        <p:spPr bwMode="auto">
          <a:xfrm>
            <a:off x="7391400" y="708025"/>
            <a:ext cx="17287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PT" b="1">
                <a:solidFill>
                  <a:schemeClr val="tx2"/>
                </a:solidFill>
                <a:latin typeface="Calibri" pitchFamily="34" charset="0"/>
              </a:rPr>
              <a:t>O MUNDO REAL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0" y="1773238"/>
            <a:ext cx="11582400" cy="45910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pt-PT" sz="1500" b="1"/>
              <a:t>NORMA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pt-PT" sz="1500" b="1"/>
              <a:t>	   1. O rastreio laboratorial da infeção pelo Vírus da Imunodeficiência Humana (VIH) deve ser efetuado em todos os indivíduos com idade compreendida entre os 18 e 64 anos (Nível de Evidência B, Grau de Recomendação I) (1,16,17,23,28).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pt-PT" sz="1500"/>
              <a:t>	2. Com exceção do disposto nos pontos seguintes da presente Norma, a determinação laboratorial do VIH deve ser repetida, na população mencionada no ponto 1, se existir exposição de risco (Nível de Evidência B, Grau de Recomendação I) (23,28).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pt-PT" sz="1500"/>
              <a:t>	3. Independentemente da idade, o rastreio laboratorial da infeção pelo Vírus da Imunodeficiência Humana deve ser efetuado ainda, e de forma mais específica, nas subpopulações seguintes (Anexo I, Quadros 1, 2 e 3) (Nível de Evidência B, Grau de Recomendação I) (7, 8, 16, 23, 26) :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pt-PT" sz="1500"/>
              <a:t>	 	a) Utentes a quem seja necessário realizar diagnóstico diferencial de infeção por VIH;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pt-PT" sz="1500"/>
              <a:t>		b) Utentes a quem foi diagnosticada uma infeção sexualmente transmissível;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pt-PT" sz="1500"/>
              <a:t>		c) Parceiros sexuais de homens e mulheres a quem foi diagnosticada infeção por VIH;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pt-PT" sz="1500"/>
              <a:t>		d) Homens que tiveram sexo com outros homens; e) Mulheres parceiras de homens que tiveram sexo com outros homens; f) Pessoas 	com história de utilização de drogas;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pt-PT" sz="1500"/>
              <a:t>		g) Homens e mulheres originários de países com elevada prevalência de infeção por VIH (&gt; 1%);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pt-PT" sz="1500"/>
              <a:t>		h) Homens e mulheres que tiveram sexo no estrangeiro ou em Portugal com pessoas de países de elevada prevalência;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pt-PT" sz="1500"/>
              <a:t>		i) Reclusos;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pt-PT" sz="1500"/>
              <a:t>		j) Populações nómadas;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pt-PT" sz="1500"/>
              <a:t>		k) Sem abrigo; </a:t>
            </a:r>
          </a:p>
        </p:txBody>
      </p:sp>
      <p:pic>
        <p:nvPicPr>
          <p:cNvPr id="3379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3713" y="115888"/>
            <a:ext cx="4320480" cy="167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eta para a direita 4"/>
          <p:cNvSpPr/>
          <p:nvPr/>
        </p:nvSpPr>
        <p:spPr>
          <a:xfrm rot="21157282">
            <a:off x="38100" y="1993900"/>
            <a:ext cx="955675" cy="503238"/>
          </a:xfrm>
          <a:prstGeom prst="right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PT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ítulo 1"/>
          <p:cNvSpPr>
            <a:spLocks noGrp="1"/>
          </p:cNvSpPr>
          <p:nvPr>
            <p:ph type="title" idx="4294967295"/>
          </p:nvPr>
        </p:nvSpPr>
        <p:spPr>
          <a:xfrm>
            <a:off x="623888" y="115888"/>
            <a:ext cx="10972800" cy="604837"/>
          </a:xfrm>
        </p:spPr>
        <p:txBody>
          <a:bodyPr/>
          <a:lstStyle/>
          <a:p>
            <a:r>
              <a:rPr lang="pt-PT" altLang="pt-PT" sz="3200" b="1">
                <a:solidFill>
                  <a:schemeClr val="accent1"/>
                </a:solidFill>
              </a:rPr>
              <a:t>Testes diagnósticos</a:t>
            </a:r>
            <a:endParaRPr lang="pt-PT" sz="3200" b="1">
              <a:solidFill>
                <a:schemeClr val="accent1"/>
              </a:solidFill>
            </a:endParaRPr>
          </a:p>
        </p:txBody>
      </p:sp>
      <p:sp>
        <p:nvSpPr>
          <p:cNvPr id="69635" name="Marcador de Posição de Conteúdo 4"/>
          <p:cNvSpPr>
            <a:spLocks noGrp="1"/>
          </p:cNvSpPr>
          <p:nvPr>
            <p:ph idx="4294967295"/>
          </p:nvPr>
        </p:nvSpPr>
        <p:spPr>
          <a:xfrm>
            <a:off x="0" y="1557338"/>
            <a:ext cx="10945813" cy="4175125"/>
          </a:xfrm>
        </p:spPr>
        <p:txBody>
          <a:bodyPr/>
          <a:lstStyle/>
          <a:p>
            <a:pPr marL="808038" indent="-265113">
              <a:spcBef>
                <a:spcPts val="600"/>
              </a:spcBef>
              <a:buFontTx/>
              <a:buBlip>
                <a:blip r:embed="rId2"/>
              </a:buBlip>
            </a:pPr>
            <a:r>
              <a:rPr lang="pt-PT" sz="2400" dirty="0">
                <a:solidFill>
                  <a:schemeClr val="accent1"/>
                </a:solidFill>
              </a:rPr>
              <a:t>Aspectos éticos:</a:t>
            </a:r>
          </a:p>
          <a:p>
            <a:pPr lvl="2">
              <a:spcBef>
                <a:spcPts val="600"/>
              </a:spcBef>
              <a:buClr>
                <a:schemeClr val="tx2"/>
              </a:buClr>
              <a:buFont typeface="Wingdings" pitchFamily="2" charset="2"/>
              <a:buChar char="v"/>
            </a:pPr>
            <a:r>
              <a:rPr lang="pt-PT" altLang="pt-PT" sz="2200" dirty="0">
                <a:solidFill>
                  <a:schemeClr val="accent1"/>
                </a:solidFill>
              </a:rPr>
              <a:t>Espaço próprio com isolamento visual e sonoro.</a:t>
            </a:r>
          </a:p>
          <a:p>
            <a:pPr lvl="2">
              <a:spcBef>
                <a:spcPts val="600"/>
              </a:spcBef>
              <a:buClr>
                <a:schemeClr val="tx2"/>
              </a:buClr>
              <a:buFont typeface="Wingdings" pitchFamily="2" charset="2"/>
              <a:buChar char="v"/>
            </a:pPr>
            <a:r>
              <a:rPr lang="pt-PT" altLang="pt-PT" sz="2200" b="1" dirty="0">
                <a:solidFill>
                  <a:schemeClr val="tx2"/>
                </a:solidFill>
              </a:rPr>
              <a:t>Rastreio anónimo, confidencial e voluntário. </a:t>
            </a:r>
          </a:p>
          <a:p>
            <a:pPr lvl="2">
              <a:spcBef>
                <a:spcPts val="600"/>
              </a:spcBef>
              <a:buClr>
                <a:schemeClr val="tx2"/>
              </a:buClr>
              <a:buFont typeface="Wingdings" pitchFamily="2" charset="2"/>
              <a:buChar char="v"/>
            </a:pPr>
            <a:r>
              <a:rPr lang="pt-PT" altLang="pt-PT" sz="2200" dirty="0">
                <a:solidFill>
                  <a:schemeClr val="accent1"/>
                </a:solidFill>
              </a:rPr>
              <a:t>Informação/aconselhamento pré-teste.</a:t>
            </a:r>
          </a:p>
          <a:p>
            <a:pPr lvl="2">
              <a:spcBef>
                <a:spcPts val="600"/>
              </a:spcBef>
              <a:buClr>
                <a:schemeClr val="tx2"/>
              </a:buClr>
              <a:buFont typeface="Wingdings" pitchFamily="2" charset="2"/>
              <a:buChar char="v"/>
            </a:pPr>
            <a:r>
              <a:rPr lang="pt-PT" altLang="pt-PT" sz="2200" dirty="0">
                <a:solidFill>
                  <a:schemeClr val="accent1"/>
                </a:solidFill>
              </a:rPr>
              <a:t>Doente lúcido.</a:t>
            </a:r>
          </a:p>
          <a:p>
            <a:pPr lvl="2">
              <a:spcBef>
                <a:spcPts val="600"/>
              </a:spcBef>
              <a:buClr>
                <a:schemeClr val="tx2"/>
              </a:buClr>
              <a:buFont typeface="Wingdings" pitchFamily="2" charset="2"/>
              <a:buChar char="v"/>
            </a:pPr>
            <a:r>
              <a:rPr lang="pt-PT" altLang="pt-PT" sz="2200" dirty="0">
                <a:solidFill>
                  <a:schemeClr val="accent1"/>
                </a:solidFill>
              </a:rPr>
              <a:t>Comunicar o resultado – </a:t>
            </a:r>
            <a:r>
              <a:rPr lang="pt-PT" altLang="pt-PT" sz="2200" b="1" dirty="0">
                <a:solidFill>
                  <a:schemeClr val="accent1"/>
                </a:solidFill>
              </a:rPr>
              <a:t>Responsabilidade de quem pede/realiza o teste.</a:t>
            </a:r>
            <a:r>
              <a:rPr lang="pt-PT" altLang="pt-PT" sz="2200" dirty="0">
                <a:solidFill>
                  <a:schemeClr val="accent1"/>
                </a:solidFill>
              </a:rPr>
              <a:t> </a:t>
            </a:r>
            <a:r>
              <a:rPr lang="pt-PT" altLang="pt-PT" sz="2200" b="1" dirty="0">
                <a:solidFill>
                  <a:schemeClr val="tx2"/>
                </a:solidFill>
              </a:rPr>
              <a:t>Confidencialidade do resultado</a:t>
            </a:r>
            <a:r>
              <a:rPr lang="pt-PT" altLang="pt-PT" sz="2200" dirty="0">
                <a:solidFill>
                  <a:schemeClr val="tx2"/>
                </a:solidFill>
              </a:rPr>
              <a:t>.</a:t>
            </a:r>
            <a:endParaRPr lang="pt-PT" altLang="pt-PT" sz="2200" dirty="0">
              <a:solidFill>
                <a:schemeClr val="accent1"/>
              </a:solidFill>
            </a:endParaRPr>
          </a:p>
          <a:p>
            <a:pPr lvl="2">
              <a:spcBef>
                <a:spcPts val="600"/>
              </a:spcBef>
              <a:buClr>
                <a:schemeClr val="tx2"/>
              </a:buClr>
              <a:buFont typeface="Wingdings" pitchFamily="2" charset="2"/>
              <a:buChar char="v"/>
            </a:pPr>
            <a:r>
              <a:rPr lang="pt-PT" altLang="pt-PT" sz="2200" b="1" dirty="0">
                <a:solidFill>
                  <a:schemeClr val="accent1"/>
                </a:solidFill>
              </a:rPr>
              <a:t>Referenciação hospitalar assente na livre escolha do doente.</a:t>
            </a:r>
          </a:p>
          <a:p>
            <a:pPr lvl="2">
              <a:spcBef>
                <a:spcPts val="600"/>
              </a:spcBef>
              <a:buClr>
                <a:schemeClr val="tx2"/>
              </a:buClr>
              <a:buFont typeface="Wingdings" pitchFamily="2" charset="2"/>
              <a:buChar char="v"/>
            </a:pPr>
            <a:r>
              <a:rPr lang="pt-PT" altLang="pt-PT" sz="2200" dirty="0">
                <a:solidFill>
                  <a:schemeClr val="accent1"/>
                </a:solidFill>
              </a:rPr>
              <a:t>Discutir com o doente quem vai ter acesso à informação.</a:t>
            </a:r>
          </a:p>
          <a:p>
            <a:pPr lvl="2">
              <a:spcBef>
                <a:spcPts val="600"/>
              </a:spcBef>
              <a:buClr>
                <a:schemeClr val="tx2"/>
              </a:buClr>
              <a:buFont typeface="Wingdings" pitchFamily="2" charset="2"/>
              <a:buChar char="v"/>
            </a:pPr>
            <a:r>
              <a:rPr lang="pt-PT" altLang="pt-PT" sz="2200" b="1" dirty="0">
                <a:solidFill>
                  <a:schemeClr val="accent1"/>
                </a:solidFill>
              </a:rPr>
              <a:t>Não informar família sem autorização do doente.</a:t>
            </a:r>
          </a:p>
          <a:p>
            <a:pPr lvl="2">
              <a:spcBef>
                <a:spcPts val="600"/>
              </a:spcBef>
              <a:buClr>
                <a:schemeClr val="tx2"/>
              </a:buClr>
              <a:buFont typeface="Wingdings" pitchFamily="2" charset="2"/>
              <a:buNone/>
            </a:pPr>
            <a:endParaRPr lang="pt-PT" altLang="pt-PT" sz="1800" dirty="0">
              <a:solidFill>
                <a:schemeClr val="accent1"/>
              </a:solidFill>
            </a:endParaRPr>
          </a:p>
          <a:p>
            <a:pPr marL="808038" indent="-265113">
              <a:spcBef>
                <a:spcPts val="600"/>
              </a:spcBef>
              <a:buClr>
                <a:schemeClr val="tx2"/>
              </a:buClr>
              <a:buFont typeface="Wingdings" pitchFamily="2" charset="2"/>
              <a:buChar char="v"/>
            </a:pPr>
            <a:endParaRPr lang="pt-PT" sz="2200" dirty="0">
              <a:solidFill>
                <a:schemeClr val="accent1"/>
              </a:solidFill>
            </a:endParaRPr>
          </a:p>
          <a:p>
            <a:pPr marL="808038" indent="-265113">
              <a:spcBef>
                <a:spcPts val="600"/>
              </a:spcBef>
              <a:buFontTx/>
              <a:buBlip>
                <a:blip r:embed="rId2"/>
              </a:buBlip>
            </a:pPr>
            <a:endParaRPr lang="pt-PT" sz="2200" dirty="0">
              <a:solidFill>
                <a:schemeClr val="accent1"/>
              </a:solidFill>
              <a:cs typeface="Arial" charset="0"/>
            </a:endParaRPr>
          </a:p>
          <a:p>
            <a:pPr marL="808038" indent="-265113">
              <a:spcBef>
                <a:spcPts val="600"/>
              </a:spcBef>
              <a:buFontTx/>
              <a:buBlip>
                <a:blip r:embed="rId2"/>
              </a:buBlip>
            </a:pPr>
            <a:endParaRPr lang="pt-PT" sz="2400" dirty="0">
              <a:solidFill>
                <a:schemeClr val="accent1"/>
              </a:solidFill>
            </a:endParaRPr>
          </a:p>
        </p:txBody>
      </p:sp>
      <p:pic>
        <p:nvPicPr>
          <p:cNvPr id="696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703045">
            <a:off x="7175500" y="476250"/>
            <a:ext cx="4800600" cy="257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ítulo 1"/>
          <p:cNvSpPr>
            <a:spLocks noGrp="1"/>
          </p:cNvSpPr>
          <p:nvPr>
            <p:ph type="title"/>
          </p:nvPr>
        </p:nvSpPr>
        <p:spPr>
          <a:xfrm>
            <a:off x="623888" y="87313"/>
            <a:ext cx="10972800" cy="604837"/>
          </a:xfrm>
        </p:spPr>
        <p:txBody>
          <a:bodyPr/>
          <a:lstStyle/>
          <a:p>
            <a:r>
              <a:rPr lang="pt-PT"/>
              <a:t>Teste de diagnóstico</a:t>
            </a:r>
          </a:p>
        </p:txBody>
      </p:sp>
      <p:pic>
        <p:nvPicPr>
          <p:cNvPr id="3584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39788" y="908050"/>
            <a:ext cx="6419850" cy="4591050"/>
          </a:xfrm>
        </p:spPr>
      </p:pic>
      <p:pic>
        <p:nvPicPr>
          <p:cNvPr id="3584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26488" y="115888"/>
            <a:ext cx="3230562" cy="179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7" name="Marcador de Posição de Conteúdo 2"/>
          <p:cNvSpPr>
            <a:spLocks/>
          </p:cNvSpPr>
          <p:nvPr/>
        </p:nvSpPr>
        <p:spPr bwMode="auto">
          <a:xfrm>
            <a:off x="7104063" y="2205038"/>
            <a:ext cx="4824412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808038" indent="-265113">
              <a:spcBef>
                <a:spcPts val="600"/>
              </a:spcBef>
              <a:buFontTx/>
              <a:buBlip>
                <a:blip r:embed="rId4"/>
              </a:buBlip>
            </a:pPr>
            <a:r>
              <a:rPr lang="pt-PT">
                <a:solidFill>
                  <a:schemeClr val="accent1"/>
                </a:solidFill>
                <a:latin typeface="Calibri" pitchFamily="34" charset="0"/>
              </a:rPr>
              <a:t>Os testes de 4ª geração permitem detectar anticorpos e antigenes.</a:t>
            </a:r>
          </a:p>
          <a:p>
            <a:pPr marL="808038" indent="-265113">
              <a:spcBef>
                <a:spcPts val="600"/>
              </a:spcBef>
              <a:buFontTx/>
              <a:buBlip>
                <a:blip r:embed="rId4"/>
              </a:buBlip>
            </a:pPr>
            <a:r>
              <a:rPr lang="pt-PT">
                <a:solidFill>
                  <a:schemeClr val="accent1"/>
                </a:solidFill>
                <a:latin typeface="Calibri" pitchFamily="34" charset="0"/>
              </a:rPr>
              <a:t>Os testes de 3ª geração só detectam anticorpos.</a:t>
            </a:r>
          </a:p>
          <a:p>
            <a:pPr marL="808038" indent="-265113">
              <a:spcBef>
                <a:spcPts val="600"/>
              </a:spcBef>
              <a:buFontTx/>
              <a:buBlip>
                <a:blip r:embed="rId4"/>
              </a:buBlip>
            </a:pPr>
            <a:r>
              <a:rPr lang="pt-PT">
                <a:solidFill>
                  <a:schemeClr val="accent1"/>
                </a:solidFill>
                <a:latin typeface="Calibri" pitchFamily="34" charset="0"/>
              </a:rPr>
              <a:t>Período de janela é o tempo que leva desde a infecção até ao surgimento dos anticorpos contra o virus.</a:t>
            </a:r>
          </a:p>
          <a:p>
            <a:pPr marL="808038" indent="-265113">
              <a:spcBef>
                <a:spcPts val="600"/>
              </a:spcBef>
              <a:buFontTx/>
              <a:buBlip>
                <a:blip r:embed="rId4"/>
              </a:buBlip>
            </a:pPr>
            <a:r>
              <a:rPr lang="pt-PT">
                <a:solidFill>
                  <a:schemeClr val="accent1"/>
                </a:solidFill>
                <a:latin typeface="Calibri" pitchFamily="34" charset="0"/>
              </a:rPr>
              <a:t>Nos testes de 3ª geração o período de janela é de 20 a 30 dias.</a:t>
            </a:r>
          </a:p>
          <a:p>
            <a:pPr marL="808038" indent="-265113">
              <a:spcBef>
                <a:spcPts val="600"/>
              </a:spcBef>
              <a:buFontTx/>
              <a:buBlip>
                <a:blip r:embed="rId4"/>
              </a:buBlip>
            </a:pPr>
            <a:r>
              <a:rPr lang="pt-PT">
                <a:solidFill>
                  <a:schemeClr val="accent1"/>
                </a:solidFill>
                <a:latin typeface="Calibri" pitchFamily="34" charset="0"/>
              </a:rPr>
              <a:t>Nos testes de 4ª geração o diagnóstico é mais precoce.</a:t>
            </a:r>
          </a:p>
          <a:p>
            <a:pPr marL="808038" indent="-265113">
              <a:spcBef>
                <a:spcPts val="600"/>
              </a:spcBef>
              <a:buFontTx/>
              <a:buBlip>
                <a:blip r:embed="rId4"/>
              </a:buBlip>
            </a:pPr>
            <a:endParaRPr lang="pt-PT">
              <a:solidFill>
                <a:schemeClr val="accent1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ítulo 1"/>
          <p:cNvSpPr>
            <a:spLocks noGrp="1"/>
          </p:cNvSpPr>
          <p:nvPr>
            <p:ph type="title"/>
          </p:nvPr>
        </p:nvSpPr>
        <p:spPr>
          <a:xfrm>
            <a:off x="609600" y="160338"/>
            <a:ext cx="10972800" cy="604837"/>
          </a:xfrm>
        </p:spPr>
        <p:txBody>
          <a:bodyPr/>
          <a:lstStyle/>
          <a:p>
            <a:r>
              <a:rPr lang="pt-PT"/>
              <a:t>Caso prático 1 </a:t>
            </a:r>
          </a:p>
        </p:txBody>
      </p:sp>
      <p:sp>
        <p:nvSpPr>
          <p:cNvPr id="36866" name="Marcador de Posição de Conteúdo 2"/>
          <p:cNvSpPr>
            <a:spLocks noGrp="1"/>
          </p:cNvSpPr>
          <p:nvPr>
            <p:ph idx="1"/>
          </p:nvPr>
        </p:nvSpPr>
        <p:spPr>
          <a:xfrm>
            <a:off x="0" y="1016000"/>
            <a:ext cx="11582400" cy="4591050"/>
          </a:xfrm>
        </p:spPr>
        <p:txBody>
          <a:bodyPr/>
          <a:lstStyle/>
          <a:p>
            <a:r>
              <a:rPr lang="pt-PT" dirty="0"/>
              <a:t>Mulher de 37 anos de idade, natural do Brasil, a residir em Portugal há 4 anos, casada.</a:t>
            </a:r>
          </a:p>
          <a:p>
            <a:r>
              <a:rPr lang="pt-PT" dirty="0"/>
              <a:t>Recorre à consulta de MGF para consulta de rotina e a médica propõe-lhe a realização do teste de VIH entre os exames de rotina.</a:t>
            </a:r>
          </a:p>
          <a:p>
            <a:r>
              <a:rPr lang="pt-PT" dirty="0"/>
              <a:t>Por sua iniciativa realizou em centro de diagnóstico anónimo um teste rápido de 3ª geração que era negativo.</a:t>
            </a:r>
          </a:p>
          <a:p>
            <a:r>
              <a:rPr lang="pt-PT" dirty="0"/>
              <a:t>1 semana depois volta á consulta com o resultado das análises pedidas pela MGF: </a:t>
            </a:r>
          </a:p>
          <a:p>
            <a:pPr lvl="1">
              <a:buSzTx/>
            </a:pPr>
            <a:r>
              <a:rPr lang="pt-PT" dirty="0"/>
              <a:t>Teste de 4º geração fracamente positivo.</a:t>
            </a:r>
          </a:p>
          <a:p>
            <a:pPr lvl="1">
              <a:buSzTx/>
            </a:pPr>
            <a:r>
              <a:rPr lang="pt-PT" dirty="0"/>
              <a:t>Western Blot para VIH1 e 2 negativo.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quarter" idx="10"/>
          </p:nvPr>
        </p:nvSpPr>
        <p:spPr>
          <a:xfrm>
            <a:off x="0" y="5661025"/>
            <a:ext cx="11582400" cy="295275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t-PT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idx="4294967295"/>
          </p:nvPr>
        </p:nvSpPr>
        <p:spPr>
          <a:xfrm>
            <a:off x="582797" y="1846263"/>
            <a:ext cx="10363200" cy="3330575"/>
          </a:xfrm>
        </p:spPr>
        <p:txBody>
          <a:bodyPr/>
          <a:lstStyle/>
          <a:p>
            <a:pPr marL="1057275" indent="-51435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Calibri" pitchFamily="34" charset="0"/>
              <a:buAutoNum type="arabicPeriod"/>
            </a:pPr>
            <a:r>
              <a:rPr lang="pt-PT" sz="2400" b="1" dirty="0">
                <a:solidFill>
                  <a:schemeClr val="accent1"/>
                </a:solidFill>
              </a:rPr>
              <a:t>Considerar que o teste é negativo e não dar importância ao resultado.</a:t>
            </a:r>
          </a:p>
          <a:p>
            <a:pPr marL="1057275" indent="-51435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Calibri" pitchFamily="34" charset="0"/>
              <a:buAutoNum type="arabicPeriod"/>
            </a:pPr>
            <a:r>
              <a:rPr lang="pt-PT" sz="2400" b="1" dirty="0">
                <a:solidFill>
                  <a:schemeClr val="accent1"/>
                </a:solidFill>
              </a:rPr>
              <a:t>Sossegar a doente e dizer que se trata provavelmente de um falso positivo, por reação cruzada com outro virus uma vez que o teste de Western Blot é negativo.</a:t>
            </a:r>
          </a:p>
          <a:p>
            <a:pPr marL="1057275" indent="-51435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Calibri" pitchFamily="34" charset="0"/>
              <a:buAutoNum type="arabicPeriod"/>
            </a:pPr>
            <a:r>
              <a:rPr lang="pt-PT" sz="2400" b="1" dirty="0">
                <a:solidFill>
                  <a:schemeClr val="accent1"/>
                </a:solidFill>
              </a:rPr>
              <a:t>Sossegar a doente como anterior mas repetir o teste dentro de 1 mês.</a:t>
            </a:r>
          </a:p>
          <a:p>
            <a:pPr marL="1057275" indent="-51435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Calibri" pitchFamily="34" charset="0"/>
              <a:buAutoNum type="arabicPeriod"/>
            </a:pPr>
            <a:r>
              <a:rPr lang="pt-PT" sz="2400" b="1" dirty="0">
                <a:solidFill>
                  <a:schemeClr val="accent1"/>
                </a:solidFill>
              </a:rPr>
              <a:t>Referenciar de imediato para consulta de especialidade pois pode tratar-se de uma primo-infecção e existe risco de transmissão elevado.</a:t>
            </a:r>
          </a:p>
          <a:p>
            <a:pPr marL="1057275" indent="-51435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+mj-lt"/>
              <a:buNone/>
            </a:pPr>
            <a:endParaRPr lang="es-ES" sz="2400" b="1" dirty="0">
              <a:solidFill>
                <a:schemeClr val="accent1"/>
              </a:solidFill>
            </a:endParaRPr>
          </a:p>
        </p:txBody>
      </p:sp>
      <p:sp>
        <p:nvSpPr>
          <p:cNvPr id="64515" name="Marcador de texto 2"/>
          <p:cNvSpPr>
            <a:spLocks noGrp="1"/>
          </p:cNvSpPr>
          <p:nvPr>
            <p:ph type="body" idx="4294967295"/>
          </p:nvPr>
        </p:nvSpPr>
        <p:spPr>
          <a:xfrm>
            <a:off x="982663" y="981075"/>
            <a:ext cx="10363200" cy="649288"/>
          </a:xfrm>
        </p:spPr>
        <p:txBody>
          <a:bodyPr anchor="b"/>
          <a:lstStyle/>
          <a:p>
            <a:pPr marL="0" indent="0" algn="ctr">
              <a:buFont typeface="Arial" charset="0"/>
              <a:buNone/>
            </a:pPr>
            <a:r>
              <a:rPr lang="pt-PT" sz="2800">
                <a:solidFill>
                  <a:schemeClr val="tx2"/>
                </a:solidFill>
              </a:rPr>
              <a:t>O que fazer?</a:t>
            </a:r>
            <a:endParaRPr lang="es-ES" sz="2800">
              <a:solidFill>
                <a:schemeClr val="tx2"/>
              </a:solidFill>
            </a:endParaRPr>
          </a:p>
        </p:txBody>
      </p:sp>
      <p:sp>
        <p:nvSpPr>
          <p:cNvPr id="64516" name="Título 4"/>
          <p:cNvSpPr>
            <a:spLocks noGrp="1"/>
          </p:cNvSpPr>
          <p:nvPr>
            <p:ph type="title" idx="4294967295"/>
          </p:nvPr>
        </p:nvSpPr>
        <p:spPr>
          <a:xfrm>
            <a:off x="609600" y="160338"/>
            <a:ext cx="10972800" cy="604837"/>
          </a:xfrm>
        </p:spPr>
        <p:txBody>
          <a:bodyPr/>
          <a:lstStyle/>
          <a:p>
            <a:r>
              <a:rPr lang="es-ES" sz="3200" b="1">
                <a:solidFill>
                  <a:schemeClr val="accent1"/>
                </a:solidFill>
              </a:rPr>
              <a:t>Pergunta 2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A0A2230-8637-4CF7-A934-015F26374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Quando</a:t>
            </a:r>
            <a:r>
              <a:rPr lang="es-ES" dirty="0"/>
              <a:t> referenciar para consulta </a:t>
            </a:r>
            <a:r>
              <a:rPr lang="es-ES" dirty="0" err="1"/>
              <a:t>hospitalar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9B1C3074-1119-43E8-ACC1-4615633D3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56792"/>
            <a:ext cx="11582400" cy="4592024"/>
          </a:xfrm>
        </p:spPr>
        <p:txBody>
          <a:bodyPr/>
          <a:lstStyle/>
          <a:p>
            <a:r>
              <a:rPr lang="pt-PT" altLang="es-ES" dirty="0">
                <a:solidFill>
                  <a:srgbClr val="004586"/>
                </a:solidFill>
              </a:rPr>
              <a:t>Se teste positivo (Ac VIH, AcVIH1 ou AcVIH2 positivo).</a:t>
            </a:r>
          </a:p>
          <a:p>
            <a:pPr>
              <a:buClr>
                <a:srgbClr val="004586"/>
              </a:buClr>
            </a:pPr>
            <a:r>
              <a:rPr lang="pt-PT" altLang="es-ES" dirty="0">
                <a:solidFill>
                  <a:srgbClr val="004586"/>
                </a:solidFill>
              </a:rPr>
              <a:t>Se teste indeterminado, é aconselhável repetir. </a:t>
            </a:r>
          </a:p>
          <a:p>
            <a:pPr>
              <a:buClr>
                <a:srgbClr val="004586"/>
              </a:buClr>
            </a:pPr>
            <a:r>
              <a:rPr lang="pt-PT" altLang="es-ES" dirty="0">
                <a:solidFill>
                  <a:srgbClr val="004586"/>
                </a:solidFill>
              </a:rPr>
              <a:t>Em caso de dúvida, enviar para consulta.</a:t>
            </a:r>
          </a:p>
          <a:p>
            <a:pPr>
              <a:buClr>
                <a:srgbClr val="004586"/>
              </a:buClr>
            </a:pPr>
            <a:r>
              <a:rPr lang="pt-PT" altLang="es-ES" dirty="0">
                <a:solidFill>
                  <a:srgbClr val="004586"/>
                </a:solidFill>
              </a:rPr>
              <a:t>As consultas deverão ser realizadas no prazo de 7 dias (idealmente). Contudo, caso considere urgente, sugerimos que entre em contacto directo com o hospital (Médico, Enfermeiro ou até um Administrativo que trabalhe na consulta de VIH). </a:t>
            </a:r>
          </a:p>
          <a:p>
            <a:pPr marL="542925" indent="0">
              <a:buNone/>
            </a:pPr>
            <a:endParaRPr lang="es-ES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E673D089-2C53-4D3C-A67D-725717367E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2257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ítulo 1"/>
          <p:cNvSpPr>
            <a:spLocks noGrp="1"/>
          </p:cNvSpPr>
          <p:nvPr>
            <p:ph type="title"/>
          </p:nvPr>
        </p:nvSpPr>
        <p:spPr>
          <a:xfrm>
            <a:off x="598893" y="48754"/>
            <a:ext cx="10972800" cy="604837"/>
          </a:xfrm>
        </p:spPr>
        <p:txBody>
          <a:bodyPr/>
          <a:lstStyle/>
          <a:p>
            <a:r>
              <a:rPr lang="pt-PT" altLang="pt-PT" dirty="0">
                <a:cs typeface="Aharoni" pitchFamily="2" charset="-79"/>
              </a:rPr>
              <a:t>Diagnóstico</a:t>
            </a:r>
            <a:endParaRPr lang="pt-PT" dirty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quarter" idx="10"/>
          </p:nvPr>
        </p:nvSpPr>
        <p:spPr>
          <a:xfrm>
            <a:off x="0" y="5661025"/>
            <a:ext cx="11582400" cy="295275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t-PT"/>
          </a:p>
        </p:txBody>
      </p:sp>
      <p:pic>
        <p:nvPicPr>
          <p:cNvPr id="3993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63750" y="765175"/>
            <a:ext cx="8785225" cy="4770438"/>
          </a:xfrm>
        </p:spPr>
      </p:pic>
      <p:sp>
        <p:nvSpPr>
          <p:cNvPr id="39940" name="CaixaDeTexto 5"/>
          <p:cNvSpPr txBox="1">
            <a:spLocks noChangeArrowheads="1"/>
          </p:cNvSpPr>
          <p:nvPr/>
        </p:nvSpPr>
        <p:spPr bwMode="auto">
          <a:xfrm>
            <a:off x="5087938" y="2274888"/>
            <a:ext cx="2520950" cy="4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pt-PT" sz="240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ítulo 1"/>
          <p:cNvSpPr>
            <a:spLocks noGrp="1"/>
          </p:cNvSpPr>
          <p:nvPr>
            <p:ph type="title"/>
          </p:nvPr>
        </p:nvSpPr>
        <p:spPr>
          <a:xfrm>
            <a:off x="609600" y="160338"/>
            <a:ext cx="10972800" cy="604837"/>
          </a:xfrm>
        </p:spPr>
        <p:txBody>
          <a:bodyPr/>
          <a:lstStyle/>
          <a:p>
            <a:r>
              <a:rPr lang="pt-PT"/>
              <a:t>Tratamento preventivo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quarter" idx="10"/>
          </p:nvPr>
        </p:nvSpPr>
        <p:spPr>
          <a:xfrm>
            <a:off x="0" y="5661025"/>
            <a:ext cx="11582400" cy="295275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t-PT"/>
          </a:p>
        </p:txBody>
      </p:sp>
      <p:pic>
        <p:nvPicPr>
          <p:cNvPr id="4096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06563" y="1016000"/>
            <a:ext cx="8169275" cy="4591050"/>
          </a:xfrm>
        </p:spPr>
      </p:pic>
      <p:pic>
        <p:nvPicPr>
          <p:cNvPr id="4096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06408">
            <a:off x="8388350" y="2871788"/>
            <a:ext cx="3409950" cy="297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ângulo 4"/>
          <p:cNvSpPr/>
          <p:nvPr/>
        </p:nvSpPr>
        <p:spPr>
          <a:xfrm rot="883359">
            <a:off x="6138863" y="3249613"/>
            <a:ext cx="879475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 eaLnBrk="0" hangingPunct="0">
              <a:defRPr/>
            </a:pPr>
            <a:r>
              <a:rPr lang="pt-PT" sz="6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+mn-cs"/>
              </a:rPr>
              <a:t>R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ítulo 1"/>
          <p:cNvSpPr>
            <a:spLocks noGrp="1"/>
          </p:cNvSpPr>
          <p:nvPr>
            <p:ph type="title"/>
          </p:nvPr>
        </p:nvSpPr>
        <p:spPr>
          <a:xfrm>
            <a:off x="623888" y="87313"/>
            <a:ext cx="10972800" cy="604837"/>
          </a:xfrm>
        </p:spPr>
        <p:txBody>
          <a:bodyPr/>
          <a:lstStyle/>
          <a:p>
            <a:r>
              <a:rPr lang="pt-PT"/>
              <a:t>Norma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0" y="765175"/>
            <a:ext cx="11784013" cy="4824413"/>
          </a:xfrm>
        </p:spPr>
        <p:txBody>
          <a:bodyPr rtlCol="0">
            <a:normAutofit fontScale="92500" lnSpcReduction="20000"/>
          </a:bodyPr>
          <a:lstStyle/>
          <a:p>
            <a:pPr marL="542925" indent="0" fontAlgn="auto">
              <a:spcAft>
                <a:spcPts val="0"/>
              </a:spcAft>
              <a:buFontTx/>
              <a:buNone/>
              <a:defRPr/>
            </a:pPr>
            <a:r>
              <a:rPr lang="pt-PT" sz="1600" dirty="0">
                <a:solidFill>
                  <a:schemeClr val="bg2">
                    <a:lumMod val="10000"/>
                  </a:schemeClr>
                </a:solidFill>
              </a:rPr>
              <a:t>NÚMERO: 025/2017 </a:t>
            </a:r>
          </a:p>
          <a:p>
            <a:pPr marL="542925" indent="0" fontAlgn="auto">
              <a:spcAft>
                <a:spcPts val="0"/>
              </a:spcAft>
              <a:buFontTx/>
              <a:buNone/>
              <a:defRPr/>
            </a:pPr>
            <a:r>
              <a:rPr lang="pt-PT" sz="1600" dirty="0">
                <a:solidFill>
                  <a:schemeClr val="bg2">
                    <a:lumMod val="10000"/>
                  </a:schemeClr>
                </a:solidFill>
              </a:rPr>
              <a:t>DATA: 28/11/2017 </a:t>
            </a:r>
          </a:p>
          <a:p>
            <a:pPr marL="542925" indent="0" fontAlgn="auto">
              <a:spcAft>
                <a:spcPts val="0"/>
              </a:spcAft>
              <a:buFontTx/>
              <a:buNone/>
              <a:defRPr/>
            </a:pPr>
            <a:endParaRPr lang="pt-PT" sz="1600" dirty="0">
              <a:solidFill>
                <a:srgbClr val="004586"/>
              </a:solidFill>
            </a:endParaRPr>
          </a:p>
          <a:p>
            <a:pPr marL="542925" indent="0" fontAlgn="auto">
              <a:spcAft>
                <a:spcPts val="0"/>
              </a:spcAft>
              <a:buFontTx/>
              <a:buNone/>
              <a:defRPr/>
            </a:pPr>
            <a:r>
              <a:rPr lang="pt-PT" sz="1500" dirty="0">
                <a:solidFill>
                  <a:srgbClr val="004586"/>
                </a:solidFill>
              </a:rPr>
              <a:t>ASSUNTO: Profilaxia de Pré-exposição da </a:t>
            </a:r>
            <a:r>
              <a:rPr lang="pt-PT" sz="1500" dirty="0" err="1">
                <a:solidFill>
                  <a:srgbClr val="004586"/>
                </a:solidFill>
              </a:rPr>
              <a:t>Infeção</a:t>
            </a:r>
            <a:r>
              <a:rPr lang="pt-PT" sz="1500" dirty="0">
                <a:solidFill>
                  <a:srgbClr val="004586"/>
                </a:solidFill>
              </a:rPr>
              <a:t> por VIH no Adulto </a:t>
            </a:r>
          </a:p>
          <a:p>
            <a:pPr marL="542925" indent="0" fontAlgn="auto">
              <a:spcAft>
                <a:spcPts val="0"/>
              </a:spcAft>
              <a:buFontTx/>
              <a:buNone/>
              <a:defRPr/>
            </a:pPr>
            <a:r>
              <a:rPr lang="pt-PT" sz="1500" dirty="0">
                <a:solidFill>
                  <a:srgbClr val="004586"/>
                </a:solidFill>
              </a:rPr>
              <a:t>PALAVRAS-CHAVE: </a:t>
            </a:r>
            <a:r>
              <a:rPr lang="pt-PT" sz="1500" dirty="0" err="1">
                <a:solidFill>
                  <a:srgbClr val="004586"/>
                </a:solidFill>
              </a:rPr>
              <a:t>Infeção</a:t>
            </a:r>
            <a:r>
              <a:rPr lang="pt-PT" sz="1500" dirty="0">
                <a:solidFill>
                  <a:srgbClr val="004586"/>
                </a:solidFill>
              </a:rPr>
              <a:t> por vírus de imunodeficiência humana, transmissão, prevenção, profilaxia PARA:  Médicos do Sistema de Saúde e Pessoas </a:t>
            </a:r>
            <a:r>
              <a:rPr lang="pt-PT" sz="1500" dirty="0" err="1">
                <a:solidFill>
                  <a:srgbClr val="004586"/>
                </a:solidFill>
              </a:rPr>
              <a:t>Coletivas</a:t>
            </a:r>
            <a:r>
              <a:rPr lang="pt-PT" sz="1500" dirty="0">
                <a:solidFill>
                  <a:srgbClr val="004586"/>
                </a:solidFill>
              </a:rPr>
              <a:t> Privadas sem Fins Lucrativos CONTACTOS: Departamento da Qualidade na Saúde (</a:t>
            </a:r>
            <a:r>
              <a:rPr lang="pt-PT" sz="1500" dirty="0">
                <a:solidFill>
                  <a:srgbClr val="004586"/>
                </a:solidFill>
                <a:hlinkClick r:id="rId2"/>
              </a:rPr>
              <a:t>dqs@dgs.min-saude.pt</a:t>
            </a:r>
            <a:r>
              <a:rPr lang="pt-PT" sz="1500" dirty="0">
                <a:solidFill>
                  <a:srgbClr val="004586"/>
                </a:solidFill>
              </a:rPr>
              <a:t>)</a:t>
            </a:r>
          </a:p>
          <a:p>
            <a:pPr marL="542925" indent="0" fontAlgn="auto">
              <a:spcAft>
                <a:spcPts val="0"/>
              </a:spcAft>
              <a:buFontTx/>
              <a:buNone/>
              <a:defRPr/>
            </a:pPr>
            <a:endParaRPr lang="pt-PT" sz="1600" dirty="0">
              <a:solidFill>
                <a:srgbClr val="004586"/>
              </a:solidFill>
            </a:endParaRPr>
          </a:p>
          <a:p>
            <a:pPr marL="542925" indent="0" fontAlgn="auto">
              <a:spcAft>
                <a:spcPts val="0"/>
              </a:spcAft>
              <a:buFontTx/>
              <a:buNone/>
              <a:defRPr/>
            </a:pPr>
            <a:r>
              <a:rPr lang="pt-PT" sz="1300" dirty="0">
                <a:solidFill>
                  <a:schemeClr val="bg2">
                    <a:lumMod val="10000"/>
                  </a:schemeClr>
                </a:solidFill>
              </a:rPr>
              <a:t>NORMA*</a:t>
            </a:r>
          </a:p>
          <a:p>
            <a:pPr marL="542925" indent="0" fontAlgn="auto">
              <a:spcAft>
                <a:spcPts val="0"/>
              </a:spcAft>
              <a:buFontTx/>
              <a:buNone/>
              <a:defRPr/>
            </a:pPr>
            <a:r>
              <a:rPr lang="pt-PT" sz="1300" dirty="0">
                <a:solidFill>
                  <a:schemeClr val="bg2">
                    <a:lumMod val="10000"/>
                  </a:schemeClr>
                </a:solidFill>
              </a:rPr>
              <a:t>1. A presente Norma deve ser aplicada às pessoas com risco acrescido de aquisição de </a:t>
            </a:r>
            <a:r>
              <a:rPr lang="pt-PT" sz="1300" dirty="0" err="1">
                <a:solidFill>
                  <a:schemeClr val="bg2">
                    <a:lumMod val="10000"/>
                  </a:schemeClr>
                </a:solidFill>
              </a:rPr>
              <a:t>infeção</a:t>
            </a:r>
            <a:r>
              <a:rPr lang="pt-PT" sz="1300" dirty="0">
                <a:solidFill>
                  <a:schemeClr val="bg2">
                    <a:lumMod val="10000"/>
                  </a:schemeClr>
                </a:solidFill>
              </a:rPr>
              <a:t> por</a:t>
            </a:r>
          </a:p>
          <a:p>
            <a:pPr marL="542925" indent="0" fontAlgn="auto">
              <a:spcAft>
                <a:spcPts val="0"/>
              </a:spcAft>
              <a:buFontTx/>
              <a:buNone/>
              <a:defRPr/>
            </a:pPr>
            <a:r>
              <a:rPr lang="pt-PT" sz="1300" dirty="0">
                <a:solidFill>
                  <a:schemeClr val="bg2">
                    <a:lumMod val="10000"/>
                  </a:schemeClr>
                </a:solidFill>
              </a:rPr>
              <a:t>vírus da imunodeficiência humana (VIH) (Nível de Evidência I, Grau de Recomendação A)</a:t>
            </a:r>
          </a:p>
          <a:p>
            <a:pPr marL="542925" indent="0" fontAlgn="auto">
              <a:spcAft>
                <a:spcPts val="0"/>
              </a:spcAft>
              <a:buFontTx/>
              <a:buNone/>
              <a:defRPr/>
            </a:pPr>
            <a:r>
              <a:rPr lang="pt-PT" sz="1300" dirty="0">
                <a:solidFill>
                  <a:schemeClr val="bg2">
                    <a:lumMod val="10000"/>
                  </a:schemeClr>
                </a:solidFill>
              </a:rPr>
              <a:t>2. Devem ser referenciadas a consulta de especialidade hospitalar, a </a:t>
            </a:r>
            <a:r>
              <a:rPr lang="pt-PT" sz="1300" dirty="0" err="1">
                <a:solidFill>
                  <a:schemeClr val="bg2">
                    <a:lumMod val="10000"/>
                  </a:schemeClr>
                </a:solidFill>
              </a:rPr>
              <a:t>efetivar</a:t>
            </a:r>
            <a:r>
              <a:rPr lang="pt-PT" sz="1300" dirty="0">
                <a:solidFill>
                  <a:schemeClr val="bg2">
                    <a:lumMod val="10000"/>
                  </a:schemeClr>
                </a:solidFill>
              </a:rPr>
              <a:t> no prazo máximo de 30</a:t>
            </a:r>
          </a:p>
          <a:p>
            <a:pPr marL="542925" indent="0" fontAlgn="auto">
              <a:spcAft>
                <a:spcPts val="0"/>
              </a:spcAft>
              <a:buFontTx/>
              <a:buNone/>
              <a:defRPr/>
            </a:pPr>
            <a:r>
              <a:rPr lang="pt-PT" sz="1300" dirty="0">
                <a:solidFill>
                  <a:schemeClr val="bg2">
                    <a:lumMod val="10000"/>
                  </a:schemeClr>
                </a:solidFill>
              </a:rPr>
              <a:t>dias, as pessoas com risco acrescido de aquisição de </a:t>
            </a:r>
            <a:r>
              <a:rPr lang="pt-PT" sz="1300" dirty="0" err="1">
                <a:solidFill>
                  <a:schemeClr val="bg2">
                    <a:lumMod val="10000"/>
                  </a:schemeClr>
                </a:solidFill>
              </a:rPr>
              <a:t>infeção</a:t>
            </a:r>
            <a:r>
              <a:rPr lang="pt-PT" sz="1300" dirty="0">
                <a:solidFill>
                  <a:schemeClr val="bg2">
                    <a:lumMod val="10000"/>
                  </a:schemeClr>
                </a:solidFill>
              </a:rPr>
              <a:t> por VIH:</a:t>
            </a:r>
          </a:p>
          <a:p>
            <a:pPr marL="542925" indent="0" fontAlgn="auto">
              <a:spcAft>
                <a:spcPts val="0"/>
              </a:spcAft>
              <a:buFontTx/>
              <a:buNone/>
              <a:defRPr/>
            </a:pPr>
            <a:r>
              <a:rPr lang="pt-PT" sz="1300" dirty="0">
                <a:solidFill>
                  <a:schemeClr val="bg2">
                    <a:lumMod val="10000"/>
                  </a:schemeClr>
                </a:solidFill>
              </a:rPr>
              <a:t>a) Pessoas que nos últimos seis meses tiveram relações sexuais sem uso consistente de</a:t>
            </a:r>
          </a:p>
          <a:p>
            <a:pPr marL="542925" indent="0" fontAlgn="auto">
              <a:spcAft>
                <a:spcPts val="0"/>
              </a:spcAft>
              <a:buFontTx/>
              <a:buNone/>
              <a:defRPr/>
            </a:pPr>
            <a:r>
              <a:rPr lang="pt-PT" sz="1300" dirty="0">
                <a:solidFill>
                  <a:schemeClr val="bg2">
                    <a:lumMod val="10000"/>
                  </a:schemeClr>
                </a:solidFill>
              </a:rPr>
              <a:t>preservativo numa das seguintes condições (Nível de Evidência A, Grau de</a:t>
            </a:r>
          </a:p>
          <a:p>
            <a:pPr marL="542925" indent="0" fontAlgn="auto">
              <a:spcAft>
                <a:spcPts val="0"/>
              </a:spcAft>
              <a:buFontTx/>
              <a:buNone/>
              <a:defRPr/>
            </a:pPr>
            <a:r>
              <a:rPr lang="pt-PT" sz="1300" dirty="0">
                <a:solidFill>
                  <a:schemeClr val="bg2">
                    <a:lumMod val="10000"/>
                  </a:schemeClr>
                </a:solidFill>
              </a:rPr>
              <a:t>Recomendação I)1,2,3,4,5</a:t>
            </a:r>
          </a:p>
          <a:p>
            <a:pPr marL="542925" indent="0" fontAlgn="auto">
              <a:spcAft>
                <a:spcPts val="0"/>
              </a:spcAft>
              <a:buFontTx/>
              <a:buNone/>
              <a:defRPr/>
            </a:pPr>
            <a:r>
              <a:rPr lang="pt-PT" sz="1300" dirty="0">
                <a:solidFill>
                  <a:schemeClr val="bg2">
                    <a:lumMod val="10000"/>
                  </a:schemeClr>
                </a:solidFill>
              </a:rPr>
              <a:t>i. Parceiros sexuais com estatuto serológico para VIH desconhecido2,5</a:t>
            </a:r>
          </a:p>
          <a:p>
            <a:pPr marL="542925" indent="0" fontAlgn="auto">
              <a:spcAft>
                <a:spcPts val="0"/>
              </a:spcAft>
              <a:buFontTx/>
              <a:buNone/>
              <a:defRPr/>
            </a:pPr>
            <a:r>
              <a:rPr lang="pt-PT" sz="1300" dirty="0">
                <a:solidFill>
                  <a:schemeClr val="bg2">
                    <a:lumMod val="10000"/>
                  </a:schemeClr>
                </a:solidFill>
              </a:rPr>
              <a:t>ii. Diagnóstico de </a:t>
            </a:r>
            <a:r>
              <a:rPr lang="pt-PT" sz="1300" dirty="0" err="1">
                <a:solidFill>
                  <a:schemeClr val="bg2">
                    <a:lumMod val="10000"/>
                  </a:schemeClr>
                </a:solidFill>
              </a:rPr>
              <a:t>infeção</a:t>
            </a:r>
            <a:r>
              <a:rPr lang="pt-PT" sz="1300" dirty="0">
                <a:solidFill>
                  <a:schemeClr val="bg2">
                    <a:lumMod val="10000"/>
                  </a:schemeClr>
                </a:solidFill>
              </a:rPr>
              <a:t> sexualmente transmissível2,5</a:t>
            </a:r>
          </a:p>
          <a:p>
            <a:pPr marL="542925" indent="0" fontAlgn="auto">
              <a:spcAft>
                <a:spcPts val="0"/>
              </a:spcAft>
              <a:buFontTx/>
              <a:buNone/>
              <a:defRPr/>
            </a:pPr>
            <a:r>
              <a:rPr lang="pt-PT" sz="1300" dirty="0">
                <a:solidFill>
                  <a:schemeClr val="bg2">
                    <a:lumMod val="10000"/>
                  </a:schemeClr>
                </a:solidFill>
              </a:rPr>
              <a:t>b) Pessoas cujo parceiro(a) está </a:t>
            </a:r>
            <a:r>
              <a:rPr lang="pt-PT" sz="1300" dirty="0" err="1">
                <a:solidFill>
                  <a:schemeClr val="bg2">
                    <a:lumMod val="10000"/>
                  </a:schemeClr>
                </a:solidFill>
              </a:rPr>
              <a:t>infetado</a:t>
            </a:r>
            <a:r>
              <a:rPr lang="pt-PT" sz="1300" dirty="0">
                <a:solidFill>
                  <a:schemeClr val="bg2">
                    <a:lumMod val="10000"/>
                  </a:schemeClr>
                </a:solidFill>
              </a:rPr>
              <a:t> por VIH, sem acompanhamento médico ou sem</a:t>
            </a:r>
          </a:p>
          <a:p>
            <a:pPr marL="542925" indent="0" fontAlgn="auto">
              <a:spcAft>
                <a:spcPts val="0"/>
              </a:spcAft>
              <a:buFontTx/>
              <a:buNone/>
              <a:defRPr/>
            </a:pPr>
            <a:r>
              <a:rPr lang="pt-PT" sz="1300" dirty="0">
                <a:solidFill>
                  <a:schemeClr val="bg2">
                    <a:lumMod val="10000"/>
                  </a:schemeClr>
                </a:solidFill>
              </a:rPr>
              <a:t>terapêutica </a:t>
            </a:r>
            <a:r>
              <a:rPr lang="pt-PT" sz="1300" dirty="0" err="1">
                <a:solidFill>
                  <a:schemeClr val="bg2">
                    <a:lumMod val="10000"/>
                  </a:schemeClr>
                </a:solidFill>
              </a:rPr>
              <a:t>antirretroviral</a:t>
            </a:r>
            <a:r>
              <a:rPr lang="pt-PT" sz="1300" dirty="0">
                <a:solidFill>
                  <a:schemeClr val="bg2">
                    <a:lumMod val="10000"/>
                  </a:schemeClr>
                </a:solidFill>
              </a:rPr>
              <a:t> ou sem supressão virológica e que não utiliza</a:t>
            </a:r>
          </a:p>
          <a:p>
            <a:pPr marL="542925" indent="0" fontAlgn="auto">
              <a:spcAft>
                <a:spcPts val="0"/>
              </a:spcAft>
              <a:buFontTx/>
              <a:buNone/>
              <a:defRPr/>
            </a:pPr>
            <a:r>
              <a:rPr lang="pt-PT" sz="1300" dirty="0">
                <a:solidFill>
                  <a:schemeClr val="bg2">
                    <a:lumMod val="10000"/>
                  </a:schemeClr>
                </a:solidFill>
              </a:rPr>
              <a:t>consistentemente preservativo1,3,5,7;</a:t>
            </a:r>
          </a:p>
          <a:p>
            <a:pPr fontAlgn="auto">
              <a:spcAft>
                <a:spcPts val="0"/>
              </a:spcAft>
              <a:defRPr/>
            </a:pPr>
            <a:endParaRPr lang="pt-PT" dirty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quarter" idx="10"/>
          </p:nvPr>
        </p:nvSpPr>
        <p:spPr>
          <a:xfrm>
            <a:off x="609600" y="5805488"/>
            <a:ext cx="11582400" cy="29527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t-PT" sz="1200"/>
              <a:t>NORMA Nº025/2017 de 28/11/2017</a:t>
            </a:r>
          </a:p>
        </p:txBody>
      </p:sp>
      <p:cxnSp>
        <p:nvCxnSpPr>
          <p:cNvPr id="6" name="Conexão recta 5"/>
          <p:cNvCxnSpPr/>
          <p:nvPr/>
        </p:nvCxnSpPr>
        <p:spPr>
          <a:xfrm>
            <a:off x="550863" y="1484313"/>
            <a:ext cx="110172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xão recta 7"/>
          <p:cNvCxnSpPr/>
          <p:nvPr/>
        </p:nvCxnSpPr>
        <p:spPr>
          <a:xfrm>
            <a:off x="695325" y="2205038"/>
            <a:ext cx="108727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9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28250" y="115888"/>
            <a:ext cx="1296988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ítulo 1"/>
          <p:cNvSpPr>
            <a:spLocks noGrp="1"/>
          </p:cNvSpPr>
          <p:nvPr>
            <p:ph type="title"/>
          </p:nvPr>
        </p:nvSpPr>
        <p:spPr>
          <a:xfrm>
            <a:off x="609600" y="160338"/>
            <a:ext cx="10972800" cy="604837"/>
          </a:xfrm>
        </p:spPr>
        <p:txBody>
          <a:bodyPr/>
          <a:lstStyle/>
          <a:p>
            <a:r>
              <a:rPr lang="pt-PT"/>
              <a:t>Caso prático 2</a:t>
            </a:r>
          </a:p>
        </p:txBody>
      </p:sp>
      <p:sp>
        <p:nvSpPr>
          <p:cNvPr id="43010" name="Marcador de Posição de Conteúdo 2"/>
          <p:cNvSpPr>
            <a:spLocks noGrp="1"/>
          </p:cNvSpPr>
          <p:nvPr>
            <p:ph idx="1"/>
          </p:nvPr>
        </p:nvSpPr>
        <p:spPr>
          <a:xfrm>
            <a:off x="0" y="1614487"/>
            <a:ext cx="11582400" cy="4194175"/>
          </a:xfrm>
        </p:spPr>
        <p:txBody>
          <a:bodyPr/>
          <a:lstStyle/>
          <a:p>
            <a:r>
              <a:rPr lang="pt-PT" dirty="0"/>
              <a:t>Homem de 46 anos de idade, casado, natural e residente em Braga, trabalhador da construção no Mar shopping.</a:t>
            </a:r>
          </a:p>
          <a:p>
            <a:r>
              <a:rPr lang="pt-PT" dirty="0"/>
              <a:t>Recorre à farmácia por aparecimento de lesão ulcerada na lábio.  Refere relação sexual sem uso de preservativo há cerca de 1 mês e pretende realizar o teste de VIH.</a:t>
            </a:r>
          </a:p>
          <a:p>
            <a:r>
              <a:rPr lang="pt-PT" dirty="0"/>
              <a:t>Em 6 meses é a 2ª vez que recorre a um centro de rastreio.</a:t>
            </a:r>
          </a:p>
          <a:p>
            <a:pPr>
              <a:buFontTx/>
              <a:buNone/>
            </a:pPr>
            <a:endParaRPr lang="pt-PT" dirty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quarter" idx="10"/>
          </p:nvPr>
        </p:nvSpPr>
        <p:spPr>
          <a:xfrm>
            <a:off x="0" y="5661025"/>
            <a:ext cx="11582400" cy="295275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t-PT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ítulo 1"/>
          <p:cNvSpPr>
            <a:spLocks noGrp="1"/>
          </p:cNvSpPr>
          <p:nvPr>
            <p:ph type="title"/>
          </p:nvPr>
        </p:nvSpPr>
        <p:spPr>
          <a:xfrm>
            <a:off x="609600" y="160338"/>
            <a:ext cx="10972800" cy="604837"/>
          </a:xfrm>
        </p:spPr>
        <p:txBody>
          <a:bodyPr/>
          <a:lstStyle/>
          <a:p>
            <a:r>
              <a:rPr lang="es-ES"/>
              <a:t>90 – 90 – 90 A </a:t>
            </a:r>
            <a:r>
              <a:rPr lang="pt-PT"/>
              <a:t>erradicação da infeção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1016000"/>
            <a:ext cx="11582400" cy="4591050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pt-PT" altLang="pt-PT" dirty="0">
                <a:solidFill>
                  <a:schemeClr val="tx2"/>
                </a:solidFill>
              </a:rPr>
              <a:t>As metas 90-90-90 da ONUSIDA estabelecem o seguinte: </a:t>
            </a:r>
          </a:p>
          <a:p>
            <a:pPr lvl="1" fontAlgn="auto">
              <a:spcAft>
                <a:spcPts val="0"/>
              </a:spcAft>
              <a:buSzTx/>
              <a:defRPr/>
            </a:pPr>
            <a:r>
              <a:rPr lang="pt-PT" dirty="0">
                <a:solidFill>
                  <a:srgbClr val="004586"/>
                </a:solidFill>
              </a:rPr>
              <a:t> </a:t>
            </a:r>
            <a:r>
              <a:rPr lang="pt-PT" sz="2000" u="sng" dirty="0">
                <a:solidFill>
                  <a:srgbClr val="004586"/>
                </a:solidFill>
              </a:rPr>
              <a:t>E</a:t>
            </a:r>
            <a:r>
              <a:rPr lang="pt-PT" altLang="pt-PT" sz="2000" u="sng" dirty="0">
                <a:solidFill>
                  <a:srgbClr val="004586"/>
                </a:solidFill>
              </a:rPr>
              <a:t>m 2020, 90% das pessoas infectadas devem estar diagnosticadas; destas, 90% devem estar em tratamento e, neste grupo, 90% devem ter uma carga viral indetectável, não podendo assim infectar terceiros.</a:t>
            </a:r>
          </a:p>
          <a:p>
            <a:pPr marL="542925" indent="0" fontAlgn="auto">
              <a:spcAft>
                <a:spcPts val="0"/>
              </a:spcAft>
              <a:buFontTx/>
              <a:buNone/>
              <a:defRPr/>
            </a:pPr>
            <a:endParaRPr lang="es-ES" dirty="0"/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03388" y="2708275"/>
            <a:ext cx="8167687" cy="315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idx="4294967295"/>
          </p:nvPr>
        </p:nvSpPr>
        <p:spPr>
          <a:xfrm>
            <a:off x="982663" y="1989138"/>
            <a:ext cx="10363200" cy="3330575"/>
          </a:xfrm>
        </p:spPr>
        <p:txBody>
          <a:bodyPr/>
          <a:lstStyle/>
          <a:p>
            <a:pPr marL="1057275" indent="-514350">
              <a:spcBef>
                <a:spcPts val="600"/>
              </a:spcBef>
              <a:buClr>
                <a:schemeClr val="tx2"/>
              </a:buClr>
              <a:buFont typeface="Calibri" pitchFamily="34" charset="0"/>
              <a:buAutoNum type="arabicPeriod"/>
            </a:pPr>
            <a:r>
              <a:rPr lang="pt-PT" sz="2400" b="1" dirty="0">
                <a:solidFill>
                  <a:schemeClr val="accent1"/>
                </a:solidFill>
              </a:rPr>
              <a:t>Alertar para as DST (sífilis, gonorreia, clamídia e hepatites ) e informação sobre sexo protegido.</a:t>
            </a:r>
          </a:p>
          <a:p>
            <a:pPr marL="1057275" indent="-514350">
              <a:spcBef>
                <a:spcPts val="600"/>
              </a:spcBef>
              <a:buClr>
                <a:schemeClr val="tx2"/>
              </a:buClr>
              <a:buFont typeface="Calibri" pitchFamily="34" charset="0"/>
              <a:buAutoNum type="arabicPeriod"/>
            </a:pPr>
            <a:r>
              <a:rPr lang="pt-PT" sz="2400" b="1" dirty="0">
                <a:solidFill>
                  <a:schemeClr val="accent1"/>
                </a:solidFill>
              </a:rPr>
              <a:t>Enviar para o médico de família por causa da lesão no lábio. </a:t>
            </a:r>
          </a:p>
          <a:p>
            <a:pPr marL="1057275" indent="-514350">
              <a:spcBef>
                <a:spcPts val="600"/>
              </a:spcBef>
              <a:buClr>
                <a:schemeClr val="tx2"/>
              </a:buClr>
              <a:buFont typeface="Calibri" pitchFamily="34" charset="0"/>
              <a:buAutoNum type="arabicPeriod"/>
            </a:pPr>
            <a:r>
              <a:rPr lang="pt-PT" sz="2400" b="1" dirty="0">
                <a:solidFill>
                  <a:schemeClr val="accent1"/>
                </a:solidFill>
              </a:rPr>
              <a:t>Alertar para as DST (sífilis, gonorreia, clamídia e hepatites ) , informação sobre sexo protegido e aconselhar aciclovir em creme para o lábio.</a:t>
            </a:r>
          </a:p>
          <a:p>
            <a:pPr marL="1057275" indent="-514350">
              <a:spcBef>
                <a:spcPts val="600"/>
              </a:spcBef>
              <a:buClr>
                <a:schemeClr val="tx2"/>
              </a:buClr>
              <a:buFont typeface="Calibri" pitchFamily="34" charset="0"/>
              <a:buAutoNum type="arabicPeriod"/>
            </a:pPr>
            <a:r>
              <a:rPr lang="pt-PT" sz="2400" b="1" dirty="0">
                <a:solidFill>
                  <a:schemeClr val="accent1"/>
                </a:solidFill>
              </a:rPr>
              <a:t>Fazer referenciação para consulta de PREP.</a:t>
            </a:r>
          </a:p>
          <a:p>
            <a:pPr marL="1057275" indent="-514350">
              <a:spcBef>
                <a:spcPts val="600"/>
              </a:spcBef>
              <a:buFontTx/>
              <a:buBlip>
                <a:blip r:embed="rId2"/>
              </a:buBlip>
            </a:pPr>
            <a:endParaRPr lang="pt-PT" b="1" dirty="0">
              <a:solidFill>
                <a:schemeClr val="accent1"/>
              </a:solidFill>
            </a:endParaRPr>
          </a:p>
          <a:p>
            <a:pPr marL="1057275" indent="-514350">
              <a:spcBef>
                <a:spcPts val="600"/>
              </a:spcBef>
              <a:buClr>
                <a:schemeClr val="tx2"/>
              </a:buClr>
              <a:buFont typeface="+mj-lt"/>
              <a:buNone/>
            </a:pPr>
            <a:endParaRPr lang="es-ES" b="1" dirty="0">
              <a:solidFill>
                <a:schemeClr val="accent1"/>
              </a:solidFill>
            </a:endParaRPr>
          </a:p>
        </p:txBody>
      </p:sp>
      <p:sp>
        <p:nvSpPr>
          <p:cNvPr id="66563" name="Marcador de texto 2"/>
          <p:cNvSpPr>
            <a:spLocks noGrp="1"/>
          </p:cNvSpPr>
          <p:nvPr>
            <p:ph type="body" idx="4294967295"/>
          </p:nvPr>
        </p:nvSpPr>
        <p:spPr>
          <a:xfrm>
            <a:off x="982663" y="981075"/>
            <a:ext cx="10363200" cy="649288"/>
          </a:xfrm>
        </p:spPr>
        <p:txBody>
          <a:bodyPr anchor="b"/>
          <a:lstStyle/>
          <a:p>
            <a:pPr marL="0" indent="0" algn="ctr">
              <a:buFont typeface="Arial" charset="0"/>
              <a:buNone/>
            </a:pPr>
            <a:r>
              <a:rPr lang="es-ES" sz="2800">
                <a:solidFill>
                  <a:schemeClr val="tx2"/>
                </a:solidFill>
              </a:rPr>
              <a:t>O teste de VIH é negativo. O que fazer?</a:t>
            </a:r>
          </a:p>
        </p:txBody>
      </p:sp>
      <p:sp>
        <p:nvSpPr>
          <p:cNvPr id="66564" name="Título 4"/>
          <p:cNvSpPr>
            <a:spLocks noGrp="1"/>
          </p:cNvSpPr>
          <p:nvPr>
            <p:ph type="title" idx="4294967295"/>
          </p:nvPr>
        </p:nvSpPr>
        <p:spPr>
          <a:xfrm>
            <a:off x="609600" y="160338"/>
            <a:ext cx="10972800" cy="604837"/>
          </a:xfrm>
        </p:spPr>
        <p:txBody>
          <a:bodyPr/>
          <a:lstStyle/>
          <a:p>
            <a:r>
              <a:rPr lang="es-ES" sz="3200" b="1" dirty="0" err="1">
                <a:solidFill>
                  <a:schemeClr val="accent1"/>
                </a:solidFill>
              </a:rPr>
              <a:t>Pergunta</a:t>
            </a:r>
            <a:r>
              <a:rPr lang="es-ES" sz="3200" b="1" dirty="0">
                <a:solidFill>
                  <a:schemeClr val="accent1"/>
                </a:solidFill>
              </a:rPr>
              <a:t> 3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ítulo 1"/>
          <p:cNvSpPr>
            <a:spLocks noGrp="1"/>
          </p:cNvSpPr>
          <p:nvPr>
            <p:ph type="title" idx="4294967295"/>
          </p:nvPr>
        </p:nvSpPr>
        <p:spPr>
          <a:xfrm>
            <a:off x="609600" y="160338"/>
            <a:ext cx="10972800" cy="604837"/>
          </a:xfrm>
        </p:spPr>
        <p:txBody>
          <a:bodyPr/>
          <a:lstStyle/>
          <a:p>
            <a:r>
              <a:rPr lang="pt-PT" sz="3200" b="1">
                <a:solidFill>
                  <a:schemeClr val="accent1"/>
                </a:solidFill>
              </a:rPr>
              <a:t>Resumo</a:t>
            </a:r>
          </a:p>
        </p:txBody>
      </p:sp>
      <p:sp>
        <p:nvSpPr>
          <p:cNvPr id="67587" name="Marcador de Posição de Conteúdo 2"/>
          <p:cNvSpPr>
            <a:spLocks noGrp="1"/>
          </p:cNvSpPr>
          <p:nvPr>
            <p:ph idx="4294967295"/>
          </p:nvPr>
        </p:nvSpPr>
        <p:spPr>
          <a:xfrm>
            <a:off x="0" y="1052736"/>
            <a:ext cx="11857038" cy="4751387"/>
          </a:xfrm>
        </p:spPr>
        <p:txBody>
          <a:bodyPr/>
          <a:lstStyle/>
          <a:p>
            <a:pPr marL="808038" indent="-265113">
              <a:spcBef>
                <a:spcPts val="600"/>
              </a:spcBef>
              <a:buFontTx/>
              <a:buBlip>
                <a:blip r:embed="rId2"/>
              </a:buBlip>
            </a:pPr>
            <a:r>
              <a:rPr lang="pt-PT" sz="2400" dirty="0">
                <a:solidFill>
                  <a:schemeClr val="accent1"/>
                </a:solidFill>
              </a:rPr>
              <a:t>A infeção VIH continua a ser um problema de saúde em Portugal com cerca de 1000 novos casos/ano.</a:t>
            </a:r>
          </a:p>
          <a:p>
            <a:pPr marL="808038" indent="-265113">
              <a:spcBef>
                <a:spcPts val="600"/>
              </a:spcBef>
              <a:buFontTx/>
              <a:buBlip>
                <a:blip r:embed="rId2"/>
              </a:buBlip>
            </a:pPr>
            <a:r>
              <a:rPr lang="pt-PT" sz="2400" dirty="0">
                <a:solidFill>
                  <a:schemeClr val="accent1"/>
                </a:solidFill>
              </a:rPr>
              <a:t>O VIH preenche os critérios definidos para o rastreio precoce.</a:t>
            </a:r>
          </a:p>
          <a:p>
            <a:pPr marL="808038" indent="-265113">
              <a:spcBef>
                <a:spcPts val="600"/>
              </a:spcBef>
              <a:buFontTx/>
              <a:buBlip>
                <a:blip r:embed="rId2"/>
              </a:buBlip>
            </a:pPr>
            <a:r>
              <a:rPr lang="pt-PT" sz="2400" dirty="0">
                <a:solidFill>
                  <a:schemeClr val="accent1"/>
                </a:solidFill>
              </a:rPr>
              <a:t>Muitos doentes são consultados por um médico por diversas razões sem que o seu status VIH seja detectado, pelo que é necessário dar mais oportunidades para o rastreio.</a:t>
            </a:r>
          </a:p>
          <a:p>
            <a:pPr marL="808038" indent="-265113">
              <a:spcBef>
                <a:spcPts val="600"/>
              </a:spcBef>
              <a:buFontTx/>
              <a:buBlip>
                <a:blip r:embed="rId2"/>
              </a:buBlip>
            </a:pPr>
            <a:r>
              <a:rPr lang="pt-PT" sz="2400" dirty="0">
                <a:solidFill>
                  <a:schemeClr val="accent1"/>
                </a:solidFill>
              </a:rPr>
              <a:t>As pessoas diminuem os seus comportamentos de risco quando sabem que estão infectadas.</a:t>
            </a:r>
          </a:p>
          <a:p>
            <a:pPr marL="808038" indent="-265113">
              <a:spcBef>
                <a:spcPts val="600"/>
              </a:spcBef>
              <a:buFontTx/>
              <a:buBlip>
                <a:blip r:embed="rId2"/>
              </a:buBlip>
            </a:pPr>
            <a:r>
              <a:rPr lang="pt-PT" sz="2400" dirty="0">
                <a:solidFill>
                  <a:schemeClr val="accent1"/>
                </a:solidFill>
              </a:rPr>
              <a:t>O tratamento aumenta esperança de vida, diminui custos com internamentos, disminui a trasmissão.</a:t>
            </a:r>
          </a:p>
          <a:p>
            <a:pPr marL="808038" indent="-265113">
              <a:spcBef>
                <a:spcPts val="600"/>
              </a:spcBef>
              <a:buFontTx/>
              <a:buBlip>
                <a:blip r:embed="rId2"/>
              </a:buBlip>
            </a:pPr>
            <a:r>
              <a:rPr lang="pt-PT" sz="2400" dirty="0">
                <a:solidFill>
                  <a:schemeClr val="accent1"/>
                </a:solidFill>
              </a:rPr>
              <a:t>A prep vai diminuir a incidencia de novas infeções e interromper a transmissão na comunidade.</a:t>
            </a:r>
          </a:p>
          <a:p>
            <a:pPr marL="808038" indent="-265113">
              <a:spcBef>
                <a:spcPts val="600"/>
              </a:spcBef>
              <a:buFontTx/>
              <a:buNone/>
            </a:pPr>
            <a:endParaRPr lang="pt-PT" sz="24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ítulo 1"/>
          <p:cNvSpPr>
            <a:spLocks noGrp="1"/>
          </p:cNvSpPr>
          <p:nvPr>
            <p:ph type="title"/>
          </p:nvPr>
        </p:nvSpPr>
        <p:spPr>
          <a:xfrm>
            <a:off x="623888" y="0"/>
            <a:ext cx="10972800" cy="604838"/>
          </a:xfrm>
        </p:spPr>
        <p:txBody>
          <a:bodyPr/>
          <a:lstStyle/>
          <a:p>
            <a:r>
              <a:rPr lang="pt-PT" altLang="pt-PT"/>
              <a:t>Rastreio de Infeção VIH</a:t>
            </a:r>
            <a:endParaRPr lang="pt-PT"/>
          </a:p>
        </p:txBody>
      </p:sp>
      <p:sp>
        <p:nvSpPr>
          <p:cNvPr id="16386" name="Marcador de Posição de Conteúdo 4"/>
          <p:cNvSpPr>
            <a:spLocks noGrp="1"/>
          </p:cNvSpPr>
          <p:nvPr>
            <p:ph idx="1"/>
          </p:nvPr>
        </p:nvSpPr>
        <p:spPr>
          <a:xfrm>
            <a:off x="0" y="1016000"/>
            <a:ext cx="11582400" cy="4591050"/>
          </a:xfrm>
        </p:spPr>
        <p:txBody>
          <a:bodyPr/>
          <a:lstStyle/>
          <a:p>
            <a:r>
              <a:rPr lang="pt-PT" dirty="0"/>
              <a:t>Epidemiologia da infeção.</a:t>
            </a:r>
          </a:p>
          <a:p>
            <a:r>
              <a:rPr lang="pt-PT" dirty="0"/>
              <a:t>História natural.</a:t>
            </a:r>
          </a:p>
          <a:p>
            <a:r>
              <a:rPr lang="pt-PT" dirty="0"/>
              <a:t>Diagnóstico precoce.</a:t>
            </a:r>
          </a:p>
          <a:p>
            <a:r>
              <a:rPr lang="pt-PT" dirty="0"/>
              <a:t>Referenciação.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51313" y="2833688"/>
            <a:ext cx="6986587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ítulo 1"/>
          <p:cNvSpPr>
            <a:spLocks noGrp="1"/>
          </p:cNvSpPr>
          <p:nvPr>
            <p:ph type="title"/>
          </p:nvPr>
        </p:nvSpPr>
        <p:spPr>
          <a:xfrm>
            <a:off x="579438" y="0"/>
            <a:ext cx="10972800" cy="604838"/>
          </a:xfrm>
        </p:spPr>
        <p:txBody>
          <a:bodyPr/>
          <a:lstStyle/>
          <a:p>
            <a:r>
              <a:rPr lang="pt-PT"/>
              <a:t>Infeção VIH: o mundo real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quarter" idx="10"/>
          </p:nvPr>
        </p:nvSpPr>
        <p:spPr>
          <a:xfrm>
            <a:off x="0" y="5661025"/>
            <a:ext cx="11582400" cy="295275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t-PT"/>
          </a:p>
        </p:txBody>
      </p:sp>
      <p:pic>
        <p:nvPicPr>
          <p:cNvPr id="1741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95325" y="906463"/>
            <a:ext cx="4968875" cy="4395787"/>
          </a:xfrm>
        </p:spPr>
      </p:pic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908050"/>
            <a:ext cx="5018088" cy="424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ítulo 1"/>
          <p:cNvSpPr>
            <a:spLocks noGrp="1"/>
          </p:cNvSpPr>
          <p:nvPr>
            <p:ph type="title"/>
          </p:nvPr>
        </p:nvSpPr>
        <p:spPr>
          <a:xfrm>
            <a:off x="628650" y="14288"/>
            <a:ext cx="10972800" cy="604837"/>
          </a:xfrm>
        </p:spPr>
        <p:txBody>
          <a:bodyPr/>
          <a:lstStyle/>
          <a:p>
            <a:r>
              <a:rPr lang="pt-PT"/>
              <a:t>Infeção VIH: o mundo real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quarter" idx="10"/>
          </p:nvPr>
        </p:nvSpPr>
        <p:spPr>
          <a:xfrm>
            <a:off x="0" y="5661025"/>
            <a:ext cx="11582400" cy="295275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pt-PT"/>
          </a:p>
        </p:txBody>
      </p:sp>
      <p:pic>
        <p:nvPicPr>
          <p:cNvPr id="1843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393825" y="1016000"/>
            <a:ext cx="8794750" cy="4591050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ítulo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604838"/>
          </a:xfrm>
        </p:spPr>
        <p:txBody>
          <a:bodyPr/>
          <a:lstStyle/>
          <a:p>
            <a:r>
              <a:rPr lang="pt-PT" altLang="pt-PT"/>
              <a:t>Infeção VIH em Portugal</a:t>
            </a:r>
            <a:endParaRPr lang="pt-PT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058863"/>
            <a:ext cx="12192000" cy="4818062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ítulo 1"/>
          <p:cNvSpPr>
            <a:spLocks noGrp="1"/>
          </p:cNvSpPr>
          <p:nvPr>
            <p:ph type="title"/>
          </p:nvPr>
        </p:nvSpPr>
        <p:spPr>
          <a:xfrm>
            <a:off x="609600" y="58738"/>
            <a:ext cx="10972800" cy="603250"/>
          </a:xfrm>
        </p:spPr>
        <p:txBody>
          <a:bodyPr/>
          <a:lstStyle/>
          <a:p>
            <a:r>
              <a:rPr lang="pt-PT" altLang="pt-PT"/>
              <a:t>Infeção VIH em Portugal</a:t>
            </a:r>
            <a:endParaRPr lang="pt-PT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87488" y="698500"/>
            <a:ext cx="3744912" cy="4591050"/>
          </a:xfrm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0463" y="661988"/>
            <a:ext cx="4365625" cy="503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2888" y="5289550"/>
            <a:ext cx="2120900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04063" y="5094288"/>
            <a:ext cx="108585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ítulo 1"/>
          <p:cNvSpPr>
            <a:spLocks noGrp="1"/>
          </p:cNvSpPr>
          <p:nvPr>
            <p:ph type="title"/>
          </p:nvPr>
        </p:nvSpPr>
        <p:spPr>
          <a:xfrm>
            <a:off x="609600" y="50800"/>
            <a:ext cx="10972800" cy="604838"/>
          </a:xfrm>
        </p:spPr>
        <p:txBody>
          <a:bodyPr/>
          <a:lstStyle/>
          <a:p>
            <a:r>
              <a:rPr lang="pt-PT" altLang="pt-PT"/>
              <a:t>Infeção VIH adulto: Portugal</a:t>
            </a:r>
            <a:endParaRPr lang="pt-PT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50950" y="765175"/>
            <a:ext cx="9690100" cy="5203825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plate_AFC_2018PT">
  <a:themeElements>
    <a:clrScheme name="LiveMed">
      <a:dk1>
        <a:srgbClr val="287AC8"/>
      </a:dk1>
      <a:lt1>
        <a:sysClr val="window" lastClr="FFFFFF"/>
      </a:lt1>
      <a:dk2>
        <a:srgbClr val="C5000B"/>
      </a:dk2>
      <a:lt2>
        <a:srgbClr val="EEECE1"/>
      </a:lt2>
      <a:accent1>
        <a:srgbClr val="004586"/>
      </a:accent1>
      <a:accent2>
        <a:srgbClr val="808080"/>
      </a:accent2>
      <a:accent3>
        <a:srgbClr val="585858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vert="horz" lIns="91440" tIns="45720" rIns="91440" bIns="45720" rtlCol="0" anchor="ctr">
        <a:noAutofit/>
      </a:bodyPr>
      <a:lstStyle>
        <a:defPPr algn="ctr">
          <a:defRPr sz="2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lantillaAFC2018.potx" id="{0E9443D9-A032-4385-A8A2-FD6398A6A88E}" vid="{A52692DE-8980-490C-AC4E-073B166C48A0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Template_AFC_2018PT</Template>
  <TotalTime>349</TotalTime>
  <Words>1495</Words>
  <Application>Microsoft Office PowerPoint</Application>
  <PresentationFormat>Panorámica</PresentationFormat>
  <Paragraphs>180</Paragraphs>
  <Slides>31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8" baseType="lpstr">
      <vt:lpstr>Aharoni</vt:lpstr>
      <vt:lpstr>Arial</vt:lpstr>
      <vt:lpstr>Calibri</vt:lpstr>
      <vt:lpstr>Century Gothic</vt:lpstr>
      <vt:lpstr>Times New Roman</vt:lpstr>
      <vt:lpstr>Wingdings</vt:lpstr>
      <vt:lpstr>Template_AFC_2018PT</vt:lpstr>
      <vt:lpstr>VIH – do diagnóstico à referenciação</vt:lpstr>
      <vt:lpstr>Rastreio de infeção VIH adulto</vt:lpstr>
      <vt:lpstr>90 – 90 – 90 A erradicação da infeção</vt:lpstr>
      <vt:lpstr>Rastreio de Infeção VIH</vt:lpstr>
      <vt:lpstr>Infeção VIH: o mundo real</vt:lpstr>
      <vt:lpstr>Infeção VIH: o mundo real</vt:lpstr>
      <vt:lpstr>Infeção VIH em Portugal</vt:lpstr>
      <vt:lpstr>Infeção VIH em Portugal</vt:lpstr>
      <vt:lpstr>Infeção VIH adulto: Portugal</vt:lpstr>
      <vt:lpstr>Pergunta 1 </vt:lpstr>
      <vt:lpstr>Infeção VIH Portugal 2016</vt:lpstr>
      <vt:lpstr>Óbitos por VIH em Portugal</vt:lpstr>
      <vt:lpstr>História natural da doença</vt:lpstr>
      <vt:lpstr>Primo-Infeção ou seroconversão</vt:lpstr>
      <vt:lpstr>Fase assintomática ou estadio A </vt:lpstr>
      <vt:lpstr>Presentación de PowerPoint</vt:lpstr>
      <vt:lpstr>A importância do diagnóstico precoce</vt:lpstr>
      <vt:lpstr>A importância do diagnóstico precoce</vt:lpstr>
      <vt:lpstr>Rastreio precoce</vt:lpstr>
      <vt:lpstr>Presentación de PowerPoint</vt:lpstr>
      <vt:lpstr>Testes diagnósticos</vt:lpstr>
      <vt:lpstr>Teste de diagnóstico</vt:lpstr>
      <vt:lpstr>Caso prático 1 </vt:lpstr>
      <vt:lpstr>Pergunta 2 </vt:lpstr>
      <vt:lpstr>Quando referenciar para consulta hospitalar</vt:lpstr>
      <vt:lpstr>Diagnóstico</vt:lpstr>
      <vt:lpstr>Tratamento preventivo</vt:lpstr>
      <vt:lpstr>Norma</vt:lpstr>
      <vt:lpstr>Caso prático 2</vt:lpstr>
      <vt:lpstr>Pergunta 3</vt:lpstr>
      <vt:lpstr>Resumo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Atualização em Farmácia Comunitária,  Rastreio VIH</dc:title>
  <dc:creator>paula</dc:creator>
  <cp:lastModifiedBy>Live Med</cp:lastModifiedBy>
  <cp:revision>56</cp:revision>
  <dcterms:created xsi:type="dcterms:W3CDTF">2018-05-12T19:03:55Z</dcterms:created>
  <dcterms:modified xsi:type="dcterms:W3CDTF">2018-06-01T08:48:54Z</dcterms:modified>
</cp:coreProperties>
</file>