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3"/>
  </p:notesMasterIdLst>
  <p:sldIdLst>
    <p:sldId id="256" r:id="rId2"/>
    <p:sldId id="257" r:id="rId3"/>
    <p:sldId id="303" r:id="rId4"/>
    <p:sldId id="260" r:id="rId5"/>
    <p:sldId id="261" r:id="rId6"/>
    <p:sldId id="264" r:id="rId7"/>
    <p:sldId id="296" r:id="rId8"/>
    <p:sldId id="295" r:id="rId9"/>
    <p:sldId id="262" r:id="rId10"/>
    <p:sldId id="266" r:id="rId11"/>
    <p:sldId id="284" r:id="rId12"/>
    <p:sldId id="283" r:id="rId13"/>
    <p:sldId id="271" r:id="rId14"/>
    <p:sldId id="287" r:id="rId15"/>
    <p:sldId id="304" r:id="rId16"/>
    <p:sldId id="285" r:id="rId17"/>
    <p:sldId id="300" r:id="rId18"/>
    <p:sldId id="268" r:id="rId19"/>
    <p:sldId id="306" r:id="rId20"/>
    <p:sldId id="290" r:id="rId21"/>
    <p:sldId id="313" r:id="rId22"/>
    <p:sldId id="312" r:id="rId23"/>
    <p:sldId id="275" r:id="rId24"/>
    <p:sldId id="310" r:id="rId25"/>
    <p:sldId id="299" r:id="rId26"/>
    <p:sldId id="294" r:id="rId27"/>
    <p:sldId id="276" r:id="rId28"/>
    <p:sldId id="301" r:id="rId29"/>
    <p:sldId id="302" r:id="rId30"/>
    <p:sldId id="314" r:id="rId31"/>
    <p:sldId id="311" r:id="rId32"/>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F81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9" autoAdjust="0"/>
    <p:restoredTop sz="94660"/>
  </p:normalViewPr>
  <p:slideViewPr>
    <p:cSldViewPr>
      <p:cViewPr varScale="1">
        <p:scale>
          <a:sx n="67" d="100"/>
          <a:sy n="67" d="100"/>
        </p:scale>
        <p:origin x="576" y="60"/>
      </p:cViewPr>
      <p:guideLst>
        <p:guide orient="horz" pos="2160"/>
        <p:guide pos="3840"/>
      </p:guideLst>
    </p:cSldViewPr>
  </p:slideViewPr>
  <p:notesTextViewPr>
    <p:cViewPr>
      <p:scale>
        <a:sx n="100" d="100"/>
        <a:sy n="100" d="100"/>
      </p:scale>
      <p:origin x="0" y="0"/>
    </p:cViewPr>
  </p:notesTextViewPr>
  <p:notesViewPr>
    <p:cSldViewPr>
      <p:cViewPr varScale="1">
        <p:scale>
          <a:sx n="54" d="100"/>
          <a:sy n="54" d="100"/>
        </p:scale>
        <p:origin x="279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C807A64-829C-4A34-8AD4-692D1C8395B4}" type="datetimeFigureOut">
              <a:rPr lang="es-ES"/>
              <a:pPr>
                <a:defRPr/>
              </a:pPr>
              <a:t>01/06/2018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9E624A5-1F22-479A-8352-0D969D5CEBCD}" type="slidenum">
              <a:rPr lang="es-ES"/>
              <a:pPr>
                <a:defRPr/>
              </a:pPr>
              <a:t>‹Nº›</a:t>
            </a:fld>
            <a:endParaRPr lang="es-ES"/>
          </a:p>
        </p:txBody>
      </p:sp>
    </p:spTree>
    <p:extLst>
      <p:ext uri="{BB962C8B-B14F-4D97-AF65-F5344CB8AC3E}">
        <p14:creationId xmlns:p14="http://schemas.microsoft.com/office/powerpoint/2010/main" val="40085158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536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PT" smtClean="0"/>
              <a:t>Primária: Não depende de outras condições. Pode ser idiopática, psicofisiológica ou paradoxal. Secundária: causada por outros distúrbios médicos ou mentais, dependência de drogas ou outras substâncias, stress, psicossocial ou hábitos de vida incompatíveis com o sono</a:t>
            </a:r>
          </a:p>
        </p:txBody>
      </p:sp>
      <p:sp>
        <p:nvSpPr>
          <p:cNvPr id="15363"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325D0E-C2BD-4F35-81E0-8562642E4DED}" type="slidenum">
              <a:rPr lang="es-ES">
                <a:cs typeface="Arial" charset="0"/>
              </a:rPr>
              <a:pPr fontAlgn="base">
                <a:spcBef>
                  <a:spcPct val="0"/>
                </a:spcBef>
                <a:spcAft>
                  <a:spcPct val="0"/>
                </a:spcAft>
              </a:pPr>
              <a:t>2</a:t>
            </a:fld>
            <a:endParaRPr lang="es-ES">
              <a:cs typeface="Arial" charset="0"/>
            </a:endParaRPr>
          </a:p>
        </p:txBody>
      </p:sp>
    </p:spTree>
    <p:extLst>
      <p:ext uri="{BB962C8B-B14F-4D97-AF65-F5344CB8AC3E}">
        <p14:creationId xmlns:p14="http://schemas.microsoft.com/office/powerpoint/2010/main" val="1239725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43010"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PT" smtClean="0"/>
              <a:t>Os receptores da melatonina estão envolvidos na nsua acção</a:t>
            </a:r>
          </a:p>
        </p:txBody>
      </p:sp>
      <p:sp>
        <p:nvSpPr>
          <p:cNvPr id="43011"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4D0DBC-434E-4C12-B23F-9CF183C86BAE}" type="slidenum">
              <a:rPr lang="es-ES">
                <a:cs typeface="Arial" charset="0"/>
              </a:rPr>
              <a:pPr fontAlgn="base">
                <a:spcBef>
                  <a:spcPct val="0"/>
                </a:spcBef>
                <a:spcAft>
                  <a:spcPct val="0"/>
                </a:spcAft>
              </a:pPr>
              <a:t>20</a:t>
            </a:fld>
            <a:endParaRPr lang="es-ES">
              <a:cs typeface="Arial" charset="0"/>
            </a:endParaRPr>
          </a:p>
        </p:txBody>
      </p:sp>
    </p:spTree>
    <p:extLst>
      <p:ext uri="{BB962C8B-B14F-4D97-AF65-F5344CB8AC3E}">
        <p14:creationId xmlns:p14="http://schemas.microsoft.com/office/powerpoint/2010/main" val="86232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45058"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PT" smtClean="0"/>
              <a:t>Os receptores da melatonina estão envolvidos na nsua acção</a:t>
            </a:r>
          </a:p>
        </p:txBody>
      </p:sp>
      <p:sp>
        <p:nvSpPr>
          <p:cNvPr id="45059"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0E8655-9484-4F65-8C5A-0F794D12CD74}" type="slidenum">
              <a:rPr lang="es-ES">
                <a:cs typeface="Arial" charset="0"/>
              </a:rPr>
              <a:pPr fontAlgn="base">
                <a:spcBef>
                  <a:spcPct val="0"/>
                </a:spcBef>
                <a:spcAft>
                  <a:spcPct val="0"/>
                </a:spcAft>
              </a:pPr>
              <a:t>21</a:t>
            </a:fld>
            <a:endParaRPr lang="es-ES">
              <a:cs typeface="Arial" charset="0"/>
            </a:endParaRPr>
          </a:p>
        </p:txBody>
      </p:sp>
    </p:spTree>
    <p:extLst>
      <p:ext uri="{BB962C8B-B14F-4D97-AF65-F5344CB8AC3E}">
        <p14:creationId xmlns:p14="http://schemas.microsoft.com/office/powerpoint/2010/main" val="1128035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47106"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PT" smtClean="0"/>
              <a:t>Os receptores da melatonina estão envolvidos na nsua acção</a:t>
            </a:r>
          </a:p>
        </p:txBody>
      </p:sp>
      <p:sp>
        <p:nvSpPr>
          <p:cNvPr id="47107"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E5790E-A89B-4E2C-9EEB-797645BB03EC}" type="slidenum">
              <a:rPr lang="es-ES">
                <a:cs typeface="Arial" charset="0"/>
              </a:rPr>
              <a:pPr fontAlgn="base">
                <a:spcBef>
                  <a:spcPct val="0"/>
                </a:spcBef>
                <a:spcAft>
                  <a:spcPct val="0"/>
                </a:spcAft>
              </a:pPr>
              <a:t>22</a:t>
            </a:fld>
            <a:endParaRPr lang="es-ES">
              <a:cs typeface="Arial" charset="0"/>
            </a:endParaRPr>
          </a:p>
        </p:txBody>
      </p:sp>
    </p:spTree>
    <p:extLst>
      <p:ext uri="{BB962C8B-B14F-4D97-AF65-F5344CB8AC3E}">
        <p14:creationId xmlns:p14="http://schemas.microsoft.com/office/powerpoint/2010/main" val="245748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52226"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PT" smtClean="0"/>
              <a:t>Tb melissa e lavanda</a:t>
            </a:r>
          </a:p>
        </p:txBody>
      </p:sp>
      <p:sp>
        <p:nvSpPr>
          <p:cNvPr id="52227"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84D3C6-CDEE-44FF-84D1-736AC0A020AC}" type="slidenum">
              <a:rPr lang="es-ES">
                <a:cs typeface="Arial" charset="0"/>
              </a:rPr>
              <a:pPr fontAlgn="base">
                <a:spcBef>
                  <a:spcPct val="0"/>
                </a:spcBef>
                <a:spcAft>
                  <a:spcPct val="0"/>
                </a:spcAft>
              </a:pPr>
              <a:t>26</a:t>
            </a:fld>
            <a:endParaRPr lang="es-ES">
              <a:cs typeface="Arial" charset="0"/>
            </a:endParaRPr>
          </a:p>
        </p:txBody>
      </p:sp>
    </p:spTree>
    <p:extLst>
      <p:ext uri="{BB962C8B-B14F-4D97-AF65-F5344CB8AC3E}">
        <p14:creationId xmlns:p14="http://schemas.microsoft.com/office/powerpoint/2010/main" val="404766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7410"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PT" smtClean="0"/>
              <a:t>ou ter uma duração e qualidade adequada para restaurar a energia e o estado de vigília normal</a:t>
            </a:r>
          </a:p>
        </p:txBody>
      </p:sp>
      <p:sp>
        <p:nvSpPr>
          <p:cNvPr id="17411"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31FBC8-D772-446B-9C55-7A14999FC581}" type="slidenum">
              <a:rPr lang="es-ES">
                <a:cs typeface="Arial" charset="0"/>
              </a:rPr>
              <a:pPr fontAlgn="base">
                <a:spcBef>
                  <a:spcPct val="0"/>
                </a:spcBef>
                <a:spcAft>
                  <a:spcPct val="0"/>
                </a:spcAft>
              </a:pPr>
              <a:t>3</a:t>
            </a:fld>
            <a:endParaRPr lang="es-ES">
              <a:cs typeface="Arial" charset="0"/>
            </a:endParaRPr>
          </a:p>
        </p:txBody>
      </p:sp>
    </p:spTree>
    <p:extLst>
      <p:ext uri="{BB962C8B-B14F-4D97-AF65-F5344CB8AC3E}">
        <p14:creationId xmlns:p14="http://schemas.microsoft.com/office/powerpoint/2010/main" val="253923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9458"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PT" smtClean="0"/>
              <a:t>Glandula pineal</a:t>
            </a:r>
          </a:p>
        </p:txBody>
      </p:sp>
      <p:sp>
        <p:nvSpPr>
          <p:cNvPr id="19459"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A3B40B-47E3-4F0E-B395-B0A8D32F5DAF}" type="slidenum">
              <a:rPr lang="es-ES">
                <a:cs typeface="Arial" charset="0"/>
              </a:rPr>
              <a:pPr fontAlgn="base">
                <a:spcBef>
                  <a:spcPct val="0"/>
                </a:spcBef>
                <a:spcAft>
                  <a:spcPct val="0"/>
                </a:spcAft>
              </a:pPr>
              <a:t>4</a:t>
            </a:fld>
            <a:endParaRPr lang="es-ES">
              <a:cs typeface="Arial" charset="0"/>
            </a:endParaRPr>
          </a:p>
        </p:txBody>
      </p:sp>
    </p:spTree>
    <p:extLst>
      <p:ext uri="{BB962C8B-B14F-4D97-AF65-F5344CB8AC3E}">
        <p14:creationId xmlns:p14="http://schemas.microsoft.com/office/powerpoint/2010/main" val="209854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24578"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PT" smtClean="0"/>
              <a:t>Insónia primária (sem causa aparente) vs secundária (secundária a: alterações fisiológicas (turnos, jet lag); alterações psicológicas ou psíquicas (stress, depressão, ansiedade) e de origem toxicológica ou iatrogénica (álcool, tabaco, café, medicamentos, drogas,…)</a:t>
            </a:r>
          </a:p>
          <a:p>
            <a:pPr>
              <a:spcBef>
                <a:spcPct val="0"/>
              </a:spcBef>
            </a:pPr>
            <a:endParaRPr lang="pt-PT" smtClean="0"/>
          </a:p>
        </p:txBody>
      </p:sp>
      <p:sp>
        <p:nvSpPr>
          <p:cNvPr id="24579"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A69DA4-4FF0-490F-83F9-E9EAD87023F0}" type="slidenum">
              <a:rPr lang="es-ES">
                <a:cs typeface="Arial" charset="0"/>
              </a:rPr>
              <a:pPr fontAlgn="base">
                <a:spcBef>
                  <a:spcPct val="0"/>
                </a:spcBef>
                <a:spcAft>
                  <a:spcPct val="0"/>
                </a:spcAft>
              </a:pPr>
              <a:t>8</a:t>
            </a:fld>
            <a:endParaRPr lang="es-ES">
              <a:cs typeface="Arial" charset="0"/>
            </a:endParaRPr>
          </a:p>
        </p:txBody>
      </p:sp>
    </p:spTree>
    <p:extLst>
      <p:ext uri="{BB962C8B-B14F-4D97-AF65-F5344CB8AC3E}">
        <p14:creationId xmlns:p14="http://schemas.microsoft.com/office/powerpoint/2010/main" val="387712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26626"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26627"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65FD45-14D6-4435-B45C-A1E6BCDD685B}" type="slidenum">
              <a:rPr lang="es-ES">
                <a:cs typeface="Arial" charset="0"/>
              </a:rPr>
              <a:pPr fontAlgn="base">
                <a:spcBef>
                  <a:spcPct val="0"/>
                </a:spcBef>
                <a:spcAft>
                  <a:spcPct val="0"/>
                </a:spcAft>
              </a:pPr>
              <a:t>9</a:t>
            </a:fld>
            <a:endParaRPr lang="es-ES">
              <a:cs typeface="Arial" charset="0"/>
            </a:endParaRPr>
          </a:p>
        </p:txBody>
      </p:sp>
    </p:spTree>
    <p:extLst>
      <p:ext uri="{BB962C8B-B14F-4D97-AF65-F5344CB8AC3E}">
        <p14:creationId xmlns:p14="http://schemas.microsoft.com/office/powerpoint/2010/main" val="74999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28674"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PT" smtClean="0"/>
              <a:t>Por um mecanismo inespecífico, a ativação dos receptores das benzodiazepinas pelos seus agonistas , aumenta a afinidade do GABA para o receptor GABA A</a:t>
            </a:r>
          </a:p>
        </p:txBody>
      </p:sp>
      <p:sp>
        <p:nvSpPr>
          <p:cNvPr id="28675"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EA1E70-30B3-443A-BADC-953F99C7663E}" type="slidenum">
              <a:rPr lang="es-ES">
                <a:cs typeface="Arial" charset="0"/>
              </a:rPr>
              <a:pPr fontAlgn="base">
                <a:spcBef>
                  <a:spcPct val="0"/>
                </a:spcBef>
                <a:spcAft>
                  <a:spcPct val="0"/>
                </a:spcAft>
              </a:pPr>
              <a:t>10</a:t>
            </a:fld>
            <a:endParaRPr lang="es-ES">
              <a:cs typeface="Arial" charset="0"/>
            </a:endParaRPr>
          </a:p>
        </p:txBody>
      </p:sp>
    </p:spTree>
    <p:extLst>
      <p:ext uri="{BB962C8B-B14F-4D97-AF65-F5344CB8AC3E}">
        <p14:creationId xmlns:p14="http://schemas.microsoft.com/office/powerpoint/2010/main" val="3556129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31746"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PT" smtClean="0"/>
              <a:t>Por um mecanismo inespecífico, a ativação dos receptores das benzodiazepinas pelos seus agonistas , aumenta a afinidade do GABA para o receptor GABA A</a:t>
            </a:r>
          </a:p>
        </p:txBody>
      </p:sp>
      <p:sp>
        <p:nvSpPr>
          <p:cNvPr id="31747"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7F286C-0CE8-4759-9A6F-EB47EC0D39A3}" type="slidenum">
              <a:rPr lang="es-ES">
                <a:cs typeface="Arial" charset="0"/>
              </a:rPr>
              <a:pPr fontAlgn="base">
                <a:spcBef>
                  <a:spcPct val="0"/>
                </a:spcBef>
                <a:spcAft>
                  <a:spcPct val="0"/>
                </a:spcAft>
              </a:pPr>
              <a:t>12</a:t>
            </a:fld>
            <a:endParaRPr lang="es-ES">
              <a:cs typeface="Arial" charset="0"/>
            </a:endParaRPr>
          </a:p>
        </p:txBody>
      </p:sp>
    </p:spTree>
    <p:extLst>
      <p:ext uri="{BB962C8B-B14F-4D97-AF65-F5344CB8AC3E}">
        <p14:creationId xmlns:p14="http://schemas.microsoft.com/office/powerpoint/2010/main" val="172780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34818"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34819"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AD2373-9671-4FF0-81AF-E3A19D84C8E6}" type="slidenum">
              <a:rPr lang="es-ES">
                <a:cs typeface="Arial" charset="0"/>
              </a:rPr>
              <a:pPr fontAlgn="base">
                <a:spcBef>
                  <a:spcPct val="0"/>
                </a:spcBef>
                <a:spcAft>
                  <a:spcPct val="0"/>
                </a:spcAft>
              </a:pPr>
              <a:t>14</a:t>
            </a:fld>
            <a:endParaRPr lang="es-ES">
              <a:cs typeface="Arial" charset="0"/>
            </a:endParaRPr>
          </a:p>
        </p:txBody>
      </p:sp>
    </p:spTree>
    <p:extLst>
      <p:ext uri="{BB962C8B-B14F-4D97-AF65-F5344CB8AC3E}">
        <p14:creationId xmlns:p14="http://schemas.microsoft.com/office/powerpoint/2010/main" val="1428187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38914"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PT" smtClean="0"/>
              <a:t>A Valeriana estaria também correto no entanto, há sinergismo quando se associam outros fitoterápicos</a:t>
            </a:r>
          </a:p>
        </p:txBody>
      </p:sp>
      <p:sp>
        <p:nvSpPr>
          <p:cNvPr id="38915"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345A03-7147-4275-885D-36C6219007D7}" type="slidenum">
              <a:rPr lang="es-ES">
                <a:cs typeface="Arial" charset="0"/>
              </a:rPr>
              <a:pPr fontAlgn="base">
                <a:spcBef>
                  <a:spcPct val="0"/>
                </a:spcBef>
                <a:spcAft>
                  <a:spcPct val="0"/>
                </a:spcAft>
              </a:pPr>
              <a:t>17</a:t>
            </a:fld>
            <a:endParaRPr lang="es-ES">
              <a:cs typeface="Arial" charset="0"/>
            </a:endParaRPr>
          </a:p>
        </p:txBody>
      </p:sp>
    </p:spTree>
    <p:extLst>
      <p:ext uri="{BB962C8B-B14F-4D97-AF65-F5344CB8AC3E}">
        <p14:creationId xmlns:p14="http://schemas.microsoft.com/office/powerpoint/2010/main" val="3201859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11 Conector recto"/>
          <p:cNvCxnSpPr/>
          <p:nvPr userDrawn="1"/>
        </p:nvCxnSpPr>
        <p:spPr>
          <a:xfrm rot="5400000">
            <a:off x="298450" y="4418013"/>
            <a:ext cx="1116013" cy="1587"/>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13 Conector recto"/>
          <p:cNvCxnSpPr/>
          <p:nvPr userDrawn="1"/>
        </p:nvCxnSpPr>
        <p:spPr>
          <a:xfrm rot="5400000">
            <a:off x="497681" y="5585619"/>
            <a:ext cx="720725" cy="1588"/>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Imagen 9"/>
          <p:cNvPicPr>
            <a:picLocks noChangeAspect="1"/>
          </p:cNvPicPr>
          <p:nvPr userDrawn="1"/>
        </p:nvPicPr>
        <p:blipFill>
          <a:blip r:embed="rId3"/>
          <a:srcRect/>
          <a:stretch>
            <a:fillRect/>
          </a:stretch>
        </p:blipFill>
        <p:spPr bwMode="auto">
          <a:xfrm>
            <a:off x="10028238" y="6132513"/>
            <a:ext cx="2087562" cy="609600"/>
          </a:xfrm>
          <a:prstGeom prst="rect">
            <a:avLst/>
          </a:prstGeom>
          <a:noFill/>
          <a:ln w="9525">
            <a:noFill/>
            <a:miter lim="800000"/>
            <a:headEnd/>
            <a:tailEnd/>
          </a:ln>
        </p:spPr>
      </p:pic>
      <p:pic>
        <p:nvPicPr>
          <p:cNvPr id="7" name="Imagen 8"/>
          <p:cNvPicPr>
            <a:picLocks noChangeAspect="1"/>
          </p:cNvPicPr>
          <p:nvPr userDrawn="1"/>
        </p:nvPicPr>
        <p:blipFill>
          <a:blip r:embed="rId4"/>
          <a:srcRect/>
          <a:stretch>
            <a:fillRect/>
          </a:stretch>
        </p:blipFill>
        <p:spPr bwMode="auto">
          <a:xfrm>
            <a:off x="122238" y="115888"/>
            <a:ext cx="5973762" cy="935037"/>
          </a:xfrm>
          <a:prstGeom prst="rect">
            <a:avLst/>
          </a:prstGeom>
          <a:noFill/>
          <a:ln w="9525">
            <a:noFill/>
            <a:miter lim="800000"/>
            <a:headEnd/>
            <a:tailEnd/>
          </a:ln>
        </p:spPr>
      </p:pic>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pt-PT"/>
              <a:t>Clique para editar o estilo de título do Modelo Global</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AAP">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n 16"/>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5"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6" name="4 Tabla"/>
          <p:cNvGraphicFramePr>
            <a:graphicFrameLocks noGrp="1"/>
          </p:cNvGraphicFramePr>
          <p:nvPr/>
        </p:nvGraphicFramePr>
        <p:xfrm>
          <a:off x="1774825" y="908050"/>
          <a:ext cx="8724900" cy="4705350"/>
        </p:xfrm>
        <a:graphic>
          <a:graphicData uri="http://schemas.openxmlformats.org/drawingml/2006/table">
            <a:tbl>
              <a:tblPr firstRow="1" bandRow="1">
                <a:tableStyleId>{5C22544A-7EE6-4342-B048-85BDC9FD1C3A}</a:tableStyleId>
              </a:tblPr>
              <a:tblGrid>
                <a:gridCol w="3846760">
                  <a:extLst>
                    <a:ext uri="{9D8B030D-6E8A-4147-A177-3AD203B41FA5}"/>
                  </a:extLst>
                </a:gridCol>
                <a:gridCol w="4877271">
                  <a:extLst>
                    <a:ext uri="{9D8B030D-6E8A-4147-A177-3AD203B41FA5}"/>
                  </a:extLst>
                </a:gridCol>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bg1"/>
                          </a:solidFill>
                          <a:effectLst/>
                          <a:latin typeface="+mn-lt"/>
                          <a:cs typeface="Times New Roman" pitchFamily="18" charset="0"/>
                        </a:rPr>
                        <a:t>Clase</a:t>
                      </a:r>
                      <a:endParaRPr kumimoji="0" lang="es-ES" sz="1800" b="0" i="0" u="none" strike="noStrike" cap="none" normalizeH="0" baseline="0" dirty="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bg1"/>
                          </a:solidFill>
                          <a:effectLst/>
                          <a:latin typeface="+mn-lt"/>
                          <a:cs typeface="Times New Roman" pitchFamily="18" charset="0"/>
                        </a:rPr>
                        <a:t>Principio activo</a:t>
                      </a:r>
                      <a:endParaRPr kumimoji="0" lang="es-ES" sz="1800" b="0" i="0" u="none" strike="noStrike" cap="none" normalizeH="0" baseline="0" dirty="0">
                        <a:ln>
                          <a:noFill/>
                        </a:ln>
                        <a:solidFill>
                          <a:schemeClr val="bg1"/>
                        </a:solidFill>
                        <a:effectLst/>
                        <a:latin typeface="+mn-lt"/>
                        <a:cs typeface="Times New Roman" pitchFamily="18" charset="0"/>
                      </a:endParaRPr>
                    </a:p>
                  </a:txBody>
                  <a:tcPr marT="45721" marB="45721" anchor="b" horzOverflow="overflow">
                    <a:solidFill>
                      <a:schemeClr val="tx1"/>
                    </a:solidFill>
                  </a:tcPr>
                </a:tc>
                <a:extLst>
                  <a:ext uri="{0D108BD9-81ED-4DB2-BD59-A6C34878D82A}"/>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Propionato</a:t>
                      </a:r>
                      <a:r>
                        <a:rPr kumimoji="0" lang="es-ES" sz="1600" b="0" i="0" u="none" strike="noStrike" cap="none" normalizeH="0" baseline="0" dirty="0">
                          <a:ln>
                            <a:noFill/>
                          </a:ln>
                          <a:solidFill>
                            <a:schemeClr val="accent1"/>
                          </a:solidFill>
                          <a:effectLst/>
                          <a:latin typeface="+mn-lt"/>
                          <a:cs typeface="Times New Roman" pitchFamily="18" charset="0"/>
                        </a:rPr>
                        <a:t> </a:t>
                      </a:r>
                      <a:r>
                        <a:rPr kumimoji="0" lang="es-ES" sz="1600" b="0" i="0" u="none" strike="noStrike" cap="none" normalizeH="0" baseline="0" dirty="0" err="1">
                          <a:ln>
                            <a:noFill/>
                          </a:ln>
                          <a:solidFill>
                            <a:schemeClr val="accent1"/>
                          </a:solidFill>
                          <a:effectLst/>
                          <a:latin typeface="+mn-lt"/>
                          <a:cs typeface="Times New Roman" pitchFamily="18" charset="0"/>
                        </a:rPr>
                        <a:t>clobetasol</a:t>
                      </a:r>
                      <a:r>
                        <a:rPr kumimoji="0" lang="es-ES" sz="1600" b="0" i="0" u="none" strike="noStrike" cap="none" normalizeH="0" baseline="0" dirty="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extLst>
                  <a:ext uri="{0D108BD9-81ED-4DB2-BD59-A6C34878D82A}"/>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Times New Roman" pitchFamily="18" charset="0"/>
                        </a:rPr>
                        <a:t>II (potencia alta)</a:t>
                      </a:r>
                      <a:endParaRPr kumimoji="0" lang="es-ES" sz="1600" b="0" i="0" u="none" strike="noStrike" cap="none" normalizeH="0" baseline="0" dirty="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Times New Roman" pitchFamily="18" charset="0"/>
                        </a:rPr>
                        <a:t>Prednicarbato</a:t>
                      </a:r>
                      <a:r>
                        <a:rPr kumimoji="0" lang="es-ES" sz="1600" b="1" i="0" u="none" strike="noStrike" cap="none" normalizeH="0" baseline="0" dirty="0">
                          <a:ln>
                            <a:noFill/>
                          </a:ln>
                          <a:solidFill>
                            <a:srgbClr val="C00000"/>
                          </a:solidFill>
                          <a:effectLst/>
                          <a:latin typeface="+mn-lt"/>
                          <a:cs typeface="Times New Roman" pitchFamily="18" charset="0"/>
                        </a:rPr>
                        <a:t> 0,25%  </a:t>
                      </a:r>
                    </a:p>
                  </a:txBody>
                  <a:tcPr marT="45721" marB="45721" anchor="ctr" horzOverflow="overflow">
                    <a:solidFill>
                      <a:srgbClr val="E8ECF5"/>
                    </a:solidFill>
                  </a:tcPr>
                </a:tc>
                <a:extLst>
                  <a:ext uri="{0D108BD9-81ED-4DB2-BD59-A6C34878D82A}"/>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Times New Roman" pitchFamily="18" charset="0"/>
                        </a:rPr>
                        <a:t>Mometasona</a:t>
                      </a:r>
                      <a:r>
                        <a:rPr kumimoji="0" lang="es-ES" sz="1600" b="1" i="0" u="none" strike="noStrike" cap="none" normalizeH="0" baseline="0" dirty="0">
                          <a:ln>
                            <a:noFill/>
                          </a:ln>
                          <a:solidFill>
                            <a:srgbClr val="C00000"/>
                          </a:solidFill>
                          <a:effectLst/>
                          <a:latin typeface="+mn-lt"/>
                          <a:cs typeface="Times New Roman" pitchFamily="18" charset="0"/>
                        </a:rPr>
                        <a:t> 0,1%</a:t>
                      </a:r>
                    </a:p>
                  </a:txBody>
                  <a:tcPr marT="45721" marB="45721" anchor="ctr" horzOverflow="overflow">
                    <a:solidFill>
                      <a:srgbClr val="CDD7EB"/>
                    </a:solidFill>
                  </a:tcPr>
                </a:tc>
                <a:extLst>
                  <a:ext uri="{0D108BD9-81ED-4DB2-BD59-A6C34878D82A}"/>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Times New Roman" pitchFamily="18" charset="0"/>
                        </a:rPr>
                        <a:t>Metilprednisolona</a:t>
                      </a:r>
                      <a:r>
                        <a:rPr kumimoji="0" lang="es-ES" sz="1600" b="1" i="0" u="none" strike="noStrike" cap="none" normalizeH="0" baseline="0" dirty="0">
                          <a:ln>
                            <a:noFill/>
                          </a:ln>
                          <a:solidFill>
                            <a:srgbClr val="C00000"/>
                          </a:solidFill>
                          <a:effectLst/>
                          <a:latin typeface="+mn-lt"/>
                          <a:cs typeface="Times New Roman" pitchFamily="18" charset="0"/>
                        </a:rPr>
                        <a:t> 0,1%</a:t>
                      </a:r>
                    </a:p>
                  </a:txBody>
                  <a:tcPr marT="45721" marB="45721" anchor="ctr" horzOverflow="overflow">
                    <a:solidFill>
                      <a:srgbClr val="E8ECF5"/>
                    </a:solidFill>
                  </a:tcPr>
                </a:tc>
                <a:extLst>
                  <a:ext uri="{0D108BD9-81ED-4DB2-BD59-A6C34878D82A}"/>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Betametasona</a:t>
                      </a:r>
                      <a:endParaRPr kumimoji="0" lang="es-ES" sz="1600" b="0"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CDD7EB"/>
                    </a:solidFill>
                  </a:tcPr>
                </a:tc>
                <a:extLst>
                  <a:ext uri="{0D108BD9-81ED-4DB2-BD59-A6C34878D82A}"/>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Beclometasona</a:t>
                      </a:r>
                      <a:endParaRPr kumimoji="0" lang="es-ES" sz="1600" b="0"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E8ECF5"/>
                    </a:solidFill>
                  </a:tcPr>
                </a:tc>
                <a:extLst>
                  <a:ext uri="{0D108BD9-81ED-4DB2-BD59-A6C34878D82A}"/>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Arial" pitchFamily="34" charset="0"/>
                        </a:rPr>
                        <a:t>Propionato</a:t>
                      </a:r>
                      <a:r>
                        <a:rPr kumimoji="0" lang="es-ES" sz="1600" b="1" i="0" u="none" strike="noStrike" cap="none" normalizeH="0" baseline="0" dirty="0">
                          <a:ln>
                            <a:noFill/>
                          </a:ln>
                          <a:solidFill>
                            <a:srgbClr val="C00000"/>
                          </a:solidFill>
                          <a:effectLst/>
                          <a:latin typeface="+mn-lt"/>
                          <a:cs typeface="Arial" pitchFamily="34" charset="0"/>
                        </a:rPr>
                        <a:t> </a:t>
                      </a:r>
                      <a:r>
                        <a:rPr kumimoji="0" lang="es-ES" sz="1600" b="1" i="0" u="none" strike="noStrike" cap="none" normalizeH="0" baseline="0" dirty="0" err="1">
                          <a:ln>
                            <a:noFill/>
                          </a:ln>
                          <a:solidFill>
                            <a:srgbClr val="C00000"/>
                          </a:solidFill>
                          <a:effectLst/>
                          <a:latin typeface="+mn-lt"/>
                          <a:cs typeface="Arial" pitchFamily="34" charset="0"/>
                        </a:rPr>
                        <a:t>fluticasona</a:t>
                      </a:r>
                      <a:endParaRPr kumimoji="0" lang="es-ES" sz="1600" b="1" i="0" u="none" strike="noStrike" cap="none" normalizeH="0" baseline="0" dirty="0">
                        <a:ln>
                          <a:noFill/>
                        </a:ln>
                        <a:solidFill>
                          <a:srgbClr val="C00000"/>
                        </a:solidFill>
                        <a:effectLst/>
                        <a:latin typeface="+mn-lt"/>
                        <a:cs typeface="Times New Roman" pitchFamily="18" charset="0"/>
                      </a:endParaRPr>
                    </a:p>
                  </a:txBody>
                  <a:tcPr marT="45721" marB="45721" anchor="ctr" horzOverflow="overflow">
                    <a:solidFill>
                      <a:srgbClr val="CDD7EB"/>
                    </a:solidFill>
                  </a:tcPr>
                </a:tc>
                <a:extLst>
                  <a:ext uri="{0D108BD9-81ED-4DB2-BD59-A6C34878D82A}"/>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Clobetasona</a:t>
                      </a:r>
                      <a:r>
                        <a:rPr kumimoji="0" lang="es-ES" sz="1600" b="0" i="0" u="none" strike="noStrike" cap="none" normalizeH="0" baseline="0" dirty="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extLst>
                  <a:ext uri="{0D108BD9-81ED-4DB2-BD59-A6C34878D82A}"/>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accent1"/>
                          </a:solidFill>
                          <a:effectLst/>
                          <a:latin typeface="+mn-lt"/>
                          <a:cs typeface="Times New Roman" pitchFamily="18" charset="0"/>
                        </a:rPr>
                        <a:t> </a:t>
                      </a:r>
                      <a:endParaRPr kumimoji="0" lang="es-ES" sz="1600" b="0" i="0" u="none" strike="noStrike" cap="none" normalizeH="0" baseline="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Hidrocortisona </a:t>
                      </a:r>
                      <a:r>
                        <a:rPr kumimoji="0" lang="es-ES" sz="1600" b="0" i="0" u="none" strike="noStrike" cap="none" normalizeH="0" baseline="0" dirty="0" err="1">
                          <a:ln>
                            <a:noFill/>
                          </a:ln>
                          <a:solidFill>
                            <a:schemeClr val="accent1"/>
                          </a:solidFill>
                          <a:effectLst/>
                          <a:latin typeface="+mn-lt"/>
                          <a:cs typeface="Times New Roman" pitchFamily="18" charset="0"/>
                        </a:rPr>
                        <a:t>aceponato</a:t>
                      </a:r>
                      <a:endParaRPr kumimoji="0" lang="es-ES" sz="1600" b="0"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CDD7EB"/>
                    </a:solidFill>
                  </a:tcPr>
                </a:tc>
                <a:extLst>
                  <a:ext uri="{0D108BD9-81ED-4DB2-BD59-A6C34878D82A}"/>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accent1"/>
                          </a:solidFill>
                          <a:effectLst/>
                          <a:latin typeface="+mn-lt"/>
                          <a:cs typeface="Times New Roman" pitchFamily="18" charset="0"/>
                        </a:rPr>
                        <a:t> </a:t>
                      </a:r>
                      <a:endParaRPr kumimoji="0" lang="es-ES" sz="1600" b="0" i="0" u="none" strike="noStrike" cap="none" normalizeH="0" baseline="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extLst>
                  <a:ext uri="{0D108BD9-81ED-4DB2-BD59-A6C34878D82A}"/>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Ac </a:t>
                      </a:r>
                      <a:r>
                        <a:rPr kumimoji="0" lang="es-ES" sz="1600" b="0" i="0" u="none" strike="noStrike" cap="none" normalizeH="0" baseline="0" dirty="0" err="1">
                          <a:ln>
                            <a:noFill/>
                          </a:ln>
                          <a:solidFill>
                            <a:schemeClr val="accent1"/>
                          </a:solidFill>
                          <a:effectLst/>
                          <a:latin typeface="+mn-lt"/>
                          <a:cs typeface="Times New Roman" pitchFamily="18" charset="0"/>
                        </a:rPr>
                        <a:t>fluocinolona</a:t>
                      </a:r>
                      <a:endParaRPr kumimoji="0" lang="es-ES" sz="1600" b="1"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CDD7EB"/>
                    </a:solidFill>
                  </a:tcPr>
                </a:tc>
                <a:extLst>
                  <a:ext uri="{0D108BD9-81ED-4DB2-BD59-A6C34878D82A}"/>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Arial" pitchFamily="34" charset="0"/>
                        </a:rPr>
                        <a:t>IV (potencia baja)</a:t>
                      </a:r>
                      <a:endParaRPr kumimoji="0" lang="es-ES" sz="1600" b="0" i="0" u="none" strike="noStrike" cap="none" normalizeH="0" baseline="0" dirty="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extLst>
                  <a:ext uri="{0D108BD9-81ED-4DB2-BD59-A6C34878D82A}"/>
                </a:extLst>
              </a:tr>
            </a:tbl>
          </a:graphicData>
        </a:graphic>
      </p:graphicFrame>
      <p:pic>
        <p:nvPicPr>
          <p:cNvPr id="8" name="Imagen 11"/>
          <p:cNvPicPr>
            <a:picLocks noChangeAspect="1"/>
          </p:cNvPicPr>
          <p:nvPr userDrawn="1"/>
        </p:nvPicPr>
        <p:blipFill>
          <a:blip r:embed="rId5"/>
          <a:srcRect/>
          <a:stretch>
            <a:fillRect/>
          </a:stretch>
        </p:blipFill>
        <p:spPr bwMode="auto">
          <a:xfrm>
            <a:off x="119063" y="6477000"/>
            <a:ext cx="2955925" cy="290513"/>
          </a:xfrm>
          <a:prstGeom prst="rect">
            <a:avLst/>
          </a:prstGeom>
          <a:noFill/>
          <a:ln w="9525">
            <a:noFill/>
            <a:miter lim="800000"/>
            <a:headEnd/>
            <a:tailEnd/>
          </a:ln>
        </p:spPr>
      </p:pic>
      <p:sp>
        <p:nvSpPr>
          <p:cNvPr id="11"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a:t>Click to edit Master text styles</a:t>
            </a:r>
          </a:p>
        </p:txBody>
      </p:sp>
      <p:sp>
        <p:nvSpPr>
          <p:cNvPr id="7"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a:t>Click to edit Master title style</a:t>
            </a:r>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Imagen 12"/>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7"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8" name="Imagen 4"/>
          <p:cNvPicPr>
            <a:picLocks noChangeAspect="1"/>
          </p:cNvPicPr>
          <p:nvPr userDrawn="1"/>
        </p:nvPicPr>
        <p:blipFill>
          <a:blip r:embed="rId5"/>
          <a:srcRect/>
          <a:stretch>
            <a:fillRect/>
          </a:stretch>
        </p:blipFill>
        <p:spPr bwMode="auto">
          <a:xfrm>
            <a:off x="119063" y="6477000"/>
            <a:ext cx="2955925" cy="290513"/>
          </a:xfrm>
          <a:prstGeom prst="rect">
            <a:avLst/>
          </a:prstGeom>
          <a:noFill/>
          <a:ln w="9525">
            <a:noFill/>
            <a:miter lim="800000"/>
            <a:headEnd/>
            <a:tailEnd/>
          </a:ln>
        </p:spPr>
      </p:pic>
      <p:sp>
        <p:nvSpPr>
          <p:cNvPr id="2" name="1 Título"/>
          <p:cNvSpPr>
            <a:spLocks noGrp="1"/>
          </p:cNvSpPr>
          <p:nvPr>
            <p:ph type="title"/>
          </p:nvPr>
        </p:nvSpPr>
        <p:spPr>
          <a:xfrm>
            <a:off x="609600" y="159904"/>
            <a:ext cx="10972800" cy="604800"/>
          </a:xfrm>
          <a:noFill/>
        </p:spPr>
        <p:txBody>
          <a:bodyPr>
            <a:noAutofit/>
          </a:bodyPr>
          <a:lstStyle>
            <a:lvl1pPr algn="ctr">
              <a:defRPr sz="3200" b="1" baseline="0">
                <a:solidFill>
                  <a:schemeClr val="accent1"/>
                </a:solidFill>
              </a:defRPr>
            </a:lvl1pPr>
          </a:lstStyle>
          <a:p>
            <a:r>
              <a:rPr lang="en-US" dirty="0"/>
              <a:t>Click to edit Master title style</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6"/>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s-ES" dirty="0"/>
          </a:p>
        </p:txBody>
      </p:sp>
      <p:sp>
        <p:nvSpPr>
          <p:cNvPr id="6" name="Marcador de texto 5"/>
          <p:cNvSpPr>
            <a:spLocks noGrp="1"/>
          </p:cNvSpPr>
          <p:nvPr>
            <p:ph type="body" sz="quarter" idx="10"/>
          </p:nvPr>
        </p:nvSpPr>
        <p:spPr>
          <a:xfrm>
            <a:off x="-43" y="5661248"/>
            <a:ext cx="11582443" cy="295162"/>
          </a:xfrm>
        </p:spPr>
        <p:txBody>
          <a:bodyPr/>
          <a:lstStyle>
            <a:lvl1pPr marL="0" indent="0" algn="r">
              <a:buNone/>
              <a:defRPr sz="1400" i="1">
                <a:solidFill>
                  <a:schemeClr val="accent2"/>
                </a:solidFill>
              </a:defRPr>
            </a:lvl1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Imagen 14"/>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7"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8" name="Imagen 10"/>
          <p:cNvPicPr>
            <a:picLocks noChangeAspect="1"/>
          </p:cNvPicPr>
          <p:nvPr userDrawn="1"/>
        </p:nvPicPr>
        <p:blipFill>
          <a:blip r:embed="rId5"/>
          <a:srcRect/>
          <a:stretch>
            <a:fillRect/>
          </a:stretch>
        </p:blipFill>
        <p:spPr bwMode="auto">
          <a:xfrm>
            <a:off x="119063" y="6477000"/>
            <a:ext cx="2955925" cy="290513"/>
          </a:xfrm>
          <a:prstGeom prst="rect">
            <a:avLst/>
          </a:prstGeom>
          <a:noFill/>
          <a:ln w="9525">
            <a:noFill/>
            <a:miter lim="800000"/>
            <a:headEnd/>
            <a:tailEnd/>
          </a:ln>
        </p:spPr>
      </p:pic>
      <p:sp>
        <p:nvSpPr>
          <p:cNvPr id="3" name="2 Marcador de texto"/>
          <p:cNvSpPr>
            <a:spLocks noGrp="1"/>
          </p:cNvSpPr>
          <p:nvPr>
            <p:ph type="body" idx="1"/>
          </p:nvPr>
        </p:nvSpPr>
        <p:spPr>
          <a:xfrm>
            <a:off x="963084" y="2276872"/>
            <a:ext cx="10363200" cy="3330826"/>
          </a:xfrm>
        </p:spPr>
        <p:txBody>
          <a:bodyPr/>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2 Marcador de texto"/>
          <p:cNvSpPr>
            <a:spLocks noGrp="1"/>
          </p:cNvSpPr>
          <p:nvPr>
            <p:ph type="body" idx="10"/>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Marcador de texto 5"/>
          <p:cNvSpPr>
            <a:spLocks noGrp="1"/>
          </p:cNvSpPr>
          <p:nvPr>
            <p:ph type="body" sz="quarter" idx="11"/>
          </p:nvPr>
        </p:nvSpPr>
        <p:spPr>
          <a:xfrm>
            <a:off x="-43" y="5661248"/>
            <a:ext cx="11582443" cy="295162"/>
          </a:xfrm>
        </p:spPr>
        <p:txBody>
          <a:bodyPr/>
          <a:lstStyle>
            <a:lvl1pPr marL="0" indent="0" algn="r">
              <a:buNone/>
              <a:defRPr sz="1400" i="1">
                <a:solidFill>
                  <a:schemeClr val="accent2"/>
                </a:solidFill>
              </a:defRPr>
            </a:lvl1pPr>
          </a:lstStyle>
          <a:p>
            <a:pPr lvl="0"/>
            <a:r>
              <a:rPr lang="en-US" dirty="0"/>
              <a:t>Click to edit Master text styles</a:t>
            </a:r>
          </a:p>
        </p:txBody>
      </p:sp>
      <p:sp>
        <p:nvSpPr>
          <p:cNvPr id="18"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a:t>Click to edit Master title style</a:t>
            </a:r>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Imagen 19"/>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7"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8" name="Imagen 10"/>
          <p:cNvPicPr>
            <a:picLocks noChangeAspect="1"/>
          </p:cNvPicPr>
          <p:nvPr userDrawn="1"/>
        </p:nvPicPr>
        <p:blipFill>
          <a:blip r:embed="rId5"/>
          <a:srcRect/>
          <a:stretch>
            <a:fillRect/>
          </a:stretch>
        </p:blipFill>
        <p:spPr bwMode="auto">
          <a:xfrm>
            <a:off x="119063" y="6477000"/>
            <a:ext cx="2955925" cy="290513"/>
          </a:xfrm>
          <a:prstGeom prst="rect">
            <a:avLst/>
          </a:prstGeom>
          <a:noFill/>
          <a:ln w="9525">
            <a:noFill/>
            <a:miter lim="800000"/>
            <a:headEnd/>
            <a:tailEnd/>
          </a:ln>
        </p:spPr>
      </p:pic>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6"/>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s-ES" dirty="0"/>
          </a:p>
        </p:txBody>
      </p:sp>
      <p:sp>
        <p:nvSpPr>
          <p:cNvPr id="14" name="Marcador de texto 5"/>
          <p:cNvSpPr>
            <a:spLocks noGrp="1"/>
          </p:cNvSpPr>
          <p:nvPr>
            <p:ph type="body" sz="quarter" idx="12"/>
          </p:nvPr>
        </p:nvSpPr>
        <p:spPr>
          <a:xfrm>
            <a:off x="-43" y="5661248"/>
            <a:ext cx="11582443" cy="295162"/>
          </a:xfrm>
        </p:spPr>
        <p:txBody>
          <a:bodyPr/>
          <a:lstStyle>
            <a:lvl1pPr marL="0" indent="0" algn="r">
              <a:buNone/>
              <a:defRPr sz="1400" i="1">
                <a:solidFill>
                  <a:schemeClr val="accent2"/>
                </a:solidFill>
              </a:defRPr>
            </a:lvl1pPr>
          </a:lstStyle>
          <a:p>
            <a:pPr lvl="0"/>
            <a:r>
              <a:rPr lang="en-US" dirty="0"/>
              <a:t>Click to edit Master text styles</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6"/>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s-ES" dirty="0"/>
          </a:p>
        </p:txBody>
      </p:sp>
      <p:sp>
        <p:nvSpPr>
          <p:cNvPr id="18"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a:t>Click to edit Master title style</a:t>
            </a:r>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Imagen 22"/>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9"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0" name="Imagen 12"/>
          <p:cNvPicPr>
            <a:picLocks noChangeAspect="1"/>
          </p:cNvPicPr>
          <p:nvPr userDrawn="1"/>
        </p:nvPicPr>
        <p:blipFill>
          <a:blip r:embed="rId5"/>
          <a:srcRect/>
          <a:stretch>
            <a:fillRect/>
          </a:stretch>
        </p:blipFill>
        <p:spPr bwMode="auto">
          <a:xfrm>
            <a:off x="119063" y="6477000"/>
            <a:ext cx="2955925" cy="290513"/>
          </a:xfrm>
          <a:prstGeom prst="rect">
            <a:avLst/>
          </a:prstGeom>
          <a:noFill/>
          <a:ln w="9525">
            <a:noFill/>
            <a:miter lim="800000"/>
            <a:headEnd/>
            <a:tailEnd/>
          </a:ln>
        </p:spPr>
      </p:pic>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6"/>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s-ES" dirty="0"/>
          </a:p>
        </p:txBody>
      </p:sp>
      <p:sp>
        <p:nvSpPr>
          <p:cNvPr id="16"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a:t>Click to edit Master text styles</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6"/>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s-ES" dirty="0"/>
          </a:p>
        </p:txBody>
      </p:sp>
      <p:sp>
        <p:nvSpPr>
          <p:cNvPr id="22"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a:t>Click to edit Master title style</a:t>
            </a:r>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n 15"/>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5"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6" name="Imagen 8"/>
          <p:cNvPicPr>
            <a:picLocks noChangeAspect="1"/>
          </p:cNvPicPr>
          <p:nvPr userDrawn="1"/>
        </p:nvPicPr>
        <p:blipFill>
          <a:blip r:embed="rId5"/>
          <a:srcRect/>
          <a:stretch>
            <a:fillRect/>
          </a:stretch>
        </p:blipFill>
        <p:spPr bwMode="auto">
          <a:xfrm>
            <a:off x="119063" y="6477000"/>
            <a:ext cx="2955925" cy="290513"/>
          </a:xfrm>
          <a:prstGeom prst="rect">
            <a:avLst/>
          </a:prstGeom>
          <a:noFill/>
          <a:ln w="9525">
            <a:noFill/>
            <a:miter lim="800000"/>
            <a:headEnd/>
            <a:tailEnd/>
          </a:ln>
        </p:spPr>
      </p:pic>
      <p:sp>
        <p:nvSpPr>
          <p:cNvPr id="13"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a:t>Click to edit Master text styles</a:t>
            </a:r>
          </a:p>
        </p:txBody>
      </p:sp>
      <p:sp>
        <p:nvSpPr>
          <p:cNvPr id="15"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a:t>Click to edit Master title style</a:t>
            </a:r>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Imagen 13"/>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4"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5" name="Imagen 7"/>
          <p:cNvPicPr>
            <a:picLocks noChangeAspect="1"/>
          </p:cNvPicPr>
          <p:nvPr userDrawn="1"/>
        </p:nvPicPr>
        <p:blipFill>
          <a:blip r:embed="rId5"/>
          <a:srcRect/>
          <a:stretch>
            <a:fillRect/>
          </a:stretch>
        </p:blipFill>
        <p:spPr bwMode="auto">
          <a:xfrm>
            <a:off x="119063" y="6477000"/>
            <a:ext cx="2955925" cy="290513"/>
          </a:xfrm>
          <a:prstGeom prst="rect">
            <a:avLst/>
          </a:prstGeom>
          <a:noFill/>
          <a:ln w="9525">
            <a:noFill/>
            <a:miter lim="800000"/>
            <a:headEnd/>
            <a:tailEnd/>
          </a:ln>
        </p:spPr>
      </p:pic>
      <p:sp>
        <p:nvSpPr>
          <p:cNvPr id="11"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Imagen 20"/>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8"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9" name="Imagen 12"/>
          <p:cNvPicPr>
            <a:picLocks noChangeAspect="1"/>
          </p:cNvPicPr>
          <p:nvPr userDrawn="1"/>
        </p:nvPicPr>
        <p:blipFill>
          <a:blip r:embed="rId5"/>
          <a:srcRect/>
          <a:stretch>
            <a:fillRect/>
          </a:stretch>
        </p:blipFill>
        <p:spPr bwMode="auto">
          <a:xfrm>
            <a:off x="119063" y="6477000"/>
            <a:ext cx="2955925" cy="290513"/>
          </a:xfrm>
          <a:prstGeom prst="rect">
            <a:avLst/>
          </a:prstGeom>
          <a:noFill/>
          <a:ln w="9525">
            <a:noFill/>
            <a:miter lim="800000"/>
            <a:headEnd/>
            <a:tailEnd/>
          </a:ln>
        </p:spPr>
      </p:pic>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6"/>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6"/>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s-ES" dirty="0"/>
          </a:p>
        </p:txBody>
      </p:sp>
      <p:sp>
        <p:nvSpPr>
          <p:cNvPr id="3" name="Título 2"/>
          <p:cNvSpPr>
            <a:spLocks noGrp="1"/>
          </p:cNvSpPr>
          <p:nvPr>
            <p:ph type="title"/>
          </p:nvPr>
        </p:nvSpPr>
        <p:spPr>
          <a:xfrm>
            <a:off x="609601" y="274639"/>
            <a:ext cx="4050393" cy="1210145"/>
          </a:xfrm>
        </p:spPr>
        <p:txBody>
          <a:bodyPr>
            <a:noAutofit/>
          </a:bodyPr>
          <a:lstStyle>
            <a:lvl1pPr>
              <a:defRPr sz="2400" b="1">
                <a:solidFill>
                  <a:schemeClr val="accent1"/>
                </a:solidFill>
              </a:defRPr>
            </a:lvl1pPr>
          </a:lstStyle>
          <a:p>
            <a:r>
              <a:rPr lang="en-US" dirty="0"/>
              <a:t>Click to edit Master title style</a:t>
            </a:r>
            <a:endParaRPr lang="es-ES" dirty="0"/>
          </a:p>
        </p:txBody>
      </p:sp>
      <p:sp>
        <p:nvSpPr>
          <p:cNvPr id="18"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Imagen 20"/>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8"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9" name="Imagen 11"/>
          <p:cNvPicPr>
            <a:picLocks noChangeAspect="1"/>
          </p:cNvPicPr>
          <p:nvPr userDrawn="1"/>
        </p:nvPicPr>
        <p:blipFill>
          <a:blip r:embed="rId5"/>
          <a:srcRect/>
          <a:stretch>
            <a:fillRect/>
          </a:stretch>
        </p:blipFill>
        <p:spPr bwMode="auto">
          <a:xfrm>
            <a:off x="119063" y="6477000"/>
            <a:ext cx="2955925" cy="290513"/>
          </a:xfrm>
          <a:prstGeom prst="rect">
            <a:avLst/>
          </a:prstGeom>
          <a:noFill/>
          <a:ln w="9525">
            <a:noFill/>
            <a:miter lim="800000"/>
            <a:headEnd/>
            <a:tailEnd/>
          </a:ln>
        </p:spPr>
      </p:pic>
      <p:sp>
        <p:nvSpPr>
          <p:cNvPr id="3" name="2 Marcador de posición de imagen"/>
          <p:cNvSpPr>
            <a:spLocks noGrp="1"/>
          </p:cNvSpPr>
          <p:nvPr>
            <p:ph type="pic" idx="1"/>
          </p:nvPr>
        </p:nvSpPr>
        <p:spPr>
          <a:xfrm>
            <a:off x="3503712" y="908720"/>
            <a:ext cx="5183221" cy="21645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PT" noProof="0"/>
              <a:t>Clique no ícone para adicionar uma imagem</a:t>
            </a:r>
            <a:endParaRPr lang="es-ES" noProof="0" dirty="0"/>
          </a:p>
        </p:txBody>
      </p:sp>
      <p:sp>
        <p:nvSpPr>
          <p:cNvPr id="14"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a:t>Click to edit Master text styles</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6"/>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s-ES" dirty="0"/>
          </a:p>
        </p:txBody>
      </p:sp>
      <p:sp>
        <p:nvSpPr>
          <p:cNvPr id="19"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a:t>Click to edit Master title style</a:t>
            </a:r>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9477B32-77D8-4046-ADD3-50B9A90ED6AD}" type="datetimeFigureOut">
              <a:rPr lang="es-ES"/>
              <a:pPr>
                <a:defRPr/>
              </a:pPr>
              <a:t>01/06/2018</a:t>
            </a:fld>
            <a:endParaRPr lang="es-ES"/>
          </a:p>
        </p:txBody>
      </p:sp>
      <p:sp>
        <p:nvSpPr>
          <p:cNvPr id="5" name="4 Marcador de pie de página"/>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6CF3C2F-D6E8-4110-B3F2-2EAA6CF7C07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scam.castillalamancha.es/sites/sescam.castillalamancha.es/files/documentos/farmacia/tratamiento_del_insomnio.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hyperlink" Target="http://www.chlc.min-saude.pt/ResourcesUser/CHL/Educacao_para_a_saude/Cartaz_Higiene_do_Sono.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hyperlink" Target="http://amino-acidos.org/l-triptofano/"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objetivolua.com/wp-content/uploads/2013/07/ciclo-do-sono.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914400" y="3789363"/>
            <a:ext cx="10534650" cy="1285875"/>
          </a:xfrm>
        </p:spPr>
        <p:txBody>
          <a:bodyPr rtlCol="0"/>
          <a:lstStyle/>
          <a:p>
            <a:pPr fontAlgn="auto">
              <a:spcAft>
                <a:spcPts val="0"/>
              </a:spcAft>
              <a:defRPr/>
            </a:pPr>
            <a:r>
              <a:rPr lang="es-ES" dirty="0" err="1"/>
              <a:t>Abordagem</a:t>
            </a:r>
            <a:r>
              <a:rPr lang="es-ES" dirty="0"/>
              <a:t> </a:t>
            </a:r>
            <a:r>
              <a:rPr lang="es-ES" dirty="0" err="1"/>
              <a:t>prática</a:t>
            </a:r>
            <a:r>
              <a:rPr lang="es-ES" dirty="0"/>
              <a:t> da </a:t>
            </a:r>
            <a:r>
              <a:rPr lang="es-ES" dirty="0" err="1"/>
              <a:t>ansiedade</a:t>
            </a:r>
            <a:r>
              <a:rPr lang="es-ES" dirty="0"/>
              <a:t> e </a:t>
            </a:r>
            <a:r>
              <a:rPr lang="es-ES" dirty="0" err="1"/>
              <a:t>sono</a:t>
            </a:r>
            <a:r>
              <a:rPr lang="es-ES" dirty="0"/>
              <a:t> em </a:t>
            </a:r>
            <a:r>
              <a:rPr lang="es-ES" dirty="0" err="1"/>
              <a:t>Farmácia</a:t>
            </a:r>
            <a:r>
              <a:rPr lang="es-ES" dirty="0"/>
              <a:t> </a:t>
            </a:r>
            <a:r>
              <a:rPr lang="es-ES" dirty="0" err="1"/>
              <a:t>Comunitária</a:t>
            </a:r>
            <a:endParaRPr lang="es-ES" dirty="0"/>
          </a:p>
        </p:txBody>
      </p:sp>
      <p:sp>
        <p:nvSpPr>
          <p:cNvPr id="8" name="Subtítulo 7"/>
          <p:cNvSpPr>
            <a:spLocks noGrp="1"/>
          </p:cNvSpPr>
          <p:nvPr>
            <p:ph type="subTitle" idx="1"/>
          </p:nvPr>
        </p:nvSpPr>
        <p:spPr>
          <a:xfrm>
            <a:off x="895350" y="5146675"/>
            <a:ext cx="10553700" cy="914400"/>
          </a:xfrm>
        </p:spPr>
        <p:txBody>
          <a:bodyPr anchor="ctr" anchorCtr="0"/>
          <a:lstStyle/>
          <a:p>
            <a:pPr>
              <a:lnSpc>
                <a:spcPct val="90000"/>
              </a:lnSpc>
            </a:pPr>
            <a:r>
              <a:rPr lang="es-ES" sz="2600" dirty="0" smtClean="0"/>
              <a:t>Dra. </a:t>
            </a:r>
            <a:r>
              <a:rPr lang="es-ES" sz="2600" dirty="0" err="1" smtClean="0"/>
              <a:t>Sofia</a:t>
            </a:r>
            <a:r>
              <a:rPr lang="es-ES" sz="2600" dirty="0" smtClean="0"/>
              <a:t> </a:t>
            </a:r>
            <a:r>
              <a:rPr lang="es-ES" sz="2600" dirty="0" err="1" smtClean="0"/>
              <a:t>Piedade</a:t>
            </a:r>
            <a:r>
              <a:rPr lang="es-ES" sz="2600" dirty="0" smtClean="0"/>
              <a:t>. </a:t>
            </a:r>
            <a:r>
              <a:rPr lang="es-ES" sz="2600" dirty="0" err="1" smtClean="0"/>
              <a:t>Farmácia</a:t>
            </a:r>
            <a:r>
              <a:rPr lang="es-ES" sz="2600" dirty="0" smtClean="0"/>
              <a:t> </a:t>
            </a:r>
            <a:r>
              <a:rPr lang="es-ES" sz="2600" dirty="0" err="1" smtClean="0"/>
              <a:t>Comunitária</a:t>
            </a:r>
            <a:r>
              <a:rPr lang="es-ES" sz="2600" dirty="0" smtClean="0"/>
              <a:t>, Porto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ítulo 1"/>
          <p:cNvSpPr>
            <a:spLocks noGrp="1"/>
          </p:cNvSpPr>
          <p:nvPr>
            <p:ph type="title"/>
          </p:nvPr>
        </p:nvSpPr>
        <p:spPr>
          <a:xfrm>
            <a:off x="609600" y="160338"/>
            <a:ext cx="10972800" cy="604837"/>
          </a:xfrm>
        </p:spPr>
        <p:txBody>
          <a:bodyPr/>
          <a:lstStyle/>
          <a:p>
            <a:r>
              <a:rPr lang="pt-PT" smtClean="0"/>
              <a:t>Benzodiazepinas</a:t>
            </a:r>
          </a:p>
        </p:txBody>
      </p:sp>
      <p:sp>
        <p:nvSpPr>
          <p:cNvPr id="3" name="Marcador de Posição de Conteúdo 2">
            <a:extLst>
              <a:ext uri="{FF2B5EF4-FFF2-40B4-BE49-F238E27FC236}"/>
            </a:extLst>
          </p:cNvPr>
          <p:cNvSpPr>
            <a:spLocks noGrp="1"/>
          </p:cNvSpPr>
          <p:nvPr>
            <p:ph idx="1"/>
          </p:nvPr>
        </p:nvSpPr>
        <p:spPr>
          <a:xfrm>
            <a:off x="47625" y="1016000"/>
            <a:ext cx="11534775" cy="4591050"/>
          </a:xfrm>
        </p:spPr>
        <p:txBody>
          <a:bodyPr/>
          <a:lstStyle/>
          <a:p>
            <a:r>
              <a:rPr lang="pt-PT" sz="2200" dirty="0" smtClean="0"/>
              <a:t>Benzodiazepinas e fármacos análogos:</a:t>
            </a:r>
          </a:p>
          <a:p>
            <a:pPr lvl="1">
              <a:buSzTx/>
            </a:pPr>
            <a:r>
              <a:rPr lang="pt-PT" sz="2000" dirty="0" smtClean="0"/>
              <a:t>Relaxante muscular.</a:t>
            </a:r>
          </a:p>
          <a:p>
            <a:pPr lvl="1">
              <a:buSzTx/>
            </a:pPr>
            <a:r>
              <a:rPr lang="pt-PT" sz="2000" dirty="0" smtClean="0"/>
              <a:t>Hipnótica.</a:t>
            </a:r>
          </a:p>
          <a:p>
            <a:pPr lvl="1">
              <a:buSzTx/>
            </a:pPr>
            <a:r>
              <a:rPr lang="pt-PT" sz="2000" dirty="0" smtClean="0"/>
              <a:t>Ansiolítica.</a:t>
            </a:r>
          </a:p>
          <a:p>
            <a:pPr lvl="1">
              <a:buSzTx/>
            </a:pPr>
            <a:r>
              <a:rPr lang="pt-PT" sz="2000" dirty="0" smtClean="0"/>
              <a:t>Anticonvulsivante.</a:t>
            </a:r>
          </a:p>
          <a:p>
            <a:pPr lvl="1">
              <a:buSzTx/>
            </a:pPr>
            <a:endParaRPr lang="pt-PT" sz="2000" dirty="0" smtClean="0"/>
          </a:p>
          <a:p>
            <a:r>
              <a:rPr lang="pt-PT" sz="2200" dirty="0" smtClean="0"/>
              <a:t>Atuam sobre sistemas inibitórios de neurotransmissão do GABA, além da sua provável acção direta na indução do sono não REM.</a:t>
            </a:r>
          </a:p>
          <a:p>
            <a:r>
              <a:rPr lang="pt-PT" sz="2200" dirty="0" smtClean="0"/>
              <a:t>Melhoram a eficiência do sono por diminuir a sua latência , aumentar o tempo total de sono e por diminuir o número de despertares noturnos.</a:t>
            </a:r>
          </a:p>
          <a:p>
            <a:r>
              <a:rPr lang="pt-PT" sz="2200" dirty="0" smtClean="0"/>
              <a:t>Embora seguros induzem tolerância, dependência e situações de abuso, insónia, sonolência diurna com risco de acidentes, aumento do risco de eventos coronários e respiratórios.</a:t>
            </a:r>
          </a:p>
          <a:p>
            <a:endParaRPr lang="pt-PT" sz="2200" dirty="0" smtClean="0"/>
          </a:p>
          <a:p>
            <a:endParaRPr lang="pt-PT" sz="2200" dirty="0" smtClean="0"/>
          </a:p>
        </p:txBody>
      </p:sp>
      <p:sp>
        <p:nvSpPr>
          <p:cNvPr id="27651" name="Marcador de Posição do Texto 3"/>
          <p:cNvSpPr>
            <a:spLocks noGrp="1"/>
          </p:cNvSpPr>
          <p:nvPr>
            <p:ph type="body" sz="quarter" idx="10"/>
          </p:nvPr>
        </p:nvSpPr>
        <p:spPr>
          <a:xfrm>
            <a:off x="609600" y="5805488"/>
            <a:ext cx="11582400" cy="295275"/>
          </a:xfrm>
        </p:spPr>
        <p:txBody>
          <a:bodyPr/>
          <a:lstStyle/>
          <a:p>
            <a:r>
              <a:rPr lang="pt-PT" sz="1200" smtClean="0"/>
              <a:t>Vidal R, et al. Braz J Surg Clin Res, 2015;9(1):78-83</a:t>
            </a:r>
          </a:p>
        </p:txBody>
      </p:sp>
      <p:pic>
        <p:nvPicPr>
          <p:cNvPr id="27652" name="Picture 6" descr="gaba"/>
          <p:cNvPicPr>
            <a:picLocks noChangeAspect="1" noChangeArrowheads="1"/>
          </p:cNvPicPr>
          <p:nvPr/>
        </p:nvPicPr>
        <p:blipFill>
          <a:blip r:embed="rId3"/>
          <a:srcRect/>
          <a:stretch>
            <a:fillRect/>
          </a:stretch>
        </p:blipFill>
        <p:spPr bwMode="auto">
          <a:xfrm>
            <a:off x="9264650" y="147638"/>
            <a:ext cx="2744788" cy="24479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ítulo 1"/>
          <p:cNvSpPr>
            <a:spLocks noGrp="1"/>
          </p:cNvSpPr>
          <p:nvPr>
            <p:ph type="title"/>
          </p:nvPr>
        </p:nvSpPr>
        <p:spPr>
          <a:xfrm>
            <a:off x="636588" y="122238"/>
            <a:ext cx="10972800" cy="604837"/>
          </a:xfrm>
        </p:spPr>
        <p:txBody>
          <a:bodyPr/>
          <a:lstStyle/>
          <a:p>
            <a:r>
              <a:rPr lang="pt-PT" smtClean="0"/>
              <a:t>Tratamento a curto prazo</a:t>
            </a:r>
          </a:p>
        </p:txBody>
      </p:sp>
      <p:sp>
        <p:nvSpPr>
          <p:cNvPr id="29698" name="Marcador de Posição do Texto 3"/>
          <p:cNvSpPr>
            <a:spLocks noGrp="1"/>
          </p:cNvSpPr>
          <p:nvPr>
            <p:ph type="body" sz="quarter" idx="10"/>
          </p:nvPr>
        </p:nvSpPr>
        <p:spPr>
          <a:xfrm>
            <a:off x="479425" y="5805488"/>
            <a:ext cx="11582400" cy="295275"/>
          </a:xfrm>
        </p:spPr>
        <p:txBody>
          <a:bodyPr/>
          <a:lstStyle/>
          <a:p>
            <a:r>
              <a:rPr lang="pt-PT" sz="1200" smtClean="0"/>
              <a:t>NOC DGS</a:t>
            </a:r>
          </a:p>
        </p:txBody>
      </p:sp>
      <p:pic>
        <p:nvPicPr>
          <p:cNvPr id="29699" name="Marcador de Posição de Conteúdo 6"/>
          <p:cNvPicPr>
            <a:picLocks noGrp="1" noChangeAspect="1"/>
          </p:cNvPicPr>
          <p:nvPr>
            <p:ph idx="1"/>
          </p:nvPr>
        </p:nvPicPr>
        <p:blipFill>
          <a:blip r:embed="rId2"/>
          <a:srcRect/>
          <a:stretch>
            <a:fillRect/>
          </a:stretch>
        </p:blipFill>
        <p:spPr>
          <a:xfrm>
            <a:off x="1798638" y="1141413"/>
            <a:ext cx="8258175" cy="459105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ítulo 1"/>
          <p:cNvSpPr>
            <a:spLocks noGrp="1"/>
          </p:cNvSpPr>
          <p:nvPr>
            <p:ph type="title"/>
          </p:nvPr>
        </p:nvSpPr>
        <p:spPr>
          <a:xfrm>
            <a:off x="609600" y="160338"/>
            <a:ext cx="10972800" cy="604837"/>
          </a:xfrm>
        </p:spPr>
        <p:txBody>
          <a:bodyPr/>
          <a:lstStyle/>
          <a:p>
            <a:r>
              <a:rPr lang="pt-PT" smtClean="0"/>
              <a:t>Benzodiazepinas: Duração de ação</a:t>
            </a:r>
          </a:p>
        </p:txBody>
      </p:sp>
      <p:sp>
        <p:nvSpPr>
          <p:cNvPr id="30722" name="Marcador de Posição de Conteúdo 2"/>
          <p:cNvSpPr>
            <a:spLocks noGrp="1"/>
          </p:cNvSpPr>
          <p:nvPr>
            <p:ph idx="1"/>
          </p:nvPr>
        </p:nvSpPr>
        <p:spPr>
          <a:xfrm>
            <a:off x="47625" y="1016000"/>
            <a:ext cx="11534775" cy="4591050"/>
          </a:xfrm>
        </p:spPr>
        <p:txBody>
          <a:bodyPr/>
          <a:lstStyle/>
          <a:p>
            <a:endParaRPr lang="pt-PT" smtClean="0"/>
          </a:p>
          <a:p>
            <a:endParaRPr lang="pt-PT" smtClean="0"/>
          </a:p>
        </p:txBody>
      </p:sp>
      <p:sp>
        <p:nvSpPr>
          <p:cNvPr id="4" name="Marcador de Posição do Texto 3">
            <a:extLst>
              <a:ext uri="{FF2B5EF4-FFF2-40B4-BE49-F238E27FC236}"/>
            </a:extLst>
          </p:cNvPr>
          <p:cNvSpPr>
            <a:spLocks noGrp="1"/>
          </p:cNvSpPr>
          <p:nvPr>
            <p:ph type="body" sz="quarter" idx="10"/>
          </p:nvPr>
        </p:nvSpPr>
        <p:spPr>
          <a:xfrm>
            <a:off x="0" y="5661025"/>
            <a:ext cx="11582400" cy="295275"/>
          </a:xfrm>
        </p:spPr>
        <p:txBody>
          <a:bodyPr rtlCol="0">
            <a:normAutofit lnSpcReduction="10000"/>
          </a:bodyPr>
          <a:lstStyle/>
          <a:p>
            <a:pPr fontAlgn="auto">
              <a:spcAft>
                <a:spcPts val="0"/>
              </a:spcAft>
              <a:buFont typeface="Arial" pitchFamily="34" charset="0"/>
              <a:buNone/>
              <a:defRPr/>
            </a:pPr>
            <a:endParaRPr lang="pt-PT" dirty="0"/>
          </a:p>
        </p:txBody>
      </p:sp>
      <p:sp>
        <p:nvSpPr>
          <p:cNvPr id="30724" name="CaixaDeTexto 6"/>
          <p:cNvSpPr txBox="1">
            <a:spLocks noChangeArrowheads="1"/>
          </p:cNvSpPr>
          <p:nvPr/>
        </p:nvSpPr>
        <p:spPr bwMode="auto">
          <a:xfrm>
            <a:off x="1847850" y="5157788"/>
            <a:ext cx="8569325" cy="431800"/>
          </a:xfrm>
          <a:prstGeom prst="rect">
            <a:avLst/>
          </a:prstGeom>
          <a:noFill/>
          <a:ln w="9525">
            <a:noFill/>
            <a:miter lim="800000"/>
            <a:headEnd/>
            <a:tailEnd/>
          </a:ln>
        </p:spPr>
        <p:txBody>
          <a:bodyPr anchor="ctr"/>
          <a:lstStyle/>
          <a:p>
            <a:pPr algn="ctr"/>
            <a:r>
              <a:rPr lang="pt-PT" sz="2200">
                <a:solidFill>
                  <a:schemeClr val="accent1"/>
                </a:solidFill>
                <a:latin typeface="Calibri" pitchFamily="34" charset="0"/>
              </a:rPr>
              <a:t>Quanto menor a semivida, maior o risco de abuso/dependência</a:t>
            </a:r>
          </a:p>
        </p:txBody>
      </p:sp>
      <p:pic>
        <p:nvPicPr>
          <p:cNvPr id="30725" name="Imagem 7"/>
          <p:cNvPicPr>
            <a:picLocks noChangeAspect="1"/>
          </p:cNvPicPr>
          <p:nvPr/>
        </p:nvPicPr>
        <p:blipFill>
          <a:blip r:embed="rId3"/>
          <a:srcRect/>
          <a:stretch>
            <a:fillRect/>
          </a:stretch>
        </p:blipFill>
        <p:spPr bwMode="auto">
          <a:xfrm>
            <a:off x="1271588" y="1052513"/>
            <a:ext cx="9674225" cy="40481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ítulo 1"/>
          <p:cNvSpPr>
            <a:spLocks noGrp="1"/>
          </p:cNvSpPr>
          <p:nvPr>
            <p:ph type="title"/>
          </p:nvPr>
        </p:nvSpPr>
        <p:spPr>
          <a:xfrm>
            <a:off x="609600" y="160338"/>
            <a:ext cx="10972800" cy="604837"/>
          </a:xfrm>
        </p:spPr>
        <p:txBody>
          <a:bodyPr/>
          <a:lstStyle/>
          <a:p>
            <a:r>
              <a:rPr lang="pt-PT" smtClean="0"/>
              <a:t>Ansiedade: outros fármacos</a:t>
            </a:r>
          </a:p>
        </p:txBody>
      </p:sp>
      <p:sp>
        <p:nvSpPr>
          <p:cNvPr id="32770" name="Marcador de Posição de Conteúdo 2"/>
          <p:cNvSpPr>
            <a:spLocks noGrp="1"/>
          </p:cNvSpPr>
          <p:nvPr>
            <p:ph idx="1"/>
          </p:nvPr>
        </p:nvSpPr>
        <p:spPr>
          <a:xfrm>
            <a:off x="29592" y="1628800"/>
            <a:ext cx="11582400" cy="4591050"/>
          </a:xfrm>
        </p:spPr>
        <p:txBody>
          <a:bodyPr/>
          <a:lstStyle/>
          <a:p>
            <a:r>
              <a:rPr lang="pt-PT" dirty="0" smtClean="0"/>
              <a:t>Buspirona:</a:t>
            </a:r>
          </a:p>
          <a:p>
            <a:pPr lvl="1">
              <a:buSzTx/>
            </a:pPr>
            <a:r>
              <a:rPr lang="pt-PT" dirty="0" smtClean="0"/>
              <a:t>A buspirona tem alta afinidade pelos receptores serotoninérgicos do subtipo 5-HT1A.</a:t>
            </a:r>
          </a:p>
          <a:p>
            <a:pPr lvl="1">
              <a:buSzTx/>
            </a:pPr>
            <a:r>
              <a:rPr lang="pt-PT" dirty="0" smtClean="0"/>
              <a:t>Não provoca sedação.</a:t>
            </a:r>
          </a:p>
          <a:p>
            <a:pPr lvl="1">
              <a:buSzTx/>
            </a:pPr>
            <a:r>
              <a:rPr lang="pt-PT" dirty="0" smtClean="0"/>
              <a:t>Início de ação lento.</a:t>
            </a:r>
          </a:p>
          <a:p>
            <a:r>
              <a:rPr lang="pt-PT" dirty="0" smtClean="0"/>
              <a:t>Pregabalina.</a:t>
            </a:r>
          </a:p>
          <a:p>
            <a:r>
              <a:rPr lang="pt-PT" dirty="0" smtClean="0"/>
              <a:t>Antidepressivos.</a:t>
            </a:r>
          </a:p>
        </p:txBody>
      </p:sp>
      <p:sp>
        <p:nvSpPr>
          <p:cNvPr id="4" name="Marcador de Posição do Texto 3">
            <a:extLst>
              <a:ext uri="{FF2B5EF4-FFF2-40B4-BE49-F238E27FC236}"/>
            </a:extLst>
          </p:cNvPr>
          <p:cNvSpPr>
            <a:spLocks noGrp="1"/>
          </p:cNvSpPr>
          <p:nvPr>
            <p:ph type="body" sz="quarter" idx="10"/>
          </p:nvPr>
        </p:nvSpPr>
        <p:spPr>
          <a:xfrm>
            <a:off x="0" y="5661025"/>
            <a:ext cx="11582400" cy="295275"/>
          </a:xfrm>
        </p:spPr>
        <p:txBody>
          <a:bodyPr rtlCol="0">
            <a:normAutofit lnSpcReduction="10000"/>
          </a:bodyPr>
          <a:lstStyle/>
          <a:p>
            <a:pPr fontAlgn="auto">
              <a:spcAft>
                <a:spcPts val="0"/>
              </a:spcAft>
              <a:buFont typeface="Arial" pitchFamily="34" charset="0"/>
              <a:buNone/>
              <a:defRPr/>
            </a:pPr>
            <a:endParaRPr lang="pt-P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ítulo 1"/>
          <p:cNvSpPr>
            <a:spLocks noGrp="1"/>
          </p:cNvSpPr>
          <p:nvPr>
            <p:ph type="title"/>
          </p:nvPr>
        </p:nvSpPr>
        <p:spPr>
          <a:xfrm>
            <a:off x="609600" y="160338"/>
            <a:ext cx="10972800" cy="604837"/>
          </a:xfrm>
        </p:spPr>
        <p:txBody>
          <a:bodyPr/>
          <a:lstStyle/>
          <a:p>
            <a:r>
              <a:rPr lang="pt-PT" smtClean="0"/>
              <a:t>Insónia</a:t>
            </a:r>
          </a:p>
        </p:txBody>
      </p:sp>
      <p:sp>
        <p:nvSpPr>
          <p:cNvPr id="33794" name="Marcador de Posição do Texto 3"/>
          <p:cNvSpPr>
            <a:spLocks noGrp="1"/>
          </p:cNvSpPr>
          <p:nvPr>
            <p:ph type="body" sz="quarter" idx="10"/>
          </p:nvPr>
        </p:nvSpPr>
        <p:spPr>
          <a:xfrm>
            <a:off x="609600" y="5805488"/>
            <a:ext cx="11582400" cy="295275"/>
          </a:xfrm>
        </p:spPr>
        <p:txBody>
          <a:bodyPr/>
          <a:lstStyle/>
          <a:p>
            <a:r>
              <a:rPr lang="pt-PT" sz="1200" smtClean="0">
                <a:hlinkClick r:id="rId3"/>
              </a:rPr>
              <a:t>http://sescam.castillalamancha.es/sites/sescam.castillalamancha.es/files/documentos/farmacia/tratamiento_del_insomnio.pdf</a:t>
            </a:r>
            <a:endParaRPr lang="pt-PT" sz="1200" smtClean="0"/>
          </a:p>
          <a:p>
            <a:r>
              <a:rPr lang="pt-PT" sz="1200" smtClean="0"/>
              <a:t>Dominguez M, et al. Aten Primaria. 2015;47(6):351-358</a:t>
            </a:r>
          </a:p>
        </p:txBody>
      </p:sp>
      <p:pic>
        <p:nvPicPr>
          <p:cNvPr id="33795" name="Marcador de Posição de Conteúdo 7"/>
          <p:cNvPicPr>
            <a:picLocks noGrp="1" noChangeAspect="1"/>
          </p:cNvPicPr>
          <p:nvPr>
            <p:ph idx="1"/>
          </p:nvPr>
        </p:nvPicPr>
        <p:blipFill>
          <a:blip r:embed="rId4"/>
          <a:srcRect/>
          <a:stretch>
            <a:fillRect/>
          </a:stretch>
        </p:blipFill>
        <p:spPr>
          <a:xfrm>
            <a:off x="1991544" y="989806"/>
            <a:ext cx="7488237" cy="45910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ítulo 1"/>
          <p:cNvSpPr>
            <a:spLocks noGrp="1"/>
          </p:cNvSpPr>
          <p:nvPr>
            <p:ph type="title"/>
          </p:nvPr>
        </p:nvSpPr>
        <p:spPr>
          <a:xfrm>
            <a:off x="609600" y="160338"/>
            <a:ext cx="10972800" cy="604837"/>
          </a:xfrm>
        </p:spPr>
        <p:txBody>
          <a:bodyPr/>
          <a:lstStyle/>
          <a:p>
            <a:r>
              <a:rPr lang="pt-PT" smtClean="0"/>
              <a:t> Medidas de higiene do sono:</a:t>
            </a:r>
          </a:p>
        </p:txBody>
      </p:sp>
      <p:sp>
        <p:nvSpPr>
          <p:cNvPr id="35842" name="Marcador de Posição de Conteúdo 2"/>
          <p:cNvSpPr>
            <a:spLocks noGrp="1"/>
          </p:cNvSpPr>
          <p:nvPr>
            <p:ph idx="1"/>
          </p:nvPr>
        </p:nvSpPr>
        <p:spPr>
          <a:xfrm>
            <a:off x="0" y="1016000"/>
            <a:ext cx="11582400" cy="4591050"/>
          </a:xfrm>
        </p:spPr>
        <p:txBody>
          <a:bodyPr/>
          <a:lstStyle/>
          <a:p>
            <a:r>
              <a:rPr lang="pt-PT" dirty="0" smtClean="0"/>
              <a:t>Deitar e acordar sempre à mesma hora, todos os dias, mesmo ao fim de semana.</a:t>
            </a:r>
          </a:p>
          <a:p>
            <a:r>
              <a:rPr lang="pt-PT" dirty="0" smtClean="0"/>
              <a:t>Fazer exercício físico regular, mas não demasiado perto da hora de dormir.</a:t>
            </a:r>
          </a:p>
          <a:p>
            <a:r>
              <a:rPr lang="pt-PT" dirty="0" smtClean="0"/>
              <a:t>Evitar a ingestão de álcool e bebidas com cafeína  a partir do final da tarde.</a:t>
            </a:r>
          </a:p>
          <a:p>
            <a:r>
              <a:rPr lang="pt-PT" dirty="0" smtClean="0"/>
              <a:t>Evitar refeições pesadas.</a:t>
            </a:r>
          </a:p>
          <a:p>
            <a:r>
              <a:rPr lang="pt-PT" dirty="0" smtClean="0"/>
              <a:t>Não fumar, especialmente, próximo da hora de dormir.</a:t>
            </a:r>
          </a:p>
          <a:p>
            <a:r>
              <a:rPr lang="pt-PT" dirty="0" smtClean="0"/>
              <a:t>Desligar completamente do trabalho.</a:t>
            </a:r>
          </a:p>
          <a:p>
            <a:r>
              <a:rPr lang="pt-PT" dirty="0" smtClean="0"/>
              <a:t> Criar no quarto condições adequadas ao repouso: temperatura adequada, pouca luz e sem ruído. Desligar todos os ecrãs.</a:t>
            </a:r>
          </a:p>
          <a:p>
            <a:r>
              <a:rPr lang="pt-PT" dirty="0" smtClean="0"/>
              <a:t>Rever a medicação.</a:t>
            </a:r>
          </a:p>
          <a:p>
            <a:endParaRPr lang="pt-PT" dirty="0" smtClean="0"/>
          </a:p>
          <a:p>
            <a:endParaRPr lang="pt-PT" dirty="0" smtClean="0"/>
          </a:p>
        </p:txBody>
      </p:sp>
      <p:sp>
        <p:nvSpPr>
          <p:cNvPr id="4" name="Marcador de Posição do Texto 3">
            <a:extLst>
              <a:ext uri="{FF2B5EF4-FFF2-40B4-BE49-F238E27FC236}"/>
            </a:extLst>
          </p:cNvPr>
          <p:cNvSpPr>
            <a:spLocks noGrp="1"/>
          </p:cNvSpPr>
          <p:nvPr>
            <p:ph type="body" sz="quarter" idx="10"/>
          </p:nvPr>
        </p:nvSpPr>
        <p:spPr>
          <a:xfrm>
            <a:off x="609600" y="5661025"/>
            <a:ext cx="11582400" cy="295275"/>
          </a:xfrm>
        </p:spPr>
        <p:txBody>
          <a:bodyPr>
            <a:normAutofit fontScale="77500" lnSpcReduction="20000"/>
          </a:bodyPr>
          <a:lstStyle/>
          <a:p>
            <a:pPr>
              <a:lnSpc>
                <a:spcPct val="80000"/>
              </a:lnSpc>
            </a:pPr>
            <a:r>
              <a:rPr lang="pt-PT" sz="1200" smtClean="0">
                <a:solidFill>
                  <a:srgbClr val="FF0000"/>
                </a:solidFill>
                <a:hlinkClick r:id="rId2"/>
              </a:rPr>
              <a:t>http://www.chlc.min-saude.pt/ResourcesUser/CHL/Educacao_para_a_saude/Cartaz_Higiene_do_Sono.pdf</a:t>
            </a:r>
            <a:endParaRPr lang="pt-PT" sz="1200" smtClean="0">
              <a:solidFill>
                <a:srgbClr val="FF0000"/>
              </a:solidFill>
            </a:endParaRPr>
          </a:p>
          <a:p>
            <a:pPr>
              <a:lnSpc>
                <a:spcPct val="80000"/>
              </a:lnSpc>
            </a:pPr>
            <a:r>
              <a:rPr lang="pt-PT" sz="1200" smtClean="0"/>
              <a:t>Dominguez M, et al. Aten Primaria. 2015;47(6):351-358</a:t>
            </a:r>
          </a:p>
          <a:p>
            <a:pPr>
              <a:lnSpc>
                <a:spcPct val="80000"/>
              </a:lnSpc>
            </a:pPr>
            <a:endParaRPr lang="pt-PT" sz="300" smtClean="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ítulo 1"/>
          <p:cNvSpPr>
            <a:spLocks noGrp="1"/>
          </p:cNvSpPr>
          <p:nvPr>
            <p:ph type="title"/>
          </p:nvPr>
        </p:nvSpPr>
        <p:spPr>
          <a:xfrm>
            <a:off x="609600" y="160338"/>
            <a:ext cx="10972800" cy="604837"/>
          </a:xfrm>
        </p:spPr>
        <p:txBody>
          <a:bodyPr/>
          <a:lstStyle/>
          <a:p>
            <a:r>
              <a:rPr lang="pt-PT" smtClean="0"/>
              <a:t> Intervenção Farmacêutica</a:t>
            </a:r>
          </a:p>
        </p:txBody>
      </p:sp>
      <p:sp>
        <p:nvSpPr>
          <p:cNvPr id="3" name="Marcador de Posição de Conteúdo 2">
            <a:extLst>
              <a:ext uri="{FF2B5EF4-FFF2-40B4-BE49-F238E27FC236}"/>
            </a:extLst>
          </p:cNvPr>
          <p:cNvSpPr>
            <a:spLocks noGrp="1"/>
          </p:cNvSpPr>
          <p:nvPr>
            <p:ph idx="1"/>
          </p:nvPr>
        </p:nvSpPr>
        <p:spPr>
          <a:xfrm>
            <a:off x="0" y="1016000"/>
            <a:ext cx="11582400" cy="4591050"/>
          </a:xfrm>
        </p:spPr>
        <p:txBody>
          <a:bodyPr/>
          <a:lstStyle/>
          <a:p>
            <a:r>
              <a:rPr lang="pt-PT" dirty="0" smtClean="0"/>
              <a:t>Doxilamina.</a:t>
            </a:r>
          </a:p>
          <a:p>
            <a:r>
              <a:rPr lang="pt-PT" dirty="0" smtClean="0"/>
              <a:t>Melatonina.</a:t>
            </a:r>
          </a:p>
          <a:p>
            <a:r>
              <a:rPr lang="pt-PT" dirty="0" smtClean="0"/>
              <a:t>Vitaminas do complexo B.</a:t>
            </a:r>
          </a:p>
          <a:p>
            <a:r>
              <a:rPr lang="pt-PT" dirty="0" smtClean="0"/>
              <a:t>Magnésio.</a:t>
            </a:r>
          </a:p>
          <a:p>
            <a:r>
              <a:rPr lang="pt-PT" dirty="0" smtClean="0">
                <a:solidFill>
                  <a:schemeClr val="tx2"/>
                </a:solidFill>
              </a:rPr>
              <a:t>Fitoterapia.</a:t>
            </a:r>
          </a:p>
          <a:p>
            <a:endParaRPr lang="pt-PT" dirty="0" smtClean="0"/>
          </a:p>
          <a:p>
            <a:pPr lvl="1" algn="just">
              <a:buSzTx/>
            </a:pPr>
            <a:r>
              <a:rPr lang="pt-PT" sz="2400" dirty="0" smtClean="0"/>
              <a:t>“ Is understood as the use of products of plant origin for therapeutic purposes for the prevention, relief, or cure of pathologies. A medicinal plant is a plant species that possesses substances that can be used for therapeutic purposes or whose active ingredientes may be precursors for synthesis of new drugs.”</a:t>
            </a:r>
          </a:p>
        </p:txBody>
      </p:sp>
      <p:sp>
        <p:nvSpPr>
          <p:cNvPr id="36867" name="Marcador de Posição do Texto 3"/>
          <p:cNvSpPr>
            <a:spLocks noGrp="1"/>
          </p:cNvSpPr>
          <p:nvPr>
            <p:ph type="body" sz="quarter" idx="10"/>
          </p:nvPr>
        </p:nvSpPr>
        <p:spPr>
          <a:xfrm>
            <a:off x="609600" y="5805488"/>
            <a:ext cx="11582400" cy="295275"/>
          </a:xfrm>
        </p:spPr>
        <p:txBody>
          <a:bodyPr/>
          <a:lstStyle/>
          <a:p>
            <a:r>
              <a:rPr lang="pt-PT" sz="1200" smtClean="0"/>
              <a:t>Rodrigez M. et al, Actas Esp Psiquiatr 2017; 45(1): 1-7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Marcador de Posição do Texto 1"/>
          <p:cNvSpPr>
            <a:spLocks noGrp="1"/>
          </p:cNvSpPr>
          <p:nvPr>
            <p:ph type="body" idx="1"/>
          </p:nvPr>
        </p:nvSpPr>
        <p:spPr>
          <a:xfrm>
            <a:off x="1055688" y="2420938"/>
            <a:ext cx="10363200" cy="3330575"/>
          </a:xfrm>
        </p:spPr>
        <p:txBody>
          <a:bodyPr/>
          <a:lstStyle/>
          <a:p>
            <a:pPr>
              <a:buFont typeface="Calibri" pitchFamily="34" charset="0"/>
              <a:buAutoNum type="arabicPeriod"/>
            </a:pPr>
            <a:r>
              <a:rPr lang="pt-PT" dirty="0" smtClean="0"/>
              <a:t>Valeriana.</a:t>
            </a:r>
          </a:p>
          <a:p>
            <a:pPr>
              <a:buFont typeface="Calibri" pitchFamily="34" charset="0"/>
              <a:buAutoNum type="arabicPeriod"/>
            </a:pPr>
            <a:r>
              <a:rPr lang="pt-PT" dirty="0" smtClean="0"/>
              <a:t>Doxilamina.</a:t>
            </a:r>
          </a:p>
          <a:p>
            <a:pPr>
              <a:buFont typeface="Calibri" pitchFamily="34" charset="0"/>
              <a:buAutoNum type="arabicPeriod"/>
            </a:pPr>
            <a:r>
              <a:rPr lang="pt-PT" dirty="0" smtClean="0"/>
              <a:t>Combinação de Valeriana, Lúpulo e Melissa.</a:t>
            </a:r>
          </a:p>
          <a:p>
            <a:pPr>
              <a:buFont typeface="Calibri" pitchFamily="34" charset="0"/>
              <a:buAutoNum type="arabicPeriod"/>
            </a:pPr>
            <a:r>
              <a:rPr lang="pt-PT" dirty="0" smtClean="0"/>
              <a:t>Melatonina.</a:t>
            </a:r>
          </a:p>
        </p:txBody>
      </p:sp>
      <p:sp>
        <p:nvSpPr>
          <p:cNvPr id="3" name="Marcador de Posição do Texto 2">
            <a:extLst>
              <a:ext uri="{FF2B5EF4-FFF2-40B4-BE49-F238E27FC236}"/>
            </a:extLst>
          </p:cNvPr>
          <p:cNvSpPr>
            <a:spLocks noGrp="1"/>
          </p:cNvSpPr>
          <p:nvPr>
            <p:ph type="body" idx="10"/>
          </p:nvPr>
        </p:nvSpPr>
        <p:spPr>
          <a:xfrm>
            <a:off x="911225" y="1052513"/>
            <a:ext cx="10363200" cy="1036637"/>
          </a:xfrm>
        </p:spPr>
        <p:txBody>
          <a:bodyPr rtlCol="0">
            <a:normAutofit fontScale="85000" lnSpcReduction="20000"/>
          </a:bodyPr>
          <a:lstStyle/>
          <a:p>
            <a:pPr fontAlgn="auto">
              <a:spcAft>
                <a:spcPts val="0"/>
              </a:spcAft>
              <a:buFont typeface="Arial" pitchFamily="34" charset="0"/>
              <a:buNone/>
              <a:defRPr/>
            </a:pPr>
            <a:r>
              <a:rPr lang="pt-PT" dirty="0"/>
              <a:t>Jovem de 18 anos, recorre à farmácia com queixas de ansiedade generalizada resultantes da preparação para exames nacionais. Refere nervosismo, dores de barriga e despertares noturnos. Que medidas aconselharia?</a:t>
            </a:r>
          </a:p>
        </p:txBody>
      </p:sp>
      <p:sp>
        <p:nvSpPr>
          <p:cNvPr id="4" name="Marcador de Posição do Texto 3">
            <a:extLst>
              <a:ext uri="{FF2B5EF4-FFF2-40B4-BE49-F238E27FC236}"/>
            </a:extLst>
          </p:cNvPr>
          <p:cNvSpPr>
            <a:spLocks noGrp="1"/>
          </p:cNvSpPr>
          <p:nvPr>
            <p:ph type="body" sz="quarter" idx="11"/>
          </p:nvPr>
        </p:nvSpPr>
        <p:spPr>
          <a:xfrm>
            <a:off x="0" y="5661025"/>
            <a:ext cx="11582400" cy="295275"/>
          </a:xfrm>
        </p:spPr>
        <p:txBody>
          <a:bodyPr rtlCol="0">
            <a:normAutofit lnSpcReduction="10000"/>
          </a:bodyPr>
          <a:lstStyle/>
          <a:p>
            <a:pPr fontAlgn="auto">
              <a:spcAft>
                <a:spcPts val="0"/>
              </a:spcAft>
              <a:buFont typeface="Arial" pitchFamily="34" charset="0"/>
              <a:buNone/>
              <a:defRPr/>
            </a:pPr>
            <a:endParaRPr lang="pt-PT" dirty="0"/>
          </a:p>
        </p:txBody>
      </p:sp>
      <p:sp>
        <p:nvSpPr>
          <p:cNvPr id="37892" name="Título 4"/>
          <p:cNvSpPr>
            <a:spLocks noGrp="1"/>
          </p:cNvSpPr>
          <p:nvPr>
            <p:ph type="title"/>
          </p:nvPr>
        </p:nvSpPr>
        <p:spPr>
          <a:xfrm>
            <a:off x="609600" y="160338"/>
            <a:ext cx="10972800" cy="604837"/>
          </a:xfrm>
        </p:spPr>
        <p:txBody>
          <a:bodyPr/>
          <a:lstStyle/>
          <a:p>
            <a:r>
              <a:rPr lang="pt-PT" smtClean="0"/>
              <a:t>Pergunta 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ítulo 1"/>
          <p:cNvSpPr>
            <a:spLocks noGrp="1"/>
          </p:cNvSpPr>
          <p:nvPr>
            <p:ph type="title"/>
          </p:nvPr>
        </p:nvSpPr>
        <p:spPr>
          <a:xfrm>
            <a:off x="609600" y="160338"/>
            <a:ext cx="10972800" cy="604837"/>
          </a:xfrm>
        </p:spPr>
        <p:txBody>
          <a:bodyPr/>
          <a:lstStyle/>
          <a:p>
            <a:r>
              <a:rPr lang="pt-PT" smtClean="0"/>
              <a:t>Doxilamina</a:t>
            </a:r>
          </a:p>
        </p:txBody>
      </p:sp>
      <p:sp>
        <p:nvSpPr>
          <p:cNvPr id="3" name="Marcador de Posição de Conteúdo 2">
            <a:extLst>
              <a:ext uri="{FF2B5EF4-FFF2-40B4-BE49-F238E27FC236}"/>
            </a:extLst>
          </p:cNvPr>
          <p:cNvSpPr>
            <a:spLocks noGrp="1"/>
          </p:cNvSpPr>
          <p:nvPr>
            <p:ph idx="1"/>
          </p:nvPr>
        </p:nvSpPr>
        <p:spPr>
          <a:xfrm>
            <a:off x="0" y="1016000"/>
            <a:ext cx="11582400" cy="4591050"/>
          </a:xfrm>
        </p:spPr>
        <p:txBody>
          <a:bodyPr/>
          <a:lstStyle/>
          <a:p>
            <a:pPr lvl="1">
              <a:buSzTx/>
            </a:pPr>
            <a:endParaRPr lang="pt-PT" dirty="0" smtClean="0"/>
          </a:p>
          <a:p>
            <a:r>
              <a:rPr lang="pt-PT" dirty="0" smtClean="0"/>
              <a:t>Anti-histamínico H1 com propriedades sedativas acentuadas.</a:t>
            </a:r>
          </a:p>
          <a:p>
            <a:r>
              <a:rPr lang="pt-PT" dirty="0" smtClean="0"/>
              <a:t>↓ latência do sono.</a:t>
            </a:r>
          </a:p>
          <a:p>
            <a:r>
              <a:rPr lang="pt-PT" dirty="0" smtClean="0"/>
              <a:t>↑ da duração do sono.</a:t>
            </a:r>
          </a:p>
          <a:p>
            <a:r>
              <a:rPr lang="pt-PT" dirty="0" smtClean="0"/>
              <a:t>12,5 a 25 mg, 30`antes de deitar, Máx: 7 dias.</a:t>
            </a:r>
          </a:p>
          <a:p>
            <a:r>
              <a:rPr lang="pt-PT" dirty="0" smtClean="0"/>
              <a:t>Efeitos secundários: </a:t>
            </a:r>
            <a:r>
              <a:rPr lang="pt-PT" u="sng" dirty="0" smtClean="0"/>
              <a:t>Sonolência diurna</a:t>
            </a:r>
            <a:r>
              <a:rPr lang="pt-PT" dirty="0" smtClean="0"/>
              <a:t>, Efeitos paradoxais, Xerostomia, Obstipação, Visão turva, Retenção urinária, Hipersecreção brônquica.</a:t>
            </a:r>
          </a:p>
          <a:p>
            <a:r>
              <a:rPr lang="pt-PT" dirty="0" smtClean="0"/>
              <a:t>Devido aos seus efeitos anticolinérgicos apresenta diversas contra-indicações: Asma, Hipertrofia prostática, Úlcera péptica, Glaucoma.</a:t>
            </a:r>
          </a:p>
          <a:p>
            <a:pPr>
              <a:buFontTx/>
              <a:buNone/>
            </a:pPr>
            <a:endParaRPr lang="pt-PT" dirty="0" smtClean="0"/>
          </a:p>
        </p:txBody>
      </p:sp>
      <p:sp>
        <p:nvSpPr>
          <p:cNvPr id="4" name="Marcador de Posição do Texto 3">
            <a:extLst>
              <a:ext uri="{FF2B5EF4-FFF2-40B4-BE49-F238E27FC236}"/>
            </a:extLst>
          </p:cNvPr>
          <p:cNvSpPr>
            <a:spLocks noGrp="1"/>
          </p:cNvSpPr>
          <p:nvPr>
            <p:ph type="body" sz="quarter" idx="10"/>
          </p:nvPr>
        </p:nvSpPr>
        <p:spPr>
          <a:xfrm>
            <a:off x="0" y="5661025"/>
            <a:ext cx="11582400" cy="295275"/>
          </a:xfrm>
        </p:spPr>
        <p:txBody>
          <a:bodyPr rtlCol="0">
            <a:normAutofit lnSpcReduction="10000"/>
          </a:bodyPr>
          <a:lstStyle/>
          <a:p>
            <a:pPr fontAlgn="auto">
              <a:spcAft>
                <a:spcPts val="0"/>
              </a:spcAft>
              <a:buFont typeface="Arial" pitchFamily="34" charset="0"/>
              <a:buNone/>
              <a:defRPr/>
            </a:pPr>
            <a:endParaRPr lang="pt-P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ítulo 1"/>
          <p:cNvSpPr>
            <a:spLocks noGrp="1"/>
          </p:cNvSpPr>
          <p:nvPr>
            <p:ph type="title"/>
          </p:nvPr>
        </p:nvSpPr>
        <p:spPr>
          <a:xfrm>
            <a:off x="609600" y="160338"/>
            <a:ext cx="10972800" cy="604837"/>
          </a:xfrm>
        </p:spPr>
        <p:txBody>
          <a:bodyPr/>
          <a:lstStyle/>
          <a:p>
            <a:r>
              <a:rPr lang="pt-PT" smtClean="0"/>
              <a:t>Melatonina</a:t>
            </a:r>
          </a:p>
        </p:txBody>
      </p:sp>
      <p:sp>
        <p:nvSpPr>
          <p:cNvPr id="40962" name="Marcador de Posição de Conteúdo 2"/>
          <p:cNvSpPr>
            <a:spLocks noGrp="1"/>
          </p:cNvSpPr>
          <p:nvPr>
            <p:ph idx="1"/>
          </p:nvPr>
        </p:nvSpPr>
        <p:spPr>
          <a:xfrm>
            <a:off x="0" y="1374998"/>
            <a:ext cx="11582400" cy="4591050"/>
          </a:xfrm>
        </p:spPr>
        <p:txBody>
          <a:bodyPr/>
          <a:lstStyle/>
          <a:p>
            <a:r>
              <a:rPr lang="pt-PT" dirty="0" smtClean="0"/>
              <a:t>Começa a ser produzida na fase 1 NREM.</a:t>
            </a:r>
          </a:p>
          <a:p>
            <a:r>
              <a:rPr lang="pt-PT" dirty="0" smtClean="0"/>
              <a:t>Varia ao longo do ano e da vida.</a:t>
            </a:r>
          </a:p>
          <a:p>
            <a:r>
              <a:rPr lang="pt-PT" dirty="0" smtClean="0"/>
              <a:t>Várias funções, sendo a mais conhecida a indução do sono.</a:t>
            </a:r>
          </a:p>
          <a:p>
            <a:r>
              <a:rPr lang="pt-PT" dirty="0" smtClean="0"/>
              <a:t>Hormona produzida por diversos animais e plantas.</a:t>
            </a:r>
          </a:p>
          <a:p>
            <a:r>
              <a:rPr lang="pt-PT" dirty="0" smtClean="0"/>
              <a:t>Alimentos que vão aumentar os níveis de melatonina: banana, gengibre, tomate, cevada, … (alimentos ricos em triptofanos-precursores da melatonina).</a:t>
            </a:r>
          </a:p>
          <a:p>
            <a:r>
              <a:rPr lang="pt-PT" dirty="0" smtClean="0"/>
              <a:t>Usado principalmente para combater a jet-lag, trabalho por turnos.</a:t>
            </a:r>
          </a:p>
          <a:p>
            <a:endParaRPr lang="pt-PT" dirty="0" smtClean="0"/>
          </a:p>
        </p:txBody>
      </p:sp>
      <p:sp>
        <p:nvSpPr>
          <p:cNvPr id="4" name="Marcador de Posição do Texto 3">
            <a:extLst>
              <a:ext uri="{FF2B5EF4-FFF2-40B4-BE49-F238E27FC236}"/>
            </a:extLst>
          </p:cNvPr>
          <p:cNvSpPr>
            <a:spLocks noGrp="1"/>
          </p:cNvSpPr>
          <p:nvPr>
            <p:ph type="body" sz="quarter" idx="10"/>
          </p:nvPr>
        </p:nvSpPr>
        <p:spPr>
          <a:xfrm>
            <a:off x="0" y="5661025"/>
            <a:ext cx="11582400" cy="295275"/>
          </a:xfrm>
        </p:spPr>
        <p:txBody>
          <a:bodyPr rtlCol="0">
            <a:normAutofit lnSpcReduction="10000"/>
          </a:bodyPr>
          <a:lstStyle/>
          <a:p>
            <a:pPr fontAlgn="auto">
              <a:spcAft>
                <a:spcPts val="0"/>
              </a:spcAft>
              <a:buFont typeface="Arial" pitchFamily="34" charset="0"/>
              <a:buNone/>
              <a:defRPr/>
            </a:pPr>
            <a:endParaRPr lang="pt-P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ítulo 1"/>
          <p:cNvSpPr>
            <a:spLocks noGrp="1"/>
          </p:cNvSpPr>
          <p:nvPr>
            <p:ph type="title"/>
          </p:nvPr>
        </p:nvSpPr>
        <p:spPr>
          <a:xfrm>
            <a:off x="609600" y="115888"/>
            <a:ext cx="10972800" cy="604837"/>
          </a:xfrm>
        </p:spPr>
        <p:txBody>
          <a:bodyPr/>
          <a:lstStyle/>
          <a:p>
            <a:r>
              <a:rPr lang="pt-PT" smtClean="0"/>
              <a:t>Ansiedade e Insónia</a:t>
            </a:r>
          </a:p>
        </p:txBody>
      </p:sp>
      <p:sp>
        <p:nvSpPr>
          <p:cNvPr id="14338" name="Marcador de Posição de Conteúdo 2"/>
          <p:cNvSpPr>
            <a:spLocks noGrp="1"/>
          </p:cNvSpPr>
          <p:nvPr>
            <p:ph idx="1"/>
          </p:nvPr>
        </p:nvSpPr>
        <p:spPr>
          <a:xfrm>
            <a:off x="0" y="1016000"/>
            <a:ext cx="11582400" cy="4591050"/>
          </a:xfrm>
        </p:spPr>
        <p:txBody>
          <a:bodyPr/>
          <a:lstStyle/>
          <a:p>
            <a:pPr algn="just"/>
            <a:r>
              <a:rPr lang="pt-PT" dirty="0" smtClean="0"/>
              <a:t>A Organização Mundial de Saúde (OMS) define </a:t>
            </a:r>
            <a:r>
              <a:rPr lang="pt-PT" b="1" dirty="0" smtClean="0"/>
              <a:t>Saúde</a:t>
            </a:r>
            <a:r>
              <a:rPr lang="pt-PT" dirty="0" smtClean="0"/>
              <a:t> como “um estado de completo bem-estar físico, </a:t>
            </a:r>
            <a:r>
              <a:rPr lang="pt-PT" b="1" dirty="0" smtClean="0"/>
              <a:t>mental</a:t>
            </a:r>
            <a:r>
              <a:rPr lang="pt-PT" dirty="0" smtClean="0"/>
              <a:t> e social e não somente ausência de afeções e enfermidades”.</a:t>
            </a:r>
          </a:p>
          <a:p>
            <a:pPr algn="just"/>
            <a:endParaRPr lang="pt-PT" dirty="0" smtClean="0"/>
          </a:p>
          <a:p>
            <a:pPr algn="just"/>
            <a:r>
              <a:rPr lang="pt-PT" b="1" dirty="0" smtClean="0"/>
              <a:t>Ansiedade</a:t>
            </a:r>
            <a:r>
              <a:rPr lang="pt-PT" dirty="0" smtClean="0"/>
              <a:t>: Sentimento vago e desagradável de medo, apreensão, caraterizado por tensão ou desconforto derivado a antecipação do perigo de algo desconhecido ou estranho. A ansiedade e medo passam a ser </a:t>
            </a:r>
            <a:r>
              <a:rPr lang="pt-PT" u="sng" dirty="0" smtClean="0"/>
              <a:t>considerados patológicos </a:t>
            </a:r>
            <a:r>
              <a:rPr lang="pt-PT" dirty="0" smtClean="0"/>
              <a:t>quando são </a:t>
            </a:r>
            <a:r>
              <a:rPr lang="pt-PT" u="sng" dirty="0" smtClean="0"/>
              <a:t>exagerados , desproporcionais ao estimulo e interferem com a qualidade de vida, a parte emocional e desempenho diário do indivíduo</a:t>
            </a:r>
            <a:r>
              <a:rPr lang="pt-PT" dirty="0" smtClean="0"/>
              <a:t>. Considera-se que tais situações ocorrem em indivíduos com predisposição genética.</a:t>
            </a:r>
          </a:p>
        </p:txBody>
      </p:sp>
      <p:sp>
        <p:nvSpPr>
          <p:cNvPr id="14339" name="Marcador de Posição do Texto 3"/>
          <p:cNvSpPr>
            <a:spLocks noGrp="1"/>
          </p:cNvSpPr>
          <p:nvPr>
            <p:ph type="body" sz="quarter" idx="10"/>
          </p:nvPr>
        </p:nvSpPr>
        <p:spPr>
          <a:xfrm>
            <a:off x="609600" y="5734050"/>
            <a:ext cx="11582400" cy="295275"/>
          </a:xfrm>
        </p:spPr>
        <p:txBody>
          <a:bodyPr/>
          <a:lstStyle/>
          <a:p>
            <a:r>
              <a:rPr lang="pt-PT" sz="1200" smtClean="0"/>
              <a:t>Castillo A, et al. Ver Bras Psiquiatr 2000;22(12):20-23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ítulo 1"/>
          <p:cNvSpPr>
            <a:spLocks noGrp="1"/>
          </p:cNvSpPr>
          <p:nvPr>
            <p:ph type="title"/>
          </p:nvPr>
        </p:nvSpPr>
        <p:spPr>
          <a:xfrm>
            <a:off x="609600" y="160338"/>
            <a:ext cx="10972800" cy="604837"/>
          </a:xfrm>
        </p:spPr>
        <p:txBody>
          <a:bodyPr/>
          <a:lstStyle/>
          <a:p>
            <a:r>
              <a:rPr lang="pt-PT" smtClean="0"/>
              <a:t>Fitoterapia</a:t>
            </a:r>
            <a:endParaRPr lang="pt-PT" i="1" smtClean="0"/>
          </a:p>
        </p:txBody>
      </p:sp>
      <p:sp>
        <p:nvSpPr>
          <p:cNvPr id="41986" name="Marcador de Posição do Texto 3"/>
          <p:cNvSpPr>
            <a:spLocks noGrp="1"/>
          </p:cNvSpPr>
          <p:nvPr>
            <p:ph type="body" sz="quarter" idx="10"/>
          </p:nvPr>
        </p:nvSpPr>
        <p:spPr>
          <a:xfrm>
            <a:off x="609600" y="5949950"/>
            <a:ext cx="11582400" cy="295275"/>
          </a:xfrm>
        </p:spPr>
        <p:txBody>
          <a:bodyPr/>
          <a:lstStyle/>
          <a:p>
            <a:r>
              <a:rPr lang="pt-PT" sz="1200" smtClean="0"/>
              <a:t>Savage K, et al. Phytotherapy Research. 2018; 32:3-18</a:t>
            </a:r>
          </a:p>
        </p:txBody>
      </p:sp>
      <p:pic>
        <p:nvPicPr>
          <p:cNvPr id="41987" name="Marcador de Posição de Conteúdo 15"/>
          <p:cNvPicPr>
            <a:picLocks noGrp="1" noChangeAspect="1"/>
          </p:cNvPicPr>
          <p:nvPr>
            <p:ph idx="1"/>
          </p:nvPr>
        </p:nvPicPr>
        <p:blipFill>
          <a:blip r:embed="rId3"/>
          <a:srcRect/>
          <a:stretch>
            <a:fillRect/>
          </a:stretch>
        </p:blipFill>
        <p:spPr>
          <a:xfrm>
            <a:off x="587375" y="692150"/>
            <a:ext cx="10972800" cy="5207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ítulo 1"/>
          <p:cNvSpPr>
            <a:spLocks noGrp="1"/>
          </p:cNvSpPr>
          <p:nvPr>
            <p:ph type="title"/>
          </p:nvPr>
        </p:nvSpPr>
        <p:spPr>
          <a:xfrm>
            <a:off x="609600" y="160338"/>
            <a:ext cx="10972800" cy="604837"/>
          </a:xfrm>
        </p:spPr>
        <p:txBody>
          <a:bodyPr/>
          <a:lstStyle/>
          <a:p>
            <a:r>
              <a:rPr lang="pt-PT" smtClean="0"/>
              <a:t>Fitoterapia</a:t>
            </a:r>
            <a:endParaRPr lang="pt-PT" i="1" smtClean="0"/>
          </a:p>
        </p:txBody>
      </p:sp>
      <p:sp>
        <p:nvSpPr>
          <p:cNvPr id="44034" name="Marcador de Posição do Texto 3"/>
          <p:cNvSpPr>
            <a:spLocks noGrp="1"/>
          </p:cNvSpPr>
          <p:nvPr>
            <p:ph type="body" sz="quarter" idx="10"/>
          </p:nvPr>
        </p:nvSpPr>
        <p:spPr>
          <a:xfrm>
            <a:off x="0" y="5661025"/>
            <a:ext cx="11582400" cy="295275"/>
          </a:xfrm>
        </p:spPr>
        <p:txBody>
          <a:bodyPr/>
          <a:lstStyle/>
          <a:p>
            <a:r>
              <a:rPr lang="pt-PT" sz="1200" smtClean="0"/>
              <a:t>Savage K, et al. Phytotherapy Research. 2018; 32:3-18</a:t>
            </a:r>
          </a:p>
        </p:txBody>
      </p:sp>
      <p:pic>
        <p:nvPicPr>
          <p:cNvPr id="44035" name="Marcador de Posição de Conteúdo 9"/>
          <p:cNvPicPr>
            <a:picLocks noGrp="1" noChangeAspect="1"/>
          </p:cNvPicPr>
          <p:nvPr>
            <p:ph idx="1"/>
          </p:nvPr>
        </p:nvPicPr>
        <p:blipFill>
          <a:blip r:embed="rId3"/>
          <a:srcRect/>
          <a:stretch>
            <a:fillRect/>
          </a:stretch>
        </p:blipFill>
        <p:spPr>
          <a:xfrm>
            <a:off x="496093" y="957064"/>
            <a:ext cx="11199813" cy="446405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ítulo 1"/>
          <p:cNvSpPr>
            <a:spLocks noGrp="1"/>
          </p:cNvSpPr>
          <p:nvPr>
            <p:ph type="title"/>
          </p:nvPr>
        </p:nvSpPr>
        <p:spPr>
          <a:xfrm>
            <a:off x="609600" y="160338"/>
            <a:ext cx="10972800" cy="604837"/>
          </a:xfrm>
        </p:spPr>
        <p:txBody>
          <a:bodyPr/>
          <a:lstStyle/>
          <a:p>
            <a:r>
              <a:rPr lang="pt-PT" smtClean="0"/>
              <a:t>Fitoterapia</a:t>
            </a:r>
            <a:endParaRPr lang="pt-PT" i="1" smtClean="0"/>
          </a:p>
        </p:txBody>
      </p:sp>
      <p:sp>
        <p:nvSpPr>
          <p:cNvPr id="46082" name="Marcador de Posição do Texto 3"/>
          <p:cNvSpPr>
            <a:spLocks noGrp="1"/>
          </p:cNvSpPr>
          <p:nvPr>
            <p:ph type="body" sz="quarter" idx="10"/>
          </p:nvPr>
        </p:nvSpPr>
        <p:spPr>
          <a:xfrm>
            <a:off x="0" y="5661025"/>
            <a:ext cx="11582400" cy="295275"/>
          </a:xfrm>
        </p:spPr>
        <p:txBody>
          <a:bodyPr/>
          <a:lstStyle/>
          <a:p>
            <a:r>
              <a:rPr lang="pt-PT" sz="1200" smtClean="0"/>
              <a:t>Sarris J, et al. Eur Neuropsychopharmacol. 2011;21(12):841-860</a:t>
            </a:r>
          </a:p>
        </p:txBody>
      </p:sp>
      <p:pic>
        <p:nvPicPr>
          <p:cNvPr id="46083" name="Marcador de Posição de Conteúdo 17"/>
          <p:cNvPicPr>
            <a:picLocks noGrp="1" noChangeAspect="1"/>
          </p:cNvPicPr>
          <p:nvPr>
            <p:ph idx="1"/>
          </p:nvPr>
        </p:nvPicPr>
        <p:blipFill>
          <a:blip r:embed="rId3"/>
          <a:srcRect/>
          <a:stretch>
            <a:fillRect/>
          </a:stretch>
        </p:blipFill>
        <p:spPr>
          <a:xfrm>
            <a:off x="730250" y="765175"/>
            <a:ext cx="10694988" cy="484187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ítulo 1"/>
          <p:cNvSpPr>
            <a:spLocks noGrp="1"/>
          </p:cNvSpPr>
          <p:nvPr>
            <p:ph type="title"/>
          </p:nvPr>
        </p:nvSpPr>
        <p:spPr>
          <a:xfrm>
            <a:off x="609600" y="160338"/>
            <a:ext cx="10972800" cy="604837"/>
          </a:xfrm>
        </p:spPr>
        <p:txBody>
          <a:bodyPr/>
          <a:lstStyle/>
          <a:p>
            <a:r>
              <a:rPr lang="pt-PT" smtClean="0"/>
              <a:t>Valeriana (</a:t>
            </a:r>
            <a:r>
              <a:rPr lang="pt-PT" i="1" smtClean="0"/>
              <a:t>Valeriana Officinalis</a:t>
            </a:r>
            <a:r>
              <a:rPr lang="pt-PT" smtClean="0"/>
              <a:t>)</a:t>
            </a:r>
          </a:p>
        </p:txBody>
      </p:sp>
      <p:pic>
        <p:nvPicPr>
          <p:cNvPr id="48130" name="Marcador de Posição de Conteúdo 8"/>
          <p:cNvPicPr>
            <a:picLocks noGrp="1" noChangeAspect="1"/>
          </p:cNvPicPr>
          <p:nvPr>
            <p:ph idx="1"/>
          </p:nvPr>
        </p:nvPicPr>
        <p:blipFill>
          <a:blip r:embed="rId2"/>
          <a:srcRect/>
          <a:stretch>
            <a:fillRect/>
          </a:stretch>
        </p:blipFill>
        <p:spPr>
          <a:xfrm>
            <a:off x="5735960" y="1680096"/>
            <a:ext cx="5334000" cy="3557587"/>
          </a:xfrm>
          <a:ln w="47625">
            <a:solidFill>
              <a:schemeClr val="tx1"/>
            </a:solidFill>
          </a:ln>
        </p:spPr>
      </p:pic>
      <p:sp>
        <p:nvSpPr>
          <p:cNvPr id="4" name="Marcador de Posição do Texto 3">
            <a:extLst>
              <a:ext uri="{FF2B5EF4-FFF2-40B4-BE49-F238E27FC236}"/>
            </a:extLst>
          </p:cNvPr>
          <p:cNvSpPr>
            <a:spLocks noGrp="1"/>
          </p:cNvSpPr>
          <p:nvPr>
            <p:ph type="body" sz="quarter" idx="10"/>
          </p:nvPr>
        </p:nvSpPr>
        <p:spPr>
          <a:xfrm>
            <a:off x="609600" y="5805488"/>
            <a:ext cx="11582400" cy="295275"/>
          </a:xfrm>
        </p:spPr>
        <p:txBody>
          <a:bodyPr>
            <a:normAutofit/>
          </a:bodyPr>
          <a:lstStyle/>
          <a:p>
            <a:pPr>
              <a:lnSpc>
                <a:spcPct val="90000"/>
              </a:lnSpc>
            </a:pPr>
            <a:r>
              <a:rPr lang="pt-PT" sz="1200" smtClean="0"/>
              <a:t>NOC DGS</a:t>
            </a:r>
          </a:p>
        </p:txBody>
      </p:sp>
      <p:pic>
        <p:nvPicPr>
          <p:cNvPr id="48132" name="Imagem 5"/>
          <p:cNvPicPr>
            <a:picLocks noChangeAspect="1"/>
          </p:cNvPicPr>
          <p:nvPr/>
        </p:nvPicPr>
        <p:blipFill>
          <a:blip r:embed="rId3"/>
          <a:srcRect l="14284" r="16113"/>
          <a:stretch>
            <a:fillRect/>
          </a:stretch>
        </p:blipFill>
        <p:spPr bwMode="auto">
          <a:xfrm>
            <a:off x="1127448" y="1311275"/>
            <a:ext cx="4119562" cy="3948112"/>
          </a:xfrm>
          <a:prstGeom prst="rect">
            <a:avLst/>
          </a:prstGeom>
          <a:noFill/>
          <a:ln w="9525">
            <a:noFill/>
            <a:miter lim="800000"/>
            <a:headEnd/>
            <a:tailEnd/>
          </a:ln>
        </p:spPr>
      </p:pic>
      <p:pic>
        <p:nvPicPr>
          <p:cNvPr id="48133" name="Tinta 4"/>
          <p:cNvPicPr>
            <a:picLocks noChangeAspect="1" noChangeArrowheads="1"/>
          </p:cNvPicPr>
          <p:nvPr/>
        </p:nvPicPr>
        <p:blipFill>
          <a:blip r:embed="rId4"/>
          <a:srcRect/>
          <a:stretch>
            <a:fillRect/>
          </a:stretch>
        </p:blipFill>
        <p:spPr bwMode="auto">
          <a:xfrm>
            <a:off x="6410647" y="2926283"/>
            <a:ext cx="2278063" cy="2222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ítulo 1"/>
          <p:cNvSpPr>
            <a:spLocks noGrp="1"/>
          </p:cNvSpPr>
          <p:nvPr>
            <p:ph type="title"/>
          </p:nvPr>
        </p:nvSpPr>
        <p:spPr>
          <a:xfrm>
            <a:off x="609600" y="160338"/>
            <a:ext cx="10972800" cy="604837"/>
          </a:xfrm>
        </p:spPr>
        <p:txBody>
          <a:bodyPr/>
          <a:lstStyle/>
          <a:p>
            <a:r>
              <a:rPr lang="pt-PT" smtClean="0"/>
              <a:t>Outros</a:t>
            </a:r>
          </a:p>
        </p:txBody>
      </p:sp>
      <p:sp>
        <p:nvSpPr>
          <p:cNvPr id="3" name="Marcador de Posição de Conteúdo 2">
            <a:extLst>
              <a:ext uri="{FF2B5EF4-FFF2-40B4-BE49-F238E27FC236}"/>
            </a:extLst>
          </p:cNvPr>
          <p:cNvSpPr>
            <a:spLocks noGrp="1"/>
          </p:cNvSpPr>
          <p:nvPr>
            <p:ph idx="1"/>
          </p:nvPr>
        </p:nvSpPr>
        <p:spPr>
          <a:xfrm>
            <a:off x="0" y="1016000"/>
            <a:ext cx="11582400" cy="4591050"/>
          </a:xfrm>
        </p:spPr>
        <p:txBody>
          <a:bodyPr/>
          <a:lstStyle/>
          <a:p>
            <a:pPr>
              <a:lnSpc>
                <a:spcPct val="80000"/>
              </a:lnSpc>
            </a:pPr>
            <a:r>
              <a:rPr lang="pt-PT" sz="2000" dirty="0" smtClean="0"/>
              <a:t>Magnésio:</a:t>
            </a:r>
          </a:p>
          <a:p>
            <a:pPr lvl="1">
              <a:lnSpc>
                <a:spcPct val="80000"/>
              </a:lnSpc>
              <a:buSzTx/>
            </a:pPr>
            <a:r>
              <a:rPr lang="pt-PT" sz="1900" dirty="0" smtClean="0"/>
              <a:t>Ação relaxante muscular (inibe a libertação da acetilcolina na junção neuromuscular).</a:t>
            </a:r>
          </a:p>
          <a:p>
            <a:pPr lvl="1">
              <a:lnSpc>
                <a:spcPct val="80000"/>
              </a:lnSpc>
              <a:buSzTx/>
            </a:pPr>
            <a:r>
              <a:rPr lang="pt-PT" sz="1900" dirty="0" smtClean="0"/>
              <a:t>Propriedades sedativas por ser antagonista do receptor NMDA do glutamato.</a:t>
            </a:r>
          </a:p>
          <a:p>
            <a:pPr lvl="1">
              <a:lnSpc>
                <a:spcPct val="80000"/>
              </a:lnSpc>
              <a:buSzTx/>
            </a:pPr>
            <a:r>
              <a:rPr lang="pt-PT" sz="1900" dirty="0" smtClean="0"/>
              <a:t>Precursor da serotonina.</a:t>
            </a:r>
          </a:p>
          <a:p>
            <a:pPr lvl="1">
              <a:lnSpc>
                <a:spcPct val="80000"/>
              </a:lnSpc>
              <a:buSzTx/>
            </a:pPr>
            <a:endParaRPr lang="pt-PT" sz="1900" dirty="0" smtClean="0"/>
          </a:p>
          <a:p>
            <a:pPr>
              <a:lnSpc>
                <a:spcPct val="80000"/>
              </a:lnSpc>
            </a:pPr>
            <a:r>
              <a:rPr lang="pt-PT" sz="2000" dirty="0" smtClean="0"/>
              <a:t>Vitaminas do complexo B:</a:t>
            </a:r>
          </a:p>
          <a:p>
            <a:pPr lvl="1">
              <a:lnSpc>
                <a:spcPct val="80000"/>
              </a:lnSpc>
              <a:buSzTx/>
            </a:pPr>
            <a:r>
              <a:rPr lang="pt-PT" sz="1900" dirty="0" smtClean="0">
                <a:solidFill>
                  <a:srgbClr val="002060"/>
                </a:solidFill>
              </a:rPr>
              <a:t>Contribuem para uma normal função psicológica, para o normal funcionamento do sistema nervoso e para a redução do cansaço e fadiga:</a:t>
            </a:r>
          </a:p>
          <a:p>
            <a:pPr lvl="2">
              <a:lnSpc>
                <a:spcPct val="80000"/>
              </a:lnSpc>
              <a:buSzTx/>
            </a:pPr>
            <a:r>
              <a:rPr lang="pt-PT" sz="1700" dirty="0" smtClean="0">
                <a:solidFill>
                  <a:srgbClr val="002060"/>
                </a:solidFill>
              </a:rPr>
              <a:t>Vitamina B12:</a:t>
            </a:r>
          </a:p>
          <a:p>
            <a:pPr lvl="3">
              <a:lnSpc>
                <a:spcPct val="80000"/>
              </a:lnSpc>
            </a:pPr>
            <a:r>
              <a:rPr lang="pt-PT" sz="1700" dirty="0" smtClean="0">
                <a:solidFill>
                  <a:srgbClr val="002060"/>
                </a:solidFill>
              </a:rPr>
              <a:t>Envolvida na síntese da serotonina e outros neurotransmissores.</a:t>
            </a:r>
          </a:p>
          <a:p>
            <a:pPr lvl="3">
              <a:lnSpc>
                <a:spcPct val="80000"/>
              </a:lnSpc>
            </a:pPr>
            <a:r>
              <a:rPr lang="pt-PT" sz="1700" dirty="0" smtClean="0">
                <a:solidFill>
                  <a:srgbClr val="002060"/>
                </a:solidFill>
              </a:rPr>
              <a:t>Envolvida no humor (depressão).</a:t>
            </a:r>
          </a:p>
          <a:p>
            <a:pPr lvl="3">
              <a:lnSpc>
                <a:spcPct val="80000"/>
              </a:lnSpc>
            </a:pPr>
            <a:r>
              <a:rPr lang="pt-PT" sz="1700" dirty="0" smtClean="0">
                <a:solidFill>
                  <a:srgbClr val="002060"/>
                </a:solidFill>
              </a:rPr>
              <a:t>Associada ao défice de atenção, memória e disfunções mentais.</a:t>
            </a:r>
          </a:p>
          <a:p>
            <a:pPr lvl="2">
              <a:lnSpc>
                <a:spcPct val="80000"/>
              </a:lnSpc>
              <a:buSzTx/>
            </a:pPr>
            <a:r>
              <a:rPr lang="pt-PT" sz="1700" dirty="0" smtClean="0">
                <a:solidFill>
                  <a:srgbClr val="002060"/>
                </a:solidFill>
              </a:rPr>
              <a:t>Vitamina B6:</a:t>
            </a:r>
          </a:p>
          <a:p>
            <a:pPr lvl="3">
              <a:lnSpc>
                <a:spcPct val="80000"/>
              </a:lnSpc>
            </a:pPr>
            <a:r>
              <a:rPr lang="pt-PT" sz="1700" dirty="0" smtClean="0">
                <a:solidFill>
                  <a:srgbClr val="002060"/>
                </a:solidFill>
              </a:rPr>
              <a:t>Precursora da serotonina e triptofano (precursor da serotonina e melatonina).</a:t>
            </a:r>
          </a:p>
          <a:p>
            <a:pPr lvl="3">
              <a:lnSpc>
                <a:spcPct val="80000"/>
              </a:lnSpc>
            </a:pPr>
            <a:r>
              <a:rPr lang="pt-PT" sz="1700" dirty="0" smtClean="0">
                <a:solidFill>
                  <a:srgbClr val="002060"/>
                </a:solidFill>
              </a:rPr>
              <a:t>Melhora a absorção do magnésio.</a:t>
            </a:r>
          </a:p>
          <a:p>
            <a:pPr lvl="2">
              <a:lnSpc>
                <a:spcPct val="80000"/>
              </a:lnSpc>
              <a:buSzTx/>
            </a:pPr>
            <a:endParaRPr lang="pt-PT" sz="1700" dirty="0" smtClean="0">
              <a:solidFill>
                <a:schemeClr val="tx1"/>
              </a:solidFill>
            </a:endParaRPr>
          </a:p>
          <a:p>
            <a:pPr lvl="1">
              <a:lnSpc>
                <a:spcPct val="80000"/>
              </a:lnSpc>
              <a:buSzTx/>
            </a:pPr>
            <a:endParaRPr lang="pt-PT" sz="1900" dirty="0" smtClean="0"/>
          </a:p>
        </p:txBody>
      </p:sp>
      <p:sp>
        <p:nvSpPr>
          <p:cNvPr id="4" name="Marcador de Posição do Texto 3">
            <a:extLst>
              <a:ext uri="{FF2B5EF4-FFF2-40B4-BE49-F238E27FC236}"/>
            </a:extLst>
          </p:cNvPr>
          <p:cNvSpPr>
            <a:spLocks noGrp="1"/>
          </p:cNvSpPr>
          <p:nvPr>
            <p:ph type="body" sz="quarter" idx="10"/>
          </p:nvPr>
        </p:nvSpPr>
        <p:spPr>
          <a:xfrm>
            <a:off x="609600" y="5876925"/>
            <a:ext cx="11582400" cy="295275"/>
          </a:xfrm>
        </p:spPr>
        <p:txBody>
          <a:bodyPr rtlCol="0">
            <a:normAutofit fontScale="25000" lnSpcReduction="20000"/>
          </a:bodyPr>
          <a:lstStyle/>
          <a:p>
            <a:pPr fontAlgn="auto">
              <a:spcAft>
                <a:spcPts val="0"/>
              </a:spcAft>
              <a:buFont typeface="Arial" pitchFamily="34" charset="0"/>
              <a:buNone/>
              <a:defRPr/>
            </a:pPr>
            <a:r>
              <a:rPr lang="pt-PT" sz="4800" dirty="0">
                <a:hlinkClick r:id="rId2"/>
              </a:rPr>
              <a:t>http://amino-acidos.org/l-triptofano/</a:t>
            </a:r>
            <a:endParaRPr lang="pt-PT" sz="4800" dirty="0"/>
          </a:p>
          <a:p>
            <a:pPr fontAlgn="auto">
              <a:spcAft>
                <a:spcPts val="0"/>
              </a:spcAft>
              <a:buFont typeface="Arial" pitchFamily="34" charset="0"/>
              <a:buNone/>
              <a:defRPr/>
            </a:pPr>
            <a:r>
              <a:rPr lang="pt-PT" sz="4800" dirty="0" err="1"/>
              <a:t>Rodrigez</a:t>
            </a:r>
            <a:r>
              <a:rPr lang="pt-PT" sz="4800" dirty="0"/>
              <a:t> M. </a:t>
            </a:r>
            <a:r>
              <a:rPr lang="pt-PT" sz="4800" dirty="0" err="1"/>
              <a:t>et</a:t>
            </a:r>
            <a:r>
              <a:rPr lang="pt-PT" sz="4800" dirty="0"/>
              <a:t> al, </a:t>
            </a:r>
            <a:r>
              <a:rPr lang="pt-PT" sz="4800" dirty="0" err="1"/>
              <a:t>Actas</a:t>
            </a:r>
            <a:r>
              <a:rPr lang="pt-PT" sz="4800" dirty="0"/>
              <a:t> </a:t>
            </a:r>
            <a:r>
              <a:rPr lang="pt-PT" sz="4800" dirty="0" err="1"/>
              <a:t>Esp</a:t>
            </a:r>
            <a:r>
              <a:rPr lang="pt-PT" sz="4800" dirty="0"/>
              <a:t> </a:t>
            </a:r>
            <a:r>
              <a:rPr lang="pt-PT" sz="4800" dirty="0" err="1"/>
              <a:t>Psiquiatr</a:t>
            </a:r>
            <a:r>
              <a:rPr lang="pt-PT" sz="4800" dirty="0"/>
              <a:t> 2017; 45(1): 1-7 </a:t>
            </a:r>
          </a:p>
          <a:p>
            <a:pPr fontAlgn="auto">
              <a:spcAft>
                <a:spcPts val="0"/>
              </a:spcAft>
              <a:buFont typeface="Arial" pitchFamily="34" charset="0"/>
              <a:buNone/>
              <a:defRPr/>
            </a:pPr>
            <a:endParaRPr lang="pt-P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Marcador de Posição do Texto 1"/>
          <p:cNvSpPr>
            <a:spLocks noGrp="1"/>
          </p:cNvSpPr>
          <p:nvPr>
            <p:ph type="body" idx="1"/>
          </p:nvPr>
        </p:nvSpPr>
        <p:spPr>
          <a:xfrm>
            <a:off x="982663" y="2492375"/>
            <a:ext cx="10363200" cy="3330575"/>
          </a:xfrm>
        </p:spPr>
        <p:txBody>
          <a:bodyPr/>
          <a:lstStyle/>
          <a:p>
            <a:pPr>
              <a:buFont typeface="Calibri" pitchFamily="34" charset="0"/>
              <a:buAutoNum type="arabicPeriod"/>
            </a:pPr>
            <a:r>
              <a:rPr lang="pt-PT" smtClean="0"/>
              <a:t>Não fumar próximo da hora de dormir.</a:t>
            </a:r>
          </a:p>
          <a:p>
            <a:pPr>
              <a:buFont typeface="Calibri" pitchFamily="34" charset="0"/>
              <a:buAutoNum type="arabicPeriod"/>
            </a:pPr>
            <a:r>
              <a:rPr lang="pt-PT" smtClean="0"/>
              <a:t>Suplemento com magnésio e Vitamina B</a:t>
            </a:r>
            <a:r>
              <a:rPr lang="pt-PT" baseline="-25000" smtClean="0"/>
              <a:t>6.</a:t>
            </a:r>
          </a:p>
          <a:p>
            <a:pPr>
              <a:buFont typeface="Calibri" pitchFamily="34" charset="0"/>
              <a:buAutoNum type="arabicPeriod"/>
            </a:pPr>
            <a:r>
              <a:rPr lang="pt-PT" smtClean="0"/>
              <a:t>Combinação de Valeriana, Passiflora e Lupulo.</a:t>
            </a:r>
          </a:p>
          <a:p>
            <a:pPr>
              <a:buFont typeface="Calibri" pitchFamily="34" charset="0"/>
              <a:buAutoNum type="arabicPeriod"/>
            </a:pPr>
            <a:r>
              <a:rPr lang="pt-PT" smtClean="0"/>
              <a:t>Todas as respostas estão corretas.</a:t>
            </a:r>
          </a:p>
        </p:txBody>
      </p:sp>
      <p:sp>
        <p:nvSpPr>
          <p:cNvPr id="3" name="Marcador de Posição do Texto 2">
            <a:extLst>
              <a:ext uri="{FF2B5EF4-FFF2-40B4-BE49-F238E27FC236}"/>
            </a:extLst>
          </p:cNvPr>
          <p:cNvSpPr>
            <a:spLocks noGrp="1"/>
          </p:cNvSpPr>
          <p:nvPr>
            <p:ph type="body" idx="10"/>
          </p:nvPr>
        </p:nvSpPr>
        <p:spPr>
          <a:xfrm>
            <a:off x="963613" y="908050"/>
            <a:ext cx="10363200" cy="1036638"/>
          </a:xfrm>
        </p:spPr>
        <p:txBody>
          <a:bodyPr/>
          <a:lstStyle/>
          <a:p>
            <a:pPr>
              <a:lnSpc>
                <a:spcPct val="80000"/>
              </a:lnSpc>
            </a:pPr>
            <a:r>
              <a:rPr lang="pt-PT" sz="2400" smtClean="0"/>
              <a:t>Mulher de 46 anos, fumadora,  recorre à farmácia para solicitar um medicamento para a insónia pois, desde há uma semana demora muito a adormecer e desperta com a sensação de não ter descansado bem. Que medidas aconselharia?</a:t>
            </a:r>
          </a:p>
        </p:txBody>
      </p:sp>
      <p:sp>
        <p:nvSpPr>
          <p:cNvPr id="4" name="Marcador de Posição do Texto 3">
            <a:extLst>
              <a:ext uri="{FF2B5EF4-FFF2-40B4-BE49-F238E27FC236}"/>
            </a:extLst>
          </p:cNvPr>
          <p:cNvSpPr>
            <a:spLocks noGrp="1"/>
          </p:cNvSpPr>
          <p:nvPr>
            <p:ph type="body" sz="quarter" idx="11"/>
          </p:nvPr>
        </p:nvSpPr>
        <p:spPr>
          <a:xfrm>
            <a:off x="0" y="5661025"/>
            <a:ext cx="11582400" cy="295275"/>
          </a:xfrm>
        </p:spPr>
        <p:txBody>
          <a:bodyPr rtlCol="0">
            <a:normAutofit lnSpcReduction="10000"/>
          </a:bodyPr>
          <a:lstStyle/>
          <a:p>
            <a:pPr fontAlgn="auto">
              <a:spcAft>
                <a:spcPts val="0"/>
              </a:spcAft>
              <a:buFont typeface="Arial" pitchFamily="34" charset="0"/>
              <a:buNone/>
              <a:defRPr/>
            </a:pPr>
            <a:endParaRPr lang="pt-PT"/>
          </a:p>
        </p:txBody>
      </p:sp>
      <p:sp>
        <p:nvSpPr>
          <p:cNvPr id="50180" name="Título 4"/>
          <p:cNvSpPr>
            <a:spLocks noGrp="1"/>
          </p:cNvSpPr>
          <p:nvPr>
            <p:ph type="title"/>
          </p:nvPr>
        </p:nvSpPr>
        <p:spPr>
          <a:xfrm>
            <a:off x="609600" y="160338"/>
            <a:ext cx="10972800" cy="604837"/>
          </a:xfrm>
        </p:spPr>
        <p:txBody>
          <a:bodyPr/>
          <a:lstStyle/>
          <a:p>
            <a:r>
              <a:rPr lang="pt-PT" smtClean="0"/>
              <a:t>Pergunta 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ítulo 1"/>
          <p:cNvSpPr>
            <a:spLocks noGrp="1"/>
          </p:cNvSpPr>
          <p:nvPr>
            <p:ph type="title"/>
          </p:nvPr>
        </p:nvSpPr>
        <p:spPr>
          <a:xfrm>
            <a:off x="609600" y="160338"/>
            <a:ext cx="10972800" cy="604837"/>
          </a:xfrm>
        </p:spPr>
        <p:txBody>
          <a:bodyPr/>
          <a:lstStyle/>
          <a:p>
            <a:r>
              <a:rPr lang="pt-PT" smtClean="0"/>
              <a:t>Fitoterapia: Sono</a:t>
            </a:r>
          </a:p>
        </p:txBody>
      </p:sp>
      <p:sp>
        <p:nvSpPr>
          <p:cNvPr id="4" name="Marcador de Posição do Texto 3">
            <a:extLst>
              <a:ext uri="{FF2B5EF4-FFF2-40B4-BE49-F238E27FC236}"/>
            </a:extLst>
          </p:cNvPr>
          <p:cNvSpPr>
            <a:spLocks noGrp="1"/>
          </p:cNvSpPr>
          <p:nvPr>
            <p:ph type="body" sz="quarter" idx="10"/>
          </p:nvPr>
        </p:nvSpPr>
        <p:spPr>
          <a:xfrm>
            <a:off x="0" y="5661025"/>
            <a:ext cx="11582400" cy="295275"/>
          </a:xfrm>
        </p:spPr>
        <p:txBody>
          <a:bodyPr rtlCol="0">
            <a:normAutofit lnSpcReduction="10000"/>
          </a:bodyPr>
          <a:lstStyle/>
          <a:p>
            <a:pPr fontAlgn="auto">
              <a:spcAft>
                <a:spcPts val="0"/>
              </a:spcAft>
              <a:buFont typeface="Arial" pitchFamily="34" charset="0"/>
              <a:buNone/>
              <a:defRPr/>
            </a:pPr>
            <a:endParaRPr lang="pt-PT"/>
          </a:p>
        </p:txBody>
      </p:sp>
      <p:pic>
        <p:nvPicPr>
          <p:cNvPr id="51203" name="Marcador de Posição de Conteúdo 6"/>
          <p:cNvPicPr>
            <a:picLocks noGrp="1" noChangeAspect="1"/>
          </p:cNvPicPr>
          <p:nvPr>
            <p:ph idx="1"/>
          </p:nvPr>
        </p:nvPicPr>
        <p:blipFill>
          <a:blip r:embed="rId3"/>
          <a:srcRect/>
          <a:stretch>
            <a:fillRect/>
          </a:stretch>
        </p:blipFill>
        <p:spPr>
          <a:xfrm>
            <a:off x="1711325" y="1628775"/>
            <a:ext cx="8705850" cy="287178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ítulo 1"/>
          <p:cNvSpPr>
            <a:spLocks noGrp="1"/>
          </p:cNvSpPr>
          <p:nvPr>
            <p:ph type="title"/>
          </p:nvPr>
        </p:nvSpPr>
        <p:spPr>
          <a:xfrm>
            <a:off x="609600" y="160338"/>
            <a:ext cx="10972800" cy="604837"/>
          </a:xfrm>
        </p:spPr>
        <p:txBody>
          <a:bodyPr/>
          <a:lstStyle/>
          <a:p>
            <a:r>
              <a:rPr lang="pt-PT" smtClean="0"/>
              <a:t>Ensaio clínico</a:t>
            </a:r>
          </a:p>
        </p:txBody>
      </p:sp>
      <p:sp>
        <p:nvSpPr>
          <p:cNvPr id="53250" name="Marcador de Posição do Texto 3"/>
          <p:cNvSpPr>
            <a:spLocks noGrp="1"/>
          </p:cNvSpPr>
          <p:nvPr>
            <p:ph type="body" sz="quarter" idx="10"/>
          </p:nvPr>
        </p:nvSpPr>
        <p:spPr>
          <a:xfrm>
            <a:off x="609600" y="5734050"/>
            <a:ext cx="11582400" cy="295275"/>
          </a:xfrm>
        </p:spPr>
        <p:txBody>
          <a:bodyPr/>
          <a:lstStyle/>
          <a:p>
            <a:r>
              <a:rPr lang="pt-PT" sz="1200" smtClean="0"/>
              <a:t>Niteeka M, et al. Indian J Pharmacol. 2013;45(1):34-39</a:t>
            </a:r>
          </a:p>
        </p:txBody>
      </p:sp>
      <p:sp>
        <p:nvSpPr>
          <p:cNvPr id="11" name="Marcador de Posição de Conteúdo 10">
            <a:extLst>
              <a:ext uri="{FF2B5EF4-FFF2-40B4-BE49-F238E27FC236}"/>
            </a:extLst>
          </p:cNvPr>
          <p:cNvSpPr>
            <a:spLocks noGrp="1"/>
          </p:cNvSpPr>
          <p:nvPr>
            <p:ph idx="1"/>
          </p:nvPr>
        </p:nvSpPr>
        <p:spPr>
          <a:xfrm>
            <a:off x="0" y="1016000"/>
            <a:ext cx="11582400" cy="4591050"/>
          </a:xfrm>
        </p:spPr>
        <p:txBody>
          <a:bodyPr/>
          <a:lstStyle/>
          <a:p>
            <a:endParaRPr lang="pt-PT" smtClean="0"/>
          </a:p>
          <a:p>
            <a:endParaRPr lang="pt-PT" smtClean="0"/>
          </a:p>
          <a:p>
            <a:endParaRPr lang="pt-PT" smtClean="0"/>
          </a:p>
          <a:p>
            <a:pPr>
              <a:buFontTx/>
              <a:buNone/>
            </a:pPr>
            <a:endParaRPr lang="pt-PT" smtClean="0"/>
          </a:p>
          <a:p>
            <a:r>
              <a:rPr lang="pt-PT" smtClean="0"/>
              <a:t>Avaliação da eficácia e da segurança da formulação NSF-3 (valeriana + passiflora + lúpulo) no tratamento da insónia primária, em comparação com o zolpidem.</a:t>
            </a:r>
          </a:p>
          <a:p>
            <a:r>
              <a:rPr lang="pt-PT" smtClean="0"/>
              <a:t>Pacientes foram tratados com 1 comprimido de NSF-3 ou Zolpidem, ao deitar, durante 2 semanas. Os resultados dos dois grupos foram comparados relativamente ao tempo total de sono, ao nº de despertares noturnos e tempo de latência.</a:t>
            </a:r>
          </a:p>
        </p:txBody>
      </p:sp>
      <p:pic>
        <p:nvPicPr>
          <p:cNvPr id="53252" name="Imagem 12" descr="Uma imagem com captura de ecrã&#10;&#10;Descrição gerada com confiança muito alta"/>
          <p:cNvPicPr>
            <a:picLocks noChangeAspect="1"/>
          </p:cNvPicPr>
          <p:nvPr/>
        </p:nvPicPr>
        <p:blipFill>
          <a:blip r:embed="rId2"/>
          <a:srcRect l="14983" t="24377" r="40483" b="52863"/>
          <a:stretch>
            <a:fillRect/>
          </a:stretch>
        </p:blipFill>
        <p:spPr bwMode="auto">
          <a:xfrm>
            <a:off x="636588" y="906463"/>
            <a:ext cx="4579937" cy="156051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ítulo 1"/>
          <p:cNvSpPr>
            <a:spLocks noGrp="1"/>
          </p:cNvSpPr>
          <p:nvPr>
            <p:ph type="title"/>
          </p:nvPr>
        </p:nvSpPr>
        <p:spPr>
          <a:xfrm>
            <a:off x="609600" y="160338"/>
            <a:ext cx="10972800" cy="604837"/>
          </a:xfrm>
        </p:spPr>
        <p:txBody>
          <a:bodyPr/>
          <a:lstStyle/>
          <a:p>
            <a:r>
              <a:rPr lang="pt-PT" smtClean="0"/>
              <a:t>Ensaio clínico</a:t>
            </a:r>
          </a:p>
        </p:txBody>
      </p:sp>
      <p:sp>
        <p:nvSpPr>
          <p:cNvPr id="4" name="Marcador de Posição do Texto 3">
            <a:extLst>
              <a:ext uri="{FF2B5EF4-FFF2-40B4-BE49-F238E27FC236}"/>
            </a:extLst>
          </p:cNvPr>
          <p:cNvSpPr>
            <a:spLocks noGrp="1"/>
          </p:cNvSpPr>
          <p:nvPr>
            <p:ph type="body" sz="quarter" idx="10"/>
          </p:nvPr>
        </p:nvSpPr>
        <p:spPr>
          <a:xfrm>
            <a:off x="609600" y="5805488"/>
            <a:ext cx="11582400" cy="295275"/>
          </a:xfrm>
        </p:spPr>
        <p:txBody>
          <a:bodyPr rtlCol="0">
            <a:normAutofit lnSpcReduction="10000"/>
          </a:bodyPr>
          <a:lstStyle/>
          <a:p>
            <a:pPr fontAlgn="auto">
              <a:spcAft>
                <a:spcPts val="0"/>
              </a:spcAft>
              <a:buFont typeface="Arial" pitchFamily="34" charset="0"/>
              <a:buNone/>
              <a:defRPr/>
            </a:pPr>
            <a:r>
              <a:rPr lang="pt-PT" dirty="0" err="1"/>
              <a:t>Niteeka</a:t>
            </a:r>
            <a:r>
              <a:rPr lang="pt-PT" dirty="0"/>
              <a:t> M, </a:t>
            </a:r>
            <a:r>
              <a:rPr lang="pt-PT" dirty="0" err="1"/>
              <a:t>et</a:t>
            </a:r>
            <a:r>
              <a:rPr lang="pt-PT" dirty="0"/>
              <a:t> al. </a:t>
            </a:r>
            <a:r>
              <a:rPr lang="pt-PT" dirty="0" err="1"/>
              <a:t>Indian</a:t>
            </a:r>
            <a:r>
              <a:rPr lang="pt-PT" dirty="0"/>
              <a:t> J </a:t>
            </a:r>
            <a:r>
              <a:rPr lang="pt-PT" dirty="0" err="1"/>
              <a:t>Pharmacol</a:t>
            </a:r>
            <a:r>
              <a:rPr lang="pt-PT" dirty="0"/>
              <a:t>. 2013;45(1): 34-39</a:t>
            </a:r>
          </a:p>
        </p:txBody>
      </p:sp>
      <p:sp>
        <p:nvSpPr>
          <p:cNvPr id="54275" name="CaixaDeTexto 5"/>
          <p:cNvSpPr txBox="1">
            <a:spLocks noChangeArrowheads="1"/>
          </p:cNvSpPr>
          <p:nvPr/>
        </p:nvSpPr>
        <p:spPr bwMode="auto">
          <a:xfrm>
            <a:off x="8543925" y="2349500"/>
            <a:ext cx="2881313" cy="863600"/>
          </a:xfrm>
          <a:prstGeom prst="rect">
            <a:avLst/>
          </a:prstGeom>
          <a:noFill/>
          <a:ln w="9525">
            <a:solidFill>
              <a:srgbClr val="002060"/>
            </a:solidFill>
            <a:miter lim="800000"/>
            <a:headEnd/>
            <a:tailEnd/>
          </a:ln>
        </p:spPr>
        <p:txBody>
          <a:bodyPr anchor="ctr"/>
          <a:lstStyle/>
          <a:p>
            <a:pPr algn="ctr"/>
            <a:r>
              <a:rPr lang="en-US" b="1">
                <a:solidFill>
                  <a:schemeClr val="accent1"/>
                </a:solidFill>
                <a:latin typeface="Calibri" pitchFamily="34" charset="0"/>
              </a:rPr>
              <a:t>Comparação entre os dois grupos</a:t>
            </a:r>
            <a:endParaRPr lang="pt-PT" sz="2400" b="1">
              <a:solidFill>
                <a:schemeClr val="accent1"/>
              </a:solidFill>
              <a:latin typeface="Calibri" pitchFamily="34" charset="0"/>
            </a:endParaRPr>
          </a:p>
        </p:txBody>
      </p:sp>
      <p:pic>
        <p:nvPicPr>
          <p:cNvPr id="54276" name="Marcador de Posição de Conteúdo 11" descr="Uma imagem com texto&#10;&#10;Descrição gerada com confiança muito alta"/>
          <p:cNvPicPr>
            <a:picLocks noGrp="1" noChangeAspect="1"/>
          </p:cNvPicPr>
          <p:nvPr>
            <p:ph idx="1"/>
          </p:nvPr>
        </p:nvPicPr>
        <p:blipFill>
          <a:blip r:embed="rId2"/>
          <a:srcRect/>
          <a:stretch>
            <a:fillRect/>
          </a:stretch>
        </p:blipFill>
        <p:spPr>
          <a:xfrm>
            <a:off x="3760788" y="1016000"/>
            <a:ext cx="4060825" cy="459105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ítulo 1"/>
          <p:cNvSpPr>
            <a:spLocks noGrp="1"/>
          </p:cNvSpPr>
          <p:nvPr>
            <p:ph type="title"/>
          </p:nvPr>
        </p:nvSpPr>
        <p:spPr>
          <a:xfrm>
            <a:off x="609600" y="160338"/>
            <a:ext cx="10972800" cy="604837"/>
          </a:xfrm>
        </p:spPr>
        <p:txBody>
          <a:bodyPr/>
          <a:lstStyle/>
          <a:p>
            <a:r>
              <a:rPr lang="pt-PT" smtClean="0"/>
              <a:t>Ensaio clínico</a:t>
            </a:r>
          </a:p>
        </p:txBody>
      </p:sp>
      <p:sp>
        <p:nvSpPr>
          <p:cNvPr id="55298" name="Marcador de Posição de Conteúdo 2"/>
          <p:cNvSpPr>
            <a:spLocks noGrp="1"/>
          </p:cNvSpPr>
          <p:nvPr>
            <p:ph idx="1"/>
          </p:nvPr>
        </p:nvSpPr>
        <p:spPr>
          <a:xfrm>
            <a:off x="0" y="1016000"/>
            <a:ext cx="11582400" cy="4591050"/>
          </a:xfrm>
        </p:spPr>
        <p:txBody>
          <a:bodyPr/>
          <a:lstStyle/>
          <a:p>
            <a:endParaRPr lang="pt-PT" smtClean="0"/>
          </a:p>
          <a:p>
            <a:endParaRPr lang="pt-PT" smtClean="0"/>
          </a:p>
          <a:p>
            <a:endParaRPr lang="pt-PT" smtClean="0"/>
          </a:p>
          <a:p>
            <a:endParaRPr lang="pt-PT" smtClean="0"/>
          </a:p>
          <a:p>
            <a:endParaRPr lang="pt-PT" smtClean="0"/>
          </a:p>
          <a:p>
            <a:endParaRPr lang="pt-PT" smtClean="0"/>
          </a:p>
          <a:p>
            <a:endParaRPr lang="pt-PT" smtClean="0"/>
          </a:p>
          <a:p>
            <a:endParaRPr lang="pt-PT" smtClean="0"/>
          </a:p>
        </p:txBody>
      </p:sp>
      <p:sp>
        <p:nvSpPr>
          <p:cNvPr id="4" name="Marcador de Posição do Texto 3">
            <a:extLst>
              <a:ext uri="{FF2B5EF4-FFF2-40B4-BE49-F238E27FC236}"/>
            </a:extLst>
          </p:cNvPr>
          <p:cNvSpPr>
            <a:spLocks noGrp="1"/>
          </p:cNvSpPr>
          <p:nvPr>
            <p:ph type="body" sz="quarter" idx="10"/>
          </p:nvPr>
        </p:nvSpPr>
        <p:spPr>
          <a:xfrm>
            <a:off x="0" y="5661025"/>
            <a:ext cx="11582400" cy="295275"/>
          </a:xfrm>
        </p:spPr>
        <p:txBody>
          <a:bodyPr rtlCol="0">
            <a:normAutofit lnSpcReduction="10000"/>
          </a:bodyPr>
          <a:lstStyle/>
          <a:p>
            <a:pPr fontAlgn="auto">
              <a:spcAft>
                <a:spcPts val="0"/>
              </a:spcAft>
              <a:buFont typeface="Arial" pitchFamily="34" charset="0"/>
              <a:buNone/>
              <a:defRPr/>
            </a:pPr>
            <a:endParaRPr lang="pt-PT"/>
          </a:p>
        </p:txBody>
      </p:sp>
      <p:pic>
        <p:nvPicPr>
          <p:cNvPr id="55300" name="Imagem 4"/>
          <p:cNvPicPr>
            <a:picLocks noChangeAspect="1"/>
          </p:cNvPicPr>
          <p:nvPr/>
        </p:nvPicPr>
        <p:blipFill>
          <a:blip r:embed="rId2"/>
          <a:srcRect r="54855"/>
          <a:stretch>
            <a:fillRect/>
          </a:stretch>
        </p:blipFill>
        <p:spPr bwMode="auto">
          <a:xfrm>
            <a:off x="1176338" y="747713"/>
            <a:ext cx="4752975" cy="5368925"/>
          </a:xfrm>
          <a:prstGeom prst="rect">
            <a:avLst/>
          </a:prstGeom>
          <a:noFill/>
          <a:ln w="9525">
            <a:noFill/>
            <a:miter lim="800000"/>
            <a:headEnd/>
            <a:tailEnd/>
          </a:ln>
        </p:spPr>
      </p:pic>
      <p:pic>
        <p:nvPicPr>
          <p:cNvPr id="55301" name="Imagem 5"/>
          <p:cNvPicPr>
            <a:picLocks noChangeAspect="1"/>
          </p:cNvPicPr>
          <p:nvPr/>
        </p:nvPicPr>
        <p:blipFill>
          <a:blip r:embed="rId2"/>
          <a:srcRect l="48116"/>
          <a:stretch>
            <a:fillRect/>
          </a:stretch>
        </p:blipFill>
        <p:spPr bwMode="auto">
          <a:xfrm>
            <a:off x="6456363" y="747713"/>
            <a:ext cx="5461000" cy="536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ítulo 1"/>
          <p:cNvSpPr>
            <a:spLocks noGrp="1"/>
          </p:cNvSpPr>
          <p:nvPr>
            <p:ph type="title"/>
          </p:nvPr>
        </p:nvSpPr>
        <p:spPr>
          <a:xfrm>
            <a:off x="609600" y="160338"/>
            <a:ext cx="10972800" cy="604837"/>
          </a:xfrm>
        </p:spPr>
        <p:txBody>
          <a:bodyPr/>
          <a:lstStyle/>
          <a:p>
            <a:r>
              <a:rPr lang="pt-PT" smtClean="0"/>
              <a:t>Ansiedade e Insónia</a:t>
            </a:r>
          </a:p>
        </p:txBody>
      </p:sp>
      <p:sp>
        <p:nvSpPr>
          <p:cNvPr id="16386" name="Marcador de Posição de Conteúdo 2"/>
          <p:cNvSpPr>
            <a:spLocks noGrp="1"/>
          </p:cNvSpPr>
          <p:nvPr>
            <p:ph idx="1"/>
          </p:nvPr>
        </p:nvSpPr>
        <p:spPr>
          <a:xfrm>
            <a:off x="0" y="1016000"/>
            <a:ext cx="11582400" cy="4591050"/>
          </a:xfrm>
        </p:spPr>
        <p:txBody>
          <a:bodyPr/>
          <a:lstStyle/>
          <a:p>
            <a:pPr algn="just"/>
            <a:r>
              <a:rPr lang="pt-PT" b="1" dirty="0" smtClean="0"/>
              <a:t>Insónia</a:t>
            </a:r>
            <a:r>
              <a:rPr lang="pt-PT" dirty="0" smtClean="0"/>
              <a:t>: A insónia é um distúrbio de sono que consiste na incapacidade de iniciar ou manter o sono, ou ter uma duração e qualidade adequada para restaurar a energia e o estado de vigília normal, provocando um mal estar clinicamente significativo ou deterioração social, laboral ou de outras atividades importantes da vida do individuo, sem existência de outras comorbilidades associadas.  Sintomas durante pelo menos 1 mês (DSM). </a:t>
            </a:r>
          </a:p>
          <a:p>
            <a:pPr algn="just"/>
            <a:endParaRPr lang="pt-PT" dirty="0" smtClean="0"/>
          </a:p>
          <a:p>
            <a:pPr algn="just"/>
            <a:r>
              <a:rPr lang="pt-PT" dirty="0" smtClean="0"/>
              <a:t>Durante o sono, passamos por várias fases essenciais para atividades fundamentais do organismo. Estas </a:t>
            </a:r>
            <a:r>
              <a:rPr lang="pt-PT" b="1" dirty="0" smtClean="0"/>
              <a:t>fases do sono</a:t>
            </a:r>
            <a:r>
              <a:rPr lang="pt-PT" dirty="0" smtClean="0"/>
              <a:t> ocorrem em ciclos que duram, aproximadamente, de 90 a 110 minutos, e que se repetem de quatro a cinco vezes por noite.</a:t>
            </a:r>
          </a:p>
          <a:p>
            <a:endParaRPr lang="pt-PT" dirty="0" smtClean="0"/>
          </a:p>
          <a:p>
            <a:endParaRPr lang="pt-PT" dirty="0" smtClean="0"/>
          </a:p>
        </p:txBody>
      </p:sp>
      <p:sp>
        <p:nvSpPr>
          <p:cNvPr id="16387" name="Marcador de Posição do Texto 3"/>
          <p:cNvSpPr>
            <a:spLocks noGrp="1"/>
          </p:cNvSpPr>
          <p:nvPr>
            <p:ph type="body" sz="quarter" idx="10"/>
          </p:nvPr>
        </p:nvSpPr>
        <p:spPr>
          <a:xfrm>
            <a:off x="561975" y="5726113"/>
            <a:ext cx="11582400" cy="295275"/>
          </a:xfrm>
        </p:spPr>
        <p:txBody>
          <a:bodyPr/>
          <a:lstStyle/>
          <a:p>
            <a:r>
              <a:rPr lang="pt-PT" sz="1200" smtClean="0"/>
              <a:t>Domínguez M, et al. Atem Primaria. 2015;47(6):351-358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ítulo 1"/>
          <p:cNvSpPr>
            <a:spLocks noGrp="1"/>
          </p:cNvSpPr>
          <p:nvPr>
            <p:ph type="title"/>
          </p:nvPr>
        </p:nvSpPr>
        <p:spPr>
          <a:xfrm>
            <a:off x="609600" y="160338"/>
            <a:ext cx="10972800" cy="604837"/>
          </a:xfrm>
        </p:spPr>
        <p:txBody>
          <a:bodyPr/>
          <a:lstStyle/>
          <a:p>
            <a:r>
              <a:rPr lang="pt-PT" smtClean="0"/>
              <a:t>Ensaio clínico</a:t>
            </a:r>
          </a:p>
        </p:txBody>
      </p:sp>
      <p:sp>
        <p:nvSpPr>
          <p:cNvPr id="56322" name="Marcador de Posição de Conteúdo 2"/>
          <p:cNvSpPr>
            <a:spLocks noGrp="1"/>
          </p:cNvSpPr>
          <p:nvPr>
            <p:ph idx="1"/>
          </p:nvPr>
        </p:nvSpPr>
        <p:spPr>
          <a:xfrm>
            <a:off x="2729" y="1556792"/>
            <a:ext cx="11582400" cy="4591050"/>
          </a:xfrm>
        </p:spPr>
        <p:txBody>
          <a:bodyPr/>
          <a:lstStyle/>
          <a:p>
            <a:pPr algn="just"/>
            <a:endParaRPr lang="pt-PT" dirty="0" smtClean="0"/>
          </a:p>
          <a:p>
            <a:pPr algn="just"/>
            <a:r>
              <a:rPr lang="pt-PT" dirty="0" smtClean="0"/>
              <a:t>Os resultados sugerem que a eficácia da formulação NSF-3 no alivio dos sintomas da insónia é comparável à do Zolpidem, com menos efeitos secundários, nomeadamente a ausência de sonolência diurna.</a:t>
            </a:r>
          </a:p>
        </p:txBody>
      </p:sp>
      <p:sp>
        <p:nvSpPr>
          <p:cNvPr id="4" name="Marcador de Posição do Texto 3">
            <a:extLst>
              <a:ext uri="{FF2B5EF4-FFF2-40B4-BE49-F238E27FC236}"/>
            </a:extLst>
          </p:cNvPr>
          <p:cNvSpPr>
            <a:spLocks noGrp="1"/>
          </p:cNvSpPr>
          <p:nvPr>
            <p:ph type="body" sz="quarter" idx="10"/>
          </p:nvPr>
        </p:nvSpPr>
        <p:spPr>
          <a:xfrm>
            <a:off x="0" y="5661025"/>
            <a:ext cx="11582400" cy="295275"/>
          </a:xfrm>
        </p:spPr>
        <p:txBody>
          <a:bodyPr rtlCol="0">
            <a:normAutofit lnSpcReduction="10000"/>
          </a:bodyPr>
          <a:lstStyle/>
          <a:p>
            <a:pPr fontAlgn="auto">
              <a:spcAft>
                <a:spcPts val="0"/>
              </a:spcAft>
              <a:buFont typeface="Arial" pitchFamily="34" charset="0"/>
              <a:buNone/>
              <a:defRPr/>
            </a:pPr>
            <a:endParaRPr lang="pt-P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ítulo 1"/>
          <p:cNvSpPr>
            <a:spLocks noGrp="1"/>
          </p:cNvSpPr>
          <p:nvPr>
            <p:ph type="title"/>
          </p:nvPr>
        </p:nvSpPr>
        <p:spPr>
          <a:xfrm>
            <a:off x="609600" y="160338"/>
            <a:ext cx="10972800" cy="604837"/>
          </a:xfrm>
        </p:spPr>
        <p:txBody>
          <a:bodyPr/>
          <a:lstStyle/>
          <a:p>
            <a:r>
              <a:rPr lang="pt-PT" smtClean="0"/>
              <a:t>Conclusões</a:t>
            </a:r>
          </a:p>
        </p:txBody>
      </p:sp>
      <p:sp>
        <p:nvSpPr>
          <p:cNvPr id="4" name="Marcador de Posição do Texto 3">
            <a:extLst>
              <a:ext uri="{FF2B5EF4-FFF2-40B4-BE49-F238E27FC236}"/>
            </a:extLst>
          </p:cNvPr>
          <p:cNvSpPr>
            <a:spLocks noGrp="1"/>
          </p:cNvSpPr>
          <p:nvPr>
            <p:ph type="body" sz="quarter" idx="10"/>
          </p:nvPr>
        </p:nvSpPr>
        <p:spPr>
          <a:xfrm>
            <a:off x="0" y="5661025"/>
            <a:ext cx="11582400" cy="295275"/>
          </a:xfrm>
        </p:spPr>
        <p:txBody>
          <a:bodyPr rtlCol="0">
            <a:normAutofit lnSpcReduction="10000"/>
          </a:bodyPr>
          <a:lstStyle/>
          <a:p>
            <a:pPr fontAlgn="auto">
              <a:spcAft>
                <a:spcPts val="0"/>
              </a:spcAft>
              <a:buFont typeface="Arial" pitchFamily="34" charset="0"/>
              <a:buNone/>
              <a:defRPr/>
            </a:pPr>
            <a:endParaRPr lang="pt-PT" dirty="0"/>
          </a:p>
        </p:txBody>
      </p:sp>
      <p:sp>
        <p:nvSpPr>
          <p:cNvPr id="57347" name="Marcador de Posição de Conteúdo 10"/>
          <p:cNvSpPr>
            <a:spLocks noGrp="1"/>
          </p:cNvSpPr>
          <p:nvPr>
            <p:ph idx="1"/>
          </p:nvPr>
        </p:nvSpPr>
        <p:spPr>
          <a:xfrm>
            <a:off x="0" y="1365250"/>
            <a:ext cx="12192000" cy="4591050"/>
          </a:xfrm>
        </p:spPr>
        <p:txBody>
          <a:bodyPr/>
          <a:lstStyle/>
          <a:p>
            <a:r>
              <a:rPr lang="pt-PT" dirty="0" smtClean="0"/>
              <a:t>O farmacêutico tem um papel ativo no alerta e acompanhamento da insónia e ansiedade.</a:t>
            </a:r>
          </a:p>
          <a:p>
            <a:pPr>
              <a:buFontTx/>
              <a:buNone/>
            </a:pPr>
            <a:endParaRPr lang="pt-PT" dirty="0" smtClean="0"/>
          </a:p>
          <a:p>
            <a:r>
              <a:rPr lang="pt-PT" dirty="0" smtClean="0"/>
              <a:t>Existem estudos clínicos que comprovam a eficácia dos fitoterápicos nestas patologias, com poucos ou ausentes efeitos secundários.</a:t>
            </a:r>
          </a:p>
          <a:p>
            <a:endParaRPr lang="pt-PT" dirty="0" smtClean="0"/>
          </a:p>
          <a:p>
            <a:r>
              <a:rPr lang="pt-PT" b="1" dirty="0" smtClean="0"/>
              <a:t>Os fitoterápicos mostram-se promissores no tratamento destas e de outras patologias</a:t>
            </a:r>
            <a:r>
              <a:rPr lang="pt-PT"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ítulo 1"/>
          <p:cNvSpPr>
            <a:spLocks noGrp="1"/>
          </p:cNvSpPr>
          <p:nvPr>
            <p:ph type="title"/>
          </p:nvPr>
        </p:nvSpPr>
        <p:spPr>
          <a:xfrm>
            <a:off x="609600" y="188913"/>
            <a:ext cx="10972800" cy="604837"/>
          </a:xfrm>
        </p:spPr>
        <p:txBody>
          <a:bodyPr/>
          <a:lstStyle/>
          <a:p>
            <a:r>
              <a:rPr lang="pt-PT" smtClean="0"/>
              <a:t> Sono</a:t>
            </a:r>
          </a:p>
        </p:txBody>
      </p:sp>
      <p:sp>
        <p:nvSpPr>
          <p:cNvPr id="3" name="Marcador de Posição de Conteúdo 2">
            <a:extLst>
              <a:ext uri="{FF2B5EF4-FFF2-40B4-BE49-F238E27FC236}"/>
            </a:extLst>
          </p:cNvPr>
          <p:cNvSpPr>
            <a:spLocks noGrp="1"/>
          </p:cNvSpPr>
          <p:nvPr>
            <p:ph idx="1"/>
          </p:nvPr>
        </p:nvSpPr>
        <p:spPr>
          <a:xfrm>
            <a:off x="0" y="1016000"/>
            <a:ext cx="11582400" cy="4591050"/>
          </a:xfrm>
        </p:spPr>
        <p:txBody>
          <a:bodyPr/>
          <a:lstStyle/>
          <a:p>
            <a:pPr algn="just"/>
            <a:r>
              <a:rPr lang="pt-PT" dirty="0" smtClean="0"/>
              <a:t>O ciclo do sono divide-se fundamentalmente em 2 fases: NREM “non rapid eye movement” (75%) e REM “rapid eye movement”(25%). NREM subdivide-se em 4 fases, na primeira das quais ocorre libertação da melatonina (induz o sono).</a:t>
            </a:r>
          </a:p>
          <a:p>
            <a:pPr>
              <a:buFontTx/>
              <a:buNone/>
            </a:pPr>
            <a:endParaRPr lang="pt-PT" dirty="0" smtClean="0"/>
          </a:p>
        </p:txBody>
      </p:sp>
      <p:sp>
        <p:nvSpPr>
          <p:cNvPr id="18435" name="Marcador de Posição do Texto 3"/>
          <p:cNvSpPr>
            <a:spLocks noGrp="1"/>
          </p:cNvSpPr>
          <p:nvPr>
            <p:ph type="body" sz="quarter" idx="10"/>
          </p:nvPr>
        </p:nvSpPr>
        <p:spPr>
          <a:xfrm>
            <a:off x="609600" y="5661025"/>
            <a:ext cx="11582400" cy="295275"/>
          </a:xfrm>
        </p:spPr>
        <p:txBody>
          <a:bodyPr/>
          <a:lstStyle/>
          <a:p>
            <a:r>
              <a:rPr lang="pt-PT" sz="1200" smtClean="0"/>
              <a:t>https://www.saudemelhor.com/quais-sao-fases-sono-que-acontece-cada-uma https://www.bedtime.com.br/blog/curiosidade-do-sono/quais-sao-as-fases-do-sono</a:t>
            </a:r>
            <a:r>
              <a:rPr lang="pt-PT" sz="1000" smtClean="0"/>
              <a:t>/</a:t>
            </a:r>
          </a:p>
        </p:txBody>
      </p:sp>
      <p:pic>
        <p:nvPicPr>
          <p:cNvPr id="18436" name="Marcador de Posição de Conteúdo 4"/>
          <p:cNvPicPr>
            <a:picLocks noChangeAspect="1"/>
          </p:cNvPicPr>
          <p:nvPr/>
        </p:nvPicPr>
        <p:blipFill>
          <a:blip r:embed="rId3"/>
          <a:srcRect/>
          <a:stretch>
            <a:fillRect/>
          </a:stretch>
        </p:blipFill>
        <p:spPr bwMode="auto">
          <a:xfrm>
            <a:off x="1774825" y="2709863"/>
            <a:ext cx="4164013" cy="2879725"/>
          </a:xfrm>
          <a:prstGeom prst="rect">
            <a:avLst/>
          </a:prstGeom>
          <a:noFill/>
          <a:ln w="9525">
            <a:noFill/>
            <a:miter lim="800000"/>
            <a:headEnd/>
            <a:tailEnd/>
          </a:ln>
        </p:spPr>
      </p:pic>
      <p:pic>
        <p:nvPicPr>
          <p:cNvPr id="18437" name="Marcador de Posição de Conteúdo 4" descr="ciclo-do-sono">
            <a:hlinkClick r:id="rId4"/>
          </p:cNvPr>
          <p:cNvPicPr>
            <a:picLocks/>
          </p:cNvPicPr>
          <p:nvPr/>
        </p:nvPicPr>
        <p:blipFill>
          <a:blip r:embed="rId5"/>
          <a:srcRect/>
          <a:stretch>
            <a:fillRect/>
          </a:stretch>
        </p:blipFill>
        <p:spPr bwMode="auto">
          <a:xfrm>
            <a:off x="6246813" y="2759075"/>
            <a:ext cx="3810000" cy="26860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ítulo 1"/>
          <p:cNvSpPr>
            <a:spLocks noGrp="1"/>
          </p:cNvSpPr>
          <p:nvPr>
            <p:ph type="title"/>
          </p:nvPr>
        </p:nvSpPr>
        <p:spPr>
          <a:xfrm>
            <a:off x="609600" y="160338"/>
            <a:ext cx="10972800" cy="604837"/>
          </a:xfrm>
        </p:spPr>
        <p:txBody>
          <a:bodyPr/>
          <a:lstStyle/>
          <a:p>
            <a:r>
              <a:rPr lang="pt-PT" smtClean="0"/>
              <a:t>Insónia: Epidemiologia</a:t>
            </a:r>
          </a:p>
        </p:txBody>
      </p:sp>
      <p:sp>
        <p:nvSpPr>
          <p:cNvPr id="20482" name="Marcador de Posição de Conteúdo 2"/>
          <p:cNvSpPr>
            <a:spLocks noGrp="1"/>
          </p:cNvSpPr>
          <p:nvPr>
            <p:ph idx="1"/>
          </p:nvPr>
        </p:nvSpPr>
        <p:spPr>
          <a:xfrm>
            <a:off x="0" y="1016000"/>
            <a:ext cx="11582400" cy="4591050"/>
          </a:xfrm>
        </p:spPr>
        <p:txBody>
          <a:bodyPr/>
          <a:lstStyle/>
          <a:p>
            <a:r>
              <a:rPr lang="pt-PT" dirty="0" smtClean="0"/>
              <a:t>Prevalência:</a:t>
            </a:r>
          </a:p>
          <a:p>
            <a:pPr lvl="1">
              <a:buSzTx/>
            </a:pPr>
            <a:r>
              <a:rPr lang="pt-PT" sz="2400" dirty="0" smtClean="0"/>
              <a:t>30% da população (1 em cada 3 adultos apresenta um episódio de insónia num ano):</a:t>
            </a:r>
          </a:p>
          <a:p>
            <a:pPr lvl="2">
              <a:buSzTx/>
            </a:pPr>
            <a:r>
              <a:rPr lang="pt-PT" sz="2400" dirty="0" smtClean="0"/>
              <a:t>+++ Mulheres e &gt; 65 anos.</a:t>
            </a:r>
          </a:p>
          <a:p>
            <a:pPr lvl="1">
              <a:buSzTx/>
            </a:pPr>
            <a:r>
              <a:rPr lang="pt-PT" sz="2400" dirty="0" smtClean="0"/>
              <a:t>14 % sofrem de depressão.</a:t>
            </a:r>
          </a:p>
          <a:p>
            <a:pPr lvl="1">
              <a:buSzTx/>
            </a:pPr>
            <a:r>
              <a:rPr lang="pt-PT" sz="2400" dirty="0" smtClean="0"/>
              <a:t>24 % sofrem de ansiedade.</a:t>
            </a:r>
          </a:p>
          <a:p>
            <a:pPr lvl="1">
              <a:buSzTx/>
            </a:pPr>
            <a:r>
              <a:rPr lang="pt-PT" sz="2400" dirty="0" smtClean="0"/>
              <a:t>10-15% têm problemas com álcool ou sedativos.</a:t>
            </a:r>
          </a:p>
          <a:p>
            <a:pPr lvl="1">
              <a:buSzTx/>
            </a:pPr>
            <a:r>
              <a:rPr lang="pt-PT" sz="2400" dirty="0" smtClean="0"/>
              <a:t>15 % sem causa aparente.</a:t>
            </a:r>
          </a:p>
        </p:txBody>
      </p:sp>
      <p:sp>
        <p:nvSpPr>
          <p:cNvPr id="4" name="Marcador de Posição do Texto 3">
            <a:extLst>
              <a:ext uri="{FF2B5EF4-FFF2-40B4-BE49-F238E27FC236}"/>
            </a:extLst>
          </p:cNvPr>
          <p:cNvSpPr>
            <a:spLocks noGrp="1"/>
          </p:cNvSpPr>
          <p:nvPr>
            <p:ph type="body" sz="quarter" idx="10"/>
          </p:nvPr>
        </p:nvSpPr>
        <p:spPr>
          <a:xfrm>
            <a:off x="0" y="5661025"/>
            <a:ext cx="11582400" cy="295275"/>
          </a:xfrm>
        </p:spPr>
        <p:txBody>
          <a:bodyPr rtlCol="0">
            <a:normAutofit lnSpcReduction="10000"/>
          </a:bodyPr>
          <a:lstStyle/>
          <a:p>
            <a:pPr fontAlgn="auto">
              <a:spcAft>
                <a:spcPts val="0"/>
              </a:spcAft>
              <a:buFont typeface="Arial" pitchFamily="34" charset="0"/>
              <a:buNone/>
              <a:defRPr/>
            </a:pPr>
            <a:endParaRPr lang="pt-P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Marcador de Posição do Texto 1"/>
          <p:cNvSpPr>
            <a:spLocks noGrp="1"/>
          </p:cNvSpPr>
          <p:nvPr>
            <p:ph type="body" idx="1"/>
          </p:nvPr>
        </p:nvSpPr>
        <p:spPr>
          <a:xfrm>
            <a:off x="982663" y="2276475"/>
            <a:ext cx="10363200" cy="3330575"/>
          </a:xfrm>
        </p:spPr>
        <p:txBody>
          <a:bodyPr/>
          <a:lstStyle/>
          <a:p>
            <a:pPr>
              <a:buFont typeface="Calibri" pitchFamily="34" charset="0"/>
              <a:buAutoNum type="arabicPeriod"/>
            </a:pPr>
            <a:r>
              <a:rPr lang="pt-PT" smtClean="0"/>
              <a:t>Taquiarritmia.</a:t>
            </a:r>
          </a:p>
          <a:p>
            <a:pPr>
              <a:buFont typeface="Calibri" pitchFamily="34" charset="0"/>
              <a:buAutoNum type="arabicPeriod"/>
            </a:pPr>
            <a:r>
              <a:rPr lang="pt-PT" smtClean="0"/>
              <a:t>Reação aguda ao stress.</a:t>
            </a:r>
          </a:p>
          <a:p>
            <a:pPr>
              <a:buFont typeface="Calibri" pitchFamily="34" charset="0"/>
              <a:buAutoNum type="arabicPeriod"/>
            </a:pPr>
            <a:r>
              <a:rPr lang="pt-PT" smtClean="0"/>
              <a:t>Enfarte.</a:t>
            </a:r>
          </a:p>
          <a:p>
            <a:pPr>
              <a:buFont typeface="Calibri" pitchFamily="34" charset="0"/>
              <a:buAutoNum type="arabicPeriod"/>
            </a:pPr>
            <a:r>
              <a:rPr lang="pt-PT" smtClean="0"/>
              <a:t>Intoxicação alimentar.</a:t>
            </a:r>
          </a:p>
        </p:txBody>
      </p:sp>
      <p:sp>
        <p:nvSpPr>
          <p:cNvPr id="3" name="Marcador de Posição do Texto 2">
            <a:extLst>
              <a:ext uri="{FF2B5EF4-FFF2-40B4-BE49-F238E27FC236}"/>
            </a:extLst>
          </p:cNvPr>
          <p:cNvSpPr>
            <a:spLocks noGrp="1"/>
          </p:cNvSpPr>
          <p:nvPr>
            <p:ph type="body" idx="10"/>
          </p:nvPr>
        </p:nvSpPr>
        <p:spPr>
          <a:xfrm>
            <a:off x="963613" y="908050"/>
            <a:ext cx="10363200" cy="1036638"/>
          </a:xfrm>
        </p:spPr>
        <p:txBody>
          <a:bodyPr/>
          <a:lstStyle/>
          <a:p>
            <a:r>
              <a:rPr lang="pt-PT" sz="2600" smtClean="0"/>
              <a:t>Mulher de 17 anos, solteira. Episódio de mau estar súbito, prévio a um exame, com palpitações, hipersudurese, dispneia, diarreia. Diagnóstico?</a:t>
            </a:r>
          </a:p>
        </p:txBody>
      </p:sp>
      <p:sp>
        <p:nvSpPr>
          <p:cNvPr id="4" name="Marcador de Posição do Texto 3">
            <a:extLst>
              <a:ext uri="{FF2B5EF4-FFF2-40B4-BE49-F238E27FC236}"/>
            </a:extLst>
          </p:cNvPr>
          <p:cNvSpPr>
            <a:spLocks noGrp="1"/>
          </p:cNvSpPr>
          <p:nvPr>
            <p:ph type="body" sz="quarter" idx="11"/>
          </p:nvPr>
        </p:nvSpPr>
        <p:spPr>
          <a:xfrm>
            <a:off x="0" y="5661025"/>
            <a:ext cx="11582400" cy="295275"/>
          </a:xfrm>
        </p:spPr>
        <p:txBody>
          <a:bodyPr rtlCol="0">
            <a:normAutofit lnSpcReduction="10000"/>
          </a:bodyPr>
          <a:lstStyle/>
          <a:p>
            <a:pPr fontAlgn="auto">
              <a:spcAft>
                <a:spcPts val="0"/>
              </a:spcAft>
              <a:buFont typeface="Arial" pitchFamily="34" charset="0"/>
              <a:buNone/>
              <a:defRPr/>
            </a:pPr>
            <a:endParaRPr lang="pt-PT"/>
          </a:p>
        </p:txBody>
      </p:sp>
      <p:sp>
        <p:nvSpPr>
          <p:cNvPr id="21508" name="Título 4"/>
          <p:cNvSpPr>
            <a:spLocks noGrp="1"/>
          </p:cNvSpPr>
          <p:nvPr>
            <p:ph type="title"/>
          </p:nvPr>
        </p:nvSpPr>
        <p:spPr>
          <a:xfrm>
            <a:off x="609600" y="160338"/>
            <a:ext cx="10972800" cy="604837"/>
          </a:xfrm>
        </p:spPr>
        <p:txBody>
          <a:bodyPr/>
          <a:lstStyle/>
          <a:p>
            <a:r>
              <a:rPr lang="pt-PT" smtClean="0"/>
              <a:t>Pergunta 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Marcador de Posição do Texto 1"/>
          <p:cNvSpPr>
            <a:spLocks noGrp="1"/>
          </p:cNvSpPr>
          <p:nvPr>
            <p:ph type="body" idx="1"/>
          </p:nvPr>
        </p:nvSpPr>
        <p:spPr>
          <a:xfrm>
            <a:off x="963613" y="2276475"/>
            <a:ext cx="10363200" cy="3330575"/>
          </a:xfrm>
        </p:spPr>
        <p:txBody>
          <a:bodyPr/>
          <a:lstStyle/>
          <a:p>
            <a:pPr>
              <a:buFont typeface="Calibri" pitchFamily="34" charset="0"/>
              <a:buAutoNum type="arabicPeriod"/>
            </a:pPr>
            <a:r>
              <a:rPr lang="pt-PT" dirty="0" smtClean="0"/>
              <a:t>Secundária ao consumo de medicamentos.</a:t>
            </a:r>
          </a:p>
          <a:p>
            <a:pPr>
              <a:buFont typeface="Calibri" pitchFamily="34" charset="0"/>
              <a:buAutoNum type="arabicPeriod"/>
            </a:pPr>
            <a:r>
              <a:rPr lang="pt-PT" dirty="0" smtClean="0"/>
              <a:t>Secundária a patologias orgânicas.</a:t>
            </a:r>
          </a:p>
          <a:p>
            <a:pPr>
              <a:buFont typeface="Calibri" pitchFamily="34" charset="0"/>
              <a:buAutoNum type="arabicPeriod"/>
            </a:pPr>
            <a:r>
              <a:rPr lang="pt-PT" dirty="0" smtClean="0"/>
              <a:t>Inicial, leve  e transitória ou de curta duração.</a:t>
            </a:r>
          </a:p>
          <a:p>
            <a:pPr>
              <a:buFont typeface="Calibri" pitchFamily="34" charset="0"/>
              <a:buAutoNum type="arabicPeriod"/>
            </a:pPr>
            <a:r>
              <a:rPr lang="pt-PT" dirty="0" smtClean="0"/>
              <a:t>Causada por doenças psiquiátricas.</a:t>
            </a:r>
          </a:p>
        </p:txBody>
      </p:sp>
      <p:sp>
        <p:nvSpPr>
          <p:cNvPr id="22530" name="Marcador de Posição do Texto 2"/>
          <p:cNvSpPr>
            <a:spLocks noGrp="1"/>
          </p:cNvSpPr>
          <p:nvPr>
            <p:ph type="body" idx="10"/>
          </p:nvPr>
        </p:nvSpPr>
        <p:spPr>
          <a:xfrm>
            <a:off x="963613" y="908050"/>
            <a:ext cx="10363200" cy="1036638"/>
          </a:xfrm>
        </p:spPr>
        <p:txBody>
          <a:bodyPr/>
          <a:lstStyle/>
          <a:p>
            <a:r>
              <a:rPr lang="pt-PT" dirty="0" smtClean="0"/>
              <a:t>Como critério geral, apenas podemos tratar em farmácia a </a:t>
            </a:r>
            <a:r>
              <a:rPr lang="pt-PT" dirty="0" smtClean="0"/>
              <a:t>insónia:</a:t>
            </a:r>
            <a:endParaRPr lang="pt-PT" dirty="0" smtClean="0"/>
          </a:p>
        </p:txBody>
      </p:sp>
      <p:sp>
        <p:nvSpPr>
          <p:cNvPr id="4" name="Marcador de Posição do Texto 3">
            <a:extLst>
              <a:ext uri="{FF2B5EF4-FFF2-40B4-BE49-F238E27FC236}"/>
            </a:extLst>
          </p:cNvPr>
          <p:cNvSpPr>
            <a:spLocks noGrp="1"/>
          </p:cNvSpPr>
          <p:nvPr>
            <p:ph type="body" sz="quarter" idx="11"/>
          </p:nvPr>
        </p:nvSpPr>
        <p:spPr>
          <a:xfrm>
            <a:off x="0" y="5661025"/>
            <a:ext cx="11582400" cy="295275"/>
          </a:xfrm>
        </p:spPr>
        <p:txBody>
          <a:bodyPr rtlCol="0">
            <a:normAutofit lnSpcReduction="10000"/>
          </a:bodyPr>
          <a:lstStyle/>
          <a:p>
            <a:pPr fontAlgn="auto">
              <a:spcAft>
                <a:spcPts val="0"/>
              </a:spcAft>
              <a:buFont typeface="Arial" pitchFamily="34" charset="0"/>
              <a:buNone/>
              <a:defRPr/>
            </a:pPr>
            <a:endParaRPr lang="pt-PT"/>
          </a:p>
        </p:txBody>
      </p:sp>
      <p:sp>
        <p:nvSpPr>
          <p:cNvPr id="22532" name="Título 4"/>
          <p:cNvSpPr>
            <a:spLocks noGrp="1"/>
          </p:cNvSpPr>
          <p:nvPr>
            <p:ph type="title"/>
          </p:nvPr>
        </p:nvSpPr>
        <p:spPr>
          <a:xfrm>
            <a:off x="609600" y="160338"/>
            <a:ext cx="10972800" cy="604837"/>
          </a:xfrm>
        </p:spPr>
        <p:txBody>
          <a:bodyPr/>
          <a:lstStyle/>
          <a:p>
            <a:r>
              <a:rPr lang="pt-PT" smtClean="0"/>
              <a:t>Pergunta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ítulo 1"/>
          <p:cNvSpPr>
            <a:spLocks noGrp="1"/>
          </p:cNvSpPr>
          <p:nvPr>
            <p:ph type="title"/>
          </p:nvPr>
        </p:nvSpPr>
        <p:spPr>
          <a:xfrm>
            <a:off x="623888" y="0"/>
            <a:ext cx="10972800" cy="604838"/>
          </a:xfrm>
        </p:spPr>
        <p:txBody>
          <a:bodyPr/>
          <a:lstStyle/>
          <a:p>
            <a:r>
              <a:rPr lang="pt-PT" smtClean="0"/>
              <a:t>Insónia: Classificação</a:t>
            </a:r>
          </a:p>
        </p:txBody>
      </p:sp>
      <p:sp>
        <p:nvSpPr>
          <p:cNvPr id="3" name="Marcador de Posição de Conteúdo 2">
            <a:extLst>
              <a:ext uri="{FF2B5EF4-FFF2-40B4-BE49-F238E27FC236}"/>
            </a:extLst>
          </p:cNvPr>
          <p:cNvSpPr>
            <a:spLocks noGrp="1"/>
          </p:cNvSpPr>
          <p:nvPr>
            <p:ph idx="1"/>
          </p:nvPr>
        </p:nvSpPr>
        <p:spPr>
          <a:xfrm>
            <a:off x="0" y="1016000"/>
            <a:ext cx="11582400" cy="4591050"/>
          </a:xfrm>
        </p:spPr>
        <p:txBody>
          <a:bodyPr/>
          <a:lstStyle/>
          <a:p>
            <a:pPr>
              <a:lnSpc>
                <a:spcPct val="90000"/>
              </a:lnSpc>
            </a:pPr>
            <a:endParaRPr lang="pt-PT" smtClean="0"/>
          </a:p>
          <a:p>
            <a:pPr>
              <a:lnSpc>
                <a:spcPct val="90000"/>
              </a:lnSpc>
            </a:pPr>
            <a:endParaRPr lang="pt-PT" smtClean="0"/>
          </a:p>
          <a:p>
            <a:pPr>
              <a:lnSpc>
                <a:spcPct val="90000"/>
              </a:lnSpc>
            </a:pPr>
            <a:endParaRPr lang="pt-PT" smtClean="0"/>
          </a:p>
          <a:p>
            <a:pPr>
              <a:lnSpc>
                <a:spcPct val="90000"/>
              </a:lnSpc>
            </a:pPr>
            <a:endParaRPr lang="pt-PT" smtClean="0"/>
          </a:p>
          <a:p>
            <a:pPr>
              <a:lnSpc>
                <a:spcPct val="90000"/>
              </a:lnSpc>
            </a:pPr>
            <a:endParaRPr lang="pt-PT" smtClean="0"/>
          </a:p>
          <a:p>
            <a:pPr>
              <a:lnSpc>
                <a:spcPct val="90000"/>
              </a:lnSpc>
            </a:pPr>
            <a:endParaRPr lang="pt-PT" smtClean="0"/>
          </a:p>
          <a:p>
            <a:pPr>
              <a:lnSpc>
                <a:spcPct val="90000"/>
              </a:lnSpc>
            </a:pPr>
            <a:endParaRPr lang="pt-PT" smtClean="0"/>
          </a:p>
          <a:p>
            <a:pPr>
              <a:lnSpc>
                <a:spcPct val="90000"/>
              </a:lnSpc>
            </a:pPr>
            <a:endParaRPr lang="pt-PT" smtClean="0"/>
          </a:p>
          <a:p>
            <a:pPr>
              <a:lnSpc>
                <a:spcPct val="90000"/>
              </a:lnSpc>
            </a:pPr>
            <a:endParaRPr lang="pt-PT" smtClean="0"/>
          </a:p>
          <a:p>
            <a:pPr>
              <a:lnSpc>
                <a:spcPct val="90000"/>
              </a:lnSpc>
            </a:pPr>
            <a:endParaRPr lang="pt-PT" smtClean="0"/>
          </a:p>
          <a:p>
            <a:pPr>
              <a:lnSpc>
                <a:spcPct val="90000"/>
              </a:lnSpc>
            </a:pPr>
            <a:r>
              <a:rPr lang="pt-PT" smtClean="0"/>
              <a:t>Insónia primária vs secundária.</a:t>
            </a:r>
          </a:p>
          <a:p>
            <a:pPr>
              <a:lnSpc>
                <a:spcPct val="90000"/>
              </a:lnSpc>
            </a:pPr>
            <a:endParaRPr lang="pt-PT" smtClean="0"/>
          </a:p>
        </p:txBody>
      </p:sp>
      <p:sp>
        <p:nvSpPr>
          <p:cNvPr id="4" name="Marcador de Posição do Texto 3">
            <a:extLst>
              <a:ext uri="{FF2B5EF4-FFF2-40B4-BE49-F238E27FC236}"/>
            </a:extLst>
          </p:cNvPr>
          <p:cNvSpPr>
            <a:spLocks noGrp="1"/>
          </p:cNvSpPr>
          <p:nvPr>
            <p:ph type="body" sz="quarter" idx="10"/>
          </p:nvPr>
        </p:nvSpPr>
        <p:spPr>
          <a:xfrm>
            <a:off x="0" y="5661025"/>
            <a:ext cx="11582400" cy="295275"/>
          </a:xfrm>
        </p:spPr>
        <p:txBody>
          <a:bodyPr rtlCol="0">
            <a:normAutofit lnSpcReduction="10000"/>
          </a:bodyPr>
          <a:lstStyle/>
          <a:p>
            <a:pPr fontAlgn="auto">
              <a:spcAft>
                <a:spcPts val="0"/>
              </a:spcAft>
              <a:buFont typeface="Arial" pitchFamily="34" charset="0"/>
              <a:buNone/>
              <a:defRPr/>
            </a:pPr>
            <a:endParaRPr lang="pt-PT"/>
          </a:p>
        </p:txBody>
      </p:sp>
      <p:pic>
        <p:nvPicPr>
          <p:cNvPr id="23556" name="Imagem 4"/>
          <p:cNvPicPr>
            <a:picLocks noChangeAspect="1"/>
          </p:cNvPicPr>
          <p:nvPr/>
        </p:nvPicPr>
        <p:blipFill>
          <a:blip r:embed="rId3"/>
          <a:srcRect/>
          <a:stretch>
            <a:fillRect/>
          </a:stretch>
        </p:blipFill>
        <p:spPr bwMode="auto">
          <a:xfrm>
            <a:off x="2351088" y="1052513"/>
            <a:ext cx="7178675" cy="39830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agem 4" descr="Uma imagem com captura de ecrã&#10;&#10;Descrição gerada com confiança muito alta"/>
          <p:cNvPicPr>
            <a:picLocks noChangeAspect="1"/>
          </p:cNvPicPr>
          <p:nvPr/>
        </p:nvPicPr>
        <p:blipFill>
          <a:blip r:embed="rId3"/>
          <a:srcRect l="27643" t="17397" r="27554" b="46214"/>
          <a:stretch>
            <a:fillRect/>
          </a:stretch>
        </p:blipFill>
        <p:spPr bwMode="auto">
          <a:xfrm>
            <a:off x="3432175" y="3430588"/>
            <a:ext cx="4248150" cy="2333625"/>
          </a:xfrm>
          <a:prstGeom prst="rect">
            <a:avLst/>
          </a:prstGeom>
          <a:noFill/>
          <a:ln w="9525">
            <a:noFill/>
            <a:miter lim="800000"/>
            <a:headEnd/>
            <a:tailEnd/>
          </a:ln>
        </p:spPr>
      </p:pic>
      <p:sp>
        <p:nvSpPr>
          <p:cNvPr id="25602" name="Título 1"/>
          <p:cNvSpPr>
            <a:spLocks noGrp="1"/>
          </p:cNvSpPr>
          <p:nvPr>
            <p:ph type="title"/>
          </p:nvPr>
        </p:nvSpPr>
        <p:spPr>
          <a:xfrm>
            <a:off x="609600" y="160338"/>
            <a:ext cx="10972800" cy="604837"/>
          </a:xfrm>
        </p:spPr>
        <p:txBody>
          <a:bodyPr/>
          <a:lstStyle/>
          <a:p>
            <a:r>
              <a:rPr lang="pt-PT" smtClean="0"/>
              <a:t>DGS</a:t>
            </a:r>
          </a:p>
        </p:txBody>
      </p:sp>
      <p:sp>
        <p:nvSpPr>
          <p:cNvPr id="3" name="Marcador de Posição de Conteúdo 2">
            <a:extLst>
              <a:ext uri="{FF2B5EF4-FFF2-40B4-BE49-F238E27FC236}"/>
            </a:extLst>
          </p:cNvPr>
          <p:cNvSpPr>
            <a:spLocks noGrp="1"/>
          </p:cNvSpPr>
          <p:nvPr>
            <p:ph idx="1"/>
          </p:nvPr>
        </p:nvSpPr>
        <p:spPr>
          <a:xfrm>
            <a:off x="0" y="1016000"/>
            <a:ext cx="11582400" cy="4591050"/>
          </a:xfrm>
        </p:spPr>
        <p:txBody>
          <a:bodyPr/>
          <a:lstStyle/>
          <a:p>
            <a:r>
              <a:rPr lang="pt-PT" dirty="0" smtClean="0"/>
              <a:t>A DGS preconiza uma norma com Abordagem terapêutica da Ansiedade e Insónia com benzodiazepinas e fármacos análogos (ex: Zolpidem):</a:t>
            </a:r>
          </a:p>
          <a:p>
            <a:pPr lvl="1">
              <a:buSzTx/>
            </a:pPr>
            <a:r>
              <a:rPr lang="pt-PT" dirty="0" smtClean="0"/>
              <a:t>Apenas estados patológicos.</a:t>
            </a:r>
          </a:p>
          <a:p>
            <a:pPr lvl="1">
              <a:buSzTx/>
            </a:pPr>
            <a:r>
              <a:rPr lang="pt-PT" dirty="0" smtClean="0"/>
              <a:t>Ansiedade patológica – 8 a 12 semanas, incluindo descontinuação.</a:t>
            </a:r>
          </a:p>
          <a:p>
            <a:pPr lvl="1">
              <a:buSzTx/>
            </a:pPr>
            <a:r>
              <a:rPr lang="pt-PT" dirty="0" smtClean="0"/>
              <a:t>Insónia patológica – 4 semanas, incluindo descontinuação.</a:t>
            </a:r>
          </a:p>
          <a:p>
            <a:pPr lvl="1">
              <a:buSzTx/>
            </a:pPr>
            <a:r>
              <a:rPr lang="pt-PT" dirty="0" smtClean="0"/>
              <a:t>No final é obrigatória uma reavaliação e se necessário indicação para psiquiatria.</a:t>
            </a:r>
          </a:p>
          <a:p>
            <a:pPr lvl="1">
              <a:buSzTx/>
              <a:buFont typeface="Wingdings" panose="05000000000000000000" pitchFamily="2" charset="2"/>
              <a:buNone/>
            </a:pPr>
            <a:endParaRPr lang="pt-PT" dirty="0" smtClean="0"/>
          </a:p>
        </p:txBody>
      </p:sp>
      <p:sp>
        <p:nvSpPr>
          <p:cNvPr id="25604" name="Marcador de Posição do Texto 3"/>
          <p:cNvSpPr>
            <a:spLocks noGrp="1"/>
          </p:cNvSpPr>
          <p:nvPr>
            <p:ph type="body" sz="quarter" idx="10"/>
          </p:nvPr>
        </p:nvSpPr>
        <p:spPr>
          <a:xfrm>
            <a:off x="0" y="5661025"/>
            <a:ext cx="11582400" cy="295275"/>
          </a:xfrm>
        </p:spPr>
        <p:txBody>
          <a:bodyPr/>
          <a:lstStyle/>
          <a:p>
            <a:r>
              <a:rPr lang="pt-PT" sz="1200" smtClean="0"/>
              <a:t>NOC DGS</a:t>
            </a:r>
          </a:p>
        </p:txBody>
      </p:sp>
    </p:spTree>
  </p:cSld>
  <p:clrMapOvr>
    <a:masterClrMapping/>
  </p:clrMapOvr>
</p:sld>
</file>

<file path=ppt/theme/theme1.xml><?xml version="1.0" encoding="utf-8"?>
<a:theme xmlns:a="http://schemas.openxmlformats.org/drawingml/2006/main" name="1_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lantillaAFC2018.potx" id="{0E9443D9-A032-4385-A8A2-FD6398A6A88E}" vid="{A52692DE-8980-490C-AC4E-073B166C48A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Template_AFC_2018PT</Template>
  <TotalTime>4541</TotalTime>
  <Words>1773</Words>
  <Application>Microsoft Office PowerPoint</Application>
  <PresentationFormat>Panorámica</PresentationFormat>
  <Paragraphs>203</Paragraphs>
  <Slides>31</Slides>
  <Notes>13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Arial</vt:lpstr>
      <vt:lpstr>Calibri</vt:lpstr>
      <vt:lpstr>Times New Roman</vt:lpstr>
      <vt:lpstr>Wingdings</vt:lpstr>
      <vt:lpstr>1_Tema de Office</vt:lpstr>
      <vt:lpstr>Abordagem prática da ansiedade e sono em Farmácia Comunitária</vt:lpstr>
      <vt:lpstr>Ansiedade e Insónia</vt:lpstr>
      <vt:lpstr>Ansiedade e Insónia</vt:lpstr>
      <vt:lpstr> Sono</vt:lpstr>
      <vt:lpstr>Insónia: Epidemiologia</vt:lpstr>
      <vt:lpstr>Pergunta 1</vt:lpstr>
      <vt:lpstr>Pergunta 2</vt:lpstr>
      <vt:lpstr>Insónia: Classificação</vt:lpstr>
      <vt:lpstr>DGS</vt:lpstr>
      <vt:lpstr>Benzodiazepinas</vt:lpstr>
      <vt:lpstr>Tratamento a curto prazo</vt:lpstr>
      <vt:lpstr>Benzodiazepinas: Duração de ação</vt:lpstr>
      <vt:lpstr>Ansiedade: outros fármacos</vt:lpstr>
      <vt:lpstr>Insónia</vt:lpstr>
      <vt:lpstr> Medidas de higiene do sono:</vt:lpstr>
      <vt:lpstr> Intervenção Farmacêutica</vt:lpstr>
      <vt:lpstr>Pergunta 3</vt:lpstr>
      <vt:lpstr>Doxilamina</vt:lpstr>
      <vt:lpstr>Melatonina</vt:lpstr>
      <vt:lpstr>Fitoterapia</vt:lpstr>
      <vt:lpstr>Fitoterapia</vt:lpstr>
      <vt:lpstr>Fitoterapia</vt:lpstr>
      <vt:lpstr>Valeriana (Valeriana Officinalis)</vt:lpstr>
      <vt:lpstr>Outros</vt:lpstr>
      <vt:lpstr>Pergunta 4</vt:lpstr>
      <vt:lpstr>Fitoterapia: Sono</vt:lpstr>
      <vt:lpstr>Ensaio clínico</vt:lpstr>
      <vt:lpstr>Ensaio clínico</vt:lpstr>
      <vt:lpstr>Ensaio clínico</vt:lpstr>
      <vt:lpstr>Ensaio clínico</vt:lpstr>
      <vt:lpstr>Conclusões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Abordagem prática da ansiedade e sono em Farmácia comunitária</dc:title>
  <dc:creator>Sofia Alexandra Lopes da Piedade Gomes</dc:creator>
  <cp:lastModifiedBy>Live Med</cp:lastModifiedBy>
  <cp:revision>208</cp:revision>
  <dcterms:created xsi:type="dcterms:W3CDTF">2018-05-04T17:17:26Z</dcterms:created>
  <dcterms:modified xsi:type="dcterms:W3CDTF">2018-06-01T08:51:37Z</dcterms:modified>
</cp:coreProperties>
</file>