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37"/>
  </p:notesMasterIdLst>
  <p:sldIdLst>
    <p:sldId id="256" r:id="rId2"/>
    <p:sldId id="310" r:id="rId3"/>
    <p:sldId id="258" r:id="rId4"/>
    <p:sldId id="311" r:id="rId5"/>
    <p:sldId id="312" r:id="rId6"/>
    <p:sldId id="261" r:id="rId7"/>
    <p:sldId id="262" r:id="rId8"/>
    <p:sldId id="309" r:id="rId9"/>
    <p:sldId id="291" r:id="rId10"/>
    <p:sldId id="292" r:id="rId11"/>
    <p:sldId id="314" r:id="rId12"/>
    <p:sldId id="267" r:id="rId13"/>
    <p:sldId id="293" r:id="rId14"/>
    <p:sldId id="294" r:id="rId15"/>
    <p:sldId id="313" r:id="rId16"/>
    <p:sldId id="295" r:id="rId17"/>
    <p:sldId id="272" r:id="rId18"/>
    <p:sldId id="296" r:id="rId19"/>
    <p:sldId id="274" r:id="rId20"/>
    <p:sldId id="275" r:id="rId21"/>
    <p:sldId id="297" r:id="rId22"/>
    <p:sldId id="277" r:id="rId23"/>
    <p:sldId id="298" r:id="rId24"/>
    <p:sldId id="299" r:id="rId25"/>
    <p:sldId id="300" r:id="rId26"/>
    <p:sldId id="301" r:id="rId27"/>
    <p:sldId id="302" r:id="rId28"/>
    <p:sldId id="283" r:id="rId29"/>
    <p:sldId id="303" r:id="rId30"/>
    <p:sldId id="304" r:id="rId31"/>
    <p:sldId id="286" r:id="rId32"/>
    <p:sldId id="305" r:id="rId33"/>
    <p:sldId id="306" r:id="rId34"/>
    <p:sldId id="307" r:id="rId35"/>
    <p:sldId id="308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6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6C315C-D4AD-4C48-8BF9-24094F5E47F6}">
  <a:tblStyle styleId="{616C315C-D4AD-4C48-8BF9-24094F5E47F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8ED"/>
          </a:solidFill>
        </a:fill>
      </a:tcStyle>
    </a:wholeTbl>
    <a:band1H>
      <a:tcStyle>
        <a:tcBdr/>
        <a:fill>
          <a:solidFill>
            <a:srgbClr val="CACED8"/>
          </a:solidFill>
        </a:fill>
      </a:tcStyle>
    </a:band1H>
    <a:band1V>
      <a:tcStyle>
        <a:tcBdr/>
        <a:fill>
          <a:solidFill>
            <a:srgbClr val="CACED8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8993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005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25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208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9432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641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150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190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490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351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069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2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116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775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635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064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325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819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388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9452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43084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33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72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49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30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676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738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297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72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portada">
    <p:bg>
      <p:bgPr>
        <a:blipFill rotWithShape="1">
          <a:blip r:embed="rId2">
            <a:alphaModFix amt="70000"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914400" y="3789039"/>
            <a:ext cx="10534651" cy="1285883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4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895350" y="5146330"/>
            <a:ext cx="10553700" cy="914420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BA8D7"/>
              </a:buClr>
              <a:buFont typeface="Arial"/>
              <a:buNone/>
              <a:defRPr sz="28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BA8D7"/>
              </a:buClr>
              <a:buFont typeface="Arial"/>
              <a:buNone/>
              <a:defRPr sz="24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BA8D7"/>
              </a:buClr>
              <a:buFont typeface="Arial"/>
              <a:buNone/>
              <a:defRPr sz="20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BA8D7"/>
              </a:buClr>
              <a:buFont typeface="Arial"/>
              <a:buNone/>
              <a:defRPr sz="20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BA8D7"/>
              </a:buClr>
              <a:buFont typeface="Arial"/>
              <a:buNone/>
              <a:defRPr sz="20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BA8D7"/>
              </a:buClr>
              <a:buFont typeface="Arial"/>
              <a:buNone/>
              <a:defRPr sz="20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BA8D7"/>
              </a:buClr>
              <a:buFont typeface="Arial"/>
              <a:buNone/>
              <a:defRPr sz="20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BA8D7"/>
              </a:buClr>
              <a:buFont typeface="Arial"/>
              <a:buNone/>
              <a:defRPr sz="20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 rot="5400000">
            <a:off x="298683" y="4417949"/>
            <a:ext cx="1116000" cy="1059"/>
          </a:xfrm>
          <a:prstGeom prst="straightConnector1">
            <a:avLst/>
          </a:prstGeom>
          <a:noFill/>
          <a:ln w="123825" cap="rnd" cmpd="thickThin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Shape 15"/>
          <p:cNvCxnSpPr/>
          <p:nvPr/>
        </p:nvCxnSpPr>
        <p:spPr>
          <a:xfrm rot="5400000">
            <a:off x="497779" y="5585922"/>
            <a:ext cx="719999" cy="1059"/>
          </a:xfrm>
          <a:prstGeom prst="straightConnector1">
            <a:avLst/>
          </a:prstGeom>
          <a:noFill/>
          <a:ln w="123825" cap="rnd" cmpd="thickThin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" name="Shape 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7567" y="6132300"/>
            <a:ext cx="2088232" cy="60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5803200" cy="9350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n y explicació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3503712" y="908720"/>
            <a:ext cx="5183220" cy="2164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-43" y="5661248"/>
            <a:ext cx="11582442" cy="29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911424" y="3140967"/>
            <a:ext cx="10271786" cy="417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4"/>
          </p:nvPr>
        </p:nvSpPr>
        <p:spPr>
          <a:xfrm>
            <a:off x="0" y="3573016"/>
            <a:ext cx="11183210" cy="20882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808038" marR="0" lvl="0" indent="-1222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24000" marR="0" lvl="1" indent="-13970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❖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39963" marR="0" lvl="2" indent="-169863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✓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874963" marR="0" lvl="3" indent="-93663" algn="l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90925" marR="0" lvl="4" indent="-85725" algn="l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09600" y="159904"/>
            <a:ext cx="10972799" cy="6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8800" y="6226567"/>
            <a:ext cx="1765027" cy="5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00" y="6447600"/>
            <a:ext cx="2972697" cy="29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 descr="Heartbeat.png"/>
          <p:cNvPicPr preferRelativeResize="0"/>
          <p:nvPr/>
        </p:nvPicPr>
        <p:blipFill rotWithShape="1">
          <a:blip r:embed="rId5">
            <a:alphaModFix/>
          </a:blip>
          <a:srcRect r="37971" b="1132"/>
          <a:stretch/>
        </p:blipFill>
        <p:spPr>
          <a:xfrm>
            <a:off x="12391" y="6119703"/>
            <a:ext cx="3336320" cy="33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a AAP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-43" y="5661248"/>
            <a:ext cx="11582442" cy="29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09600" y="159904"/>
            <a:ext cx="10972799" cy="6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8800" y="6226567"/>
            <a:ext cx="1765027" cy="5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00" y="6447600"/>
            <a:ext cx="2972697" cy="29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 descr="Heartbeat.png"/>
          <p:cNvPicPr preferRelativeResize="0"/>
          <p:nvPr/>
        </p:nvPicPr>
        <p:blipFill rotWithShape="1">
          <a:blip r:embed="rId5">
            <a:alphaModFix/>
          </a:blip>
          <a:srcRect r="37971" b="1132"/>
          <a:stretch/>
        </p:blipFill>
        <p:spPr>
          <a:xfrm>
            <a:off x="12391" y="6119703"/>
            <a:ext cx="3336320" cy="3336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" name="Shape 86"/>
          <p:cNvGraphicFramePr/>
          <p:nvPr/>
        </p:nvGraphicFramePr>
        <p:xfrm>
          <a:off x="1775519" y="90872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{616C315C-D4AD-4C48-8BF9-24094F5E47F6}</a:tableStyleId>
              </a:tblPr>
              <a:tblGrid>
                <a:gridCol w="3846750"/>
                <a:gridCol w="4877275"/>
              </a:tblGrid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Clase</a:t>
                      </a:r>
                    </a:p>
                  </a:txBody>
                  <a:tcPr marL="91450" marR="91450" marT="45725" marB="45725" anchor="b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 activo</a:t>
                      </a:r>
                    </a:p>
                  </a:txBody>
                  <a:tcPr marL="91450" marR="91450" marT="45725" marB="45725" anchor="b">
                    <a:solidFill>
                      <a:schemeClr val="dk1"/>
                    </a:solidFill>
                  </a:tcPr>
                </a:tc>
              </a:tr>
              <a:tr h="36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( muy alta)</a:t>
                      </a:r>
                    </a:p>
                  </a:txBody>
                  <a:tcPr marL="91450" marR="91450" marT="45725" marB="45725" anchor="b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Propionato clobetasol 0,05%</a:t>
                      </a:r>
                    </a:p>
                  </a:txBody>
                  <a:tcPr marL="91450" marR="91450" marT="45725" marB="45725" anchor="ctr">
                    <a:solidFill>
                      <a:srgbClr val="CDD7EB"/>
                    </a:solidFill>
                  </a:tcPr>
                </a:tc>
              </a:tr>
              <a:tr h="36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II (potencia alta)</a:t>
                      </a:r>
                    </a:p>
                  </a:txBody>
                  <a:tcPr marL="91450" marR="91450" marT="45725" marB="45725" anchor="b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Prednicarbato 0,25%  </a:t>
                      </a:r>
                    </a:p>
                  </a:txBody>
                  <a:tcPr marL="91450" marR="91450" marT="45725" marB="45725" anchor="ctr">
                    <a:solidFill>
                      <a:srgbClr val="E8ECF5"/>
                    </a:solidFill>
                  </a:tcPr>
                </a:tc>
              </a:tr>
              <a:tr h="36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91450" marR="91450" marT="45725" marB="45725" anchor="b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Mometasona 0,1%</a:t>
                      </a:r>
                    </a:p>
                  </a:txBody>
                  <a:tcPr marL="91450" marR="91450" marT="45725" marB="45725" anchor="ctr">
                    <a:solidFill>
                      <a:srgbClr val="CDD7EB"/>
                    </a:solidFill>
                  </a:tcPr>
                </a:tc>
              </a:tr>
              <a:tr h="36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91450" marR="91450" marT="45725" marB="45725" anchor="b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Metilprednisolona 0,1%</a:t>
                      </a:r>
                    </a:p>
                  </a:txBody>
                  <a:tcPr marL="91450" marR="91450" marT="45725" marB="45725" anchor="ctr">
                    <a:solidFill>
                      <a:srgbClr val="E8ECF5"/>
                    </a:solidFill>
                  </a:tcPr>
                </a:tc>
              </a:tr>
              <a:tr h="36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91450" marR="91450" marT="45725" marB="45725" anchor="b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Betametasona</a:t>
                      </a:r>
                    </a:p>
                  </a:txBody>
                  <a:tcPr marL="91450" marR="91450" marT="45725" marB="45725" anchor="ctr">
                    <a:solidFill>
                      <a:srgbClr val="CDD7EB"/>
                    </a:solidFill>
                  </a:tcPr>
                </a:tc>
              </a:tr>
              <a:tr h="36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91450" marR="91450" marT="45725" marB="45725" anchor="b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Beclometasona</a:t>
                      </a:r>
                    </a:p>
                  </a:txBody>
                  <a:tcPr marL="91450" marR="91450" marT="45725" marB="45725" anchor="ctr">
                    <a:solidFill>
                      <a:srgbClr val="E8ECF5"/>
                    </a:solidFill>
                  </a:tcPr>
                </a:tc>
              </a:tr>
              <a:tr h="36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1600" b="0" i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Propionato fluticasona</a:t>
                      </a:r>
                    </a:p>
                  </a:txBody>
                  <a:tcPr marL="91450" marR="91450" marT="45725" marB="45725" anchor="ctr">
                    <a:solidFill>
                      <a:srgbClr val="CDD7EB"/>
                    </a:solidFill>
                  </a:tcPr>
                </a:tc>
              </a:tr>
              <a:tr h="36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III (potencia intermedia)</a:t>
                      </a:r>
                    </a:p>
                  </a:txBody>
                  <a:tcPr marL="91450" marR="91450" marT="45725" marB="45725" anchor="b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Clobetasona 0,05%</a:t>
                      </a:r>
                    </a:p>
                  </a:txBody>
                  <a:tcPr marL="91450" marR="91450" marT="45725" marB="45725" anchor="ctr">
                    <a:solidFill>
                      <a:srgbClr val="E8ECF5"/>
                    </a:solidFill>
                  </a:tcPr>
                </a:tc>
              </a:tr>
              <a:tr h="36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91450" marR="91450" marT="45725" marB="45725" anchor="b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Hidrocortisona aceponato</a:t>
                      </a:r>
                    </a:p>
                  </a:txBody>
                  <a:tcPr marL="91450" marR="91450" marT="45725" marB="45725" anchor="ctr">
                    <a:solidFill>
                      <a:srgbClr val="CDD7EB"/>
                    </a:solidFill>
                  </a:tcPr>
                </a:tc>
              </a:tr>
              <a:tr h="36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91450" marR="91450" marT="45725" marB="45725" anchor="b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Hidrocortisona butirato</a:t>
                      </a:r>
                    </a:p>
                  </a:txBody>
                  <a:tcPr marL="91450" marR="91450" marT="45725" marB="45725" anchor="ctr">
                    <a:solidFill>
                      <a:srgbClr val="E8ECF5"/>
                    </a:solidFill>
                  </a:tcPr>
                </a:tc>
              </a:tr>
              <a:tr h="36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1600" b="0" i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 fluocinolona</a:t>
                      </a:r>
                    </a:p>
                  </a:txBody>
                  <a:tcPr marL="91450" marR="91450" marT="45725" marB="45725" anchor="ctr">
                    <a:solidFill>
                      <a:srgbClr val="CDD7EB"/>
                    </a:solidFill>
                  </a:tcPr>
                </a:tc>
              </a:tr>
              <a:tr h="36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IV (potencia baja)</a:t>
                      </a:r>
                    </a:p>
                  </a:txBody>
                  <a:tcPr marL="91450" marR="91450" marT="45725" marB="45725" anchor="b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Hidrocortisona acetato</a:t>
                      </a:r>
                    </a:p>
                  </a:txBody>
                  <a:tcPr marL="91450" marR="91450" marT="45725" marB="45725" anchor="ctr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os y subnivel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gunta interactiva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963083" y="2276872"/>
            <a:ext cx="10363200" cy="33308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04800" algn="l" rtl="0">
              <a:spcBef>
                <a:spcPts val="600"/>
              </a:spcBef>
              <a:buClr>
                <a:schemeClr val="dk2"/>
              </a:buClr>
              <a:buSzPct val="100000"/>
              <a:buFont typeface="Calibri"/>
              <a:buAutoNum type="arabicPeriod"/>
              <a:defRPr sz="2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BA8D7"/>
              </a:buClr>
              <a:buFont typeface="Arial"/>
              <a:buNone/>
              <a:defRPr sz="18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BA8D7"/>
              </a:buClr>
              <a:buFont typeface="Arial"/>
              <a:buNone/>
              <a:defRPr sz="16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BA8D7"/>
              </a:buClr>
              <a:buFont typeface="Arial"/>
              <a:buNone/>
              <a:defRPr sz="14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BA8D7"/>
              </a:buClr>
              <a:buFont typeface="Arial"/>
              <a:buNone/>
              <a:defRPr sz="14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BA8D7"/>
              </a:buClr>
              <a:buFont typeface="Arial"/>
              <a:buNone/>
              <a:defRPr sz="14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BA8D7"/>
              </a:buClr>
              <a:buFont typeface="Arial"/>
              <a:buNone/>
              <a:defRPr sz="14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BA8D7"/>
              </a:buClr>
              <a:buFont typeface="Arial"/>
              <a:buNone/>
              <a:defRPr sz="14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BA8D7"/>
              </a:buClr>
              <a:buFont typeface="Arial"/>
              <a:buNone/>
              <a:defRPr sz="14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963083" y="908720"/>
            <a:ext cx="10363200" cy="1035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560"/>
              </a:spcBef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BA8D7"/>
              </a:buClr>
              <a:buFont typeface="Arial"/>
              <a:buNone/>
              <a:defRPr sz="18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BA8D7"/>
              </a:buClr>
              <a:buFont typeface="Arial"/>
              <a:buNone/>
              <a:defRPr sz="16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BA8D7"/>
              </a:buClr>
              <a:buFont typeface="Arial"/>
              <a:buNone/>
              <a:defRPr sz="14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BA8D7"/>
              </a:buClr>
              <a:buFont typeface="Arial"/>
              <a:buNone/>
              <a:defRPr sz="14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BA8D7"/>
              </a:buClr>
              <a:buFont typeface="Arial"/>
              <a:buNone/>
              <a:defRPr sz="14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BA8D7"/>
              </a:buClr>
              <a:buFont typeface="Arial"/>
              <a:buNone/>
              <a:defRPr sz="14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BA8D7"/>
              </a:buClr>
              <a:buFont typeface="Arial"/>
              <a:buNone/>
              <a:defRPr sz="14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BA8D7"/>
              </a:buClr>
              <a:buFont typeface="Arial"/>
              <a:buNone/>
              <a:defRPr sz="14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-43" y="5661248"/>
            <a:ext cx="11582442" cy="29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09600" y="159904"/>
            <a:ext cx="10972799" cy="6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8800" y="6226567"/>
            <a:ext cx="1765027" cy="5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00" y="6447600"/>
            <a:ext cx="2972697" cy="29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 descr="Heartbeat.png"/>
          <p:cNvPicPr preferRelativeResize="0"/>
          <p:nvPr/>
        </p:nvPicPr>
        <p:blipFill rotWithShape="1">
          <a:blip r:embed="rId5">
            <a:alphaModFix/>
          </a:blip>
          <a:srcRect r="37971" b="1132"/>
          <a:stretch/>
        </p:blipFill>
        <p:spPr>
          <a:xfrm>
            <a:off x="12391" y="6119703"/>
            <a:ext cx="3336320" cy="33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y explica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3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áreas con cabecer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7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s áreas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0" y="1015674"/>
            <a:ext cx="5999988" cy="4645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808038" marR="0" lvl="0" indent="-1222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24000" marR="0" lvl="1" indent="-12700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❖"/>
              <a:defRPr sz="2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39963" marR="0" lvl="2" indent="-144463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✓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874963" marR="0" lvl="3" indent="-68263" algn="l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90925" marR="0" lvl="4" indent="-60325" algn="l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-43" y="5661248"/>
            <a:ext cx="11582442" cy="29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6183807" y="1015674"/>
            <a:ext cx="5384799" cy="4645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13" marR="0" lvl="0" indent="-112713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81075" marR="0" lvl="1" indent="-130175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❖"/>
              <a:defRPr sz="2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09738" marR="0" lvl="2" indent="-160338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✓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332038" marR="0" lvl="3" indent="-58738" algn="l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8000" marR="0" lvl="4" indent="-50800" algn="l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09600" y="159904"/>
            <a:ext cx="10972799" cy="6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8800" y="6226567"/>
            <a:ext cx="1765027" cy="5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00" y="6447600"/>
            <a:ext cx="2972697" cy="29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 descr="Heartbeat.png"/>
          <p:cNvPicPr preferRelativeResize="0"/>
          <p:nvPr/>
        </p:nvPicPr>
        <p:blipFill rotWithShape="1">
          <a:blip r:embed="rId5">
            <a:alphaModFix/>
          </a:blip>
          <a:srcRect r="37971" b="1132"/>
          <a:stretch/>
        </p:blipFill>
        <p:spPr>
          <a:xfrm>
            <a:off x="12391" y="6119703"/>
            <a:ext cx="3336320" cy="33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s áreas con cabeceras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09600" y="908720"/>
            <a:ext cx="5386917" cy="906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192010" y="908721"/>
            <a:ext cx="5386917" cy="906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-43" y="1886843"/>
            <a:ext cx="6000032" cy="37744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808038" marR="0" lvl="0" indent="-1349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24000" marR="0" lvl="1" indent="-13970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❖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39963" marR="0" lvl="2" indent="-157163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✓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874963" marR="0" lvl="3" indent="-80963" algn="l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90925" marR="0" lvl="4" indent="-73025" algn="l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-43" y="5661248"/>
            <a:ext cx="11582442" cy="29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5"/>
          </p:nvPr>
        </p:nvSpPr>
        <p:spPr>
          <a:xfrm>
            <a:off x="6192010" y="1886843"/>
            <a:ext cx="5384799" cy="37744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13" marR="0" lvl="0" indent="-125413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81075" marR="0" lvl="1" indent="-142875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❖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09738" marR="0" lvl="2" indent="-160338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✓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332038" marR="0" lvl="3" indent="-71438" algn="l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8000" marR="0" lvl="4" indent="-63500" algn="l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09600" y="159904"/>
            <a:ext cx="10972799" cy="6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8800" y="6226567"/>
            <a:ext cx="1765027" cy="5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00" y="6447600"/>
            <a:ext cx="2972697" cy="29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 descr="Heartbeat.png"/>
          <p:cNvPicPr preferRelativeResize="0"/>
          <p:nvPr/>
        </p:nvPicPr>
        <p:blipFill rotWithShape="1">
          <a:blip r:embed="rId5">
            <a:alphaModFix/>
          </a:blip>
          <a:srcRect r="37971" b="1132"/>
          <a:stretch/>
        </p:blipFill>
        <p:spPr>
          <a:xfrm>
            <a:off x="12391" y="6119703"/>
            <a:ext cx="3336320" cy="33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enzo en blanco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-43" y="5661248"/>
            <a:ext cx="11582442" cy="29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8800" y="6226567"/>
            <a:ext cx="1765027" cy="5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00" y="6447600"/>
            <a:ext cx="2972697" cy="29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 descr="Heartbeat.png"/>
          <p:cNvPicPr preferRelativeResize="0"/>
          <p:nvPr/>
        </p:nvPicPr>
        <p:blipFill rotWithShape="1">
          <a:blip r:embed="rId5">
            <a:alphaModFix/>
          </a:blip>
          <a:srcRect r="37971" b="1132"/>
          <a:stretch/>
        </p:blipFill>
        <p:spPr>
          <a:xfrm>
            <a:off x="12391" y="6119703"/>
            <a:ext cx="3336320" cy="33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s áreas asimétricas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09600" y="1484783"/>
            <a:ext cx="4085546" cy="6900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0" y="2174875"/>
            <a:ext cx="4659993" cy="34867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15963" marR="0" lvl="0" indent="-80962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73150" marR="0" lvl="1" indent="-8255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❖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1925" marR="0" lvl="2" indent="-85725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✓"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89113" marR="0" lvl="3" indent="-87313" algn="l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46300" marR="0" lvl="4" indent="-88900" algn="l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3"/>
          </p:nvPr>
        </p:nvSpPr>
        <p:spPr>
          <a:xfrm>
            <a:off x="4695146" y="274639"/>
            <a:ext cx="6887253" cy="5386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0850" marR="0" lvl="0" indent="-120650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66813" marR="0" lvl="1" indent="-125412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❖"/>
              <a:defRPr sz="2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81188" marR="0" lvl="2" indent="-141288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✓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517775" marR="0" lvl="3" indent="-53975" algn="l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233738" marR="0" lvl="4" indent="-58738" algn="l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4050393" cy="12101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Calibri"/>
              <a:buNone/>
              <a:defRPr sz="2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-43" y="5661248"/>
            <a:ext cx="11582442" cy="29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8800" y="6226567"/>
            <a:ext cx="1765027" cy="5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00" y="6447600"/>
            <a:ext cx="2972697" cy="29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 descr="Heartbeat.png"/>
          <p:cNvPicPr preferRelativeResize="0"/>
          <p:nvPr/>
        </p:nvPicPr>
        <p:blipFill rotWithShape="1">
          <a:blip r:embed="rId5">
            <a:alphaModFix/>
          </a:blip>
          <a:srcRect r="37971" b="1132"/>
          <a:stretch/>
        </p:blipFill>
        <p:spPr>
          <a:xfrm>
            <a:off x="12391" y="6119703"/>
            <a:ext cx="3336320" cy="33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BA8D7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BA8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50" r:id="rId3"/>
    <p:sldLayoutId id="2147483661" r:id="rId4"/>
    <p:sldLayoutId id="2147483660" r:id="rId5"/>
    <p:sldLayoutId id="2147483651" r:id="rId6"/>
    <p:sldLayoutId id="2147483652" r:id="rId7"/>
    <p:sldLayoutId id="2147483654" r:id="rId8"/>
    <p:sldLayoutId id="2147483655" r:id="rId9"/>
    <p:sldLayoutId id="2147483656" r:id="rId10"/>
    <p:sldLayoutId id="214748365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914400" y="3789039"/>
            <a:ext cx="10534651" cy="1285883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dirty="0" err="1" smtClean="0"/>
              <a:t>Manejo</a:t>
            </a:r>
            <a:r>
              <a:rPr lang="en-US" dirty="0" smtClean="0"/>
              <a:t> </a:t>
            </a:r>
            <a:r>
              <a:rPr lang="en-US" dirty="0" err="1" smtClean="0"/>
              <a:t>terapéutico</a:t>
            </a:r>
            <a:r>
              <a:rPr lang="en-US" dirty="0" smtClean="0"/>
              <a:t> de la </a:t>
            </a:r>
            <a:r>
              <a:rPr lang="en-US" smtClean="0"/>
              <a:t>artrosis </a:t>
            </a:r>
            <a:r>
              <a:rPr lang="en-US" dirty="0" smtClean="0"/>
              <a:t>y control de los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agravantes</a:t>
            </a:r>
            <a:endParaRPr lang="en-US" dirty="0"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904875" y="5140748"/>
            <a:ext cx="10553700" cy="914400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550"/>
              </a:spcBef>
              <a:defRPr/>
            </a:pPr>
            <a:r>
              <a:rPr lang="es-ES" altLang="es-ES" dirty="0" smtClean="0">
                <a:ea typeface="ＭＳ Ｐゴシック" pitchFamily="34" charset="-128"/>
              </a:rPr>
              <a:t>Dr. Juan Antonio Martín Jiménez. C.S Buenavista. </a:t>
            </a:r>
            <a:r>
              <a:rPr lang="es-ES" altLang="es-ES" smtClean="0">
                <a:ea typeface="ＭＳ Ｐゴシック" pitchFamily="34" charset="-128"/>
              </a:rPr>
              <a:t>Toledo</a:t>
            </a:r>
            <a:endParaRPr lang="es-ES" altLang="es-E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Biomarcadores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7694384"/>
          </a:xfrm>
        </p:spPr>
        <p:txBody>
          <a:bodyPr wrap="square">
            <a:normAutofit/>
          </a:bodyPr>
          <a:lstStyle/>
          <a:p>
            <a:pPr lvl="0"/>
            <a:r>
              <a:rPr lang="en-US" sz="2200" dirty="0"/>
              <a:t>La </a:t>
            </a:r>
            <a:r>
              <a:rPr lang="en-US" sz="2200" dirty="0" err="1"/>
              <a:t>investigación</a:t>
            </a:r>
            <a:r>
              <a:rPr lang="en-US" sz="2200" dirty="0"/>
              <a:t> </a:t>
            </a:r>
            <a:r>
              <a:rPr lang="en-US" sz="2200" dirty="0" err="1"/>
              <a:t>debe</a:t>
            </a:r>
            <a:r>
              <a:rPr lang="en-US" sz="2200" dirty="0"/>
              <a:t> </a:t>
            </a:r>
            <a:r>
              <a:rPr lang="en-US" sz="2200" dirty="0" err="1"/>
              <a:t>dirigirse</a:t>
            </a:r>
            <a:r>
              <a:rPr lang="en-US" sz="2200" dirty="0"/>
              <a:t> a la </a:t>
            </a:r>
            <a:r>
              <a:rPr lang="en-US" sz="2200" dirty="0" err="1">
                <a:solidFill>
                  <a:schemeClr val="dk2"/>
                </a:solidFill>
              </a:rPr>
              <a:t>medicina</a:t>
            </a:r>
            <a:r>
              <a:rPr lang="en-US" sz="2200" dirty="0">
                <a:solidFill>
                  <a:schemeClr val="dk2"/>
                </a:solidFill>
              </a:rPr>
              <a:t> </a:t>
            </a:r>
            <a:r>
              <a:rPr lang="en-US" sz="2200" dirty="0" err="1">
                <a:solidFill>
                  <a:schemeClr val="dk2"/>
                </a:solidFill>
              </a:rPr>
              <a:t>personalizada</a:t>
            </a:r>
            <a:r>
              <a:rPr lang="en-US" sz="2200" dirty="0"/>
              <a:t>, </a:t>
            </a:r>
            <a:r>
              <a:rPr lang="en-US" sz="2200" dirty="0" err="1"/>
              <a:t>desarrollando</a:t>
            </a:r>
            <a:r>
              <a:rPr lang="en-US" sz="2200" dirty="0"/>
              <a:t> </a:t>
            </a:r>
            <a:r>
              <a:rPr lang="en-US" sz="2200" dirty="0" err="1"/>
              <a:t>herramientas</a:t>
            </a:r>
            <a:r>
              <a:rPr lang="en-US" sz="2200" dirty="0"/>
              <a:t>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utilicen</a:t>
            </a:r>
            <a:r>
              <a:rPr lang="en-US" sz="2200" dirty="0"/>
              <a:t> la </a:t>
            </a:r>
            <a:r>
              <a:rPr lang="en-US" sz="2200" dirty="0" err="1"/>
              <a:t>información</a:t>
            </a:r>
            <a:r>
              <a:rPr lang="en-US" sz="2200" dirty="0"/>
              <a:t> </a:t>
            </a:r>
            <a:r>
              <a:rPr lang="en-US" sz="2200" dirty="0" err="1"/>
              <a:t>genética</a:t>
            </a:r>
            <a:r>
              <a:rPr lang="en-US" sz="2200" dirty="0"/>
              <a:t> y/o </a:t>
            </a:r>
            <a:r>
              <a:rPr lang="en-US" sz="2200" dirty="0" err="1"/>
              <a:t>ambiental</a:t>
            </a:r>
            <a:r>
              <a:rPr lang="en-US" sz="2200" dirty="0"/>
              <a:t> de </a:t>
            </a:r>
            <a:r>
              <a:rPr lang="en-US" sz="2200" dirty="0" err="1"/>
              <a:t>cada</a:t>
            </a:r>
            <a:r>
              <a:rPr lang="en-US" sz="2200" dirty="0"/>
              <a:t> </a:t>
            </a:r>
            <a:r>
              <a:rPr lang="en-US" sz="2200" dirty="0" err="1"/>
              <a:t>paciente</a:t>
            </a:r>
            <a:r>
              <a:rPr lang="en-US" sz="2200" dirty="0"/>
              <a:t> para </a:t>
            </a:r>
            <a:r>
              <a:rPr lang="en-US" sz="2200" dirty="0" err="1"/>
              <a:t>diagnosticar</a:t>
            </a:r>
            <a:r>
              <a:rPr lang="en-US" sz="2200" dirty="0"/>
              <a:t> </a:t>
            </a:r>
            <a:r>
              <a:rPr lang="en-US" sz="2200" dirty="0" err="1">
                <a:solidFill>
                  <a:schemeClr val="dk2"/>
                </a:solidFill>
              </a:rPr>
              <a:t>precozmente</a:t>
            </a:r>
            <a:r>
              <a:rPr lang="en-US" sz="2200" dirty="0">
                <a:solidFill>
                  <a:schemeClr val="dk2"/>
                </a:solidFill>
              </a:rPr>
              <a:t> </a:t>
            </a:r>
            <a:r>
              <a:rPr lang="en-US" sz="2200" dirty="0"/>
              <a:t>los </a:t>
            </a:r>
            <a:r>
              <a:rPr lang="en-US" sz="2200" dirty="0" err="1"/>
              <a:t>riesgos</a:t>
            </a:r>
            <a:r>
              <a:rPr lang="en-US" sz="2200" dirty="0"/>
              <a:t>, y </a:t>
            </a:r>
            <a:r>
              <a:rPr lang="en-US" sz="2200" dirty="0" err="1">
                <a:solidFill>
                  <a:schemeClr val="dk2"/>
                </a:solidFill>
              </a:rPr>
              <a:t>prevenir</a:t>
            </a:r>
            <a:r>
              <a:rPr lang="en-US" sz="2200" dirty="0">
                <a:solidFill>
                  <a:schemeClr val="dk2"/>
                </a:solidFill>
              </a:rPr>
              <a:t> o </a:t>
            </a:r>
            <a:r>
              <a:rPr lang="en-US" sz="2200" dirty="0" err="1">
                <a:solidFill>
                  <a:schemeClr val="dk2"/>
                </a:solidFill>
              </a:rPr>
              <a:t>tratar</a:t>
            </a:r>
            <a:r>
              <a:rPr lang="en-US" sz="2200" dirty="0">
                <a:solidFill>
                  <a:schemeClr val="dk2"/>
                </a:solidFill>
              </a:rPr>
              <a:t> </a:t>
            </a:r>
            <a:r>
              <a:rPr lang="en-US" sz="2200" dirty="0"/>
              <a:t>la </a:t>
            </a:r>
            <a:r>
              <a:rPr lang="en-US" sz="2200" dirty="0" err="1"/>
              <a:t>enfermedad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dk2"/>
                </a:solidFill>
              </a:rPr>
              <a:t>(</a:t>
            </a:r>
            <a:r>
              <a:rPr lang="en-US" sz="2200" dirty="0" err="1">
                <a:solidFill>
                  <a:schemeClr val="dk2"/>
                </a:solidFill>
              </a:rPr>
              <a:t>marcadores</a:t>
            </a:r>
            <a:r>
              <a:rPr lang="en-US" sz="2200" dirty="0">
                <a:solidFill>
                  <a:schemeClr val="dk2"/>
                </a:solidFill>
              </a:rPr>
              <a:t> </a:t>
            </a:r>
            <a:r>
              <a:rPr lang="en-US" sz="2200" dirty="0" err="1">
                <a:solidFill>
                  <a:schemeClr val="dk2"/>
                </a:solidFill>
              </a:rPr>
              <a:t>precoces</a:t>
            </a:r>
            <a:r>
              <a:rPr lang="en-US" sz="2200" dirty="0">
                <a:solidFill>
                  <a:schemeClr val="dk2"/>
                </a:solidFill>
              </a:rPr>
              <a:t> o de </a:t>
            </a:r>
            <a:r>
              <a:rPr lang="en-US" sz="2200" dirty="0" err="1">
                <a:solidFill>
                  <a:schemeClr val="dk2"/>
                </a:solidFill>
              </a:rPr>
              <a:t>inicio</a:t>
            </a:r>
            <a:r>
              <a:rPr lang="en-US" sz="2200" dirty="0">
                <a:solidFill>
                  <a:schemeClr val="dk2"/>
                </a:solidFill>
              </a:rPr>
              <a:t>, y </a:t>
            </a:r>
            <a:r>
              <a:rPr lang="en-US" sz="2200" dirty="0" err="1">
                <a:solidFill>
                  <a:schemeClr val="dk2"/>
                </a:solidFill>
              </a:rPr>
              <a:t>tardíos</a:t>
            </a:r>
            <a:r>
              <a:rPr lang="en-US" sz="2200" dirty="0">
                <a:solidFill>
                  <a:schemeClr val="dk2"/>
                </a:solidFill>
              </a:rPr>
              <a:t> o de </a:t>
            </a:r>
            <a:r>
              <a:rPr lang="en-US" sz="2200" dirty="0" err="1">
                <a:solidFill>
                  <a:schemeClr val="dk2"/>
                </a:solidFill>
              </a:rPr>
              <a:t>monitorización</a:t>
            </a:r>
            <a:r>
              <a:rPr lang="en-US" sz="2200" dirty="0" smtClean="0">
                <a:solidFill>
                  <a:schemeClr val="dk2"/>
                </a:solidFill>
              </a:rPr>
              <a:t>).</a:t>
            </a:r>
          </a:p>
          <a:p>
            <a:r>
              <a:rPr lang="en-US" sz="2200" dirty="0" err="1"/>
              <a:t>Ya</a:t>
            </a:r>
            <a:r>
              <a:rPr lang="en-US" sz="2200" dirty="0"/>
              <a:t> </a:t>
            </a:r>
            <a:r>
              <a:rPr lang="en-US" sz="2200" dirty="0" err="1"/>
              <a:t>existe</a:t>
            </a:r>
            <a:r>
              <a:rPr lang="en-US" sz="2200" dirty="0"/>
              <a:t> en el </a:t>
            </a:r>
            <a:r>
              <a:rPr lang="en-US" sz="2200" dirty="0" err="1"/>
              <a:t>mercado</a:t>
            </a:r>
            <a:r>
              <a:rPr lang="en-US" sz="2200" dirty="0"/>
              <a:t> el primer</a:t>
            </a:r>
            <a:r>
              <a:rPr lang="en-US" sz="2200" dirty="0">
                <a:solidFill>
                  <a:srgbClr val="4B1F6F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test </a:t>
            </a:r>
            <a:r>
              <a:rPr lang="en-US" sz="2200" dirty="0" err="1">
                <a:solidFill>
                  <a:srgbClr val="C00000"/>
                </a:solidFill>
              </a:rPr>
              <a:t>genético</a:t>
            </a:r>
            <a:r>
              <a:rPr lang="en-US" sz="2200" dirty="0">
                <a:solidFill>
                  <a:srgbClr val="C00000"/>
                </a:solidFill>
              </a:rPr>
              <a:t> (</a:t>
            </a:r>
            <a:r>
              <a:rPr lang="en-US" sz="2200" dirty="0" err="1">
                <a:solidFill>
                  <a:srgbClr val="C00000"/>
                </a:solidFill>
              </a:rPr>
              <a:t>Arthrotest</a:t>
            </a:r>
            <a:r>
              <a:rPr lang="en-US" sz="2200" dirty="0">
                <a:solidFill>
                  <a:srgbClr val="C00000"/>
                </a:solidFill>
              </a:rPr>
              <a:t>®),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predice</a:t>
            </a:r>
            <a:r>
              <a:rPr lang="en-US" sz="2200" dirty="0"/>
              <a:t> la </a:t>
            </a:r>
            <a:r>
              <a:rPr lang="en-US" sz="2200" dirty="0" err="1"/>
              <a:t>progresión</a:t>
            </a:r>
            <a:r>
              <a:rPr lang="en-US" sz="2200" dirty="0"/>
              <a:t> de la </a:t>
            </a:r>
            <a:r>
              <a:rPr lang="en-US" sz="2200" dirty="0" err="1"/>
              <a:t>artrosis</a:t>
            </a:r>
            <a:r>
              <a:rPr lang="en-US" sz="2200" dirty="0"/>
              <a:t> de </a:t>
            </a:r>
            <a:r>
              <a:rPr lang="en-US" sz="2200" dirty="0" err="1"/>
              <a:t>rodilla</a:t>
            </a:r>
            <a:r>
              <a:rPr lang="en-US" sz="2200" dirty="0"/>
              <a:t>, con un </a:t>
            </a:r>
            <a:r>
              <a:rPr lang="en-US" sz="2200" dirty="0" err="1"/>
              <a:t>análisis</a:t>
            </a:r>
            <a:r>
              <a:rPr lang="en-US" sz="2200" dirty="0"/>
              <a:t> de </a:t>
            </a:r>
            <a:r>
              <a:rPr lang="en-US" sz="2200" dirty="0" smtClean="0"/>
              <a:t>saliva.</a:t>
            </a:r>
          </a:p>
          <a:p>
            <a:r>
              <a:rPr lang="en-US" sz="2200" dirty="0"/>
              <a:t>Se </a:t>
            </a:r>
            <a:r>
              <a:rPr lang="en-US" sz="2200" dirty="0" err="1"/>
              <a:t>está</a:t>
            </a:r>
            <a:r>
              <a:rPr lang="en-US" sz="2200" dirty="0"/>
              <a:t> </a:t>
            </a:r>
            <a:r>
              <a:rPr lang="en-US" sz="2200" dirty="0" err="1"/>
              <a:t>trabajando</a:t>
            </a:r>
            <a:r>
              <a:rPr lang="en-US" sz="2200" dirty="0"/>
              <a:t> en</a:t>
            </a:r>
            <a:r>
              <a:rPr lang="en-US" sz="2200" dirty="0">
                <a:solidFill>
                  <a:srgbClr val="4B1F6F"/>
                </a:solidFill>
              </a:rPr>
              <a:t> </a:t>
            </a:r>
            <a:r>
              <a:rPr lang="en-US" sz="2200" dirty="0" err="1">
                <a:solidFill>
                  <a:schemeClr val="dk2"/>
                </a:solidFill>
              </a:rPr>
              <a:t>biomarcadores</a:t>
            </a:r>
            <a:r>
              <a:rPr lang="en-US" sz="2200" dirty="0">
                <a:solidFill>
                  <a:srgbClr val="4B1F6F"/>
                </a:solidFill>
              </a:rPr>
              <a:t> </a:t>
            </a:r>
            <a:r>
              <a:rPr lang="en-US" sz="2200" dirty="0"/>
              <a:t>de </a:t>
            </a:r>
            <a:r>
              <a:rPr lang="en-US" sz="2200" dirty="0" err="1"/>
              <a:t>artrosis</a:t>
            </a:r>
            <a:r>
              <a:rPr lang="en-US" sz="2200" dirty="0"/>
              <a:t>,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servirán</a:t>
            </a:r>
            <a:r>
              <a:rPr lang="en-US" sz="2200" dirty="0"/>
              <a:t> para</a:t>
            </a:r>
            <a:r>
              <a:rPr lang="en-US" sz="2200" dirty="0" smtClean="0"/>
              <a:t>:</a:t>
            </a:r>
          </a:p>
          <a:p>
            <a:pPr lvl="1">
              <a:buClr>
                <a:schemeClr val="bg2"/>
              </a:buClr>
            </a:pPr>
            <a:r>
              <a:rPr lang="en-US" dirty="0" err="1"/>
              <a:t>Hacer</a:t>
            </a:r>
            <a:r>
              <a:rPr lang="en-US" dirty="0"/>
              <a:t> un </a:t>
            </a:r>
            <a:r>
              <a:rPr lang="en-US" dirty="0" err="1">
                <a:solidFill>
                  <a:srgbClr val="C00000"/>
                </a:solidFill>
              </a:rPr>
              <a:t>diagnóstico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precoz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de la </a:t>
            </a:r>
            <a:r>
              <a:rPr lang="en-US" dirty="0" err="1" smtClean="0"/>
              <a:t>enfermedad</a:t>
            </a:r>
            <a:r>
              <a:rPr lang="en-US" dirty="0" smtClean="0"/>
              <a:t>.</a:t>
            </a:r>
          </a:p>
          <a:p>
            <a:pPr lvl="1">
              <a:buClr>
                <a:schemeClr val="bg2"/>
              </a:buClr>
            </a:pPr>
            <a:r>
              <a:rPr lang="en-US" dirty="0" err="1"/>
              <a:t>Detectar</a:t>
            </a:r>
            <a:r>
              <a:rPr lang="en-US" dirty="0"/>
              <a:t> a los </a:t>
            </a:r>
            <a:r>
              <a:rPr lang="en-US" dirty="0" err="1"/>
              <a:t>pacientes</a:t>
            </a:r>
            <a:r>
              <a:rPr lang="en-US" dirty="0"/>
              <a:t> con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 smtClean="0">
                <a:solidFill>
                  <a:srgbClr val="C00000"/>
                </a:solidFill>
              </a:rPr>
              <a:t>progresión</a:t>
            </a:r>
            <a:r>
              <a:rPr lang="en-US" b="1" dirty="0" smtClean="0"/>
              <a:t>.</a:t>
            </a:r>
          </a:p>
          <a:p>
            <a:pPr lvl="1">
              <a:buClr>
                <a:schemeClr val="bg2"/>
              </a:buClr>
            </a:pPr>
            <a:r>
              <a:rPr lang="en-US" dirty="0" err="1"/>
              <a:t>Comprobar</a:t>
            </a:r>
            <a:r>
              <a:rPr lang="en-US" dirty="0"/>
              <a:t> la </a:t>
            </a:r>
            <a:r>
              <a:rPr lang="en-US" dirty="0" err="1">
                <a:solidFill>
                  <a:srgbClr val="C00000"/>
                </a:solidFill>
              </a:rPr>
              <a:t>respuesta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 un </a:t>
            </a:r>
            <a:r>
              <a:rPr lang="en-US" dirty="0" err="1"/>
              <a:t>tratamiento</a:t>
            </a:r>
            <a:r>
              <a:rPr lang="en-US" dirty="0"/>
              <a:t> </a:t>
            </a:r>
            <a:r>
              <a:rPr lang="en-US" dirty="0" err="1" smtClean="0"/>
              <a:t>determinado</a:t>
            </a:r>
            <a:r>
              <a:rPr lang="en-US" dirty="0" smtClean="0"/>
              <a:t>.</a:t>
            </a:r>
          </a:p>
          <a:p>
            <a:pPr>
              <a:buClr>
                <a:schemeClr val="bg2"/>
              </a:buClr>
            </a:pPr>
            <a:r>
              <a:rPr lang="en-US" sz="2200" dirty="0" smtClean="0"/>
              <a:t>Ideal: </a:t>
            </a:r>
            <a:r>
              <a:rPr lang="en-US" sz="2200" dirty="0" err="1" smtClean="0">
                <a:solidFill>
                  <a:srgbClr val="C00000"/>
                </a:solidFill>
              </a:rPr>
              <a:t>modelo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informático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integer </a:t>
            </a:r>
            <a:r>
              <a:rPr lang="en-US" sz="2200" dirty="0" err="1" smtClean="0"/>
              <a:t>toda</a:t>
            </a:r>
            <a:r>
              <a:rPr lang="en-US" sz="2200" dirty="0" smtClean="0"/>
              <a:t> la </a:t>
            </a:r>
            <a:r>
              <a:rPr lang="en-US" sz="2200" dirty="0" err="1" smtClean="0"/>
              <a:t>información</a:t>
            </a:r>
            <a:r>
              <a:rPr lang="en-US" sz="2200" dirty="0" smtClean="0"/>
              <a:t> (“Big data”).</a:t>
            </a:r>
          </a:p>
          <a:p>
            <a:pPr lvl="1">
              <a:buClr>
                <a:schemeClr val="bg2"/>
              </a:buClr>
            </a:pPr>
            <a:endParaRPr lang="en-US" sz="1800" dirty="0"/>
          </a:p>
          <a:p>
            <a:pPr lvl="1">
              <a:buClr>
                <a:schemeClr val="bg2"/>
              </a:buClr>
            </a:pPr>
            <a:endParaRPr lang="en-US" sz="1800" b="1" dirty="0" smtClean="0"/>
          </a:p>
          <a:p>
            <a:pPr lvl="1">
              <a:buClr>
                <a:schemeClr val="bg2"/>
              </a:buClr>
            </a:pPr>
            <a:endParaRPr lang="en-US" sz="1800" b="1" dirty="0"/>
          </a:p>
          <a:p>
            <a:pPr lvl="1">
              <a:buClr>
                <a:schemeClr val="bg2"/>
              </a:buClr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000" dirty="0"/>
          </a:p>
          <a:p>
            <a:pPr lvl="0"/>
            <a:endParaRPr lang="en-US" sz="2000" dirty="0">
              <a:solidFill>
                <a:schemeClr val="dk2"/>
              </a:solidFill>
            </a:endParaRPr>
          </a:p>
          <a:p>
            <a:endParaRPr lang="es-ES" dirty="0"/>
          </a:p>
        </p:txBody>
      </p:sp>
      <p:sp>
        <p:nvSpPr>
          <p:cNvPr id="166" name="Shape 166"/>
          <p:cNvSpPr txBox="1"/>
          <p:nvPr/>
        </p:nvSpPr>
        <p:spPr>
          <a:xfrm>
            <a:off x="9168207" y="2902658"/>
            <a:ext cx="2984450" cy="2717388"/>
          </a:xfrm>
          <a:prstGeom prst="rect">
            <a:avLst/>
          </a:prstGeom>
          <a:solidFill>
            <a:srgbClr val="FCE5CD"/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6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sz="1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biomarcadores</a:t>
            </a:r>
            <a:r>
              <a:rPr lang="en-US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  <a:p>
            <a:pPr lvl="0" rtl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6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Degradación</a:t>
            </a:r>
            <a:r>
              <a:rPr lang="en-US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6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cartílago</a:t>
            </a:r>
            <a:r>
              <a:rPr lang="en-US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85750" lvl="0" indent="-111125" rtl="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b="1" i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Coll2-1</a:t>
            </a:r>
            <a:r>
              <a:rPr lang="en-US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0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(2) </a:t>
            </a:r>
            <a:r>
              <a:rPr lang="en-US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CTX-I, CTX-II</a:t>
            </a:r>
            <a:r>
              <a:rPr lang="en-US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... </a:t>
            </a:r>
            <a:r>
              <a:rPr lang="en-US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</a:p>
          <a:p>
            <a:pPr lvl="0" rtl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Afectación</a:t>
            </a:r>
            <a:r>
              <a:rPr lang="en-US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ósea</a:t>
            </a:r>
            <a:r>
              <a:rPr lang="en-US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  <a:p>
            <a:pPr marL="285750" lvl="0" indent="-111125" rtl="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b="1" i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NTX1</a:t>
            </a:r>
            <a:r>
              <a:rPr lang="en-US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BSP </a:t>
            </a:r>
            <a:r>
              <a:rPr lang="en-US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sialoproteina</a:t>
            </a:r>
            <a:r>
              <a:rPr lang="en-US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ósea</a:t>
            </a:r>
            <a:r>
              <a:rPr lang="en-US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600" i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i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0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Inflamación</a:t>
            </a:r>
            <a:r>
              <a:rPr lang="en-US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285750" lvl="0" indent="-111125" rtl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b="1" i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Coll2-1NO2</a:t>
            </a:r>
            <a:r>
              <a:rPr lang="en-US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S1HN...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1753575" y="5658606"/>
            <a:ext cx="10000500" cy="35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US" sz="1200" i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Waistein</a:t>
            </a:r>
            <a:r>
              <a:rPr lang="en-US" sz="1200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 Pathogenesis of </a:t>
            </a:r>
            <a:r>
              <a:rPr lang="en-US" sz="1200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ostheoartritis</a:t>
            </a:r>
            <a:r>
              <a:rPr lang="en-US" sz="12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Rev. Med. </a:t>
            </a:r>
            <a:r>
              <a:rPr lang="en-US" sz="1200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en-US" sz="12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Condes 2014;25(5):723-727 </a:t>
            </a:r>
          </a:p>
        </p:txBody>
      </p:sp>
    </p:spTree>
    <p:extLst>
      <p:ext uri="{BB962C8B-B14F-4D97-AF65-F5344CB8AC3E}">
        <p14:creationId xmlns:p14="http://schemas.microsoft.com/office/powerpoint/2010/main" val="39106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Biomarcadores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200" dirty="0"/>
              <a:t>La </a:t>
            </a:r>
            <a:r>
              <a:rPr lang="en-US" sz="2200" dirty="0" err="1"/>
              <a:t>investigación</a:t>
            </a:r>
            <a:r>
              <a:rPr lang="en-US" sz="2200" dirty="0"/>
              <a:t> </a:t>
            </a:r>
            <a:r>
              <a:rPr lang="en-US" sz="2200" dirty="0" err="1"/>
              <a:t>debe</a:t>
            </a:r>
            <a:r>
              <a:rPr lang="en-US" sz="2200" dirty="0"/>
              <a:t> </a:t>
            </a:r>
            <a:r>
              <a:rPr lang="en-US" sz="2200" dirty="0" err="1"/>
              <a:t>dirigirse</a:t>
            </a:r>
            <a:r>
              <a:rPr lang="en-US" sz="2200" dirty="0"/>
              <a:t> a la </a:t>
            </a:r>
            <a:r>
              <a:rPr lang="en-US" sz="2200" dirty="0" err="1">
                <a:solidFill>
                  <a:schemeClr val="dk2"/>
                </a:solidFill>
              </a:rPr>
              <a:t>medicina</a:t>
            </a:r>
            <a:r>
              <a:rPr lang="en-US" sz="2200" dirty="0">
                <a:solidFill>
                  <a:schemeClr val="dk2"/>
                </a:solidFill>
              </a:rPr>
              <a:t> </a:t>
            </a:r>
            <a:r>
              <a:rPr lang="en-US" sz="2200" dirty="0" err="1">
                <a:solidFill>
                  <a:schemeClr val="dk2"/>
                </a:solidFill>
              </a:rPr>
              <a:t>personalizada</a:t>
            </a:r>
            <a:r>
              <a:rPr lang="en-US" sz="2200" dirty="0"/>
              <a:t>, </a:t>
            </a:r>
            <a:r>
              <a:rPr lang="en-US" sz="2200" dirty="0" err="1"/>
              <a:t>desarrollando</a:t>
            </a:r>
            <a:r>
              <a:rPr lang="en-US" sz="2200" dirty="0"/>
              <a:t> </a:t>
            </a:r>
            <a:r>
              <a:rPr lang="en-US" sz="2200" dirty="0" err="1"/>
              <a:t>herramientas</a:t>
            </a:r>
            <a:r>
              <a:rPr lang="en-US" sz="2200" dirty="0"/>
              <a:t>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utilicen</a:t>
            </a:r>
            <a:r>
              <a:rPr lang="en-US" sz="2200" dirty="0"/>
              <a:t> la </a:t>
            </a:r>
            <a:r>
              <a:rPr lang="en-US" sz="2200" dirty="0" err="1"/>
              <a:t>información</a:t>
            </a:r>
            <a:r>
              <a:rPr lang="en-US" sz="2200" dirty="0"/>
              <a:t> </a:t>
            </a:r>
            <a:r>
              <a:rPr lang="en-US" sz="2200" dirty="0" err="1"/>
              <a:t>genética</a:t>
            </a:r>
            <a:r>
              <a:rPr lang="en-US" sz="2200" dirty="0"/>
              <a:t> y/o </a:t>
            </a:r>
            <a:r>
              <a:rPr lang="en-US" sz="2200" dirty="0" err="1"/>
              <a:t>ambiental</a:t>
            </a:r>
            <a:r>
              <a:rPr lang="en-US" sz="2200" dirty="0"/>
              <a:t> de </a:t>
            </a:r>
            <a:r>
              <a:rPr lang="en-US" sz="2200" dirty="0" err="1"/>
              <a:t>cada</a:t>
            </a:r>
            <a:r>
              <a:rPr lang="en-US" sz="2200" dirty="0"/>
              <a:t> </a:t>
            </a:r>
            <a:r>
              <a:rPr lang="en-US" sz="2200" dirty="0" err="1"/>
              <a:t>paciente</a:t>
            </a:r>
            <a:r>
              <a:rPr lang="en-US" sz="2200" dirty="0"/>
              <a:t> para </a:t>
            </a:r>
            <a:r>
              <a:rPr lang="en-US" sz="2200" dirty="0" err="1"/>
              <a:t>diagnosticar</a:t>
            </a:r>
            <a:r>
              <a:rPr lang="en-US" sz="2200" dirty="0"/>
              <a:t> </a:t>
            </a:r>
            <a:r>
              <a:rPr lang="en-US" sz="2200" dirty="0" err="1">
                <a:solidFill>
                  <a:schemeClr val="dk2"/>
                </a:solidFill>
              </a:rPr>
              <a:t>precozmente</a:t>
            </a:r>
            <a:r>
              <a:rPr lang="en-US" sz="2200" dirty="0">
                <a:solidFill>
                  <a:schemeClr val="dk2"/>
                </a:solidFill>
              </a:rPr>
              <a:t> </a:t>
            </a:r>
            <a:r>
              <a:rPr lang="en-US" sz="2200" dirty="0"/>
              <a:t>los </a:t>
            </a:r>
            <a:r>
              <a:rPr lang="en-US" sz="2200" dirty="0" err="1"/>
              <a:t>riesgos</a:t>
            </a:r>
            <a:r>
              <a:rPr lang="en-US" sz="2200" dirty="0"/>
              <a:t>, y </a:t>
            </a:r>
            <a:r>
              <a:rPr lang="en-US" sz="2200" dirty="0" err="1">
                <a:solidFill>
                  <a:schemeClr val="dk2"/>
                </a:solidFill>
              </a:rPr>
              <a:t>prevenir</a:t>
            </a:r>
            <a:r>
              <a:rPr lang="en-US" sz="2200" dirty="0">
                <a:solidFill>
                  <a:schemeClr val="dk2"/>
                </a:solidFill>
              </a:rPr>
              <a:t> o </a:t>
            </a:r>
            <a:r>
              <a:rPr lang="en-US" sz="2200" dirty="0" err="1">
                <a:solidFill>
                  <a:schemeClr val="dk2"/>
                </a:solidFill>
              </a:rPr>
              <a:t>tratar</a:t>
            </a:r>
            <a:r>
              <a:rPr lang="en-US" sz="2200" dirty="0">
                <a:solidFill>
                  <a:schemeClr val="dk2"/>
                </a:solidFill>
              </a:rPr>
              <a:t> </a:t>
            </a:r>
            <a:r>
              <a:rPr lang="en-US" sz="2200" dirty="0"/>
              <a:t>la </a:t>
            </a:r>
            <a:r>
              <a:rPr lang="en-US" sz="2200" dirty="0" err="1"/>
              <a:t>enfermedad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dk2"/>
                </a:solidFill>
              </a:rPr>
              <a:t>(</a:t>
            </a:r>
            <a:r>
              <a:rPr lang="en-US" sz="2200" dirty="0" err="1">
                <a:solidFill>
                  <a:schemeClr val="dk2"/>
                </a:solidFill>
              </a:rPr>
              <a:t>marcadores</a:t>
            </a:r>
            <a:r>
              <a:rPr lang="en-US" sz="2200" dirty="0">
                <a:solidFill>
                  <a:schemeClr val="dk2"/>
                </a:solidFill>
              </a:rPr>
              <a:t> </a:t>
            </a:r>
            <a:r>
              <a:rPr lang="en-US" sz="2200" dirty="0" err="1">
                <a:solidFill>
                  <a:schemeClr val="dk2"/>
                </a:solidFill>
              </a:rPr>
              <a:t>precoces</a:t>
            </a:r>
            <a:r>
              <a:rPr lang="en-US" sz="2200" dirty="0">
                <a:solidFill>
                  <a:schemeClr val="dk2"/>
                </a:solidFill>
              </a:rPr>
              <a:t> o de </a:t>
            </a:r>
            <a:r>
              <a:rPr lang="en-US" sz="2200" dirty="0" err="1">
                <a:solidFill>
                  <a:schemeClr val="dk2"/>
                </a:solidFill>
              </a:rPr>
              <a:t>inicio</a:t>
            </a:r>
            <a:r>
              <a:rPr lang="en-US" sz="2200" dirty="0">
                <a:solidFill>
                  <a:schemeClr val="dk2"/>
                </a:solidFill>
              </a:rPr>
              <a:t>, y </a:t>
            </a:r>
            <a:r>
              <a:rPr lang="en-US" sz="2200" dirty="0" err="1">
                <a:solidFill>
                  <a:schemeClr val="dk2"/>
                </a:solidFill>
              </a:rPr>
              <a:t>tardíos</a:t>
            </a:r>
            <a:r>
              <a:rPr lang="en-US" sz="2200" dirty="0">
                <a:solidFill>
                  <a:schemeClr val="dk2"/>
                </a:solidFill>
              </a:rPr>
              <a:t> o de </a:t>
            </a:r>
            <a:r>
              <a:rPr lang="en-US" sz="2200" dirty="0" err="1">
                <a:solidFill>
                  <a:schemeClr val="dk2"/>
                </a:solidFill>
              </a:rPr>
              <a:t>monitorización</a:t>
            </a:r>
            <a:r>
              <a:rPr lang="en-US" sz="2200" dirty="0" smtClean="0">
                <a:solidFill>
                  <a:schemeClr val="dk2"/>
                </a:solidFill>
              </a:rPr>
              <a:t>).</a:t>
            </a:r>
          </a:p>
          <a:p>
            <a:r>
              <a:rPr lang="en-US" sz="2200" dirty="0" err="1"/>
              <a:t>Ya</a:t>
            </a:r>
            <a:r>
              <a:rPr lang="en-US" sz="2200" dirty="0"/>
              <a:t> </a:t>
            </a:r>
            <a:r>
              <a:rPr lang="en-US" sz="2200" dirty="0" err="1"/>
              <a:t>existe</a:t>
            </a:r>
            <a:r>
              <a:rPr lang="en-US" sz="2200" dirty="0"/>
              <a:t> en el </a:t>
            </a:r>
            <a:r>
              <a:rPr lang="en-US" sz="2200" dirty="0" err="1"/>
              <a:t>mercado</a:t>
            </a:r>
            <a:r>
              <a:rPr lang="en-US" sz="2200" dirty="0"/>
              <a:t> el primer</a:t>
            </a:r>
            <a:r>
              <a:rPr lang="en-US" sz="2200" dirty="0">
                <a:solidFill>
                  <a:srgbClr val="4B1F6F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test </a:t>
            </a:r>
            <a:r>
              <a:rPr lang="en-US" sz="2200" dirty="0" err="1">
                <a:solidFill>
                  <a:srgbClr val="C00000"/>
                </a:solidFill>
              </a:rPr>
              <a:t>genético</a:t>
            </a:r>
            <a:r>
              <a:rPr lang="en-US" sz="2200" dirty="0">
                <a:solidFill>
                  <a:srgbClr val="C00000"/>
                </a:solidFill>
              </a:rPr>
              <a:t> (</a:t>
            </a:r>
            <a:r>
              <a:rPr lang="en-US" sz="2200" dirty="0" err="1">
                <a:solidFill>
                  <a:srgbClr val="C00000"/>
                </a:solidFill>
              </a:rPr>
              <a:t>Arthrotest</a:t>
            </a:r>
            <a:r>
              <a:rPr lang="en-US" sz="2200" dirty="0">
                <a:solidFill>
                  <a:srgbClr val="C00000"/>
                </a:solidFill>
              </a:rPr>
              <a:t>®),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predice</a:t>
            </a:r>
            <a:r>
              <a:rPr lang="en-US" sz="2200" dirty="0"/>
              <a:t> la </a:t>
            </a:r>
            <a:r>
              <a:rPr lang="en-US" sz="2200" u="sng" dirty="0" err="1"/>
              <a:t>progresión</a:t>
            </a:r>
            <a:r>
              <a:rPr lang="en-US" sz="2200" dirty="0"/>
              <a:t> de la </a:t>
            </a:r>
            <a:r>
              <a:rPr lang="en-US" sz="2200" dirty="0" err="1"/>
              <a:t>artrosis</a:t>
            </a:r>
            <a:r>
              <a:rPr lang="en-US" sz="2200" dirty="0"/>
              <a:t> de </a:t>
            </a:r>
            <a:r>
              <a:rPr lang="en-US" sz="2200" dirty="0" err="1"/>
              <a:t>rodilla</a:t>
            </a:r>
            <a:r>
              <a:rPr lang="en-US" sz="2200" dirty="0"/>
              <a:t>, con un </a:t>
            </a:r>
            <a:r>
              <a:rPr lang="en-US" sz="2200" dirty="0" err="1"/>
              <a:t>análisis</a:t>
            </a:r>
            <a:r>
              <a:rPr lang="en-US" sz="2200" dirty="0"/>
              <a:t> de </a:t>
            </a:r>
            <a:r>
              <a:rPr lang="en-US" sz="2200" dirty="0" smtClean="0"/>
              <a:t>saliva.</a:t>
            </a:r>
          </a:p>
          <a:p>
            <a:r>
              <a:rPr lang="en-US" sz="2200" dirty="0"/>
              <a:t>Se </a:t>
            </a:r>
            <a:r>
              <a:rPr lang="en-US" sz="2200" dirty="0" err="1"/>
              <a:t>está</a:t>
            </a:r>
            <a:r>
              <a:rPr lang="en-US" sz="2200" dirty="0"/>
              <a:t> </a:t>
            </a:r>
            <a:r>
              <a:rPr lang="en-US" sz="2200" dirty="0" err="1"/>
              <a:t>trabajando</a:t>
            </a:r>
            <a:r>
              <a:rPr lang="en-US" sz="2200" dirty="0"/>
              <a:t> en</a:t>
            </a:r>
            <a:r>
              <a:rPr lang="en-US" sz="2200" dirty="0">
                <a:solidFill>
                  <a:srgbClr val="4B1F6F"/>
                </a:solidFill>
              </a:rPr>
              <a:t> </a:t>
            </a:r>
            <a:r>
              <a:rPr lang="en-US" sz="2200" dirty="0" err="1">
                <a:solidFill>
                  <a:schemeClr val="dk2"/>
                </a:solidFill>
              </a:rPr>
              <a:t>biomarcadores</a:t>
            </a:r>
            <a:r>
              <a:rPr lang="en-US" sz="2200" dirty="0">
                <a:solidFill>
                  <a:srgbClr val="4B1F6F"/>
                </a:solidFill>
              </a:rPr>
              <a:t> </a:t>
            </a:r>
            <a:r>
              <a:rPr lang="en-US" sz="2200" dirty="0"/>
              <a:t>de </a:t>
            </a:r>
            <a:r>
              <a:rPr lang="en-US" sz="2200" dirty="0" err="1"/>
              <a:t>artrosis</a:t>
            </a:r>
            <a:r>
              <a:rPr lang="en-US" sz="2200" dirty="0"/>
              <a:t>,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servirán</a:t>
            </a:r>
            <a:r>
              <a:rPr lang="en-US" sz="2200" dirty="0"/>
              <a:t> para</a:t>
            </a:r>
            <a:r>
              <a:rPr lang="en-US" sz="2200" dirty="0" smtClean="0"/>
              <a:t>:</a:t>
            </a:r>
          </a:p>
          <a:p>
            <a:pPr lvl="1">
              <a:buClr>
                <a:schemeClr val="bg2"/>
              </a:buClr>
            </a:pPr>
            <a:r>
              <a:rPr lang="en-US" dirty="0" err="1"/>
              <a:t>Hacer</a:t>
            </a:r>
            <a:r>
              <a:rPr lang="en-US" dirty="0"/>
              <a:t> un </a:t>
            </a:r>
            <a:r>
              <a:rPr lang="en-US" dirty="0" err="1">
                <a:solidFill>
                  <a:srgbClr val="C00000"/>
                </a:solidFill>
              </a:rPr>
              <a:t>diagnóstico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precoz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de la </a:t>
            </a:r>
            <a:r>
              <a:rPr lang="en-US" dirty="0" err="1" smtClean="0"/>
              <a:t>enfermedad</a:t>
            </a:r>
            <a:r>
              <a:rPr lang="en-US" dirty="0" smtClean="0"/>
              <a:t>.</a:t>
            </a:r>
          </a:p>
          <a:p>
            <a:pPr lvl="1">
              <a:buClr>
                <a:schemeClr val="bg2"/>
              </a:buClr>
            </a:pPr>
            <a:r>
              <a:rPr lang="en-US" dirty="0" err="1"/>
              <a:t>Detectar</a:t>
            </a:r>
            <a:r>
              <a:rPr lang="en-US" dirty="0"/>
              <a:t> a los </a:t>
            </a:r>
            <a:r>
              <a:rPr lang="en-US" dirty="0" err="1"/>
              <a:t>pacientes</a:t>
            </a:r>
            <a:r>
              <a:rPr lang="en-US" dirty="0"/>
              <a:t> con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 smtClean="0">
                <a:solidFill>
                  <a:srgbClr val="C00000"/>
                </a:solidFill>
              </a:rPr>
              <a:t>progresión</a:t>
            </a:r>
            <a:r>
              <a:rPr lang="en-US" b="1" dirty="0" smtClean="0"/>
              <a:t>.</a:t>
            </a:r>
          </a:p>
          <a:p>
            <a:pPr lvl="1">
              <a:buClr>
                <a:schemeClr val="bg2"/>
              </a:buClr>
            </a:pPr>
            <a:r>
              <a:rPr lang="en-US" dirty="0" err="1"/>
              <a:t>Comprobar</a:t>
            </a:r>
            <a:r>
              <a:rPr lang="en-US" dirty="0"/>
              <a:t> la </a:t>
            </a:r>
            <a:r>
              <a:rPr lang="en-US" dirty="0" err="1">
                <a:solidFill>
                  <a:srgbClr val="C00000"/>
                </a:solidFill>
              </a:rPr>
              <a:t>respuesta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 un </a:t>
            </a:r>
            <a:r>
              <a:rPr lang="en-US" dirty="0" err="1"/>
              <a:t>tratamiento</a:t>
            </a:r>
            <a:r>
              <a:rPr lang="en-US" dirty="0"/>
              <a:t> </a:t>
            </a:r>
            <a:r>
              <a:rPr lang="en-US" dirty="0" err="1" smtClean="0"/>
              <a:t>determinado</a:t>
            </a:r>
            <a:r>
              <a:rPr lang="en-US" dirty="0" smtClean="0"/>
              <a:t>.</a:t>
            </a:r>
          </a:p>
          <a:p>
            <a:pPr>
              <a:buClr>
                <a:schemeClr val="bg2"/>
              </a:buClr>
            </a:pPr>
            <a:r>
              <a:rPr lang="en-US" sz="2200" dirty="0" smtClean="0"/>
              <a:t>Ideal: </a:t>
            </a:r>
            <a:r>
              <a:rPr lang="en-US" sz="2200" dirty="0" err="1" smtClean="0">
                <a:solidFill>
                  <a:srgbClr val="C00000"/>
                </a:solidFill>
              </a:rPr>
              <a:t>modelo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informático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integer </a:t>
            </a:r>
            <a:r>
              <a:rPr lang="en-US" sz="2200" dirty="0" err="1" smtClean="0"/>
              <a:t>toda</a:t>
            </a:r>
            <a:r>
              <a:rPr lang="en-US" sz="2200" dirty="0" smtClean="0"/>
              <a:t> la </a:t>
            </a:r>
            <a:r>
              <a:rPr lang="en-US" sz="2200" dirty="0" err="1" smtClean="0"/>
              <a:t>información</a:t>
            </a:r>
            <a:r>
              <a:rPr lang="en-US" sz="2200" dirty="0" smtClean="0"/>
              <a:t> (“Big data”).</a:t>
            </a:r>
          </a:p>
          <a:p>
            <a:pPr lvl="1">
              <a:buClr>
                <a:schemeClr val="bg2"/>
              </a:buClr>
            </a:pPr>
            <a:endParaRPr lang="en-US" sz="1800" dirty="0"/>
          </a:p>
          <a:p>
            <a:pPr lvl="1">
              <a:buClr>
                <a:schemeClr val="bg2"/>
              </a:buClr>
            </a:pPr>
            <a:endParaRPr lang="en-US" sz="1800" b="1" dirty="0" smtClean="0"/>
          </a:p>
          <a:p>
            <a:pPr lvl="1">
              <a:buClr>
                <a:schemeClr val="bg2"/>
              </a:buClr>
            </a:pPr>
            <a:endParaRPr lang="en-US" sz="1800" b="1" dirty="0"/>
          </a:p>
          <a:p>
            <a:pPr lvl="1">
              <a:buClr>
                <a:schemeClr val="bg2"/>
              </a:buClr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000" dirty="0"/>
          </a:p>
          <a:p>
            <a:pPr lvl="0"/>
            <a:endParaRPr lang="en-US" sz="2000" dirty="0">
              <a:solidFill>
                <a:schemeClr val="dk2"/>
              </a:solidFill>
            </a:endParaRPr>
          </a:p>
          <a:p>
            <a:endParaRPr lang="es-ES" dirty="0"/>
          </a:p>
        </p:txBody>
      </p:sp>
      <p:sp>
        <p:nvSpPr>
          <p:cNvPr id="166" name="Shape 166"/>
          <p:cNvSpPr txBox="1"/>
          <p:nvPr/>
        </p:nvSpPr>
        <p:spPr>
          <a:xfrm>
            <a:off x="9197890" y="2915765"/>
            <a:ext cx="2984450" cy="2717388"/>
          </a:xfrm>
          <a:prstGeom prst="rect">
            <a:avLst/>
          </a:prstGeom>
          <a:solidFill>
            <a:srgbClr val="FCE5CD"/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6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sz="1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biomarcadores</a:t>
            </a:r>
            <a:r>
              <a:rPr lang="en-US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  <a:p>
            <a:pPr lvl="0" rtl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600" u="sng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Degradación</a:t>
            </a:r>
            <a:r>
              <a:rPr lang="en-US" sz="1600" u="sng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600" u="sng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cartílago</a:t>
            </a:r>
            <a:r>
              <a:rPr lang="en-US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85750" lvl="0" indent="-111125" rtl="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b="1" i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Coll2-1</a:t>
            </a:r>
            <a:r>
              <a:rPr lang="en-US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0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(2) </a:t>
            </a:r>
            <a:r>
              <a:rPr lang="en-US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CTX-I, CTX-II</a:t>
            </a:r>
            <a:r>
              <a:rPr lang="en-US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... </a:t>
            </a:r>
            <a:r>
              <a:rPr lang="en-US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</a:p>
          <a:p>
            <a:pPr lvl="0" rtl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u="sng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Afectación</a:t>
            </a:r>
            <a:r>
              <a:rPr lang="en-US" sz="1600" u="sng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u="sng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ósea</a:t>
            </a:r>
            <a:r>
              <a:rPr lang="en-US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  <a:p>
            <a:pPr marL="285750" lvl="0" indent="-111125" rtl="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b="1" i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NTX1</a:t>
            </a:r>
            <a:r>
              <a:rPr lang="en-US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BSP </a:t>
            </a:r>
            <a:r>
              <a:rPr lang="en-US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sialoproteina</a:t>
            </a:r>
            <a:r>
              <a:rPr lang="en-US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ósea</a:t>
            </a:r>
            <a:r>
              <a:rPr lang="en-US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600" i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i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0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u="sng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Inflamación</a:t>
            </a:r>
            <a:r>
              <a:rPr lang="en-US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285750" lvl="0" indent="-111125" rtl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b="1" i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Coll2-1NO2</a:t>
            </a:r>
            <a:r>
              <a:rPr lang="en-US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S1HN...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1753575" y="5658606"/>
            <a:ext cx="10000500" cy="35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US" sz="1200" i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Waistein</a:t>
            </a:r>
            <a:r>
              <a:rPr lang="en-US" sz="1200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 Pathogenesis of </a:t>
            </a:r>
            <a:r>
              <a:rPr lang="en-US" sz="1200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ostheoartritis</a:t>
            </a:r>
            <a:r>
              <a:rPr lang="en-US" sz="12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Rev. Med. </a:t>
            </a:r>
            <a:r>
              <a:rPr lang="en-US" sz="1200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en-US" sz="12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Condes 2014;25(5):723-727 </a:t>
            </a:r>
          </a:p>
        </p:txBody>
      </p:sp>
      <p:sp>
        <p:nvSpPr>
          <p:cNvPr id="6" name="Shape 180"/>
          <p:cNvSpPr txBox="1"/>
          <p:nvPr/>
        </p:nvSpPr>
        <p:spPr>
          <a:xfrm rot="-752236">
            <a:off x="910692" y="2105596"/>
            <a:ext cx="10360956" cy="1639636"/>
          </a:xfrm>
          <a:prstGeom prst="rect">
            <a:avLst/>
          </a:prstGeom>
          <a:solidFill>
            <a:srgbClr val="FCE5CD"/>
          </a:solidFill>
          <a:ln w="28575" cap="flat" cmpd="sng">
            <a:solidFill>
              <a:srgbClr val="004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 dirty="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6000" b="1" dirty="0">
                <a:solidFill>
                  <a:schemeClr val="dk2"/>
                </a:solidFill>
                <a:latin typeface="Calibri" panose="020F0502020204030204" pitchFamily="34" charset="0"/>
              </a:rPr>
              <a:t>  </a:t>
            </a:r>
            <a:r>
              <a:rPr lang="en-US" sz="6000" b="1" dirty="0" smtClean="0">
                <a:solidFill>
                  <a:schemeClr val="dk2"/>
                </a:solidFill>
                <a:latin typeface="Calibri" panose="020F0502020204030204" pitchFamily="34" charset="0"/>
              </a:rPr>
              <a:t>     ¡ </a:t>
            </a:r>
            <a:r>
              <a:rPr lang="en-US" sz="6000" b="1" dirty="0">
                <a:solidFill>
                  <a:schemeClr val="dk2"/>
                </a:solidFill>
                <a:latin typeface="Calibri" panose="020F0502020204030204" pitchFamily="34" charset="0"/>
              </a:rPr>
              <a:t>P E R S O N A L I Z A R !</a:t>
            </a:r>
          </a:p>
        </p:txBody>
      </p:sp>
    </p:spTree>
    <p:extLst>
      <p:ext uri="{BB962C8B-B14F-4D97-AF65-F5344CB8AC3E}">
        <p14:creationId xmlns:p14="http://schemas.microsoft.com/office/powerpoint/2010/main" val="2678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 err="1" smtClean="0"/>
              <a:t>Sedentarismo</a:t>
            </a:r>
            <a:r>
              <a:rPr lang="en-US" dirty="0" smtClean="0"/>
              <a:t>.</a:t>
            </a:r>
            <a:endParaRPr lang="en-US" dirty="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 err="1"/>
              <a:t>Género</a:t>
            </a:r>
            <a:r>
              <a:rPr lang="en-US" dirty="0"/>
              <a:t> </a:t>
            </a:r>
            <a:r>
              <a:rPr lang="en-US" dirty="0" err="1" smtClean="0"/>
              <a:t>femenino</a:t>
            </a:r>
            <a:r>
              <a:rPr lang="en-US" dirty="0" smtClean="0"/>
              <a:t>.</a:t>
            </a:r>
            <a:endParaRPr lang="en-US" dirty="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 err="1" smtClean="0"/>
              <a:t>Obesidad</a:t>
            </a:r>
            <a:r>
              <a:rPr lang="en-US" dirty="0" smtClean="0"/>
              <a:t>.</a:t>
            </a:r>
            <a:endParaRPr lang="en-US" dirty="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 err="1"/>
              <a:t>Sobrecarga</a:t>
            </a:r>
            <a:r>
              <a:rPr lang="en-US" dirty="0"/>
              <a:t> </a:t>
            </a:r>
            <a:r>
              <a:rPr lang="en-US" dirty="0" smtClean="0"/>
              <a:t>articular.  </a:t>
            </a:r>
            <a:endParaRPr lang="en-US" dirty="0"/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err="1"/>
              <a:t>Además</a:t>
            </a:r>
            <a:r>
              <a:rPr lang="en-US" dirty="0"/>
              <a:t> de la </a:t>
            </a:r>
            <a:r>
              <a:rPr lang="en-US" dirty="0" err="1"/>
              <a:t>edad</a:t>
            </a:r>
            <a:r>
              <a:rPr lang="en-US" dirty="0"/>
              <a:t>, 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/>
              <a:t>es</a:t>
            </a:r>
            <a:r>
              <a:rPr lang="en-US" dirty="0"/>
              <a:t> el factor de </a:t>
            </a:r>
            <a:r>
              <a:rPr lang="en-US" dirty="0" err="1"/>
              <a:t>riesgo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asociado</a:t>
            </a:r>
            <a:r>
              <a:rPr lang="en-US" dirty="0"/>
              <a:t> a la </a:t>
            </a:r>
            <a:r>
              <a:rPr lang="en-US" dirty="0" err="1"/>
              <a:t>presencia</a:t>
            </a:r>
            <a:r>
              <a:rPr lang="en-US" dirty="0"/>
              <a:t> de </a:t>
            </a:r>
            <a:r>
              <a:rPr lang="en-US" dirty="0" err="1"/>
              <a:t>artrosis</a:t>
            </a:r>
            <a:r>
              <a:rPr lang="en-US" dirty="0"/>
              <a:t>?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err="1"/>
              <a:t>Pregunta</a:t>
            </a:r>
            <a:r>
              <a:rPr lang="en-US" dirty="0"/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texto 17"/>
          <p:cNvSpPr>
            <a:spLocks noGrp="1"/>
          </p:cNvSpPr>
          <p:nvPr>
            <p:ph type="body" idx="1"/>
          </p:nvPr>
        </p:nvSpPr>
        <p:spPr>
          <a:xfrm>
            <a:off x="609600" y="807123"/>
            <a:ext cx="5386917" cy="906115"/>
          </a:xfrm>
        </p:spPr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No modificables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9" name="Marcador de texto 18"/>
          <p:cNvSpPr>
            <a:spLocks noGrp="1"/>
          </p:cNvSpPr>
          <p:nvPr>
            <p:ph type="body" idx="10"/>
          </p:nvPr>
        </p:nvSpPr>
        <p:spPr>
          <a:xfrm>
            <a:off x="6192011" y="821638"/>
            <a:ext cx="5386917" cy="906115"/>
          </a:xfrm>
        </p:spPr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Modificables</a:t>
            </a:r>
            <a:endParaRPr lang="es-ES" dirty="0"/>
          </a:p>
        </p:txBody>
      </p:sp>
      <p:sp>
        <p:nvSpPr>
          <p:cNvPr id="20" name="Marcador de contenido 19"/>
          <p:cNvSpPr>
            <a:spLocks noGrp="1"/>
          </p:cNvSpPr>
          <p:nvPr>
            <p:ph idx="11"/>
          </p:nvPr>
        </p:nvSpPr>
        <p:spPr>
          <a:xfrm>
            <a:off x="-43" y="1785246"/>
            <a:ext cx="6000032" cy="3774405"/>
          </a:xfrm>
        </p:spPr>
        <p:txBody>
          <a:bodyPr/>
          <a:lstStyle/>
          <a:p>
            <a:r>
              <a:rPr lang="es-ES" sz="2300" dirty="0" smtClean="0"/>
              <a:t>Edad.</a:t>
            </a:r>
          </a:p>
          <a:p>
            <a:r>
              <a:rPr lang="es-ES" sz="2300" dirty="0" smtClean="0"/>
              <a:t>Herencia:</a:t>
            </a:r>
          </a:p>
          <a:p>
            <a:pPr lvl="1">
              <a:buClr>
                <a:srgbClr val="C00000"/>
              </a:buClr>
            </a:pPr>
            <a:r>
              <a:rPr lang="es-ES" sz="2300" dirty="0" err="1" smtClean="0"/>
              <a:t>Heredabilidad</a:t>
            </a:r>
            <a:r>
              <a:rPr lang="es-ES" sz="2300" dirty="0" smtClean="0"/>
              <a:t> según polimorfismos </a:t>
            </a:r>
            <a:r>
              <a:rPr lang="es-ES" sz="2300" dirty="0" err="1" smtClean="0"/>
              <a:t>multialélicos</a:t>
            </a:r>
            <a:r>
              <a:rPr lang="es-ES" sz="2300" dirty="0"/>
              <a:t> </a:t>
            </a:r>
            <a:r>
              <a:rPr lang="es-ES" sz="2300" dirty="0" smtClean="0"/>
              <a:t>(GDF-5, Col2-1, Col11A1, VEGF, MMP13, GNL3…) </a:t>
            </a:r>
            <a:r>
              <a:rPr lang="en-US" sz="2300" dirty="0">
                <a:solidFill>
                  <a:schemeClr val="dk2"/>
                </a:solidFill>
              </a:rPr>
              <a:t>(</a:t>
            </a:r>
            <a:r>
              <a:rPr lang="en-US" sz="2300" b="1" dirty="0">
                <a:solidFill>
                  <a:schemeClr val="dk2"/>
                </a:solidFill>
              </a:rPr>
              <a:t>?</a:t>
            </a:r>
            <a:r>
              <a:rPr lang="en-US" sz="2300" dirty="0">
                <a:solidFill>
                  <a:schemeClr val="dk2"/>
                </a:solidFill>
              </a:rPr>
              <a:t>)</a:t>
            </a:r>
          </a:p>
          <a:p>
            <a:pPr lvl="1">
              <a:buClr>
                <a:srgbClr val="C00000"/>
              </a:buClr>
            </a:pPr>
            <a:r>
              <a:rPr lang="es-ES" sz="2300" dirty="0" smtClean="0"/>
              <a:t>Inicio, progresión.</a:t>
            </a:r>
          </a:p>
          <a:p>
            <a:pPr lvl="1">
              <a:buClr>
                <a:srgbClr val="C00000"/>
              </a:buClr>
            </a:pPr>
            <a:r>
              <a:rPr lang="es-ES" sz="2300" dirty="0" smtClean="0"/>
              <a:t>Manos, rodilla, cadera…</a:t>
            </a:r>
          </a:p>
          <a:p>
            <a:pPr>
              <a:buClr>
                <a:srgbClr val="C00000"/>
              </a:buClr>
            </a:pPr>
            <a:r>
              <a:rPr lang="es-ES" sz="2300" dirty="0" smtClean="0"/>
              <a:t>Género femenino.</a:t>
            </a:r>
          </a:p>
          <a:p>
            <a:pPr>
              <a:buClr>
                <a:srgbClr val="C00000"/>
              </a:buClr>
            </a:pPr>
            <a:r>
              <a:rPr lang="es-ES" sz="2300" dirty="0" smtClean="0"/>
              <a:t>Menopausia.</a:t>
            </a:r>
          </a:p>
          <a:p>
            <a:pPr marL="1258887" lvl="1" indent="0">
              <a:buNone/>
            </a:pPr>
            <a:endParaRPr lang="es-ES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/>
              <a:t>	</a:t>
            </a:r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13"/>
          </p:nvPr>
        </p:nvSpPr>
        <p:spPr>
          <a:xfrm>
            <a:off x="333785" y="5907986"/>
            <a:ext cx="11582443" cy="295162"/>
          </a:xfrm>
        </p:spPr>
        <p:txBody>
          <a:bodyPr/>
          <a:lstStyle/>
          <a:p>
            <a:pPr lvl="0"/>
            <a:r>
              <a:rPr lang="en-US" sz="1200" dirty="0" smtClean="0"/>
              <a:t>(1)  </a:t>
            </a:r>
            <a:r>
              <a:rPr lang="en-US" sz="1200" dirty="0" err="1"/>
              <a:t>Blagojevic</a:t>
            </a:r>
            <a:r>
              <a:rPr lang="en-US" sz="1200" dirty="0"/>
              <a:t> M, et al. Risk factors  for onset of osteoarthritis of the knee in older adults: a systematic review and meta-analysis. Osteoarthritis &amp; Cartilage. 2010; 18 (1): 24-33</a:t>
            </a:r>
          </a:p>
          <a:p>
            <a:endParaRPr lang="es-ES" dirty="0"/>
          </a:p>
        </p:txBody>
      </p:sp>
      <p:sp>
        <p:nvSpPr>
          <p:cNvPr id="22" name="Marcador de contenido 21"/>
          <p:cNvSpPr>
            <a:spLocks noGrp="1"/>
          </p:cNvSpPr>
          <p:nvPr>
            <p:ph idx="14"/>
          </p:nvPr>
        </p:nvSpPr>
        <p:spPr>
          <a:xfrm>
            <a:off x="6192010" y="1799760"/>
            <a:ext cx="5840333" cy="3774405"/>
          </a:xfrm>
        </p:spPr>
        <p:txBody>
          <a:bodyPr/>
          <a:lstStyle/>
          <a:p>
            <a:r>
              <a:rPr lang="es-ES" sz="2300" dirty="0" smtClean="0"/>
              <a:t>Obesidad:</a:t>
            </a:r>
          </a:p>
          <a:p>
            <a:pPr lvl="1">
              <a:buClr>
                <a:srgbClr val="C00000"/>
              </a:buClr>
            </a:pPr>
            <a:r>
              <a:rPr lang="es-ES" sz="2300" dirty="0" smtClean="0"/>
              <a:t>Principal factor agravante y de progresión. </a:t>
            </a:r>
            <a:r>
              <a:rPr lang="es-ES" sz="2300" baseline="30000" dirty="0" smtClean="0">
                <a:solidFill>
                  <a:srgbClr val="A6A6A6"/>
                </a:solidFill>
              </a:rPr>
              <a:t>(1)</a:t>
            </a:r>
          </a:p>
          <a:p>
            <a:r>
              <a:rPr lang="es-ES" sz="2300" dirty="0" smtClean="0"/>
              <a:t>Otros factores metabólicos (SM):</a:t>
            </a:r>
          </a:p>
          <a:p>
            <a:pPr lvl="1">
              <a:buClr>
                <a:srgbClr val="FF0000"/>
              </a:buClr>
            </a:pPr>
            <a:r>
              <a:rPr lang="es-ES" sz="2300" dirty="0" smtClean="0"/>
              <a:t>Factores ambientales:</a:t>
            </a:r>
          </a:p>
          <a:p>
            <a:pPr lvl="2">
              <a:buClr>
                <a:srgbClr val="FF0000"/>
              </a:buClr>
            </a:pPr>
            <a:r>
              <a:rPr lang="es-ES" sz="2300" dirty="0" smtClean="0"/>
              <a:t>Sedentarismo.</a:t>
            </a:r>
          </a:p>
          <a:p>
            <a:pPr lvl="2">
              <a:buClr>
                <a:srgbClr val="FF0000"/>
              </a:buClr>
            </a:pPr>
            <a:r>
              <a:rPr lang="es-ES" sz="2300" dirty="0" smtClean="0"/>
              <a:t>Sobrecarga articular:</a:t>
            </a:r>
          </a:p>
          <a:p>
            <a:pPr lvl="3">
              <a:buClr>
                <a:srgbClr val="FF0000"/>
              </a:buClr>
            </a:pPr>
            <a:r>
              <a:rPr lang="es-ES" sz="2300" dirty="0" smtClean="0"/>
              <a:t>Actividad laboral o deportiva.</a:t>
            </a:r>
          </a:p>
          <a:p>
            <a:pPr lvl="3">
              <a:buClr>
                <a:srgbClr val="FF0000"/>
              </a:buClr>
            </a:pPr>
            <a:r>
              <a:rPr lang="es-ES" sz="2300" dirty="0" smtClean="0"/>
              <a:t>Alteraciones biomecánicas.</a:t>
            </a:r>
            <a:endParaRPr lang="es-ES" sz="2300" dirty="0"/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err="1"/>
              <a:t>Factores</a:t>
            </a:r>
            <a:r>
              <a:rPr lang="en-US" dirty="0"/>
              <a:t> de </a:t>
            </a:r>
            <a:r>
              <a:rPr lang="en-US" dirty="0" err="1"/>
              <a:t>riesgo</a:t>
            </a:r>
            <a:endParaRPr lang="en-US" dirty="0"/>
          </a:p>
        </p:txBody>
      </p:sp>
      <p:pic>
        <p:nvPicPr>
          <p:cNvPr id="28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2433" y="846575"/>
            <a:ext cx="1160674" cy="139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53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Obesidad y articulaciones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70535"/>
            <a:ext cx="11582400" cy="4592024"/>
          </a:xfrm>
        </p:spPr>
        <p:txBody>
          <a:bodyPr/>
          <a:lstStyle/>
          <a:p>
            <a:r>
              <a:rPr lang="es-ES" sz="2200" dirty="0" smtClean="0"/>
              <a:t>Obesidad:</a:t>
            </a:r>
          </a:p>
          <a:p>
            <a:pPr lvl="1">
              <a:buClr>
                <a:srgbClr val="C00000"/>
              </a:buClr>
            </a:pPr>
            <a:r>
              <a:rPr lang="es-ES" dirty="0" smtClean="0"/>
              <a:t>Factor de riesgo de sufrir artrosis</a:t>
            </a:r>
            <a:r>
              <a:rPr lang="es-ES" baseline="30000" dirty="0" smtClean="0">
                <a:solidFill>
                  <a:srgbClr val="A6A6A6"/>
                </a:solidFill>
              </a:rPr>
              <a:t>(1)</a:t>
            </a:r>
            <a:r>
              <a:rPr lang="es-ES" dirty="0" smtClean="0"/>
              <a:t>:</a:t>
            </a:r>
          </a:p>
          <a:p>
            <a:pPr lvl="2">
              <a:buClr>
                <a:srgbClr val="C00000"/>
              </a:buClr>
            </a:pPr>
            <a:r>
              <a:rPr lang="en-US" sz="2200" dirty="0" err="1">
                <a:solidFill>
                  <a:srgbClr val="C00000"/>
                </a:solidFill>
              </a:rPr>
              <a:t>Aumenta</a:t>
            </a:r>
            <a:r>
              <a:rPr lang="en-US" sz="2200" dirty="0">
                <a:solidFill>
                  <a:srgbClr val="C00000"/>
                </a:solidFill>
              </a:rPr>
              <a:t> el </a:t>
            </a:r>
            <a:r>
              <a:rPr lang="en-US" sz="2200" dirty="0" err="1">
                <a:solidFill>
                  <a:srgbClr val="C00000"/>
                </a:solidFill>
              </a:rPr>
              <a:t>riesgo</a:t>
            </a:r>
            <a:r>
              <a:rPr lang="en-US" sz="2200" dirty="0">
                <a:solidFill>
                  <a:srgbClr val="C00000"/>
                </a:solidFill>
              </a:rPr>
              <a:t> 4,2 - 6,8 </a:t>
            </a:r>
            <a:r>
              <a:rPr lang="en-US" sz="2200" dirty="0" err="1" smtClean="0">
                <a:solidFill>
                  <a:srgbClr val="C00000"/>
                </a:solidFill>
              </a:rPr>
              <a:t>veces</a:t>
            </a:r>
            <a:r>
              <a:rPr lang="en-US" sz="2200" dirty="0" smtClean="0">
                <a:solidFill>
                  <a:srgbClr val="C00000"/>
                </a:solidFill>
              </a:rPr>
              <a:t>.</a:t>
            </a:r>
          </a:p>
          <a:p>
            <a:pPr lvl="1">
              <a:buClr>
                <a:srgbClr val="C00000"/>
              </a:buClr>
            </a:pPr>
            <a:r>
              <a:rPr lang="es-ES" dirty="0" smtClean="0"/>
              <a:t>Factor de progresión que acelera el proceso </a:t>
            </a:r>
            <a:r>
              <a:rPr lang="es-ES" dirty="0" err="1" smtClean="0"/>
              <a:t>artrósico</a:t>
            </a:r>
            <a:r>
              <a:rPr lang="es-ES" baseline="30000" dirty="0" smtClean="0">
                <a:solidFill>
                  <a:srgbClr val="A6A6A6"/>
                </a:solidFill>
              </a:rPr>
              <a:t>(2)</a:t>
            </a:r>
            <a:r>
              <a:rPr lang="es-ES" dirty="0" smtClean="0"/>
              <a:t>.</a:t>
            </a:r>
          </a:p>
          <a:p>
            <a:pPr lvl="2">
              <a:buClr>
                <a:srgbClr val="C00000"/>
              </a:buClr>
            </a:pPr>
            <a:r>
              <a:rPr lang="es-ES" sz="2200" dirty="0" smtClean="0"/>
              <a:t>A mayor IMC, más rápida es la progresión.</a:t>
            </a:r>
          </a:p>
          <a:p>
            <a:pPr>
              <a:buClr>
                <a:srgbClr val="C00000"/>
              </a:buClr>
            </a:pPr>
            <a:r>
              <a:rPr lang="es-ES" sz="2200" dirty="0" smtClean="0"/>
              <a:t>Sobrecarga mecánica: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Se </a:t>
            </a:r>
            <a:r>
              <a:rPr lang="en-US" dirty="0" err="1"/>
              <a:t>asocia</a:t>
            </a:r>
            <a:r>
              <a:rPr lang="en-US" dirty="0"/>
              <a:t> a un mayor </a:t>
            </a:r>
            <a:r>
              <a:rPr lang="en-US" dirty="0" err="1"/>
              <a:t>desgaste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articulaciones</a:t>
            </a:r>
            <a:r>
              <a:rPr lang="en-US" dirty="0"/>
              <a:t> de </a:t>
            </a:r>
            <a:r>
              <a:rPr lang="en-US" dirty="0" err="1"/>
              <a:t>carga</a:t>
            </a:r>
            <a:r>
              <a:rPr lang="en-US" dirty="0"/>
              <a:t> (</a:t>
            </a:r>
            <a:r>
              <a:rPr lang="en-US" dirty="0" err="1"/>
              <a:t>rodillas</a:t>
            </a:r>
            <a:r>
              <a:rPr lang="en-US" dirty="0"/>
              <a:t> y </a:t>
            </a:r>
            <a:r>
              <a:rPr lang="en-US" dirty="0" err="1"/>
              <a:t>caderas</a:t>
            </a:r>
            <a:r>
              <a:rPr lang="en-US" dirty="0"/>
              <a:t>), </a:t>
            </a:r>
            <a:r>
              <a:rPr lang="en-US" dirty="0" err="1"/>
              <a:t>pero</a:t>
            </a:r>
            <a:r>
              <a:rPr lang="en-US" dirty="0"/>
              <a:t> no </a:t>
            </a:r>
            <a:r>
              <a:rPr lang="en-US" dirty="0" err="1"/>
              <a:t>explica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sí</a:t>
            </a:r>
            <a:r>
              <a:rPr lang="en-US" dirty="0"/>
              <a:t> sola la </a:t>
            </a:r>
            <a:r>
              <a:rPr lang="en-US" dirty="0" err="1"/>
              <a:t>estrecha</a:t>
            </a:r>
            <a:r>
              <a:rPr lang="en-US" dirty="0"/>
              <a:t> </a:t>
            </a:r>
            <a:r>
              <a:rPr lang="en-US" dirty="0" err="1"/>
              <a:t>correlación</a:t>
            </a:r>
            <a:r>
              <a:rPr lang="en-US" dirty="0"/>
              <a:t> entre </a:t>
            </a:r>
            <a:r>
              <a:rPr lang="en-US" dirty="0" err="1"/>
              <a:t>sobrepeso</a:t>
            </a:r>
            <a:r>
              <a:rPr lang="en-US" dirty="0"/>
              <a:t> y </a:t>
            </a:r>
            <a:r>
              <a:rPr lang="en-US" dirty="0" err="1"/>
              <a:t>artrosis</a:t>
            </a:r>
            <a:r>
              <a:rPr lang="en-US" dirty="0"/>
              <a:t>, </a:t>
            </a:r>
            <a:r>
              <a:rPr lang="en-US" dirty="0" err="1"/>
              <a:t>especialmente</a:t>
            </a:r>
            <a:r>
              <a:rPr lang="en-US" dirty="0"/>
              <a:t> la </a:t>
            </a:r>
            <a:r>
              <a:rPr lang="en-US" dirty="0" err="1"/>
              <a:t>artrosis</a:t>
            </a:r>
            <a:r>
              <a:rPr lang="en-US" dirty="0"/>
              <a:t> de </a:t>
            </a:r>
            <a:r>
              <a:rPr lang="en-US" dirty="0" err="1" smtClean="0"/>
              <a:t>manos</a:t>
            </a:r>
            <a:r>
              <a:rPr lang="en-US" dirty="0" smtClean="0"/>
              <a:t>. </a:t>
            </a:r>
            <a:endParaRPr lang="en-US" dirty="0"/>
          </a:p>
          <a:p>
            <a:pPr marL="1258887" lvl="1" indent="0">
              <a:buClr>
                <a:srgbClr val="C00000"/>
              </a:buClr>
              <a:buNone/>
            </a:pPr>
            <a:r>
              <a:rPr lang="es-ES" dirty="0" smtClean="0"/>
              <a:t>                                                                       </a:t>
            </a:r>
            <a:r>
              <a:rPr lang="es-ES" baseline="30000" dirty="0" smtClean="0">
                <a:solidFill>
                  <a:srgbClr val="A6A6A6"/>
                </a:solidFill>
              </a:rPr>
              <a:t>(</a:t>
            </a:r>
            <a:r>
              <a:rPr lang="es-ES" baseline="30000" dirty="0">
                <a:solidFill>
                  <a:srgbClr val="A6A6A6"/>
                </a:solidFill>
              </a:rPr>
              <a:t>3)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-43" y="5559650"/>
            <a:ext cx="11858214" cy="21703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200" dirty="0" smtClean="0"/>
              <a:t>(1)  </a:t>
            </a:r>
            <a:r>
              <a:rPr lang="en-US" sz="1200" dirty="0"/>
              <a:t>Coggon et al. Int. J. </a:t>
            </a:r>
            <a:r>
              <a:rPr lang="en-US" sz="1200" dirty="0" err="1"/>
              <a:t>Obes</a:t>
            </a:r>
            <a:r>
              <a:rPr lang="en-US" sz="1200" dirty="0"/>
              <a:t>. </a:t>
            </a:r>
            <a:r>
              <a:rPr lang="en-US" sz="1200" dirty="0" err="1"/>
              <a:t>Relat</a:t>
            </a:r>
            <a:r>
              <a:rPr lang="en-US" sz="1200" dirty="0"/>
              <a:t>. </a:t>
            </a:r>
            <a:r>
              <a:rPr lang="en-US" sz="1200" dirty="0" err="1"/>
              <a:t>Metab</a:t>
            </a:r>
            <a:r>
              <a:rPr lang="en-US" sz="1200" dirty="0"/>
              <a:t>. </a:t>
            </a:r>
            <a:r>
              <a:rPr lang="en-US" sz="1200" dirty="0" err="1"/>
              <a:t>Disord.J</a:t>
            </a:r>
            <a:r>
              <a:rPr lang="en-US" sz="1200" dirty="0"/>
              <a:t>. Int. Assoc. Study </a:t>
            </a:r>
            <a:r>
              <a:rPr lang="en-US" sz="1200" dirty="0" err="1"/>
              <a:t>Obes</a:t>
            </a:r>
            <a:r>
              <a:rPr lang="en-US" sz="1200" dirty="0"/>
              <a:t>. 2001;25(5):622-7</a:t>
            </a:r>
          </a:p>
          <a:p>
            <a:pPr lvl="0">
              <a:spcBef>
                <a:spcPts val="0"/>
              </a:spcBef>
            </a:pPr>
            <a:r>
              <a:rPr lang="en-US" sz="1200" dirty="0" smtClean="0"/>
              <a:t>(2)  </a:t>
            </a:r>
            <a:r>
              <a:rPr lang="en-US" sz="1200" dirty="0" err="1"/>
              <a:t>Raynauld</a:t>
            </a:r>
            <a:r>
              <a:rPr lang="en-US" sz="1200" dirty="0"/>
              <a:t> J.P. et al. Arthritis Res. </a:t>
            </a:r>
            <a:r>
              <a:rPr lang="en-US" sz="1200" dirty="0" err="1"/>
              <a:t>Ther</a:t>
            </a:r>
            <a:r>
              <a:rPr lang="en-US" sz="1200" dirty="0"/>
              <a:t> 2006;8(1):R21</a:t>
            </a:r>
          </a:p>
          <a:p>
            <a:pPr lvl="0">
              <a:spcBef>
                <a:spcPts val="0"/>
              </a:spcBef>
            </a:pPr>
            <a:r>
              <a:rPr lang="en-US" sz="1200" dirty="0" smtClean="0"/>
              <a:t>(3)  </a:t>
            </a:r>
            <a:r>
              <a:rPr lang="en-US" sz="1200" dirty="0" err="1"/>
              <a:t>Calvet</a:t>
            </a:r>
            <a:r>
              <a:rPr lang="en-US" sz="1200" dirty="0"/>
              <a:t> J. Orellana C. et al. </a:t>
            </a:r>
            <a:r>
              <a:rPr lang="en-US" sz="1200" dirty="0" err="1"/>
              <a:t>Scand</a:t>
            </a:r>
            <a:r>
              <a:rPr lang="en-US" sz="1200" dirty="0"/>
              <a:t> J </a:t>
            </a:r>
            <a:r>
              <a:rPr lang="en-US" sz="1200" dirty="0" err="1"/>
              <a:t>Rheumatol</a:t>
            </a:r>
            <a:r>
              <a:rPr lang="en-US" sz="1200" dirty="0"/>
              <a:t>. 2016;45(1):41-4</a:t>
            </a:r>
          </a:p>
          <a:p>
            <a:endParaRPr lang="es-ES" dirty="0"/>
          </a:p>
        </p:txBody>
      </p:sp>
      <p:sp>
        <p:nvSpPr>
          <p:cNvPr id="19" name="Shape 210"/>
          <p:cNvSpPr/>
          <p:nvPr/>
        </p:nvSpPr>
        <p:spPr>
          <a:xfrm>
            <a:off x="1281436" y="4646334"/>
            <a:ext cx="4599900" cy="91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2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-US" sz="2000" b="1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0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artrosis</a:t>
            </a:r>
            <a:r>
              <a:rPr lang="en-US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manos</a:t>
            </a:r>
            <a:r>
              <a:rPr lang="en-US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en-US" sz="20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prevalente</a:t>
            </a:r>
            <a:r>
              <a:rPr lang="en-US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en los </a:t>
            </a:r>
            <a:r>
              <a:rPr lang="en-US" sz="20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obesos</a:t>
            </a:r>
            <a:endParaRPr lang="en-US" sz="20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               </a:t>
            </a:r>
          </a:p>
          <a:p>
            <a:pPr lvl="0" rtl="0">
              <a:spcBef>
                <a:spcPts val="0"/>
              </a:spcBef>
              <a:buNone/>
            </a:pPr>
            <a:endParaRPr sz="1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12"/>
          <p:cNvSpPr/>
          <p:nvPr/>
        </p:nvSpPr>
        <p:spPr>
          <a:xfrm>
            <a:off x="6843211" y="4576984"/>
            <a:ext cx="4016700" cy="1042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</a:p>
          <a:p>
            <a:pPr lvl="0" rtl="0">
              <a:spcBef>
                <a:spcPts val="0"/>
              </a:spcBef>
              <a:buNone/>
            </a:pPr>
            <a:endParaRPr sz="1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Factores</a:t>
            </a:r>
            <a: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metabólicos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producidos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tejido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graso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juegan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papel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crucial en el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desarrollo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artrosis</a:t>
            </a: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               </a:t>
            </a:r>
          </a:p>
          <a:p>
            <a:pPr lvl="0" rtl="0">
              <a:spcBef>
                <a:spcPts val="0"/>
              </a:spcBef>
              <a:buNone/>
            </a:pPr>
            <a:endParaRPr sz="1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157"/>
          <p:cNvSpPr/>
          <p:nvPr/>
        </p:nvSpPr>
        <p:spPr>
          <a:xfrm>
            <a:off x="6104212" y="4841560"/>
            <a:ext cx="545700" cy="444900"/>
          </a:xfrm>
          <a:prstGeom prst="rightArrow">
            <a:avLst>
              <a:gd name="adj1" fmla="val 50000"/>
              <a:gd name="adj2" fmla="val 44441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14"/>
          <p:cNvSpPr txBox="1"/>
          <p:nvPr/>
        </p:nvSpPr>
        <p:spPr>
          <a:xfrm>
            <a:off x="10899496" y="4418508"/>
            <a:ext cx="539100" cy="104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893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Obesidad y artrosis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0" y="1015674"/>
            <a:ext cx="5920375" cy="494073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ES" sz="2200" dirty="0" smtClean="0"/>
              <a:t>Obesidad y articulaciones. </a:t>
            </a:r>
            <a:r>
              <a:rPr lang="en-US" sz="2200" dirty="0"/>
              <a:t>La </a:t>
            </a:r>
            <a:r>
              <a:rPr lang="en-US" sz="2200" dirty="0" err="1"/>
              <a:t>obesidad</a:t>
            </a:r>
            <a:r>
              <a:rPr lang="en-US" sz="2200" dirty="0"/>
              <a:t> </a:t>
            </a:r>
            <a:r>
              <a:rPr lang="en-US" sz="2200" dirty="0" err="1"/>
              <a:t>tiene</a:t>
            </a:r>
            <a:r>
              <a:rPr lang="en-US" sz="2200" dirty="0"/>
              <a:t> un </a:t>
            </a:r>
            <a:r>
              <a:rPr lang="en-US" sz="2200" dirty="0" err="1">
                <a:solidFill>
                  <a:srgbClr val="C00000"/>
                </a:solidFill>
              </a:rPr>
              <a:t>doble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efecto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negativo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en la </a:t>
            </a:r>
            <a:r>
              <a:rPr lang="en-US" sz="2200" dirty="0" err="1"/>
              <a:t>salud</a:t>
            </a:r>
            <a:r>
              <a:rPr lang="en-US" sz="2200" dirty="0"/>
              <a:t> </a:t>
            </a:r>
            <a:r>
              <a:rPr lang="en-US" sz="2200" dirty="0" smtClean="0"/>
              <a:t>de </a:t>
            </a:r>
            <a:r>
              <a:rPr lang="en-US" sz="2200" dirty="0" err="1"/>
              <a:t>las</a:t>
            </a:r>
            <a:r>
              <a:rPr lang="en-US" sz="2200" dirty="0"/>
              <a:t> </a:t>
            </a:r>
            <a:r>
              <a:rPr lang="en-US" sz="2200" dirty="0" err="1"/>
              <a:t>articulaciones</a:t>
            </a:r>
            <a:r>
              <a:rPr lang="en-US" sz="2200" dirty="0"/>
              <a:t>:</a:t>
            </a:r>
          </a:p>
          <a:p>
            <a:pPr lvl="1">
              <a:buClr>
                <a:srgbClr val="C00000"/>
              </a:buClr>
            </a:pPr>
            <a:r>
              <a:rPr lang="es-ES" dirty="0" smtClean="0"/>
              <a:t>Efecto mecánico: </a:t>
            </a:r>
          </a:p>
          <a:p>
            <a:pPr lvl="2">
              <a:buClr>
                <a:srgbClr val="C00000"/>
              </a:buClr>
            </a:pPr>
            <a:r>
              <a:rPr lang="en-US" sz="2200" dirty="0" smtClean="0"/>
              <a:t>La </a:t>
            </a:r>
            <a:r>
              <a:rPr lang="en-US" sz="2200" dirty="0" err="1"/>
              <a:t>sobrecarga</a:t>
            </a:r>
            <a:r>
              <a:rPr lang="en-US" sz="2200" dirty="0"/>
              <a:t>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soportan</a:t>
            </a:r>
            <a:r>
              <a:rPr lang="en-US" sz="2200" dirty="0"/>
              <a:t> </a:t>
            </a:r>
            <a:r>
              <a:rPr lang="en-US" sz="2200" dirty="0" err="1"/>
              <a:t>las</a:t>
            </a:r>
            <a:r>
              <a:rPr lang="en-US" sz="2200" dirty="0"/>
              <a:t> </a:t>
            </a:r>
            <a:r>
              <a:rPr lang="en-US" sz="2200" dirty="0" err="1"/>
              <a:t>articulaciones</a:t>
            </a:r>
            <a:r>
              <a:rPr lang="en-US" sz="2200" dirty="0"/>
              <a:t> </a:t>
            </a:r>
            <a:r>
              <a:rPr lang="en-US" sz="2200" dirty="0" err="1"/>
              <a:t>provoca</a:t>
            </a:r>
            <a:r>
              <a:rPr lang="en-US" sz="2200" dirty="0"/>
              <a:t> </a:t>
            </a:r>
            <a:r>
              <a:rPr lang="en-US" sz="2200" dirty="0" err="1"/>
              <a:t>desgaste</a:t>
            </a:r>
            <a:r>
              <a:rPr lang="en-US" sz="2200" dirty="0"/>
              <a:t> </a:t>
            </a:r>
            <a:r>
              <a:rPr lang="en-US" sz="2200" dirty="0" smtClean="0"/>
              <a:t>articular.</a:t>
            </a:r>
          </a:p>
          <a:p>
            <a:pPr lvl="1">
              <a:buClr>
                <a:srgbClr val="C00000"/>
              </a:buClr>
            </a:pPr>
            <a:r>
              <a:rPr lang="es-ES" dirty="0" smtClean="0"/>
              <a:t>Efecto metabólico: </a:t>
            </a:r>
          </a:p>
          <a:p>
            <a:pPr lvl="2">
              <a:buClr>
                <a:srgbClr val="C00000"/>
              </a:buClr>
            </a:pPr>
            <a:r>
              <a:rPr lang="en-US" sz="2200" dirty="0" smtClean="0"/>
              <a:t>La </a:t>
            </a:r>
            <a:r>
              <a:rPr lang="en-US" sz="2200" dirty="0" err="1"/>
              <a:t>grasa</a:t>
            </a:r>
            <a:r>
              <a:rPr lang="en-US" sz="2200" dirty="0"/>
              <a:t> </a:t>
            </a:r>
            <a:r>
              <a:rPr lang="en-US" sz="2200" dirty="0" err="1"/>
              <a:t>blanca</a:t>
            </a:r>
            <a:r>
              <a:rPr lang="en-US" sz="2200" dirty="0"/>
              <a:t> </a:t>
            </a:r>
            <a:r>
              <a:rPr lang="en-US" sz="2200" dirty="0" err="1"/>
              <a:t>humana</a:t>
            </a:r>
            <a:r>
              <a:rPr lang="en-US" sz="2200" dirty="0"/>
              <a:t> </a:t>
            </a:r>
            <a:r>
              <a:rPr lang="en-US" sz="2200" dirty="0" err="1" smtClean="0"/>
              <a:t>segrega</a:t>
            </a:r>
            <a:r>
              <a:rPr lang="en-US" sz="2200" dirty="0" smtClean="0"/>
              <a:t>  </a:t>
            </a:r>
            <a:r>
              <a:rPr lang="en-US" sz="2200" dirty="0" err="1">
                <a:solidFill>
                  <a:srgbClr val="C00000"/>
                </a:solidFill>
              </a:rPr>
              <a:t>l</a:t>
            </a:r>
            <a:r>
              <a:rPr lang="en-US" sz="2200" dirty="0" err="1" smtClean="0">
                <a:solidFill>
                  <a:srgbClr val="C00000"/>
                </a:solidFill>
              </a:rPr>
              <a:t>eptina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/>
              <a:t>y </a:t>
            </a:r>
            <a:r>
              <a:rPr lang="en-US" sz="2200" dirty="0" err="1"/>
              <a:t>otras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C00000"/>
                </a:solidFill>
              </a:rPr>
              <a:t>adipocinas</a:t>
            </a:r>
            <a:r>
              <a:rPr lang="en-US" sz="2200" dirty="0"/>
              <a:t>; </a:t>
            </a:r>
            <a:r>
              <a:rPr lang="en-US" sz="2200" dirty="0" err="1"/>
              <a:t>hormonas</a:t>
            </a:r>
            <a:r>
              <a:rPr lang="en-US" sz="2200" dirty="0"/>
              <a:t> que </a:t>
            </a:r>
            <a:r>
              <a:rPr lang="en-US" sz="2200" dirty="0" err="1"/>
              <a:t>actúan</a:t>
            </a:r>
            <a:r>
              <a:rPr lang="en-US" sz="2200" dirty="0"/>
              <a:t> </a:t>
            </a:r>
            <a:r>
              <a:rPr lang="en-US" sz="2200" dirty="0" err="1"/>
              <a:t>sobre</a:t>
            </a:r>
            <a:r>
              <a:rPr lang="en-US" sz="2200" dirty="0"/>
              <a:t> </a:t>
            </a:r>
            <a:r>
              <a:rPr lang="en-US" sz="2200" dirty="0" err="1"/>
              <a:t>metaloproteasas</a:t>
            </a:r>
            <a:r>
              <a:rPr lang="en-US" sz="2200" dirty="0"/>
              <a:t> (</a:t>
            </a:r>
            <a:r>
              <a:rPr lang="en-US" sz="2200" dirty="0">
                <a:solidFill>
                  <a:srgbClr val="C00000"/>
                </a:solidFill>
              </a:rPr>
              <a:t>MMPs</a:t>
            </a:r>
            <a:r>
              <a:rPr lang="en-US" sz="2200" dirty="0"/>
              <a:t>), </a:t>
            </a:r>
            <a:r>
              <a:rPr lang="en-US" sz="2200" dirty="0" err="1"/>
              <a:t>prostaglandinas</a:t>
            </a:r>
            <a:r>
              <a:rPr lang="en-US" sz="2200" dirty="0"/>
              <a:t> (E2, IL-6), </a:t>
            </a:r>
            <a:r>
              <a:rPr lang="en-US" sz="2200" dirty="0" err="1"/>
              <a:t>óxido</a:t>
            </a:r>
            <a:r>
              <a:rPr lang="en-US" sz="2200" dirty="0"/>
              <a:t> </a:t>
            </a:r>
            <a:r>
              <a:rPr lang="en-US" sz="2200" dirty="0" err="1"/>
              <a:t>nítrico</a:t>
            </a:r>
            <a:r>
              <a:rPr lang="en-US" sz="2200" dirty="0"/>
              <a:t> (</a:t>
            </a:r>
            <a:r>
              <a:rPr lang="en-US" sz="2200" dirty="0">
                <a:solidFill>
                  <a:srgbClr val="C00000"/>
                </a:solidFill>
              </a:rPr>
              <a:t>NO</a:t>
            </a:r>
            <a:r>
              <a:rPr lang="en-US" sz="2200" dirty="0"/>
              <a:t>) y </a:t>
            </a:r>
            <a:r>
              <a:rPr lang="en-US" sz="2200" dirty="0" err="1"/>
              <a:t>otros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C00000"/>
                </a:solidFill>
              </a:rPr>
              <a:t>factores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proinflamatorios</a:t>
            </a:r>
            <a:r>
              <a:rPr lang="en-US" sz="2200" dirty="0"/>
              <a:t>, que </a:t>
            </a:r>
            <a:r>
              <a:rPr lang="en-US" sz="2200" dirty="0" err="1"/>
              <a:t>provocan</a:t>
            </a:r>
            <a:r>
              <a:rPr lang="en-US" sz="2200" dirty="0"/>
              <a:t> un </a:t>
            </a:r>
            <a:r>
              <a:rPr lang="en-US" sz="2200" dirty="0" err="1"/>
              <a:t>estado</a:t>
            </a:r>
            <a:r>
              <a:rPr lang="en-US" sz="2200" dirty="0"/>
              <a:t> </a:t>
            </a:r>
            <a:r>
              <a:rPr lang="en-US" sz="2200" dirty="0" err="1"/>
              <a:t>crónico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C00000"/>
                </a:solidFill>
              </a:rPr>
              <a:t>de </a:t>
            </a:r>
            <a:r>
              <a:rPr lang="en-US" sz="2200" dirty="0" err="1">
                <a:solidFill>
                  <a:srgbClr val="C00000"/>
                </a:solidFill>
              </a:rPr>
              <a:t>inflamación</a:t>
            </a:r>
            <a:r>
              <a:rPr lang="en-US" sz="2200" dirty="0">
                <a:solidFill>
                  <a:srgbClr val="C00000"/>
                </a:solidFill>
              </a:rPr>
              <a:t> de </a:t>
            </a:r>
            <a:r>
              <a:rPr lang="en-US" sz="2200" dirty="0" err="1">
                <a:solidFill>
                  <a:srgbClr val="C00000"/>
                </a:solidFill>
              </a:rPr>
              <a:t>bajo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grado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que </a:t>
            </a:r>
            <a:r>
              <a:rPr lang="en-US" sz="2200" dirty="0" err="1"/>
              <a:t>deteriora</a:t>
            </a:r>
            <a:r>
              <a:rPr lang="en-US" sz="2200" dirty="0"/>
              <a:t> la </a:t>
            </a:r>
            <a:r>
              <a:rPr lang="en-US" sz="2200" dirty="0" err="1" smtClean="0"/>
              <a:t>articulación</a:t>
            </a:r>
            <a:r>
              <a:rPr lang="en-US" sz="2200" dirty="0" smtClean="0"/>
              <a:t>.</a:t>
            </a:r>
            <a:endParaRPr lang="en-US" sz="2200" dirty="0"/>
          </a:p>
          <a:p>
            <a:pPr lvl="1"/>
            <a:endParaRPr lang="es-ES" dirty="0" smtClean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hape 222"/>
          <p:cNvSpPr/>
          <p:nvPr/>
        </p:nvSpPr>
        <p:spPr>
          <a:xfrm>
            <a:off x="7719725" y="1219675"/>
            <a:ext cx="1582500" cy="523800"/>
          </a:xfrm>
          <a:prstGeom prst="roundRect">
            <a:avLst>
              <a:gd name="adj" fmla="val 16667"/>
            </a:avLst>
          </a:prstGeom>
          <a:solidFill>
            <a:srgbClr val="004586"/>
          </a:solidFill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    </a:t>
            </a: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Obesidad</a:t>
            </a:r>
          </a:p>
        </p:txBody>
      </p:sp>
      <p:sp>
        <p:nvSpPr>
          <p:cNvPr id="10" name="Shape 223"/>
          <p:cNvSpPr/>
          <p:nvPr/>
        </p:nvSpPr>
        <p:spPr>
          <a:xfrm>
            <a:off x="6658725" y="2247045"/>
            <a:ext cx="1582500" cy="444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Sobrepeso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224"/>
          <p:cNvSpPr/>
          <p:nvPr/>
        </p:nvSpPr>
        <p:spPr>
          <a:xfrm>
            <a:off x="8692750" y="2245220"/>
            <a:ext cx="1582500" cy="444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&gt; Tej adiposo</a:t>
            </a:r>
          </a:p>
        </p:txBody>
      </p:sp>
      <p:sp>
        <p:nvSpPr>
          <p:cNvPr id="12" name="Shape 225"/>
          <p:cNvSpPr/>
          <p:nvPr/>
        </p:nvSpPr>
        <p:spPr>
          <a:xfrm>
            <a:off x="6658725" y="3626852"/>
            <a:ext cx="1582500" cy="47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Sobrecarga</a:t>
            </a:r>
          </a:p>
        </p:txBody>
      </p:sp>
      <p:sp>
        <p:nvSpPr>
          <p:cNvPr id="13" name="Shape 226"/>
          <p:cNvSpPr/>
          <p:nvPr/>
        </p:nvSpPr>
        <p:spPr>
          <a:xfrm>
            <a:off x="8698475" y="3610299"/>
            <a:ext cx="1582500" cy="47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Inflamación</a:t>
            </a:r>
          </a:p>
        </p:txBody>
      </p:sp>
      <p:sp>
        <p:nvSpPr>
          <p:cNvPr id="14" name="Shape 227"/>
          <p:cNvSpPr/>
          <p:nvPr/>
        </p:nvSpPr>
        <p:spPr>
          <a:xfrm>
            <a:off x="7449875" y="4634225"/>
            <a:ext cx="2034000" cy="5193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Daño articular</a:t>
            </a:r>
          </a:p>
        </p:txBody>
      </p:sp>
      <p:cxnSp>
        <p:nvCxnSpPr>
          <p:cNvPr id="15" name="Shape 228"/>
          <p:cNvCxnSpPr>
            <a:stCxn id="9" idx="2"/>
            <a:endCxn id="10" idx="0"/>
          </p:cNvCxnSpPr>
          <p:nvPr/>
        </p:nvCxnSpPr>
        <p:spPr>
          <a:xfrm flipH="1">
            <a:off x="7449875" y="1743475"/>
            <a:ext cx="1061100" cy="503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229"/>
          <p:cNvCxnSpPr>
            <a:stCxn id="10" idx="2"/>
            <a:endCxn id="12" idx="0"/>
          </p:cNvCxnSpPr>
          <p:nvPr/>
        </p:nvCxnSpPr>
        <p:spPr>
          <a:xfrm>
            <a:off x="7449975" y="2691345"/>
            <a:ext cx="0" cy="935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230"/>
          <p:cNvCxnSpPr>
            <a:stCxn id="12" idx="2"/>
          </p:cNvCxnSpPr>
          <p:nvPr/>
        </p:nvCxnSpPr>
        <p:spPr>
          <a:xfrm>
            <a:off x="7449975" y="4101452"/>
            <a:ext cx="603900" cy="519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" name="Shape 231"/>
          <p:cNvCxnSpPr>
            <a:stCxn id="9" idx="2"/>
            <a:endCxn id="11" idx="0"/>
          </p:cNvCxnSpPr>
          <p:nvPr/>
        </p:nvCxnSpPr>
        <p:spPr>
          <a:xfrm>
            <a:off x="8510975" y="1743475"/>
            <a:ext cx="972900" cy="501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" name="Shape 232"/>
          <p:cNvCxnSpPr>
            <a:stCxn id="11" idx="2"/>
            <a:endCxn id="13" idx="0"/>
          </p:cNvCxnSpPr>
          <p:nvPr/>
        </p:nvCxnSpPr>
        <p:spPr>
          <a:xfrm>
            <a:off x="9484000" y="2689520"/>
            <a:ext cx="5700" cy="9206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" name="Shape 233"/>
          <p:cNvCxnSpPr>
            <a:stCxn id="13" idx="2"/>
          </p:cNvCxnSpPr>
          <p:nvPr/>
        </p:nvCxnSpPr>
        <p:spPr>
          <a:xfrm flipH="1">
            <a:off x="8792225" y="4084899"/>
            <a:ext cx="697500" cy="536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" name="Shape 234"/>
          <p:cNvSpPr/>
          <p:nvPr/>
        </p:nvSpPr>
        <p:spPr>
          <a:xfrm>
            <a:off x="8880125" y="2927775"/>
            <a:ext cx="1230875" cy="413694"/>
          </a:xfrm>
          <a:prstGeom prst="flowChartTerminator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Leptina</a:t>
            </a:r>
          </a:p>
        </p:txBody>
      </p:sp>
      <p:sp>
        <p:nvSpPr>
          <p:cNvPr id="22" name="Shape 235"/>
          <p:cNvSpPr/>
          <p:nvPr/>
        </p:nvSpPr>
        <p:spPr>
          <a:xfrm>
            <a:off x="10603300" y="2832225"/>
            <a:ext cx="1230900" cy="604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Síndrome  metabólico</a:t>
            </a:r>
          </a:p>
        </p:txBody>
      </p:sp>
      <p:cxnSp>
        <p:nvCxnSpPr>
          <p:cNvPr id="23" name="Shape 237"/>
          <p:cNvCxnSpPr>
            <a:stCxn id="11" idx="3"/>
            <a:endCxn id="22" idx="0"/>
          </p:cNvCxnSpPr>
          <p:nvPr/>
        </p:nvCxnSpPr>
        <p:spPr>
          <a:xfrm>
            <a:off x="10275250" y="2467370"/>
            <a:ext cx="943500" cy="364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" name="Shape 238"/>
          <p:cNvCxnSpPr>
            <a:stCxn id="21" idx="3"/>
            <a:endCxn id="22" idx="1"/>
          </p:cNvCxnSpPr>
          <p:nvPr/>
        </p:nvCxnSpPr>
        <p:spPr>
          <a:xfrm>
            <a:off x="10111001" y="3134622"/>
            <a:ext cx="49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25" name="Shape 239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8165036" y="2621764"/>
            <a:ext cx="603900" cy="971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02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1"/>
          </p:nvPr>
        </p:nvSpPr>
        <p:spPr>
          <a:xfrm>
            <a:off x="0" y="4769768"/>
            <a:ext cx="11183211" cy="2088232"/>
          </a:xfrm>
        </p:spPr>
        <p:txBody>
          <a:bodyPr/>
          <a:lstStyle/>
          <a:p>
            <a:r>
              <a:rPr lang="es-ES" sz="1800" dirty="0" smtClean="0"/>
              <a:t>La </a:t>
            </a:r>
            <a:r>
              <a:rPr lang="es-ES" sz="1800" dirty="0" err="1" smtClean="0"/>
              <a:t>leptina</a:t>
            </a:r>
            <a:r>
              <a:rPr lang="es-ES" sz="1800" dirty="0" smtClean="0"/>
              <a:t> es una hormona secretada por las células grasas. </a:t>
            </a:r>
          </a:p>
          <a:p>
            <a:r>
              <a:rPr lang="en-US" sz="1800" dirty="0" err="1" smtClean="0">
                <a:solidFill>
                  <a:srgbClr val="004586"/>
                </a:solidFill>
              </a:rPr>
              <a:t>Sus</a:t>
            </a:r>
            <a:r>
              <a:rPr lang="en-US" sz="1800" dirty="0" smtClean="0">
                <a:solidFill>
                  <a:srgbClr val="004586"/>
                </a:solidFill>
              </a:rPr>
              <a:t> </a:t>
            </a:r>
            <a:r>
              <a:rPr lang="en-US" sz="1800" dirty="0" err="1">
                <a:solidFill>
                  <a:srgbClr val="004586"/>
                </a:solidFill>
              </a:rPr>
              <a:t>niveles</a:t>
            </a:r>
            <a:r>
              <a:rPr lang="en-US" sz="1800" dirty="0">
                <a:solidFill>
                  <a:srgbClr val="004586"/>
                </a:solidFill>
              </a:rPr>
              <a:t> en </a:t>
            </a:r>
            <a:r>
              <a:rPr lang="en-US" sz="1800" dirty="0" err="1">
                <a:solidFill>
                  <a:srgbClr val="004586"/>
                </a:solidFill>
              </a:rPr>
              <a:t>sangre</a:t>
            </a:r>
            <a:r>
              <a:rPr lang="en-US" sz="1800" dirty="0">
                <a:solidFill>
                  <a:srgbClr val="004586"/>
                </a:solidFill>
              </a:rPr>
              <a:t> </a:t>
            </a:r>
            <a:r>
              <a:rPr lang="en-US" sz="1800" dirty="0" err="1">
                <a:solidFill>
                  <a:srgbClr val="004586"/>
                </a:solidFill>
              </a:rPr>
              <a:t>aumentan</a:t>
            </a:r>
            <a:r>
              <a:rPr lang="en-US" sz="1800" dirty="0">
                <a:solidFill>
                  <a:srgbClr val="004586"/>
                </a:solidFill>
              </a:rPr>
              <a:t> con la </a:t>
            </a:r>
            <a:r>
              <a:rPr lang="en-US" sz="1800" dirty="0" err="1">
                <a:solidFill>
                  <a:srgbClr val="004586"/>
                </a:solidFill>
              </a:rPr>
              <a:t>grasa</a:t>
            </a:r>
            <a:r>
              <a:rPr lang="en-US" sz="1800" dirty="0">
                <a:solidFill>
                  <a:srgbClr val="004586"/>
                </a:solidFill>
              </a:rPr>
              <a:t> </a:t>
            </a:r>
            <a:r>
              <a:rPr lang="en-US" sz="1800" dirty="0" smtClean="0">
                <a:solidFill>
                  <a:srgbClr val="004586"/>
                </a:solidFill>
              </a:rPr>
              <a:t>corporal, y </a:t>
            </a:r>
            <a:r>
              <a:rPr lang="en-US" sz="1800" dirty="0" err="1" smtClean="0">
                <a:solidFill>
                  <a:srgbClr val="004586"/>
                </a:solidFill>
              </a:rPr>
              <a:t>están</a:t>
            </a:r>
            <a:r>
              <a:rPr lang="en-US" sz="1800" dirty="0" smtClean="0">
                <a:solidFill>
                  <a:srgbClr val="004586"/>
                </a:solidFill>
              </a:rPr>
              <a:t> </a:t>
            </a:r>
            <a:r>
              <a:rPr lang="en-US" sz="1800" dirty="0" err="1" smtClean="0">
                <a:solidFill>
                  <a:srgbClr val="004586"/>
                </a:solidFill>
              </a:rPr>
              <a:t>correlacionados</a:t>
            </a:r>
            <a:r>
              <a:rPr lang="en-US" sz="1800" dirty="0" smtClean="0">
                <a:solidFill>
                  <a:srgbClr val="004586"/>
                </a:solidFill>
              </a:rPr>
              <a:t> con el IMC.</a:t>
            </a:r>
          </a:p>
          <a:p>
            <a:r>
              <a:rPr lang="en-US" sz="1800" dirty="0" smtClean="0">
                <a:solidFill>
                  <a:srgbClr val="004586"/>
                </a:solidFill>
              </a:rPr>
              <a:t>La principal </a:t>
            </a:r>
            <a:r>
              <a:rPr lang="en-US" sz="1800" dirty="0" err="1" smtClean="0">
                <a:solidFill>
                  <a:srgbClr val="004586"/>
                </a:solidFill>
              </a:rPr>
              <a:t>función</a:t>
            </a:r>
            <a:r>
              <a:rPr lang="en-US" sz="1800" dirty="0" smtClean="0">
                <a:solidFill>
                  <a:srgbClr val="004586"/>
                </a:solidFill>
              </a:rPr>
              <a:t> </a:t>
            </a:r>
            <a:r>
              <a:rPr lang="en-US" sz="1800" dirty="0" err="1" smtClean="0">
                <a:solidFill>
                  <a:srgbClr val="004586"/>
                </a:solidFill>
              </a:rPr>
              <a:t>es</a:t>
            </a:r>
            <a:r>
              <a:rPr lang="en-US" sz="1800" dirty="0" smtClean="0">
                <a:solidFill>
                  <a:srgbClr val="004586"/>
                </a:solidFill>
              </a:rPr>
              <a:t> el control de </a:t>
            </a:r>
            <a:r>
              <a:rPr lang="en-US" sz="1800" dirty="0" err="1" smtClean="0">
                <a:solidFill>
                  <a:srgbClr val="004586"/>
                </a:solidFill>
              </a:rPr>
              <a:t>almacenaje</a:t>
            </a:r>
            <a:r>
              <a:rPr lang="en-US" sz="1800" dirty="0" smtClean="0">
                <a:solidFill>
                  <a:srgbClr val="004586"/>
                </a:solidFill>
              </a:rPr>
              <a:t> de </a:t>
            </a:r>
            <a:r>
              <a:rPr lang="en-US" sz="1800" dirty="0" err="1" smtClean="0">
                <a:solidFill>
                  <a:srgbClr val="004586"/>
                </a:solidFill>
              </a:rPr>
              <a:t>grasa</a:t>
            </a:r>
            <a:r>
              <a:rPr lang="en-US" sz="1800" dirty="0" smtClean="0">
                <a:solidFill>
                  <a:srgbClr val="004586"/>
                </a:solidFill>
              </a:rPr>
              <a:t>.</a:t>
            </a:r>
            <a:endParaRPr lang="es-ES" sz="1800" dirty="0">
              <a:solidFill>
                <a:srgbClr val="004586"/>
              </a:solidFill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err="1" smtClean="0"/>
              <a:t>Leptina</a:t>
            </a:r>
            <a:endParaRPr lang="en-US" dirty="0"/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57" y="787395"/>
            <a:ext cx="5094797" cy="3863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6006" y="1603958"/>
            <a:ext cx="1368325" cy="2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5279275" y="847925"/>
            <a:ext cx="579900" cy="49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(1)</a:t>
            </a:r>
            <a:r>
              <a:rPr lang="en-US" i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3" name="Shape 253"/>
          <p:cNvCxnSpPr/>
          <p:nvPr/>
        </p:nvCxnSpPr>
        <p:spPr>
          <a:xfrm>
            <a:off x="4165800" y="20134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55" name="Shape 2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0288" y="768325"/>
            <a:ext cx="5707474" cy="389076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11430000" y="847912"/>
            <a:ext cx="637775" cy="49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(2)</a:t>
            </a:r>
            <a:endParaRPr lang="en-US" sz="1800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Shape 257"/>
          <p:cNvCxnSpPr/>
          <p:nvPr/>
        </p:nvCxnSpPr>
        <p:spPr>
          <a:xfrm flipH="1">
            <a:off x="4277900" y="1847675"/>
            <a:ext cx="133200" cy="18330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8" name="Shape 258"/>
          <p:cNvCxnSpPr/>
          <p:nvPr/>
        </p:nvCxnSpPr>
        <p:spPr>
          <a:xfrm flipH="1">
            <a:off x="3295725" y="2014125"/>
            <a:ext cx="982200" cy="1680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9" name="Shape 259"/>
          <p:cNvCxnSpPr/>
          <p:nvPr/>
        </p:nvCxnSpPr>
        <p:spPr>
          <a:xfrm>
            <a:off x="3841200" y="1880225"/>
            <a:ext cx="216300" cy="266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0" name="Shape 260"/>
          <p:cNvCxnSpPr/>
          <p:nvPr/>
        </p:nvCxnSpPr>
        <p:spPr>
          <a:xfrm rot="10800000" flipH="1">
            <a:off x="3824575" y="1880300"/>
            <a:ext cx="216000" cy="249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" name="Shape 247"/>
          <p:cNvSpPr txBox="1">
            <a:spLocks noGrp="1"/>
          </p:cNvSpPr>
          <p:nvPr>
            <p:ph type="body" idx="4294967295"/>
          </p:nvPr>
        </p:nvSpPr>
        <p:spPr>
          <a:xfrm>
            <a:off x="0" y="5392274"/>
            <a:ext cx="11582400" cy="49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dirty="0">
                <a:solidFill>
                  <a:srgbClr val="A6A6A6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solidFill>
                  <a:srgbClr val="A6A6A6"/>
                </a:solidFill>
                <a:latin typeface="Calibri" panose="020F0502020204030204" pitchFamily="34" charset="0"/>
              </a:rPr>
              <a:t>(1)  </a:t>
            </a:r>
            <a:r>
              <a:rPr lang="en-US" sz="1200" dirty="0" err="1">
                <a:solidFill>
                  <a:srgbClr val="A6A6A6"/>
                </a:solidFill>
                <a:latin typeface="Calibri" panose="020F0502020204030204" pitchFamily="34" charset="0"/>
              </a:rPr>
              <a:t>Stanus</a:t>
            </a:r>
            <a:r>
              <a:rPr lang="en-US" sz="1200" dirty="0">
                <a:solidFill>
                  <a:srgbClr val="A6A6A6"/>
                </a:solidFill>
                <a:latin typeface="Calibri" panose="020F0502020204030204" pitchFamily="34" charset="0"/>
              </a:rPr>
              <a:t> OP, et al. Ann Rheum Dis. </a:t>
            </a:r>
            <a:r>
              <a:rPr lang="en-US" sz="1200" dirty="0" smtClean="0">
                <a:solidFill>
                  <a:srgbClr val="A6A6A6"/>
                </a:solidFill>
                <a:latin typeface="Calibri" panose="020F0502020204030204" pitchFamily="34" charset="0"/>
              </a:rPr>
              <a:t>2015;74(1</a:t>
            </a:r>
            <a:r>
              <a:rPr lang="en-US" sz="1200" dirty="0">
                <a:solidFill>
                  <a:srgbClr val="A6A6A6"/>
                </a:solidFill>
                <a:latin typeface="Calibri" panose="020F0502020204030204" pitchFamily="34" charset="0"/>
              </a:rPr>
              <a:t>):82-8 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A6A6A6"/>
                </a:solidFill>
                <a:latin typeface="Calibri" panose="020F0502020204030204" pitchFamily="34" charset="0"/>
              </a:rPr>
              <a:t>(2)  </a:t>
            </a:r>
            <a:r>
              <a:rPr lang="en-US" sz="1200" dirty="0">
                <a:solidFill>
                  <a:srgbClr val="A6A6A6"/>
                </a:solidFill>
                <a:latin typeface="Calibri" panose="020F0502020204030204" pitchFamily="34" charset="0"/>
              </a:rPr>
              <a:t>Duarte-Salazar C, Miranda-Duarte A. </a:t>
            </a:r>
            <a:r>
              <a:rPr lang="en-US" sz="1200" dirty="0" err="1">
                <a:solidFill>
                  <a:srgbClr val="A6A6A6"/>
                </a:solidFill>
                <a:latin typeface="Calibri" panose="020F0502020204030204" pitchFamily="34" charset="0"/>
              </a:rPr>
              <a:t>Osteoartritis</a:t>
            </a:r>
            <a:r>
              <a:rPr lang="en-US" sz="1200" dirty="0">
                <a:solidFill>
                  <a:srgbClr val="A6A6A6"/>
                </a:solidFill>
                <a:latin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rgbClr val="A6A6A6"/>
                </a:solidFill>
                <a:latin typeface="Calibri" panose="020F0502020204030204" pitchFamily="34" charset="0"/>
              </a:rPr>
              <a:t>obesidad</a:t>
            </a:r>
            <a:r>
              <a:rPr lang="en-US" sz="1200" dirty="0">
                <a:solidFill>
                  <a:srgbClr val="A6A6A6"/>
                </a:solidFill>
                <a:latin typeface="Calibri" panose="020F0502020204030204" pitchFamily="34" charset="0"/>
              </a:rPr>
              <a:t> e </a:t>
            </a:r>
            <a:r>
              <a:rPr lang="en-US" sz="1200" dirty="0" err="1" smtClean="0">
                <a:solidFill>
                  <a:srgbClr val="A6A6A6"/>
                </a:solidFill>
                <a:latin typeface="Calibri" panose="020F0502020204030204" pitchFamily="34" charset="0"/>
              </a:rPr>
              <a:t>inflamación</a:t>
            </a:r>
            <a:r>
              <a:rPr lang="en-US" sz="1200" dirty="0" smtClean="0">
                <a:solidFill>
                  <a:srgbClr val="A6A6A6"/>
                </a:solidFill>
                <a:latin typeface="Calibri" panose="020F0502020204030204" pitchFamily="34" charset="0"/>
              </a:rPr>
              <a:t> 2014</a:t>
            </a:r>
            <a:r>
              <a:rPr lang="en-US" sz="1200" dirty="0">
                <a:solidFill>
                  <a:srgbClr val="A6A6A6"/>
                </a:solidFill>
                <a:latin typeface="Calibri" panose="020F0502020204030204" pitchFamily="34" charset="0"/>
              </a:rPr>
              <a:t>, </a:t>
            </a:r>
            <a:r>
              <a:rPr lang="en-US" sz="1200" dirty="0" smtClean="0">
                <a:solidFill>
                  <a:srgbClr val="A6A6A6"/>
                </a:solidFill>
                <a:latin typeface="Calibri" panose="020F0502020204030204" pitchFamily="34" charset="0"/>
              </a:rPr>
              <a:t>3 (2):53-60</a:t>
            </a:r>
            <a:endParaRPr lang="en-US" sz="1200" dirty="0">
              <a:solidFill>
                <a:srgbClr val="A6A6A6"/>
              </a:solidFill>
              <a:latin typeface="Calibri" panose="020F050202020403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1903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frecuente</a:t>
            </a:r>
            <a:r>
              <a:rPr lang="en-US" dirty="0"/>
              <a:t> en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manos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en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 smtClean="0"/>
              <a:t>caderas</a:t>
            </a:r>
            <a:r>
              <a:rPr lang="en-US" dirty="0" smtClean="0"/>
              <a:t>.</a:t>
            </a:r>
            <a:endParaRPr lang="en-US" dirty="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enfermedad</a:t>
            </a:r>
            <a:r>
              <a:rPr lang="en-US" dirty="0"/>
              <a:t> </a:t>
            </a:r>
            <a:r>
              <a:rPr lang="en-US" dirty="0" err="1"/>
              <a:t>reumática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 smtClean="0"/>
              <a:t>prevalente</a:t>
            </a:r>
            <a:r>
              <a:rPr lang="en-US" dirty="0" smtClean="0"/>
              <a:t>.</a:t>
            </a:r>
            <a:endParaRPr lang="en-US" dirty="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/>
              <a:t>El </a:t>
            </a:r>
            <a:r>
              <a:rPr lang="en-US" dirty="0" err="1"/>
              <a:t>ejercicio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tratamiento</a:t>
            </a:r>
            <a:r>
              <a:rPr lang="en-US" dirty="0"/>
              <a:t> para el </a:t>
            </a:r>
            <a:r>
              <a:rPr lang="en-US" dirty="0" smtClean="0"/>
              <a:t>dolor.</a:t>
            </a:r>
            <a:endParaRPr lang="en-US" dirty="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/>
              <a:t>1 de </a:t>
            </a:r>
            <a:r>
              <a:rPr lang="en-US" dirty="0" err="1"/>
              <a:t>cada</a:t>
            </a:r>
            <a:r>
              <a:rPr lang="en-US" dirty="0"/>
              <a:t> 3 </a:t>
            </a:r>
            <a:r>
              <a:rPr lang="en-US" dirty="0" err="1"/>
              <a:t>pacientes</a:t>
            </a:r>
            <a:r>
              <a:rPr lang="en-US" dirty="0"/>
              <a:t> no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satisfecho</a:t>
            </a:r>
            <a:r>
              <a:rPr lang="en-US" dirty="0"/>
              <a:t>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tratamiento</a:t>
            </a:r>
            <a:r>
              <a:rPr lang="en-US" dirty="0" smtClean="0"/>
              <a:t>.</a:t>
            </a:r>
            <a:endParaRPr lang="en-US" dirty="0"/>
          </a:p>
          <a:p>
            <a:pPr marL="0" lvl="0" indent="0" rtl="0">
              <a:spcBef>
                <a:spcPts val="0"/>
              </a:spcBef>
              <a:buNone/>
            </a:pPr>
            <a:endParaRPr sz="3000" dirty="0"/>
          </a:p>
        </p:txBody>
      </p:sp>
      <p:sp>
        <p:nvSpPr>
          <p:cNvPr id="266" name="Shape 266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En </a:t>
            </a:r>
            <a:r>
              <a:rPr lang="en-US" dirty="0" err="1"/>
              <a:t>relación</a:t>
            </a:r>
            <a:r>
              <a:rPr lang="en-US" dirty="0"/>
              <a:t> con la </a:t>
            </a:r>
            <a:r>
              <a:rPr lang="en-US" dirty="0" err="1"/>
              <a:t>artrosis</a:t>
            </a:r>
            <a:r>
              <a:rPr lang="en-US" dirty="0"/>
              <a:t>, 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siguientes</a:t>
            </a:r>
            <a:r>
              <a:rPr lang="en-US" dirty="0"/>
              <a:t> </a:t>
            </a:r>
            <a:r>
              <a:rPr lang="en-US" dirty="0" err="1"/>
              <a:t>afirmaciones</a:t>
            </a:r>
            <a:r>
              <a:rPr lang="en-US" dirty="0"/>
              <a:t> no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cierta</a:t>
            </a:r>
            <a:r>
              <a:rPr lang="en-US" dirty="0"/>
              <a:t>?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err="1"/>
              <a:t>Pregunta</a:t>
            </a:r>
            <a:r>
              <a:rPr lang="en-US" dirty="0"/>
              <a:t> 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err="1"/>
              <a:t>Artrosis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0" y="856019"/>
            <a:ext cx="11582400" cy="5167411"/>
          </a:xfrm>
        </p:spPr>
        <p:txBody>
          <a:bodyPr>
            <a:noAutofit/>
          </a:bodyPr>
          <a:lstStyle/>
          <a:p>
            <a:pPr lvl="0"/>
            <a:r>
              <a:rPr lang="en-US" sz="2000" dirty="0" err="1"/>
              <a:t>Enfermedad</a:t>
            </a:r>
            <a:r>
              <a:rPr lang="en-US" sz="2000" dirty="0"/>
              <a:t> </a:t>
            </a:r>
            <a:r>
              <a:rPr lang="en-US" sz="2000" dirty="0" err="1"/>
              <a:t>reumática</a:t>
            </a:r>
            <a:r>
              <a:rPr lang="en-US" sz="2000" dirty="0"/>
              <a:t> </a:t>
            </a:r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frecuente</a:t>
            </a:r>
            <a:r>
              <a:rPr lang="en-US" sz="2000" dirty="0"/>
              <a:t> y </a:t>
            </a:r>
            <a:r>
              <a:rPr lang="en-US" sz="2000" dirty="0" err="1"/>
              <a:t>primera</a:t>
            </a:r>
            <a:r>
              <a:rPr lang="en-US" sz="2000" dirty="0"/>
              <a:t> </a:t>
            </a:r>
            <a:r>
              <a:rPr lang="en-US" sz="2000" dirty="0" err="1"/>
              <a:t>causa</a:t>
            </a:r>
            <a:r>
              <a:rPr lang="en-US" sz="2000" dirty="0"/>
              <a:t> de </a:t>
            </a:r>
            <a:r>
              <a:rPr lang="en-US" sz="2000" dirty="0" err="1" smtClean="0"/>
              <a:t>incapacidad</a:t>
            </a:r>
            <a:r>
              <a:rPr lang="en-US" sz="2000" dirty="0" smtClean="0"/>
              <a:t>:</a:t>
            </a:r>
            <a:endParaRPr lang="en-US" sz="2000" dirty="0"/>
          </a:p>
          <a:p>
            <a:pPr lvl="1">
              <a:buClr>
                <a:srgbClr val="C00000"/>
              </a:buClr>
            </a:pPr>
            <a:r>
              <a:rPr lang="en-US" sz="2000" dirty="0" err="1">
                <a:solidFill>
                  <a:schemeClr val="dk2"/>
                </a:solidFill>
              </a:rPr>
              <a:t>Según</a:t>
            </a:r>
            <a:r>
              <a:rPr lang="en-US" sz="2000" dirty="0">
                <a:solidFill>
                  <a:schemeClr val="dk2"/>
                </a:solidFill>
              </a:rPr>
              <a:t> la OMS </a:t>
            </a:r>
            <a:r>
              <a:rPr lang="en-US" sz="2000" dirty="0" err="1">
                <a:solidFill>
                  <a:schemeClr val="dk2"/>
                </a:solidFill>
              </a:rPr>
              <a:t>afecta</a:t>
            </a:r>
            <a:r>
              <a:rPr lang="en-US" sz="2000" dirty="0">
                <a:solidFill>
                  <a:schemeClr val="dk2"/>
                </a:solidFill>
              </a:rPr>
              <a:t> de </a:t>
            </a:r>
            <a:r>
              <a:rPr lang="en-US" sz="2000" dirty="0" err="1">
                <a:solidFill>
                  <a:schemeClr val="dk2"/>
                </a:solidFill>
              </a:rPr>
              <a:t>algún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modo</a:t>
            </a:r>
            <a:r>
              <a:rPr lang="en-US" sz="2000" dirty="0">
                <a:solidFill>
                  <a:schemeClr val="dk2"/>
                </a:solidFill>
              </a:rPr>
              <a:t> a &gt; 80% de los </a:t>
            </a:r>
            <a:r>
              <a:rPr lang="en-US" sz="2000" dirty="0" err="1">
                <a:solidFill>
                  <a:schemeClr val="dk2"/>
                </a:solidFill>
              </a:rPr>
              <a:t>mayores</a:t>
            </a:r>
            <a:r>
              <a:rPr lang="en-US" sz="2000" dirty="0">
                <a:solidFill>
                  <a:schemeClr val="dk2"/>
                </a:solidFill>
              </a:rPr>
              <a:t> de 65 </a:t>
            </a:r>
            <a:r>
              <a:rPr lang="en-US" sz="2000" dirty="0" err="1" smtClean="0">
                <a:solidFill>
                  <a:schemeClr val="dk2"/>
                </a:solidFill>
              </a:rPr>
              <a:t>años</a:t>
            </a:r>
            <a:r>
              <a:rPr lang="en-US" sz="2000" dirty="0" smtClean="0">
                <a:solidFill>
                  <a:schemeClr val="dk2"/>
                </a:solidFill>
              </a:rPr>
              <a:t>.</a:t>
            </a:r>
          </a:p>
          <a:p>
            <a:pPr>
              <a:buClr>
                <a:srgbClr val="C00000"/>
              </a:buClr>
            </a:pPr>
            <a:r>
              <a:rPr lang="en-US" sz="2000" dirty="0"/>
              <a:t>En AP </a:t>
            </a:r>
            <a:r>
              <a:rPr lang="en-US" sz="2000" dirty="0" err="1"/>
              <a:t>es</a:t>
            </a:r>
            <a:r>
              <a:rPr lang="en-US" sz="2000" dirty="0"/>
              <a:t> el </a:t>
            </a:r>
            <a:r>
              <a:rPr lang="en-US" sz="2000" dirty="0" err="1"/>
              <a:t>origen</a:t>
            </a:r>
            <a:r>
              <a:rPr lang="en-US" sz="2000" dirty="0"/>
              <a:t> de </a:t>
            </a:r>
            <a:r>
              <a:rPr lang="en-US" sz="2000" dirty="0" smtClean="0"/>
              <a:t>1 de </a:t>
            </a:r>
            <a:r>
              <a:rPr lang="en-US" sz="2000" dirty="0" err="1" smtClean="0"/>
              <a:t>cada</a:t>
            </a:r>
            <a:r>
              <a:rPr lang="en-US" sz="2000" dirty="0" smtClean="0"/>
              <a:t> 6  </a:t>
            </a:r>
            <a:r>
              <a:rPr lang="en-US" sz="2000" dirty="0" err="1"/>
              <a:t>motivos</a:t>
            </a:r>
            <a:r>
              <a:rPr lang="en-US" sz="2000" dirty="0"/>
              <a:t> de </a:t>
            </a:r>
            <a:r>
              <a:rPr lang="en-US" sz="2000" dirty="0" err="1" smtClean="0"/>
              <a:t>consulta</a:t>
            </a:r>
            <a:r>
              <a:rPr lang="en-US" sz="2000" dirty="0" smtClean="0"/>
              <a:t>: </a:t>
            </a:r>
            <a:r>
              <a:rPr lang="en-US" sz="2000" baseline="30000" dirty="0" smtClean="0">
                <a:solidFill>
                  <a:srgbClr val="A6A6A6"/>
                </a:solidFill>
              </a:rPr>
              <a:t>(1)</a:t>
            </a:r>
            <a:endParaRPr lang="en-US" sz="2000" baseline="30000" dirty="0">
              <a:solidFill>
                <a:srgbClr val="A6A6A6"/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rgbClr val="004586"/>
                </a:solidFill>
              </a:rPr>
              <a:t> 1 de </a:t>
            </a:r>
            <a:r>
              <a:rPr lang="en-US" sz="2000" dirty="0" err="1" smtClean="0">
                <a:solidFill>
                  <a:srgbClr val="004586"/>
                </a:solidFill>
              </a:rPr>
              <a:t>cada</a:t>
            </a:r>
            <a:r>
              <a:rPr lang="en-US" sz="2000" dirty="0" smtClean="0">
                <a:solidFill>
                  <a:srgbClr val="004586"/>
                </a:solidFill>
              </a:rPr>
              <a:t> 3 </a:t>
            </a:r>
            <a:r>
              <a:rPr lang="en-US" sz="2000" dirty="0">
                <a:solidFill>
                  <a:srgbClr val="004586"/>
                </a:solidFill>
              </a:rPr>
              <a:t>de los </a:t>
            </a:r>
            <a:r>
              <a:rPr lang="en-US" sz="2000" dirty="0" err="1">
                <a:solidFill>
                  <a:srgbClr val="004586"/>
                </a:solidFill>
              </a:rPr>
              <a:t>españoles</a:t>
            </a:r>
            <a:r>
              <a:rPr lang="en-US" sz="2000" dirty="0">
                <a:solidFill>
                  <a:srgbClr val="004586"/>
                </a:solidFill>
              </a:rPr>
              <a:t> </a:t>
            </a:r>
            <a:r>
              <a:rPr lang="en-US" sz="2000" dirty="0" err="1">
                <a:solidFill>
                  <a:srgbClr val="004586"/>
                </a:solidFill>
              </a:rPr>
              <a:t>consulta</a:t>
            </a:r>
            <a:r>
              <a:rPr lang="en-US" sz="2000" dirty="0">
                <a:solidFill>
                  <a:srgbClr val="004586"/>
                </a:solidFill>
              </a:rPr>
              <a:t> con </a:t>
            </a:r>
            <a:r>
              <a:rPr lang="en-US" sz="2000" dirty="0" err="1">
                <a:solidFill>
                  <a:srgbClr val="004586"/>
                </a:solidFill>
              </a:rPr>
              <a:t>su</a:t>
            </a:r>
            <a:r>
              <a:rPr lang="en-US" sz="2000" dirty="0">
                <a:solidFill>
                  <a:srgbClr val="004586"/>
                </a:solidFill>
              </a:rPr>
              <a:t> </a:t>
            </a:r>
            <a:r>
              <a:rPr lang="en-US" sz="2000" dirty="0" err="1">
                <a:solidFill>
                  <a:srgbClr val="004586"/>
                </a:solidFill>
              </a:rPr>
              <a:t>médico</a:t>
            </a:r>
            <a:r>
              <a:rPr lang="en-US" sz="2000" dirty="0">
                <a:solidFill>
                  <a:srgbClr val="004586"/>
                </a:solidFill>
              </a:rPr>
              <a:t> </a:t>
            </a:r>
            <a:r>
              <a:rPr lang="en-US" sz="2000" dirty="0" err="1">
                <a:solidFill>
                  <a:srgbClr val="004586"/>
                </a:solidFill>
              </a:rPr>
              <a:t>por</a:t>
            </a:r>
            <a:r>
              <a:rPr lang="en-US" sz="2000" dirty="0">
                <a:solidFill>
                  <a:srgbClr val="004586"/>
                </a:solidFill>
              </a:rPr>
              <a:t> </a:t>
            </a:r>
            <a:r>
              <a:rPr lang="en-US" sz="2000" dirty="0" err="1">
                <a:solidFill>
                  <a:srgbClr val="004586"/>
                </a:solidFill>
              </a:rPr>
              <a:t>artrosis</a:t>
            </a:r>
            <a:r>
              <a:rPr lang="en-US" sz="2000" dirty="0">
                <a:solidFill>
                  <a:srgbClr val="004586"/>
                </a:solidFill>
              </a:rPr>
              <a:t> </a:t>
            </a:r>
            <a:r>
              <a:rPr lang="en-US" sz="2000" dirty="0" err="1" smtClean="0">
                <a:solidFill>
                  <a:srgbClr val="004586"/>
                </a:solidFill>
              </a:rPr>
              <a:t>más</a:t>
            </a:r>
            <a:r>
              <a:rPr lang="en-US" sz="2000" dirty="0" smtClean="0">
                <a:solidFill>
                  <a:srgbClr val="004586"/>
                </a:solidFill>
              </a:rPr>
              <a:t> de </a:t>
            </a:r>
            <a:r>
              <a:rPr lang="en-US" sz="2000" dirty="0">
                <a:solidFill>
                  <a:srgbClr val="004586"/>
                </a:solidFill>
              </a:rPr>
              <a:t>1 </a:t>
            </a:r>
            <a:r>
              <a:rPr lang="en-US" sz="2000" dirty="0" err="1">
                <a:solidFill>
                  <a:srgbClr val="004586"/>
                </a:solidFill>
              </a:rPr>
              <a:t>vez</a:t>
            </a:r>
            <a:r>
              <a:rPr lang="en-US" sz="2000" dirty="0">
                <a:solidFill>
                  <a:srgbClr val="004586"/>
                </a:solidFill>
              </a:rPr>
              <a:t> </a:t>
            </a:r>
            <a:r>
              <a:rPr lang="en-US" sz="2000" dirty="0" smtClean="0">
                <a:solidFill>
                  <a:srgbClr val="004586"/>
                </a:solidFill>
              </a:rPr>
              <a:t>al </a:t>
            </a:r>
            <a:r>
              <a:rPr lang="en-US" sz="2000" dirty="0" err="1" smtClean="0">
                <a:solidFill>
                  <a:srgbClr val="004586"/>
                </a:solidFill>
              </a:rPr>
              <a:t>año</a:t>
            </a:r>
            <a:r>
              <a:rPr lang="en-US" sz="2000" dirty="0" smtClean="0">
                <a:solidFill>
                  <a:srgbClr val="004586"/>
                </a:solidFill>
              </a:rPr>
              <a:t>.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rgbClr val="004586"/>
                </a:solidFill>
              </a:rPr>
              <a:t> </a:t>
            </a:r>
            <a:r>
              <a:rPr lang="en-US" sz="2000" dirty="0" err="1" smtClean="0">
                <a:solidFill>
                  <a:srgbClr val="004586"/>
                </a:solidFill>
              </a:rPr>
              <a:t>Más</a:t>
            </a:r>
            <a:r>
              <a:rPr lang="en-US" sz="2000" dirty="0" smtClean="0">
                <a:solidFill>
                  <a:srgbClr val="004586"/>
                </a:solidFill>
              </a:rPr>
              <a:t> del 50% </a:t>
            </a:r>
            <a:r>
              <a:rPr lang="en-US" sz="2000" dirty="0">
                <a:solidFill>
                  <a:srgbClr val="004586"/>
                </a:solidFill>
              </a:rPr>
              <a:t>de </a:t>
            </a:r>
            <a:r>
              <a:rPr lang="en-US" sz="2000" dirty="0" err="1">
                <a:solidFill>
                  <a:srgbClr val="004586"/>
                </a:solidFill>
              </a:rPr>
              <a:t>las</a:t>
            </a:r>
            <a:r>
              <a:rPr lang="en-US" sz="2000" dirty="0">
                <a:solidFill>
                  <a:srgbClr val="004586"/>
                </a:solidFill>
              </a:rPr>
              <a:t> </a:t>
            </a:r>
            <a:r>
              <a:rPr lang="en-US" sz="2000" dirty="0" err="1">
                <a:solidFill>
                  <a:srgbClr val="004586"/>
                </a:solidFill>
              </a:rPr>
              <a:t>consultas</a:t>
            </a:r>
            <a:r>
              <a:rPr lang="en-US" sz="2000" dirty="0">
                <a:solidFill>
                  <a:srgbClr val="004586"/>
                </a:solidFill>
              </a:rPr>
              <a:t> de AP </a:t>
            </a:r>
            <a:r>
              <a:rPr lang="en-US" sz="2000" dirty="0" err="1">
                <a:solidFill>
                  <a:srgbClr val="004586"/>
                </a:solidFill>
              </a:rPr>
              <a:t>están</a:t>
            </a:r>
            <a:r>
              <a:rPr lang="en-US" sz="2000" dirty="0">
                <a:solidFill>
                  <a:srgbClr val="004586"/>
                </a:solidFill>
              </a:rPr>
              <a:t> </a:t>
            </a:r>
            <a:r>
              <a:rPr lang="en-US" sz="2000" dirty="0" err="1">
                <a:solidFill>
                  <a:srgbClr val="004586"/>
                </a:solidFill>
              </a:rPr>
              <a:t>relacionadas</a:t>
            </a:r>
            <a:r>
              <a:rPr lang="en-US" sz="2000" dirty="0">
                <a:solidFill>
                  <a:srgbClr val="004586"/>
                </a:solidFill>
              </a:rPr>
              <a:t> con el dolor </a:t>
            </a:r>
            <a:r>
              <a:rPr lang="en-US" sz="2000" dirty="0" err="1" smtClean="0">
                <a:solidFill>
                  <a:srgbClr val="004586"/>
                </a:solidFill>
              </a:rPr>
              <a:t>crónico</a:t>
            </a:r>
            <a:r>
              <a:rPr lang="en-US" sz="2000" dirty="0" smtClean="0">
                <a:solidFill>
                  <a:srgbClr val="004586"/>
                </a:solidFill>
              </a:rPr>
              <a:t>.</a:t>
            </a:r>
          </a:p>
          <a:p>
            <a:pPr lvl="0">
              <a:buClr>
                <a:srgbClr val="C00000"/>
              </a:buClr>
            </a:pPr>
            <a:r>
              <a:rPr lang="en-US" sz="2000" dirty="0"/>
              <a:t>Su </a:t>
            </a:r>
            <a:r>
              <a:rPr lang="en-US" sz="2000" dirty="0" err="1"/>
              <a:t>prevalencia</a:t>
            </a:r>
            <a:r>
              <a:rPr lang="en-US" sz="2000" dirty="0"/>
              <a:t>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muy</a:t>
            </a:r>
            <a:r>
              <a:rPr lang="en-US" sz="2000" dirty="0"/>
              <a:t> </a:t>
            </a:r>
            <a:r>
              <a:rPr lang="en-US" sz="2000" dirty="0" err="1"/>
              <a:t>elevada</a:t>
            </a:r>
            <a:r>
              <a:rPr lang="en-US" sz="2000" dirty="0"/>
              <a:t>:    </a:t>
            </a:r>
          </a:p>
          <a:p>
            <a:pPr lvl="1">
              <a:buClr>
                <a:srgbClr val="C00000"/>
              </a:buClr>
            </a:pPr>
            <a:r>
              <a:rPr lang="en-US" sz="2000" dirty="0" err="1" smtClean="0">
                <a:solidFill>
                  <a:srgbClr val="004586"/>
                </a:solidFill>
              </a:rPr>
              <a:t>Columna</a:t>
            </a:r>
            <a:r>
              <a:rPr lang="en-US" sz="2000" dirty="0" smtClean="0">
                <a:solidFill>
                  <a:srgbClr val="004586"/>
                </a:solidFill>
              </a:rPr>
              <a:t>: 20%. </a:t>
            </a:r>
            <a:r>
              <a:rPr lang="en-US" sz="2000" baseline="30000" dirty="0" smtClean="0">
                <a:solidFill>
                  <a:srgbClr val="A6A6A6"/>
                </a:solidFill>
              </a:rPr>
              <a:t>(2)</a:t>
            </a:r>
          </a:p>
          <a:p>
            <a:pPr lvl="1">
              <a:buClr>
                <a:srgbClr val="C00000"/>
              </a:buClr>
            </a:pPr>
            <a:r>
              <a:rPr lang="en-US" sz="2000" dirty="0" err="1" smtClean="0">
                <a:solidFill>
                  <a:srgbClr val="004586"/>
                </a:solidFill>
              </a:rPr>
              <a:t>Rodillas</a:t>
            </a:r>
            <a:r>
              <a:rPr lang="en-US" sz="2000" dirty="0" smtClean="0">
                <a:solidFill>
                  <a:srgbClr val="004586"/>
                </a:solidFill>
              </a:rPr>
              <a:t>: 10,4%.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rgbClr val="004586"/>
                </a:solidFill>
              </a:rPr>
              <a:t>Manos: 6,2%.</a:t>
            </a:r>
          </a:p>
          <a:p>
            <a:pPr lvl="1">
              <a:buClr>
                <a:srgbClr val="C00000"/>
              </a:buClr>
            </a:pPr>
            <a:r>
              <a:rPr lang="en-US" sz="2000" dirty="0" err="1" smtClean="0">
                <a:solidFill>
                  <a:srgbClr val="004586"/>
                </a:solidFill>
              </a:rPr>
              <a:t>Caderas</a:t>
            </a:r>
            <a:r>
              <a:rPr lang="en-US" sz="2000" dirty="0" smtClean="0">
                <a:solidFill>
                  <a:srgbClr val="004586"/>
                </a:solidFill>
              </a:rPr>
              <a:t>: 4%.          </a:t>
            </a:r>
          </a:p>
          <a:p>
            <a:pPr>
              <a:buClr>
                <a:srgbClr val="C00000"/>
              </a:buClr>
            </a:pPr>
            <a:r>
              <a:rPr lang="en-US" sz="2000" dirty="0" err="1"/>
              <a:t>Irá</a:t>
            </a:r>
            <a:r>
              <a:rPr lang="en-US" sz="2000" dirty="0"/>
              <a:t> en </a:t>
            </a:r>
            <a:r>
              <a:rPr lang="en-US" sz="2000" dirty="0" err="1"/>
              <a:t>aumento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el </a:t>
            </a:r>
            <a:r>
              <a:rPr lang="en-US" sz="2000" dirty="0" err="1"/>
              <a:t>envejecimiento</a:t>
            </a:r>
            <a:r>
              <a:rPr lang="en-US" sz="2000" dirty="0"/>
              <a:t> </a:t>
            </a:r>
            <a:r>
              <a:rPr lang="en-US" sz="2000" dirty="0" err="1" smtClean="0"/>
              <a:t>poblacional</a:t>
            </a:r>
            <a:r>
              <a:rPr lang="en-US" sz="2000" dirty="0" smtClean="0"/>
              <a:t>: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rgbClr val="004586"/>
                </a:solidFill>
              </a:rPr>
              <a:t>Entre 70 y 79 </a:t>
            </a:r>
            <a:r>
              <a:rPr lang="en-US" sz="2000" dirty="0" err="1" smtClean="0">
                <a:solidFill>
                  <a:srgbClr val="004586"/>
                </a:solidFill>
              </a:rPr>
              <a:t>años</a:t>
            </a:r>
            <a:r>
              <a:rPr lang="en-US" sz="2000" dirty="0" smtClean="0">
                <a:solidFill>
                  <a:srgbClr val="004586"/>
                </a:solidFill>
              </a:rPr>
              <a:t>: </a:t>
            </a:r>
            <a:r>
              <a:rPr lang="en-US" sz="2000" baseline="30000" dirty="0" smtClean="0">
                <a:solidFill>
                  <a:srgbClr val="A6A6A6"/>
                </a:solidFill>
              </a:rPr>
              <a:t>(3)</a:t>
            </a:r>
          </a:p>
          <a:p>
            <a:pPr lvl="2">
              <a:buClr>
                <a:srgbClr val="C00000"/>
              </a:buClr>
            </a:pPr>
            <a:r>
              <a:rPr lang="en-US" dirty="0" err="1" smtClean="0">
                <a:solidFill>
                  <a:srgbClr val="004586"/>
                </a:solidFill>
              </a:rPr>
              <a:t>Rodillas</a:t>
            </a:r>
            <a:r>
              <a:rPr lang="en-US" dirty="0" smtClean="0">
                <a:solidFill>
                  <a:srgbClr val="004586"/>
                </a:solidFill>
              </a:rPr>
              <a:t>: 33,7%.</a:t>
            </a:r>
          </a:p>
          <a:p>
            <a:pPr lvl="2">
              <a:buClr>
                <a:srgbClr val="C00000"/>
              </a:buClr>
            </a:pPr>
            <a:r>
              <a:rPr lang="en-US" dirty="0" smtClean="0">
                <a:solidFill>
                  <a:srgbClr val="004586"/>
                </a:solidFill>
              </a:rPr>
              <a:t>Manos: 23,9%.                     </a:t>
            </a:r>
            <a:endParaRPr lang="en-US" dirty="0">
              <a:solidFill>
                <a:srgbClr val="004586"/>
              </a:solidFill>
            </a:endParaRPr>
          </a:p>
          <a:p>
            <a:pPr lvl="1"/>
            <a:endParaRPr lang="es-ES" dirty="0"/>
          </a:p>
        </p:txBody>
      </p:sp>
      <p:sp>
        <p:nvSpPr>
          <p:cNvPr id="274" name="Shape 274"/>
          <p:cNvSpPr txBox="1">
            <a:spLocks noGrp="1"/>
          </p:cNvSpPr>
          <p:nvPr>
            <p:ph type="body" sz="quarter" idx="10"/>
          </p:nvPr>
        </p:nvSpPr>
        <p:spPr>
          <a:xfrm>
            <a:off x="-43" y="5501593"/>
            <a:ext cx="11582443" cy="295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 smtClean="0"/>
              <a:t>(1) </a:t>
            </a:r>
            <a:r>
              <a:rPr lang="en-US" sz="1200" dirty="0" err="1" smtClean="0"/>
              <a:t>Guía</a:t>
            </a:r>
            <a:r>
              <a:rPr lang="en-US" sz="1200" dirty="0" smtClean="0"/>
              <a:t> </a:t>
            </a:r>
            <a:r>
              <a:rPr lang="en-US" sz="1200" dirty="0"/>
              <a:t>de Buena </a:t>
            </a:r>
            <a:r>
              <a:rPr lang="en-US" sz="1200" dirty="0" err="1"/>
              <a:t>Práctica</a:t>
            </a:r>
            <a:r>
              <a:rPr lang="en-US" sz="1200" dirty="0"/>
              <a:t> </a:t>
            </a:r>
            <a:r>
              <a:rPr lang="en-US" sz="1200" dirty="0" err="1"/>
              <a:t>Clínica</a:t>
            </a:r>
            <a:r>
              <a:rPr lang="en-US" sz="1200" dirty="0"/>
              <a:t> del MSC 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200" dirty="0" smtClean="0"/>
              <a:t>(2)  </a:t>
            </a:r>
            <a:r>
              <a:rPr lang="en-US" sz="1200" dirty="0"/>
              <a:t>EPISER 2000 y SER 2014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200" dirty="0"/>
              <a:t>      </a:t>
            </a:r>
            <a:r>
              <a:rPr lang="en-US" sz="1200" dirty="0" smtClean="0"/>
              <a:t>(3)  </a:t>
            </a:r>
            <a:r>
              <a:rPr lang="en-US" sz="1200" dirty="0"/>
              <a:t>Bernard Pineda M. </a:t>
            </a:r>
            <a:r>
              <a:rPr lang="en-US" sz="1200" dirty="0" err="1"/>
              <a:t>Actualización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artrosis</a:t>
            </a:r>
            <a:r>
              <a:rPr lang="en-US" sz="1200" dirty="0"/>
              <a:t>. SANED. Madrid 2007</a:t>
            </a:r>
          </a:p>
        </p:txBody>
      </p:sp>
    </p:spTree>
    <p:extLst>
      <p:ext uri="{BB962C8B-B14F-4D97-AF65-F5344CB8AC3E}">
        <p14:creationId xmlns:p14="http://schemas.microsoft.com/office/powerpoint/2010/main" val="2741901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-US" dirty="0" err="1"/>
              <a:t>Artrosis</a:t>
            </a:r>
            <a:r>
              <a:rPr lang="en-US" dirty="0"/>
              <a:t> y RCV (</a:t>
            </a:r>
            <a:r>
              <a:rPr lang="en-US" dirty="0" err="1"/>
              <a:t>situación</a:t>
            </a:r>
            <a:r>
              <a:rPr lang="en-US" dirty="0"/>
              <a:t> actual)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2" name="Shape 282"/>
          <p:cNvSpPr txBox="1">
            <a:spLocks noGrp="1"/>
          </p:cNvSpPr>
          <p:nvPr>
            <p:ph type="body" sz="quarter" idx="10"/>
          </p:nvPr>
        </p:nvSpPr>
        <p:spPr>
          <a:xfrm>
            <a:off x="-43" y="5762846"/>
            <a:ext cx="11582443" cy="295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200" dirty="0" smtClean="0"/>
              <a:t>(1)  AC </a:t>
            </a:r>
            <a:r>
              <a:rPr lang="en-US" sz="1200" dirty="0"/>
              <a:t>Rat, H El </a:t>
            </a:r>
            <a:r>
              <a:rPr lang="en-US" sz="1200" dirty="0" err="1"/>
              <a:t>Adssi</a:t>
            </a:r>
            <a:r>
              <a:rPr lang="en-US" sz="1200" dirty="0"/>
              <a:t>. </a:t>
            </a:r>
            <a:r>
              <a:rPr lang="en-US" sz="1200" dirty="0" err="1"/>
              <a:t>Epidemiología</a:t>
            </a:r>
            <a:r>
              <a:rPr lang="en-US" sz="1200" dirty="0"/>
              <a:t> de las </a:t>
            </a:r>
            <a:r>
              <a:rPr lang="en-US" sz="1200" dirty="0" err="1"/>
              <a:t>enfermedades</a:t>
            </a:r>
            <a:r>
              <a:rPr lang="en-US" sz="1200" dirty="0"/>
              <a:t> </a:t>
            </a:r>
            <a:r>
              <a:rPr lang="en-US" sz="1200" dirty="0" err="1"/>
              <a:t>reumáticas</a:t>
            </a:r>
            <a:r>
              <a:rPr lang="en-US" sz="1200" dirty="0"/>
              <a:t>. EMC 2013</a:t>
            </a:r>
          </a:p>
        </p:txBody>
      </p:sp>
      <p:sp>
        <p:nvSpPr>
          <p:cNvPr id="284" name="Shape 284"/>
          <p:cNvSpPr/>
          <p:nvPr/>
        </p:nvSpPr>
        <p:spPr>
          <a:xfrm>
            <a:off x="727250" y="955350"/>
            <a:ext cx="6276600" cy="481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1373500" y="2155950"/>
            <a:ext cx="420600" cy="2728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286" name="Shape 286"/>
          <p:cNvSpPr/>
          <p:nvPr/>
        </p:nvSpPr>
        <p:spPr>
          <a:xfrm>
            <a:off x="2151896" y="2574350"/>
            <a:ext cx="420600" cy="2310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287" name="Shape 287"/>
          <p:cNvSpPr/>
          <p:nvPr/>
        </p:nvSpPr>
        <p:spPr>
          <a:xfrm>
            <a:off x="2930293" y="2574477"/>
            <a:ext cx="420600" cy="2310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i="1"/>
              <a:t> </a:t>
            </a:r>
          </a:p>
        </p:txBody>
      </p:sp>
      <p:sp>
        <p:nvSpPr>
          <p:cNvPr id="288" name="Shape 288"/>
          <p:cNvSpPr/>
          <p:nvPr/>
        </p:nvSpPr>
        <p:spPr>
          <a:xfrm>
            <a:off x="3701910" y="2885675"/>
            <a:ext cx="420600" cy="19989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289" name="Shape 289"/>
          <p:cNvSpPr/>
          <p:nvPr/>
        </p:nvSpPr>
        <p:spPr>
          <a:xfrm>
            <a:off x="4480306" y="2885683"/>
            <a:ext cx="420600" cy="1960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290" name="Shape 290"/>
          <p:cNvSpPr/>
          <p:nvPr/>
        </p:nvSpPr>
        <p:spPr>
          <a:xfrm>
            <a:off x="5258703" y="3302000"/>
            <a:ext cx="420600" cy="1582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291" name="Shape 291"/>
          <p:cNvSpPr/>
          <p:nvPr/>
        </p:nvSpPr>
        <p:spPr>
          <a:xfrm>
            <a:off x="6037100" y="3884199"/>
            <a:ext cx="420600" cy="9003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292" name="Shape 292"/>
          <p:cNvSpPr/>
          <p:nvPr/>
        </p:nvSpPr>
        <p:spPr>
          <a:xfrm>
            <a:off x="727250" y="4784500"/>
            <a:ext cx="6276600" cy="985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          </a:t>
            </a:r>
            <a:r>
              <a:rPr lang="en-US">
                <a:solidFill>
                  <a:schemeClr val="accent1"/>
                </a:solidFill>
              </a:rPr>
              <a:t>&gt; </a:t>
            </a:r>
            <a:r>
              <a:rPr lang="en-US" b="1">
                <a:solidFill>
                  <a:schemeClr val="accent1"/>
                </a:solidFill>
              </a:rPr>
              <a:t>65</a:t>
            </a:r>
            <a:r>
              <a:rPr lang="en-US">
                <a:solidFill>
                  <a:schemeClr val="accent1"/>
                </a:solidFill>
              </a:rPr>
              <a:t> %     &gt; </a:t>
            </a:r>
            <a:r>
              <a:rPr lang="en-US" b="1">
                <a:solidFill>
                  <a:schemeClr val="accent1"/>
                </a:solidFill>
              </a:rPr>
              <a:t>60</a:t>
            </a:r>
            <a:r>
              <a:rPr lang="en-US">
                <a:solidFill>
                  <a:schemeClr val="accent1"/>
                </a:solidFill>
              </a:rPr>
              <a:t> %    &gt;</a:t>
            </a:r>
            <a:r>
              <a:rPr lang="en-US" b="1">
                <a:solidFill>
                  <a:schemeClr val="accent1"/>
                </a:solidFill>
              </a:rPr>
              <a:t> 60</a:t>
            </a:r>
            <a:r>
              <a:rPr lang="en-US">
                <a:solidFill>
                  <a:schemeClr val="accent1"/>
                </a:solidFill>
              </a:rPr>
              <a:t> %    &gt; </a:t>
            </a:r>
            <a:r>
              <a:rPr lang="en-US" b="1">
                <a:solidFill>
                  <a:schemeClr val="accent1"/>
                </a:solidFill>
              </a:rPr>
              <a:t>50</a:t>
            </a:r>
            <a:r>
              <a:rPr lang="en-US">
                <a:solidFill>
                  <a:schemeClr val="accent1"/>
                </a:solidFill>
              </a:rPr>
              <a:t> %     &gt; </a:t>
            </a:r>
            <a:r>
              <a:rPr lang="en-US" b="1">
                <a:solidFill>
                  <a:schemeClr val="accent1"/>
                </a:solidFill>
              </a:rPr>
              <a:t>50</a:t>
            </a:r>
            <a:r>
              <a:rPr lang="en-US">
                <a:solidFill>
                  <a:schemeClr val="accent1"/>
                </a:solidFill>
              </a:rPr>
              <a:t> %    &gt; </a:t>
            </a:r>
            <a:r>
              <a:rPr lang="en-US" b="1">
                <a:solidFill>
                  <a:schemeClr val="accent1"/>
                </a:solidFill>
              </a:rPr>
              <a:t>40</a:t>
            </a:r>
            <a:r>
              <a:rPr lang="en-US">
                <a:solidFill>
                  <a:schemeClr val="accent1"/>
                </a:solidFill>
              </a:rPr>
              <a:t> %    &gt; </a:t>
            </a:r>
            <a:r>
              <a:rPr lang="en-US" b="1">
                <a:solidFill>
                  <a:schemeClr val="accent1"/>
                </a:solidFill>
              </a:rPr>
              <a:t>20</a:t>
            </a:r>
            <a:r>
              <a:rPr lang="en-US">
                <a:solidFill>
                  <a:schemeClr val="accent1"/>
                </a:solidFill>
              </a:rPr>
              <a:t> %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accent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chemeClr val="accent1"/>
                </a:solidFill>
              </a:rPr>
              <a:t>          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chemeClr val="accent1"/>
                </a:solidFill>
              </a:rPr>
              <a:t> (1)        (2)        (3)       </a:t>
            </a:r>
            <a:r>
              <a:rPr lang="en-US" sz="1000" b="1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chemeClr val="accent1"/>
                </a:solidFill>
              </a:rPr>
              <a:t>(4)       </a:t>
            </a:r>
            <a:r>
              <a:rPr lang="en-US" sz="1000" b="1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chemeClr val="accent1"/>
                </a:solidFill>
              </a:rPr>
              <a:t>(5)        (6)        (7) </a:t>
            </a:r>
            <a:r>
              <a:rPr lang="en-US" sz="1800" b="1"/>
              <a:t>  </a:t>
            </a:r>
            <a:r>
              <a:rPr lang="en-US" sz="1800"/>
              <a:t>                                                   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723250" y="1151250"/>
            <a:ext cx="53523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b="1">
                <a:solidFill>
                  <a:schemeClr val="dk2"/>
                </a:solidFill>
              </a:rPr>
              <a:t> </a:t>
            </a:r>
            <a:r>
              <a:rPr lang="en-US" sz="1800" b="1">
                <a:solidFill>
                  <a:schemeClr val="accent1"/>
                </a:solidFill>
              </a:rPr>
              <a:t>       100 % pacientes con artrosis  </a:t>
            </a:r>
          </a:p>
        </p:txBody>
      </p:sp>
      <p:sp>
        <p:nvSpPr>
          <p:cNvPr id="295" name="Shape 295"/>
          <p:cNvSpPr/>
          <p:nvPr/>
        </p:nvSpPr>
        <p:spPr>
          <a:xfrm>
            <a:off x="727250" y="955350"/>
            <a:ext cx="6276600" cy="4815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 txBox="1"/>
          <p:nvPr/>
        </p:nvSpPr>
        <p:spPr>
          <a:xfrm>
            <a:off x="6236675" y="1151250"/>
            <a:ext cx="5709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280"/>
              </a:spcBef>
              <a:buNone/>
            </a:pPr>
            <a:r>
              <a:rPr lang="en-US" sz="1800" i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(1)</a:t>
            </a:r>
            <a:endParaRPr lang="en-US" sz="1800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Marcador de contenido 1"/>
          <p:cNvSpPr txBox="1">
            <a:spLocks/>
          </p:cNvSpPr>
          <p:nvPr/>
        </p:nvSpPr>
        <p:spPr>
          <a:xfrm>
            <a:off x="6981371" y="986647"/>
            <a:ext cx="6008915" cy="4592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808038" marR="0" lvl="0" indent="-2651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Blip>
                <a:blip r:embed="rId3"/>
              </a:buBlip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24000" marR="0" lvl="1" indent="-2651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39963" marR="0" lvl="2" indent="-2651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874963" marR="0" lvl="3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90925" marR="0" lvl="4" indent="-1857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dirty="0" smtClean="0"/>
              <a:t>Son mayores de 65 años.</a:t>
            </a:r>
          </a:p>
          <a:p>
            <a:r>
              <a:rPr lang="es-ES" dirty="0" smtClean="0"/>
              <a:t>Tienen comorbilidades.</a:t>
            </a:r>
          </a:p>
          <a:p>
            <a:r>
              <a:rPr lang="es-ES" dirty="0" smtClean="0"/>
              <a:t>Están polimedicados.</a:t>
            </a:r>
          </a:p>
          <a:p>
            <a:r>
              <a:rPr lang="es-ES" dirty="0" smtClean="0"/>
              <a:t>Tienen un RCV elevado.</a:t>
            </a:r>
          </a:p>
          <a:p>
            <a:pPr lvl="1">
              <a:buClr>
                <a:srgbClr val="C00000"/>
              </a:buClr>
            </a:pPr>
            <a:r>
              <a:rPr lang="es-ES" dirty="0" smtClean="0"/>
              <a:t>(IC, FAC, CC, DM, EAP…).</a:t>
            </a:r>
          </a:p>
          <a:p>
            <a:r>
              <a:rPr lang="es-ES" dirty="0" smtClean="0"/>
              <a:t>Son hipertensos:</a:t>
            </a:r>
          </a:p>
          <a:p>
            <a:pPr lvl="1">
              <a:buClr>
                <a:srgbClr val="C00000"/>
              </a:buClr>
            </a:pPr>
            <a:r>
              <a:rPr lang="es-ES" dirty="0" smtClean="0"/>
              <a:t>(50% mal controlados).</a:t>
            </a:r>
          </a:p>
          <a:p>
            <a:r>
              <a:rPr lang="es-ES" dirty="0" smtClean="0"/>
              <a:t>Sufren trastornos GI:</a:t>
            </a:r>
          </a:p>
          <a:p>
            <a:pPr lvl="1">
              <a:buClr>
                <a:srgbClr val="C00000"/>
              </a:buClr>
            </a:pPr>
            <a:r>
              <a:rPr lang="es-ES" dirty="0" smtClean="0"/>
              <a:t>Hernia hiato, RGE, EIIC…).</a:t>
            </a:r>
          </a:p>
          <a:p>
            <a:r>
              <a:rPr lang="es-ES" dirty="0" smtClean="0"/>
              <a:t>Presentan ya ERC.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clínico (I)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Mujer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 </a:t>
            </a:r>
            <a:r>
              <a:rPr lang="en-US" sz="2200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años</a:t>
            </a:r>
            <a:r>
              <a:rPr lang="en-US" sz="22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HTA (150/95):  </a:t>
            </a:r>
            <a:r>
              <a:rPr lang="en-US" sz="2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dirty="0" err="1" smtClean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rbesartán</a:t>
            </a:r>
            <a:r>
              <a:rPr lang="en-US" sz="2200" dirty="0" smtClean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150.</a:t>
            </a:r>
            <a:endParaRPr lang="en-US" sz="2200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DM2:  </a:t>
            </a:r>
            <a:r>
              <a:rPr lang="en-US" sz="2200" dirty="0" err="1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dirty="0" err="1" smtClean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nsulina</a:t>
            </a:r>
            <a:r>
              <a:rPr lang="en-US" sz="2200" dirty="0" smtClean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200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Enfermedad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Renal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Crónica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FG &gt; </a:t>
            </a:r>
            <a:r>
              <a:rPr lang="en-US" sz="22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45.</a:t>
            </a:r>
            <a:endParaRPr lang="en-US" sz="2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Obesidad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grado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  <a:p>
            <a:pPr lvl="0"/>
            <a:r>
              <a:rPr lang="en-US" sz="2200" dirty="0" err="1" smtClean="0">
                <a:solidFill>
                  <a:schemeClr val="dk2"/>
                </a:solidFill>
              </a:rPr>
              <a:t>Enfermedad</a:t>
            </a:r>
            <a:r>
              <a:rPr lang="en-US" sz="2200" u="sng" dirty="0" smtClean="0">
                <a:solidFill>
                  <a:schemeClr val="dk2"/>
                </a:solidFill>
              </a:rPr>
              <a:t> </a:t>
            </a:r>
            <a:r>
              <a:rPr lang="en-US" sz="2200" dirty="0">
                <a:solidFill>
                  <a:schemeClr val="dk2"/>
                </a:solidFill>
              </a:rPr>
              <a:t>actual:  </a:t>
            </a:r>
            <a:endParaRPr lang="en-US" sz="2200" dirty="0" smtClean="0">
              <a:solidFill>
                <a:schemeClr val="dk2"/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US" dirty="0" smtClean="0"/>
              <a:t>“Le </a:t>
            </a:r>
            <a:r>
              <a:rPr lang="en-US" dirty="0" err="1"/>
              <a:t>duelen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rodillas</a:t>
            </a:r>
            <a:r>
              <a:rPr lang="en-US" dirty="0"/>
              <a:t> y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manos</a:t>
            </a:r>
            <a:r>
              <a:rPr lang="en-US" dirty="0"/>
              <a:t>”… </a:t>
            </a:r>
            <a:r>
              <a:rPr lang="en-US" dirty="0" smtClean="0"/>
              <a:t>Antes </a:t>
            </a:r>
            <a:r>
              <a:rPr lang="en-US" dirty="0"/>
              <a:t>era “al </a:t>
            </a:r>
            <a:r>
              <a:rPr lang="en-US" dirty="0" err="1"/>
              <a:t>levantarse</a:t>
            </a:r>
            <a:r>
              <a:rPr lang="en-US" dirty="0"/>
              <a:t> de la </a:t>
            </a:r>
            <a:r>
              <a:rPr lang="en-US" dirty="0" err="1"/>
              <a:t>cama</a:t>
            </a:r>
            <a:r>
              <a:rPr lang="en-US" dirty="0"/>
              <a:t>”, “</a:t>
            </a:r>
            <a:r>
              <a:rPr lang="en-US" dirty="0" err="1"/>
              <a:t>después</a:t>
            </a:r>
            <a:r>
              <a:rPr lang="en-US" dirty="0"/>
              <a:t> de un </a:t>
            </a:r>
            <a:r>
              <a:rPr lang="en-US" dirty="0" err="1"/>
              <a:t>rato</a:t>
            </a:r>
            <a:r>
              <a:rPr lang="en-US" dirty="0"/>
              <a:t>  </a:t>
            </a:r>
            <a:r>
              <a:rPr lang="en-US" dirty="0" err="1"/>
              <a:t>sentada</a:t>
            </a:r>
            <a:r>
              <a:rPr lang="en-US" dirty="0"/>
              <a:t>”, o “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caminaba</a:t>
            </a:r>
            <a:r>
              <a:rPr lang="en-US" dirty="0"/>
              <a:t> mucho”...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ahora</a:t>
            </a:r>
            <a:r>
              <a:rPr lang="en-US" dirty="0"/>
              <a:t> el dolor le </a:t>
            </a:r>
            <a:r>
              <a:rPr lang="en-US" dirty="0" err="1"/>
              <a:t>provoca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limitación</a:t>
            </a:r>
            <a:r>
              <a:rPr lang="en-US" dirty="0" smtClean="0"/>
              <a:t>... Las </a:t>
            </a:r>
            <a:r>
              <a:rPr lang="en-US" dirty="0" err="1"/>
              <a:t>rodillas</a:t>
            </a:r>
            <a:r>
              <a:rPr lang="en-US" dirty="0"/>
              <a:t> “le </a:t>
            </a:r>
            <a:r>
              <a:rPr lang="en-US" dirty="0" err="1"/>
              <a:t>crujen</a:t>
            </a:r>
            <a:r>
              <a:rPr lang="en-US" dirty="0"/>
              <a:t> y le </a:t>
            </a:r>
            <a:r>
              <a:rPr lang="en-US" dirty="0" err="1"/>
              <a:t>fallan</a:t>
            </a:r>
            <a:r>
              <a:rPr lang="en-US" dirty="0"/>
              <a:t>”, y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rigidez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mañanas</a:t>
            </a:r>
            <a:r>
              <a:rPr lang="en-US" dirty="0"/>
              <a:t> (“</a:t>
            </a:r>
            <a:r>
              <a:rPr lang="en-US" dirty="0" err="1"/>
              <a:t>está</a:t>
            </a:r>
            <a:r>
              <a:rPr lang="en-US" dirty="0"/>
              <a:t> 10 min.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agarrotada</a:t>
            </a:r>
            <a:r>
              <a:rPr lang="en-US" dirty="0" smtClean="0"/>
              <a:t>”).</a:t>
            </a:r>
          </a:p>
          <a:p>
            <a:r>
              <a:rPr lang="en-US" sz="2200" dirty="0" err="1" smtClean="0">
                <a:solidFill>
                  <a:schemeClr val="dk2"/>
                </a:solidFill>
              </a:rPr>
              <a:t>Tratamiento</a:t>
            </a:r>
            <a:r>
              <a:rPr lang="en-US" sz="2200" dirty="0" smtClean="0">
                <a:solidFill>
                  <a:schemeClr val="dk2"/>
                </a:solidFill>
              </a:rPr>
              <a:t> </a:t>
            </a:r>
            <a:r>
              <a:rPr lang="en-US" sz="2200" dirty="0">
                <a:solidFill>
                  <a:schemeClr val="dk2"/>
                </a:solidFill>
              </a:rPr>
              <a:t>actual:</a:t>
            </a:r>
            <a:r>
              <a:rPr lang="en-US" sz="2200" dirty="0"/>
              <a:t>  </a:t>
            </a:r>
            <a:endParaRPr lang="en-US" sz="2200" i="1" dirty="0" smtClean="0"/>
          </a:p>
          <a:p>
            <a:pPr lvl="1">
              <a:buClr>
                <a:srgbClr val="C00000"/>
              </a:buClr>
            </a:pP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de </a:t>
            </a:r>
            <a:r>
              <a:rPr lang="en-US" dirty="0"/>
              <a:t>1 </a:t>
            </a:r>
            <a:r>
              <a:rPr lang="en-US" dirty="0" err="1"/>
              <a:t>año</a:t>
            </a:r>
            <a:r>
              <a:rPr lang="en-US" dirty="0"/>
              <a:t>, </a:t>
            </a:r>
            <a:r>
              <a:rPr lang="en-US" dirty="0" err="1"/>
              <a:t>toma</a:t>
            </a:r>
            <a:r>
              <a:rPr lang="en-US" dirty="0"/>
              <a:t>  </a:t>
            </a:r>
            <a:r>
              <a:rPr lang="en-US" dirty="0">
                <a:solidFill>
                  <a:schemeClr val="dk2"/>
                </a:solidFill>
              </a:rPr>
              <a:t>p</a:t>
            </a:r>
            <a:r>
              <a:rPr lang="en-US" dirty="0" smtClean="0">
                <a:solidFill>
                  <a:schemeClr val="dk2"/>
                </a:solidFill>
              </a:rPr>
              <a:t>aracetamol </a:t>
            </a:r>
            <a:r>
              <a:rPr lang="en-US" dirty="0">
                <a:solidFill>
                  <a:schemeClr val="dk2"/>
                </a:solidFill>
              </a:rPr>
              <a:t>1g</a:t>
            </a:r>
            <a:r>
              <a:rPr lang="en-US" dirty="0"/>
              <a:t>  e  </a:t>
            </a:r>
            <a:r>
              <a:rPr lang="en-US" dirty="0" err="1">
                <a:solidFill>
                  <a:schemeClr val="dk2"/>
                </a:solidFill>
              </a:rPr>
              <a:t>i</a:t>
            </a:r>
            <a:r>
              <a:rPr lang="en-US" dirty="0" err="1" smtClean="0">
                <a:solidFill>
                  <a:schemeClr val="dk2"/>
                </a:solidFill>
              </a:rPr>
              <a:t>buprofeno</a:t>
            </a:r>
            <a:r>
              <a:rPr lang="en-US" dirty="0" smtClean="0">
                <a:solidFill>
                  <a:schemeClr val="dk2"/>
                </a:solidFill>
              </a:rPr>
              <a:t> </a:t>
            </a:r>
            <a:r>
              <a:rPr lang="en-US" dirty="0">
                <a:solidFill>
                  <a:schemeClr val="dk2"/>
                </a:solidFill>
              </a:rPr>
              <a:t>600</a:t>
            </a:r>
            <a:r>
              <a:rPr lang="en-US" dirty="0"/>
              <a:t>  a </a:t>
            </a:r>
            <a:r>
              <a:rPr lang="en-US" dirty="0" err="1"/>
              <a:t>demanda</a:t>
            </a:r>
            <a:r>
              <a:rPr lang="en-US" dirty="0"/>
              <a:t>, </a:t>
            </a:r>
            <a:r>
              <a:rPr lang="en-US" dirty="0" err="1"/>
              <a:t>además</a:t>
            </a:r>
            <a:r>
              <a:rPr lang="en-US" dirty="0"/>
              <a:t> de </a:t>
            </a:r>
            <a:r>
              <a:rPr lang="en-US" dirty="0">
                <a:solidFill>
                  <a:schemeClr val="dk2"/>
                </a:solidFill>
              </a:rPr>
              <a:t>o</a:t>
            </a:r>
            <a:r>
              <a:rPr lang="en-US" dirty="0" smtClean="0">
                <a:solidFill>
                  <a:schemeClr val="dk2"/>
                </a:solidFill>
              </a:rPr>
              <a:t>meprazol </a:t>
            </a:r>
            <a:r>
              <a:rPr lang="en-US" dirty="0">
                <a:solidFill>
                  <a:schemeClr val="dk2"/>
                </a:solidFill>
              </a:rPr>
              <a:t>20 </a:t>
            </a:r>
            <a:r>
              <a:rPr lang="en-US" dirty="0"/>
              <a:t>“</a:t>
            </a:r>
            <a:r>
              <a:rPr lang="en-US" dirty="0" err="1"/>
              <a:t>como</a:t>
            </a:r>
            <a:r>
              <a:rPr lang="en-US" dirty="0"/>
              <a:t> protector</a:t>
            </a:r>
            <a:r>
              <a:rPr lang="en-US" dirty="0" smtClean="0"/>
              <a:t>”.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Dice </a:t>
            </a:r>
            <a:r>
              <a:rPr lang="en-US" dirty="0"/>
              <a:t>“no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satisfecha</a:t>
            </a:r>
            <a:r>
              <a:rPr lang="en-US" dirty="0"/>
              <a:t>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tratamiento</a:t>
            </a:r>
            <a:r>
              <a:rPr lang="en-US" dirty="0"/>
              <a:t>, </a:t>
            </a:r>
            <a:r>
              <a:rPr lang="en-US" dirty="0" err="1"/>
              <a:t>porque</a:t>
            </a:r>
            <a:r>
              <a:rPr lang="en-US" dirty="0"/>
              <a:t> nada le </a:t>
            </a:r>
            <a:r>
              <a:rPr lang="en-US" dirty="0" err="1"/>
              <a:t>alivia</a:t>
            </a:r>
            <a:r>
              <a:rPr lang="en-US" dirty="0"/>
              <a:t> los </a:t>
            </a:r>
            <a:r>
              <a:rPr lang="en-US" dirty="0" err="1"/>
              <a:t>dolores</a:t>
            </a:r>
            <a:r>
              <a:rPr lang="en-US" dirty="0"/>
              <a:t>”... “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dolor </a:t>
            </a:r>
            <a:r>
              <a:rPr lang="en-US" dirty="0" err="1"/>
              <a:t>también</a:t>
            </a:r>
            <a:r>
              <a:rPr lang="en-US" dirty="0"/>
              <a:t> en </a:t>
            </a:r>
            <a:r>
              <a:rPr lang="en-US" dirty="0" err="1"/>
              <a:t>reposo</a:t>
            </a:r>
            <a:r>
              <a:rPr lang="en-US" dirty="0" smtClean="0"/>
              <a:t>”.</a:t>
            </a:r>
            <a:endParaRPr lang="en-US" dirty="0"/>
          </a:p>
          <a:p>
            <a:endParaRPr lang="en-US" sz="2000" dirty="0"/>
          </a:p>
          <a:p>
            <a:pPr lvl="0"/>
            <a:endParaRPr lang="en-US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Shape 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38125" y="840906"/>
            <a:ext cx="1523350" cy="168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479206" y="882228"/>
            <a:ext cx="1907250" cy="161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624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-US" dirty="0" err="1"/>
              <a:t>Tratamiento</a:t>
            </a:r>
            <a:r>
              <a:rPr lang="en-US" dirty="0"/>
              <a:t> de la </a:t>
            </a:r>
            <a:r>
              <a:rPr lang="en-US" dirty="0" err="1"/>
              <a:t>artrosis</a:t>
            </a:r>
            <a:endParaRPr lang="en-US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0" y="1131787"/>
            <a:ext cx="11582400" cy="4592024"/>
          </a:xfrm>
        </p:spPr>
        <p:txBody>
          <a:bodyPr/>
          <a:lstStyle/>
          <a:p>
            <a:r>
              <a:rPr lang="es-ES" dirty="0" smtClean="0"/>
              <a:t>Objetivos del tratamiento: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>
                <a:solidFill>
                  <a:srgbClr val="C00000"/>
                </a:solidFill>
              </a:rPr>
              <a:t>Aliviar el dolor.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/>
              <a:t>Mantener la capacidad funcional y la movilidad.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/>
              <a:t>Retrasar la evolución de la enfermedad.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/>
              <a:t>Reparar o sustituir la articulación y recuperar su función.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>
                <a:solidFill>
                  <a:srgbClr val="C00000"/>
                </a:solidFill>
              </a:rPr>
              <a:t>Evitar efectos secundarios e interacciones.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04" name="Shape 304"/>
          <p:cNvSpPr/>
          <p:nvPr/>
        </p:nvSpPr>
        <p:spPr>
          <a:xfrm>
            <a:off x="8458800" y="1327950"/>
            <a:ext cx="764100" cy="69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1"/>
          <p:cNvSpPr txBox="1">
            <a:spLocks/>
          </p:cNvSpPr>
          <p:nvPr/>
        </p:nvSpPr>
        <p:spPr>
          <a:xfrm>
            <a:off x="0" y="1131787"/>
            <a:ext cx="11582400" cy="4592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808038" marR="0" lvl="0" indent="-2651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Blip>
                <a:blip r:embed="rId3"/>
              </a:buBlip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24000" marR="0" lvl="1" indent="-2651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39963" marR="0" lvl="2" indent="-2651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874963" marR="0" lvl="3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90925" marR="0" lvl="4" indent="-1857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dirty="0" smtClean="0"/>
              <a:t>Objetivos del tratamiento: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>
                <a:solidFill>
                  <a:srgbClr val="C00000"/>
                </a:solidFill>
              </a:rPr>
              <a:t>Aliviar el dolor.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/>
              <a:t>Mantener la capacidad funcional y la movilidad.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/>
              <a:t>Retrasar la evolución de la enfermedad.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/>
              <a:t>Reparar o sustituir la articulación y recuperar su función.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>
                <a:solidFill>
                  <a:srgbClr val="C00000"/>
                </a:solidFill>
              </a:rPr>
              <a:t>Evitar efectos secundarios e interacciones.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-US" dirty="0" err="1"/>
              <a:t>Tratamiento</a:t>
            </a:r>
            <a:r>
              <a:rPr lang="en-US" dirty="0"/>
              <a:t> de la </a:t>
            </a:r>
            <a:r>
              <a:rPr lang="en-US" dirty="0" err="1"/>
              <a:t>artrosis</a:t>
            </a:r>
            <a:endParaRPr lang="en-US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04" name="Shape 304"/>
          <p:cNvSpPr/>
          <p:nvPr/>
        </p:nvSpPr>
        <p:spPr>
          <a:xfrm>
            <a:off x="8458800" y="1327950"/>
            <a:ext cx="764100" cy="69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312"/>
          <p:cNvSpPr txBox="1"/>
          <p:nvPr/>
        </p:nvSpPr>
        <p:spPr>
          <a:xfrm rot="-752236">
            <a:off x="1075535" y="2061444"/>
            <a:ext cx="10360956" cy="1639636"/>
          </a:xfrm>
          <a:prstGeom prst="rect">
            <a:avLst/>
          </a:prstGeom>
          <a:solidFill>
            <a:srgbClr val="FCE5CD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1" dirty="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6000" b="1" dirty="0">
                <a:solidFill>
                  <a:schemeClr val="dk2"/>
                </a:solidFill>
              </a:rPr>
              <a:t>  ¡ P E R S O N A L I Z A R !</a:t>
            </a:r>
          </a:p>
        </p:txBody>
      </p:sp>
    </p:spTree>
    <p:extLst>
      <p:ext uri="{BB962C8B-B14F-4D97-AF65-F5344CB8AC3E}">
        <p14:creationId xmlns:p14="http://schemas.microsoft.com/office/powerpoint/2010/main" val="1331805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/>
              <a:t>El </a:t>
            </a:r>
            <a:r>
              <a:rPr lang="en-US" dirty="0" err="1"/>
              <a:t>tratamiento</a:t>
            </a:r>
            <a:r>
              <a:rPr lang="en-US" dirty="0"/>
              <a:t> de </a:t>
            </a:r>
            <a:r>
              <a:rPr lang="en-US" dirty="0" err="1"/>
              <a:t>elección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 p</a:t>
            </a:r>
            <a:r>
              <a:rPr lang="en-US" dirty="0" smtClean="0"/>
              <a:t>aracetamol.</a:t>
            </a:r>
            <a:endParaRPr lang="en-US" dirty="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/>
              <a:t>El </a:t>
            </a:r>
            <a:r>
              <a:rPr lang="en-US" dirty="0" err="1"/>
              <a:t>ejercicio</a:t>
            </a:r>
            <a:r>
              <a:rPr lang="en-US" dirty="0"/>
              <a:t> </a:t>
            </a:r>
            <a:r>
              <a:rPr lang="en-US" dirty="0" err="1"/>
              <a:t>físico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medida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 smtClean="0"/>
              <a:t>efectiva</a:t>
            </a:r>
            <a:r>
              <a:rPr lang="en-US" dirty="0" smtClean="0"/>
              <a:t>.</a:t>
            </a:r>
            <a:endParaRPr lang="en-US" dirty="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/>
              <a:t>Los AINEs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utilizarse</a:t>
            </a:r>
            <a:r>
              <a:rPr lang="en-US" dirty="0"/>
              <a:t> en la </a:t>
            </a:r>
            <a:r>
              <a:rPr lang="en-US" dirty="0" err="1"/>
              <a:t>mayoría</a:t>
            </a:r>
            <a:r>
              <a:rPr lang="en-US" dirty="0"/>
              <a:t> de </a:t>
            </a:r>
            <a:r>
              <a:rPr lang="en-US" dirty="0" err="1" smtClean="0"/>
              <a:t>pacientes</a:t>
            </a:r>
            <a:r>
              <a:rPr lang="en-US" dirty="0" smtClean="0"/>
              <a:t>.</a:t>
            </a:r>
            <a:endParaRPr lang="en-US" dirty="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/>
              <a:t>Los </a:t>
            </a:r>
            <a:r>
              <a:rPr lang="en-US" dirty="0" err="1"/>
              <a:t>opioides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siempre</a:t>
            </a:r>
            <a:r>
              <a:rPr lang="en-US" dirty="0"/>
              <a:t> </a:t>
            </a:r>
            <a:r>
              <a:rPr lang="en-US" dirty="0" err="1" smtClean="0"/>
              <a:t>contraindicados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20" name="Shape 320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En el </a:t>
            </a:r>
            <a:r>
              <a:rPr lang="en-US" dirty="0" err="1"/>
              <a:t>manejo</a:t>
            </a:r>
            <a:r>
              <a:rPr lang="en-US" dirty="0"/>
              <a:t> y control de la </a:t>
            </a:r>
            <a:r>
              <a:rPr lang="en-US" dirty="0" err="1"/>
              <a:t>artrosis</a:t>
            </a:r>
            <a:r>
              <a:rPr lang="en-US" dirty="0"/>
              <a:t> de </a:t>
            </a:r>
            <a:r>
              <a:rPr lang="en-US" dirty="0" err="1" smtClean="0"/>
              <a:t>rodilla</a:t>
            </a:r>
            <a:r>
              <a:rPr lang="en-US" dirty="0"/>
              <a:t>: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err="1"/>
              <a:t>Pregunta</a:t>
            </a:r>
            <a:r>
              <a:rPr lang="en-US" dirty="0"/>
              <a:t> 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Artrosis</a:t>
            </a:r>
            <a:r>
              <a:rPr lang="en-US" dirty="0" smtClean="0"/>
              <a:t> (</a:t>
            </a:r>
            <a:r>
              <a:rPr lang="en-US" dirty="0" err="1"/>
              <a:t>tratamiento</a:t>
            </a:r>
            <a:r>
              <a:rPr lang="en-US" dirty="0"/>
              <a:t> no </a:t>
            </a:r>
            <a:r>
              <a:rPr lang="en-US" dirty="0" err="1"/>
              <a:t>farmacológico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Medidas no farmacológicas (A):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/>
              <a:t>Información completa para el paciente.</a:t>
            </a:r>
          </a:p>
          <a:p>
            <a:pPr lvl="2">
              <a:buClr>
                <a:srgbClr val="C00000"/>
              </a:buClr>
            </a:pPr>
            <a:r>
              <a:rPr lang="es-ES" sz="2400" dirty="0" smtClean="0"/>
              <a:t>Sobre su enfermedad, prevención, medidas posturales, apoyo psicológico…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/>
              <a:t>Ejercicio físico adaptado al paciente:</a:t>
            </a:r>
          </a:p>
          <a:p>
            <a:pPr lvl="2">
              <a:buClr>
                <a:srgbClr val="C00000"/>
              </a:buClr>
            </a:pPr>
            <a:r>
              <a:rPr lang="es-ES" sz="2400" dirty="0" smtClean="0"/>
              <a:t>Para aumentar la movilidad, fortalecer la musculatura, </a:t>
            </a:r>
            <a:r>
              <a:rPr lang="es-ES" sz="2400" dirty="0" smtClean="0">
                <a:solidFill>
                  <a:srgbClr val="C00000"/>
                </a:solidFill>
              </a:rPr>
              <a:t>prevenir caídas </a:t>
            </a:r>
            <a:r>
              <a:rPr lang="es-ES" sz="2400" dirty="0" smtClean="0"/>
              <a:t>y mejorar el estado general… es fundamental </a:t>
            </a:r>
            <a:r>
              <a:rPr lang="es-ES" sz="2400" dirty="0" smtClean="0">
                <a:solidFill>
                  <a:srgbClr val="C00000"/>
                </a:solidFill>
              </a:rPr>
              <a:t>fortalecer cuádriceps</a:t>
            </a:r>
            <a:r>
              <a:rPr lang="es-ES" sz="2400" dirty="0" smtClean="0"/>
              <a:t>.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/>
              <a:t>Descarga articular: pérdida de peso, bastones, andadores, ortesis…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/>
              <a:t>Fisioterapia, </a:t>
            </a:r>
            <a:r>
              <a:rPr lang="es-ES" sz="2400" dirty="0" err="1" smtClean="0"/>
              <a:t>termoreapia</a:t>
            </a:r>
            <a:r>
              <a:rPr lang="es-ES" sz="2400" dirty="0" smtClean="0"/>
              <a:t>, TENS…</a:t>
            </a:r>
          </a:p>
          <a:p>
            <a:pPr lvl="2">
              <a:buClr>
                <a:srgbClr val="C00000"/>
              </a:buClr>
            </a:pPr>
            <a:r>
              <a:rPr lang="es-ES" sz="2400" dirty="0" smtClean="0"/>
              <a:t>Relajación muscular, analgesia, efecto antiinflamatorio en sinovitis…</a:t>
            </a:r>
            <a:endParaRPr lang="es-ES" sz="24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165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Artrosis</a:t>
            </a:r>
            <a:r>
              <a:rPr lang="en-US" dirty="0" smtClean="0"/>
              <a:t> (</a:t>
            </a:r>
            <a:r>
              <a:rPr lang="en-US" dirty="0" err="1"/>
              <a:t>tratamiento</a:t>
            </a:r>
            <a:r>
              <a:rPr lang="en-US" dirty="0"/>
              <a:t> no </a:t>
            </a:r>
            <a:r>
              <a:rPr lang="en-US" dirty="0" err="1"/>
              <a:t>farmacológico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Medidas no farmacológicas (A):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/>
              <a:t>Información completa para el paciente.</a:t>
            </a:r>
          </a:p>
          <a:p>
            <a:pPr lvl="2">
              <a:buClr>
                <a:srgbClr val="C00000"/>
              </a:buClr>
            </a:pPr>
            <a:r>
              <a:rPr lang="es-ES" sz="2400" dirty="0" smtClean="0"/>
              <a:t>Sobre su enfermedad, prevención, medidas posturales, apoyo psicológico…              </a:t>
            </a:r>
            <a:r>
              <a:rPr lang="es-ES" sz="2400" dirty="0" smtClean="0">
                <a:solidFill>
                  <a:srgbClr val="A6A6A6"/>
                </a:solidFill>
              </a:rPr>
              <a:t>(1)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>
                <a:solidFill>
                  <a:srgbClr val="C00000"/>
                </a:solidFill>
              </a:rPr>
              <a:t>Ejercicio físico adaptado </a:t>
            </a:r>
            <a:r>
              <a:rPr lang="es-ES" sz="2400" dirty="0" smtClean="0"/>
              <a:t>al paciente:</a:t>
            </a:r>
          </a:p>
          <a:p>
            <a:pPr lvl="2">
              <a:buClr>
                <a:srgbClr val="C00000"/>
              </a:buClr>
            </a:pPr>
            <a:r>
              <a:rPr lang="es-ES" sz="2400" dirty="0" smtClean="0"/>
              <a:t>Para aumentar la movilidad, fortalecer la musculatura, </a:t>
            </a:r>
            <a:r>
              <a:rPr lang="es-ES" sz="2400" dirty="0" smtClean="0">
                <a:solidFill>
                  <a:srgbClr val="C00000"/>
                </a:solidFill>
              </a:rPr>
              <a:t>prevenir caídas </a:t>
            </a:r>
            <a:r>
              <a:rPr lang="es-ES" sz="2400" dirty="0" smtClean="0"/>
              <a:t>y mejorar el estado general… es fundamental </a:t>
            </a:r>
            <a:r>
              <a:rPr lang="es-ES" sz="2400" dirty="0" smtClean="0">
                <a:solidFill>
                  <a:srgbClr val="C00000"/>
                </a:solidFill>
              </a:rPr>
              <a:t>fortalecer cuádriceps</a:t>
            </a:r>
            <a:r>
              <a:rPr lang="es-ES" sz="2400" dirty="0" smtClean="0"/>
              <a:t>.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/>
              <a:t>Descarga articular: </a:t>
            </a:r>
            <a:r>
              <a:rPr lang="es-ES" sz="2400" dirty="0" smtClean="0">
                <a:solidFill>
                  <a:srgbClr val="C00000"/>
                </a:solidFill>
              </a:rPr>
              <a:t>pérdida de peso</a:t>
            </a:r>
            <a:r>
              <a:rPr lang="es-ES" sz="2400" dirty="0" smtClean="0"/>
              <a:t>, bastones, andadores, ortesis…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/>
              <a:t>Fisioterapia, </a:t>
            </a:r>
            <a:r>
              <a:rPr lang="es-ES" sz="2400" dirty="0" err="1" smtClean="0"/>
              <a:t>termoreapia</a:t>
            </a:r>
            <a:r>
              <a:rPr lang="es-ES" sz="2400" dirty="0" smtClean="0"/>
              <a:t>, TENS…</a:t>
            </a:r>
          </a:p>
          <a:p>
            <a:pPr lvl="2">
              <a:buClr>
                <a:srgbClr val="C00000"/>
              </a:buClr>
            </a:pPr>
            <a:r>
              <a:rPr lang="es-ES" sz="2400" dirty="0" smtClean="0"/>
              <a:t>Relajación muscular, analgesia, efecto antiinflamatorio en sinovitis…</a:t>
            </a:r>
            <a:endParaRPr lang="es-ES" sz="24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sz="1200" dirty="0" smtClean="0"/>
              <a:t>(1)  </a:t>
            </a:r>
            <a:r>
              <a:rPr lang="en-US" sz="1200" dirty="0" err="1" smtClean="0"/>
              <a:t>Ros</a:t>
            </a:r>
            <a:r>
              <a:rPr lang="en-US" sz="1200" dirty="0" smtClean="0"/>
              <a:t> </a:t>
            </a:r>
            <a:r>
              <a:rPr lang="en-US" sz="1200" dirty="0"/>
              <a:t>E, et al. American Academy of </a:t>
            </a:r>
            <a:r>
              <a:rPr lang="en-US" sz="1200" dirty="0" err="1"/>
              <a:t>Orthopaedic</a:t>
            </a:r>
            <a:r>
              <a:rPr lang="en-US" sz="1200" dirty="0"/>
              <a:t> </a:t>
            </a:r>
            <a:r>
              <a:rPr lang="en-US" sz="1200" dirty="0" err="1"/>
              <a:t>Surgeons;June</a:t>
            </a:r>
            <a:r>
              <a:rPr lang="en-US" sz="1200" dirty="0"/>
              <a:t> 16, 2015</a:t>
            </a:r>
          </a:p>
          <a:p>
            <a:endParaRPr lang="es-ES" dirty="0"/>
          </a:p>
        </p:txBody>
      </p:sp>
      <p:sp>
        <p:nvSpPr>
          <p:cNvPr id="8" name="Shape 344"/>
          <p:cNvSpPr txBox="1"/>
          <p:nvPr/>
        </p:nvSpPr>
        <p:spPr>
          <a:xfrm>
            <a:off x="6763057" y="2257959"/>
            <a:ext cx="4224300" cy="920999"/>
          </a:xfrm>
          <a:prstGeom prst="rect">
            <a:avLst/>
          </a:prstGeom>
          <a:solidFill>
            <a:schemeClr val="tx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4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tratamiento</a:t>
            </a:r>
            <a:r>
              <a:rPr lang="en-US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para                                               el dolor </a:t>
            </a:r>
            <a:r>
              <a:rPr lang="en-US" sz="24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crónico</a:t>
            </a:r>
            <a:r>
              <a:rPr lang="en-US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rodilla</a:t>
            </a:r>
            <a:endParaRPr lang="en-US"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157"/>
          <p:cNvSpPr/>
          <p:nvPr/>
        </p:nvSpPr>
        <p:spPr>
          <a:xfrm>
            <a:off x="5959069" y="2330589"/>
            <a:ext cx="545700" cy="444900"/>
          </a:xfrm>
          <a:prstGeom prst="rightArrow">
            <a:avLst>
              <a:gd name="adj1" fmla="val 50000"/>
              <a:gd name="adj2" fmla="val 44441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984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/>
        </p:nvSpPr>
        <p:spPr>
          <a:xfrm>
            <a:off x="2620225" y="966475"/>
            <a:ext cx="6867900" cy="731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004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¡No </a:t>
            </a:r>
            <a:r>
              <a:rPr lang="en-US" sz="28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sabemos</a:t>
            </a: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tratar</a:t>
            </a: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8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artrosis</a:t>
            </a: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813965"/>
            <a:ext cx="11582400" cy="4592024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Más</a:t>
            </a:r>
            <a:r>
              <a:rPr lang="en-US" dirty="0"/>
              <a:t> del </a:t>
            </a:r>
            <a:r>
              <a:rPr lang="en-US" dirty="0">
                <a:solidFill>
                  <a:schemeClr val="dk2"/>
                </a:solidFill>
              </a:rPr>
              <a:t>50 %</a:t>
            </a:r>
            <a:r>
              <a:rPr lang="en-US" dirty="0"/>
              <a:t> de los </a:t>
            </a:r>
            <a:r>
              <a:rPr lang="en-US" dirty="0" err="1"/>
              <a:t>pacientes</a:t>
            </a:r>
            <a:r>
              <a:rPr lang="en-US" dirty="0"/>
              <a:t> </a:t>
            </a:r>
            <a:r>
              <a:rPr lang="en-US" dirty="0">
                <a:solidFill>
                  <a:schemeClr val="dk2"/>
                </a:solidFill>
              </a:rPr>
              <a:t>no </a:t>
            </a:r>
            <a:r>
              <a:rPr lang="en-US" dirty="0" err="1">
                <a:solidFill>
                  <a:schemeClr val="dk2"/>
                </a:solidFill>
              </a:rPr>
              <a:t>están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satisfechos</a:t>
            </a:r>
            <a:r>
              <a:rPr lang="en-US" dirty="0"/>
              <a:t>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tratamiento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Los </a:t>
            </a:r>
            <a:r>
              <a:rPr lang="en-US" dirty="0" err="1"/>
              <a:t>médicos</a:t>
            </a:r>
            <a:r>
              <a:rPr lang="en-US" dirty="0"/>
              <a:t> </a:t>
            </a:r>
            <a:r>
              <a:rPr lang="en-US" dirty="0">
                <a:solidFill>
                  <a:schemeClr val="dk2"/>
                </a:solidFill>
              </a:rPr>
              <a:t>no </a:t>
            </a:r>
            <a:r>
              <a:rPr lang="en-US" dirty="0" err="1">
                <a:solidFill>
                  <a:schemeClr val="dk2"/>
                </a:solidFill>
              </a:rPr>
              <a:t>logramos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mejoras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ni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avances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significativos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/>
              <a:t>en el control del dolor,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/>
              <a:t>en </a:t>
            </a:r>
            <a:r>
              <a:rPr lang="en-US" dirty="0" err="1"/>
              <a:t>frenar</a:t>
            </a:r>
            <a:r>
              <a:rPr lang="en-US" dirty="0"/>
              <a:t> el </a:t>
            </a:r>
            <a:r>
              <a:rPr lang="en-US" dirty="0" err="1"/>
              <a:t>deterioro</a:t>
            </a:r>
            <a:r>
              <a:rPr lang="en-US" dirty="0"/>
              <a:t> y la </a:t>
            </a:r>
            <a:r>
              <a:rPr lang="en-US" dirty="0" err="1"/>
              <a:t>incapacidad</a:t>
            </a:r>
            <a:r>
              <a:rPr lang="en-US" dirty="0"/>
              <a:t> </a:t>
            </a:r>
            <a:r>
              <a:rPr lang="en-US" dirty="0" err="1"/>
              <a:t>progresiva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les </a:t>
            </a:r>
            <a:r>
              <a:rPr lang="en-US" dirty="0" err="1"/>
              <a:t>provoca</a:t>
            </a:r>
            <a:r>
              <a:rPr lang="en-US" dirty="0"/>
              <a:t> la </a:t>
            </a:r>
            <a:r>
              <a:rPr lang="en-US" dirty="0" err="1" smtClean="0"/>
              <a:t>artrosis</a:t>
            </a:r>
            <a:r>
              <a:rPr lang="en-US" dirty="0" smtClean="0"/>
              <a:t>.</a:t>
            </a:r>
          </a:p>
          <a:p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necesario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>
                <a:solidFill>
                  <a:schemeClr val="dk2"/>
                </a:solidFill>
              </a:rPr>
              <a:t>cambios</a:t>
            </a:r>
            <a:r>
              <a:rPr lang="en-US" dirty="0"/>
              <a:t> en el </a:t>
            </a:r>
            <a:r>
              <a:rPr lang="en-US" dirty="0" err="1"/>
              <a:t>diagnóstico</a:t>
            </a:r>
            <a:r>
              <a:rPr lang="en-US" dirty="0"/>
              <a:t> y en el </a:t>
            </a:r>
            <a:r>
              <a:rPr lang="en-US" dirty="0" err="1"/>
              <a:t>tratamiento</a:t>
            </a:r>
            <a:r>
              <a:rPr lang="en-US" dirty="0"/>
              <a:t> de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pacientes</a:t>
            </a:r>
            <a:r>
              <a:rPr lang="en-US" dirty="0"/>
              <a:t>. </a:t>
            </a:r>
          </a:p>
          <a:p>
            <a:pPr>
              <a:buClr>
                <a:srgbClr val="C00000"/>
              </a:buClr>
            </a:pPr>
            <a:r>
              <a:rPr lang="en-US" dirty="0"/>
              <a:t>A </a:t>
            </a:r>
            <a:r>
              <a:rPr lang="en-US" dirty="0" err="1"/>
              <a:t>partir</a:t>
            </a:r>
            <a:r>
              <a:rPr lang="en-US" dirty="0"/>
              <a:t> de </a:t>
            </a:r>
            <a:r>
              <a:rPr lang="en-US" dirty="0" err="1"/>
              <a:t>ahora</a:t>
            </a:r>
            <a:r>
              <a:rPr lang="en-US" dirty="0"/>
              <a:t>, la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dirigirse</a:t>
            </a:r>
            <a:r>
              <a:rPr lang="en-US" dirty="0"/>
              <a:t> </a:t>
            </a:r>
            <a:r>
              <a:rPr lang="en-US" dirty="0" smtClean="0"/>
              <a:t>a: </a:t>
            </a:r>
            <a:r>
              <a:rPr lang="en-US" baseline="30000" dirty="0" smtClean="0">
                <a:solidFill>
                  <a:srgbClr val="A6A6A6"/>
                </a:solidFill>
              </a:rPr>
              <a:t>(1)</a:t>
            </a:r>
          </a:p>
          <a:p>
            <a:pPr lvl="1">
              <a:buClr>
                <a:srgbClr val="C00000"/>
              </a:buClr>
            </a:pPr>
            <a:r>
              <a:rPr lang="en-US" sz="2400" dirty="0" err="1" smtClean="0">
                <a:solidFill>
                  <a:schemeClr val="dk2"/>
                </a:solidFill>
              </a:rPr>
              <a:t>Distintos</a:t>
            </a:r>
            <a:r>
              <a:rPr lang="en-US" sz="2400" dirty="0" smtClean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fenotipos</a:t>
            </a:r>
            <a:r>
              <a:rPr lang="en-US" sz="2400" dirty="0">
                <a:solidFill>
                  <a:schemeClr val="dk2"/>
                </a:solidFill>
              </a:rPr>
              <a:t> en la </a:t>
            </a:r>
            <a:r>
              <a:rPr lang="en-US" sz="2400" dirty="0" err="1">
                <a:solidFill>
                  <a:schemeClr val="dk2"/>
                </a:solidFill>
              </a:rPr>
              <a:t>artrosis</a:t>
            </a:r>
            <a:r>
              <a:rPr lang="en-US" sz="2400" dirty="0">
                <a:solidFill>
                  <a:schemeClr val="dk2"/>
                </a:solidFill>
              </a:rPr>
              <a:t>, </a:t>
            </a:r>
            <a:r>
              <a:rPr lang="en-US" sz="2400" dirty="0" err="1">
                <a:solidFill>
                  <a:schemeClr val="dk2"/>
                </a:solidFill>
              </a:rPr>
              <a:t>que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requieren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enfoques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terapéuticos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</a:rPr>
              <a:t>diferentes</a:t>
            </a:r>
            <a:endParaRPr lang="en-US" sz="2400" dirty="0" smtClean="0">
              <a:solidFill>
                <a:schemeClr val="dk2"/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US" sz="2400" dirty="0" err="1" smtClean="0">
                <a:solidFill>
                  <a:schemeClr val="dk2"/>
                </a:solidFill>
              </a:rPr>
              <a:t>Mejores</a:t>
            </a:r>
            <a:r>
              <a:rPr lang="en-US" sz="2400" dirty="0" smtClean="0">
                <a:solidFill>
                  <a:schemeClr val="dk2"/>
                </a:solidFill>
              </a:rPr>
              <a:t> </a:t>
            </a:r>
            <a:r>
              <a:rPr lang="en-US" sz="2400" dirty="0">
                <a:solidFill>
                  <a:schemeClr val="dk2"/>
                </a:solidFill>
              </a:rPr>
              <a:t>y </a:t>
            </a:r>
            <a:r>
              <a:rPr lang="en-US" sz="2400" dirty="0" err="1">
                <a:solidFill>
                  <a:schemeClr val="dk2"/>
                </a:solidFill>
              </a:rPr>
              <a:t>más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precoces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pruebas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diagnósticas</a:t>
            </a:r>
            <a:r>
              <a:rPr lang="en-US" sz="2400" dirty="0">
                <a:solidFill>
                  <a:schemeClr val="dk2"/>
                </a:solidFill>
              </a:rPr>
              <a:t>, </a:t>
            </a:r>
            <a:r>
              <a:rPr lang="en-US" sz="2400" dirty="0" err="1">
                <a:solidFill>
                  <a:schemeClr val="dk2"/>
                </a:solidFill>
              </a:rPr>
              <a:t>como</a:t>
            </a:r>
            <a:r>
              <a:rPr lang="en-US" sz="2400" dirty="0">
                <a:solidFill>
                  <a:schemeClr val="dk2"/>
                </a:solidFill>
              </a:rPr>
              <a:t> los </a:t>
            </a:r>
            <a:r>
              <a:rPr lang="en-US" sz="2400" dirty="0" err="1">
                <a:solidFill>
                  <a:schemeClr val="dk2"/>
                </a:solidFill>
              </a:rPr>
              <a:t>biomarcadores</a:t>
            </a:r>
            <a:r>
              <a:rPr lang="en-US" sz="2400" dirty="0">
                <a:solidFill>
                  <a:schemeClr val="dk2"/>
                </a:solidFill>
              </a:rPr>
              <a:t> o la </a:t>
            </a:r>
            <a:r>
              <a:rPr lang="en-US" sz="2400" dirty="0" smtClean="0">
                <a:solidFill>
                  <a:schemeClr val="dk2"/>
                </a:solidFill>
              </a:rPr>
              <a:t>RMQ.</a:t>
            </a:r>
          </a:p>
          <a:p>
            <a:pPr lvl="1">
              <a:buClr>
                <a:srgbClr val="C00000"/>
              </a:buClr>
            </a:pPr>
            <a:r>
              <a:rPr lang="en-US" sz="2400" dirty="0" err="1" smtClean="0">
                <a:solidFill>
                  <a:schemeClr val="dk2"/>
                </a:solidFill>
              </a:rPr>
              <a:t>Nuevas</a:t>
            </a:r>
            <a:r>
              <a:rPr lang="en-US" sz="2400" dirty="0" smtClean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dianas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terapéuticas</a:t>
            </a:r>
            <a:r>
              <a:rPr lang="en-US" sz="2400" dirty="0">
                <a:solidFill>
                  <a:schemeClr val="dk2"/>
                </a:solidFill>
              </a:rPr>
              <a:t>, para </a:t>
            </a:r>
            <a:r>
              <a:rPr lang="en-US" sz="2400" dirty="0" err="1">
                <a:solidFill>
                  <a:schemeClr val="dk2"/>
                </a:solidFill>
              </a:rPr>
              <a:t>desarrollar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fármacos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más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</a:rPr>
              <a:t>eficaces</a:t>
            </a:r>
            <a:r>
              <a:rPr lang="en-US" sz="2400" dirty="0" smtClean="0">
                <a:solidFill>
                  <a:schemeClr val="dk2"/>
                </a:solidFill>
              </a:rPr>
              <a:t>.</a:t>
            </a:r>
            <a:r>
              <a:rPr lang="en-US" sz="2400" dirty="0" smtClean="0">
                <a:solidFill>
                  <a:schemeClr val="accent2"/>
                </a:solidFill>
              </a:rPr>
              <a:t>              </a:t>
            </a:r>
            <a:endParaRPr lang="en-US" sz="2400" dirty="0">
              <a:solidFill>
                <a:schemeClr val="accent2"/>
              </a:solidFill>
            </a:endParaRPr>
          </a:p>
          <a:p>
            <a:pPr lvl="1"/>
            <a:endParaRPr lang="en-US" b="1" i="1" dirty="0"/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355" name="Shape 355"/>
          <p:cNvSpPr txBox="1">
            <a:spLocks noGrp="1"/>
          </p:cNvSpPr>
          <p:nvPr>
            <p:ph type="body" sz="quarter" idx="10"/>
          </p:nvPr>
        </p:nvSpPr>
        <p:spPr>
          <a:xfrm>
            <a:off x="24768" y="5922506"/>
            <a:ext cx="11582443" cy="295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(</a:t>
            </a:r>
            <a:r>
              <a:rPr lang="en-US" dirty="0" smtClean="0"/>
              <a:t>1)  </a:t>
            </a:r>
            <a:r>
              <a:rPr lang="en-US" dirty="0" err="1"/>
              <a:t>Karsdal</a:t>
            </a:r>
            <a:r>
              <a:rPr lang="en-US" dirty="0"/>
              <a:t> MA, et al. </a:t>
            </a:r>
            <a:r>
              <a:rPr lang="en-US" dirty="0" err="1"/>
              <a:t>Ostheoartritis</a:t>
            </a:r>
            <a:r>
              <a:rPr lang="en-US" dirty="0"/>
              <a:t> and Cartilage. December 2016    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0" y="218300"/>
            <a:ext cx="12192000" cy="47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Artrosis</a:t>
            </a:r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200" b="1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tratamiento</a:t>
            </a:r>
            <a:r>
              <a:rPr lang="en-US" sz="32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farmacológico</a:t>
            </a:r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4810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" y="1015675"/>
            <a:ext cx="11959772" cy="4592024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Paracetamol: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/>
              <a:t>Considerado tratamiento de elección en múltiples guías.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/>
              <a:t>Se utiliza en más del 50% de los pacientes con artrosis.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>
                <a:solidFill>
                  <a:schemeClr val="dk2"/>
                </a:solidFill>
              </a:rPr>
              <a:t>“</a:t>
            </a:r>
            <a:r>
              <a:rPr lang="en-US" sz="2400" dirty="0" err="1">
                <a:solidFill>
                  <a:schemeClr val="dk2"/>
                </a:solidFill>
              </a:rPr>
              <a:t>Menos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eficaz</a:t>
            </a:r>
            <a:r>
              <a:rPr lang="en-US" sz="2400" dirty="0">
                <a:solidFill>
                  <a:schemeClr val="dk2"/>
                </a:solidFill>
              </a:rPr>
              <a:t> de lo </a:t>
            </a:r>
            <a:r>
              <a:rPr lang="en-US" sz="2400" dirty="0" err="1">
                <a:solidFill>
                  <a:schemeClr val="dk2"/>
                </a:solidFill>
              </a:rPr>
              <a:t>que</a:t>
            </a:r>
            <a:r>
              <a:rPr lang="en-US" sz="2400" dirty="0">
                <a:solidFill>
                  <a:schemeClr val="dk2"/>
                </a:solidFill>
              </a:rPr>
              <a:t> se </a:t>
            </a:r>
            <a:r>
              <a:rPr lang="en-US" sz="2400" dirty="0" err="1">
                <a:solidFill>
                  <a:schemeClr val="dk2"/>
                </a:solidFill>
              </a:rPr>
              <a:t>suponía</a:t>
            </a:r>
            <a:r>
              <a:rPr lang="en-US" sz="2400" dirty="0">
                <a:solidFill>
                  <a:schemeClr val="dk2"/>
                </a:solidFill>
              </a:rPr>
              <a:t> y </a:t>
            </a:r>
            <a:r>
              <a:rPr lang="en-US" sz="2400" dirty="0" err="1">
                <a:solidFill>
                  <a:schemeClr val="dk2"/>
                </a:solidFill>
              </a:rPr>
              <a:t>menos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seguro</a:t>
            </a:r>
            <a:r>
              <a:rPr lang="en-US" sz="2400" dirty="0">
                <a:solidFill>
                  <a:schemeClr val="dk2"/>
                </a:solidFill>
              </a:rPr>
              <a:t>, </a:t>
            </a:r>
            <a:r>
              <a:rPr lang="en-US" sz="2400" dirty="0" err="1">
                <a:solidFill>
                  <a:schemeClr val="dk2"/>
                </a:solidFill>
              </a:rPr>
              <a:t>incluso</a:t>
            </a:r>
            <a:r>
              <a:rPr lang="en-US" sz="2400" dirty="0">
                <a:solidFill>
                  <a:schemeClr val="dk2"/>
                </a:solidFill>
              </a:rPr>
              <a:t> en </a:t>
            </a:r>
            <a:r>
              <a:rPr lang="en-US" sz="2400" dirty="0" err="1">
                <a:solidFill>
                  <a:schemeClr val="dk2"/>
                </a:solidFill>
              </a:rPr>
              <a:t>relación</a:t>
            </a:r>
            <a:r>
              <a:rPr lang="en-US" sz="2400" dirty="0">
                <a:solidFill>
                  <a:schemeClr val="dk2"/>
                </a:solidFill>
              </a:rPr>
              <a:t> con </a:t>
            </a:r>
            <a:r>
              <a:rPr lang="en-US" sz="2400" dirty="0" err="1">
                <a:solidFill>
                  <a:schemeClr val="dk2"/>
                </a:solidFill>
              </a:rPr>
              <a:t>eventos</a:t>
            </a:r>
            <a:r>
              <a:rPr lang="en-US" sz="2400" dirty="0">
                <a:solidFill>
                  <a:schemeClr val="dk2"/>
                </a:solidFill>
              </a:rPr>
              <a:t> GI y </a:t>
            </a:r>
            <a:r>
              <a:rPr lang="en-US" sz="2400" dirty="0" err="1">
                <a:solidFill>
                  <a:schemeClr val="dk2"/>
                </a:solidFill>
              </a:rPr>
              <a:t>fallo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</a:rPr>
              <a:t>multiorgánico</a:t>
            </a:r>
            <a:r>
              <a:rPr lang="en-US" sz="2400" dirty="0">
                <a:solidFill>
                  <a:schemeClr val="dk2"/>
                </a:solidFill>
              </a:rPr>
              <a:t>”</a:t>
            </a:r>
            <a:r>
              <a:rPr lang="en-US" sz="2400" dirty="0"/>
              <a:t> </a:t>
            </a:r>
            <a:r>
              <a:rPr lang="en-US" sz="2400" baseline="30000" dirty="0" smtClean="0">
                <a:solidFill>
                  <a:srgbClr val="A6A6A6"/>
                </a:solidFill>
              </a:rPr>
              <a:t>(1)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“</a:t>
            </a:r>
            <a:r>
              <a:rPr lang="en-US" sz="2400" dirty="0" err="1"/>
              <a:t>Aumenta</a:t>
            </a:r>
            <a:r>
              <a:rPr lang="en-US" sz="2400" dirty="0"/>
              <a:t> el </a:t>
            </a:r>
            <a:r>
              <a:rPr lang="en-US" sz="2400" dirty="0">
                <a:solidFill>
                  <a:schemeClr val="dk2"/>
                </a:solidFill>
              </a:rPr>
              <a:t>RR </a:t>
            </a:r>
            <a:r>
              <a:rPr lang="en-US" sz="2400" dirty="0"/>
              <a:t>de </a:t>
            </a:r>
            <a:r>
              <a:rPr lang="en-US" sz="2400" dirty="0" err="1">
                <a:solidFill>
                  <a:schemeClr val="dk2"/>
                </a:solidFill>
              </a:rPr>
              <a:t>mortalidad</a:t>
            </a:r>
            <a:r>
              <a:rPr lang="en-US" sz="2400" dirty="0">
                <a:solidFill>
                  <a:schemeClr val="dk2"/>
                </a:solidFill>
              </a:rPr>
              <a:t>, EACV, EAGI y </a:t>
            </a:r>
            <a:r>
              <a:rPr lang="en-US" sz="2400" dirty="0" err="1">
                <a:solidFill>
                  <a:schemeClr val="dk2"/>
                </a:solidFill>
              </a:rPr>
              <a:t>renales</a:t>
            </a:r>
            <a:r>
              <a:rPr lang="en-US" sz="2400" dirty="0"/>
              <a:t>; lo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sugiere</a:t>
            </a:r>
            <a:r>
              <a:rPr lang="en-US" sz="2400" dirty="0"/>
              <a:t> un </a:t>
            </a:r>
            <a:r>
              <a:rPr lang="en-US" sz="2400" dirty="0" err="1"/>
              <a:t>grado</a:t>
            </a:r>
            <a:r>
              <a:rPr lang="en-US" sz="2400" dirty="0"/>
              <a:t> de </a:t>
            </a:r>
            <a:r>
              <a:rPr lang="en-US" sz="2400" dirty="0" err="1"/>
              <a:t>toxicidad</a:t>
            </a:r>
            <a:r>
              <a:rPr lang="en-US" sz="2400" dirty="0"/>
              <a:t> </a:t>
            </a:r>
            <a:r>
              <a:rPr lang="en-US" sz="2400" dirty="0" smtClean="0"/>
              <a:t>considerable</a:t>
            </a:r>
            <a:r>
              <a:rPr lang="en-US" sz="2400" dirty="0"/>
              <a:t>,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todo</a:t>
            </a:r>
            <a:r>
              <a:rPr lang="en-US" sz="2400" dirty="0"/>
              <a:t> en </a:t>
            </a:r>
            <a:r>
              <a:rPr lang="en-US" sz="2400" dirty="0" smtClean="0"/>
              <a:t> </a:t>
            </a:r>
            <a:r>
              <a:rPr lang="en-US" sz="2400" dirty="0" err="1" smtClean="0"/>
              <a:t>dosis</a:t>
            </a:r>
            <a:r>
              <a:rPr lang="en-US" sz="2400" dirty="0" smtClean="0"/>
              <a:t> </a:t>
            </a:r>
            <a:r>
              <a:rPr lang="en-US" sz="2400" dirty="0" err="1"/>
              <a:t>límite</a:t>
            </a:r>
            <a:r>
              <a:rPr lang="en-US" sz="2400" dirty="0"/>
              <a:t> </a:t>
            </a:r>
            <a:r>
              <a:rPr lang="en-US" sz="2400" dirty="0" err="1"/>
              <a:t>mantenidas</a:t>
            </a:r>
            <a:r>
              <a:rPr lang="en-US" sz="2400" dirty="0" smtClean="0"/>
              <a:t>”</a:t>
            </a:r>
            <a:r>
              <a:rPr lang="en-US" sz="2400" i="1" baseline="30000" dirty="0" smtClean="0">
                <a:solidFill>
                  <a:schemeClr val="accent2"/>
                </a:solidFill>
              </a:rPr>
              <a:t>(</a:t>
            </a:r>
            <a:r>
              <a:rPr lang="en-US" sz="2400" baseline="30000" dirty="0" smtClean="0">
                <a:solidFill>
                  <a:schemeClr val="accent2"/>
                </a:solidFill>
              </a:rPr>
              <a:t>2)</a:t>
            </a:r>
            <a:r>
              <a:rPr lang="en-US" sz="2400" baseline="30000" dirty="0" smtClean="0"/>
              <a:t>  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“</a:t>
            </a:r>
            <a:r>
              <a:rPr lang="en-US" sz="2400" dirty="0"/>
              <a:t>No </a:t>
            </a:r>
            <a:r>
              <a:rPr lang="en-US" sz="2400" dirty="0" err="1"/>
              <a:t>vemos</a:t>
            </a:r>
            <a:r>
              <a:rPr lang="en-US" sz="2400" dirty="0"/>
              <a:t> </a:t>
            </a:r>
            <a:r>
              <a:rPr lang="en-US" sz="2400" dirty="0" err="1"/>
              <a:t>ningún</a:t>
            </a:r>
            <a:r>
              <a:rPr lang="en-US" sz="2400" dirty="0"/>
              <a:t> </a:t>
            </a:r>
            <a:r>
              <a:rPr lang="en-US" sz="2400" dirty="0" err="1"/>
              <a:t>papel</a:t>
            </a:r>
            <a:r>
              <a:rPr lang="en-US" sz="2400" dirty="0"/>
              <a:t> para el </a:t>
            </a:r>
            <a:r>
              <a:rPr lang="en-US" sz="2400" dirty="0" err="1"/>
              <a:t>Paracetamol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agente</a:t>
            </a:r>
            <a:r>
              <a:rPr lang="en-US" sz="2400" dirty="0"/>
              <a:t> </a:t>
            </a:r>
            <a:r>
              <a:rPr lang="en-US" sz="2400" dirty="0" err="1"/>
              <a:t>único</a:t>
            </a:r>
            <a:r>
              <a:rPr lang="en-US" sz="2400" dirty="0"/>
              <a:t> en el </a:t>
            </a:r>
            <a:r>
              <a:rPr lang="en-US" sz="2400" dirty="0" err="1"/>
              <a:t>tratamiento</a:t>
            </a:r>
            <a:r>
              <a:rPr lang="en-US" sz="2400" dirty="0"/>
              <a:t> de los </a:t>
            </a:r>
            <a:r>
              <a:rPr lang="en-US" sz="2400" dirty="0" err="1" smtClean="0"/>
              <a:t>pacientes</a:t>
            </a:r>
            <a:r>
              <a:rPr lang="en-US" sz="2400" dirty="0" smtClean="0"/>
              <a:t> </a:t>
            </a:r>
            <a:r>
              <a:rPr lang="en-US" sz="2400" dirty="0"/>
              <a:t>con </a:t>
            </a:r>
            <a:r>
              <a:rPr lang="en-US" sz="2400" dirty="0" err="1"/>
              <a:t>artrosis</a:t>
            </a:r>
            <a:r>
              <a:rPr lang="en-US" sz="2400" dirty="0"/>
              <a:t>, en </a:t>
            </a:r>
            <a:r>
              <a:rPr lang="en-US" sz="2400" dirty="0" err="1"/>
              <a:t>ninguna</a:t>
            </a:r>
            <a:r>
              <a:rPr lang="en-US" sz="2400" dirty="0"/>
              <a:t> </a:t>
            </a:r>
            <a:r>
              <a:rPr lang="en-US" sz="2400" dirty="0" err="1"/>
              <a:t>dosis</a:t>
            </a:r>
            <a:r>
              <a:rPr lang="en-US" sz="2400" dirty="0" smtClean="0"/>
              <a:t>”</a:t>
            </a:r>
            <a:r>
              <a:rPr lang="en-US" sz="2400" baseline="30000" dirty="0" smtClean="0">
                <a:solidFill>
                  <a:schemeClr val="accent2"/>
                </a:solidFill>
              </a:rPr>
              <a:t>(3) (4)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>
                <a:solidFill>
                  <a:schemeClr val="dk2"/>
                </a:solidFill>
              </a:rPr>
              <a:t>“</a:t>
            </a:r>
            <a:r>
              <a:rPr lang="en-US" sz="2400" dirty="0">
                <a:solidFill>
                  <a:schemeClr val="dk2"/>
                </a:solidFill>
              </a:rPr>
              <a:t>El </a:t>
            </a:r>
            <a:r>
              <a:rPr lang="en-US" sz="2400" dirty="0" err="1">
                <a:solidFill>
                  <a:schemeClr val="dk2"/>
                </a:solidFill>
              </a:rPr>
              <a:t>riesgo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es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dosis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dependiente</a:t>
            </a:r>
            <a:r>
              <a:rPr lang="en-US" sz="2400" dirty="0">
                <a:solidFill>
                  <a:schemeClr val="dk2"/>
                </a:solidFill>
              </a:rPr>
              <a:t>:</a:t>
            </a:r>
            <a:r>
              <a:rPr lang="en-US" sz="2400" i="1" dirty="0">
                <a:solidFill>
                  <a:schemeClr val="dk2"/>
                </a:solidFill>
              </a:rPr>
              <a:t>  </a:t>
            </a:r>
            <a:r>
              <a:rPr lang="en-US" sz="2400" dirty="0" smtClean="0">
                <a:solidFill>
                  <a:schemeClr val="dk2"/>
                </a:solidFill>
              </a:rPr>
              <a:t>en </a:t>
            </a:r>
            <a:r>
              <a:rPr lang="en-US" sz="2400" dirty="0" err="1">
                <a:solidFill>
                  <a:schemeClr val="dk2"/>
                </a:solidFill>
              </a:rPr>
              <a:t>dosis</a:t>
            </a:r>
            <a:r>
              <a:rPr lang="en-US" sz="2400" dirty="0">
                <a:solidFill>
                  <a:schemeClr val="dk2"/>
                </a:solidFill>
              </a:rPr>
              <a:t> &gt; 3 </a:t>
            </a:r>
            <a:r>
              <a:rPr lang="en-US" sz="2400" dirty="0" err="1" smtClean="0">
                <a:solidFill>
                  <a:schemeClr val="dk2"/>
                </a:solidFill>
              </a:rPr>
              <a:t>gramos</a:t>
            </a:r>
            <a:r>
              <a:rPr lang="en-US" sz="2400" dirty="0" smtClean="0">
                <a:solidFill>
                  <a:schemeClr val="dk2"/>
                </a:solidFill>
              </a:rPr>
              <a:t> al </a:t>
            </a:r>
            <a:r>
              <a:rPr lang="en-US" sz="2400" dirty="0" err="1" smtClean="0">
                <a:solidFill>
                  <a:schemeClr val="dk2"/>
                </a:solidFill>
              </a:rPr>
              <a:t>día</a:t>
            </a:r>
            <a:r>
              <a:rPr lang="en-US" sz="2400" dirty="0" smtClean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puede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presentar</a:t>
            </a:r>
            <a:r>
              <a:rPr lang="en-US" sz="2400" dirty="0">
                <a:solidFill>
                  <a:schemeClr val="dk2"/>
                </a:solidFill>
              </a:rPr>
              <a:t> EACV, GI, R…” </a:t>
            </a:r>
            <a:r>
              <a:rPr lang="en-US" sz="2400" baseline="30000" dirty="0" smtClean="0">
                <a:solidFill>
                  <a:schemeClr val="accent2"/>
                </a:solidFill>
              </a:rPr>
              <a:t>(5)</a:t>
            </a:r>
            <a:r>
              <a:rPr lang="en-US" sz="2400" i="1" baseline="30000" dirty="0" smtClean="0">
                <a:solidFill>
                  <a:schemeClr val="dk2"/>
                </a:solidFill>
              </a:rPr>
              <a:t>  </a:t>
            </a:r>
            <a:endParaRPr lang="es-ES" sz="2400" baseline="30000" dirty="0" smtClean="0"/>
          </a:p>
          <a:p>
            <a:pPr lvl="1"/>
            <a:endParaRPr lang="es-ES" sz="2400" dirty="0"/>
          </a:p>
        </p:txBody>
      </p:sp>
      <p:sp>
        <p:nvSpPr>
          <p:cNvPr id="362" name="Shape 362"/>
          <p:cNvSpPr txBox="1">
            <a:spLocks noGrp="1"/>
          </p:cNvSpPr>
          <p:nvPr>
            <p:ph type="body" sz="quarter" idx="10"/>
          </p:nvPr>
        </p:nvSpPr>
        <p:spPr>
          <a:xfrm>
            <a:off x="-14557" y="5211299"/>
            <a:ext cx="11582443" cy="295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 smtClean="0"/>
              <a:t>(1)  </a:t>
            </a:r>
            <a:r>
              <a:rPr lang="en-US" sz="1200" dirty="0" err="1"/>
              <a:t>McAlindon</a:t>
            </a:r>
            <a:r>
              <a:rPr lang="en-US" sz="1200" dirty="0"/>
              <a:t> TE, et al. OARSI guidelines. </a:t>
            </a:r>
            <a:r>
              <a:rPr lang="en-US" sz="1200" dirty="0" err="1"/>
              <a:t>Ostheoartritis</a:t>
            </a:r>
            <a:r>
              <a:rPr lang="en-US" sz="1200" dirty="0"/>
              <a:t> </a:t>
            </a:r>
            <a:r>
              <a:rPr lang="en-US" sz="1200" dirty="0" err="1"/>
              <a:t>Cartílage</a:t>
            </a:r>
            <a:r>
              <a:rPr lang="en-US" sz="1200" dirty="0"/>
              <a:t> 2014;22:363-388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200" dirty="0" smtClean="0"/>
              <a:t>(2)  </a:t>
            </a:r>
            <a:r>
              <a:rPr lang="en-US" sz="1200" dirty="0"/>
              <a:t>Rev. </a:t>
            </a:r>
            <a:r>
              <a:rPr lang="en-US" sz="1200" dirty="0" err="1"/>
              <a:t>Sistem</a:t>
            </a:r>
            <a:r>
              <a:rPr lang="en-US" sz="1200" dirty="0"/>
              <a:t>. de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riesgos</a:t>
            </a:r>
            <a:r>
              <a:rPr lang="en-US" sz="1200" dirty="0"/>
              <a:t> de Paracetamol. Web de CADIME. 10-04-2016</a:t>
            </a:r>
          </a:p>
          <a:p>
            <a:pPr lvl="0">
              <a:spcBef>
                <a:spcPts val="0"/>
              </a:spcBef>
              <a:buNone/>
            </a:pPr>
            <a:r>
              <a:rPr lang="en-US" sz="1200" dirty="0" smtClean="0"/>
              <a:t>(3)  </a:t>
            </a:r>
            <a:r>
              <a:rPr lang="en-US" sz="1200" dirty="0"/>
              <a:t>Da Costa B, et al. </a:t>
            </a:r>
            <a:r>
              <a:rPr lang="en-US" sz="1200" dirty="0" smtClean="0"/>
              <a:t>Lancet 2016; 387 (10033):2093-2105</a:t>
            </a:r>
            <a:endParaRPr lang="en-US" sz="1200" dirty="0"/>
          </a:p>
          <a:p>
            <a:pPr lvl="0">
              <a:spcBef>
                <a:spcPts val="0"/>
              </a:spcBef>
            </a:pPr>
            <a:r>
              <a:rPr lang="en-US" sz="1200" dirty="0" smtClean="0"/>
              <a:t>(4) </a:t>
            </a:r>
            <a:r>
              <a:rPr lang="pt-BR" sz="1200" dirty="0"/>
              <a:t>BMJ. 2015 Mar 31;350:h1225. doi: </a:t>
            </a:r>
            <a:r>
              <a:rPr lang="pt-BR" sz="1200" dirty="0" smtClean="0"/>
              <a:t>10.1136/bmj.h1225</a:t>
            </a:r>
            <a:endParaRPr lang="en-US" sz="1200" dirty="0"/>
          </a:p>
          <a:p>
            <a:pPr lvl="0">
              <a:spcBef>
                <a:spcPts val="0"/>
              </a:spcBef>
              <a:buNone/>
            </a:pPr>
            <a:r>
              <a:rPr lang="en-US" sz="1200" dirty="0" smtClean="0"/>
              <a:t>(5)  </a:t>
            </a:r>
            <a:r>
              <a:rPr lang="en-US" sz="1200" dirty="0"/>
              <a:t>Roberts et Al. </a:t>
            </a:r>
            <a:r>
              <a:rPr lang="en-US" sz="1200" dirty="0" err="1"/>
              <a:t>Revisión</a:t>
            </a:r>
            <a:r>
              <a:rPr lang="en-US" sz="1200" dirty="0"/>
              <a:t> </a:t>
            </a:r>
            <a:r>
              <a:rPr lang="en-US" sz="1200" dirty="0" err="1"/>
              <a:t>sistemática</a:t>
            </a:r>
            <a:r>
              <a:rPr lang="en-US" sz="1200" dirty="0"/>
              <a:t> de </a:t>
            </a:r>
            <a:r>
              <a:rPr lang="en-US" sz="1200" dirty="0" err="1"/>
              <a:t>seguridad</a:t>
            </a:r>
            <a:r>
              <a:rPr lang="en-US" sz="1200" dirty="0"/>
              <a:t> de Paracetamol. Ann. Rheum. Dis 2014. 206914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200" dirty="0"/>
              <a:t>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    </a:t>
            </a:r>
          </a:p>
        </p:txBody>
      </p:sp>
      <p:sp>
        <p:nvSpPr>
          <p:cNvPr id="363" name="Shape 363"/>
          <p:cNvSpPr/>
          <p:nvPr/>
        </p:nvSpPr>
        <p:spPr>
          <a:xfrm>
            <a:off x="7712975" y="966475"/>
            <a:ext cx="764100" cy="69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 txBox="1"/>
          <p:nvPr/>
        </p:nvSpPr>
        <p:spPr>
          <a:xfrm>
            <a:off x="0" y="218300"/>
            <a:ext cx="12192000" cy="47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2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Artrosis</a:t>
            </a:r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2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tratamiento</a:t>
            </a:r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farmacológico</a:t>
            </a:r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2361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s-ES" dirty="0" err="1" smtClean="0"/>
              <a:t>AINEs</a:t>
            </a:r>
            <a:r>
              <a:rPr lang="es-ES" dirty="0" smtClean="0"/>
              <a:t> y </a:t>
            </a:r>
            <a:r>
              <a:rPr lang="es-ES" dirty="0" err="1" smtClean="0"/>
              <a:t>COXIBs</a:t>
            </a:r>
            <a:r>
              <a:rPr lang="es-ES" dirty="0" smtClean="0"/>
              <a:t>:</a:t>
            </a:r>
          </a:p>
          <a:p>
            <a:pPr lvl="1">
              <a:buClr>
                <a:srgbClr val="C00000"/>
              </a:buClr>
            </a:pPr>
            <a:r>
              <a:rPr lang="es-ES" dirty="0" smtClean="0"/>
              <a:t>Muy eficaces; más que el paracetamol (A).</a:t>
            </a:r>
          </a:p>
          <a:p>
            <a:pPr lvl="1">
              <a:buClr>
                <a:srgbClr val="C00000"/>
              </a:buClr>
            </a:pPr>
            <a:r>
              <a:rPr lang="es-ES" dirty="0" smtClean="0"/>
              <a:t>Los </a:t>
            </a:r>
            <a:r>
              <a:rPr lang="es-ES" dirty="0" err="1" smtClean="0"/>
              <a:t>COXIBs</a:t>
            </a:r>
            <a:r>
              <a:rPr lang="es-ES" dirty="0" smtClean="0"/>
              <a:t> presentan un 50% menos de RGI.</a:t>
            </a:r>
          </a:p>
          <a:p>
            <a:pPr lvl="1">
              <a:buClr>
                <a:srgbClr val="C00000"/>
              </a:buClr>
            </a:pPr>
            <a:r>
              <a:rPr lang="es-ES" sz="2000" dirty="0" smtClean="0"/>
              <a:t>“Tienen contraindicaciones; porque aumenta RCV (IAM e ictus), RGI, R renal y R hepático.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chemeClr val="dk2"/>
                </a:solidFill>
              </a:rPr>
              <a:t>“</a:t>
            </a:r>
            <a:r>
              <a:rPr lang="en-US" sz="2000" dirty="0" err="1" smtClean="0">
                <a:solidFill>
                  <a:schemeClr val="dk2"/>
                </a:solidFill>
              </a:rPr>
              <a:t>Todos</a:t>
            </a:r>
            <a:r>
              <a:rPr lang="en-US" sz="2000" dirty="0" smtClean="0">
                <a:solidFill>
                  <a:schemeClr val="dk2"/>
                </a:solidFill>
              </a:rPr>
              <a:t> los AINES, </a:t>
            </a:r>
            <a:r>
              <a:rPr lang="en-US" sz="2000" dirty="0" err="1" smtClean="0">
                <a:solidFill>
                  <a:schemeClr val="dk2"/>
                </a:solidFill>
              </a:rPr>
              <a:t>tanto</a:t>
            </a:r>
            <a:r>
              <a:rPr lang="en-US" sz="2000" dirty="0" smtClean="0">
                <a:solidFill>
                  <a:schemeClr val="dk2"/>
                </a:solidFill>
              </a:rPr>
              <a:t> los </a:t>
            </a:r>
            <a:r>
              <a:rPr lang="en-US" sz="2000" dirty="0" err="1" smtClean="0">
                <a:solidFill>
                  <a:schemeClr val="dk2"/>
                </a:solidFill>
              </a:rPr>
              <a:t>clásicos</a:t>
            </a:r>
            <a:r>
              <a:rPr lang="en-US" sz="2000" dirty="0" smtClean="0">
                <a:solidFill>
                  <a:schemeClr val="dk2"/>
                </a:solidFill>
              </a:rPr>
              <a:t> </a:t>
            </a:r>
            <a:r>
              <a:rPr lang="en-US" sz="2000" dirty="0" err="1" smtClean="0">
                <a:solidFill>
                  <a:schemeClr val="dk2"/>
                </a:solidFill>
              </a:rPr>
              <a:t>como</a:t>
            </a:r>
            <a:r>
              <a:rPr lang="en-US" sz="2000" dirty="0" smtClean="0">
                <a:solidFill>
                  <a:schemeClr val="dk2"/>
                </a:solidFill>
              </a:rPr>
              <a:t> los </a:t>
            </a:r>
            <a:r>
              <a:rPr lang="en-US" sz="2000" dirty="0" err="1" smtClean="0">
                <a:solidFill>
                  <a:schemeClr val="dk2"/>
                </a:solidFill>
              </a:rPr>
              <a:t>inhibidores</a:t>
            </a:r>
            <a:r>
              <a:rPr lang="en-US" sz="2000" dirty="0" smtClean="0">
                <a:solidFill>
                  <a:schemeClr val="dk2"/>
                </a:solidFill>
              </a:rPr>
              <a:t> de la COX-2, </a:t>
            </a:r>
            <a:r>
              <a:rPr lang="en-US" sz="2000" dirty="0" err="1" smtClean="0">
                <a:solidFill>
                  <a:schemeClr val="dk2"/>
                </a:solidFill>
              </a:rPr>
              <a:t>tienen</a:t>
            </a:r>
            <a:r>
              <a:rPr lang="en-US" sz="2000" dirty="0" smtClean="0">
                <a:solidFill>
                  <a:schemeClr val="dk2"/>
                </a:solidFill>
              </a:rPr>
              <a:t> EACV y EAGI. El RCV de </a:t>
            </a:r>
            <a:r>
              <a:rPr lang="en-US" sz="2000" dirty="0" err="1" smtClean="0">
                <a:solidFill>
                  <a:schemeClr val="dk2"/>
                </a:solidFill>
              </a:rPr>
              <a:t>diclofenaco</a:t>
            </a:r>
            <a:r>
              <a:rPr lang="en-US" sz="2000" dirty="0" smtClean="0">
                <a:solidFill>
                  <a:schemeClr val="dk2"/>
                </a:solidFill>
              </a:rPr>
              <a:t> e </a:t>
            </a:r>
            <a:r>
              <a:rPr lang="en-US" sz="2000" dirty="0" err="1" smtClean="0">
                <a:solidFill>
                  <a:schemeClr val="dk2"/>
                </a:solidFill>
              </a:rPr>
              <a:t>ibuprofeno</a:t>
            </a:r>
            <a:r>
              <a:rPr lang="en-US" sz="2000" dirty="0" smtClean="0">
                <a:solidFill>
                  <a:schemeClr val="dk2"/>
                </a:solidFill>
              </a:rPr>
              <a:t> </a:t>
            </a:r>
            <a:r>
              <a:rPr lang="en-US" sz="2000" dirty="0" err="1" smtClean="0">
                <a:solidFill>
                  <a:schemeClr val="dk2"/>
                </a:solidFill>
              </a:rPr>
              <a:t>es</a:t>
            </a:r>
            <a:r>
              <a:rPr lang="en-US" sz="2000" dirty="0" smtClean="0">
                <a:solidFill>
                  <a:schemeClr val="dk2"/>
                </a:solidFill>
              </a:rPr>
              <a:t> comparable al de los COXIBs; </a:t>
            </a:r>
            <a:r>
              <a:rPr lang="en-US" sz="2000" dirty="0" err="1" smtClean="0">
                <a:solidFill>
                  <a:schemeClr val="dk2"/>
                </a:solidFill>
              </a:rPr>
              <a:t>mientras</a:t>
            </a:r>
            <a:r>
              <a:rPr lang="en-US" sz="2000" dirty="0" smtClean="0">
                <a:solidFill>
                  <a:schemeClr val="dk2"/>
                </a:solidFill>
              </a:rPr>
              <a:t> </a:t>
            </a:r>
            <a:r>
              <a:rPr lang="en-US" sz="2000" dirty="0" err="1" smtClean="0">
                <a:solidFill>
                  <a:schemeClr val="dk2"/>
                </a:solidFill>
              </a:rPr>
              <a:t>que</a:t>
            </a:r>
            <a:r>
              <a:rPr lang="en-US" sz="2000" dirty="0" smtClean="0">
                <a:solidFill>
                  <a:schemeClr val="dk2"/>
                </a:solidFill>
              </a:rPr>
              <a:t> </a:t>
            </a:r>
            <a:r>
              <a:rPr lang="en-US" sz="2000" dirty="0" err="1" smtClean="0">
                <a:solidFill>
                  <a:schemeClr val="dk2"/>
                </a:solidFill>
              </a:rPr>
              <a:t>Naproxeno</a:t>
            </a:r>
            <a:r>
              <a:rPr lang="en-US" sz="2000" dirty="0" smtClean="0">
                <a:solidFill>
                  <a:schemeClr val="dk2"/>
                </a:solidFill>
              </a:rPr>
              <a:t> </a:t>
            </a:r>
            <a:r>
              <a:rPr lang="en-US" sz="2000" dirty="0" err="1" smtClean="0">
                <a:solidFill>
                  <a:schemeClr val="dk2"/>
                </a:solidFill>
              </a:rPr>
              <a:t>es</a:t>
            </a:r>
            <a:r>
              <a:rPr lang="en-US" sz="2000" dirty="0" smtClean="0">
                <a:solidFill>
                  <a:schemeClr val="dk2"/>
                </a:solidFill>
              </a:rPr>
              <a:t> el AINE </a:t>
            </a:r>
            <a:r>
              <a:rPr lang="en-US" sz="2000" dirty="0" err="1" smtClean="0">
                <a:solidFill>
                  <a:schemeClr val="dk2"/>
                </a:solidFill>
              </a:rPr>
              <a:t>que</a:t>
            </a:r>
            <a:r>
              <a:rPr lang="en-US" sz="2000" dirty="0" smtClean="0">
                <a:solidFill>
                  <a:schemeClr val="dk2"/>
                </a:solidFill>
              </a:rPr>
              <a:t> se </a:t>
            </a:r>
            <a:r>
              <a:rPr lang="en-US" sz="2000" dirty="0" err="1" smtClean="0">
                <a:solidFill>
                  <a:schemeClr val="dk2"/>
                </a:solidFill>
              </a:rPr>
              <a:t>asocia</a:t>
            </a:r>
            <a:r>
              <a:rPr lang="en-US" sz="2000" dirty="0" smtClean="0">
                <a:solidFill>
                  <a:schemeClr val="dk2"/>
                </a:solidFill>
              </a:rPr>
              <a:t> a </a:t>
            </a:r>
            <a:r>
              <a:rPr lang="en-US" sz="2000" dirty="0" err="1" smtClean="0">
                <a:solidFill>
                  <a:schemeClr val="dk2"/>
                </a:solidFill>
              </a:rPr>
              <a:t>menor</a:t>
            </a:r>
            <a:r>
              <a:rPr lang="en-US" sz="2000" dirty="0" smtClean="0">
                <a:solidFill>
                  <a:schemeClr val="dk2"/>
                </a:solidFill>
              </a:rPr>
              <a:t> RCV”</a:t>
            </a:r>
            <a:r>
              <a:rPr lang="en-US" sz="2000" dirty="0" smtClean="0"/>
              <a:t> </a:t>
            </a:r>
            <a:endParaRPr lang="en-US" sz="2000" baseline="30000" dirty="0" smtClean="0">
              <a:solidFill>
                <a:srgbClr val="A6A6A6"/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US" sz="2000" dirty="0" smtClean="0"/>
              <a:t>“</a:t>
            </a:r>
            <a:r>
              <a:rPr lang="en-US" sz="2000" dirty="0" err="1" smtClean="0"/>
              <a:t>Es</a:t>
            </a:r>
            <a:r>
              <a:rPr lang="en-US" sz="2000" dirty="0" smtClean="0"/>
              <a:t> probable </a:t>
            </a:r>
            <a:r>
              <a:rPr lang="en-US" sz="2000" dirty="0" err="1" smtClean="0"/>
              <a:t>que</a:t>
            </a:r>
            <a:r>
              <a:rPr lang="en-US" sz="2000" dirty="0" smtClean="0"/>
              <a:t> los </a:t>
            </a:r>
            <a:r>
              <a:rPr lang="en-US" sz="2000" dirty="0" err="1" smtClean="0"/>
              <a:t>efectos</a:t>
            </a:r>
            <a:r>
              <a:rPr lang="en-US" sz="2000" dirty="0" smtClean="0"/>
              <a:t> </a:t>
            </a:r>
            <a:r>
              <a:rPr lang="en-US" sz="2000" dirty="0" err="1" smtClean="0"/>
              <a:t>secundarios</a:t>
            </a:r>
            <a:r>
              <a:rPr lang="en-US" sz="2000" dirty="0" smtClean="0"/>
              <a:t> de los AINEs, </a:t>
            </a:r>
            <a:r>
              <a:rPr lang="en-US" sz="2000" dirty="0" err="1" smtClean="0"/>
              <a:t>superen</a:t>
            </a:r>
            <a:r>
              <a:rPr lang="en-US" sz="2000" dirty="0" smtClean="0"/>
              <a:t> a los </a:t>
            </a:r>
            <a:r>
              <a:rPr lang="en-US" sz="2000" dirty="0" err="1" smtClean="0"/>
              <a:t>beneficios</a:t>
            </a:r>
            <a:r>
              <a:rPr lang="en-US" sz="2000" dirty="0" smtClean="0"/>
              <a:t> </a:t>
            </a:r>
            <a:r>
              <a:rPr lang="en-US" sz="2000" dirty="0" err="1" smtClean="0"/>
              <a:t>cuando</a:t>
            </a:r>
            <a:r>
              <a:rPr lang="en-US" sz="2000" dirty="0" smtClean="0"/>
              <a:t> se </a:t>
            </a:r>
            <a:r>
              <a:rPr lang="en-US" sz="2000" dirty="0" err="1" smtClean="0"/>
              <a:t>usan</a:t>
            </a:r>
            <a:r>
              <a:rPr lang="en-US" sz="2000" dirty="0" smtClean="0"/>
              <a:t> de forma </a:t>
            </a:r>
            <a:r>
              <a:rPr lang="en-US" sz="2000" dirty="0" err="1" smtClean="0"/>
              <a:t>prolongada</a:t>
            </a:r>
            <a:r>
              <a:rPr lang="en-US" sz="2000" dirty="0" smtClean="0">
                <a:solidFill>
                  <a:schemeClr val="bg2"/>
                </a:solidFill>
              </a:rPr>
              <a:t>. No se </a:t>
            </a:r>
            <a:r>
              <a:rPr lang="en-US" sz="2000" dirty="0" err="1" smtClean="0">
                <a:solidFill>
                  <a:schemeClr val="bg2"/>
                </a:solidFill>
              </a:rPr>
              <a:t>recomiendan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como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tratamiento</a:t>
            </a:r>
            <a:r>
              <a:rPr lang="en-US" sz="2000" dirty="0" smtClean="0">
                <a:solidFill>
                  <a:schemeClr val="bg2"/>
                </a:solidFill>
              </a:rPr>
              <a:t> a largo </a:t>
            </a:r>
            <a:r>
              <a:rPr lang="en-US" sz="2000" dirty="0" err="1" smtClean="0">
                <a:solidFill>
                  <a:schemeClr val="bg2"/>
                </a:solidFill>
              </a:rPr>
              <a:t>plazo</a:t>
            </a:r>
            <a:r>
              <a:rPr lang="en-US" sz="2000" dirty="0" smtClean="0"/>
              <a:t>”</a:t>
            </a:r>
            <a:r>
              <a:rPr lang="en-US" sz="2000" i="1" baseline="30000" dirty="0" smtClean="0">
                <a:solidFill>
                  <a:schemeClr val="accent2"/>
                </a:solidFill>
              </a:rPr>
              <a:t>(</a:t>
            </a:r>
            <a:r>
              <a:rPr lang="en-US" sz="2000" baseline="30000" dirty="0" smtClean="0">
                <a:solidFill>
                  <a:schemeClr val="accent2"/>
                </a:solidFill>
              </a:rPr>
              <a:t>2)</a:t>
            </a:r>
            <a:r>
              <a:rPr lang="en-US" sz="2000" baseline="30000" dirty="0" smtClean="0"/>
              <a:t>  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/>
              <a:t>“Los AINEs </a:t>
            </a:r>
            <a:r>
              <a:rPr lang="en-US" sz="2000" dirty="0" err="1" smtClean="0"/>
              <a:t>deben</a:t>
            </a:r>
            <a:r>
              <a:rPr lang="en-US" sz="2000" dirty="0" smtClean="0"/>
              <a:t> </a:t>
            </a:r>
            <a:r>
              <a:rPr lang="en-US" sz="2000" dirty="0" err="1" smtClean="0"/>
              <a:t>utilizarse</a:t>
            </a:r>
            <a:r>
              <a:rPr lang="en-US" sz="2000" dirty="0" smtClean="0"/>
              <a:t> solo </a:t>
            </a:r>
            <a:r>
              <a:rPr lang="en-US" sz="2000" dirty="0" err="1" smtClean="0"/>
              <a:t>si</a:t>
            </a:r>
            <a:r>
              <a:rPr lang="en-US" sz="2000" dirty="0" smtClean="0"/>
              <a:t> son </a:t>
            </a:r>
            <a:r>
              <a:rPr lang="en-US" sz="2000" dirty="0" err="1" smtClean="0"/>
              <a:t>imprescindibles</a:t>
            </a:r>
            <a:r>
              <a:rPr lang="en-US" sz="2000" dirty="0" smtClean="0"/>
              <a:t>, en la </a:t>
            </a:r>
            <a:r>
              <a:rPr lang="en-US" sz="2000" dirty="0" err="1" smtClean="0"/>
              <a:t>menos</a:t>
            </a:r>
            <a:r>
              <a:rPr lang="en-US" sz="2000" dirty="0" smtClean="0"/>
              <a:t> </a:t>
            </a:r>
            <a:r>
              <a:rPr lang="en-US" sz="2000" dirty="0" err="1" smtClean="0"/>
              <a:t>dosis</a:t>
            </a:r>
            <a:r>
              <a:rPr lang="en-US" sz="2000" dirty="0" smtClean="0"/>
              <a:t> </a:t>
            </a:r>
            <a:r>
              <a:rPr lang="en-US" sz="2000" dirty="0" err="1" smtClean="0"/>
              <a:t>eficaz</a:t>
            </a:r>
            <a:r>
              <a:rPr lang="en-US" sz="2000" dirty="0" smtClean="0"/>
              <a:t> y </a:t>
            </a:r>
            <a:r>
              <a:rPr lang="en-US" sz="2000" dirty="0" err="1" smtClean="0"/>
              <a:t>durante</a:t>
            </a:r>
            <a:r>
              <a:rPr lang="en-US" sz="2000" dirty="0" smtClean="0"/>
              <a:t> el </a:t>
            </a:r>
            <a:r>
              <a:rPr lang="en-US" sz="2000" dirty="0" err="1" smtClean="0"/>
              <a:t>menor</a:t>
            </a:r>
            <a:r>
              <a:rPr lang="en-US" sz="2000" dirty="0" smtClean="0"/>
              <a:t> </a:t>
            </a:r>
            <a:r>
              <a:rPr lang="en-US" sz="2000" dirty="0" err="1" smtClean="0"/>
              <a:t>tiempo</a:t>
            </a:r>
            <a:r>
              <a:rPr lang="en-US" sz="2000" dirty="0" smtClean="0"/>
              <a:t> </a:t>
            </a:r>
            <a:r>
              <a:rPr lang="en-US" sz="2000" dirty="0" err="1" smtClean="0"/>
              <a:t>posible</a:t>
            </a:r>
            <a:r>
              <a:rPr lang="en-US" sz="2000" dirty="0" smtClean="0"/>
              <a:t>”</a:t>
            </a:r>
            <a:r>
              <a:rPr lang="en-US" sz="2000" baseline="30000" dirty="0" smtClean="0">
                <a:solidFill>
                  <a:schemeClr val="accent2"/>
                </a:solidFill>
              </a:rPr>
              <a:t>(3) (4)</a:t>
            </a:r>
          </a:p>
          <a:p>
            <a:pPr lvl="1">
              <a:buClr>
                <a:srgbClr val="C00000"/>
              </a:buClr>
            </a:pPr>
            <a:r>
              <a:rPr lang="es-ES" sz="2000" dirty="0" smtClean="0">
                <a:solidFill>
                  <a:schemeClr val="dk2"/>
                </a:solidFill>
              </a:rPr>
              <a:t>Los AINES tópicos, la </a:t>
            </a:r>
            <a:r>
              <a:rPr lang="es-ES" sz="2000" dirty="0" err="1" smtClean="0">
                <a:solidFill>
                  <a:schemeClr val="dk2"/>
                </a:solidFill>
              </a:rPr>
              <a:t>capsaicina</a:t>
            </a:r>
            <a:r>
              <a:rPr lang="es-ES" sz="2000" dirty="0">
                <a:solidFill>
                  <a:schemeClr val="dk2"/>
                </a:solidFill>
              </a:rPr>
              <a:t> </a:t>
            </a:r>
            <a:r>
              <a:rPr lang="es-ES" sz="2000" dirty="0" smtClean="0">
                <a:solidFill>
                  <a:schemeClr val="dk2"/>
                </a:solidFill>
              </a:rPr>
              <a:t>y los corticoides IA son buenas alternativas.</a:t>
            </a:r>
            <a:endParaRPr lang="es-ES" sz="2000" baseline="30000" dirty="0" smtClean="0"/>
          </a:p>
          <a:p>
            <a:pPr lvl="1"/>
            <a:endParaRPr lang="es-ES" dirty="0"/>
          </a:p>
        </p:txBody>
      </p:sp>
      <p:sp>
        <p:nvSpPr>
          <p:cNvPr id="362" name="Shape 362"/>
          <p:cNvSpPr txBox="1">
            <a:spLocks noGrp="1"/>
          </p:cNvSpPr>
          <p:nvPr>
            <p:ph type="body" sz="quarter" idx="10"/>
          </p:nvPr>
        </p:nvSpPr>
        <p:spPr>
          <a:xfrm>
            <a:off x="-43" y="5283876"/>
            <a:ext cx="11582443" cy="295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 smtClean="0"/>
              <a:t>(1)  </a:t>
            </a:r>
            <a:r>
              <a:rPr lang="en-US" sz="1200" dirty="0" err="1"/>
              <a:t>McAlindon</a:t>
            </a:r>
            <a:r>
              <a:rPr lang="en-US" sz="1200" dirty="0"/>
              <a:t> TE, et al. OARSI guidelines. </a:t>
            </a:r>
            <a:r>
              <a:rPr lang="en-US" sz="1200" dirty="0" err="1"/>
              <a:t>Ostheoartritis</a:t>
            </a:r>
            <a:r>
              <a:rPr lang="en-US" sz="1200" dirty="0"/>
              <a:t> </a:t>
            </a:r>
            <a:r>
              <a:rPr lang="en-US" sz="1200" dirty="0" err="1"/>
              <a:t>Cartílage</a:t>
            </a:r>
            <a:r>
              <a:rPr lang="en-US" sz="1200" dirty="0"/>
              <a:t> 2014;22:363-388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200" dirty="0" smtClean="0"/>
              <a:t>(2)  </a:t>
            </a:r>
            <a:r>
              <a:rPr lang="en-US" sz="1200" dirty="0"/>
              <a:t>Rev. </a:t>
            </a:r>
            <a:r>
              <a:rPr lang="en-US" sz="1200" dirty="0" err="1"/>
              <a:t>Sistem</a:t>
            </a:r>
            <a:r>
              <a:rPr lang="en-US" sz="1200" dirty="0"/>
              <a:t>. de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riesgos</a:t>
            </a:r>
            <a:r>
              <a:rPr lang="en-US" sz="1200" dirty="0"/>
              <a:t> de Paracetamol. Web de CADIME. 10-04-2016</a:t>
            </a:r>
          </a:p>
          <a:p>
            <a:pPr lvl="0">
              <a:spcBef>
                <a:spcPts val="0"/>
              </a:spcBef>
              <a:buNone/>
            </a:pPr>
            <a:r>
              <a:rPr lang="en-US" sz="1200" dirty="0" smtClean="0"/>
              <a:t>(3)  </a:t>
            </a:r>
            <a:r>
              <a:rPr lang="en-US" sz="1200" dirty="0"/>
              <a:t>Da Costa B, et al. </a:t>
            </a:r>
            <a:r>
              <a:rPr lang="en-US" sz="1200" dirty="0" smtClean="0"/>
              <a:t>Lancet 2016; 387 (10033):2093-2105</a:t>
            </a:r>
            <a:endParaRPr lang="en-US" sz="1200" dirty="0"/>
          </a:p>
          <a:p>
            <a:pPr lvl="0">
              <a:spcBef>
                <a:spcPts val="0"/>
              </a:spcBef>
            </a:pPr>
            <a:r>
              <a:rPr lang="en-US" sz="1200" dirty="0" smtClean="0"/>
              <a:t>(4) </a:t>
            </a:r>
            <a:r>
              <a:rPr lang="pt-BR" sz="1200" dirty="0"/>
              <a:t>BMJ. 2015 Mar 31;350:h1225. doi: </a:t>
            </a:r>
            <a:r>
              <a:rPr lang="pt-BR" sz="1200" dirty="0" smtClean="0"/>
              <a:t>10.1136/bmj.h1225</a:t>
            </a:r>
            <a:endParaRPr lang="en-US" sz="1200" dirty="0"/>
          </a:p>
          <a:p>
            <a:pPr lvl="0">
              <a:spcBef>
                <a:spcPts val="0"/>
              </a:spcBef>
              <a:buNone/>
            </a:pPr>
            <a:r>
              <a:rPr lang="en-US" sz="1200" dirty="0" smtClean="0"/>
              <a:t>(5)  </a:t>
            </a:r>
            <a:r>
              <a:rPr lang="en-US" sz="1200" dirty="0"/>
              <a:t>Roberts et Al. </a:t>
            </a:r>
            <a:r>
              <a:rPr lang="en-US" sz="1200" dirty="0" err="1"/>
              <a:t>Revisión</a:t>
            </a:r>
            <a:r>
              <a:rPr lang="en-US" sz="1200" dirty="0"/>
              <a:t> </a:t>
            </a:r>
            <a:r>
              <a:rPr lang="en-US" sz="1200" dirty="0" err="1"/>
              <a:t>sistemática</a:t>
            </a:r>
            <a:r>
              <a:rPr lang="en-US" sz="1200" dirty="0"/>
              <a:t> de </a:t>
            </a:r>
            <a:r>
              <a:rPr lang="en-US" sz="1200" dirty="0" err="1"/>
              <a:t>seguridad</a:t>
            </a:r>
            <a:r>
              <a:rPr lang="en-US" sz="1200" dirty="0"/>
              <a:t> de Paracetamol. Ann. Rheum. Dis 2014. 206914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200" dirty="0"/>
              <a:t>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    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0" y="218300"/>
            <a:ext cx="12192000" cy="47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2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Artrosis</a:t>
            </a:r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2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tratamiento</a:t>
            </a:r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farmacológico</a:t>
            </a:r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571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/>
              <a:t>En </a:t>
            </a:r>
            <a:r>
              <a:rPr lang="en-US" dirty="0" err="1"/>
              <a:t>casi</a:t>
            </a:r>
            <a:r>
              <a:rPr lang="en-US" dirty="0"/>
              <a:t> el </a:t>
            </a:r>
            <a:r>
              <a:rPr lang="en-US" dirty="0" smtClean="0"/>
              <a:t>50% </a:t>
            </a:r>
            <a:r>
              <a:rPr lang="en-US" dirty="0"/>
              <a:t>de los </a:t>
            </a:r>
            <a:r>
              <a:rPr lang="en-US" dirty="0" err="1"/>
              <a:t>casos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indicación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 smtClean="0"/>
              <a:t>inadecuada</a:t>
            </a:r>
            <a:r>
              <a:rPr lang="en-US" dirty="0" smtClean="0"/>
              <a:t>.</a:t>
            </a:r>
            <a:endParaRPr lang="en-US" dirty="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 err="1"/>
              <a:t>Aumenta</a:t>
            </a:r>
            <a:r>
              <a:rPr lang="en-US" dirty="0"/>
              <a:t> en </a:t>
            </a:r>
            <a:r>
              <a:rPr lang="en-US" dirty="0" err="1" smtClean="0"/>
              <a:t>más</a:t>
            </a:r>
            <a:r>
              <a:rPr lang="en-US" dirty="0" smtClean="0"/>
              <a:t> del 20% </a:t>
            </a:r>
            <a:r>
              <a:rPr lang="en-US" dirty="0"/>
              <a:t>el RR de </a:t>
            </a:r>
            <a:r>
              <a:rPr lang="en-US" dirty="0" smtClean="0"/>
              <a:t>IAM.</a:t>
            </a:r>
            <a:endParaRPr lang="en-US" dirty="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/>
              <a:t>En </a:t>
            </a:r>
            <a:r>
              <a:rPr lang="en-US" smtClean="0"/>
              <a:t>mayor </a:t>
            </a:r>
            <a:r>
              <a:rPr lang="en-US" dirty="0" smtClean="0"/>
              <a:t>de </a:t>
            </a:r>
            <a:r>
              <a:rPr lang="en-US" dirty="0"/>
              <a:t>75 </a:t>
            </a:r>
            <a:r>
              <a:rPr lang="en-US" dirty="0" err="1"/>
              <a:t>años</a:t>
            </a:r>
            <a:r>
              <a:rPr lang="en-US" dirty="0"/>
              <a:t> </a:t>
            </a:r>
            <a:r>
              <a:rPr lang="en-US" dirty="0" err="1"/>
              <a:t>aumentan</a:t>
            </a:r>
            <a:r>
              <a:rPr lang="en-US" dirty="0"/>
              <a:t> en un </a:t>
            </a:r>
            <a:r>
              <a:rPr lang="en-US" dirty="0" smtClean="0"/>
              <a:t>44% </a:t>
            </a:r>
            <a:r>
              <a:rPr lang="en-US" dirty="0"/>
              <a:t>el RR de </a:t>
            </a:r>
            <a:r>
              <a:rPr lang="en-US" dirty="0" err="1" smtClean="0"/>
              <a:t>demencia</a:t>
            </a:r>
            <a:r>
              <a:rPr lang="en-US" dirty="0" smtClean="0"/>
              <a:t>.</a:t>
            </a:r>
            <a:endParaRPr lang="en-US" dirty="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/>
              <a:t>Su </a:t>
            </a:r>
            <a:r>
              <a:rPr lang="en-US" dirty="0" err="1"/>
              <a:t>indicación</a:t>
            </a:r>
            <a:r>
              <a:rPr lang="en-US" dirty="0"/>
              <a:t> fundamental y </a:t>
            </a:r>
            <a:r>
              <a:rPr lang="en-US" dirty="0" err="1"/>
              <a:t>específica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smtClean="0"/>
              <a:t>RGE.</a:t>
            </a:r>
            <a:endParaRPr lang="en-US" dirty="0"/>
          </a:p>
        </p:txBody>
      </p:sp>
      <p:sp>
        <p:nvSpPr>
          <p:cNvPr id="382" name="Shape 382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En </a:t>
            </a:r>
            <a:r>
              <a:rPr lang="en-US" sz="2400" dirty="0" err="1"/>
              <a:t>relación</a:t>
            </a:r>
            <a:r>
              <a:rPr lang="en-US" sz="2400" dirty="0"/>
              <a:t> con el </a:t>
            </a:r>
            <a:r>
              <a:rPr lang="en-US" sz="2400" dirty="0" err="1"/>
              <a:t>uso</a:t>
            </a:r>
            <a:r>
              <a:rPr lang="en-US" sz="2400" dirty="0"/>
              <a:t> de </a:t>
            </a:r>
            <a:r>
              <a:rPr lang="en-US" sz="2400" dirty="0" smtClean="0"/>
              <a:t>omeprazol </a:t>
            </a:r>
            <a:r>
              <a:rPr lang="en-US" sz="2400" dirty="0"/>
              <a:t>(y </a:t>
            </a:r>
            <a:r>
              <a:rPr lang="en-US" sz="2400" dirty="0" err="1"/>
              <a:t>otros</a:t>
            </a:r>
            <a:r>
              <a:rPr lang="en-US" sz="2400" dirty="0"/>
              <a:t> IBPs), ¿</a:t>
            </a:r>
            <a:r>
              <a:rPr lang="en-US" sz="2400" dirty="0" err="1" smtClean="0"/>
              <a:t>cuál</a:t>
            </a:r>
            <a:r>
              <a:rPr lang="en-US" sz="2400" dirty="0" smtClean="0"/>
              <a:t> </a:t>
            </a:r>
            <a:r>
              <a:rPr lang="en-US" sz="2400" dirty="0"/>
              <a:t>de las </a:t>
            </a:r>
            <a:r>
              <a:rPr lang="en-US" sz="2400" dirty="0" err="1"/>
              <a:t>siguientes</a:t>
            </a:r>
            <a:r>
              <a:rPr lang="en-US" sz="2400" dirty="0"/>
              <a:t> </a:t>
            </a:r>
            <a:r>
              <a:rPr lang="en-US" sz="2400" dirty="0" err="1"/>
              <a:t>afirmaciones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falsa? 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err="1"/>
              <a:t>Pregunta</a:t>
            </a:r>
            <a:r>
              <a:rPr lang="en-US" dirty="0"/>
              <a:t> 6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2133"/>
            <a:ext cx="12046226" cy="4592024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es-ES" sz="2200" dirty="0" smtClean="0">
                <a:solidFill>
                  <a:schemeClr val="bg2"/>
                </a:solidFill>
              </a:rPr>
              <a:t>Omeprazol</a:t>
            </a:r>
            <a:r>
              <a:rPr lang="es-ES" sz="2200" dirty="0" smtClean="0"/>
              <a:t> y otros “protectores gástricos”:</a:t>
            </a:r>
          </a:p>
          <a:p>
            <a:pPr lvl="1">
              <a:buClr>
                <a:srgbClr val="C00000"/>
              </a:buClr>
            </a:pPr>
            <a:r>
              <a:rPr lang="es-ES" dirty="0" smtClean="0"/>
              <a:t>La mayoría de los pacientes que toman analgésicos o </a:t>
            </a:r>
            <a:r>
              <a:rPr lang="es-ES" dirty="0" err="1" smtClean="0"/>
              <a:t>AINEs</a:t>
            </a:r>
            <a:r>
              <a:rPr lang="es-ES" dirty="0" smtClean="0"/>
              <a:t>, toman también algún IBP.</a:t>
            </a:r>
          </a:p>
          <a:p>
            <a:pPr lvl="1">
              <a:buClr>
                <a:srgbClr val="C00000"/>
              </a:buClr>
            </a:pPr>
            <a:r>
              <a:rPr lang="es-ES" dirty="0" smtClean="0"/>
              <a:t>Se </a:t>
            </a:r>
            <a:r>
              <a:rPr lang="es-ES" dirty="0" err="1" smtClean="0"/>
              <a:t>caIcula</a:t>
            </a:r>
            <a:r>
              <a:rPr lang="es-ES" dirty="0" smtClean="0"/>
              <a:t> que el 75% lo hacen sin una indicación adecuada.</a:t>
            </a:r>
          </a:p>
          <a:p>
            <a:pPr lvl="1">
              <a:buClr>
                <a:srgbClr val="C00000"/>
              </a:buClr>
            </a:pPr>
            <a:r>
              <a:rPr lang="es-ES" dirty="0" smtClean="0"/>
              <a:t>Hasta ahora </a:t>
            </a:r>
            <a:r>
              <a:rPr lang="en-US" dirty="0"/>
              <a:t>se </a:t>
            </a:r>
            <a:r>
              <a:rPr lang="en-US" dirty="0" err="1"/>
              <a:t>consideraban</a:t>
            </a:r>
            <a:r>
              <a:rPr lang="en-US" dirty="0"/>
              <a:t> </a:t>
            </a:r>
            <a:r>
              <a:rPr lang="en-US" dirty="0" err="1"/>
              <a:t>siempre</a:t>
            </a:r>
            <a:r>
              <a:rPr lang="en-US" dirty="0"/>
              <a:t> </a:t>
            </a:r>
            <a:r>
              <a:rPr lang="en-US" dirty="0" err="1">
                <a:solidFill>
                  <a:schemeClr val="bg2"/>
                </a:solidFill>
              </a:rPr>
              <a:t>beneficiosos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dirty="0" err="1"/>
              <a:t>porque</a:t>
            </a:r>
            <a:r>
              <a:rPr lang="en-US" dirty="0"/>
              <a:t> son</a:t>
            </a:r>
            <a:r>
              <a:rPr lang="en-US" b="1" dirty="0"/>
              <a:t> “</a:t>
            </a:r>
            <a:r>
              <a:rPr lang="en-US" dirty="0" err="1">
                <a:solidFill>
                  <a:schemeClr val="bg2"/>
                </a:solidFill>
              </a:rPr>
              <a:t>protectores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gástricos</a:t>
            </a:r>
            <a:r>
              <a:rPr lang="en-US" b="1" dirty="0"/>
              <a:t>”</a:t>
            </a:r>
            <a:r>
              <a:rPr lang="es-ES" dirty="0" smtClean="0"/>
              <a:t> .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“</a:t>
            </a:r>
            <a:r>
              <a:rPr lang="en-US" dirty="0"/>
              <a:t>Los </a:t>
            </a:r>
            <a:r>
              <a:rPr lang="en-US" dirty="0" err="1"/>
              <a:t>pacientes</a:t>
            </a:r>
            <a:r>
              <a:rPr lang="en-US" dirty="0"/>
              <a:t> que </a:t>
            </a:r>
            <a:r>
              <a:rPr lang="en-US" dirty="0" err="1"/>
              <a:t>toman</a:t>
            </a:r>
            <a:r>
              <a:rPr lang="en-US" dirty="0"/>
              <a:t> </a:t>
            </a:r>
            <a:r>
              <a:rPr lang="en-US" dirty="0">
                <a:solidFill>
                  <a:schemeClr val="dk2"/>
                </a:solidFill>
              </a:rPr>
              <a:t>IBPs en general</a:t>
            </a:r>
            <a:r>
              <a:rPr lang="en-US" dirty="0"/>
              <a:t>, </a:t>
            </a:r>
            <a:r>
              <a:rPr lang="en-US" dirty="0" err="1"/>
              <a:t>presentan</a:t>
            </a:r>
            <a:r>
              <a:rPr lang="en-US" dirty="0"/>
              <a:t> un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aumento</a:t>
            </a:r>
            <a:r>
              <a:rPr lang="en-US" dirty="0">
                <a:solidFill>
                  <a:schemeClr val="dk2"/>
                </a:solidFill>
              </a:rPr>
              <a:t>  del 16 % </a:t>
            </a:r>
            <a:r>
              <a:rPr lang="en-US" dirty="0"/>
              <a:t>en el </a:t>
            </a:r>
            <a:r>
              <a:rPr lang="en-US" dirty="0">
                <a:solidFill>
                  <a:schemeClr val="dk2"/>
                </a:solidFill>
              </a:rPr>
              <a:t>RR de </a:t>
            </a:r>
            <a:r>
              <a:rPr lang="en-US" dirty="0" smtClean="0">
                <a:solidFill>
                  <a:schemeClr val="dk2"/>
                </a:solidFill>
              </a:rPr>
              <a:t>IAM</a:t>
            </a:r>
            <a:r>
              <a:rPr lang="en-US" dirty="0" smtClean="0"/>
              <a:t>” </a:t>
            </a:r>
            <a:r>
              <a:rPr lang="en-US" dirty="0"/>
              <a:t>“Para </a:t>
            </a:r>
            <a:r>
              <a:rPr lang="en-US" dirty="0">
                <a:solidFill>
                  <a:schemeClr val="dk2"/>
                </a:solidFill>
              </a:rPr>
              <a:t>Omeprazol</a:t>
            </a:r>
            <a:r>
              <a:rPr lang="en-US" dirty="0"/>
              <a:t> en </a:t>
            </a:r>
            <a:r>
              <a:rPr lang="en-US" dirty="0" err="1"/>
              <a:t>concreto</a:t>
            </a:r>
            <a:r>
              <a:rPr lang="en-US" dirty="0"/>
              <a:t>, el </a:t>
            </a:r>
            <a:r>
              <a:rPr lang="en-US" dirty="0" err="1"/>
              <a:t>aumento</a:t>
            </a:r>
            <a:r>
              <a:rPr lang="en-US" dirty="0"/>
              <a:t> del </a:t>
            </a:r>
            <a:r>
              <a:rPr lang="en-US" dirty="0" err="1"/>
              <a:t>riesgo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del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dirty="0">
                <a:solidFill>
                  <a:schemeClr val="dk2"/>
                </a:solidFill>
              </a:rPr>
              <a:t>26 </a:t>
            </a:r>
            <a:r>
              <a:rPr lang="en-US" dirty="0" smtClean="0">
                <a:solidFill>
                  <a:schemeClr val="dk2"/>
                </a:solidFill>
              </a:rPr>
              <a:t>%</a:t>
            </a:r>
            <a:r>
              <a:rPr lang="en-US" dirty="0" smtClean="0"/>
              <a:t>”</a:t>
            </a:r>
            <a:r>
              <a:rPr lang="en-US" i="1" baseline="30000" dirty="0" smtClean="0">
                <a:solidFill>
                  <a:schemeClr val="accent2"/>
                </a:solidFill>
              </a:rPr>
              <a:t>(1)</a:t>
            </a:r>
            <a:endParaRPr lang="en-US" baseline="30000" dirty="0" smtClean="0">
              <a:solidFill>
                <a:srgbClr val="A6A6A6"/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US" dirty="0" smtClean="0"/>
              <a:t>“Las personas mayors de 75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toman</a:t>
            </a:r>
            <a:r>
              <a:rPr lang="en-US" dirty="0" smtClean="0"/>
              <a:t> </a:t>
            </a:r>
            <a:r>
              <a:rPr lang="en-US" dirty="0" err="1" smtClean="0"/>
              <a:t>algún</a:t>
            </a:r>
            <a:r>
              <a:rPr lang="en-US" dirty="0" smtClean="0"/>
              <a:t> IBP con </a:t>
            </a:r>
            <a:r>
              <a:rPr lang="en-US" dirty="0" err="1" smtClean="0"/>
              <a:t>regularidad</a:t>
            </a:r>
            <a:r>
              <a:rPr lang="en-US" dirty="0" smtClean="0"/>
              <a:t>, </a:t>
            </a:r>
            <a:r>
              <a:rPr lang="en-US" dirty="0" err="1" smtClean="0"/>
              <a:t>presentan</a:t>
            </a:r>
            <a:r>
              <a:rPr lang="en-US" dirty="0" smtClean="0"/>
              <a:t> un </a:t>
            </a:r>
            <a:r>
              <a:rPr lang="en-US" dirty="0" err="1" smtClean="0"/>
              <a:t>aumento</a:t>
            </a:r>
            <a:r>
              <a:rPr lang="en-US" dirty="0" smtClean="0"/>
              <a:t> del 44% en el RR de </a:t>
            </a:r>
            <a:r>
              <a:rPr lang="en-US" dirty="0" err="1" smtClean="0"/>
              <a:t>demencia</a:t>
            </a:r>
            <a:r>
              <a:rPr lang="en-US" dirty="0" smtClean="0"/>
              <a:t> ”</a:t>
            </a:r>
            <a:r>
              <a:rPr lang="en-US" i="1" baseline="30000" dirty="0" smtClean="0">
                <a:solidFill>
                  <a:schemeClr val="accent2"/>
                </a:solidFill>
              </a:rPr>
              <a:t>(</a:t>
            </a:r>
            <a:r>
              <a:rPr lang="en-US" baseline="30000" dirty="0" smtClean="0">
                <a:solidFill>
                  <a:schemeClr val="accent2"/>
                </a:solidFill>
              </a:rPr>
              <a:t>2)</a:t>
            </a:r>
            <a:r>
              <a:rPr lang="en-US" baseline="30000" dirty="0" smtClean="0"/>
              <a:t>  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“</a:t>
            </a:r>
            <a:r>
              <a:rPr lang="en-US" dirty="0"/>
              <a:t>El </a:t>
            </a: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dirty="0" err="1"/>
              <a:t>crónico</a:t>
            </a:r>
            <a:r>
              <a:rPr lang="en-US" dirty="0"/>
              <a:t> del</a:t>
            </a:r>
            <a:r>
              <a:rPr lang="en-US" b="1" dirty="0"/>
              <a:t> </a:t>
            </a:r>
            <a:r>
              <a:rPr lang="en-US" dirty="0" err="1" smtClean="0">
                <a:solidFill>
                  <a:schemeClr val="dk2"/>
                </a:solidFill>
              </a:rPr>
              <a:t>esomeprazol</a:t>
            </a:r>
            <a:r>
              <a:rPr lang="en-US" dirty="0" smtClean="0">
                <a:solidFill>
                  <a:schemeClr val="dk2"/>
                </a:solidFill>
              </a:rPr>
              <a:t> </a:t>
            </a:r>
            <a:r>
              <a:rPr lang="en-US" dirty="0">
                <a:solidFill>
                  <a:schemeClr val="dk2"/>
                </a:solidFill>
              </a:rPr>
              <a:t>(</a:t>
            </a:r>
            <a:r>
              <a:rPr lang="en-US" dirty="0" err="1">
                <a:solidFill>
                  <a:schemeClr val="dk2"/>
                </a:solidFill>
              </a:rPr>
              <a:t>otro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dirty="0">
                <a:solidFill>
                  <a:schemeClr val="dk2"/>
                </a:solidFill>
              </a:rPr>
              <a:t>IBP)</a:t>
            </a:r>
            <a:r>
              <a:rPr lang="en-US" b="1" dirty="0">
                <a:solidFill>
                  <a:schemeClr val="dk2"/>
                </a:solidFill>
              </a:rPr>
              <a:t>,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/>
              <a:t>acelera</a:t>
            </a:r>
            <a:r>
              <a:rPr lang="en-US" dirty="0"/>
              <a:t> el </a:t>
            </a:r>
            <a:r>
              <a:rPr lang="en-US" dirty="0" err="1">
                <a:solidFill>
                  <a:schemeClr val="dk2"/>
                </a:solidFill>
              </a:rPr>
              <a:t>envejecimiento</a:t>
            </a:r>
            <a:r>
              <a:rPr lang="en-US" dirty="0">
                <a:solidFill>
                  <a:schemeClr val="dk2"/>
                </a:solidFill>
              </a:rPr>
              <a:t> de las </a:t>
            </a:r>
            <a:r>
              <a:rPr lang="en-US" dirty="0" err="1">
                <a:solidFill>
                  <a:schemeClr val="dk2"/>
                </a:solidFill>
              </a:rPr>
              <a:t>células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endoteliales</a:t>
            </a:r>
            <a:r>
              <a:rPr lang="en-US" dirty="0">
                <a:solidFill>
                  <a:schemeClr val="dk2"/>
                </a:solidFill>
              </a:rPr>
              <a:t>, </a:t>
            </a:r>
            <a:r>
              <a:rPr lang="en-US" dirty="0" smtClean="0"/>
              <a:t>al </a:t>
            </a:r>
            <a:r>
              <a:rPr lang="en-US" sz="2200" dirty="0" err="1" smtClean="0"/>
              <a:t>deteriorar</a:t>
            </a:r>
            <a:r>
              <a:rPr lang="en-US" sz="2200" dirty="0" smtClean="0"/>
              <a:t> </a:t>
            </a:r>
            <a:r>
              <a:rPr lang="en-US" sz="2200" dirty="0"/>
              <a:t>la </a:t>
            </a:r>
            <a:r>
              <a:rPr lang="en-US" sz="2200" dirty="0" err="1"/>
              <a:t>capacidad</a:t>
            </a:r>
            <a:r>
              <a:rPr lang="en-US" sz="2200" dirty="0"/>
              <a:t> de </a:t>
            </a:r>
            <a:r>
              <a:rPr lang="en-US" sz="2200" dirty="0" err="1"/>
              <a:t>generar</a:t>
            </a:r>
            <a:r>
              <a:rPr lang="en-US" sz="2200" dirty="0"/>
              <a:t> </a:t>
            </a:r>
            <a:r>
              <a:rPr lang="en-US" sz="2200" dirty="0" err="1"/>
              <a:t>ácido</a:t>
            </a:r>
            <a:r>
              <a:rPr lang="en-US" sz="2200" dirty="0"/>
              <a:t> de los </a:t>
            </a:r>
            <a:r>
              <a:rPr lang="en-US" sz="2200" dirty="0" err="1"/>
              <a:t>lisosomas</a:t>
            </a:r>
            <a:r>
              <a:rPr lang="en-US" sz="2200" dirty="0"/>
              <a:t>, en las </a:t>
            </a:r>
            <a:r>
              <a:rPr lang="en-US" sz="2200" dirty="0" err="1"/>
              <a:t>células</a:t>
            </a:r>
            <a:r>
              <a:rPr lang="en-US" sz="2200" dirty="0"/>
              <a:t> </a:t>
            </a:r>
            <a:r>
              <a:rPr lang="en-US" sz="2200" dirty="0" err="1"/>
              <a:t>vasculares</a:t>
            </a:r>
            <a:r>
              <a:rPr lang="en-US" sz="2200" dirty="0"/>
              <a:t>. Los IBPs</a:t>
            </a:r>
            <a:r>
              <a:rPr lang="en-US" sz="2200" b="1" dirty="0"/>
              <a:t> </a:t>
            </a:r>
            <a:r>
              <a:rPr lang="en-US" sz="2200" dirty="0">
                <a:solidFill>
                  <a:schemeClr val="dk2"/>
                </a:solidFill>
              </a:rPr>
              <a:t>no </a:t>
            </a:r>
            <a:r>
              <a:rPr lang="en-US" sz="2200" dirty="0" err="1" smtClean="0">
                <a:solidFill>
                  <a:schemeClr val="dk2"/>
                </a:solidFill>
              </a:rPr>
              <a:t>actúan</a:t>
            </a:r>
            <a:r>
              <a:rPr lang="en-US" sz="2200" dirty="0" smtClean="0">
                <a:solidFill>
                  <a:schemeClr val="dk2"/>
                </a:solidFill>
              </a:rPr>
              <a:t> solo </a:t>
            </a:r>
            <a:r>
              <a:rPr lang="en-US" sz="2200" dirty="0" err="1">
                <a:solidFill>
                  <a:schemeClr val="dk2"/>
                </a:solidFill>
              </a:rPr>
              <a:t>sobre</a:t>
            </a:r>
            <a:r>
              <a:rPr lang="en-US" sz="2200" dirty="0">
                <a:solidFill>
                  <a:schemeClr val="dk2"/>
                </a:solidFill>
              </a:rPr>
              <a:t> la </a:t>
            </a:r>
            <a:r>
              <a:rPr lang="en-US" sz="2200" dirty="0" err="1">
                <a:solidFill>
                  <a:schemeClr val="dk2"/>
                </a:solidFill>
              </a:rPr>
              <a:t>bomba</a:t>
            </a:r>
            <a:r>
              <a:rPr lang="en-US" sz="2200" dirty="0">
                <a:solidFill>
                  <a:schemeClr val="dk2"/>
                </a:solidFill>
              </a:rPr>
              <a:t> </a:t>
            </a:r>
            <a:r>
              <a:rPr lang="en-US" sz="2200" dirty="0" err="1">
                <a:solidFill>
                  <a:schemeClr val="dk2"/>
                </a:solidFill>
              </a:rPr>
              <a:t>ácida</a:t>
            </a:r>
            <a:r>
              <a:rPr lang="en-US" sz="2200" dirty="0">
                <a:solidFill>
                  <a:schemeClr val="dk2"/>
                </a:solidFill>
              </a:rPr>
              <a:t> de </a:t>
            </a:r>
            <a:r>
              <a:rPr lang="en-US" sz="2200" dirty="0" err="1">
                <a:solidFill>
                  <a:schemeClr val="dk2"/>
                </a:solidFill>
              </a:rPr>
              <a:t>las</a:t>
            </a:r>
            <a:r>
              <a:rPr lang="en-US" sz="2200" dirty="0">
                <a:solidFill>
                  <a:schemeClr val="dk2"/>
                </a:solidFill>
              </a:rPr>
              <a:t> </a:t>
            </a:r>
            <a:r>
              <a:rPr lang="en-US" sz="2200" dirty="0" err="1">
                <a:solidFill>
                  <a:schemeClr val="dk2"/>
                </a:solidFill>
              </a:rPr>
              <a:t>células</a:t>
            </a:r>
            <a:r>
              <a:rPr lang="en-US" sz="2200" dirty="0">
                <a:solidFill>
                  <a:schemeClr val="dk2"/>
                </a:solidFill>
              </a:rPr>
              <a:t> </a:t>
            </a:r>
            <a:r>
              <a:rPr lang="en-US" sz="2200" dirty="0" err="1" smtClean="0">
                <a:solidFill>
                  <a:schemeClr val="dk2"/>
                </a:solidFill>
              </a:rPr>
              <a:t>gástricas</a:t>
            </a:r>
            <a:r>
              <a:rPr lang="en-US" sz="2200" dirty="0" smtClean="0">
                <a:solidFill>
                  <a:schemeClr val="dk2"/>
                </a:solidFill>
              </a:rPr>
              <a:t>. Deben </a:t>
            </a:r>
            <a:r>
              <a:rPr lang="en-US" sz="2200" dirty="0" err="1">
                <a:solidFill>
                  <a:schemeClr val="dk2"/>
                </a:solidFill>
              </a:rPr>
              <a:t>reservarse</a:t>
            </a:r>
            <a:r>
              <a:rPr lang="en-US" sz="2200" dirty="0">
                <a:solidFill>
                  <a:schemeClr val="dk2"/>
                </a:solidFill>
              </a:rPr>
              <a:t> para </a:t>
            </a:r>
            <a:r>
              <a:rPr lang="en-US" sz="2200" dirty="0" err="1">
                <a:solidFill>
                  <a:schemeClr val="dk2"/>
                </a:solidFill>
              </a:rPr>
              <a:t>tratar</a:t>
            </a:r>
            <a:r>
              <a:rPr lang="en-US" sz="2200" dirty="0">
                <a:solidFill>
                  <a:schemeClr val="dk2"/>
                </a:solidFill>
              </a:rPr>
              <a:t> el RGE </a:t>
            </a:r>
            <a:r>
              <a:rPr lang="en-US" sz="2200" dirty="0" smtClean="0"/>
              <a:t>”</a:t>
            </a:r>
            <a:r>
              <a:rPr lang="en-US" sz="2200" baseline="30000" dirty="0" smtClean="0">
                <a:solidFill>
                  <a:schemeClr val="accent2"/>
                </a:solidFill>
              </a:rPr>
              <a:t>(3) </a:t>
            </a:r>
          </a:p>
          <a:p>
            <a:pPr lvl="1"/>
            <a:endParaRPr lang="es-ES" sz="2400" dirty="0"/>
          </a:p>
        </p:txBody>
      </p:sp>
      <p:sp>
        <p:nvSpPr>
          <p:cNvPr id="362" name="Shape 362"/>
          <p:cNvSpPr txBox="1">
            <a:spLocks noGrp="1"/>
          </p:cNvSpPr>
          <p:nvPr>
            <p:ph type="body" sz="quarter" idx="10"/>
          </p:nvPr>
        </p:nvSpPr>
        <p:spPr>
          <a:xfrm>
            <a:off x="0" y="5603184"/>
            <a:ext cx="11582443" cy="295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1200" dirty="0"/>
              <a:t>(</a:t>
            </a:r>
            <a:r>
              <a:rPr lang="en-US" sz="1200" dirty="0" smtClean="0"/>
              <a:t>1) Nigam </a:t>
            </a:r>
            <a:r>
              <a:rPr lang="en-US" sz="1200" dirty="0"/>
              <a:t>H S, et al. </a:t>
            </a:r>
            <a:r>
              <a:rPr lang="en-US" sz="1200" dirty="0" err="1"/>
              <a:t>PLoS</a:t>
            </a:r>
            <a:r>
              <a:rPr lang="en-US" sz="1200" dirty="0"/>
              <a:t> One. 2015 Jun 10;10(6):e0124653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(2) </a:t>
            </a:r>
            <a:r>
              <a:rPr lang="en-US" sz="1200" dirty="0" smtClean="0"/>
              <a:t> </a:t>
            </a:r>
            <a:r>
              <a:rPr lang="en-US" sz="1200" dirty="0" err="1"/>
              <a:t>Gomm</a:t>
            </a:r>
            <a:r>
              <a:rPr lang="en-US" sz="1200" dirty="0"/>
              <a:t> W, et al. </a:t>
            </a:r>
            <a:r>
              <a:rPr lang="fr-FR" sz="1200" dirty="0"/>
              <a:t>JAMA </a:t>
            </a:r>
            <a:r>
              <a:rPr lang="fr-FR" sz="1200" dirty="0" err="1"/>
              <a:t>Neurol</a:t>
            </a:r>
            <a:r>
              <a:rPr lang="fr-FR" sz="1200" dirty="0"/>
              <a:t>. 2016 Apr;73(4):410-6. </a:t>
            </a:r>
            <a:r>
              <a:rPr lang="fr-FR" sz="1200" dirty="0" err="1"/>
              <a:t>doi</a:t>
            </a:r>
            <a:r>
              <a:rPr lang="fr-FR" sz="1200" dirty="0"/>
              <a:t>: </a:t>
            </a:r>
            <a:r>
              <a:rPr lang="fr-FR" sz="1200" dirty="0" smtClean="0"/>
              <a:t>10.1001/jamaneurol.2015.4791</a:t>
            </a:r>
            <a:endParaRPr lang="en-US" sz="1200" dirty="0"/>
          </a:p>
          <a:p>
            <a:pPr lvl="0">
              <a:spcBef>
                <a:spcPts val="0"/>
              </a:spcBef>
            </a:pPr>
            <a:r>
              <a:rPr lang="en-US" sz="1200" dirty="0" smtClean="0"/>
              <a:t>(3</a:t>
            </a:r>
            <a:r>
              <a:rPr lang="en-US" sz="1200" dirty="0"/>
              <a:t>) Cooke J. Rev Circulation, 2016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64" name="Shape 364"/>
          <p:cNvSpPr txBox="1"/>
          <p:nvPr/>
        </p:nvSpPr>
        <p:spPr>
          <a:xfrm>
            <a:off x="0" y="218300"/>
            <a:ext cx="12192000" cy="47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2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Artrosis</a:t>
            </a:r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2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tratamiento</a:t>
            </a:r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farmacológico</a:t>
            </a:r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727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08050" indent="-457200">
              <a:spcBef>
                <a:spcPts val="0"/>
              </a:spcBef>
            </a:pPr>
            <a:r>
              <a:rPr lang="en-US" dirty="0" err="1"/>
              <a:t>Completar</a:t>
            </a:r>
            <a:r>
              <a:rPr lang="en-US" dirty="0"/>
              <a:t> la </a:t>
            </a:r>
            <a:r>
              <a:rPr lang="en-US" dirty="0" err="1" smtClean="0"/>
              <a:t>historia</a:t>
            </a:r>
            <a:r>
              <a:rPr lang="en-US" dirty="0" smtClean="0"/>
              <a:t> </a:t>
            </a:r>
            <a:r>
              <a:rPr lang="en-US" dirty="0" err="1" smtClean="0"/>
              <a:t>clínica</a:t>
            </a:r>
            <a:r>
              <a:rPr lang="en-US" dirty="0" smtClean="0"/>
              <a:t>.</a:t>
            </a:r>
            <a:endParaRPr lang="en-US" dirty="0"/>
          </a:p>
          <a:p>
            <a:pPr marL="908050" indent="-457200">
              <a:spcBef>
                <a:spcPts val="0"/>
              </a:spcBef>
            </a:pPr>
            <a:r>
              <a:rPr lang="en-US" dirty="0" err="1" smtClean="0"/>
              <a:t>Controlar</a:t>
            </a:r>
            <a:r>
              <a:rPr lang="en-US" dirty="0" smtClean="0"/>
              <a:t> el dolor, </a:t>
            </a:r>
            <a:r>
              <a:rPr lang="en-US" dirty="0" err="1" smtClean="0"/>
              <a:t>asociando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ramadol</a:t>
            </a:r>
            <a:r>
              <a:rPr lang="en-US" dirty="0"/>
              <a:t>, </a:t>
            </a:r>
            <a:r>
              <a:rPr lang="en-US" dirty="0" err="1"/>
              <a:t>c</a:t>
            </a:r>
            <a:r>
              <a:rPr lang="en-US" dirty="0" err="1" smtClean="0"/>
              <a:t>odeína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smtClean="0"/>
              <a:t>un </a:t>
            </a:r>
            <a:r>
              <a:rPr lang="es-ES" dirty="0" smtClean="0"/>
              <a:t>antiinflamatorio  selectivos </a:t>
            </a:r>
            <a:r>
              <a:rPr lang="es-ES" dirty="0"/>
              <a:t>de la </a:t>
            </a:r>
            <a:r>
              <a:rPr lang="es-ES" dirty="0" smtClean="0"/>
              <a:t>COX-2</a:t>
            </a:r>
            <a:r>
              <a:rPr lang="en-US" dirty="0"/>
              <a:t>.</a:t>
            </a:r>
          </a:p>
          <a:p>
            <a:pPr marL="914400" indent="-457200">
              <a:spcBef>
                <a:spcPts val="0"/>
              </a:spcBef>
            </a:pPr>
            <a:r>
              <a:rPr lang="en-US" dirty="0" err="1" smtClean="0"/>
              <a:t>Añadir</a:t>
            </a:r>
            <a:r>
              <a:rPr lang="en-US" dirty="0" smtClean="0"/>
              <a:t> </a:t>
            </a:r>
            <a:r>
              <a:rPr lang="en-US" dirty="0"/>
              <a:t>un </a:t>
            </a:r>
            <a:r>
              <a:rPr lang="en-US" dirty="0" err="1"/>
              <a:t>antidepresivo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dolor </a:t>
            </a:r>
            <a:r>
              <a:rPr lang="en-US" dirty="0" err="1" smtClean="0"/>
              <a:t>crónico</a:t>
            </a:r>
            <a:r>
              <a:rPr lang="en-US" dirty="0" smtClean="0"/>
              <a:t>.</a:t>
            </a:r>
            <a:endParaRPr lang="en-US" dirty="0"/>
          </a:p>
          <a:p>
            <a:pPr marL="908050" indent="-457200">
              <a:spcBef>
                <a:spcPts val="0"/>
              </a:spcBef>
            </a:pPr>
            <a:r>
              <a:rPr lang="en-US" dirty="0" err="1" smtClean="0"/>
              <a:t>Derivar</a:t>
            </a:r>
            <a:r>
              <a:rPr lang="en-US" dirty="0" smtClean="0"/>
              <a:t> </a:t>
            </a:r>
            <a:r>
              <a:rPr lang="en-US" dirty="0"/>
              <a:t>al </a:t>
            </a:r>
            <a:r>
              <a:rPr lang="en-US" dirty="0" err="1" smtClean="0"/>
              <a:t>traumatólogo</a:t>
            </a:r>
            <a:r>
              <a:rPr lang="en-US" dirty="0" smtClean="0"/>
              <a:t> </a:t>
            </a:r>
            <a:r>
              <a:rPr lang="en-US" dirty="0"/>
              <a:t>para </a:t>
            </a:r>
            <a:r>
              <a:rPr lang="en-US" dirty="0" err="1"/>
              <a:t>valorar</a:t>
            </a:r>
            <a:r>
              <a:rPr lang="en-US" dirty="0"/>
              <a:t> </a:t>
            </a:r>
            <a:r>
              <a:rPr lang="en-US" dirty="0" err="1" smtClean="0"/>
              <a:t>tratamiento</a:t>
            </a:r>
            <a:r>
              <a:rPr lang="en-US" dirty="0" smtClean="0"/>
              <a:t> </a:t>
            </a:r>
            <a:r>
              <a:rPr lang="en-US" dirty="0" err="1" smtClean="0"/>
              <a:t>quirúrgico</a:t>
            </a:r>
            <a:r>
              <a:rPr lang="en-US" dirty="0" smtClean="0"/>
              <a:t> de la   </a:t>
            </a:r>
            <a:r>
              <a:rPr lang="en-US" dirty="0" err="1" smtClean="0"/>
              <a:t>gonartrosis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Ante los </a:t>
            </a:r>
            <a:r>
              <a:rPr lang="en-US" dirty="0" err="1"/>
              <a:t>síntomas</a:t>
            </a:r>
            <a:r>
              <a:rPr lang="en-US" dirty="0"/>
              <a:t> y los </a:t>
            </a:r>
            <a:r>
              <a:rPr lang="en-US" dirty="0" err="1"/>
              <a:t>antecedentes</a:t>
            </a:r>
            <a:r>
              <a:rPr lang="en-US" dirty="0"/>
              <a:t> de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paciente</a:t>
            </a:r>
            <a:r>
              <a:rPr lang="en-US" dirty="0"/>
              <a:t>,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/>
              <a:t>Pregunta</a:t>
            </a:r>
            <a:r>
              <a:rPr lang="en-US" dirty="0"/>
              <a:t> 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es-ES" sz="2100" dirty="0" smtClean="0"/>
              <a:t>Opioides:</a:t>
            </a:r>
          </a:p>
          <a:p>
            <a:pPr lvl="1">
              <a:buClr>
                <a:srgbClr val="C00000"/>
              </a:buClr>
            </a:pPr>
            <a:r>
              <a:rPr lang="es-ES" sz="2100" dirty="0" smtClean="0"/>
              <a:t>La asociación de paracetamol con codeína o </a:t>
            </a:r>
            <a:r>
              <a:rPr lang="es-ES" sz="2100" dirty="0" err="1" smtClean="0"/>
              <a:t>tramadol</a:t>
            </a:r>
            <a:r>
              <a:rPr lang="es-ES" sz="2100" dirty="0" smtClean="0"/>
              <a:t> mejora su efecto analgésico (</a:t>
            </a:r>
            <a:r>
              <a:rPr lang="es-ES" sz="2100" dirty="0" smtClean="0">
                <a:solidFill>
                  <a:srgbClr val="C00000"/>
                </a:solidFill>
              </a:rPr>
              <a:t>B</a:t>
            </a:r>
            <a:r>
              <a:rPr lang="es-ES" sz="2100" dirty="0" smtClean="0"/>
              <a:t>). </a:t>
            </a:r>
          </a:p>
          <a:p>
            <a:pPr lvl="1">
              <a:buClr>
                <a:srgbClr val="C00000"/>
              </a:buClr>
            </a:pPr>
            <a:r>
              <a:rPr lang="en-US" sz="2100" dirty="0" err="1">
                <a:solidFill>
                  <a:schemeClr val="dk2"/>
                </a:solidFill>
              </a:rPr>
              <a:t>Provocan</a:t>
            </a:r>
            <a:r>
              <a:rPr lang="en-US" sz="2100" dirty="0">
                <a:solidFill>
                  <a:schemeClr val="dk2"/>
                </a:solidFill>
              </a:rPr>
              <a:t> </a:t>
            </a:r>
            <a:r>
              <a:rPr lang="en-US" sz="2100" dirty="0" err="1">
                <a:solidFill>
                  <a:schemeClr val="dk2"/>
                </a:solidFill>
              </a:rPr>
              <a:t>adicción</a:t>
            </a:r>
            <a:r>
              <a:rPr lang="en-US" sz="2100" dirty="0">
                <a:solidFill>
                  <a:schemeClr val="dk2"/>
                </a:solidFill>
              </a:rPr>
              <a:t> y </a:t>
            </a:r>
            <a:r>
              <a:rPr lang="en-US" sz="2100" dirty="0" err="1">
                <a:solidFill>
                  <a:schemeClr val="dk2"/>
                </a:solidFill>
              </a:rPr>
              <a:t>además</a:t>
            </a:r>
            <a:r>
              <a:rPr lang="en-US" sz="2100" dirty="0">
                <a:solidFill>
                  <a:schemeClr val="dk2"/>
                </a:solidFill>
              </a:rPr>
              <a:t> </a:t>
            </a:r>
            <a:r>
              <a:rPr lang="en-US" sz="2100" dirty="0" err="1">
                <a:solidFill>
                  <a:schemeClr val="dk2"/>
                </a:solidFill>
              </a:rPr>
              <a:t>presentan</a:t>
            </a:r>
            <a:r>
              <a:rPr lang="en-US" sz="2100" dirty="0">
                <a:solidFill>
                  <a:schemeClr val="dk2"/>
                </a:solidFill>
              </a:rPr>
              <a:t> </a:t>
            </a:r>
            <a:r>
              <a:rPr lang="en-US" sz="2100" dirty="0" err="1">
                <a:solidFill>
                  <a:schemeClr val="dk2"/>
                </a:solidFill>
              </a:rPr>
              <a:t>efectos</a:t>
            </a:r>
            <a:r>
              <a:rPr lang="en-US" sz="2100" dirty="0">
                <a:solidFill>
                  <a:schemeClr val="dk2"/>
                </a:solidFill>
              </a:rPr>
              <a:t> </a:t>
            </a:r>
            <a:r>
              <a:rPr lang="en-US" sz="2100" dirty="0" err="1">
                <a:solidFill>
                  <a:schemeClr val="dk2"/>
                </a:solidFill>
              </a:rPr>
              <a:t>adversos</a:t>
            </a:r>
            <a:r>
              <a:rPr lang="en-US" sz="2100" dirty="0">
                <a:solidFill>
                  <a:schemeClr val="dk2"/>
                </a:solidFill>
              </a:rPr>
              <a:t> </a:t>
            </a:r>
            <a:r>
              <a:rPr lang="en-US" sz="2100" dirty="0" err="1">
                <a:solidFill>
                  <a:schemeClr val="dk2"/>
                </a:solidFill>
              </a:rPr>
              <a:t>frecuentes</a:t>
            </a:r>
            <a:r>
              <a:rPr lang="en-US" sz="2100" dirty="0">
                <a:solidFill>
                  <a:schemeClr val="dk2"/>
                </a:solidFill>
              </a:rPr>
              <a:t>, </a:t>
            </a:r>
            <a:r>
              <a:rPr lang="en-US" sz="2100" dirty="0" err="1">
                <a:solidFill>
                  <a:schemeClr val="dk2"/>
                </a:solidFill>
              </a:rPr>
              <a:t>muy</a:t>
            </a:r>
            <a:r>
              <a:rPr lang="en-US" sz="2100" dirty="0">
                <a:solidFill>
                  <a:schemeClr val="dk2"/>
                </a:solidFill>
              </a:rPr>
              <a:t> </a:t>
            </a:r>
            <a:r>
              <a:rPr lang="en-US" sz="2100" dirty="0" err="1">
                <a:solidFill>
                  <a:schemeClr val="dk2"/>
                </a:solidFill>
              </a:rPr>
              <a:t>molestos</a:t>
            </a:r>
            <a:r>
              <a:rPr lang="en-US" sz="2100" dirty="0">
                <a:solidFill>
                  <a:schemeClr val="dk2"/>
                </a:solidFill>
              </a:rPr>
              <a:t> y a </a:t>
            </a:r>
            <a:r>
              <a:rPr lang="en-US" sz="2100" dirty="0" err="1">
                <a:solidFill>
                  <a:schemeClr val="dk2"/>
                </a:solidFill>
              </a:rPr>
              <a:t>veces</a:t>
            </a:r>
            <a:r>
              <a:rPr lang="en-US" sz="2100" dirty="0">
                <a:solidFill>
                  <a:schemeClr val="dk2"/>
                </a:solidFill>
              </a:rPr>
              <a:t> </a:t>
            </a:r>
            <a:r>
              <a:rPr lang="en-US" sz="2100" dirty="0" err="1" smtClean="0">
                <a:solidFill>
                  <a:schemeClr val="dk2"/>
                </a:solidFill>
              </a:rPr>
              <a:t>peligrosos</a:t>
            </a:r>
            <a:r>
              <a:rPr lang="en-US" sz="2100" dirty="0" smtClean="0">
                <a:solidFill>
                  <a:schemeClr val="dk2"/>
                </a:solidFill>
              </a:rPr>
              <a:t> </a:t>
            </a:r>
            <a:r>
              <a:rPr lang="en-US" sz="2100" dirty="0">
                <a:solidFill>
                  <a:schemeClr val="dk2"/>
                </a:solidFill>
              </a:rPr>
              <a:t>(</a:t>
            </a:r>
            <a:r>
              <a:rPr lang="en-US" sz="2100" dirty="0" err="1">
                <a:solidFill>
                  <a:schemeClr val="dk2"/>
                </a:solidFill>
              </a:rPr>
              <a:t>náuseas</a:t>
            </a:r>
            <a:r>
              <a:rPr lang="en-US" sz="2100" dirty="0">
                <a:solidFill>
                  <a:schemeClr val="dk2"/>
                </a:solidFill>
              </a:rPr>
              <a:t>, </a:t>
            </a:r>
            <a:r>
              <a:rPr lang="en-US" sz="2100" dirty="0" err="1">
                <a:solidFill>
                  <a:schemeClr val="dk2"/>
                </a:solidFill>
              </a:rPr>
              <a:t>vómitos</a:t>
            </a:r>
            <a:r>
              <a:rPr lang="en-US" sz="2100" dirty="0">
                <a:solidFill>
                  <a:schemeClr val="dk2"/>
                </a:solidFill>
              </a:rPr>
              <a:t>, </a:t>
            </a:r>
            <a:r>
              <a:rPr lang="en-US" sz="2100" dirty="0" err="1">
                <a:solidFill>
                  <a:schemeClr val="dk2"/>
                </a:solidFill>
              </a:rPr>
              <a:t>estreñimiento</a:t>
            </a:r>
            <a:r>
              <a:rPr lang="en-US" sz="2100" dirty="0">
                <a:solidFill>
                  <a:schemeClr val="dk2"/>
                </a:solidFill>
              </a:rPr>
              <a:t>, </a:t>
            </a:r>
            <a:r>
              <a:rPr lang="en-US" sz="2100" dirty="0" err="1">
                <a:solidFill>
                  <a:schemeClr val="dk2"/>
                </a:solidFill>
              </a:rPr>
              <a:t>somnolencia</a:t>
            </a:r>
            <a:r>
              <a:rPr lang="en-US" sz="2100" dirty="0">
                <a:solidFill>
                  <a:schemeClr val="dk2"/>
                </a:solidFill>
              </a:rPr>
              <a:t>, etc.) </a:t>
            </a:r>
          </a:p>
          <a:p>
            <a:pPr lvl="1">
              <a:buClr>
                <a:srgbClr val="C00000"/>
              </a:buClr>
            </a:pPr>
            <a:r>
              <a:rPr lang="en-US" sz="2100" dirty="0" smtClean="0"/>
              <a:t>1 de </a:t>
            </a:r>
            <a:r>
              <a:rPr lang="en-US" sz="2100" dirty="0" err="1" smtClean="0"/>
              <a:t>cada</a:t>
            </a:r>
            <a:r>
              <a:rPr lang="en-US" sz="2100" dirty="0" smtClean="0"/>
              <a:t> 3 </a:t>
            </a:r>
            <a:r>
              <a:rPr lang="en-US" sz="2100" dirty="0" err="1"/>
              <a:t>pacientes</a:t>
            </a:r>
            <a:r>
              <a:rPr lang="en-US" sz="2100" dirty="0"/>
              <a:t> </a:t>
            </a:r>
            <a:r>
              <a:rPr lang="en-US" sz="2100" dirty="0" err="1"/>
              <a:t>abandonan</a:t>
            </a:r>
            <a:r>
              <a:rPr lang="en-US" sz="2100" dirty="0"/>
              <a:t> el </a:t>
            </a:r>
            <a:r>
              <a:rPr lang="en-US" sz="2100" dirty="0" err="1"/>
              <a:t>opioide</a:t>
            </a:r>
            <a:r>
              <a:rPr lang="en-US" sz="2100" dirty="0"/>
              <a:t> </a:t>
            </a:r>
            <a:r>
              <a:rPr lang="en-US" sz="2100" dirty="0" err="1"/>
              <a:t>por</a:t>
            </a:r>
            <a:r>
              <a:rPr lang="en-US" sz="2100" dirty="0"/>
              <a:t> EA, </a:t>
            </a:r>
            <a:r>
              <a:rPr lang="en-US" sz="2100" dirty="0" err="1"/>
              <a:t>sobre</a:t>
            </a:r>
            <a:r>
              <a:rPr lang="en-US" sz="2100" dirty="0"/>
              <a:t> </a:t>
            </a:r>
            <a:r>
              <a:rPr lang="en-US" sz="2100" dirty="0" err="1"/>
              <a:t>todo</a:t>
            </a:r>
            <a:r>
              <a:rPr lang="en-US" sz="2100" dirty="0"/>
              <a:t> al </a:t>
            </a:r>
            <a:r>
              <a:rPr lang="en-US" sz="2100" dirty="0" err="1"/>
              <a:t>inicio</a:t>
            </a:r>
            <a:r>
              <a:rPr lang="en-US" sz="2100" dirty="0"/>
              <a:t> del </a:t>
            </a:r>
            <a:r>
              <a:rPr lang="en-US" sz="2100" dirty="0" err="1"/>
              <a:t>tratamiento</a:t>
            </a:r>
            <a:endParaRPr lang="en-US" sz="2100" dirty="0"/>
          </a:p>
          <a:p>
            <a:pPr lvl="1">
              <a:buClr>
                <a:srgbClr val="C00000"/>
              </a:buClr>
            </a:pPr>
            <a:r>
              <a:rPr lang="en-US" sz="2100" dirty="0" err="1"/>
              <a:t>Pueden</a:t>
            </a:r>
            <a:r>
              <a:rPr lang="en-US" sz="2100" dirty="0"/>
              <a:t> </a:t>
            </a:r>
            <a:r>
              <a:rPr lang="en-US" sz="2100" dirty="0" err="1"/>
              <a:t>producir</a:t>
            </a:r>
            <a:r>
              <a:rPr lang="en-US" sz="2100" dirty="0"/>
              <a:t> </a:t>
            </a:r>
            <a:r>
              <a:rPr lang="en-US" sz="2100" dirty="0" err="1">
                <a:solidFill>
                  <a:schemeClr val="dk2"/>
                </a:solidFill>
              </a:rPr>
              <a:t>interacciones</a:t>
            </a:r>
            <a:r>
              <a:rPr lang="en-US" sz="2100" dirty="0">
                <a:solidFill>
                  <a:schemeClr val="dk2"/>
                </a:solidFill>
              </a:rPr>
              <a:t> </a:t>
            </a:r>
            <a:r>
              <a:rPr lang="en-US" sz="2100" dirty="0" smtClean="0">
                <a:solidFill>
                  <a:schemeClr val="dk2"/>
                </a:solidFill>
              </a:rPr>
              <a:t>graves</a:t>
            </a:r>
            <a:r>
              <a:rPr lang="en-US" sz="2100" dirty="0" smtClean="0"/>
              <a:t>, </a:t>
            </a:r>
            <a:r>
              <a:rPr lang="en-US" sz="2100" dirty="0" err="1"/>
              <a:t>como</a:t>
            </a:r>
            <a:r>
              <a:rPr lang="en-US" sz="2100" dirty="0"/>
              <a:t> el </a:t>
            </a:r>
            <a:r>
              <a:rPr lang="en-US" sz="2100" dirty="0" err="1"/>
              <a:t>síndrome</a:t>
            </a:r>
            <a:r>
              <a:rPr lang="en-US" sz="2100" dirty="0"/>
              <a:t> </a:t>
            </a:r>
            <a:r>
              <a:rPr lang="en-US" sz="2100" dirty="0" err="1"/>
              <a:t>serotoninérgico</a:t>
            </a:r>
            <a:r>
              <a:rPr lang="en-US" sz="2100" dirty="0"/>
              <a:t> (</a:t>
            </a:r>
            <a:r>
              <a:rPr lang="en-US" sz="2100" dirty="0" err="1"/>
              <a:t>agitación</a:t>
            </a:r>
            <a:r>
              <a:rPr lang="en-US" sz="2100" dirty="0"/>
              <a:t>, </a:t>
            </a:r>
            <a:r>
              <a:rPr lang="en-US" sz="2100" dirty="0" err="1"/>
              <a:t>alucinaciones</a:t>
            </a:r>
            <a:r>
              <a:rPr lang="en-US" sz="2100" dirty="0"/>
              <a:t>, </a:t>
            </a:r>
            <a:r>
              <a:rPr lang="en-US" sz="2100" dirty="0" err="1"/>
              <a:t>taquicardia</a:t>
            </a:r>
            <a:r>
              <a:rPr lang="en-US" sz="2100" dirty="0"/>
              <a:t>, </a:t>
            </a:r>
            <a:r>
              <a:rPr lang="en-US" sz="2100" dirty="0" err="1"/>
              <a:t>fiebre</a:t>
            </a:r>
            <a:r>
              <a:rPr lang="en-US" sz="2100" dirty="0"/>
              <a:t>, </a:t>
            </a:r>
            <a:r>
              <a:rPr lang="en-US" sz="2100" dirty="0" err="1"/>
              <a:t>rigidez</a:t>
            </a:r>
            <a:r>
              <a:rPr lang="en-US" sz="2100" dirty="0"/>
              <a:t>, </a:t>
            </a:r>
            <a:r>
              <a:rPr lang="en-US" sz="2100" dirty="0" err="1"/>
              <a:t>problemas</a:t>
            </a:r>
            <a:r>
              <a:rPr lang="en-US" sz="2100" dirty="0"/>
              <a:t> de </a:t>
            </a:r>
            <a:r>
              <a:rPr lang="en-US" sz="2100" dirty="0" err="1"/>
              <a:t>coordinación</a:t>
            </a:r>
            <a:r>
              <a:rPr lang="en-US" sz="2100" dirty="0"/>
              <a:t>, etc...), </a:t>
            </a:r>
            <a:r>
              <a:rPr lang="en-US" sz="2100" dirty="0" err="1"/>
              <a:t>que</a:t>
            </a:r>
            <a:r>
              <a:rPr lang="en-US" sz="2100" dirty="0"/>
              <a:t> </a:t>
            </a:r>
            <a:r>
              <a:rPr lang="en-US" sz="2100" dirty="0" err="1"/>
              <a:t>aparece</a:t>
            </a:r>
            <a:r>
              <a:rPr lang="en-US" sz="2100" dirty="0"/>
              <a:t> </a:t>
            </a:r>
            <a:r>
              <a:rPr lang="en-US" sz="2100" dirty="0" err="1"/>
              <a:t>cuando</a:t>
            </a:r>
            <a:r>
              <a:rPr lang="en-US" sz="2100" dirty="0"/>
              <a:t> un </a:t>
            </a:r>
            <a:r>
              <a:rPr lang="en-US" sz="2100" dirty="0" err="1"/>
              <a:t>opioide</a:t>
            </a:r>
            <a:r>
              <a:rPr lang="en-US" sz="2100" dirty="0"/>
              <a:t> (</a:t>
            </a:r>
            <a:r>
              <a:rPr lang="en-US" sz="2100" dirty="0" err="1"/>
              <a:t>Fentanilo</a:t>
            </a:r>
            <a:r>
              <a:rPr lang="en-US" sz="2100" dirty="0"/>
              <a:t>, Tramadol, etc...) </a:t>
            </a:r>
            <a:r>
              <a:rPr lang="en-US" sz="2100" dirty="0" err="1"/>
              <a:t>interactúa</a:t>
            </a:r>
            <a:r>
              <a:rPr lang="en-US" sz="2100" dirty="0"/>
              <a:t> con </a:t>
            </a:r>
            <a:r>
              <a:rPr lang="en-US" sz="2100" dirty="0" err="1"/>
              <a:t>algunos</a:t>
            </a:r>
            <a:r>
              <a:rPr lang="en-US" sz="2100" dirty="0"/>
              <a:t> </a:t>
            </a:r>
            <a:r>
              <a:rPr lang="en-US" sz="2100" dirty="0" err="1"/>
              <a:t>antidepresivos</a:t>
            </a:r>
            <a:r>
              <a:rPr lang="en-US" sz="2100" dirty="0"/>
              <a:t> y </a:t>
            </a:r>
            <a:r>
              <a:rPr lang="en-US" sz="2100" dirty="0" err="1" smtClean="0"/>
              <a:t>antimigrañosos</a:t>
            </a:r>
            <a:r>
              <a:rPr lang="en-US" sz="2100" dirty="0" smtClean="0"/>
              <a:t>.</a:t>
            </a:r>
            <a:endParaRPr lang="es-ES" sz="2100" dirty="0" smtClean="0"/>
          </a:p>
          <a:p>
            <a:pPr lvl="1">
              <a:buClr>
                <a:srgbClr val="C00000"/>
              </a:buClr>
            </a:pPr>
            <a:r>
              <a:rPr lang="en-US" sz="2100" dirty="0">
                <a:solidFill>
                  <a:schemeClr val="dk2"/>
                </a:solidFill>
              </a:rPr>
              <a:t>No </a:t>
            </a:r>
            <a:r>
              <a:rPr lang="en-US" sz="2100" dirty="0" err="1">
                <a:solidFill>
                  <a:schemeClr val="dk2"/>
                </a:solidFill>
              </a:rPr>
              <a:t>han</a:t>
            </a:r>
            <a:r>
              <a:rPr lang="en-US" sz="2100" dirty="0">
                <a:solidFill>
                  <a:schemeClr val="dk2"/>
                </a:solidFill>
              </a:rPr>
              <a:t> </a:t>
            </a:r>
            <a:r>
              <a:rPr lang="en-US" sz="2100" dirty="0" err="1">
                <a:solidFill>
                  <a:schemeClr val="dk2"/>
                </a:solidFill>
              </a:rPr>
              <a:t>demostrado</a:t>
            </a:r>
            <a:r>
              <a:rPr lang="en-US" sz="2100" dirty="0">
                <a:solidFill>
                  <a:schemeClr val="dk2"/>
                </a:solidFill>
              </a:rPr>
              <a:t> de forma </a:t>
            </a:r>
            <a:r>
              <a:rPr lang="en-US" sz="2100" dirty="0" err="1">
                <a:solidFill>
                  <a:schemeClr val="dk2"/>
                </a:solidFill>
              </a:rPr>
              <a:t>concluyente</a:t>
            </a:r>
            <a:r>
              <a:rPr lang="en-US" sz="2100" dirty="0">
                <a:solidFill>
                  <a:schemeClr val="dk2"/>
                </a:solidFill>
              </a:rPr>
              <a:t> </a:t>
            </a:r>
            <a:r>
              <a:rPr lang="en-US" sz="2100" dirty="0" err="1">
                <a:solidFill>
                  <a:schemeClr val="dk2"/>
                </a:solidFill>
              </a:rPr>
              <a:t>su</a:t>
            </a:r>
            <a:r>
              <a:rPr lang="en-US" sz="2100" dirty="0">
                <a:solidFill>
                  <a:schemeClr val="dk2"/>
                </a:solidFill>
              </a:rPr>
              <a:t> </a:t>
            </a:r>
            <a:r>
              <a:rPr lang="en-US" sz="2100" dirty="0" err="1">
                <a:solidFill>
                  <a:schemeClr val="dk2"/>
                </a:solidFill>
              </a:rPr>
              <a:t>efectividad</a:t>
            </a:r>
            <a:r>
              <a:rPr lang="en-US" sz="2100" dirty="0">
                <a:solidFill>
                  <a:schemeClr val="dk2"/>
                </a:solidFill>
              </a:rPr>
              <a:t> en el </a:t>
            </a:r>
            <a:r>
              <a:rPr lang="en-US" sz="2100" dirty="0" err="1">
                <a:solidFill>
                  <a:schemeClr val="dk2"/>
                </a:solidFill>
              </a:rPr>
              <a:t>tratamiento</a:t>
            </a:r>
            <a:r>
              <a:rPr lang="en-US" sz="2100" dirty="0">
                <a:solidFill>
                  <a:schemeClr val="dk2"/>
                </a:solidFill>
              </a:rPr>
              <a:t> del </a:t>
            </a:r>
            <a:r>
              <a:rPr lang="en-US" sz="2100" dirty="0" smtClean="0">
                <a:solidFill>
                  <a:schemeClr val="dk2"/>
                </a:solidFill>
              </a:rPr>
              <a:t>DCNO.</a:t>
            </a:r>
            <a:r>
              <a:rPr lang="en-US" sz="2100" baseline="30000" dirty="0" smtClean="0">
                <a:solidFill>
                  <a:srgbClr val="A6A6A6"/>
                </a:solidFill>
              </a:rPr>
              <a:t>(</a:t>
            </a:r>
            <a:r>
              <a:rPr lang="en-US" sz="2100" i="1" baseline="30000" dirty="0" smtClean="0">
                <a:solidFill>
                  <a:schemeClr val="accent2"/>
                </a:solidFill>
              </a:rPr>
              <a:t>1)</a:t>
            </a:r>
            <a:endParaRPr lang="en-US" sz="2100" baseline="30000" dirty="0" smtClean="0">
              <a:solidFill>
                <a:srgbClr val="A6A6A6"/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US" sz="2100" dirty="0"/>
              <a:t>El </a:t>
            </a:r>
            <a:r>
              <a:rPr lang="en-US" sz="2100" dirty="0" err="1"/>
              <a:t>uso</a:t>
            </a:r>
            <a:r>
              <a:rPr lang="en-US" sz="2100" dirty="0"/>
              <a:t> de </a:t>
            </a:r>
            <a:r>
              <a:rPr lang="en-US" sz="2100" dirty="0" err="1"/>
              <a:t>opioides</a:t>
            </a:r>
            <a:r>
              <a:rPr lang="en-US" sz="2100" dirty="0"/>
              <a:t> de </a:t>
            </a:r>
            <a:r>
              <a:rPr lang="en-US" sz="2100" dirty="0" err="1"/>
              <a:t>acción</a:t>
            </a:r>
            <a:r>
              <a:rPr lang="en-US" sz="2100" dirty="0"/>
              <a:t> </a:t>
            </a:r>
            <a:r>
              <a:rPr lang="en-US" sz="2100" dirty="0" err="1"/>
              <a:t>prolongada</a:t>
            </a:r>
            <a:r>
              <a:rPr lang="en-US" sz="2100" dirty="0"/>
              <a:t> se </a:t>
            </a:r>
            <a:r>
              <a:rPr lang="en-US" sz="2100" dirty="0" err="1"/>
              <a:t>asoció</a:t>
            </a:r>
            <a:r>
              <a:rPr lang="en-US" sz="2100" dirty="0"/>
              <a:t> con </a:t>
            </a:r>
            <a:r>
              <a:rPr lang="en-US" sz="2100" dirty="0">
                <a:solidFill>
                  <a:schemeClr val="dk2"/>
                </a:solidFill>
              </a:rPr>
              <a:t>&gt; RR </a:t>
            </a:r>
            <a:r>
              <a:rPr lang="en-US" sz="2100" dirty="0" err="1" smtClean="0">
                <a:solidFill>
                  <a:schemeClr val="dk2"/>
                </a:solidFill>
              </a:rPr>
              <a:t>mortalidad</a:t>
            </a:r>
            <a:r>
              <a:rPr lang="en-US" sz="2100" dirty="0" smtClean="0">
                <a:solidFill>
                  <a:schemeClr val="dk2"/>
                </a:solidFill>
              </a:rPr>
              <a:t> </a:t>
            </a:r>
            <a:r>
              <a:rPr lang="en-US" sz="2100" dirty="0" err="1" smtClean="0"/>
              <a:t>por</a:t>
            </a:r>
            <a:r>
              <a:rPr lang="en-US" sz="2100" dirty="0" smtClean="0"/>
              <a:t> </a:t>
            </a:r>
            <a:r>
              <a:rPr lang="en-US" sz="2100" dirty="0" err="1"/>
              <a:t>todas</a:t>
            </a:r>
            <a:r>
              <a:rPr lang="en-US" sz="2100" dirty="0"/>
              <a:t> las </a:t>
            </a:r>
            <a:r>
              <a:rPr lang="en-US" sz="2100" dirty="0" err="1"/>
              <a:t>causas</a:t>
            </a:r>
            <a:r>
              <a:rPr lang="en-US" sz="2100" dirty="0"/>
              <a:t>;  </a:t>
            </a:r>
            <a:endParaRPr lang="en-US" sz="2100" dirty="0" smtClean="0"/>
          </a:p>
          <a:p>
            <a:pPr marL="1258887" lvl="1" indent="0">
              <a:buClr>
                <a:srgbClr val="C00000"/>
              </a:buClr>
              <a:buNone/>
            </a:pPr>
            <a:r>
              <a:rPr lang="en-US" sz="2100" dirty="0">
                <a:solidFill>
                  <a:schemeClr val="dk2"/>
                </a:solidFill>
              </a:rPr>
              <a:t> </a:t>
            </a:r>
            <a:r>
              <a:rPr lang="en-US" sz="2100" dirty="0" smtClean="0">
                <a:solidFill>
                  <a:schemeClr val="dk2"/>
                </a:solidFill>
              </a:rPr>
              <a:t>   x </a:t>
            </a:r>
            <a:r>
              <a:rPr lang="en-US" sz="2100" dirty="0">
                <a:solidFill>
                  <a:schemeClr val="dk2"/>
                </a:solidFill>
              </a:rPr>
              <a:t>4 </a:t>
            </a:r>
            <a:r>
              <a:rPr lang="en-US" sz="2100" dirty="0"/>
              <a:t>en los </a:t>
            </a:r>
            <a:r>
              <a:rPr lang="en-US" sz="2100" dirty="0" err="1"/>
              <a:t>primeros</a:t>
            </a:r>
            <a:r>
              <a:rPr lang="en-US" sz="2100" dirty="0"/>
              <a:t> 30 </a:t>
            </a:r>
            <a:r>
              <a:rPr lang="en-US" sz="2100" dirty="0" err="1"/>
              <a:t>días</a:t>
            </a:r>
            <a:r>
              <a:rPr lang="en-US" sz="2100" dirty="0"/>
              <a:t> de </a:t>
            </a:r>
            <a:r>
              <a:rPr lang="en-US" sz="2100" dirty="0" err="1" smtClean="0"/>
              <a:t>tratamiento</a:t>
            </a:r>
            <a:r>
              <a:rPr lang="en-US" sz="2100" dirty="0" smtClean="0"/>
              <a:t>.</a:t>
            </a:r>
            <a:r>
              <a:rPr lang="en-US" sz="2100" i="1" baseline="30000" dirty="0" smtClean="0">
                <a:solidFill>
                  <a:schemeClr val="accent2"/>
                </a:solidFill>
              </a:rPr>
              <a:t>(</a:t>
            </a:r>
            <a:r>
              <a:rPr lang="en-US" sz="2100" baseline="30000" dirty="0" smtClean="0">
                <a:solidFill>
                  <a:schemeClr val="accent2"/>
                </a:solidFill>
              </a:rPr>
              <a:t>2)</a:t>
            </a:r>
            <a:r>
              <a:rPr lang="en-US" sz="2100" baseline="30000" dirty="0" smtClean="0"/>
              <a:t>  </a:t>
            </a:r>
          </a:p>
          <a:p>
            <a:pPr lvl="1"/>
            <a:endParaRPr lang="es-ES" dirty="0"/>
          </a:p>
        </p:txBody>
      </p:sp>
      <p:sp>
        <p:nvSpPr>
          <p:cNvPr id="362" name="Shape 362"/>
          <p:cNvSpPr txBox="1">
            <a:spLocks noGrp="1"/>
          </p:cNvSpPr>
          <p:nvPr>
            <p:ph type="body" sz="quarter" idx="10"/>
          </p:nvPr>
        </p:nvSpPr>
        <p:spPr>
          <a:xfrm>
            <a:off x="159657" y="5791869"/>
            <a:ext cx="11582443" cy="295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200" dirty="0"/>
              <a:t>(</a:t>
            </a:r>
            <a:r>
              <a:rPr lang="en-US" sz="1200" dirty="0" smtClean="0"/>
              <a:t>1) </a:t>
            </a:r>
            <a:r>
              <a:rPr lang="en-US" sz="1200" dirty="0" err="1"/>
              <a:t>Bannunu</a:t>
            </a:r>
            <a:r>
              <a:rPr lang="en-US" sz="1200" dirty="0"/>
              <a:t> RR, et al. </a:t>
            </a:r>
            <a:r>
              <a:rPr lang="en-US" sz="1200" dirty="0" err="1"/>
              <a:t>Revisión</a:t>
            </a:r>
            <a:r>
              <a:rPr lang="en-US" sz="1200" dirty="0"/>
              <a:t> para la </a:t>
            </a:r>
            <a:r>
              <a:rPr lang="en-US" sz="1200" dirty="0" err="1"/>
              <a:t>guía</a:t>
            </a:r>
            <a:r>
              <a:rPr lang="en-US" sz="1200" dirty="0"/>
              <a:t> del ACOEM. Arthroscopy 2014; 30(1):86-9</a:t>
            </a:r>
          </a:p>
          <a:p>
            <a:pPr lvl="0">
              <a:spcBef>
                <a:spcPts val="0"/>
              </a:spcBef>
            </a:pPr>
            <a:r>
              <a:rPr lang="en-US" sz="1200" dirty="0" smtClean="0"/>
              <a:t>(</a:t>
            </a:r>
            <a:r>
              <a:rPr lang="en-US" sz="1200" dirty="0"/>
              <a:t>2) Wayne A, et al. Prescription of Long-Acting Opioids and Mortality in Patients With Chronic </a:t>
            </a:r>
            <a:r>
              <a:rPr lang="en-US" sz="1200" dirty="0" err="1"/>
              <a:t>Noncancer</a:t>
            </a:r>
            <a:r>
              <a:rPr lang="en-US" sz="1200" dirty="0"/>
              <a:t> Pain. JAMA </a:t>
            </a:r>
            <a:r>
              <a:rPr lang="es-ES" sz="1200" i="0" dirty="0"/>
              <a:t>2016;315(22):2415-23</a:t>
            </a:r>
            <a:endParaRPr lang="en-US" sz="1200" dirty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64" name="Shape 364"/>
          <p:cNvSpPr txBox="1"/>
          <p:nvPr/>
        </p:nvSpPr>
        <p:spPr>
          <a:xfrm>
            <a:off x="0" y="218300"/>
            <a:ext cx="12192000" cy="47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2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Artrosis</a:t>
            </a:r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2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tratamiento</a:t>
            </a:r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farmacológico</a:t>
            </a:r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8711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/>
              <a:t>No </a:t>
            </a:r>
            <a:r>
              <a:rPr lang="en-US" dirty="0" err="1"/>
              <a:t>mejoran</a:t>
            </a:r>
            <a:r>
              <a:rPr lang="en-US" dirty="0"/>
              <a:t> el dolor de forma </a:t>
            </a:r>
            <a:r>
              <a:rPr lang="en-US" dirty="0" err="1" smtClean="0"/>
              <a:t>significativa</a:t>
            </a:r>
            <a:r>
              <a:rPr lang="en-US" dirty="0" smtClean="0"/>
              <a:t>.</a:t>
            </a:r>
            <a:endParaRPr lang="en-US" dirty="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 err="1"/>
              <a:t>Mejoran</a:t>
            </a:r>
            <a:r>
              <a:rPr lang="en-US" dirty="0"/>
              <a:t> el dolor, </a:t>
            </a:r>
            <a:r>
              <a:rPr lang="en-US" dirty="0" err="1"/>
              <a:t>pero</a:t>
            </a:r>
            <a:r>
              <a:rPr lang="en-US" dirty="0"/>
              <a:t> no </a:t>
            </a:r>
            <a:r>
              <a:rPr lang="en-US" dirty="0" err="1"/>
              <a:t>frenan</a:t>
            </a:r>
            <a:r>
              <a:rPr lang="en-US" dirty="0"/>
              <a:t> la </a:t>
            </a:r>
            <a:r>
              <a:rPr lang="en-US" dirty="0" err="1"/>
              <a:t>pérdida</a:t>
            </a:r>
            <a:r>
              <a:rPr lang="en-US" dirty="0"/>
              <a:t> de </a:t>
            </a:r>
            <a:r>
              <a:rPr lang="en-US" dirty="0" err="1" smtClean="0"/>
              <a:t>cartílago</a:t>
            </a:r>
            <a:r>
              <a:rPr lang="en-US" dirty="0" smtClean="0"/>
              <a:t>.</a:t>
            </a:r>
            <a:endParaRPr lang="en-US" dirty="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 err="1"/>
              <a:t>Mejoran</a:t>
            </a:r>
            <a:r>
              <a:rPr lang="en-US" dirty="0"/>
              <a:t> el dolor,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que </a:t>
            </a:r>
            <a:r>
              <a:rPr lang="en-US" dirty="0" smtClean="0"/>
              <a:t>celecoxib.</a:t>
            </a:r>
            <a:endParaRPr lang="en-US" dirty="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 err="1"/>
              <a:t>Mejoran</a:t>
            </a:r>
            <a:r>
              <a:rPr lang="en-US" dirty="0"/>
              <a:t> el dolor </a:t>
            </a:r>
            <a:r>
              <a:rPr lang="en-US" dirty="0" err="1"/>
              <a:t>tanto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Celecoxib</a:t>
            </a:r>
            <a:r>
              <a:rPr lang="en-US" dirty="0"/>
              <a:t>, y </a:t>
            </a:r>
            <a:r>
              <a:rPr lang="en-US" dirty="0" err="1"/>
              <a:t>frenan</a:t>
            </a:r>
            <a:r>
              <a:rPr lang="en-US" dirty="0"/>
              <a:t> la </a:t>
            </a:r>
            <a:r>
              <a:rPr lang="en-US" dirty="0" err="1"/>
              <a:t>pérdida</a:t>
            </a:r>
            <a:r>
              <a:rPr lang="en-US" dirty="0"/>
              <a:t> de </a:t>
            </a:r>
            <a:r>
              <a:rPr lang="en-US" dirty="0" err="1" smtClean="0"/>
              <a:t>cartílago</a:t>
            </a:r>
            <a:r>
              <a:rPr lang="en-US" dirty="0" smtClean="0"/>
              <a:t>.</a:t>
            </a:r>
            <a:endParaRPr lang="en-US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3000" dirty="0"/>
              <a:t>  </a:t>
            </a:r>
          </a:p>
        </p:txBody>
      </p:sp>
      <p:sp>
        <p:nvSpPr>
          <p:cNvPr id="408" name="Shape 408"/>
          <p:cNvSpPr txBox="1">
            <a:spLocks noGrp="1"/>
          </p:cNvSpPr>
          <p:nvPr>
            <p:ph type="body" idx="2"/>
          </p:nvPr>
        </p:nvSpPr>
        <p:spPr>
          <a:xfrm>
            <a:off x="948569" y="908720"/>
            <a:ext cx="10363200" cy="103546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En </a:t>
            </a:r>
            <a:r>
              <a:rPr lang="en-US" dirty="0" err="1"/>
              <a:t>relación</a:t>
            </a:r>
            <a:r>
              <a:rPr lang="en-US" dirty="0"/>
              <a:t> con la </a:t>
            </a:r>
            <a:r>
              <a:rPr lang="en-US" dirty="0" err="1"/>
              <a:t>artrosis</a:t>
            </a:r>
            <a:r>
              <a:rPr lang="en-US" dirty="0"/>
              <a:t> de </a:t>
            </a:r>
            <a:r>
              <a:rPr lang="en-US" dirty="0" err="1"/>
              <a:t>rodilla</a:t>
            </a:r>
            <a:r>
              <a:rPr lang="en-US" dirty="0"/>
              <a:t>, </a:t>
            </a:r>
            <a:r>
              <a:rPr lang="en-US" dirty="0" err="1"/>
              <a:t>c</a:t>
            </a:r>
            <a:r>
              <a:rPr lang="en-US" dirty="0" err="1" smtClean="0"/>
              <a:t>ondroitín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ulfato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/>
              <a:t>g</a:t>
            </a:r>
            <a:r>
              <a:rPr lang="en-US" dirty="0" err="1" smtClean="0"/>
              <a:t>lucosamina</a:t>
            </a:r>
            <a:r>
              <a:rPr lang="en-US" dirty="0"/>
              <a:t>, </a:t>
            </a:r>
            <a:r>
              <a:rPr lang="en-US" dirty="0" err="1"/>
              <a:t>administrados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6 </a:t>
            </a:r>
            <a:r>
              <a:rPr lang="en-US" dirty="0" err="1" smtClean="0"/>
              <a:t>meses</a:t>
            </a:r>
            <a:r>
              <a:rPr lang="en-US" dirty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dos 2 </a:t>
            </a:r>
            <a:r>
              <a:rPr lang="en-US" dirty="0" err="1" smtClean="0"/>
              <a:t>años</a:t>
            </a:r>
            <a:r>
              <a:rPr lang="en-US" dirty="0"/>
              <a:t>: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err="1"/>
              <a:t>Pregunta</a:t>
            </a:r>
            <a:r>
              <a:rPr lang="en-US" dirty="0"/>
              <a:t> 7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s-ES" sz="2000" dirty="0" err="1" smtClean="0"/>
              <a:t>Condroprotectores</a:t>
            </a:r>
            <a:r>
              <a:rPr lang="es-ES" sz="2000" dirty="0" smtClean="0"/>
              <a:t>. SYSADOAS: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rgbClr val="004586"/>
                </a:solidFill>
              </a:rPr>
              <a:t>Los SYSADOAS son </a:t>
            </a:r>
            <a:r>
              <a:rPr lang="en-US" sz="2000" dirty="0" err="1" smtClean="0">
                <a:solidFill>
                  <a:srgbClr val="004586"/>
                </a:solidFill>
              </a:rPr>
              <a:t>eficaces</a:t>
            </a:r>
            <a:r>
              <a:rPr lang="en-US" sz="2000" dirty="0" smtClean="0">
                <a:solidFill>
                  <a:srgbClr val="004586"/>
                </a:solidFill>
              </a:rPr>
              <a:t> en el control del dolor y la </a:t>
            </a:r>
            <a:r>
              <a:rPr lang="en-US" sz="2000" dirty="0" err="1" smtClean="0">
                <a:solidFill>
                  <a:srgbClr val="004586"/>
                </a:solidFill>
              </a:rPr>
              <a:t>limitación</a:t>
            </a:r>
            <a:r>
              <a:rPr lang="en-US" sz="2000" dirty="0" smtClean="0">
                <a:solidFill>
                  <a:srgbClr val="004586"/>
                </a:solidFill>
              </a:rPr>
              <a:t> functional de la </a:t>
            </a:r>
            <a:r>
              <a:rPr lang="en-US" sz="2000" dirty="0" err="1" smtClean="0">
                <a:solidFill>
                  <a:srgbClr val="004586"/>
                </a:solidFill>
              </a:rPr>
              <a:t>artrosis</a:t>
            </a:r>
            <a:r>
              <a:rPr lang="en-US" sz="2000" dirty="0" smtClean="0">
                <a:solidFill>
                  <a:srgbClr val="004586"/>
                </a:solidFill>
              </a:rPr>
              <a:t> de </a:t>
            </a:r>
            <a:r>
              <a:rPr lang="en-US" sz="2000" dirty="0" err="1" smtClean="0">
                <a:solidFill>
                  <a:srgbClr val="004586"/>
                </a:solidFill>
              </a:rPr>
              <a:t>rodilla</a:t>
            </a:r>
            <a:r>
              <a:rPr lang="en-US" sz="2000" dirty="0" smtClean="0">
                <a:solidFill>
                  <a:srgbClr val="004586"/>
                </a:solidFill>
              </a:rPr>
              <a:t>. La </a:t>
            </a:r>
            <a:r>
              <a:rPr lang="en-US" sz="2000" dirty="0" err="1" smtClean="0">
                <a:solidFill>
                  <a:srgbClr val="004586"/>
                </a:solidFill>
              </a:rPr>
              <a:t>combinación</a:t>
            </a:r>
            <a:r>
              <a:rPr lang="en-US" sz="2000" dirty="0" smtClean="0">
                <a:solidFill>
                  <a:srgbClr val="004586"/>
                </a:solidFill>
              </a:rPr>
              <a:t> de </a:t>
            </a:r>
            <a:r>
              <a:rPr lang="en-US" sz="2000" dirty="0" err="1" smtClean="0">
                <a:solidFill>
                  <a:srgbClr val="004586"/>
                </a:solidFill>
              </a:rPr>
              <a:t>condroitín</a:t>
            </a:r>
            <a:r>
              <a:rPr lang="en-US" sz="2000" dirty="0" smtClean="0">
                <a:solidFill>
                  <a:srgbClr val="004586"/>
                </a:solidFill>
              </a:rPr>
              <a:t> </a:t>
            </a:r>
            <a:r>
              <a:rPr lang="en-US" sz="2000" dirty="0" err="1" smtClean="0">
                <a:solidFill>
                  <a:srgbClr val="004586"/>
                </a:solidFill>
              </a:rPr>
              <a:t>sulfato</a:t>
            </a:r>
            <a:r>
              <a:rPr lang="en-US" sz="2000" dirty="0" smtClean="0">
                <a:solidFill>
                  <a:srgbClr val="004586"/>
                </a:solidFill>
              </a:rPr>
              <a:t> y glucosamine </a:t>
            </a:r>
            <a:r>
              <a:rPr lang="en-US" sz="2000" dirty="0" err="1" smtClean="0">
                <a:solidFill>
                  <a:srgbClr val="004586"/>
                </a:solidFill>
              </a:rPr>
              <a:t>consiguió</a:t>
            </a:r>
            <a:r>
              <a:rPr lang="en-US" sz="2000" dirty="0" smtClean="0">
                <a:solidFill>
                  <a:srgbClr val="004586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una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reducción</a:t>
            </a:r>
            <a:r>
              <a:rPr lang="en-US" sz="2000" dirty="0" smtClean="0">
                <a:solidFill>
                  <a:srgbClr val="C00000"/>
                </a:solidFill>
              </a:rPr>
              <a:t> del 50% en el dolor y la </a:t>
            </a:r>
            <a:r>
              <a:rPr lang="en-US" sz="2000" dirty="0" err="1" smtClean="0">
                <a:solidFill>
                  <a:schemeClr val="dk2"/>
                </a:solidFill>
              </a:rPr>
              <a:t>capacidad</a:t>
            </a:r>
            <a:r>
              <a:rPr lang="en-US" sz="2000" dirty="0" smtClean="0">
                <a:solidFill>
                  <a:schemeClr val="dk2"/>
                </a:solidFill>
              </a:rPr>
              <a:t> functional, </a:t>
            </a:r>
            <a:r>
              <a:rPr lang="en-US" sz="2000" dirty="0" err="1" smtClean="0">
                <a:solidFill>
                  <a:schemeClr val="dk2"/>
                </a:solidFill>
              </a:rPr>
              <a:t>muy</a:t>
            </a:r>
            <a:r>
              <a:rPr lang="en-US" sz="2000" dirty="0" smtClean="0">
                <a:solidFill>
                  <a:schemeClr val="dk2"/>
                </a:solidFill>
              </a:rPr>
              <a:t> similar a </a:t>
            </a:r>
            <a:r>
              <a:rPr lang="en-US" sz="2000" dirty="0" err="1" smtClean="0">
                <a:solidFill>
                  <a:schemeClr val="dk2"/>
                </a:solidFill>
              </a:rPr>
              <a:t>celecoxib</a:t>
            </a:r>
            <a:r>
              <a:rPr lang="en-US" sz="2000" dirty="0" smtClean="0">
                <a:solidFill>
                  <a:schemeClr val="dk2"/>
                </a:solidFill>
              </a:rPr>
              <a:t> al </a:t>
            </a:r>
            <a:r>
              <a:rPr lang="en-US" sz="2000" dirty="0" err="1" smtClean="0">
                <a:solidFill>
                  <a:schemeClr val="dk2"/>
                </a:solidFill>
              </a:rPr>
              <a:t>cabo</a:t>
            </a:r>
            <a:r>
              <a:rPr lang="en-US" sz="2000" dirty="0" smtClean="0">
                <a:solidFill>
                  <a:schemeClr val="dk2"/>
                </a:solidFill>
              </a:rPr>
              <a:t> de 6 </a:t>
            </a:r>
            <a:r>
              <a:rPr lang="en-US" sz="2000" dirty="0" err="1" smtClean="0">
                <a:solidFill>
                  <a:schemeClr val="dk2"/>
                </a:solidFill>
              </a:rPr>
              <a:t>meses</a:t>
            </a:r>
            <a:r>
              <a:rPr lang="en-US" sz="2000" dirty="0">
                <a:solidFill>
                  <a:schemeClr val="dk2"/>
                </a:solidFill>
              </a:rPr>
              <a:t>.</a:t>
            </a:r>
            <a:endParaRPr lang="en-US" sz="2000" dirty="0" smtClean="0">
              <a:solidFill>
                <a:schemeClr val="dk2"/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US" sz="2000" dirty="0" smtClean="0"/>
              <a:t>“</a:t>
            </a:r>
            <a:r>
              <a:rPr lang="en-US" sz="2000" dirty="0" err="1" smtClean="0"/>
              <a:t>Frenan</a:t>
            </a:r>
            <a:r>
              <a:rPr lang="en-US" sz="2000" dirty="0" smtClean="0"/>
              <a:t> la </a:t>
            </a:r>
            <a:r>
              <a:rPr lang="en-US" sz="2000" dirty="0" err="1" smtClean="0"/>
              <a:t>pérdida</a:t>
            </a:r>
            <a:r>
              <a:rPr lang="en-US" sz="2000" dirty="0" smtClean="0"/>
              <a:t> de </a:t>
            </a:r>
            <a:r>
              <a:rPr lang="en-US" sz="2000" dirty="0" err="1" smtClean="0"/>
              <a:t>cartílago</a:t>
            </a:r>
            <a:r>
              <a:rPr lang="en-US" sz="2000" dirty="0" smtClean="0"/>
              <a:t>”.</a:t>
            </a:r>
            <a:r>
              <a:rPr lang="en-US" sz="2000" baseline="30000" dirty="0" smtClean="0">
                <a:solidFill>
                  <a:srgbClr val="A6A6A6"/>
                </a:solidFill>
              </a:rPr>
              <a:t>(1)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/>
              <a:t>“Han </a:t>
            </a:r>
            <a:r>
              <a:rPr lang="en-US" sz="2000" dirty="0" err="1" smtClean="0"/>
              <a:t>demostrado</a:t>
            </a:r>
            <a:r>
              <a:rPr lang="en-US" sz="2000" dirty="0" smtClean="0"/>
              <a:t> </a:t>
            </a:r>
            <a:r>
              <a:rPr lang="en-US" sz="2000" dirty="0" err="1" smtClean="0"/>
              <a:t>eficacia</a:t>
            </a:r>
            <a:r>
              <a:rPr lang="en-US" sz="2000" dirty="0" smtClean="0"/>
              <a:t> </a:t>
            </a:r>
            <a:r>
              <a:rPr lang="en-US" sz="2000" dirty="0" err="1" smtClean="0"/>
              <a:t>sintomática</a:t>
            </a:r>
            <a:r>
              <a:rPr lang="en-US" sz="2000" dirty="0" smtClean="0"/>
              <a:t> y </a:t>
            </a:r>
            <a:r>
              <a:rPr lang="en-US" sz="2000" dirty="0" err="1" smtClean="0"/>
              <a:t>efecto</a:t>
            </a:r>
            <a:r>
              <a:rPr lang="en-US" sz="2000" dirty="0" smtClean="0"/>
              <a:t> DMOAD”.</a:t>
            </a:r>
            <a:r>
              <a:rPr lang="en-US" sz="2000" baseline="30000" dirty="0" smtClean="0">
                <a:solidFill>
                  <a:srgbClr val="A6A6A6"/>
                </a:solidFill>
              </a:rPr>
              <a:t>(2)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/>
              <a:t>“Son un </a:t>
            </a:r>
            <a:r>
              <a:rPr lang="en-US" sz="2000" dirty="0" err="1" smtClean="0"/>
              <a:t>tratamiento</a:t>
            </a:r>
            <a:r>
              <a:rPr lang="en-US" sz="2000" dirty="0" smtClean="0"/>
              <a:t> </a:t>
            </a:r>
            <a:r>
              <a:rPr lang="en-US" sz="2000" dirty="0" err="1" smtClean="0"/>
              <a:t>seguro</a:t>
            </a:r>
            <a:r>
              <a:rPr lang="en-US" sz="2000" dirty="0" smtClean="0"/>
              <a:t>”. </a:t>
            </a:r>
            <a:r>
              <a:rPr lang="en-US" sz="2000" baseline="30000" dirty="0" smtClean="0">
                <a:solidFill>
                  <a:srgbClr val="A6A6A6"/>
                </a:solidFill>
              </a:rPr>
              <a:t>(3)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chemeClr val="dk2"/>
                </a:solidFill>
              </a:rPr>
              <a:t>“No </a:t>
            </a:r>
            <a:r>
              <a:rPr lang="en-US" sz="2000" dirty="0" err="1">
                <a:solidFill>
                  <a:schemeClr val="dk2"/>
                </a:solidFill>
              </a:rPr>
              <a:t>provocan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efectos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adversos</a:t>
            </a:r>
            <a:r>
              <a:rPr lang="en-US" sz="2000" dirty="0">
                <a:solidFill>
                  <a:schemeClr val="dk2"/>
                </a:solidFill>
              </a:rPr>
              <a:t> GI </a:t>
            </a:r>
            <a:r>
              <a:rPr lang="en-US" sz="2000" dirty="0" err="1">
                <a:solidFill>
                  <a:schemeClr val="dk2"/>
                </a:solidFill>
              </a:rPr>
              <a:t>ni</a:t>
            </a:r>
            <a:r>
              <a:rPr lang="en-US" sz="2000" dirty="0">
                <a:solidFill>
                  <a:schemeClr val="dk2"/>
                </a:solidFill>
              </a:rPr>
              <a:t> CV </a:t>
            </a:r>
            <a:r>
              <a:rPr lang="en-US" sz="2000" dirty="0" err="1" smtClean="0">
                <a:solidFill>
                  <a:schemeClr val="dk2"/>
                </a:solidFill>
              </a:rPr>
              <a:t>importantes</a:t>
            </a:r>
            <a:r>
              <a:rPr lang="en-US" sz="2000" dirty="0" smtClean="0">
                <a:solidFill>
                  <a:schemeClr val="dk2"/>
                </a:solidFill>
              </a:rPr>
              <a:t>.” </a:t>
            </a:r>
            <a:r>
              <a:rPr lang="en-US" sz="2000" baseline="30000" dirty="0" smtClean="0">
                <a:solidFill>
                  <a:srgbClr val="A6A6A6"/>
                </a:solidFill>
              </a:rPr>
              <a:t>(4) (5)</a:t>
            </a:r>
          </a:p>
          <a:p>
            <a:pPr lvl="1">
              <a:buClr>
                <a:srgbClr val="C00000"/>
              </a:buClr>
            </a:pPr>
            <a:r>
              <a:rPr lang="en-US" sz="2000" dirty="0">
                <a:solidFill>
                  <a:schemeClr val="dk2"/>
                </a:solidFill>
              </a:rPr>
              <a:t>“No </a:t>
            </a:r>
            <a:r>
              <a:rPr lang="en-US" sz="2000" dirty="0" err="1">
                <a:solidFill>
                  <a:schemeClr val="dk2"/>
                </a:solidFill>
              </a:rPr>
              <a:t>tienen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interacciones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significativas</a:t>
            </a:r>
            <a:r>
              <a:rPr lang="en-US" sz="2000" dirty="0" smtClean="0">
                <a:solidFill>
                  <a:schemeClr val="dk2"/>
                </a:solidFill>
              </a:rPr>
              <a:t>”. </a:t>
            </a:r>
            <a:r>
              <a:rPr lang="en-US" sz="2000" baseline="30000" dirty="0" smtClean="0">
                <a:solidFill>
                  <a:srgbClr val="A6A6A6"/>
                </a:solidFill>
              </a:rPr>
              <a:t>(5)</a:t>
            </a:r>
          </a:p>
          <a:p>
            <a:pPr lvl="1">
              <a:buClr>
                <a:srgbClr val="C00000"/>
              </a:buClr>
            </a:pPr>
            <a:r>
              <a:rPr lang="es-ES" sz="2000" dirty="0" smtClean="0"/>
              <a:t>Su efecto clínico se alcanza lentamente pero llega a igualar a los </a:t>
            </a:r>
            <a:r>
              <a:rPr lang="es-ES" sz="2000" dirty="0" err="1" smtClean="0"/>
              <a:t>AINEs</a:t>
            </a:r>
            <a:r>
              <a:rPr lang="es-ES" sz="2000" dirty="0" smtClean="0"/>
              <a:t> y permanece 2-3 meses después de finalizar el tratamiento.</a:t>
            </a:r>
          </a:p>
          <a:p>
            <a:pPr lvl="1">
              <a:buClr>
                <a:srgbClr val="C00000"/>
              </a:buClr>
            </a:pPr>
            <a:endParaRPr lang="en-US" sz="1800" dirty="0" smtClean="0">
              <a:solidFill>
                <a:schemeClr val="dk2"/>
              </a:solidFill>
            </a:endParaRPr>
          </a:p>
          <a:p>
            <a:pPr marL="1258887" lvl="1" indent="0">
              <a:buNone/>
            </a:pPr>
            <a:endParaRPr lang="es-ES" dirty="0"/>
          </a:p>
        </p:txBody>
      </p:sp>
      <p:sp>
        <p:nvSpPr>
          <p:cNvPr id="364" name="Shape 364"/>
          <p:cNvSpPr txBox="1"/>
          <p:nvPr/>
        </p:nvSpPr>
        <p:spPr>
          <a:xfrm>
            <a:off x="0" y="218300"/>
            <a:ext cx="12192000" cy="47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2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Artrosis</a:t>
            </a:r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2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tratamiento</a:t>
            </a:r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farmacológico</a:t>
            </a:r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7" name="Shape 415"/>
          <p:cNvSpPr txBox="1">
            <a:spLocks noGrp="1"/>
          </p:cNvSpPr>
          <p:nvPr>
            <p:ph type="body" sz="quarter" idx="10"/>
          </p:nvPr>
        </p:nvSpPr>
        <p:spPr>
          <a:xfrm>
            <a:off x="145100" y="5095189"/>
            <a:ext cx="11582443" cy="295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1200" dirty="0" smtClean="0"/>
              <a:t>(1) </a:t>
            </a:r>
            <a:r>
              <a:rPr lang="en-US" sz="1200" dirty="0"/>
              <a:t>Hochberg MC, et al. Ann Rheum Dis 2015;0:1–8. </a:t>
            </a:r>
            <a:r>
              <a:rPr lang="en-US" sz="1200" dirty="0" smtClean="0"/>
              <a:t>doi:10.1136/annrheumdis-2014-206792</a:t>
            </a:r>
          </a:p>
          <a:p>
            <a:pPr lvl="0">
              <a:spcBef>
                <a:spcPts val="0"/>
              </a:spcBef>
            </a:pPr>
            <a:r>
              <a:rPr lang="en-US" sz="1200" dirty="0" smtClean="0"/>
              <a:t>(2)  </a:t>
            </a:r>
            <a:r>
              <a:rPr lang="en-US" sz="1200" dirty="0"/>
              <a:t>Pelletier JP, et al. Chondroitin S efficacy versus celecoxib on knee OA structural changes using RM imaging. Arthritis Res </a:t>
            </a:r>
            <a:r>
              <a:rPr lang="en-US" sz="1200" dirty="0" err="1"/>
              <a:t>Ther</a:t>
            </a:r>
            <a:r>
              <a:rPr lang="en-US" sz="1200" dirty="0"/>
              <a:t>. 2016; 18: 256</a:t>
            </a:r>
            <a:r>
              <a:rPr lang="en-US" sz="1200" dirty="0" smtClean="0"/>
              <a:t>.</a:t>
            </a:r>
          </a:p>
          <a:p>
            <a:pPr lvl="0">
              <a:spcBef>
                <a:spcPts val="0"/>
              </a:spcBef>
            </a:pPr>
            <a:r>
              <a:rPr lang="en-US" sz="1200" dirty="0" smtClean="0"/>
              <a:t>(3) </a:t>
            </a:r>
            <a:r>
              <a:rPr lang="en-US" sz="1200" dirty="0"/>
              <a:t>Singh JA et al. Chondroitin for osteoarthritis</a:t>
            </a:r>
            <a:r>
              <a:rPr lang="en-US" sz="1200" dirty="0" smtClean="0"/>
              <a:t>. Cochrane </a:t>
            </a:r>
            <a:r>
              <a:rPr lang="en-US" sz="1200" dirty="0"/>
              <a:t>Database </a:t>
            </a:r>
            <a:r>
              <a:rPr lang="en-US" sz="1200" dirty="0" err="1"/>
              <a:t>Syst</a:t>
            </a:r>
            <a:r>
              <a:rPr lang="en-US" sz="1200" dirty="0"/>
              <a:t> Rev. 2015 Jan 28;1:CD005614. doi: 10.1002/14651858.CD005614.pub2.</a:t>
            </a:r>
            <a:endParaRPr lang="en-US" sz="1200" dirty="0" smtClean="0"/>
          </a:p>
          <a:p>
            <a:pPr lvl="0">
              <a:spcBef>
                <a:spcPts val="0"/>
              </a:spcBef>
              <a:buNone/>
            </a:pPr>
            <a:r>
              <a:rPr lang="en-US" sz="1200" dirty="0" smtClean="0"/>
              <a:t>(4)  </a:t>
            </a:r>
            <a:r>
              <a:rPr lang="en-US" sz="1200" dirty="0"/>
              <a:t>Pontes et Al. </a:t>
            </a:r>
            <a:r>
              <a:rPr lang="en-US" sz="1200" dirty="0" err="1"/>
              <a:t>Valoración</a:t>
            </a:r>
            <a:r>
              <a:rPr lang="en-US" sz="1200" dirty="0"/>
              <a:t> del RCV de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Tratamientos</a:t>
            </a:r>
            <a:r>
              <a:rPr lang="en-US" sz="1200" dirty="0"/>
              <a:t> para la </a:t>
            </a:r>
            <a:r>
              <a:rPr lang="en-US" sz="1200" dirty="0" err="1"/>
              <a:t>Artrosis</a:t>
            </a:r>
            <a:r>
              <a:rPr lang="en-US" sz="1200" dirty="0"/>
              <a:t>. SIDIAP 2015</a:t>
            </a:r>
          </a:p>
          <a:p>
            <a:pPr lvl="0">
              <a:spcBef>
                <a:spcPts val="0"/>
              </a:spcBef>
              <a:buNone/>
            </a:pPr>
            <a:r>
              <a:rPr lang="en-US" sz="1200" dirty="0" smtClean="0"/>
              <a:t>(5)  </a:t>
            </a:r>
            <a:r>
              <a:rPr lang="en-US" sz="1200" dirty="0"/>
              <a:t>Estudios de </a:t>
            </a:r>
            <a:r>
              <a:rPr lang="en-US" sz="1200" dirty="0" err="1"/>
              <a:t>Seguridad</a:t>
            </a:r>
            <a:r>
              <a:rPr lang="en-US" sz="1200" dirty="0"/>
              <a:t>. AEMPS 2015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 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96611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s-ES" sz="1800" dirty="0" err="1" smtClean="0"/>
              <a:t>Leptina</a:t>
            </a:r>
            <a:r>
              <a:rPr lang="es-ES" sz="1800" dirty="0" smtClean="0"/>
              <a:t>: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>
                <a:solidFill>
                  <a:schemeClr val="dk2"/>
                </a:solidFill>
              </a:rPr>
              <a:t>“</a:t>
            </a:r>
            <a:r>
              <a:rPr lang="en-US" sz="1800" dirty="0">
                <a:solidFill>
                  <a:schemeClr val="dk2"/>
                </a:solidFill>
              </a:rPr>
              <a:t>El 75 % de </a:t>
            </a:r>
            <a:r>
              <a:rPr lang="en-US" sz="1800" dirty="0" err="1">
                <a:solidFill>
                  <a:schemeClr val="dk2"/>
                </a:solidFill>
              </a:rPr>
              <a:t>las</a:t>
            </a:r>
            <a:r>
              <a:rPr lang="en-US" sz="1800" dirty="0">
                <a:solidFill>
                  <a:schemeClr val="dk2"/>
                </a:solidFill>
              </a:rPr>
              <a:t> personas con </a:t>
            </a:r>
            <a:r>
              <a:rPr lang="en-US" sz="1800" dirty="0" err="1">
                <a:solidFill>
                  <a:schemeClr val="dk2"/>
                </a:solidFill>
              </a:rPr>
              <a:t>artrosis</a:t>
            </a:r>
            <a:r>
              <a:rPr lang="en-US" sz="1800" dirty="0">
                <a:solidFill>
                  <a:schemeClr val="dk2"/>
                </a:solidFill>
              </a:rPr>
              <a:t> </a:t>
            </a:r>
            <a:r>
              <a:rPr lang="en-US" sz="1800" dirty="0" err="1">
                <a:solidFill>
                  <a:schemeClr val="dk2"/>
                </a:solidFill>
              </a:rPr>
              <a:t>tiene</a:t>
            </a:r>
            <a:r>
              <a:rPr lang="en-US" sz="1800" dirty="0">
                <a:solidFill>
                  <a:schemeClr val="dk2"/>
                </a:solidFill>
              </a:rPr>
              <a:t> </a:t>
            </a:r>
            <a:r>
              <a:rPr lang="en-US" sz="1800" dirty="0" err="1">
                <a:solidFill>
                  <a:schemeClr val="dk2"/>
                </a:solidFill>
              </a:rPr>
              <a:t>sobrepeso</a:t>
            </a:r>
            <a:r>
              <a:rPr lang="en-US" sz="1800" dirty="0" smtClean="0">
                <a:solidFill>
                  <a:schemeClr val="dk2"/>
                </a:solidFill>
              </a:rPr>
              <a:t>”.  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/>
              <a:t>“</a:t>
            </a:r>
            <a:r>
              <a:rPr lang="en-US" sz="1800" dirty="0"/>
              <a:t>La </a:t>
            </a:r>
            <a:r>
              <a:rPr lang="en-US" sz="1800" dirty="0" err="1"/>
              <a:t>Leptina</a:t>
            </a:r>
            <a:r>
              <a:rPr lang="en-US" sz="1800" dirty="0"/>
              <a:t> </a:t>
            </a:r>
            <a:r>
              <a:rPr lang="en-US" sz="1800" dirty="0" err="1"/>
              <a:t>está</a:t>
            </a:r>
            <a:r>
              <a:rPr lang="en-US" sz="1800" dirty="0"/>
              <a:t> </a:t>
            </a:r>
            <a:r>
              <a:rPr lang="en-US" sz="1800" dirty="0" err="1"/>
              <a:t>aumentada</a:t>
            </a:r>
            <a:r>
              <a:rPr lang="en-US" sz="1800" dirty="0"/>
              <a:t> en personas con </a:t>
            </a:r>
            <a:r>
              <a:rPr lang="en-US" sz="1800" dirty="0" err="1"/>
              <a:t>sobrepeso</a:t>
            </a:r>
            <a:r>
              <a:rPr lang="en-US" sz="1800" dirty="0" smtClean="0"/>
              <a:t>”.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/>
              <a:t>“</a:t>
            </a:r>
            <a:r>
              <a:rPr lang="en-US" sz="1800" dirty="0"/>
              <a:t>La </a:t>
            </a:r>
            <a:r>
              <a:rPr lang="en-US" sz="1800" dirty="0" err="1"/>
              <a:t>Leptina</a:t>
            </a:r>
            <a:r>
              <a:rPr lang="en-US" sz="1800" dirty="0"/>
              <a:t> </a:t>
            </a:r>
            <a:r>
              <a:rPr lang="en-US" sz="1800" dirty="0" err="1"/>
              <a:t>elevada</a:t>
            </a:r>
            <a:r>
              <a:rPr lang="en-US" sz="1800" dirty="0"/>
              <a:t> </a:t>
            </a:r>
            <a:r>
              <a:rPr lang="en-US" sz="1800" dirty="0" err="1"/>
              <a:t>contribuye</a:t>
            </a:r>
            <a:r>
              <a:rPr lang="en-US" sz="1800" dirty="0"/>
              <a:t> a la </a:t>
            </a:r>
            <a:r>
              <a:rPr lang="en-US" sz="1800" dirty="0" err="1"/>
              <a:t>inflamación</a:t>
            </a:r>
            <a:r>
              <a:rPr lang="en-US" sz="1800" dirty="0"/>
              <a:t> y a la </a:t>
            </a:r>
            <a:r>
              <a:rPr lang="en-US" sz="1800" dirty="0" err="1"/>
              <a:t>destrucción</a:t>
            </a:r>
            <a:r>
              <a:rPr lang="en-US" sz="1800" dirty="0"/>
              <a:t> articular</a:t>
            </a:r>
            <a:r>
              <a:rPr lang="en-US" sz="1800" dirty="0" smtClean="0"/>
              <a:t>”.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/>
              <a:t>“</a:t>
            </a:r>
            <a:r>
              <a:rPr lang="en-US" sz="1800" dirty="0" err="1"/>
              <a:t>Es</a:t>
            </a:r>
            <a:r>
              <a:rPr lang="en-US" sz="1800" dirty="0"/>
              <a:t> el enlace </a:t>
            </a:r>
            <a:r>
              <a:rPr lang="en-US" sz="1800" dirty="0" err="1"/>
              <a:t>metabólico</a:t>
            </a:r>
            <a:r>
              <a:rPr lang="en-US" sz="1800" dirty="0"/>
              <a:t> entre </a:t>
            </a:r>
            <a:r>
              <a:rPr lang="en-US" sz="1800" dirty="0" err="1"/>
              <a:t>las</a:t>
            </a:r>
            <a:r>
              <a:rPr lang="en-US" sz="1800" dirty="0"/>
              <a:t> dos </a:t>
            </a:r>
            <a:r>
              <a:rPr lang="en-US" sz="1800" dirty="0" err="1"/>
              <a:t>patologías</a:t>
            </a:r>
            <a:r>
              <a:rPr lang="en-US" sz="1800" dirty="0" smtClean="0"/>
              <a:t>”.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/>
              <a:t>“</a:t>
            </a:r>
            <a:r>
              <a:rPr lang="en-US" sz="1800" dirty="0"/>
              <a:t>La </a:t>
            </a:r>
            <a:r>
              <a:rPr lang="en-US" sz="1800" dirty="0" err="1"/>
              <a:t>artrosis</a:t>
            </a:r>
            <a:r>
              <a:rPr lang="en-US" sz="1800" dirty="0"/>
              <a:t> </a:t>
            </a:r>
            <a:r>
              <a:rPr lang="en-US" sz="1800" dirty="0" err="1"/>
              <a:t>metabólica</a:t>
            </a:r>
            <a:r>
              <a:rPr lang="en-US" sz="1800" dirty="0"/>
              <a:t> (</a:t>
            </a:r>
            <a:r>
              <a:rPr lang="en-US" sz="1800" dirty="0" err="1"/>
              <a:t>subtipo</a:t>
            </a:r>
            <a:r>
              <a:rPr lang="en-US" sz="1800" dirty="0"/>
              <a:t> de </a:t>
            </a:r>
            <a:r>
              <a:rPr lang="en-US" sz="1800" dirty="0" err="1"/>
              <a:t>artrosis</a:t>
            </a:r>
            <a:r>
              <a:rPr lang="en-US" sz="1800" dirty="0"/>
              <a:t>) </a:t>
            </a:r>
            <a:r>
              <a:rPr lang="en-US" sz="1800" dirty="0" err="1"/>
              <a:t>tiene</a:t>
            </a:r>
            <a:r>
              <a:rPr lang="en-US" sz="1800" dirty="0"/>
              <a:t> un </a:t>
            </a:r>
            <a:r>
              <a:rPr lang="en-US" sz="1800" dirty="0" err="1"/>
              <a:t>perfil</a:t>
            </a:r>
            <a:r>
              <a:rPr lang="en-US" sz="1800" dirty="0"/>
              <a:t> </a:t>
            </a:r>
            <a:r>
              <a:rPr lang="en-US" sz="1800" dirty="0" err="1"/>
              <a:t>clínico</a:t>
            </a:r>
            <a:r>
              <a:rPr lang="en-US" sz="1800" dirty="0"/>
              <a:t> particular</a:t>
            </a:r>
            <a:r>
              <a:rPr lang="en-US" sz="1800" dirty="0" smtClean="0"/>
              <a:t>”. 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/>
              <a:t>“</a:t>
            </a:r>
            <a:r>
              <a:rPr lang="en-US" sz="1800" dirty="0" err="1"/>
              <a:t>Tiene</a:t>
            </a:r>
            <a:r>
              <a:rPr lang="en-US" sz="1800" dirty="0"/>
              <a:t> </a:t>
            </a:r>
            <a:r>
              <a:rPr lang="en-US" sz="1800" dirty="0" err="1"/>
              <a:t>implicaciones</a:t>
            </a:r>
            <a:r>
              <a:rPr lang="en-US" sz="1800" dirty="0"/>
              <a:t> </a:t>
            </a:r>
            <a:r>
              <a:rPr lang="en-US" sz="1800" dirty="0" err="1"/>
              <a:t>terapéuticas</a:t>
            </a:r>
            <a:r>
              <a:rPr lang="en-US" sz="1800" dirty="0"/>
              <a:t> </a:t>
            </a:r>
            <a:r>
              <a:rPr lang="en-US" sz="1800" dirty="0" err="1"/>
              <a:t>relevantes</a:t>
            </a:r>
            <a:r>
              <a:rPr lang="en-US" sz="1800" dirty="0" smtClean="0"/>
              <a:t>”.</a:t>
            </a:r>
          </a:p>
          <a:p>
            <a:pPr>
              <a:buClr>
                <a:srgbClr val="C00000"/>
              </a:buClr>
            </a:pPr>
            <a:r>
              <a:rPr lang="en-US" sz="1800" dirty="0" err="1" smtClean="0">
                <a:solidFill>
                  <a:srgbClr val="C00000"/>
                </a:solidFill>
              </a:rPr>
              <a:t>Objetivos</a:t>
            </a:r>
            <a:r>
              <a:rPr lang="en-US" sz="1800" dirty="0" smtClean="0">
                <a:solidFill>
                  <a:srgbClr val="C00000"/>
                </a:solidFill>
              </a:rPr>
              <a:t> en el </a:t>
            </a:r>
            <a:r>
              <a:rPr lang="en-US" sz="1800" dirty="0" err="1" smtClean="0">
                <a:solidFill>
                  <a:srgbClr val="C00000"/>
                </a:solidFill>
              </a:rPr>
              <a:t>tratamiento</a:t>
            </a:r>
            <a:r>
              <a:rPr lang="en-US" sz="1800" dirty="0" smtClean="0">
                <a:solidFill>
                  <a:srgbClr val="C00000"/>
                </a:solidFill>
              </a:rPr>
              <a:t> de la </a:t>
            </a:r>
            <a:r>
              <a:rPr lang="en-US" sz="1800" dirty="0" err="1" smtClean="0">
                <a:solidFill>
                  <a:srgbClr val="C00000"/>
                </a:solidFill>
              </a:rPr>
              <a:t>artrosis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metabólica</a:t>
            </a:r>
            <a:r>
              <a:rPr lang="en-US" sz="1800" dirty="0" smtClean="0"/>
              <a:t>:</a:t>
            </a:r>
            <a:r>
              <a:rPr lang="en-US" sz="1800" baseline="30000" dirty="0" smtClean="0">
                <a:solidFill>
                  <a:srgbClr val="A6A6A6"/>
                </a:solidFill>
              </a:rPr>
              <a:t>(1)</a:t>
            </a:r>
          </a:p>
          <a:p>
            <a:pPr lvl="1">
              <a:buClr>
                <a:srgbClr val="C00000"/>
              </a:buClr>
            </a:pPr>
            <a:r>
              <a:rPr lang="en-US" sz="1800" dirty="0" err="1" smtClean="0"/>
              <a:t>Reducir</a:t>
            </a:r>
            <a:r>
              <a:rPr lang="en-US" sz="1800" dirty="0" smtClean="0"/>
              <a:t> </a:t>
            </a:r>
            <a:r>
              <a:rPr lang="en-US" sz="1800" dirty="0"/>
              <a:t>los </a:t>
            </a:r>
            <a:r>
              <a:rPr lang="en-US" sz="1800" dirty="0" err="1"/>
              <a:t>niveles</a:t>
            </a:r>
            <a:r>
              <a:rPr lang="en-US" sz="1800" dirty="0"/>
              <a:t> de </a:t>
            </a:r>
            <a:r>
              <a:rPr lang="en-US" sz="1800" dirty="0" err="1" smtClean="0"/>
              <a:t>leptina</a:t>
            </a:r>
            <a:r>
              <a:rPr lang="en-US" sz="1800" dirty="0" smtClean="0"/>
              <a:t>.</a:t>
            </a:r>
          </a:p>
          <a:p>
            <a:pPr lvl="1">
              <a:buClr>
                <a:srgbClr val="C00000"/>
              </a:buClr>
            </a:pPr>
            <a:r>
              <a:rPr lang="en-US" sz="1800" dirty="0" err="1" smtClean="0"/>
              <a:t>Reducir</a:t>
            </a:r>
            <a:r>
              <a:rPr lang="en-US" sz="1800" dirty="0" smtClean="0"/>
              <a:t> </a:t>
            </a:r>
            <a:r>
              <a:rPr lang="en-US" sz="1800" dirty="0"/>
              <a:t>los </a:t>
            </a:r>
            <a:r>
              <a:rPr lang="en-US" sz="1800" dirty="0" err="1"/>
              <a:t>niveles</a:t>
            </a:r>
            <a:r>
              <a:rPr lang="en-US" sz="1800" dirty="0"/>
              <a:t> de </a:t>
            </a:r>
            <a:r>
              <a:rPr lang="en-US" sz="1800" dirty="0" err="1"/>
              <a:t>inflamación</a:t>
            </a:r>
            <a:r>
              <a:rPr lang="en-US" sz="1800" dirty="0"/>
              <a:t> a </a:t>
            </a:r>
            <a:r>
              <a:rPr lang="en-US" sz="1800" dirty="0" err="1"/>
              <a:t>nivel</a:t>
            </a:r>
            <a:r>
              <a:rPr lang="en-US" sz="1800" dirty="0"/>
              <a:t> local y </a:t>
            </a:r>
            <a:r>
              <a:rPr lang="en-US" sz="1800" dirty="0" err="1" smtClean="0"/>
              <a:t>sistémico</a:t>
            </a:r>
            <a:r>
              <a:rPr lang="en-US" sz="1800" dirty="0" smtClean="0"/>
              <a:t>.</a:t>
            </a:r>
            <a:endParaRPr lang="en-US" sz="1800" dirty="0"/>
          </a:p>
          <a:p>
            <a:pPr lvl="1">
              <a:buClr>
                <a:srgbClr val="C00000"/>
              </a:buClr>
            </a:pPr>
            <a:r>
              <a:rPr lang="en-US" sz="1800" dirty="0" err="1" smtClean="0"/>
              <a:t>Mejorar</a:t>
            </a:r>
            <a:r>
              <a:rPr lang="en-US" sz="1800" dirty="0" smtClean="0"/>
              <a:t> el </a:t>
            </a:r>
            <a:r>
              <a:rPr lang="en-US" sz="1800" dirty="0" err="1" smtClean="0"/>
              <a:t>perfil</a:t>
            </a:r>
            <a:r>
              <a:rPr lang="en-US" sz="1800" dirty="0" smtClean="0"/>
              <a:t> </a:t>
            </a:r>
            <a:r>
              <a:rPr lang="en-US" sz="1800" dirty="0" err="1" smtClean="0"/>
              <a:t>metabólico</a:t>
            </a:r>
            <a:r>
              <a:rPr lang="en-US" sz="1800" dirty="0" smtClean="0"/>
              <a:t>.</a:t>
            </a:r>
          </a:p>
          <a:p>
            <a:pPr lvl="1">
              <a:buClr>
                <a:srgbClr val="C00000"/>
              </a:buClr>
            </a:pPr>
            <a:r>
              <a:rPr lang="en-US" sz="1800" dirty="0" err="1" smtClean="0"/>
              <a:t>Mejorar</a:t>
            </a:r>
            <a:r>
              <a:rPr lang="en-US" sz="1800" dirty="0" smtClean="0"/>
              <a:t> </a:t>
            </a:r>
            <a:r>
              <a:rPr lang="en-US" sz="1800" dirty="0"/>
              <a:t>el dolor y la </a:t>
            </a:r>
            <a:r>
              <a:rPr lang="en-US" sz="1800" dirty="0" err="1"/>
              <a:t>función</a:t>
            </a:r>
            <a:r>
              <a:rPr lang="en-US" sz="1800" dirty="0"/>
              <a:t> </a:t>
            </a:r>
            <a:r>
              <a:rPr lang="en-US" sz="1800" dirty="0" smtClean="0"/>
              <a:t>articular.</a:t>
            </a:r>
          </a:p>
          <a:p>
            <a:pPr lvl="1">
              <a:buClr>
                <a:srgbClr val="C00000"/>
              </a:buClr>
            </a:pPr>
            <a:endParaRPr lang="en-US" sz="1800" dirty="0"/>
          </a:p>
          <a:p>
            <a:pPr marL="1258887" lvl="1" indent="0">
              <a:buClr>
                <a:srgbClr val="C00000"/>
              </a:buClr>
              <a:buNone/>
            </a:pPr>
            <a:endParaRPr lang="en-US" sz="1800" dirty="0" smtClean="0"/>
          </a:p>
          <a:p>
            <a:pPr lvl="1">
              <a:buClr>
                <a:srgbClr val="C00000"/>
              </a:buClr>
            </a:pPr>
            <a:endParaRPr lang="en-US" sz="1800" dirty="0"/>
          </a:p>
          <a:p>
            <a:pPr lvl="1">
              <a:buClr>
                <a:srgbClr val="C00000"/>
              </a:buClr>
            </a:pPr>
            <a:endParaRPr lang="en-US" sz="1800" dirty="0"/>
          </a:p>
          <a:p>
            <a:pPr lvl="1">
              <a:buClr>
                <a:srgbClr val="C00000"/>
              </a:buClr>
            </a:pPr>
            <a:endParaRPr lang="en-US" sz="1800" dirty="0" smtClean="0">
              <a:solidFill>
                <a:schemeClr val="dk2"/>
              </a:solidFill>
            </a:endParaRPr>
          </a:p>
          <a:p>
            <a:pPr marL="1258887" lvl="1" indent="0">
              <a:buNone/>
            </a:pPr>
            <a:endParaRPr lang="es-ES" dirty="0"/>
          </a:p>
        </p:txBody>
      </p:sp>
      <p:sp>
        <p:nvSpPr>
          <p:cNvPr id="364" name="Shape 364"/>
          <p:cNvSpPr txBox="1"/>
          <p:nvPr/>
        </p:nvSpPr>
        <p:spPr>
          <a:xfrm>
            <a:off x="0" y="218300"/>
            <a:ext cx="12192000" cy="47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2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Artrosis</a:t>
            </a:r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2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tratamiento</a:t>
            </a:r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farmacológico</a:t>
            </a:r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3451589" y="5198562"/>
            <a:ext cx="8366826" cy="219114"/>
          </a:xfrm>
        </p:spPr>
        <p:txBody>
          <a:bodyPr/>
          <a:lstStyle/>
          <a:p>
            <a:pPr lvl="0"/>
            <a:r>
              <a:rPr lang="en-US" sz="1100" dirty="0"/>
              <a:t>SEMERGEN: </a:t>
            </a:r>
            <a:r>
              <a:rPr lang="en-US" sz="1100" dirty="0" err="1"/>
              <a:t>Estudio</a:t>
            </a:r>
            <a:r>
              <a:rPr lang="en-US" sz="1100" dirty="0"/>
              <a:t> EMARTRO. 2015. http://</a:t>
            </a:r>
            <a:r>
              <a:rPr lang="en-US" sz="1100" dirty="0" smtClean="0"/>
              <a:t>www.semergen.es/resources/files/investigacionEMARTRO/Resumen%20EMARTRO.PDF </a:t>
            </a:r>
            <a:endParaRPr lang="en-US" sz="1100" dirty="0"/>
          </a:p>
          <a:p>
            <a:pPr lvl="0">
              <a:spcBef>
                <a:spcPts val="0"/>
              </a:spcBef>
            </a:pPr>
            <a:r>
              <a:rPr lang="en-US" sz="1100" dirty="0" err="1"/>
              <a:t>Dumond</a:t>
            </a:r>
            <a:r>
              <a:rPr lang="en-US" sz="1100" dirty="0"/>
              <a:t> H et al. Arthritis &amp; Rheumatism Dis 2003; 48 (11):</a:t>
            </a:r>
            <a:r>
              <a:rPr lang="en-US" sz="1100" dirty="0" smtClean="0"/>
              <a:t>3118-29</a:t>
            </a:r>
            <a:endParaRPr lang="en-US" sz="1100" dirty="0"/>
          </a:p>
          <a:p>
            <a:pPr lvl="0">
              <a:spcBef>
                <a:spcPts val="0"/>
              </a:spcBef>
            </a:pPr>
            <a:r>
              <a:rPr lang="en-US" sz="1100" dirty="0"/>
              <a:t>Ku JH et </a:t>
            </a:r>
            <a:r>
              <a:rPr lang="en-US" sz="1100" dirty="0" err="1"/>
              <a:t>al.Clin</a:t>
            </a:r>
            <a:r>
              <a:rPr lang="en-US" sz="1100" dirty="0"/>
              <a:t> </a:t>
            </a:r>
            <a:r>
              <a:rPr lang="en-US" sz="1100" dirty="0" err="1"/>
              <a:t>Rheumatol</a:t>
            </a:r>
            <a:r>
              <a:rPr lang="en-US" sz="1100" dirty="0"/>
              <a:t> </a:t>
            </a:r>
            <a:r>
              <a:rPr lang="en-US" sz="1100" dirty="0" smtClean="0"/>
              <a:t>2009,12:1431-5</a:t>
            </a:r>
            <a:endParaRPr lang="en-US" sz="1100" dirty="0"/>
          </a:p>
          <a:p>
            <a:pPr lvl="0">
              <a:spcBef>
                <a:spcPts val="0"/>
              </a:spcBef>
            </a:pPr>
            <a:r>
              <a:rPr lang="en-US" sz="1100" dirty="0"/>
              <a:t>Ann Rheum Dis. 2013; 72: 1-7</a:t>
            </a:r>
          </a:p>
          <a:p>
            <a:pPr lvl="0">
              <a:spcBef>
                <a:spcPts val="0"/>
              </a:spcBef>
            </a:pPr>
            <a:r>
              <a:rPr lang="en-US" sz="1100" dirty="0" err="1" smtClean="0"/>
              <a:t>Vuolteenaho</a:t>
            </a:r>
            <a:r>
              <a:rPr lang="en-US" sz="1100" dirty="0" smtClean="0"/>
              <a:t> </a:t>
            </a:r>
            <a:r>
              <a:rPr lang="en-US" sz="1100" dirty="0"/>
              <a:t>K et al. Basic &amp; </a:t>
            </a:r>
            <a:r>
              <a:rPr lang="en-US" sz="1100" dirty="0" err="1"/>
              <a:t>Clin</a:t>
            </a:r>
            <a:r>
              <a:rPr lang="en-US" sz="1100" dirty="0"/>
              <a:t> </a:t>
            </a:r>
            <a:r>
              <a:rPr lang="en-US" sz="1100" dirty="0" err="1"/>
              <a:t>Pharmac</a:t>
            </a:r>
            <a:r>
              <a:rPr lang="en-US" sz="1100" dirty="0"/>
              <a:t>  &amp; Toxic.2014; 114:103-108</a:t>
            </a:r>
          </a:p>
          <a:p>
            <a:pPr lvl="0">
              <a:spcBef>
                <a:spcPts val="0"/>
              </a:spcBef>
            </a:pPr>
            <a:r>
              <a:rPr lang="en-US" sz="1100" dirty="0" err="1" smtClean="0"/>
              <a:t>Stannus</a:t>
            </a:r>
            <a:r>
              <a:rPr lang="en-US" sz="1100" dirty="0" smtClean="0"/>
              <a:t> </a:t>
            </a:r>
            <a:r>
              <a:rPr lang="en-US" sz="1100" dirty="0"/>
              <a:t>OP et al. Ann Rheum Dis. 2015;74(1):82-8</a:t>
            </a:r>
          </a:p>
          <a:p>
            <a:endParaRPr lang="es-ES" dirty="0"/>
          </a:p>
        </p:txBody>
      </p:sp>
      <p:pic>
        <p:nvPicPr>
          <p:cNvPr id="6" name="Shape 4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7856" y="2479459"/>
            <a:ext cx="2444823" cy="2430924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Shape 429"/>
          <p:cNvSpPr/>
          <p:nvPr/>
        </p:nvSpPr>
        <p:spPr>
          <a:xfrm>
            <a:off x="8025882" y="3694921"/>
            <a:ext cx="545700" cy="665835"/>
          </a:xfrm>
          <a:prstGeom prst="rightArrow">
            <a:avLst>
              <a:gd name="adj1" fmla="val 50000"/>
              <a:gd name="adj2" fmla="val 44441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430"/>
          <p:cNvSpPr txBox="1"/>
          <p:nvPr/>
        </p:nvSpPr>
        <p:spPr>
          <a:xfrm>
            <a:off x="9666512" y="3287788"/>
            <a:ext cx="2017486" cy="8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- 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Ác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Hialurónico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- 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Dermatán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sulfato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- 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Vit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 C</a:t>
            </a:r>
          </a:p>
        </p:txBody>
      </p:sp>
      <p:sp>
        <p:nvSpPr>
          <p:cNvPr id="10" name="Shape 432"/>
          <p:cNvSpPr txBox="1"/>
          <p:nvPr/>
        </p:nvSpPr>
        <p:spPr>
          <a:xfrm>
            <a:off x="4935372" y="4972776"/>
            <a:ext cx="6883043" cy="44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280"/>
              </a:spcBef>
              <a:buNone/>
            </a:pPr>
            <a:r>
              <a:rPr lang="en-US" sz="1200" i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(1) Nelson </a:t>
            </a:r>
            <a:r>
              <a:rPr lang="en-US" sz="12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FR, et al. </a:t>
            </a:r>
            <a:r>
              <a:rPr lang="en-US" sz="1200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Rheumatol</a:t>
            </a:r>
            <a:r>
              <a:rPr lang="en-US" sz="12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Int. </a:t>
            </a:r>
            <a:r>
              <a:rPr lang="en-US" sz="1200" i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2015; 35(1</a:t>
            </a:r>
            <a:r>
              <a:rPr lang="en-US" sz="12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):43-52    </a:t>
            </a:r>
          </a:p>
        </p:txBody>
      </p:sp>
    </p:spTree>
    <p:extLst>
      <p:ext uri="{BB962C8B-B14F-4D97-AF65-F5344CB8AC3E}">
        <p14:creationId xmlns:p14="http://schemas.microsoft.com/office/powerpoint/2010/main" val="3874303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clínico. Tratamiento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1800" dirty="0" smtClean="0"/>
              <a:t>Paciente: mujer de 70 años.</a:t>
            </a:r>
          </a:p>
          <a:p>
            <a:r>
              <a:rPr lang="es-ES" sz="1800" dirty="0" smtClean="0"/>
              <a:t>HTA (150/95). </a:t>
            </a:r>
            <a:r>
              <a:rPr lang="es-ES" sz="1800" dirty="0" err="1" smtClean="0"/>
              <a:t>Irbesartán</a:t>
            </a:r>
            <a:r>
              <a:rPr lang="es-ES" sz="1800" dirty="0" smtClean="0"/>
              <a:t> 150.</a:t>
            </a:r>
          </a:p>
          <a:p>
            <a:r>
              <a:rPr lang="es-ES" sz="1800" dirty="0" smtClean="0"/>
              <a:t>DM2: insulina.</a:t>
            </a:r>
          </a:p>
          <a:p>
            <a:r>
              <a:rPr lang="es-ES" sz="1800" dirty="0" smtClean="0"/>
              <a:t>ERC (FG&gt;45).</a:t>
            </a:r>
          </a:p>
          <a:p>
            <a:r>
              <a:rPr lang="es-ES" sz="1800" dirty="0" smtClean="0"/>
              <a:t>Obesidad:</a:t>
            </a:r>
            <a:r>
              <a:rPr lang="en-US" sz="1800" dirty="0"/>
              <a:t> (IMC: 32 Kg/m</a:t>
            </a:r>
            <a:r>
              <a:rPr lang="en-US" sz="1800" baseline="30000" dirty="0"/>
              <a:t>2</a:t>
            </a:r>
            <a:r>
              <a:rPr lang="en-US" sz="1800" dirty="0" smtClean="0"/>
              <a:t>).</a:t>
            </a:r>
            <a:r>
              <a:rPr lang="en-US" sz="1800" dirty="0">
                <a:solidFill>
                  <a:schemeClr val="dk2"/>
                </a:solidFill>
              </a:rPr>
              <a:t> </a:t>
            </a:r>
            <a:endParaRPr lang="en-US" sz="1800" dirty="0" smtClean="0">
              <a:solidFill>
                <a:schemeClr val="dk2"/>
              </a:solidFill>
            </a:endParaRPr>
          </a:p>
          <a:p>
            <a:endParaRPr lang="en-US" sz="1800" dirty="0">
              <a:solidFill>
                <a:schemeClr val="dk2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US" sz="1800" b="1" dirty="0" smtClean="0"/>
              <a:t>  </a:t>
            </a:r>
            <a:r>
              <a:rPr lang="en-US" sz="1800" b="1" dirty="0" err="1" smtClean="0"/>
              <a:t>Comorbilidades</a:t>
            </a:r>
            <a:r>
              <a:rPr lang="en-US" sz="1800" b="1" dirty="0" smtClean="0"/>
              <a:t>   </a:t>
            </a:r>
            <a:r>
              <a:rPr lang="en-US" sz="1800" b="1" dirty="0"/>
              <a:t>+   </a:t>
            </a:r>
            <a:r>
              <a:rPr lang="en-US" sz="1800" b="1" dirty="0" err="1"/>
              <a:t>Polimedicación</a:t>
            </a:r>
            <a:r>
              <a:rPr lang="en-US" sz="1800" b="1" dirty="0"/>
              <a:t>   +   RCV </a:t>
            </a:r>
            <a:r>
              <a:rPr lang="en-US" sz="1800" b="1" dirty="0" err="1"/>
              <a:t>muy</a:t>
            </a:r>
            <a:r>
              <a:rPr lang="en-US" sz="1800" b="1" dirty="0"/>
              <a:t> </a:t>
            </a:r>
            <a:r>
              <a:rPr lang="en-US" sz="1800" b="1" dirty="0" err="1"/>
              <a:t>elevado</a:t>
            </a:r>
            <a:r>
              <a:rPr lang="en-US" sz="1800" b="1" dirty="0"/>
              <a:t>   +   </a:t>
            </a:r>
            <a:r>
              <a:rPr lang="en-US" sz="1800" b="1" dirty="0" err="1" smtClean="0"/>
              <a:t>Obesidad</a:t>
            </a:r>
            <a:endParaRPr lang="en-US" sz="1800" b="1" dirty="0"/>
          </a:p>
          <a:p>
            <a:pPr lvl="0" algn="ctr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dk2"/>
                </a:solidFill>
              </a:rPr>
              <a:t> </a:t>
            </a:r>
            <a:r>
              <a:rPr lang="en-US" sz="1800" b="1" dirty="0">
                <a:solidFill>
                  <a:schemeClr val="dk2"/>
                </a:solidFill>
              </a:rPr>
              <a:t>AINEs:  </a:t>
            </a:r>
            <a:r>
              <a:rPr lang="en-US" sz="1800" b="1" dirty="0" smtClean="0">
                <a:solidFill>
                  <a:schemeClr val="dk2"/>
                </a:solidFill>
              </a:rPr>
              <a:t>¡</a:t>
            </a:r>
            <a:r>
              <a:rPr lang="en-US" sz="1800" b="1" dirty="0" err="1" smtClean="0">
                <a:solidFill>
                  <a:schemeClr val="dk2"/>
                </a:solidFill>
              </a:rPr>
              <a:t>Contraindicación</a:t>
            </a:r>
            <a:r>
              <a:rPr lang="en-US" sz="1800" b="1" dirty="0" smtClean="0">
                <a:solidFill>
                  <a:schemeClr val="dk2"/>
                </a:solidFill>
              </a:rPr>
              <a:t> </a:t>
            </a:r>
            <a:r>
              <a:rPr lang="en-US" sz="1800" b="1" dirty="0" err="1" smtClean="0">
                <a:solidFill>
                  <a:schemeClr val="dk2"/>
                </a:solidFill>
              </a:rPr>
              <a:t>absoluta</a:t>
            </a:r>
            <a:r>
              <a:rPr lang="en-US" sz="1800" b="1" dirty="0" smtClean="0">
                <a:solidFill>
                  <a:schemeClr val="dk2"/>
                </a:solidFill>
              </a:rPr>
              <a:t>!</a:t>
            </a:r>
          </a:p>
          <a:p>
            <a:r>
              <a:rPr lang="en-US" sz="1800" dirty="0" err="1" smtClean="0">
                <a:solidFill>
                  <a:srgbClr val="004586"/>
                </a:solidFill>
              </a:rPr>
              <a:t>Opciones</a:t>
            </a:r>
            <a:r>
              <a:rPr lang="en-US" sz="1800" dirty="0" smtClean="0">
                <a:solidFill>
                  <a:srgbClr val="004586"/>
                </a:solidFill>
              </a:rPr>
              <a:t> de </a:t>
            </a:r>
            <a:r>
              <a:rPr lang="en-US" sz="1800" dirty="0" err="1" smtClean="0">
                <a:solidFill>
                  <a:srgbClr val="004586"/>
                </a:solidFill>
              </a:rPr>
              <a:t>tratamiento</a:t>
            </a:r>
            <a:r>
              <a:rPr lang="en-US" sz="1800" dirty="0" smtClean="0">
                <a:solidFill>
                  <a:srgbClr val="004586"/>
                </a:solidFill>
              </a:rPr>
              <a:t>:</a:t>
            </a:r>
          </a:p>
          <a:p>
            <a:pPr lvl="1">
              <a:buClr>
                <a:srgbClr val="C00000"/>
              </a:buClr>
            </a:pPr>
            <a:r>
              <a:rPr lang="en-US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Derivar</a:t>
            </a: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COT para </a:t>
            </a:r>
            <a:r>
              <a:rPr lang="en-US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reemplazo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articular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prótesis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>
              <a:buClr>
                <a:srgbClr val="C00000"/>
              </a:buClr>
            </a:pPr>
            <a:r>
              <a:rPr lang="en-US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Ácido</a:t>
            </a: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Hialurónico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corticoide</a:t>
            </a: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intraarticular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tratamiento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conservador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… 6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meses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C00000"/>
              </a:buClr>
            </a:pPr>
            <a:r>
              <a:rPr lang="en-US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Opioides</a:t>
            </a: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corto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plazo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y/o </a:t>
            </a:r>
            <a:r>
              <a:rPr lang="en-US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duloxetina</a:t>
            </a: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tratamiento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coadyuvante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>
              <a:buClr>
                <a:srgbClr val="C00000"/>
              </a:buClr>
            </a:pPr>
            <a:r>
              <a:rPr lang="en-US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Condroitín</a:t>
            </a: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sulfato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Glucosamina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sinergia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analgésica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buena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tolerancia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>
              <a:buClr>
                <a:srgbClr val="C00000"/>
              </a:buClr>
            </a:pPr>
            <a:r>
              <a:rPr lang="en-US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Ácido</a:t>
            </a: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hialurónico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Dermatán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sulfato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(en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tratamiento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oral: 1 caps / 24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horas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 smtClean="0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dk2"/>
                </a:solidFill>
              </a:rPr>
              <a:t> </a:t>
            </a:r>
            <a:r>
              <a:rPr lang="en-US" sz="1600" b="1" dirty="0" smtClean="0">
                <a:solidFill>
                  <a:schemeClr val="dk2"/>
                </a:solidFill>
              </a:rPr>
              <a:t>           </a:t>
            </a:r>
            <a:endParaRPr lang="es-ES" sz="1800" dirty="0"/>
          </a:p>
        </p:txBody>
      </p:sp>
      <p:pic>
        <p:nvPicPr>
          <p:cNvPr id="8" name="Shape 4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90460" y="925357"/>
            <a:ext cx="1301099" cy="144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4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38713" y="975995"/>
            <a:ext cx="1503600" cy="1275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384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artrosis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la </a:t>
            </a:r>
            <a:r>
              <a:rPr lang="en-US" dirty="0" err="1">
                <a:solidFill>
                  <a:srgbClr val="C00000"/>
                </a:solidFill>
              </a:rPr>
              <a:t>enfermedad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reumática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más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frecuente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 </a:t>
            </a:r>
            <a:r>
              <a:rPr lang="en-US" dirty="0" err="1"/>
              <a:t>prevalencia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va</a:t>
            </a:r>
            <a:r>
              <a:rPr lang="en-US" dirty="0">
                <a:solidFill>
                  <a:srgbClr val="C00000"/>
                </a:solidFill>
              </a:rPr>
              <a:t> en </a:t>
            </a:r>
            <a:r>
              <a:rPr lang="en-US" dirty="0" err="1">
                <a:solidFill>
                  <a:srgbClr val="C00000"/>
                </a:solidFill>
              </a:rPr>
              <a:t>aumento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envejecimiento</a:t>
            </a:r>
            <a:r>
              <a:rPr lang="en-US" dirty="0"/>
              <a:t> de la </a:t>
            </a:r>
            <a:r>
              <a:rPr lang="en-US" dirty="0" err="1" smtClean="0"/>
              <a:t>población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enfermedad</a:t>
            </a:r>
            <a:r>
              <a:rPr lang="en-US" dirty="0">
                <a:solidFill>
                  <a:srgbClr val="C00000"/>
                </a:solidFill>
              </a:rPr>
              <a:t> grave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provoca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dolor e </a:t>
            </a:r>
            <a:r>
              <a:rPr lang="en-US" dirty="0" err="1">
                <a:solidFill>
                  <a:srgbClr val="C00000"/>
                </a:solidFill>
              </a:rPr>
              <a:t>incapacidad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progresiva</a:t>
            </a:r>
            <a:r>
              <a:rPr lang="en-US" dirty="0" smtClean="0"/>
              <a:t>.</a:t>
            </a:r>
          </a:p>
          <a:p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muy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relacionada</a:t>
            </a:r>
            <a:r>
              <a:rPr lang="en-US" dirty="0">
                <a:solidFill>
                  <a:srgbClr val="C00000"/>
                </a:solidFill>
              </a:rPr>
              <a:t> con la </a:t>
            </a:r>
            <a:r>
              <a:rPr lang="en-US" dirty="0" err="1">
                <a:solidFill>
                  <a:srgbClr val="C00000"/>
                </a:solidFill>
              </a:rPr>
              <a:t>obesidad</a:t>
            </a:r>
            <a:r>
              <a:rPr lang="en-US" dirty="0"/>
              <a:t>,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alteraciones</a:t>
            </a:r>
            <a:r>
              <a:rPr lang="en-US" dirty="0"/>
              <a:t> </a:t>
            </a:r>
            <a:r>
              <a:rPr lang="en-US" dirty="0" err="1"/>
              <a:t>metabólicas</a:t>
            </a:r>
            <a:r>
              <a:rPr lang="en-US" dirty="0"/>
              <a:t> y el </a:t>
            </a:r>
            <a:r>
              <a:rPr lang="en-US" dirty="0" smtClean="0"/>
              <a:t>RCV.</a:t>
            </a:r>
          </a:p>
          <a:p>
            <a:pPr lvl="0"/>
            <a:r>
              <a:rPr lang="en-US" dirty="0"/>
              <a:t>La </a:t>
            </a:r>
            <a:r>
              <a:rPr lang="en-US" dirty="0" err="1"/>
              <a:t>obesidad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>
                <a:solidFill>
                  <a:srgbClr val="C00000"/>
                </a:solidFill>
              </a:rPr>
              <a:t>principal factor </a:t>
            </a:r>
            <a:r>
              <a:rPr lang="en-US" dirty="0" err="1">
                <a:solidFill>
                  <a:srgbClr val="C00000"/>
                </a:solidFill>
              </a:rPr>
              <a:t>agravante</a:t>
            </a:r>
            <a:r>
              <a:rPr lang="en-US" dirty="0">
                <a:solidFill>
                  <a:srgbClr val="C00000"/>
                </a:solidFill>
              </a:rPr>
              <a:t> y de </a:t>
            </a:r>
            <a:r>
              <a:rPr lang="en-US" dirty="0" err="1">
                <a:solidFill>
                  <a:srgbClr val="C00000"/>
                </a:solidFill>
              </a:rPr>
              <a:t>progresión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de la </a:t>
            </a:r>
            <a:r>
              <a:rPr lang="en-US" dirty="0" err="1" smtClean="0"/>
              <a:t>artrosis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Los </a:t>
            </a:r>
            <a:r>
              <a:rPr lang="en-US" dirty="0" err="1"/>
              <a:t>pacientes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no son </a:t>
            </a:r>
            <a:r>
              <a:rPr lang="en-US" dirty="0" err="1">
                <a:solidFill>
                  <a:srgbClr val="C00000"/>
                </a:solidFill>
              </a:rPr>
              <a:t>todos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iguales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responden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igual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 los </a:t>
            </a:r>
            <a:r>
              <a:rPr lang="en-US" dirty="0" err="1" smtClean="0"/>
              <a:t>tratamientos</a:t>
            </a:r>
            <a:r>
              <a:rPr lang="en-US" dirty="0" smtClean="0"/>
              <a:t>.</a:t>
            </a:r>
          </a:p>
          <a:p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imprescindible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personalizar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la </a:t>
            </a:r>
            <a:r>
              <a:rPr lang="en-US" dirty="0" err="1"/>
              <a:t>prevención</a:t>
            </a:r>
            <a:r>
              <a:rPr lang="en-US" dirty="0"/>
              <a:t>, el </a:t>
            </a:r>
            <a:r>
              <a:rPr lang="en-US" dirty="0" err="1"/>
              <a:t>diagnóstico</a:t>
            </a:r>
            <a:r>
              <a:rPr lang="en-US" dirty="0"/>
              <a:t> y el </a:t>
            </a:r>
            <a:r>
              <a:rPr lang="en-US" dirty="0" err="1" smtClean="0"/>
              <a:t>tratamiento</a:t>
            </a:r>
            <a:r>
              <a:rPr lang="en-US" dirty="0" smtClean="0"/>
              <a:t>.</a:t>
            </a:r>
          </a:p>
          <a:p>
            <a:r>
              <a:rPr lang="en-US" dirty="0" err="1"/>
              <a:t>Necesitamos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mejores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herramientas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de </a:t>
            </a:r>
            <a:r>
              <a:rPr lang="en-US" dirty="0" err="1"/>
              <a:t>diagnóstico</a:t>
            </a:r>
            <a:r>
              <a:rPr lang="en-US" dirty="0"/>
              <a:t> y </a:t>
            </a:r>
            <a:r>
              <a:rPr lang="en-US" dirty="0" err="1">
                <a:solidFill>
                  <a:srgbClr val="C00000"/>
                </a:solidFill>
              </a:rPr>
              <a:t>fármacos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más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efectivos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La </a:t>
            </a:r>
            <a:r>
              <a:rPr lang="en-US" dirty="0" err="1">
                <a:solidFill>
                  <a:srgbClr val="C00000"/>
                </a:solidFill>
              </a:rPr>
              <a:t>comorbilidad</a:t>
            </a:r>
            <a:r>
              <a:rPr lang="en-US" dirty="0">
                <a:solidFill>
                  <a:srgbClr val="C00000"/>
                </a:solidFill>
              </a:rPr>
              <a:t> y el RCV </a:t>
            </a:r>
            <a:r>
              <a:rPr lang="en-US" dirty="0" err="1"/>
              <a:t>condicionan</a:t>
            </a:r>
            <a:r>
              <a:rPr lang="en-US" dirty="0"/>
              <a:t> el </a:t>
            </a:r>
            <a:r>
              <a:rPr lang="en-US" dirty="0" err="1"/>
              <a:t>tratamiento</a:t>
            </a:r>
            <a:r>
              <a:rPr lang="en-US" dirty="0"/>
              <a:t> de forma </a:t>
            </a:r>
            <a:r>
              <a:rPr lang="en-US" dirty="0" err="1" smtClean="0"/>
              <a:t>importante</a:t>
            </a:r>
            <a:r>
              <a:rPr lang="en-US" dirty="0" smtClean="0"/>
              <a:t>.</a:t>
            </a:r>
          </a:p>
          <a:p>
            <a:r>
              <a:rPr lang="en-US" dirty="0" err="1"/>
              <a:t>Condroprotectores</a:t>
            </a:r>
            <a:r>
              <a:rPr lang="en-US" dirty="0"/>
              <a:t> y </a:t>
            </a:r>
            <a:r>
              <a:rPr lang="en-US" dirty="0" err="1"/>
              <a:t>moduladores</a:t>
            </a:r>
            <a:r>
              <a:rPr lang="en-US" dirty="0"/>
              <a:t> de la </a:t>
            </a:r>
            <a:r>
              <a:rPr lang="en-US" dirty="0" err="1"/>
              <a:t>l</a:t>
            </a:r>
            <a:r>
              <a:rPr lang="en-US" smtClean="0"/>
              <a:t>eptina</a:t>
            </a:r>
            <a:r>
              <a:rPr lang="en-US" dirty="0" smtClean="0"/>
              <a:t> </a:t>
            </a:r>
            <a:r>
              <a:rPr lang="en-US" dirty="0"/>
              <a:t>son </a:t>
            </a:r>
            <a:r>
              <a:rPr lang="en-US" dirty="0" err="1">
                <a:solidFill>
                  <a:srgbClr val="C00000"/>
                </a:solidFill>
              </a:rPr>
              <a:t>opciones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eficaces</a:t>
            </a:r>
            <a:r>
              <a:rPr lang="en-US" dirty="0">
                <a:solidFill>
                  <a:srgbClr val="C00000"/>
                </a:solidFill>
              </a:rPr>
              <a:t> y </a:t>
            </a:r>
            <a:r>
              <a:rPr lang="en-US" dirty="0" err="1" smtClean="0">
                <a:solidFill>
                  <a:srgbClr val="C00000"/>
                </a:solidFill>
              </a:rPr>
              <a:t>seguras</a:t>
            </a:r>
            <a:r>
              <a:rPr lang="en-US" dirty="0" smtClean="0"/>
              <a:t>.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endParaRPr lang="en-US" b="1" dirty="0"/>
          </a:p>
          <a:p>
            <a:pPr lvl="0"/>
            <a:endParaRPr lang="en-US" b="1" dirty="0"/>
          </a:p>
          <a:p>
            <a:endParaRPr lang="en-US" dirty="0" smtClean="0"/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9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clínico</a:t>
            </a:r>
            <a:r>
              <a:rPr lang="en-US" dirty="0"/>
              <a:t> (II)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Exploración física:</a:t>
            </a:r>
          </a:p>
          <a:p>
            <a:pPr lvl="1">
              <a:buClr>
                <a:schemeClr val="bg2"/>
              </a:buClr>
            </a:pPr>
            <a:r>
              <a:rPr lang="en-US" sz="2400" dirty="0" err="1" smtClean="0"/>
              <a:t>Talla</a:t>
            </a:r>
            <a:r>
              <a:rPr lang="en-US" sz="2400" dirty="0"/>
              <a:t>: 160 cm;  </a:t>
            </a:r>
            <a:br>
              <a:rPr lang="en-US" sz="2400" dirty="0"/>
            </a:br>
            <a:r>
              <a:rPr lang="en-US" sz="2400" dirty="0"/>
              <a:t>Peso: 82 kg (IMC: 32 </a:t>
            </a:r>
            <a:r>
              <a:rPr lang="en-US" sz="2400" dirty="0" smtClean="0"/>
              <a:t>kg/m²).</a:t>
            </a:r>
          </a:p>
          <a:p>
            <a:pPr lvl="1">
              <a:buClr>
                <a:schemeClr val="bg2"/>
              </a:buClr>
            </a:pPr>
            <a:r>
              <a:rPr lang="en-US" sz="2400" dirty="0" smtClean="0"/>
              <a:t>TA</a:t>
            </a:r>
            <a:r>
              <a:rPr lang="en-US" sz="2400" dirty="0"/>
              <a:t>: 155 </a:t>
            </a:r>
            <a:r>
              <a:rPr lang="en-US" sz="2400" dirty="0" smtClean="0"/>
              <a:t>/ 95 mmHg</a:t>
            </a:r>
          </a:p>
          <a:p>
            <a:r>
              <a:rPr lang="en-US" dirty="0" err="1" smtClean="0"/>
              <a:t>Rodillas</a:t>
            </a:r>
            <a:r>
              <a:rPr lang="en-US" dirty="0" smtClean="0"/>
              <a:t>:</a:t>
            </a:r>
          </a:p>
          <a:p>
            <a:pPr lvl="1">
              <a:buClr>
                <a:srgbClr val="C00000"/>
              </a:buClr>
            </a:pPr>
            <a:r>
              <a:rPr lang="en-US" sz="2400" dirty="0" err="1" smtClean="0">
                <a:solidFill>
                  <a:schemeClr val="dk2"/>
                </a:solidFill>
              </a:rPr>
              <a:t>Deformidad</a:t>
            </a:r>
            <a:r>
              <a:rPr lang="en-US" sz="2400" dirty="0" smtClean="0"/>
              <a:t> </a:t>
            </a:r>
            <a:r>
              <a:rPr lang="en-US" sz="2400" dirty="0"/>
              <a:t>“</a:t>
            </a:r>
            <a:r>
              <a:rPr lang="en-US" sz="2400" dirty="0" err="1"/>
              <a:t>dura</a:t>
            </a:r>
            <a:r>
              <a:rPr lang="en-US" sz="2400" dirty="0"/>
              <a:t>” al </a:t>
            </a:r>
            <a:r>
              <a:rPr lang="en-US" sz="2400" dirty="0" err="1" smtClean="0"/>
              <a:t>tacto</a:t>
            </a:r>
            <a:r>
              <a:rPr lang="en-US" sz="2400" dirty="0" smtClean="0"/>
              <a:t>.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>
                <a:solidFill>
                  <a:schemeClr val="dk2"/>
                </a:solidFill>
              </a:rPr>
              <a:t>Sin </a:t>
            </a:r>
            <a:r>
              <a:rPr lang="en-US" sz="2400" dirty="0" err="1">
                <a:solidFill>
                  <a:schemeClr val="dk2"/>
                </a:solidFill>
              </a:rPr>
              <a:t>signos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</a:rPr>
              <a:t>inflamatorios</a:t>
            </a:r>
            <a:r>
              <a:rPr lang="en-US" sz="2400" dirty="0" smtClean="0">
                <a:solidFill>
                  <a:schemeClr val="dk2"/>
                </a:solidFill>
              </a:rPr>
              <a:t>.</a:t>
            </a:r>
          </a:p>
          <a:p>
            <a:pPr lvl="1">
              <a:buClr>
                <a:srgbClr val="C00000"/>
              </a:buClr>
            </a:pPr>
            <a:r>
              <a:rPr lang="en-US" sz="2400" dirty="0" err="1" smtClean="0">
                <a:solidFill>
                  <a:schemeClr val="dk2"/>
                </a:solidFill>
              </a:rPr>
              <a:t>Palpación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entesis</a:t>
            </a:r>
            <a:r>
              <a:rPr lang="en-US" sz="2400" dirty="0"/>
              <a:t> </a:t>
            </a:r>
            <a:r>
              <a:rPr lang="en-US" sz="2400" dirty="0" err="1"/>
              <a:t>anserinas</a:t>
            </a:r>
            <a:r>
              <a:rPr lang="en-US" sz="2400" dirty="0"/>
              <a:t> </a:t>
            </a:r>
            <a:r>
              <a:rPr lang="en-US" sz="2400" dirty="0" err="1"/>
              <a:t>muy</a:t>
            </a:r>
            <a:r>
              <a:rPr lang="en-US" sz="2400" dirty="0"/>
              <a:t> </a:t>
            </a:r>
            <a:r>
              <a:rPr lang="en-US" sz="2400" dirty="0" smtClean="0"/>
              <a:t>dolorosa.</a:t>
            </a:r>
          </a:p>
          <a:p>
            <a:pPr lvl="1">
              <a:buClr>
                <a:srgbClr val="C00000"/>
              </a:buClr>
            </a:pPr>
            <a:r>
              <a:rPr lang="en-US" sz="2400" dirty="0" err="1" smtClean="0">
                <a:solidFill>
                  <a:schemeClr val="dk2"/>
                </a:solidFill>
              </a:rPr>
              <a:t>Movilidad</a:t>
            </a:r>
            <a:r>
              <a:rPr lang="en-US" sz="2400" dirty="0" smtClean="0"/>
              <a:t> </a:t>
            </a:r>
            <a:r>
              <a:rPr lang="en-US" sz="2400" dirty="0" err="1"/>
              <a:t>activa</a:t>
            </a:r>
            <a:r>
              <a:rPr lang="en-US" sz="2400" dirty="0"/>
              <a:t> y </a:t>
            </a:r>
            <a:r>
              <a:rPr lang="en-US" sz="2400" dirty="0" err="1"/>
              <a:t>pasiva</a:t>
            </a:r>
            <a:r>
              <a:rPr lang="en-US" sz="2400" dirty="0"/>
              <a:t>, </a:t>
            </a:r>
            <a:r>
              <a:rPr lang="en-US" sz="2400" dirty="0" err="1"/>
              <a:t>limitada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el </a:t>
            </a:r>
            <a:r>
              <a:rPr lang="en-US" sz="2400" dirty="0" smtClean="0"/>
              <a:t>dolor.</a:t>
            </a:r>
          </a:p>
          <a:p>
            <a:r>
              <a:rPr lang="en-US" dirty="0" smtClean="0"/>
              <a:t>Manos:</a:t>
            </a:r>
          </a:p>
          <a:p>
            <a:pPr lvl="1">
              <a:buClr>
                <a:schemeClr val="bg2"/>
              </a:buClr>
            </a:pPr>
            <a:r>
              <a:rPr lang="en-US" sz="2400" dirty="0" err="1"/>
              <a:t>Nódulos</a:t>
            </a:r>
            <a:r>
              <a:rPr lang="en-US" sz="2400" dirty="0"/>
              <a:t> de </a:t>
            </a:r>
            <a:r>
              <a:rPr lang="en-US" sz="2400" dirty="0" err="1">
                <a:solidFill>
                  <a:schemeClr val="dk2"/>
                </a:solidFill>
              </a:rPr>
              <a:t>Heberden</a:t>
            </a:r>
            <a:r>
              <a:rPr lang="en-US" sz="2400" dirty="0"/>
              <a:t> en </a:t>
            </a:r>
            <a:r>
              <a:rPr lang="en-US" sz="2400" dirty="0" err="1"/>
              <a:t>ambas</a:t>
            </a:r>
            <a:r>
              <a:rPr lang="en-US" sz="2400" dirty="0"/>
              <a:t> </a:t>
            </a:r>
            <a:r>
              <a:rPr lang="en-US" sz="2400" dirty="0" err="1"/>
              <a:t>manos</a:t>
            </a:r>
            <a:r>
              <a:rPr lang="en-US" sz="2400" dirty="0"/>
              <a:t>...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Shape 1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4957" y="744067"/>
            <a:ext cx="2145325" cy="297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4956" y="3906431"/>
            <a:ext cx="2145325" cy="1632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11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clínico</a:t>
            </a:r>
            <a:r>
              <a:rPr lang="en-US" dirty="0"/>
              <a:t> (II)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0" y="856021"/>
            <a:ext cx="11582400" cy="4592024"/>
          </a:xfrm>
        </p:spPr>
        <p:txBody>
          <a:bodyPr>
            <a:noAutofit/>
          </a:bodyPr>
          <a:lstStyle/>
          <a:p>
            <a:r>
              <a:rPr lang="es-ES" sz="2000" dirty="0" smtClean="0"/>
              <a:t>Pruebas complementarias:</a:t>
            </a:r>
          </a:p>
          <a:p>
            <a:pPr lvl="1">
              <a:buClr>
                <a:schemeClr val="bg2"/>
              </a:buClr>
            </a:pPr>
            <a:r>
              <a:rPr lang="en-US" sz="2000" dirty="0" err="1" smtClean="0"/>
              <a:t>Analítica</a:t>
            </a:r>
            <a:r>
              <a:rPr lang="en-US" sz="2000" dirty="0" smtClean="0"/>
              <a:t>:</a:t>
            </a:r>
          </a:p>
          <a:p>
            <a:pPr lvl="2">
              <a:buClr>
                <a:schemeClr val="bg2"/>
              </a:buClr>
            </a:pPr>
            <a:r>
              <a:rPr lang="en-US" dirty="0" err="1" smtClean="0"/>
              <a:t>Hemograma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dk2"/>
                </a:solidFill>
              </a:rPr>
              <a:t>normal.</a:t>
            </a:r>
            <a:endParaRPr lang="en-US" dirty="0" smtClean="0"/>
          </a:p>
          <a:p>
            <a:pPr lvl="2">
              <a:buClr>
                <a:schemeClr val="bg2"/>
              </a:buClr>
            </a:pPr>
            <a:r>
              <a:rPr lang="en-US" dirty="0" err="1" smtClean="0"/>
              <a:t>Glucemia</a:t>
            </a:r>
            <a:r>
              <a:rPr lang="en-US" dirty="0" smtClean="0"/>
              <a:t> basal: 126    </a:t>
            </a:r>
          </a:p>
          <a:p>
            <a:pPr lvl="2">
              <a:buClr>
                <a:schemeClr val="bg2"/>
              </a:buClr>
            </a:pPr>
            <a:r>
              <a:rPr lang="en-US" dirty="0" smtClean="0"/>
              <a:t>HbA1C: 7%.</a:t>
            </a:r>
          </a:p>
          <a:p>
            <a:pPr lvl="2">
              <a:buClr>
                <a:schemeClr val="bg2"/>
              </a:buClr>
            </a:pPr>
            <a:r>
              <a:rPr lang="en-US" dirty="0" smtClean="0"/>
              <a:t>Cr: 1,6.       </a:t>
            </a:r>
          </a:p>
          <a:p>
            <a:pPr lvl="2">
              <a:buClr>
                <a:schemeClr val="bg2"/>
              </a:buClr>
            </a:pPr>
            <a:r>
              <a:rPr lang="en-US" dirty="0" smtClean="0"/>
              <a:t>Resto </a:t>
            </a:r>
            <a:r>
              <a:rPr lang="en-US" dirty="0" err="1" smtClean="0"/>
              <a:t>bioquímica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dk2"/>
                </a:solidFill>
              </a:rPr>
              <a:t>normal.</a:t>
            </a:r>
          </a:p>
          <a:p>
            <a:pPr lvl="2">
              <a:buClr>
                <a:schemeClr val="bg2"/>
              </a:buClr>
            </a:pPr>
            <a:r>
              <a:rPr lang="en-US" dirty="0" smtClean="0"/>
              <a:t>VSG: 20  PCR: &lt; 5     FR: &lt; 14.</a:t>
            </a:r>
          </a:p>
          <a:p>
            <a:pPr lvl="2">
              <a:buClr>
                <a:schemeClr val="bg2"/>
              </a:buClr>
            </a:pPr>
            <a:r>
              <a:rPr lang="en-US" dirty="0" smtClean="0"/>
              <a:t>Se </a:t>
            </a:r>
            <a:r>
              <a:rPr lang="en-US" dirty="0" err="1" smtClean="0"/>
              <a:t>Orina</a:t>
            </a:r>
            <a:r>
              <a:rPr lang="en-US" dirty="0" smtClean="0"/>
              <a:t>: Normal.</a:t>
            </a:r>
          </a:p>
          <a:p>
            <a:pPr lvl="2">
              <a:buClr>
                <a:schemeClr val="bg2"/>
              </a:buClr>
            </a:pPr>
            <a:r>
              <a:rPr lang="en-US" dirty="0" smtClean="0"/>
              <a:t>Microalbuminuria: 40.</a:t>
            </a:r>
          </a:p>
          <a:p>
            <a:pPr lvl="2">
              <a:buClr>
                <a:schemeClr val="bg2"/>
              </a:buClr>
            </a:pPr>
            <a:r>
              <a:rPr lang="en-US" dirty="0" err="1" smtClean="0"/>
              <a:t>Filtrado</a:t>
            </a:r>
            <a:r>
              <a:rPr lang="en-US" dirty="0" smtClean="0"/>
              <a:t> glomerular: 48 ml/min</a:t>
            </a:r>
            <a:br>
              <a:rPr lang="en-US" dirty="0" smtClean="0"/>
            </a:br>
            <a:r>
              <a:rPr lang="en-US" dirty="0" smtClean="0"/>
              <a:t>Peso: 82 kg (IMC: 32 Kg/m²).</a:t>
            </a:r>
          </a:p>
          <a:p>
            <a:pPr lvl="1">
              <a:buClr>
                <a:schemeClr val="bg2"/>
              </a:buClr>
            </a:pPr>
            <a:r>
              <a:rPr lang="en-US" sz="2000" dirty="0" err="1" smtClean="0"/>
              <a:t>Pruebas</a:t>
            </a:r>
            <a:r>
              <a:rPr lang="en-US" sz="2000" dirty="0" smtClean="0"/>
              <a:t> de imagen:</a:t>
            </a:r>
          </a:p>
          <a:p>
            <a:pPr lvl="2">
              <a:buClr>
                <a:schemeClr val="bg2"/>
              </a:buClr>
            </a:pPr>
            <a:r>
              <a:rPr lang="en-US" dirty="0" smtClean="0"/>
              <a:t>Rx AP y </a:t>
            </a:r>
            <a:r>
              <a:rPr lang="en-US" dirty="0" err="1" smtClean="0"/>
              <a:t>Lat</a:t>
            </a:r>
            <a:r>
              <a:rPr lang="en-US" dirty="0" smtClean="0"/>
              <a:t> de </a:t>
            </a:r>
            <a:r>
              <a:rPr lang="en-US" dirty="0" err="1" smtClean="0"/>
              <a:t>ambas</a:t>
            </a:r>
            <a:r>
              <a:rPr lang="en-US" dirty="0" smtClean="0"/>
              <a:t> </a:t>
            </a:r>
            <a:r>
              <a:rPr lang="en-US" dirty="0" err="1" smtClean="0"/>
              <a:t>rodillas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" name="Shape 1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575888" y="1828975"/>
            <a:ext cx="3329199" cy="2248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24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209874" y="689114"/>
            <a:ext cx="3421222" cy="446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65113" lvl="0" indent="-265113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Osteofitos  </a:t>
            </a:r>
            <a:r>
              <a:rPr lang="en-US" sz="24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2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bordes</a:t>
            </a:r>
            <a:r>
              <a:rPr lang="en-US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óseos</a:t>
            </a:r>
            <a:r>
              <a:rPr lang="en-US" sz="24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lvl="0" indent="-265113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Pinzamiento</a:t>
            </a:r>
            <a:r>
              <a:rPr lang="en-US" sz="24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articular </a:t>
            </a:r>
            <a:r>
              <a:rPr lang="en-US" sz="24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irregular.</a:t>
            </a:r>
            <a:endParaRPr sz="2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lvl="0" indent="-265113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Esclerosis</a:t>
            </a:r>
            <a:r>
              <a:rPr lang="en-US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ósea</a:t>
            </a:r>
            <a:r>
              <a:rPr lang="en-US" sz="24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subcondral</a:t>
            </a:r>
            <a:r>
              <a:rPr lang="en-US" sz="24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lvl="0" indent="-265113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Geodas</a:t>
            </a:r>
            <a:r>
              <a:rPr lang="en-US" sz="24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lvl="0" indent="-265113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sz="2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750364" y="331305"/>
            <a:ext cx="7686261" cy="5393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 err="1"/>
              <a:t>Afecta</a:t>
            </a:r>
            <a:r>
              <a:rPr lang="en-US" dirty="0"/>
              <a:t> al </a:t>
            </a:r>
            <a:r>
              <a:rPr lang="en-US" dirty="0" err="1"/>
              <a:t>cartílago</a:t>
            </a:r>
            <a:r>
              <a:rPr lang="en-US" dirty="0"/>
              <a:t>, al </a:t>
            </a:r>
            <a:r>
              <a:rPr lang="en-US" dirty="0" err="1"/>
              <a:t>hueso</a:t>
            </a:r>
            <a:r>
              <a:rPr lang="en-US" dirty="0"/>
              <a:t> y a la </a:t>
            </a:r>
            <a:r>
              <a:rPr lang="en-US" dirty="0" err="1"/>
              <a:t>membrana</a:t>
            </a:r>
            <a:r>
              <a:rPr lang="en-US" dirty="0"/>
              <a:t> </a:t>
            </a:r>
            <a:r>
              <a:rPr lang="en-US" dirty="0" err="1" smtClean="0"/>
              <a:t>sinovial</a:t>
            </a:r>
            <a:r>
              <a:rPr lang="en-US" dirty="0" smtClean="0"/>
              <a:t>.</a:t>
            </a:r>
            <a:endParaRPr lang="en-US" dirty="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relacionada</a:t>
            </a:r>
            <a:r>
              <a:rPr lang="en-US" dirty="0"/>
              <a:t> con </a:t>
            </a:r>
            <a:r>
              <a:rPr lang="en-US" dirty="0" err="1"/>
              <a:t>alteraciones</a:t>
            </a:r>
            <a:r>
              <a:rPr lang="en-US" dirty="0"/>
              <a:t> </a:t>
            </a:r>
            <a:r>
              <a:rPr lang="en-US" dirty="0" err="1" smtClean="0"/>
              <a:t>metabólicas</a:t>
            </a:r>
            <a:r>
              <a:rPr lang="en-US" dirty="0" smtClean="0"/>
              <a:t>. </a:t>
            </a:r>
            <a:endParaRPr lang="en-US" dirty="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/>
              <a:t>Solo </a:t>
            </a:r>
            <a:r>
              <a:rPr lang="en-US" dirty="0" err="1"/>
              <a:t>aparece</a:t>
            </a:r>
            <a:r>
              <a:rPr lang="en-US" dirty="0"/>
              <a:t> en </a:t>
            </a:r>
            <a:r>
              <a:rPr lang="en-US" dirty="0" err="1"/>
              <a:t>pacientes</a:t>
            </a:r>
            <a:r>
              <a:rPr lang="en-US" dirty="0"/>
              <a:t> con </a:t>
            </a:r>
            <a:r>
              <a:rPr lang="en-US" dirty="0" err="1"/>
              <a:t>antecedentes</a:t>
            </a:r>
            <a:r>
              <a:rPr lang="en-US" dirty="0"/>
              <a:t> </a:t>
            </a:r>
            <a:r>
              <a:rPr lang="en-US" dirty="0" err="1" smtClean="0"/>
              <a:t>familiares</a:t>
            </a:r>
            <a:r>
              <a:rPr lang="en-US" dirty="0"/>
              <a:t>.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dirty="0"/>
              <a:t>La </a:t>
            </a:r>
            <a:r>
              <a:rPr lang="en-US" dirty="0" err="1"/>
              <a:t>obesidad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 factor </a:t>
            </a:r>
            <a:r>
              <a:rPr lang="en-US" dirty="0" err="1"/>
              <a:t>agravante</a:t>
            </a:r>
            <a:r>
              <a:rPr lang="en-US" dirty="0"/>
              <a:t> y de </a:t>
            </a:r>
            <a:r>
              <a:rPr lang="en-US" dirty="0" err="1"/>
              <a:t>progresión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err="1"/>
              <a:t>Según</a:t>
            </a:r>
            <a:r>
              <a:rPr lang="en-US" dirty="0"/>
              <a:t> los </a:t>
            </a:r>
            <a:r>
              <a:rPr lang="en-US" dirty="0" err="1"/>
              <a:t>conocimientos</a:t>
            </a:r>
            <a:r>
              <a:rPr lang="en-US" dirty="0"/>
              <a:t> </a:t>
            </a:r>
            <a:r>
              <a:rPr lang="en-US" dirty="0" err="1"/>
              <a:t>actuales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artrosis</a:t>
            </a:r>
            <a:r>
              <a:rPr lang="en-US" dirty="0"/>
              <a:t>, 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siguientes</a:t>
            </a:r>
            <a:r>
              <a:rPr lang="en-US" dirty="0"/>
              <a:t> </a:t>
            </a:r>
            <a:r>
              <a:rPr lang="en-US" dirty="0" err="1"/>
              <a:t>afirmaciones</a:t>
            </a:r>
            <a:r>
              <a:rPr lang="en-US" dirty="0"/>
              <a:t> no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cierta</a:t>
            </a:r>
            <a:r>
              <a:rPr lang="en-US" dirty="0"/>
              <a:t>? 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err="1"/>
              <a:t>Pregunta</a:t>
            </a:r>
            <a:r>
              <a:rPr lang="en-US" dirty="0"/>
              <a:t>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/>
              <a:t>Artrosis</a:t>
            </a:r>
            <a:endParaRPr lang="en-US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dk2"/>
                </a:solidFill>
              </a:rPr>
              <a:t>¿</a:t>
            </a:r>
            <a:r>
              <a:rPr lang="en-US" dirty="0" err="1">
                <a:solidFill>
                  <a:schemeClr val="dk2"/>
                </a:solidFill>
              </a:rPr>
              <a:t>Qué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es</a:t>
            </a:r>
            <a:r>
              <a:rPr lang="en-US" dirty="0">
                <a:solidFill>
                  <a:schemeClr val="dk2"/>
                </a:solidFill>
              </a:rPr>
              <a:t> la </a:t>
            </a:r>
            <a:r>
              <a:rPr lang="en-US" dirty="0" err="1" smtClean="0">
                <a:solidFill>
                  <a:schemeClr val="dk2"/>
                </a:solidFill>
              </a:rPr>
              <a:t>artrosis</a:t>
            </a:r>
            <a:r>
              <a:rPr lang="en-US" dirty="0" smtClean="0">
                <a:solidFill>
                  <a:schemeClr val="dk2"/>
                </a:solidFill>
              </a:rPr>
              <a:t>? </a:t>
            </a:r>
            <a:r>
              <a:rPr lang="en-US" dirty="0">
                <a:solidFill>
                  <a:schemeClr val="dk2"/>
                </a:solidFill>
              </a:rPr>
              <a:t>¿Una </a:t>
            </a:r>
            <a:r>
              <a:rPr lang="en-US" dirty="0" err="1">
                <a:solidFill>
                  <a:schemeClr val="dk2"/>
                </a:solidFill>
              </a:rPr>
              <a:t>enfermedad</a:t>
            </a:r>
            <a:r>
              <a:rPr lang="en-US" dirty="0">
                <a:solidFill>
                  <a:schemeClr val="dk2"/>
                </a:solidFill>
              </a:rPr>
              <a:t> del </a:t>
            </a:r>
            <a:r>
              <a:rPr lang="en-US" dirty="0" err="1">
                <a:solidFill>
                  <a:schemeClr val="dk2"/>
                </a:solidFill>
              </a:rPr>
              <a:t>cartílago</a:t>
            </a:r>
            <a:r>
              <a:rPr lang="en-US" dirty="0" smtClean="0">
                <a:solidFill>
                  <a:schemeClr val="dk2"/>
                </a:solidFill>
              </a:rPr>
              <a:t>?: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/>
              <a:t>“</a:t>
            </a:r>
            <a:r>
              <a:rPr lang="es-ES" sz="2400" dirty="0"/>
              <a:t>La artrosis se define como un proceso </a:t>
            </a:r>
            <a:r>
              <a:rPr lang="es-ES" sz="2400" dirty="0">
                <a:solidFill>
                  <a:srgbClr val="C00000"/>
                </a:solidFill>
              </a:rPr>
              <a:t>degenerativo articular</a:t>
            </a:r>
            <a:r>
              <a:rPr lang="es-ES" sz="2400" dirty="0"/>
              <a:t>, consecuencia de </a:t>
            </a:r>
            <a:r>
              <a:rPr lang="es-ES" sz="2400" dirty="0">
                <a:solidFill>
                  <a:srgbClr val="C00000"/>
                </a:solidFill>
              </a:rPr>
              <a:t>trastornos mecánicos </a:t>
            </a:r>
            <a:r>
              <a:rPr lang="es-ES" sz="2400" dirty="0"/>
              <a:t>y </a:t>
            </a:r>
            <a:r>
              <a:rPr lang="es-ES" sz="2400" dirty="0">
                <a:solidFill>
                  <a:srgbClr val="C00000"/>
                </a:solidFill>
              </a:rPr>
              <a:t>biológicos </a:t>
            </a:r>
            <a:r>
              <a:rPr lang="es-ES" sz="2400" dirty="0"/>
              <a:t>que desestabilizan el equilibrio entre la </a:t>
            </a:r>
            <a:r>
              <a:rPr lang="es-ES" sz="2400" dirty="0" smtClean="0"/>
              <a:t>síntesis </a:t>
            </a:r>
            <a:r>
              <a:rPr lang="es-ES" sz="2400" dirty="0"/>
              <a:t>y la degradación del</a:t>
            </a:r>
            <a:r>
              <a:rPr lang="es-ES" sz="2400" b="1" dirty="0"/>
              <a:t> </a:t>
            </a:r>
            <a:r>
              <a:rPr lang="es-ES" sz="2400" dirty="0">
                <a:solidFill>
                  <a:srgbClr val="C00000"/>
                </a:solidFill>
              </a:rPr>
              <a:t>cartílago </a:t>
            </a:r>
            <a:r>
              <a:rPr lang="es-ES" sz="2400" dirty="0"/>
              <a:t>articular, estimulando el crecimiento del </a:t>
            </a:r>
            <a:r>
              <a:rPr lang="es-ES" sz="2400" dirty="0">
                <a:solidFill>
                  <a:srgbClr val="C00000"/>
                </a:solidFill>
              </a:rPr>
              <a:t>hueso </a:t>
            </a:r>
            <a:r>
              <a:rPr lang="es-ES" sz="2400" dirty="0" err="1">
                <a:solidFill>
                  <a:srgbClr val="C00000"/>
                </a:solidFill>
              </a:rPr>
              <a:t>subcondral</a:t>
            </a:r>
            <a:r>
              <a:rPr lang="es-ES" sz="2400" dirty="0"/>
              <a:t> y con la presencia de </a:t>
            </a:r>
            <a:r>
              <a:rPr lang="es-ES" sz="2400" dirty="0">
                <a:solidFill>
                  <a:srgbClr val="C00000"/>
                </a:solidFill>
              </a:rPr>
              <a:t>sinovitis crónica</a:t>
            </a:r>
            <a:r>
              <a:rPr lang="es-ES" sz="2400" dirty="0" smtClean="0"/>
              <a:t>”. </a:t>
            </a:r>
            <a:r>
              <a:rPr lang="es-ES" sz="2400" baseline="30000" dirty="0">
                <a:solidFill>
                  <a:schemeClr val="accent2"/>
                </a:solidFill>
              </a:rPr>
              <a:t>(</a:t>
            </a:r>
            <a:r>
              <a:rPr lang="es-ES" sz="2400" baseline="30000" dirty="0" smtClean="0">
                <a:solidFill>
                  <a:schemeClr val="accent2"/>
                </a:solidFill>
              </a:rPr>
              <a:t>1)</a:t>
            </a:r>
            <a:endParaRPr lang="es-ES" sz="2400" dirty="0">
              <a:solidFill>
                <a:schemeClr val="accent2"/>
              </a:solidFill>
            </a:endParaRPr>
          </a:p>
          <a:p>
            <a:pPr lvl="1">
              <a:buClr>
                <a:srgbClr val="C00000"/>
              </a:buClr>
            </a:pPr>
            <a:r>
              <a:rPr lang="es-ES" sz="2400" dirty="0" smtClean="0">
                <a:solidFill>
                  <a:srgbClr val="004586"/>
                </a:solidFill>
              </a:rPr>
              <a:t>La </a:t>
            </a:r>
            <a:r>
              <a:rPr lang="es-ES" sz="2400" dirty="0">
                <a:solidFill>
                  <a:srgbClr val="004586"/>
                </a:solidFill>
              </a:rPr>
              <a:t>articulación es una </a:t>
            </a:r>
            <a:r>
              <a:rPr lang="es-ES" sz="2400" dirty="0">
                <a:solidFill>
                  <a:srgbClr val="C00000"/>
                </a:solidFill>
              </a:rPr>
              <a:t>unidad funcional </a:t>
            </a:r>
            <a:r>
              <a:rPr lang="es-ES" sz="2400" dirty="0">
                <a:solidFill>
                  <a:srgbClr val="004586"/>
                </a:solidFill>
              </a:rPr>
              <a:t>que integra                                                                                            diferentes tejidos, principalmente cartílago, sinovial                                                                   y hueso </a:t>
            </a:r>
            <a:r>
              <a:rPr lang="es-ES" sz="2400" dirty="0" err="1">
                <a:solidFill>
                  <a:srgbClr val="004586"/>
                </a:solidFill>
              </a:rPr>
              <a:t>subcondral</a:t>
            </a:r>
            <a:r>
              <a:rPr lang="es-ES" sz="2400" dirty="0">
                <a:solidFill>
                  <a:srgbClr val="004586"/>
                </a:solidFill>
              </a:rPr>
              <a:t>, </a:t>
            </a:r>
            <a:r>
              <a:rPr lang="es-ES" sz="2400" dirty="0">
                <a:solidFill>
                  <a:srgbClr val="C00000"/>
                </a:solidFill>
              </a:rPr>
              <a:t>todos ellos </a:t>
            </a:r>
            <a:r>
              <a:rPr lang="es-ES" sz="2400" dirty="0">
                <a:solidFill>
                  <a:srgbClr val="004586"/>
                </a:solidFill>
              </a:rPr>
              <a:t>implicados en la                                                           patogenia de la </a:t>
            </a:r>
            <a:r>
              <a:rPr lang="es-ES" sz="2400" dirty="0" smtClean="0">
                <a:solidFill>
                  <a:srgbClr val="004586"/>
                </a:solidFill>
              </a:rPr>
              <a:t>enfermedad.</a:t>
            </a:r>
            <a:endParaRPr lang="es-ES" sz="2400" dirty="0">
              <a:solidFill>
                <a:srgbClr val="004586"/>
              </a:solidFill>
            </a:endParaRPr>
          </a:p>
          <a:p>
            <a:pPr lvl="1"/>
            <a:endParaRPr lang="es-ES" dirty="0"/>
          </a:p>
        </p:txBody>
      </p:sp>
      <p:sp>
        <p:nvSpPr>
          <p:cNvPr id="144" name="Shape 144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200" dirty="0" smtClean="0"/>
              <a:t>(1) Mas </a:t>
            </a:r>
            <a:r>
              <a:rPr lang="en-US" sz="1200" dirty="0" err="1"/>
              <a:t>Garriga</a:t>
            </a:r>
            <a:r>
              <a:rPr lang="en-US" sz="1200" dirty="0"/>
              <a:t> X. </a:t>
            </a:r>
            <a:r>
              <a:rPr lang="en-US" sz="1200" dirty="0" err="1"/>
              <a:t>Definición</a:t>
            </a:r>
            <a:r>
              <a:rPr lang="en-US" sz="1200" dirty="0"/>
              <a:t>, </a:t>
            </a:r>
            <a:r>
              <a:rPr lang="en-US" sz="1200" dirty="0" err="1"/>
              <a:t>etiopatogenia</a:t>
            </a:r>
            <a:r>
              <a:rPr lang="en-US" sz="1200" dirty="0"/>
              <a:t>, </a:t>
            </a:r>
            <a:r>
              <a:rPr lang="en-US" sz="1200" dirty="0" err="1"/>
              <a:t>clasificación</a:t>
            </a:r>
            <a:r>
              <a:rPr lang="en-US" sz="1200" dirty="0"/>
              <a:t> y </a:t>
            </a:r>
            <a:r>
              <a:rPr lang="en-US" sz="1200" dirty="0" err="1"/>
              <a:t>formas</a:t>
            </a:r>
            <a:r>
              <a:rPr lang="en-US" sz="1200" dirty="0"/>
              <a:t> de </a:t>
            </a:r>
            <a:r>
              <a:rPr lang="en-US" sz="1200" dirty="0" err="1"/>
              <a:t>presentación</a:t>
            </a:r>
            <a:r>
              <a:rPr lang="en-US" sz="1200" dirty="0"/>
              <a:t> de la </a:t>
            </a:r>
            <a:r>
              <a:rPr lang="en-US" sz="1200" dirty="0" err="1"/>
              <a:t>artrosis</a:t>
            </a:r>
            <a:r>
              <a:rPr lang="en-US" sz="1200" dirty="0"/>
              <a:t>. </a:t>
            </a:r>
            <a:r>
              <a:rPr lang="en-US" sz="1200" dirty="0" smtClean="0"/>
              <a:t>Aten </a:t>
            </a:r>
            <a:r>
              <a:rPr lang="en-US" sz="1200" dirty="0" err="1" smtClean="0"/>
              <a:t>Primaria</a:t>
            </a:r>
            <a:r>
              <a:rPr lang="en-US" sz="1200" dirty="0" smtClean="0"/>
              <a:t>  2014</a:t>
            </a:r>
            <a:r>
              <a:rPr lang="en-US" sz="1200" dirty="0"/>
              <a:t>, </a:t>
            </a:r>
            <a:r>
              <a:rPr lang="en-US" sz="1200" dirty="0" smtClean="0"/>
              <a:t>Vol.46:3–10</a:t>
            </a:r>
            <a:endParaRPr lang="en-US" sz="1200" dirty="0"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3025" y="3193725"/>
            <a:ext cx="2315299" cy="2315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72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>
                <a:solidFill>
                  <a:srgbClr val="004586"/>
                </a:solidFill>
              </a:rPr>
              <a:t>Artrosis</a:t>
            </a:r>
            <a:r>
              <a:rPr lang="en-US" dirty="0">
                <a:solidFill>
                  <a:srgbClr val="004586"/>
                </a:solidFill>
              </a:rPr>
              <a:t> </a:t>
            </a:r>
            <a:r>
              <a:rPr lang="en-US" dirty="0" smtClean="0">
                <a:solidFill>
                  <a:srgbClr val="004586"/>
                </a:solidFill>
              </a:rPr>
              <a:t>(</a:t>
            </a:r>
            <a:r>
              <a:rPr lang="en-US" dirty="0" err="1">
                <a:solidFill>
                  <a:srgbClr val="004586"/>
                </a:solidFill>
              </a:rPr>
              <a:t>Fenotipos</a:t>
            </a:r>
            <a:r>
              <a:rPr lang="en-US" dirty="0">
                <a:solidFill>
                  <a:srgbClr val="004586"/>
                </a:solidFill>
              </a:rPr>
              <a:t>)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/>
              <a:t>Los </a:t>
            </a:r>
            <a:r>
              <a:rPr lang="en-US" sz="2000" dirty="0" err="1"/>
              <a:t>pacientes</a:t>
            </a:r>
            <a:r>
              <a:rPr lang="en-US" sz="2000" dirty="0"/>
              <a:t> con </a:t>
            </a:r>
            <a:r>
              <a:rPr lang="en-US" sz="2000" dirty="0" err="1"/>
              <a:t>artrosis</a:t>
            </a:r>
            <a:r>
              <a:rPr lang="en-US" sz="2000" b="1" dirty="0"/>
              <a:t> </a:t>
            </a:r>
            <a:r>
              <a:rPr lang="en-US" sz="2000" dirty="0">
                <a:solidFill>
                  <a:schemeClr val="dk2"/>
                </a:solidFill>
              </a:rPr>
              <a:t>no son </a:t>
            </a:r>
            <a:r>
              <a:rPr lang="en-US" sz="2000" dirty="0" err="1">
                <a:solidFill>
                  <a:schemeClr val="dk2"/>
                </a:solidFill>
              </a:rPr>
              <a:t>todos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iguales</a:t>
            </a:r>
            <a:r>
              <a:rPr lang="en-US" sz="2000" dirty="0">
                <a:solidFill>
                  <a:schemeClr val="dk2"/>
                </a:solidFill>
              </a:rPr>
              <a:t>, </a:t>
            </a:r>
            <a:r>
              <a:rPr lang="en-US" sz="2000" dirty="0" err="1">
                <a:solidFill>
                  <a:schemeClr val="dk2"/>
                </a:solidFill>
              </a:rPr>
              <a:t>ni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responden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igual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/>
              <a:t>a </a:t>
            </a:r>
            <a:r>
              <a:rPr lang="en-US" sz="2000" dirty="0" err="1"/>
              <a:t>distintos</a:t>
            </a:r>
            <a:r>
              <a:rPr lang="en-US" sz="2000" dirty="0"/>
              <a:t> </a:t>
            </a:r>
            <a:r>
              <a:rPr lang="en-US" sz="2000" dirty="0" err="1"/>
              <a:t>tratamientos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dk2"/>
                </a:solidFill>
              </a:rPr>
              <a:t>(</a:t>
            </a:r>
            <a:r>
              <a:rPr lang="en-US" sz="2000" dirty="0" err="1">
                <a:solidFill>
                  <a:schemeClr val="dk2"/>
                </a:solidFill>
              </a:rPr>
              <a:t>respondedores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metabólicos</a:t>
            </a:r>
            <a:r>
              <a:rPr lang="en-US" sz="2000" dirty="0">
                <a:solidFill>
                  <a:schemeClr val="dk2"/>
                </a:solidFill>
              </a:rPr>
              <a:t>, </a:t>
            </a:r>
            <a:r>
              <a:rPr lang="en-US" sz="2000" dirty="0" err="1">
                <a:solidFill>
                  <a:schemeClr val="dk2"/>
                </a:solidFill>
              </a:rPr>
              <a:t>estructurales</a:t>
            </a:r>
            <a:r>
              <a:rPr lang="en-US" sz="2000" dirty="0">
                <a:solidFill>
                  <a:schemeClr val="dk2"/>
                </a:solidFill>
              </a:rPr>
              <a:t> y </a:t>
            </a:r>
            <a:r>
              <a:rPr lang="en-US" sz="2000" dirty="0" err="1">
                <a:solidFill>
                  <a:schemeClr val="dk2"/>
                </a:solidFill>
              </a:rPr>
              <a:t>funcionales</a:t>
            </a:r>
            <a:r>
              <a:rPr lang="en-US" sz="2000" dirty="0">
                <a:solidFill>
                  <a:schemeClr val="dk2"/>
                </a:solidFill>
              </a:rPr>
              <a:t>)</a:t>
            </a:r>
            <a:r>
              <a:rPr lang="en-US" sz="2000" dirty="0"/>
              <a:t>, </a:t>
            </a:r>
            <a:r>
              <a:rPr lang="en-US" sz="2000" dirty="0" err="1"/>
              <a:t>porque</a:t>
            </a:r>
            <a:r>
              <a:rPr lang="en-US" sz="2000" dirty="0"/>
              <a:t>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enfermedad</a:t>
            </a:r>
            <a:r>
              <a:rPr lang="en-US" sz="2000" dirty="0"/>
              <a:t> </a:t>
            </a:r>
            <a:r>
              <a:rPr lang="en-US" sz="2000" dirty="0" err="1"/>
              <a:t>cambiante</a:t>
            </a:r>
            <a:r>
              <a:rPr lang="en-US" sz="2000" dirty="0"/>
              <a:t>, en la </a:t>
            </a:r>
            <a:r>
              <a:rPr lang="en-US" sz="2000" dirty="0" err="1"/>
              <a:t>que</a:t>
            </a:r>
            <a:r>
              <a:rPr lang="en-US" sz="2000" dirty="0"/>
              <a:t> hay </a:t>
            </a:r>
            <a:r>
              <a:rPr lang="en-US" sz="2000" dirty="0" err="1">
                <a:solidFill>
                  <a:schemeClr val="dk2"/>
                </a:solidFill>
              </a:rPr>
              <a:t>diferentes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mecanismos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etiopatogénicos</a:t>
            </a:r>
            <a:r>
              <a:rPr lang="en-US" sz="2000" dirty="0">
                <a:solidFill>
                  <a:schemeClr val="dk2"/>
                </a:solidFill>
              </a:rPr>
              <a:t>: molecular, </a:t>
            </a:r>
            <a:r>
              <a:rPr lang="en-US" sz="2000" dirty="0" err="1">
                <a:solidFill>
                  <a:schemeClr val="dk2"/>
                </a:solidFill>
              </a:rPr>
              <a:t>anatómico</a:t>
            </a:r>
            <a:r>
              <a:rPr lang="en-US" sz="2000" dirty="0">
                <a:solidFill>
                  <a:schemeClr val="dk2"/>
                </a:solidFill>
              </a:rPr>
              <a:t> y </a:t>
            </a:r>
            <a:r>
              <a:rPr lang="en-US" sz="2000" dirty="0" err="1">
                <a:solidFill>
                  <a:schemeClr val="dk2"/>
                </a:solidFill>
              </a:rPr>
              <a:t>clínico</a:t>
            </a:r>
            <a:r>
              <a:rPr lang="en-US" sz="2000" dirty="0">
                <a:solidFill>
                  <a:schemeClr val="dk2"/>
                </a:solidFill>
              </a:rPr>
              <a:t>, </a:t>
            </a:r>
            <a:r>
              <a:rPr lang="en-US" sz="2000" dirty="0"/>
              <a:t>con </a:t>
            </a:r>
            <a:r>
              <a:rPr lang="en-US" sz="2000" dirty="0" err="1"/>
              <a:t>implicaciones</a:t>
            </a:r>
            <a:r>
              <a:rPr lang="en-US" sz="2000" dirty="0"/>
              <a:t> en la </a:t>
            </a:r>
            <a:r>
              <a:rPr lang="en-US" sz="2000" dirty="0" err="1">
                <a:solidFill>
                  <a:schemeClr val="dk2"/>
                </a:solidFill>
              </a:rPr>
              <a:t>prevención</a:t>
            </a:r>
            <a:r>
              <a:rPr lang="en-US" sz="2000" dirty="0">
                <a:solidFill>
                  <a:schemeClr val="dk2"/>
                </a:solidFill>
              </a:rPr>
              <a:t>, el </a:t>
            </a:r>
            <a:r>
              <a:rPr lang="en-US" sz="2000" dirty="0" err="1">
                <a:solidFill>
                  <a:schemeClr val="dk2"/>
                </a:solidFill>
              </a:rPr>
              <a:t>diagnóstico</a:t>
            </a:r>
            <a:r>
              <a:rPr lang="en-US" sz="2000" dirty="0">
                <a:solidFill>
                  <a:schemeClr val="dk2"/>
                </a:solidFill>
              </a:rPr>
              <a:t> y el </a:t>
            </a:r>
            <a:r>
              <a:rPr lang="en-US" sz="2000" dirty="0" err="1" smtClean="0">
                <a:solidFill>
                  <a:schemeClr val="dk2"/>
                </a:solidFill>
              </a:rPr>
              <a:t>tratamiento</a:t>
            </a:r>
            <a:r>
              <a:rPr lang="en-US" sz="2000" dirty="0" smtClean="0">
                <a:solidFill>
                  <a:schemeClr val="dk2"/>
                </a:solidFill>
              </a:rPr>
              <a:t>.</a:t>
            </a:r>
          </a:p>
          <a:p>
            <a:pPr lvl="0"/>
            <a:r>
              <a:rPr lang="en-US" sz="2000" dirty="0" err="1" smtClean="0">
                <a:solidFill>
                  <a:schemeClr val="dk2"/>
                </a:solidFill>
              </a:rPr>
              <a:t>Según</a:t>
            </a:r>
            <a:r>
              <a:rPr lang="en-US" sz="2000" dirty="0" smtClean="0">
                <a:solidFill>
                  <a:schemeClr val="dk2"/>
                </a:solidFill>
              </a:rPr>
              <a:t> </a:t>
            </a:r>
            <a:r>
              <a:rPr lang="en-US" sz="2000" dirty="0" err="1" smtClean="0">
                <a:solidFill>
                  <a:schemeClr val="dk2"/>
                </a:solidFill>
              </a:rPr>
              <a:t>distintos</a:t>
            </a:r>
            <a:r>
              <a:rPr lang="en-US" sz="2000" dirty="0" smtClean="0">
                <a:solidFill>
                  <a:schemeClr val="dk2"/>
                </a:solidFill>
              </a:rPr>
              <a:t> </a:t>
            </a:r>
            <a:r>
              <a:rPr lang="en-US" sz="2000" dirty="0" err="1" smtClean="0">
                <a:solidFill>
                  <a:schemeClr val="dk2"/>
                </a:solidFill>
              </a:rPr>
              <a:t>fenotipos</a:t>
            </a:r>
            <a:r>
              <a:rPr lang="en-US" sz="2000" dirty="0" smtClean="0">
                <a:solidFill>
                  <a:schemeClr val="dk2"/>
                </a:solidFill>
              </a:rPr>
              <a:t>:</a:t>
            </a:r>
          </a:p>
          <a:p>
            <a:pPr lvl="1">
              <a:buClr>
                <a:srgbClr val="C00000"/>
              </a:buClr>
            </a:pPr>
            <a:r>
              <a:rPr lang="en-US" sz="2000" dirty="0" err="1" smtClean="0">
                <a:solidFill>
                  <a:schemeClr val="dk2"/>
                </a:solidFill>
              </a:rPr>
              <a:t>Tipo</a:t>
            </a:r>
            <a:r>
              <a:rPr lang="en-US" sz="2000" dirty="0" smtClean="0">
                <a:solidFill>
                  <a:schemeClr val="dk2"/>
                </a:solidFill>
              </a:rPr>
              <a:t> I </a:t>
            </a:r>
            <a:r>
              <a:rPr lang="en-US" sz="2000" dirty="0" err="1" smtClean="0">
                <a:solidFill>
                  <a:srgbClr val="004586"/>
                </a:solidFill>
              </a:rPr>
              <a:t>Genética</a:t>
            </a:r>
            <a:r>
              <a:rPr lang="en-US" sz="2000" dirty="0" smtClean="0">
                <a:solidFill>
                  <a:schemeClr val="dk2"/>
                </a:solidFill>
              </a:rPr>
              <a:t>.</a:t>
            </a:r>
          </a:p>
          <a:p>
            <a:pPr lvl="1">
              <a:buClr>
                <a:srgbClr val="C00000"/>
              </a:buClr>
            </a:pPr>
            <a:r>
              <a:rPr lang="en-US" sz="2000" dirty="0" err="1" smtClean="0">
                <a:solidFill>
                  <a:schemeClr val="dk2"/>
                </a:solidFill>
              </a:rPr>
              <a:t>Tipo</a:t>
            </a:r>
            <a:r>
              <a:rPr lang="en-US" sz="2000" dirty="0" smtClean="0">
                <a:solidFill>
                  <a:schemeClr val="dk2"/>
                </a:solidFill>
              </a:rPr>
              <a:t> II </a:t>
            </a:r>
            <a:r>
              <a:rPr lang="en-US" sz="2000" dirty="0" err="1" smtClean="0">
                <a:solidFill>
                  <a:srgbClr val="004586"/>
                </a:solidFill>
              </a:rPr>
              <a:t>Postmenopáusica</a:t>
            </a:r>
            <a:r>
              <a:rPr lang="en-US" sz="2000" dirty="0" smtClean="0">
                <a:solidFill>
                  <a:schemeClr val="dk2"/>
                </a:solidFill>
              </a:rPr>
              <a:t>.</a:t>
            </a:r>
          </a:p>
          <a:p>
            <a:pPr lvl="1">
              <a:buClr>
                <a:srgbClr val="C00000"/>
              </a:buClr>
            </a:pPr>
            <a:r>
              <a:rPr lang="en-US" sz="2000" dirty="0" err="1" smtClean="0">
                <a:solidFill>
                  <a:schemeClr val="dk2"/>
                </a:solidFill>
              </a:rPr>
              <a:t>Tipo</a:t>
            </a:r>
            <a:r>
              <a:rPr lang="en-US" sz="2000" dirty="0" smtClean="0">
                <a:solidFill>
                  <a:schemeClr val="dk2"/>
                </a:solidFill>
              </a:rPr>
              <a:t> III </a:t>
            </a:r>
            <a:r>
              <a:rPr lang="en-US" sz="2000" dirty="0" err="1" smtClean="0">
                <a:solidFill>
                  <a:srgbClr val="004586"/>
                </a:solidFill>
              </a:rPr>
              <a:t>Senil</a:t>
            </a:r>
            <a:r>
              <a:rPr lang="en-US" sz="2000" dirty="0" smtClean="0">
                <a:solidFill>
                  <a:schemeClr val="dk2"/>
                </a:solidFill>
              </a:rPr>
              <a:t>.</a:t>
            </a:r>
          </a:p>
          <a:p>
            <a:pPr>
              <a:buClr>
                <a:srgbClr val="C00000"/>
              </a:buClr>
            </a:pPr>
            <a:r>
              <a:rPr lang="en-US" sz="2000" dirty="0" err="1" smtClean="0">
                <a:solidFill>
                  <a:schemeClr val="dk2"/>
                </a:solidFill>
              </a:rPr>
              <a:t>Factores</a:t>
            </a:r>
            <a:r>
              <a:rPr lang="en-US" sz="2000" dirty="0" smtClean="0">
                <a:solidFill>
                  <a:schemeClr val="dk2"/>
                </a:solidFill>
              </a:rPr>
              <a:t> </a:t>
            </a:r>
            <a:r>
              <a:rPr lang="en-US" sz="2000" dirty="0" err="1" smtClean="0">
                <a:solidFill>
                  <a:schemeClr val="dk2"/>
                </a:solidFill>
              </a:rPr>
              <a:t>ambientales</a:t>
            </a:r>
            <a:r>
              <a:rPr lang="en-US" sz="2000" dirty="0" smtClean="0">
                <a:solidFill>
                  <a:schemeClr val="dk2"/>
                </a:solidFill>
              </a:rPr>
              <a:t>: </a:t>
            </a:r>
            <a:r>
              <a:rPr lang="en-US" sz="2000" dirty="0" err="1" smtClean="0">
                <a:solidFill>
                  <a:srgbClr val="004586"/>
                </a:solidFill>
              </a:rPr>
              <a:t>Inestabilidad</a:t>
            </a:r>
            <a:r>
              <a:rPr lang="en-US" sz="2000" dirty="0" smtClean="0">
                <a:solidFill>
                  <a:srgbClr val="004586"/>
                </a:solidFill>
              </a:rPr>
              <a:t> articular, </a:t>
            </a:r>
            <a:r>
              <a:rPr lang="en-US" sz="2000" dirty="0" err="1" smtClean="0">
                <a:solidFill>
                  <a:srgbClr val="004586"/>
                </a:solidFill>
              </a:rPr>
              <a:t>traumatismos</a:t>
            </a:r>
            <a:r>
              <a:rPr lang="en-US" sz="2000" dirty="0" smtClean="0">
                <a:solidFill>
                  <a:srgbClr val="004586"/>
                </a:solidFill>
              </a:rPr>
              <a:t>, </a:t>
            </a:r>
            <a:r>
              <a:rPr lang="en-US" sz="2000" dirty="0" err="1" smtClean="0">
                <a:solidFill>
                  <a:srgbClr val="004586"/>
                </a:solidFill>
              </a:rPr>
              <a:t>sobrecarga</a:t>
            </a:r>
            <a:r>
              <a:rPr lang="en-US" sz="2000" dirty="0" smtClean="0">
                <a:solidFill>
                  <a:srgbClr val="004586"/>
                </a:solidFill>
              </a:rPr>
              <a:t> </a:t>
            </a:r>
            <a:r>
              <a:rPr lang="en-US" sz="2000" dirty="0" err="1" smtClean="0">
                <a:solidFill>
                  <a:srgbClr val="004586"/>
                </a:solidFill>
              </a:rPr>
              <a:t>laboral</a:t>
            </a:r>
            <a:r>
              <a:rPr lang="en-US" sz="2000" dirty="0">
                <a:solidFill>
                  <a:srgbClr val="004586"/>
                </a:solidFill>
              </a:rPr>
              <a:t> </a:t>
            </a:r>
            <a:r>
              <a:rPr lang="en-US" sz="2000" dirty="0" smtClean="0">
                <a:solidFill>
                  <a:srgbClr val="004586"/>
                </a:solidFill>
              </a:rPr>
              <a:t>                                                              o </a:t>
            </a:r>
            <a:r>
              <a:rPr lang="en-US" sz="2000" dirty="0" err="1" smtClean="0">
                <a:solidFill>
                  <a:srgbClr val="004586"/>
                </a:solidFill>
              </a:rPr>
              <a:t>deportiva</a:t>
            </a:r>
            <a:r>
              <a:rPr lang="en-US" sz="2000" dirty="0" smtClean="0">
                <a:solidFill>
                  <a:srgbClr val="004586"/>
                </a:solidFill>
              </a:rPr>
              <a:t>, </a:t>
            </a:r>
            <a:r>
              <a:rPr lang="en-US" sz="2000" dirty="0" err="1" smtClean="0">
                <a:solidFill>
                  <a:srgbClr val="004586"/>
                </a:solidFill>
              </a:rPr>
              <a:t>obesidad</a:t>
            </a:r>
            <a:r>
              <a:rPr lang="en-US" sz="2000" dirty="0" smtClean="0">
                <a:solidFill>
                  <a:srgbClr val="004586"/>
                </a:solidFill>
              </a:rPr>
              <a:t>, syndrome </a:t>
            </a:r>
            <a:r>
              <a:rPr lang="en-US" sz="2000" dirty="0" err="1" smtClean="0">
                <a:solidFill>
                  <a:srgbClr val="004586"/>
                </a:solidFill>
              </a:rPr>
              <a:t>metabólico</a:t>
            </a:r>
            <a:r>
              <a:rPr lang="en-US" sz="2000" dirty="0" smtClean="0">
                <a:solidFill>
                  <a:srgbClr val="004586"/>
                </a:solidFill>
              </a:rPr>
              <a:t>.</a:t>
            </a:r>
          </a:p>
        </p:txBody>
      </p:sp>
      <p:sp>
        <p:nvSpPr>
          <p:cNvPr id="24" name="Shape 153"/>
          <p:cNvSpPr/>
          <p:nvPr/>
        </p:nvSpPr>
        <p:spPr>
          <a:xfrm>
            <a:off x="9077331" y="2319130"/>
            <a:ext cx="2332789" cy="328855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dirty="0"/>
              <a:t>   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Fenotipo</a:t>
            </a:r>
            <a:endParaRPr lang="en-US" sz="24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+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Factores</a:t>
            </a:r>
            <a:endParaRPr lang="en-US" sz="24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ambientales</a:t>
            </a:r>
            <a:endParaRPr lang="en-US" sz="24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=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24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Diferente</a:t>
            </a:r>
            <a:endParaRPr lang="en-US" sz="24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4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sz="2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4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progresión</a:t>
            </a:r>
            <a:endParaRPr lang="en-US" sz="24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157"/>
          <p:cNvSpPr/>
          <p:nvPr/>
        </p:nvSpPr>
        <p:spPr>
          <a:xfrm>
            <a:off x="8382954" y="3549787"/>
            <a:ext cx="545700" cy="444900"/>
          </a:xfrm>
          <a:prstGeom prst="rightArrow">
            <a:avLst>
              <a:gd name="adj1" fmla="val 50000"/>
              <a:gd name="adj2" fmla="val 44441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150"/>
          <p:cNvSpPr/>
          <p:nvPr/>
        </p:nvSpPr>
        <p:spPr>
          <a:xfrm>
            <a:off x="1395057" y="4688113"/>
            <a:ext cx="6573286" cy="1349461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              </a:t>
            </a:r>
            <a:r>
              <a:rPr lang="en-US" sz="1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Tipos</a:t>
            </a:r>
            <a:r>
              <a:rPr lang="en-US" sz="2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2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artrosis</a:t>
            </a:r>
            <a: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etiopatogenia</a:t>
            </a:r>
            <a: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 lang="en-US" sz="1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sz="6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Biomecánica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cargas</a:t>
            </a:r>
            <a:r>
              <a:rPr lang="en-US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 </a:t>
            </a:r>
            <a:r>
              <a:rPr lang="en-US" sz="24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Metabólica</a:t>
            </a:r>
            <a:endParaRPr lang="en-US" sz="24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Inflamatoria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 Del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envejecimiento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</a:p>
        </p:txBody>
      </p:sp>
      <p:sp>
        <p:nvSpPr>
          <p:cNvPr id="27" name="Shape 154"/>
          <p:cNvSpPr/>
          <p:nvPr/>
        </p:nvSpPr>
        <p:spPr>
          <a:xfrm>
            <a:off x="628403" y="5097824"/>
            <a:ext cx="545700" cy="444900"/>
          </a:xfrm>
          <a:prstGeom prst="rightArrow">
            <a:avLst>
              <a:gd name="adj1" fmla="val 50000"/>
              <a:gd name="adj2" fmla="val 44441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81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LiveMed">
      <a:dk1>
        <a:srgbClr val="287AC8"/>
      </a:dk1>
      <a:lt1>
        <a:srgbClr val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5950</TotalTime>
  <Words>4063</Words>
  <Application>Microsoft Office PowerPoint</Application>
  <PresentationFormat>Panorámica</PresentationFormat>
  <Paragraphs>446</Paragraphs>
  <Slides>35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ＭＳ Ｐゴシック</vt:lpstr>
      <vt:lpstr>Arial</vt:lpstr>
      <vt:lpstr>Calibri</vt:lpstr>
      <vt:lpstr>Noto Sans Symbols</vt:lpstr>
      <vt:lpstr>Wingdings</vt:lpstr>
      <vt:lpstr>Tema de Office</vt:lpstr>
      <vt:lpstr>Manejo terapéutico de la artrosis y control de los factores agravantes</vt:lpstr>
      <vt:lpstr>Caso clínico (I)</vt:lpstr>
      <vt:lpstr>Pregunta 1</vt:lpstr>
      <vt:lpstr>Caso clínico (II)</vt:lpstr>
      <vt:lpstr>Caso clínico (II)</vt:lpstr>
      <vt:lpstr>Presentación de PowerPoint</vt:lpstr>
      <vt:lpstr>Pregunta 2</vt:lpstr>
      <vt:lpstr>Artrosis</vt:lpstr>
      <vt:lpstr>Artrosis (Fenotipos)</vt:lpstr>
      <vt:lpstr>Biomarcadores</vt:lpstr>
      <vt:lpstr>Biomarcadores</vt:lpstr>
      <vt:lpstr>Pregunta 3</vt:lpstr>
      <vt:lpstr>Factores de riesgo</vt:lpstr>
      <vt:lpstr>Obesidad y articulaciones</vt:lpstr>
      <vt:lpstr>Obesidad y artrosis</vt:lpstr>
      <vt:lpstr>Leptina</vt:lpstr>
      <vt:lpstr>Pregunta 4</vt:lpstr>
      <vt:lpstr>Artrosis</vt:lpstr>
      <vt:lpstr> Artrosis y RCV (situación actual) </vt:lpstr>
      <vt:lpstr> Tratamiento de la artrosis </vt:lpstr>
      <vt:lpstr> Tratamiento de la artrosis </vt:lpstr>
      <vt:lpstr>Pregunta 5</vt:lpstr>
      <vt:lpstr> Artrosis (tratamiento no farmacológico)  </vt:lpstr>
      <vt:lpstr> Artrosis (tratamiento no farmacológico)  </vt:lpstr>
      <vt:lpstr>Presentación de PowerPoint</vt:lpstr>
      <vt:lpstr>Presentación de PowerPoint</vt:lpstr>
      <vt:lpstr>Presentación de PowerPoint</vt:lpstr>
      <vt:lpstr>Pregunta 6</vt:lpstr>
      <vt:lpstr>Presentación de PowerPoint</vt:lpstr>
      <vt:lpstr>Presentación de PowerPoint</vt:lpstr>
      <vt:lpstr>Pregunta 7</vt:lpstr>
      <vt:lpstr>Presentación de PowerPoint</vt:lpstr>
      <vt:lpstr>Presentación de PowerPoint</vt:lpstr>
      <vt:lpstr>Caso clínico. Tratamiento</vt:lpstr>
      <vt:lpstr>Conclusiones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terapéutico de la artrosis, y control          de los factores agravantes...</dc:title>
  <dc:creator>Live Med</dc:creator>
  <cp:lastModifiedBy>Live Med</cp:lastModifiedBy>
  <cp:revision>80</cp:revision>
  <dcterms:modified xsi:type="dcterms:W3CDTF">2017-06-23T12:10:07Z</dcterms:modified>
</cp:coreProperties>
</file>