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258" r:id="rId3"/>
    <p:sldId id="259" r:id="rId4"/>
    <p:sldId id="260" r:id="rId5"/>
    <p:sldId id="261" r:id="rId6"/>
    <p:sldId id="262" r:id="rId7"/>
    <p:sldId id="263" r:id="rId8"/>
    <p:sldId id="264" r:id="rId9"/>
    <p:sldId id="265" r:id="rId10"/>
    <p:sldId id="266" r:id="rId11"/>
    <p:sldId id="293"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94" r:id="rId28"/>
    <p:sldId id="284" r:id="rId29"/>
    <p:sldId id="285" r:id="rId30"/>
    <p:sldId id="286" r:id="rId31"/>
    <p:sldId id="287" r:id="rId32"/>
    <p:sldId id="288" r:id="rId33"/>
    <p:sldId id="289" r:id="rId34"/>
    <p:sldId id="290" r:id="rId35"/>
    <p:sldId id="291" r:id="rId36"/>
    <p:sldId id="292" r:id="rId37"/>
    <p:sldId id="295" r:id="rId3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86"/>
    <a:srgbClr val="FFFFFF"/>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26" autoAdjust="0"/>
  </p:normalViewPr>
  <p:slideViewPr>
    <p:cSldViewPr>
      <p:cViewPr varScale="1">
        <p:scale>
          <a:sx n="67" d="100"/>
          <a:sy n="67" d="100"/>
        </p:scale>
        <p:origin x="780" y="6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12AAB2-8457-4F8A-809F-0770C82EF063}" type="datetimeFigureOut">
              <a:rPr lang="es-ES" smtClean="0"/>
              <a:t>03/10/2017</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612915-6020-48A2-B53D-96CA3D436456}" type="slidenum">
              <a:rPr lang="es-ES" smtClean="0"/>
              <a:t>‹Nº›</a:t>
            </a:fld>
            <a:endParaRPr lang="es-ES"/>
          </a:p>
        </p:txBody>
      </p:sp>
    </p:spTree>
    <p:extLst>
      <p:ext uri="{BB962C8B-B14F-4D97-AF65-F5344CB8AC3E}">
        <p14:creationId xmlns:p14="http://schemas.microsoft.com/office/powerpoint/2010/main" val="2994381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A612915-6020-48A2-B53D-96CA3D436456}" type="slidenum">
              <a:rPr lang="es-ES" smtClean="0"/>
              <a:t>1</a:t>
            </a:fld>
            <a:endParaRPr lang="es-ES"/>
          </a:p>
        </p:txBody>
      </p:sp>
    </p:spTree>
    <p:extLst>
      <p:ext uri="{BB962C8B-B14F-4D97-AF65-F5344CB8AC3E}">
        <p14:creationId xmlns:p14="http://schemas.microsoft.com/office/powerpoint/2010/main" val="1306864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Remarcaremos aquí la presencia de Alergia y crisis asmática.</a:t>
            </a:r>
          </a:p>
          <a:p>
            <a:endParaRPr lang="es-ES" dirty="0"/>
          </a:p>
        </p:txBody>
      </p:sp>
      <p:sp>
        <p:nvSpPr>
          <p:cNvPr id="4" name="3 Marcador de número de diapositiva"/>
          <p:cNvSpPr>
            <a:spLocks noGrp="1"/>
          </p:cNvSpPr>
          <p:nvPr>
            <p:ph type="sldNum" sz="quarter" idx="10"/>
          </p:nvPr>
        </p:nvSpPr>
        <p:spPr/>
        <p:txBody>
          <a:bodyPr/>
          <a:lstStyle/>
          <a:p>
            <a:fld id="{C470E7A6-1A6A-5D41-B461-754E174D5AF3}" type="slidenum">
              <a:rPr lang="es-ES" smtClean="0"/>
              <a:pPr/>
              <a:t>10</a:t>
            </a:fld>
            <a:endParaRPr lang="es-ES"/>
          </a:p>
        </p:txBody>
      </p:sp>
    </p:spTree>
    <p:extLst>
      <p:ext uri="{BB962C8B-B14F-4D97-AF65-F5344CB8AC3E}">
        <p14:creationId xmlns:p14="http://schemas.microsoft.com/office/powerpoint/2010/main" val="2637997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Remarcaremos aquí la presencia de Alergia y crisis asmática.</a:t>
            </a:r>
          </a:p>
          <a:p>
            <a:endParaRPr lang="es-ES" dirty="0"/>
          </a:p>
        </p:txBody>
      </p:sp>
      <p:sp>
        <p:nvSpPr>
          <p:cNvPr id="4" name="3 Marcador de número de diapositiva"/>
          <p:cNvSpPr>
            <a:spLocks noGrp="1"/>
          </p:cNvSpPr>
          <p:nvPr>
            <p:ph type="sldNum" sz="quarter" idx="10"/>
          </p:nvPr>
        </p:nvSpPr>
        <p:spPr/>
        <p:txBody>
          <a:bodyPr/>
          <a:lstStyle/>
          <a:p>
            <a:fld id="{C470E7A6-1A6A-5D41-B461-754E174D5AF3}" type="slidenum">
              <a:rPr lang="es-ES" smtClean="0"/>
              <a:pPr/>
              <a:t>11</a:t>
            </a:fld>
            <a:endParaRPr lang="es-ES"/>
          </a:p>
        </p:txBody>
      </p:sp>
    </p:spTree>
    <p:extLst>
      <p:ext uri="{BB962C8B-B14F-4D97-AF65-F5344CB8AC3E}">
        <p14:creationId xmlns:p14="http://schemas.microsoft.com/office/powerpoint/2010/main" val="4083980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dirty="0" smtClean="0">
                <a:latin typeface="Arial" charset="0"/>
                <a:cs typeface="Arial" charset="0"/>
              </a:rPr>
              <a:t>La respuesta correcta es la 3.  Tenemos una crisis asmática y debemos descartar comorbilidades con los medios a nuestro alcance y categorizar</a:t>
            </a:r>
            <a:r>
              <a:rPr lang="es-ES" baseline="0" dirty="0" smtClean="0">
                <a:latin typeface="Arial" charset="0"/>
                <a:cs typeface="Arial" charset="0"/>
              </a:rPr>
              <a:t> la gravedad de la crisis. La </a:t>
            </a:r>
            <a:r>
              <a:rPr lang="es-ES" baseline="0" dirty="0" err="1" smtClean="0">
                <a:latin typeface="Arial" charset="0"/>
                <a:cs typeface="Arial" charset="0"/>
              </a:rPr>
              <a:t>espirometría</a:t>
            </a:r>
            <a:r>
              <a:rPr lang="es-ES" baseline="0" dirty="0" smtClean="0">
                <a:latin typeface="Arial" charset="0"/>
                <a:cs typeface="Arial" charset="0"/>
              </a:rPr>
              <a:t> se debería demorar para la fase estable de la enfermedad, pues en esta paciente no nos consta la gravedad de </a:t>
            </a:r>
            <a:r>
              <a:rPr lang="es-ES" dirty="0" smtClean="0">
                <a:latin typeface="Arial" charset="0"/>
                <a:cs typeface="Arial" charset="0"/>
              </a:rPr>
              <a:t>la obstrucción y si es correcto el diagnóstico de ama. Debemos también valorar por </a:t>
            </a:r>
            <a:r>
              <a:rPr lang="es-ES" dirty="0" err="1" smtClean="0">
                <a:latin typeface="Arial" charset="0"/>
                <a:cs typeface="Arial" charset="0"/>
              </a:rPr>
              <a:t>pulsioximetría</a:t>
            </a:r>
            <a:r>
              <a:rPr lang="es-ES" dirty="0" smtClean="0">
                <a:latin typeface="Arial" charset="0"/>
                <a:cs typeface="Arial" charset="0"/>
              </a:rPr>
              <a:t> la oxigenación periférica, para descartar necesidad de derivación urgente a Hospital. Por el momento no hay criterios de derivación a Hospital,</a:t>
            </a:r>
            <a:r>
              <a:rPr lang="es-ES" baseline="0" dirty="0" smtClean="0">
                <a:latin typeface="Arial" charset="0"/>
                <a:cs typeface="Arial" charset="0"/>
              </a:rPr>
              <a:t> y menos por el ginecólogo de guardia, pues no se constata una mala evolución del embarazo.</a:t>
            </a:r>
            <a:endParaRPr lang="es-ES" dirty="0" smtClean="0">
              <a:latin typeface="Arial" charset="0"/>
              <a:cs typeface="Arial" charset="0"/>
            </a:endParaRPr>
          </a:p>
        </p:txBody>
      </p:sp>
      <p:sp>
        <p:nvSpPr>
          <p:cNvPr id="4" name="3 Marcador de número de diapositiva"/>
          <p:cNvSpPr>
            <a:spLocks noGrp="1"/>
          </p:cNvSpPr>
          <p:nvPr>
            <p:ph type="sldNum" sz="quarter" idx="10"/>
          </p:nvPr>
        </p:nvSpPr>
        <p:spPr/>
        <p:txBody>
          <a:bodyPr/>
          <a:lstStyle/>
          <a:p>
            <a:fld id="{C470E7A6-1A6A-5D41-B461-754E174D5AF3}" type="slidenum">
              <a:rPr lang="es-ES" smtClean="0"/>
              <a:pPr/>
              <a:t>12</a:t>
            </a:fld>
            <a:endParaRPr lang="es-ES"/>
          </a:p>
        </p:txBody>
      </p:sp>
    </p:spTree>
    <p:extLst>
      <p:ext uri="{BB962C8B-B14F-4D97-AF65-F5344CB8AC3E}">
        <p14:creationId xmlns:p14="http://schemas.microsoft.com/office/powerpoint/2010/main" val="1339328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La hipoxia en embarazadas</a:t>
            </a:r>
            <a:r>
              <a:rPr lang="es-ES" baseline="0" dirty="0" smtClean="0"/>
              <a:t> en la </a:t>
            </a:r>
            <a:r>
              <a:rPr lang="es-ES" baseline="0" dirty="0" err="1" smtClean="0"/>
              <a:t>pulsioximetría</a:t>
            </a:r>
            <a:r>
              <a:rPr lang="es-ES" baseline="0" dirty="0" smtClean="0"/>
              <a:t> por debajo del 95% de saturación es un criterio de oxigenoterapia.</a:t>
            </a:r>
          </a:p>
          <a:p>
            <a:r>
              <a:rPr lang="es-ES" baseline="0" dirty="0" smtClean="0"/>
              <a:t>El ECG nos sirve para descartar comorbilidades y tranquilizar a la paciente, disminuyendo su nivel de ansiedad en la crisis.</a:t>
            </a:r>
            <a:endParaRPr lang="es-ES" dirty="0"/>
          </a:p>
        </p:txBody>
      </p:sp>
      <p:sp>
        <p:nvSpPr>
          <p:cNvPr id="4" name="3 Marcador de número de diapositiva"/>
          <p:cNvSpPr>
            <a:spLocks noGrp="1"/>
          </p:cNvSpPr>
          <p:nvPr>
            <p:ph type="sldNum" sz="quarter" idx="10"/>
          </p:nvPr>
        </p:nvSpPr>
        <p:spPr/>
        <p:txBody>
          <a:bodyPr/>
          <a:lstStyle/>
          <a:p>
            <a:fld id="{C470E7A6-1A6A-5D41-B461-754E174D5AF3}" type="slidenum">
              <a:rPr lang="es-ES" smtClean="0"/>
              <a:pPr/>
              <a:t>13</a:t>
            </a:fld>
            <a:endParaRPr lang="es-ES"/>
          </a:p>
        </p:txBody>
      </p:sp>
    </p:spTree>
    <p:extLst>
      <p:ext uri="{BB962C8B-B14F-4D97-AF65-F5344CB8AC3E}">
        <p14:creationId xmlns:p14="http://schemas.microsoft.com/office/powerpoint/2010/main" val="743189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La paciente tiene una medición de </a:t>
            </a:r>
            <a:r>
              <a:rPr lang="es-ES" dirty="0" err="1" smtClean="0"/>
              <a:t>peak</a:t>
            </a:r>
            <a:r>
              <a:rPr lang="es-ES" dirty="0" smtClean="0"/>
              <a:t> </a:t>
            </a:r>
            <a:r>
              <a:rPr lang="es-ES" dirty="0" err="1" smtClean="0"/>
              <a:t>flow</a:t>
            </a:r>
            <a:r>
              <a:rPr lang="es-ES" baseline="0" dirty="0" smtClean="0"/>
              <a:t> menor del 70%</a:t>
            </a:r>
          </a:p>
          <a:p>
            <a:r>
              <a:rPr lang="es-ES" baseline="0" dirty="0" smtClean="0"/>
              <a:t>Recordemos que tiene 33 años, y mide 154 </a:t>
            </a:r>
            <a:r>
              <a:rPr lang="es-ES" baseline="0" dirty="0" err="1" smtClean="0"/>
              <a:t>cms</a:t>
            </a:r>
            <a:endParaRPr lang="es-ES" baseline="0" dirty="0" smtClean="0"/>
          </a:p>
        </p:txBody>
      </p:sp>
      <p:sp>
        <p:nvSpPr>
          <p:cNvPr id="4" name="3 Marcador de número de diapositiva"/>
          <p:cNvSpPr>
            <a:spLocks noGrp="1"/>
          </p:cNvSpPr>
          <p:nvPr>
            <p:ph type="sldNum" sz="quarter" idx="10"/>
          </p:nvPr>
        </p:nvSpPr>
        <p:spPr/>
        <p:txBody>
          <a:bodyPr/>
          <a:lstStyle/>
          <a:p>
            <a:fld id="{C470E7A6-1A6A-5D41-B461-754E174D5AF3}" type="slidenum">
              <a:rPr lang="es-ES" smtClean="0"/>
              <a:pPr/>
              <a:t>14</a:t>
            </a:fld>
            <a:endParaRPr lang="es-ES"/>
          </a:p>
        </p:txBody>
      </p:sp>
    </p:spTree>
    <p:extLst>
      <p:ext uri="{BB962C8B-B14F-4D97-AF65-F5344CB8AC3E}">
        <p14:creationId xmlns:p14="http://schemas.microsoft.com/office/powerpoint/2010/main" val="760645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La respuesta es la 3: En ningún caso se debe demorar el tratamiento del enfermo respiratorio si tenemos acceso a él, y mucho menos delegar en una UVI cuando no hay criterios aún de mala respuesta al tratamiento sin haberlo iniciado previamente. GEMA</a:t>
            </a:r>
            <a:r>
              <a:rPr lang="es-ES" baseline="0" dirty="0" smtClean="0"/>
              <a:t> indica claramente que la hipoxia es mucho más perjudicial que el tratamiento del asma en la embarazada.</a:t>
            </a:r>
          </a:p>
        </p:txBody>
      </p:sp>
      <p:sp>
        <p:nvSpPr>
          <p:cNvPr id="4" name="3 Marcador de número de diapositiva"/>
          <p:cNvSpPr>
            <a:spLocks noGrp="1"/>
          </p:cNvSpPr>
          <p:nvPr>
            <p:ph type="sldNum" sz="quarter" idx="10"/>
          </p:nvPr>
        </p:nvSpPr>
        <p:spPr/>
        <p:txBody>
          <a:bodyPr/>
          <a:lstStyle/>
          <a:p>
            <a:fld id="{C470E7A6-1A6A-5D41-B461-754E174D5AF3}" type="slidenum">
              <a:rPr lang="es-ES" smtClean="0"/>
              <a:pPr/>
              <a:t>15</a:t>
            </a:fld>
            <a:endParaRPr lang="es-ES"/>
          </a:p>
        </p:txBody>
      </p:sp>
    </p:spTree>
    <p:extLst>
      <p:ext uri="{BB962C8B-B14F-4D97-AF65-F5344CB8AC3E}">
        <p14:creationId xmlns:p14="http://schemas.microsoft.com/office/powerpoint/2010/main" val="974652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La respuesta es la 2: la paciente tiene disnea grado 2, la cuesta acabar frases, taquipnea de 28x’, taquicardia a 110 x’, sibilancias, SatO2 94%. </a:t>
            </a:r>
            <a:endParaRPr lang="es-ES" b="0" u="sng" dirty="0" smtClean="0"/>
          </a:p>
        </p:txBody>
      </p:sp>
      <p:sp>
        <p:nvSpPr>
          <p:cNvPr id="4" name="3 Marcador de número de diapositiva"/>
          <p:cNvSpPr>
            <a:spLocks noGrp="1"/>
          </p:cNvSpPr>
          <p:nvPr>
            <p:ph type="sldNum" sz="quarter" idx="10"/>
          </p:nvPr>
        </p:nvSpPr>
        <p:spPr/>
        <p:txBody>
          <a:bodyPr/>
          <a:lstStyle/>
          <a:p>
            <a:fld id="{C470E7A6-1A6A-5D41-B461-754E174D5AF3}" type="slidenum">
              <a:rPr lang="es-ES" smtClean="0"/>
              <a:pPr/>
              <a:t>16</a:t>
            </a:fld>
            <a:endParaRPr lang="es-ES"/>
          </a:p>
        </p:txBody>
      </p:sp>
    </p:spTree>
    <p:extLst>
      <p:ext uri="{BB962C8B-B14F-4D97-AF65-F5344CB8AC3E}">
        <p14:creationId xmlns:p14="http://schemas.microsoft.com/office/powerpoint/2010/main" val="3820665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Con estos parámetros, nos inclinamos por crisis moderada-grave</a:t>
            </a:r>
          </a:p>
        </p:txBody>
      </p:sp>
      <p:sp>
        <p:nvSpPr>
          <p:cNvPr id="4" name="3 Marcador de número de diapositiva"/>
          <p:cNvSpPr>
            <a:spLocks noGrp="1"/>
          </p:cNvSpPr>
          <p:nvPr>
            <p:ph type="sldNum" sz="quarter" idx="10"/>
          </p:nvPr>
        </p:nvSpPr>
        <p:spPr/>
        <p:txBody>
          <a:bodyPr/>
          <a:lstStyle/>
          <a:p>
            <a:fld id="{C470E7A6-1A6A-5D41-B461-754E174D5AF3}" type="slidenum">
              <a:rPr lang="es-ES" smtClean="0"/>
              <a:pPr/>
              <a:t>17</a:t>
            </a:fld>
            <a:endParaRPr lang="es-ES"/>
          </a:p>
        </p:txBody>
      </p:sp>
    </p:spTree>
    <p:extLst>
      <p:ext uri="{BB962C8B-B14F-4D97-AF65-F5344CB8AC3E}">
        <p14:creationId xmlns:p14="http://schemas.microsoft.com/office/powerpoint/2010/main" val="31160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La respuesta es la 4: en la crisis moderada-grave, debemos pautar tratamiento por </a:t>
            </a:r>
            <a:r>
              <a:rPr lang="es-ES" dirty="0" err="1" smtClean="0"/>
              <a:t>pMDI</a:t>
            </a:r>
            <a:r>
              <a:rPr lang="es-ES" dirty="0" smtClean="0"/>
              <a:t> o nebulizaciones, pero no olvidaremos los corticoides sistémicos y una evaluación dinámica del proceso. En ningún caso se debe demorar el tratamiento del enfermo respiratorio si tenemos acceso a él, y mucho menos delegar en una UVI cuando no hay criterios aún de mala respuesta al tratamiento sin haberlo iniciado previamente. GEMA</a:t>
            </a:r>
            <a:r>
              <a:rPr lang="es-ES" baseline="0" dirty="0" smtClean="0"/>
              <a:t> indica claramente que la hipoxia es mucho más perjudicial que el tratamiento del asma en la embarazada.</a:t>
            </a:r>
            <a:endParaRPr lang="es-ES" dirty="0" smtClean="0"/>
          </a:p>
          <a:p>
            <a:r>
              <a:rPr lang="es-ES" dirty="0" smtClean="0"/>
              <a:t>La respuesta 3 está puesta a propósito, pues es la conducta que aún se sigue en muchos Servicios de Urgencia por inercia terapéutica y hay consenso en que debemos utilizar la vía oral o </a:t>
            </a:r>
            <a:r>
              <a:rPr lang="es-ES" dirty="0" err="1" smtClean="0"/>
              <a:t>ev</a:t>
            </a:r>
            <a:r>
              <a:rPr lang="es-ES" dirty="0" smtClean="0"/>
              <a:t> para los corticoides sistémicos (menos dolor, menor coste o misma eficacia) y las nebulizaciones deben ser cada 10 min.</a:t>
            </a:r>
          </a:p>
          <a:p>
            <a:r>
              <a:rPr lang="es-ES" b="0" u="none" baseline="0" dirty="0" smtClean="0"/>
              <a:t>En la página 78, punto 4.2.2 A (tratamiento de la crisis moderada-grave), dicen que se debe mantener en embarazadas y patología cardíaca concomitante un tratamiento con O2 hasta conseguir saturaciones por encima del 95%.</a:t>
            </a:r>
          </a:p>
        </p:txBody>
      </p:sp>
      <p:sp>
        <p:nvSpPr>
          <p:cNvPr id="4" name="3 Marcador de número de diapositiva"/>
          <p:cNvSpPr>
            <a:spLocks noGrp="1"/>
          </p:cNvSpPr>
          <p:nvPr>
            <p:ph type="sldNum" sz="quarter" idx="10"/>
          </p:nvPr>
        </p:nvSpPr>
        <p:spPr/>
        <p:txBody>
          <a:bodyPr/>
          <a:lstStyle/>
          <a:p>
            <a:fld id="{C470E7A6-1A6A-5D41-B461-754E174D5AF3}" type="slidenum">
              <a:rPr lang="es-ES" smtClean="0"/>
              <a:pPr/>
              <a:t>18</a:t>
            </a:fld>
            <a:endParaRPr lang="es-ES"/>
          </a:p>
        </p:txBody>
      </p:sp>
    </p:spTree>
    <p:extLst>
      <p:ext uri="{BB962C8B-B14F-4D97-AF65-F5344CB8AC3E}">
        <p14:creationId xmlns:p14="http://schemas.microsoft.com/office/powerpoint/2010/main" val="29428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b="0" u="none" baseline="0" dirty="0" smtClean="0"/>
              <a:t>Se debe mantener en embarazadas y patología cardíaca concomitante un tratamiento con O2 hasta conseguir saturaciones por encima del 95%. En resto de casos solo O2 si SaO2&lt; 92%</a:t>
            </a:r>
          </a:p>
          <a:p>
            <a:endParaRPr lang="es-ES" dirty="0"/>
          </a:p>
        </p:txBody>
      </p:sp>
      <p:sp>
        <p:nvSpPr>
          <p:cNvPr id="4" name="Marcador de número de diapositiva 3"/>
          <p:cNvSpPr>
            <a:spLocks noGrp="1"/>
          </p:cNvSpPr>
          <p:nvPr>
            <p:ph type="sldNum" sz="quarter" idx="10"/>
          </p:nvPr>
        </p:nvSpPr>
        <p:spPr/>
        <p:txBody>
          <a:bodyPr/>
          <a:lstStyle/>
          <a:p>
            <a:fld id="{C470E7A6-1A6A-5D41-B461-754E174D5AF3}" type="slidenum">
              <a:rPr lang="es-ES" smtClean="0"/>
              <a:pPr/>
              <a:t>19</a:t>
            </a:fld>
            <a:endParaRPr lang="es-ES"/>
          </a:p>
        </p:txBody>
      </p:sp>
    </p:spTree>
    <p:extLst>
      <p:ext uri="{BB962C8B-B14F-4D97-AF65-F5344CB8AC3E}">
        <p14:creationId xmlns:p14="http://schemas.microsoft.com/office/powerpoint/2010/main" val="1158121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Embarazo: situación especial, que preguntaron</a:t>
            </a:r>
            <a:r>
              <a:rPr lang="es-ES" baseline="0" dirty="0" smtClean="0"/>
              <a:t> en 2016 en todas las sedes de </a:t>
            </a:r>
            <a:r>
              <a:rPr lang="es-ES" baseline="0" dirty="0" err="1" smtClean="0"/>
              <a:t>Livemed</a:t>
            </a:r>
            <a:r>
              <a:rPr lang="es-ES" baseline="0" dirty="0" smtClean="0"/>
              <a:t>. Con este caso aclararemos dudas en asma, rinitis  y tabaco.</a:t>
            </a:r>
          </a:p>
          <a:p>
            <a:r>
              <a:rPr lang="es-ES" dirty="0" smtClean="0"/>
              <a:t>Madre</a:t>
            </a:r>
            <a:r>
              <a:rPr lang="es-ES" baseline="0" dirty="0" smtClean="0"/>
              <a:t> a</a:t>
            </a:r>
            <a:r>
              <a:rPr lang="es-ES" dirty="0" smtClean="0"/>
              <a:t>smática (posible </a:t>
            </a:r>
            <a:r>
              <a:rPr lang="es-ES" dirty="0" err="1" smtClean="0"/>
              <a:t>intercurrencia</a:t>
            </a:r>
            <a:r>
              <a:rPr lang="es-ES" baseline="0" dirty="0" smtClean="0"/>
              <a:t> de herencia </a:t>
            </a:r>
            <a:r>
              <a:rPr lang="es-ES" baseline="0" dirty="0" err="1" smtClean="0"/>
              <a:t>poligénica</a:t>
            </a:r>
            <a:r>
              <a:rPr lang="es-ES" baseline="0" dirty="0" smtClean="0"/>
              <a:t> de asma), con depresión mayor (factor de mala evolución)</a:t>
            </a:r>
            <a:endParaRPr lang="es-ES" dirty="0" smtClean="0"/>
          </a:p>
          <a:p>
            <a:r>
              <a:rPr lang="es-ES" baseline="0" dirty="0" smtClean="0"/>
              <a:t>IMC= Peso/estatura2 </a:t>
            </a:r>
            <a:endParaRPr lang="es-ES" dirty="0"/>
          </a:p>
        </p:txBody>
      </p:sp>
      <p:sp>
        <p:nvSpPr>
          <p:cNvPr id="4" name="Marcador de número de diapositiva 3"/>
          <p:cNvSpPr>
            <a:spLocks noGrp="1"/>
          </p:cNvSpPr>
          <p:nvPr>
            <p:ph type="sldNum" sz="quarter" idx="10"/>
          </p:nvPr>
        </p:nvSpPr>
        <p:spPr/>
        <p:txBody>
          <a:bodyPr/>
          <a:lstStyle/>
          <a:p>
            <a:fld id="{C470E7A6-1A6A-5D41-B461-754E174D5AF3}" type="slidenum">
              <a:rPr lang="es-ES" smtClean="0"/>
              <a:pPr/>
              <a:t>2</a:t>
            </a:fld>
            <a:endParaRPr lang="es-ES"/>
          </a:p>
        </p:txBody>
      </p:sp>
    </p:spTree>
    <p:extLst>
      <p:ext uri="{BB962C8B-B14F-4D97-AF65-F5344CB8AC3E}">
        <p14:creationId xmlns:p14="http://schemas.microsoft.com/office/powerpoint/2010/main" val="22049071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C470E7A6-1A6A-5D41-B461-754E174D5AF3}" type="slidenum">
              <a:rPr lang="es-ES" smtClean="0"/>
              <a:pPr/>
              <a:t>20</a:t>
            </a:fld>
            <a:endParaRPr lang="es-ES"/>
          </a:p>
        </p:txBody>
      </p:sp>
    </p:spTree>
    <p:extLst>
      <p:ext uri="{BB962C8B-B14F-4D97-AF65-F5344CB8AC3E}">
        <p14:creationId xmlns:p14="http://schemas.microsoft.com/office/powerpoint/2010/main" val="3095424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baseline="0" dirty="0" smtClean="0"/>
              <a:t>De nuevo la crisis de la paciente era moderada-grave.</a:t>
            </a:r>
          </a:p>
        </p:txBody>
      </p:sp>
      <p:sp>
        <p:nvSpPr>
          <p:cNvPr id="4" name="3 Marcador de número de diapositiva"/>
          <p:cNvSpPr>
            <a:spLocks noGrp="1"/>
          </p:cNvSpPr>
          <p:nvPr>
            <p:ph type="sldNum" sz="quarter" idx="10"/>
          </p:nvPr>
        </p:nvSpPr>
        <p:spPr/>
        <p:txBody>
          <a:bodyPr/>
          <a:lstStyle/>
          <a:p>
            <a:fld id="{C470E7A6-1A6A-5D41-B461-754E174D5AF3}" type="slidenum">
              <a:rPr lang="es-ES" smtClean="0"/>
              <a:pPr/>
              <a:t>21</a:t>
            </a:fld>
            <a:endParaRPr lang="es-ES"/>
          </a:p>
        </p:txBody>
      </p:sp>
    </p:spTree>
    <p:extLst>
      <p:ext uri="{BB962C8B-B14F-4D97-AF65-F5344CB8AC3E}">
        <p14:creationId xmlns:p14="http://schemas.microsoft.com/office/powerpoint/2010/main" val="31800035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La respuesta correcta es la 4: la rinitis, el tabaquismo y la exposición laboral son factores que se deberían de haber valorado más en profundidad a lo largo de las dos semanas que han transcurrido hasta el empeoramiento. No podemos evaluar si la técnica de inhalación o la toma del medicamento eran correctas, pues no le hemos instruido desde la prescripción.</a:t>
            </a:r>
          </a:p>
        </p:txBody>
      </p:sp>
      <p:sp>
        <p:nvSpPr>
          <p:cNvPr id="4" name="3 Marcador de número de diapositiva"/>
          <p:cNvSpPr>
            <a:spLocks noGrp="1"/>
          </p:cNvSpPr>
          <p:nvPr>
            <p:ph type="sldNum" sz="quarter" idx="10"/>
          </p:nvPr>
        </p:nvSpPr>
        <p:spPr/>
        <p:txBody>
          <a:bodyPr/>
          <a:lstStyle/>
          <a:p>
            <a:fld id="{C470E7A6-1A6A-5D41-B461-754E174D5AF3}" type="slidenum">
              <a:rPr lang="es-ES" smtClean="0"/>
              <a:pPr/>
              <a:t>22</a:t>
            </a:fld>
            <a:endParaRPr lang="es-ES"/>
          </a:p>
        </p:txBody>
      </p:sp>
    </p:spTree>
    <p:extLst>
      <p:ext uri="{BB962C8B-B14F-4D97-AF65-F5344CB8AC3E}">
        <p14:creationId xmlns:p14="http://schemas.microsoft.com/office/powerpoint/2010/main" val="35205961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Tras revisar la lista de dispensaciones electrónicas, observamos que la paciente no cumplía el tratamiento por miedo a los efectos</a:t>
            </a:r>
            <a:r>
              <a:rPr lang="es-ES" baseline="0" dirty="0" smtClean="0"/>
              <a:t> secundarios de la medicación.</a:t>
            </a:r>
            <a:endParaRPr lang="es-ES" dirty="0"/>
          </a:p>
        </p:txBody>
      </p:sp>
      <p:sp>
        <p:nvSpPr>
          <p:cNvPr id="4" name="Marcador de número de diapositiva 3"/>
          <p:cNvSpPr>
            <a:spLocks noGrp="1"/>
          </p:cNvSpPr>
          <p:nvPr>
            <p:ph type="sldNum" sz="quarter" idx="10"/>
          </p:nvPr>
        </p:nvSpPr>
        <p:spPr/>
        <p:txBody>
          <a:bodyPr/>
          <a:lstStyle/>
          <a:p>
            <a:fld id="{C470E7A6-1A6A-5D41-B461-754E174D5AF3}" type="slidenum">
              <a:rPr lang="es-ES" smtClean="0"/>
              <a:pPr/>
              <a:t>23</a:t>
            </a:fld>
            <a:endParaRPr lang="es-ES"/>
          </a:p>
        </p:txBody>
      </p:sp>
    </p:spTree>
    <p:extLst>
      <p:ext uri="{BB962C8B-B14F-4D97-AF65-F5344CB8AC3E}">
        <p14:creationId xmlns:p14="http://schemas.microsoft.com/office/powerpoint/2010/main" val="1963474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sz="quarter"/>
          </p:nvPr>
        </p:nvSpPr>
        <p:spPr>
          <a:noFill/>
        </p:spPr>
        <p:txBody>
          <a:bodyPr/>
          <a:lstStyle>
            <a:lvl1pPr>
              <a:tabLst>
                <a:tab pos="723900" algn="l"/>
                <a:tab pos="1447800" algn="l"/>
                <a:tab pos="2171700" algn="l"/>
                <a:tab pos="2895600" algn="l"/>
              </a:tabLst>
              <a:defRPr sz="1200">
                <a:solidFill>
                  <a:srgbClr val="000000"/>
                </a:solidFill>
                <a:latin typeface="Times New Roman" charset="0"/>
                <a:ea typeface="ＭＳ Ｐゴシック" charset="0"/>
                <a:cs typeface="ＭＳ Ｐゴシック" charset="0"/>
              </a:defRPr>
            </a:lvl1pPr>
            <a:lvl2pPr>
              <a:tabLst>
                <a:tab pos="723900" algn="l"/>
                <a:tab pos="1447800" algn="l"/>
                <a:tab pos="2171700" algn="l"/>
                <a:tab pos="28956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0"/>
              </a:defRPr>
            </a:lvl9pPr>
          </a:lstStyle>
          <a:p>
            <a:fld id="{8057B24A-384B-784C-AE6B-95752E50D008}" type="slidenum">
              <a:rPr lang="es-ES"/>
              <a:pPr/>
              <a:t>24</a:t>
            </a:fld>
            <a:endParaRPr lang="es-ES"/>
          </a:p>
        </p:txBody>
      </p:sp>
      <p:sp>
        <p:nvSpPr>
          <p:cNvPr id="89089" name="Text Box 1"/>
          <p:cNvSpPr>
            <a:spLocks noGrp="1" noRot="1" noChangeAspect="1" noChangeArrowheads="1" noTextEdit="1"/>
          </p:cNvSpPr>
          <p:nvPr>
            <p:ph type="sldImg"/>
          </p:nvPr>
        </p:nvSpPr>
        <p:spPr>
          <a:xfrm>
            <a:off x="381000" y="685800"/>
            <a:ext cx="6096000" cy="3429000"/>
          </a:xfrm>
          <a:solidFill>
            <a:srgbClr val="FFFFFF"/>
          </a:solidFill>
          <a:ln>
            <a:noFill/>
          </a:ln>
          <a:extLst>
            <a:ext uri="{91240B29-F687-4f45-9708-019B960494DF}">
              <a14:hiddenLine xmlns="" xmlns:a14="http://schemas.microsoft.com/office/drawing/2010/main" w="126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sp>
      <p:sp>
        <p:nvSpPr>
          <p:cNvPr id="89090" name="Text Box 2"/>
          <p:cNvSpPr>
            <a:spLocks noGrp="1" noChangeArrowheads="1"/>
          </p:cNvSpPr>
          <p:nvPr>
            <p:ph type="body" idx="1"/>
          </p:nvPr>
        </p:nvSpPr>
        <p:spPr>
          <a:xfrm>
            <a:off x="685800" y="4343400"/>
            <a:ext cx="5486400" cy="4114800"/>
          </a:xfrm>
          <a:ln/>
          <a:extLs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dirty="0">
                <a:latin typeface="Calibri" charset="0"/>
              </a:rPr>
              <a:t>En el cuestionario TAI, </a:t>
            </a:r>
            <a:r>
              <a:rPr lang="es-ES" dirty="0" smtClean="0">
                <a:latin typeface="Calibri" charset="0"/>
              </a:rPr>
              <a:t>nuestra </a:t>
            </a:r>
            <a:r>
              <a:rPr lang="es-ES" dirty="0">
                <a:latin typeface="Calibri" charset="0"/>
              </a:rPr>
              <a:t>paciente evidencia una mala adhesión a los inhaladores, </a:t>
            </a:r>
            <a:r>
              <a:rPr lang="es-ES" dirty="0" smtClean="0">
                <a:latin typeface="Calibri" charset="0"/>
              </a:rPr>
              <a:t>con incumplimiento deliberado e inconsciente</a:t>
            </a:r>
            <a:endParaRPr lang="es-ES" dirty="0">
              <a:latin typeface="Calibri" charset="0"/>
            </a:endParaRPr>
          </a:p>
        </p:txBody>
      </p:sp>
      <p:sp>
        <p:nvSpPr>
          <p:cNvPr id="89091"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algn="r" eaLnBrk="1" hangingPunct="1">
              <a:buSzPct val="100000"/>
            </a:pPr>
            <a:fld id="{045133A3-7EBC-FA48-89E0-F6361F419E24}" type="slidenum">
              <a:rPr lang="es-ES">
                <a:solidFill>
                  <a:srgbClr val="287AC8"/>
                </a:solidFill>
                <a:latin typeface="Arial" charset="0"/>
              </a:rPr>
              <a:pPr algn="r" eaLnBrk="1" hangingPunct="1">
                <a:buSzPct val="100000"/>
              </a:pPr>
              <a:t>24</a:t>
            </a:fld>
            <a:endParaRPr lang="es-ES">
              <a:solidFill>
                <a:srgbClr val="287AC8"/>
              </a:solidFill>
              <a:latin typeface="Arial" charset="0"/>
            </a:endParaRPr>
          </a:p>
        </p:txBody>
      </p:sp>
    </p:spTree>
    <p:extLst>
      <p:ext uri="{BB962C8B-B14F-4D97-AF65-F5344CB8AC3E}">
        <p14:creationId xmlns:p14="http://schemas.microsoft.com/office/powerpoint/2010/main" val="27081083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sz="quarter"/>
          </p:nvPr>
        </p:nvSpPr>
        <p:spPr>
          <a:noFill/>
        </p:spPr>
        <p:txBody>
          <a:bodyPr/>
          <a:lstStyle>
            <a:lvl1pPr>
              <a:tabLst>
                <a:tab pos="723900" algn="l"/>
                <a:tab pos="1447800" algn="l"/>
                <a:tab pos="2171700" algn="l"/>
                <a:tab pos="2895600" algn="l"/>
              </a:tabLst>
              <a:defRPr sz="1200">
                <a:solidFill>
                  <a:srgbClr val="000000"/>
                </a:solidFill>
                <a:latin typeface="Times New Roman" charset="0"/>
                <a:ea typeface="ＭＳ Ｐゴシック" charset="0"/>
                <a:cs typeface="ＭＳ Ｐゴシック" charset="0"/>
              </a:defRPr>
            </a:lvl1pPr>
            <a:lvl2pPr>
              <a:tabLst>
                <a:tab pos="723900" algn="l"/>
                <a:tab pos="1447800" algn="l"/>
                <a:tab pos="2171700" algn="l"/>
                <a:tab pos="28956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0"/>
              </a:defRPr>
            </a:lvl9pPr>
          </a:lstStyle>
          <a:p>
            <a:fld id="{F5C1C614-4483-2A43-A2FC-D29725F3D9DD}" type="slidenum">
              <a:rPr lang="es-ES"/>
              <a:pPr/>
              <a:t>25</a:t>
            </a:fld>
            <a:endParaRPr lang="es-ES"/>
          </a:p>
        </p:txBody>
      </p:sp>
      <p:sp>
        <p:nvSpPr>
          <p:cNvPr id="78849" name="Text Box 1"/>
          <p:cNvSpPr>
            <a:spLocks noGrp="1" noRot="1" noChangeAspect="1" noChangeArrowheads="1" noTextEdit="1"/>
          </p:cNvSpPr>
          <p:nvPr>
            <p:ph type="sldImg"/>
          </p:nvPr>
        </p:nvSpPr>
        <p:spPr>
          <a:xfrm>
            <a:off x="381000" y="685800"/>
            <a:ext cx="6096000" cy="3429000"/>
          </a:xfrm>
          <a:solidFill>
            <a:srgbClr val="FFFFFF"/>
          </a:solidFill>
          <a:ln>
            <a:noFill/>
          </a:ln>
          <a:extLst>
            <a:ext uri="{91240B29-F687-4f45-9708-019B960494DF}">
              <a14:hiddenLine xmlns="" xmlns:a14="http://schemas.microsoft.com/office/drawing/2010/main" w="126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sp>
      <p:sp>
        <p:nvSpPr>
          <p:cNvPr id="78850" name="Text Box 2"/>
          <p:cNvSpPr>
            <a:spLocks noGrp="1" noChangeArrowheads="1"/>
          </p:cNvSpPr>
          <p:nvPr>
            <p:ph type="body" idx="1"/>
          </p:nvPr>
        </p:nvSpPr>
        <p:spPr>
          <a:xfrm>
            <a:off x="685800" y="4343400"/>
            <a:ext cx="5486400" cy="4114800"/>
          </a:xfrm>
          <a:ln/>
          <a:extLs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dirty="0">
                <a:latin typeface="Calibri" charset="0"/>
              </a:rPr>
              <a:t>La respuesta es la 3: el paciente tiene síntomas continuos y diarios, con bastante limitación de la actividad diaria y </a:t>
            </a:r>
            <a:r>
              <a:rPr lang="es-ES" dirty="0" smtClean="0">
                <a:latin typeface="Calibri" charset="0"/>
              </a:rPr>
              <a:t>asocia más de 2 </a:t>
            </a:r>
            <a:r>
              <a:rPr lang="es-ES" dirty="0">
                <a:latin typeface="Calibri" charset="0"/>
              </a:rPr>
              <a:t>exacerbaciones al año, con síntomas nocturnos 2-3 veces por </a:t>
            </a:r>
            <a:r>
              <a:rPr lang="es-ES" dirty="0" smtClean="0">
                <a:latin typeface="Calibri" charset="0"/>
              </a:rPr>
              <a:t>semana</a:t>
            </a:r>
            <a:endParaRPr lang="es-ES" dirty="0">
              <a:latin typeface="Calibri" charset="0"/>
            </a:endParaRPr>
          </a:p>
        </p:txBody>
      </p:sp>
      <p:sp>
        <p:nvSpPr>
          <p:cNvPr id="78851"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algn="r" eaLnBrk="1" hangingPunct="1">
              <a:buSzPct val="100000"/>
            </a:pPr>
            <a:fld id="{E3C18A17-1316-754E-B50A-C26B078F4FC5}" type="slidenum">
              <a:rPr lang="es-ES">
                <a:solidFill>
                  <a:srgbClr val="287AC8"/>
                </a:solidFill>
                <a:latin typeface="Arial" charset="0"/>
              </a:rPr>
              <a:pPr algn="r" eaLnBrk="1" hangingPunct="1">
                <a:buSzPct val="100000"/>
              </a:pPr>
              <a:t>25</a:t>
            </a:fld>
            <a:endParaRPr lang="es-ES">
              <a:solidFill>
                <a:srgbClr val="287AC8"/>
              </a:solidFill>
              <a:latin typeface="Arial" charset="0"/>
            </a:endParaRPr>
          </a:p>
        </p:txBody>
      </p:sp>
    </p:spTree>
    <p:extLst>
      <p:ext uri="{BB962C8B-B14F-4D97-AF65-F5344CB8AC3E}">
        <p14:creationId xmlns:p14="http://schemas.microsoft.com/office/powerpoint/2010/main" val="21467183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Cambiada la referencia a GEMA 4.2</a:t>
            </a:r>
          </a:p>
        </p:txBody>
      </p:sp>
      <p:sp>
        <p:nvSpPr>
          <p:cNvPr id="4" name="Marcador de número de diapositiva 3"/>
          <p:cNvSpPr>
            <a:spLocks noGrp="1"/>
          </p:cNvSpPr>
          <p:nvPr>
            <p:ph type="sldNum" sz="quarter" idx="10"/>
          </p:nvPr>
        </p:nvSpPr>
        <p:spPr/>
        <p:txBody>
          <a:bodyPr/>
          <a:lstStyle/>
          <a:p>
            <a:fld id="{7A612915-6020-48A2-B53D-96CA3D436456}" type="slidenum">
              <a:rPr lang="es-ES" smtClean="0"/>
              <a:t>26</a:t>
            </a:fld>
            <a:endParaRPr lang="es-ES"/>
          </a:p>
        </p:txBody>
      </p:sp>
    </p:spTree>
    <p:extLst>
      <p:ext uri="{BB962C8B-B14F-4D97-AF65-F5344CB8AC3E}">
        <p14:creationId xmlns:p14="http://schemas.microsoft.com/office/powerpoint/2010/main" val="10908847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Cambiada,</a:t>
            </a:r>
            <a:r>
              <a:rPr lang="es-ES" baseline="0" dirty="0" smtClean="0"/>
              <a:t> para introducir los biológicos nuevos en el escalón 5 y </a:t>
            </a:r>
            <a:r>
              <a:rPr lang="es-ES" dirty="0" smtClean="0"/>
              <a:t>Cambiada la referencia a GEMA 4.2</a:t>
            </a:r>
          </a:p>
        </p:txBody>
      </p:sp>
      <p:sp>
        <p:nvSpPr>
          <p:cNvPr id="4" name="Marcador de número de diapositiva 3"/>
          <p:cNvSpPr>
            <a:spLocks noGrp="1"/>
          </p:cNvSpPr>
          <p:nvPr>
            <p:ph type="sldNum" sz="quarter" idx="10"/>
          </p:nvPr>
        </p:nvSpPr>
        <p:spPr/>
        <p:txBody>
          <a:bodyPr/>
          <a:lstStyle/>
          <a:p>
            <a:fld id="{7A612915-6020-48A2-B53D-96CA3D436456}" type="slidenum">
              <a:rPr lang="es-ES" smtClean="0"/>
              <a:t>27</a:t>
            </a:fld>
            <a:endParaRPr lang="es-ES"/>
          </a:p>
        </p:txBody>
      </p:sp>
    </p:spTree>
    <p:extLst>
      <p:ext uri="{BB962C8B-B14F-4D97-AF65-F5344CB8AC3E}">
        <p14:creationId xmlns:p14="http://schemas.microsoft.com/office/powerpoint/2010/main" val="6675122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Listado que podemos mostrar simplemente o según vayamos de tiempo podemos comentar algún aspecto, destacando la </a:t>
            </a:r>
            <a:r>
              <a:rPr lang="es-ES" dirty="0" err="1" smtClean="0"/>
              <a:t>nasosinupatía</a:t>
            </a:r>
            <a:r>
              <a:rPr lang="es-ES" dirty="0" smtClean="0"/>
              <a:t>, que en el caso de nuestro paciente será la rinitis. Como indica arriba estas son causas de falsa asma de control difícil. También remarcar que cada Guía habla de unos factores futuros, pero debemos de dar a los asistentes la visión de gravedad , inflamación, medicación inadecuada o falta de control de comorbilidades como señales de alarma de mal control futuro</a:t>
            </a:r>
          </a:p>
          <a:p>
            <a:endParaRPr lang="es-ES" dirty="0"/>
          </a:p>
        </p:txBody>
      </p:sp>
      <p:sp>
        <p:nvSpPr>
          <p:cNvPr id="4" name="3 Marcador de número de diapositiva"/>
          <p:cNvSpPr>
            <a:spLocks noGrp="1"/>
          </p:cNvSpPr>
          <p:nvPr>
            <p:ph type="sldNum" sz="quarter" idx="10"/>
          </p:nvPr>
        </p:nvSpPr>
        <p:spPr/>
        <p:txBody>
          <a:bodyPr/>
          <a:lstStyle/>
          <a:p>
            <a:fld id="{C470E7A6-1A6A-5D41-B461-754E174D5AF3}" type="slidenum">
              <a:rPr lang="es-ES" smtClean="0"/>
              <a:pPr/>
              <a:t>28</a:t>
            </a:fld>
            <a:endParaRPr lang="es-ES"/>
          </a:p>
        </p:txBody>
      </p:sp>
    </p:spTree>
    <p:extLst>
      <p:ext uri="{BB962C8B-B14F-4D97-AF65-F5344CB8AC3E}">
        <p14:creationId xmlns:p14="http://schemas.microsoft.com/office/powerpoint/2010/main" val="17860093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Cambiados</a:t>
            </a:r>
            <a:r>
              <a:rPr lang="es-ES" baseline="0" dirty="0" smtClean="0"/>
              <a:t> los porcentajes tras</a:t>
            </a:r>
            <a:r>
              <a:rPr lang="es-ES" dirty="0" smtClean="0"/>
              <a:t> GEMA 4.2.</a:t>
            </a:r>
            <a:r>
              <a:rPr lang="es-ES" baseline="0" dirty="0" smtClean="0"/>
              <a:t> Cambiado RA por rinitis en general, tal y como referencia GEMA 4.2</a:t>
            </a:r>
            <a:endParaRPr lang="es-ES" dirty="0" smtClean="0"/>
          </a:p>
          <a:p>
            <a:r>
              <a:rPr lang="es-ES" dirty="0" smtClean="0"/>
              <a:t>Introducimos datos que relacionan la rinitis con el asma en sentido bidireccional, destacando el gran porcentaje (78%) de asmáticos que presentan rinitis alérgica y la alta prevalencia de la rinitis alérgica en la población general (20%)</a:t>
            </a:r>
          </a:p>
        </p:txBody>
      </p:sp>
      <p:sp>
        <p:nvSpPr>
          <p:cNvPr id="4" name="3 Marcador de número de diapositiva"/>
          <p:cNvSpPr>
            <a:spLocks noGrp="1"/>
          </p:cNvSpPr>
          <p:nvPr>
            <p:ph type="sldNum" sz="quarter" idx="10"/>
          </p:nvPr>
        </p:nvSpPr>
        <p:spPr/>
        <p:txBody>
          <a:bodyPr/>
          <a:lstStyle/>
          <a:p>
            <a:fld id="{C470E7A6-1A6A-5D41-B461-754E174D5AF3}" type="slidenum">
              <a:rPr lang="es-ES" smtClean="0"/>
              <a:pPr/>
              <a:t>29</a:t>
            </a:fld>
            <a:endParaRPr lang="es-ES"/>
          </a:p>
        </p:txBody>
      </p:sp>
    </p:spTree>
    <p:extLst>
      <p:ext uri="{BB962C8B-B14F-4D97-AF65-F5344CB8AC3E}">
        <p14:creationId xmlns:p14="http://schemas.microsoft.com/office/powerpoint/2010/main" val="2267070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La paciente oculta sus síntomas respiratorios por estar embarazada. También nos oculta la mala evolución de su asma en los últimos meses.</a:t>
            </a:r>
            <a:r>
              <a:rPr lang="es-ES" baseline="0" dirty="0" smtClean="0"/>
              <a:t> La anamnesis correctamente dirigida pone de manifiesto la existencia de una crisis asmática  y una rinitis ocultas.</a:t>
            </a:r>
            <a:endParaRPr lang="es-ES" dirty="0"/>
          </a:p>
        </p:txBody>
      </p:sp>
      <p:sp>
        <p:nvSpPr>
          <p:cNvPr id="4" name="Marcador de número de diapositiva 3"/>
          <p:cNvSpPr>
            <a:spLocks noGrp="1"/>
          </p:cNvSpPr>
          <p:nvPr>
            <p:ph type="sldNum" sz="quarter" idx="10"/>
          </p:nvPr>
        </p:nvSpPr>
        <p:spPr/>
        <p:txBody>
          <a:bodyPr/>
          <a:lstStyle/>
          <a:p>
            <a:fld id="{C470E7A6-1A6A-5D41-B461-754E174D5AF3}" type="slidenum">
              <a:rPr lang="es-ES" smtClean="0"/>
              <a:pPr/>
              <a:t>3</a:t>
            </a:fld>
            <a:endParaRPr lang="es-ES"/>
          </a:p>
        </p:txBody>
      </p:sp>
    </p:spTree>
    <p:extLst>
      <p:ext uri="{BB962C8B-B14F-4D97-AF65-F5344CB8AC3E}">
        <p14:creationId xmlns:p14="http://schemas.microsoft.com/office/powerpoint/2010/main" val="13745392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a:noFill/>
        </p:spPr>
        <p:txBody>
          <a:bodyPr/>
          <a:lstStyle>
            <a:lvl1pPr>
              <a:tabLst>
                <a:tab pos="723900" algn="l"/>
                <a:tab pos="1447800" algn="l"/>
                <a:tab pos="2171700" algn="l"/>
                <a:tab pos="2895600" algn="l"/>
              </a:tabLst>
              <a:defRPr sz="1200">
                <a:solidFill>
                  <a:srgbClr val="000000"/>
                </a:solidFill>
                <a:latin typeface="Times New Roman" charset="0"/>
                <a:ea typeface="ＭＳ Ｐゴシック" charset="0"/>
                <a:cs typeface="ＭＳ Ｐゴシック" charset="0"/>
              </a:defRPr>
            </a:lvl1pPr>
            <a:lvl2pPr>
              <a:tabLst>
                <a:tab pos="723900" algn="l"/>
                <a:tab pos="1447800" algn="l"/>
                <a:tab pos="2171700" algn="l"/>
                <a:tab pos="28956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0"/>
              </a:defRPr>
            </a:lvl9pPr>
          </a:lstStyle>
          <a:p>
            <a:fld id="{98682D58-6741-F64F-B89C-897324A4BDA4}" type="slidenum">
              <a:rPr lang="es-ES"/>
              <a:pPr/>
              <a:t>30</a:t>
            </a:fld>
            <a:endParaRPr lang="es-ES"/>
          </a:p>
        </p:txBody>
      </p:sp>
      <p:sp>
        <p:nvSpPr>
          <p:cNvPr id="91137" name="Text Box 1"/>
          <p:cNvSpPr>
            <a:spLocks noGrp="1" noRot="1" noChangeAspect="1" noChangeArrowheads="1" noTextEdit="1"/>
          </p:cNvSpPr>
          <p:nvPr>
            <p:ph type="sldImg"/>
          </p:nvPr>
        </p:nvSpPr>
        <p:spPr>
          <a:xfrm>
            <a:off x="381000" y="685800"/>
            <a:ext cx="6096000" cy="3429000"/>
          </a:xfrm>
          <a:solidFill>
            <a:srgbClr val="FFFFFF"/>
          </a:solidFill>
          <a:ln>
            <a:noFill/>
          </a:ln>
          <a:extLst>
            <a:ext uri="{91240B29-F687-4f45-9708-019B960494DF}">
              <a14:hiddenLine xmlns="" xmlns:a14="http://schemas.microsoft.com/office/drawing/2010/main" w="126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sp>
      <p:sp>
        <p:nvSpPr>
          <p:cNvPr id="91138" name="Text Box 2"/>
          <p:cNvSpPr>
            <a:spLocks noGrp="1" noChangeArrowheads="1"/>
          </p:cNvSpPr>
          <p:nvPr>
            <p:ph type="body" idx="1"/>
          </p:nvPr>
        </p:nvSpPr>
        <p:spPr>
          <a:xfrm>
            <a:off x="685800" y="4343400"/>
            <a:ext cx="5486400" cy="4114800"/>
          </a:xfrm>
          <a:ln/>
          <a:extLs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dirty="0"/>
              <a:t>Presentamos las recomendaciones de GEMA y como por orden de preferencia estarían los corticoides </a:t>
            </a:r>
            <a:r>
              <a:rPr lang="es-ES" dirty="0" err="1"/>
              <a:t>intranasales</a:t>
            </a:r>
            <a:r>
              <a:rPr lang="es-ES" dirty="0"/>
              <a:t> como primer elección en la rinitis persistente moderada. No viendo en estas recomendaciones los descongestivos para la rinitis persistente.</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dirty="0"/>
          </a:p>
        </p:txBody>
      </p:sp>
    </p:spTree>
    <p:extLst>
      <p:ext uri="{BB962C8B-B14F-4D97-AF65-F5344CB8AC3E}">
        <p14:creationId xmlns:p14="http://schemas.microsoft.com/office/powerpoint/2010/main" val="24323495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sz="quarter"/>
          </p:nvPr>
        </p:nvSpPr>
        <p:spPr>
          <a:noFill/>
        </p:spPr>
        <p:txBody>
          <a:bodyPr/>
          <a:lstStyle>
            <a:lvl1pPr>
              <a:tabLst>
                <a:tab pos="723900" algn="l"/>
                <a:tab pos="1447800" algn="l"/>
                <a:tab pos="2171700" algn="l"/>
                <a:tab pos="2895600" algn="l"/>
              </a:tabLst>
              <a:defRPr sz="1200">
                <a:solidFill>
                  <a:srgbClr val="000000"/>
                </a:solidFill>
                <a:latin typeface="Times New Roman" charset="0"/>
                <a:ea typeface="ＭＳ Ｐゴシック" charset="0"/>
                <a:cs typeface="ＭＳ Ｐゴシック" charset="0"/>
              </a:defRPr>
            </a:lvl1pPr>
            <a:lvl2pPr>
              <a:tabLst>
                <a:tab pos="723900" algn="l"/>
                <a:tab pos="1447800" algn="l"/>
                <a:tab pos="2171700" algn="l"/>
                <a:tab pos="28956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0"/>
              </a:defRPr>
            </a:lvl9pPr>
          </a:lstStyle>
          <a:p>
            <a:fld id="{F5C1C614-4483-2A43-A2FC-D29725F3D9DD}" type="slidenum">
              <a:rPr lang="es-ES"/>
              <a:pPr/>
              <a:t>31</a:t>
            </a:fld>
            <a:endParaRPr lang="es-ES"/>
          </a:p>
        </p:txBody>
      </p:sp>
      <p:sp>
        <p:nvSpPr>
          <p:cNvPr id="78849" name="Text Box 1"/>
          <p:cNvSpPr>
            <a:spLocks noGrp="1" noRot="1" noChangeAspect="1" noChangeArrowheads="1" noTextEdit="1"/>
          </p:cNvSpPr>
          <p:nvPr>
            <p:ph type="sldImg"/>
          </p:nvPr>
        </p:nvSpPr>
        <p:spPr>
          <a:xfrm>
            <a:off x="381000" y="685800"/>
            <a:ext cx="6096000" cy="3429000"/>
          </a:xfrm>
          <a:solidFill>
            <a:srgbClr val="FFFFFF"/>
          </a:solidFill>
          <a:ln>
            <a:noFill/>
          </a:ln>
          <a:extLst>
            <a:ext uri="{91240B29-F687-4f45-9708-019B960494DF}">
              <a14:hiddenLine xmlns="" xmlns:a14="http://schemas.microsoft.com/office/drawing/2010/main" w="126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sp>
      <p:sp>
        <p:nvSpPr>
          <p:cNvPr id="78850" name="Text Box 2"/>
          <p:cNvSpPr>
            <a:spLocks noGrp="1" noChangeArrowheads="1"/>
          </p:cNvSpPr>
          <p:nvPr>
            <p:ph type="body" idx="1"/>
          </p:nvPr>
        </p:nvSpPr>
        <p:spPr>
          <a:xfrm>
            <a:off x="685800" y="4343400"/>
            <a:ext cx="5486400" cy="4114800"/>
          </a:xfrm>
          <a:ln/>
          <a:extLs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dirty="0" smtClean="0">
                <a:latin typeface="Calibri" charset="0"/>
              </a:rPr>
              <a:t>Sólo es correcta la 1. Es una pregunta trampa. Debemos adecuar las visitas programadas al</a:t>
            </a:r>
            <a:r>
              <a:rPr lang="es-ES" baseline="0" dirty="0" smtClean="0">
                <a:latin typeface="Calibri" charset="0"/>
              </a:rPr>
              <a:t> estado clínico de la enfermedad, y aumentar las consultas si hay agudizaciones o circunstancias que puedan sugerir mala evolución potencial, como exacerbaciones, cardiopatías, embarazo, etc.</a:t>
            </a:r>
          </a:p>
        </p:txBody>
      </p:sp>
      <p:sp>
        <p:nvSpPr>
          <p:cNvPr id="78851"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algn="r" eaLnBrk="1" hangingPunct="1">
              <a:buSzPct val="100000"/>
            </a:pPr>
            <a:fld id="{E3C18A17-1316-754E-B50A-C26B078F4FC5}" type="slidenum">
              <a:rPr lang="es-ES">
                <a:solidFill>
                  <a:srgbClr val="287AC8"/>
                </a:solidFill>
                <a:latin typeface="Arial" charset="0"/>
              </a:rPr>
              <a:pPr algn="r" eaLnBrk="1" hangingPunct="1">
                <a:buSzPct val="100000"/>
              </a:pPr>
              <a:t>31</a:t>
            </a:fld>
            <a:endParaRPr lang="es-ES">
              <a:solidFill>
                <a:srgbClr val="287AC8"/>
              </a:solidFill>
              <a:latin typeface="Arial" charset="0"/>
            </a:endParaRPr>
          </a:p>
        </p:txBody>
      </p:sp>
    </p:spTree>
    <p:extLst>
      <p:ext uri="{BB962C8B-B14F-4D97-AF65-F5344CB8AC3E}">
        <p14:creationId xmlns:p14="http://schemas.microsoft.com/office/powerpoint/2010/main" val="18001965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Hacemos hincapié en la frecuencia de las revisiones</a:t>
            </a:r>
          </a:p>
        </p:txBody>
      </p:sp>
      <p:sp>
        <p:nvSpPr>
          <p:cNvPr id="4" name="3 Marcador de número de diapositiva"/>
          <p:cNvSpPr>
            <a:spLocks noGrp="1"/>
          </p:cNvSpPr>
          <p:nvPr>
            <p:ph type="sldNum" sz="quarter" idx="10"/>
          </p:nvPr>
        </p:nvSpPr>
        <p:spPr/>
        <p:txBody>
          <a:bodyPr/>
          <a:lstStyle/>
          <a:p>
            <a:fld id="{C470E7A6-1A6A-5D41-B461-754E174D5AF3}" type="slidenum">
              <a:rPr lang="es-ES" smtClean="0"/>
              <a:pPr/>
              <a:t>32</a:t>
            </a:fld>
            <a:endParaRPr lang="es-ES"/>
          </a:p>
        </p:txBody>
      </p:sp>
    </p:spTree>
    <p:extLst>
      <p:ext uri="{BB962C8B-B14F-4D97-AF65-F5344CB8AC3E}">
        <p14:creationId xmlns:p14="http://schemas.microsoft.com/office/powerpoint/2010/main" val="2308421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mtClean="0"/>
              <a:t>Cambiada la referencia a GEMA 4.2</a:t>
            </a:r>
          </a:p>
        </p:txBody>
      </p:sp>
      <p:sp>
        <p:nvSpPr>
          <p:cNvPr id="4" name="Marcador de número de diapositiva 3"/>
          <p:cNvSpPr>
            <a:spLocks noGrp="1"/>
          </p:cNvSpPr>
          <p:nvPr>
            <p:ph type="sldNum" sz="quarter" idx="10"/>
          </p:nvPr>
        </p:nvSpPr>
        <p:spPr/>
        <p:txBody>
          <a:bodyPr/>
          <a:lstStyle/>
          <a:p>
            <a:fld id="{7A612915-6020-48A2-B53D-96CA3D436456}" type="slidenum">
              <a:rPr lang="es-ES" smtClean="0"/>
              <a:t>34</a:t>
            </a:fld>
            <a:endParaRPr lang="es-ES"/>
          </a:p>
        </p:txBody>
      </p:sp>
    </p:spTree>
    <p:extLst>
      <p:ext uri="{BB962C8B-B14F-4D97-AF65-F5344CB8AC3E}">
        <p14:creationId xmlns:p14="http://schemas.microsoft.com/office/powerpoint/2010/main" val="1872223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b="0" dirty="0" smtClean="0"/>
              <a:t>Recordaremos</a:t>
            </a:r>
            <a:r>
              <a:rPr lang="es-ES" b="0" baseline="0" dirty="0" smtClean="0"/>
              <a:t> aquí que, </a:t>
            </a:r>
            <a:r>
              <a:rPr lang="es-ES" b="0" dirty="0" smtClean="0"/>
              <a:t>según </a:t>
            </a:r>
            <a:r>
              <a:rPr lang="es-ES" b="0" dirty="0" err="1" smtClean="0"/>
              <a:t>Medimecum</a:t>
            </a:r>
            <a:r>
              <a:rPr lang="es-ES" b="0" dirty="0" smtClean="0"/>
              <a:t>, </a:t>
            </a:r>
            <a:r>
              <a:rPr lang="es-ES" b="1" u="sng" dirty="0" err="1" smtClean="0"/>
              <a:t>terbutalina</a:t>
            </a:r>
            <a:r>
              <a:rPr lang="es-ES" b="0" dirty="0" smtClean="0"/>
              <a:t> produce mas taquicardia que salbutamol, en apartado de gestación refiere que inhibe la actividad uterina durante 2-3 trimestre. Puede producir taquicardia fetal, defectos cardiacos, </a:t>
            </a:r>
            <a:r>
              <a:rPr lang="es-ES" b="0" dirty="0" err="1" smtClean="0"/>
              <a:t>hiperinsulinemia</a:t>
            </a:r>
            <a:r>
              <a:rPr lang="es-ES" b="0" dirty="0" smtClean="0"/>
              <a:t> e hipoglucemia en el recién nacido. Puede inhibir el parto. FDA:B</a:t>
            </a:r>
          </a:p>
          <a:p>
            <a:r>
              <a:rPr lang="es-ES" b="1" u="sng" dirty="0" smtClean="0"/>
              <a:t>Salbutamol: </a:t>
            </a:r>
            <a:r>
              <a:rPr lang="es-ES" b="0" dirty="0" smtClean="0"/>
              <a:t>FDA: C No se disponen</a:t>
            </a:r>
            <a:r>
              <a:rPr lang="es-ES" b="0" baseline="0" dirty="0" smtClean="0"/>
              <a:t> de estudios clínicos suficientes. Puede producir taquicardia en el feto y en la madre, siendo éste efecto limitado cuando se utiliza para retrasar el parto, aunque se han descrito anomalías congénitas sin asociación clara.</a:t>
            </a:r>
            <a:r>
              <a:rPr lang="es-ES" dirty="0" smtClean="0"/>
              <a:t> </a:t>
            </a:r>
          </a:p>
          <a:p>
            <a:r>
              <a:rPr lang="es-ES" dirty="0" smtClean="0"/>
              <a:t>Siempre tendremos en cuenta, en los enfermos respiratorios, la exposición laboral a </a:t>
            </a:r>
            <a:r>
              <a:rPr lang="es-ES" dirty="0" err="1" smtClean="0"/>
              <a:t>aeroalérgenos</a:t>
            </a:r>
            <a:r>
              <a:rPr lang="es-ES" dirty="0" smtClean="0"/>
              <a:t> y a sustancias irritantes que puedan producir broncoespasmo.</a:t>
            </a:r>
          </a:p>
          <a:p>
            <a:r>
              <a:rPr lang="es-ES" dirty="0" smtClean="0"/>
              <a:t>Hay un claro impacto laboral, que podríamos atribuir a la existencia de alérgenos en su trabajo, que </a:t>
            </a:r>
            <a:r>
              <a:rPr lang="es-ES" dirty="0" err="1" smtClean="0"/>
              <a:t>inestabilizan</a:t>
            </a:r>
            <a:r>
              <a:rPr lang="es-ES" dirty="0" smtClean="0"/>
              <a:t> su rinitis</a:t>
            </a:r>
            <a:r>
              <a:rPr lang="es-ES" baseline="0" dirty="0" smtClean="0"/>
              <a:t> y su asma.</a:t>
            </a:r>
            <a:endParaRPr lang="es-ES" dirty="0" smtClean="0"/>
          </a:p>
          <a:p>
            <a:endParaRPr lang="es-ES" b="0" u="sng" dirty="0">
              <a:solidFill>
                <a:srgbClr val="00B050"/>
              </a:solidFill>
            </a:endParaRPr>
          </a:p>
        </p:txBody>
      </p:sp>
      <p:sp>
        <p:nvSpPr>
          <p:cNvPr id="4" name="3 Marcador de número de diapositiva"/>
          <p:cNvSpPr>
            <a:spLocks noGrp="1"/>
          </p:cNvSpPr>
          <p:nvPr>
            <p:ph type="sldNum" sz="quarter" idx="10"/>
          </p:nvPr>
        </p:nvSpPr>
        <p:spPr/>
        <p:txBody>
          <a:bodyPr/>
          <a:lstStyle/>
          <a:p>
            <a:fld id="{C470E7A6-1A6A-5D41-B461-754E174D5AF3}" type="slidenum">
              <a:rPr lang="es-ES" smtClean="0"/>
              <a:pPr/>
              <a:t>4</a:t>
            </a:fld>
            <a:endParaRPr lang="es-ES"/>
          </a:p>
        </p:txBody>
      </p:sp>
    </p:spTree>
    <p:extLst>
      <p:ext uri="{BB962C8B-B14F-4D97-AF65-F5344CB8AC3E}">
        <p14:creationId xmlns:p14="http://schemas.microsoft.com/office/powerpoint/2010/main" val="64717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La respuesta correcta es la 4. Síntomas presentes: rinorrea, obstrucción nasal de más de cuatro semanas de evolución, estornudos, tos (seca, irritativa, no productiva, de predominio nocturno) junto a estacionalidad y clínica ocular. </a:t>
            </a:r>
          </a:p>
          <a:p>
            <a:endParaRPr lang="es-ES" dirty="0"/>
          </a:p>
        </p:txBody>
      </p:sp>
      <p:sp>
        <p:nvSpPr>
          <p:cNvPr id="4" name="3 Marcador de número de diapositiva"/>
          <p:cNvSpPr>
            <a:spLocks noGrp="1"/>
          </p:cNvSpPr>
          <p:nvPr>
            <p:ph type="sldNum" sz="quarter" idx="10"/>
          </p:nvPr>
        </p:nvSpPr>
        <p:spPr/>
        <p:txBody>
          <a:bodyPr/>
          <a:lstStyle/>
          <a:p>
            <a:fld id="{C470E7A6-1A6A-5D41-B461-754E174D5AF3}" type="slidenum">
              <a:rPr lang="es-ES" smtClean="0"/>
              <a:pPr/>
              <a:t>5</a:t>
            </a:fld>
            <a:endParaRPr lang="es-ES"/>
          </a:p>
        </p:txBody>
      </p:sp>
    </p:spTree>
    <p:extLst>
      <p:ext uri="{BB962C8B-B14F-4D97-AF65-F5344CB8AC3E}">
        <p14:creationId xmlns:p14="http://schemas.microsoft.com/office/powerpoint/2010/main" val="3284298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sz="quarter"/>
          </p:nvPr>
        </p:nvSpPr>
        <p:spPr>
          <a:noFill/>
        </p:spPr>
        <p:txBody>
          <a:bodyPr/>
          <a:lstStyle>
            <a:lvl1pPr>
              <a:tabLst>
                <a:tab pos="723900" algn="l"/>
                <a:tab pos="1447800" algn="l"/>
                <a:tab pos="2171700" algn="l"/>
                <a:tab pos="2895600" algn="l"/>
              </a:tabLst>
              <a:defRPr sz="1200">
                <a:solidFill>
                  <a:srgbClr val="000000"/>
                </a:solidFill>
                <a:latin typeface="Times New Roman" charset="0"/>
                <a:ea typeface="ＭＳ Ｐゴシック" charset="0"/>
                <a:cs typeface="ＭＳ Ｐゴシック" charset="0"/>
              </a:defRPr>
            </a:lvl1pPr>
            <a:lvl2pPr>
              <a:tabLst>
                <a:tab pos="723900" algn="l"/>
                <a:tab pos="1447800" algn="l"/>
                <a:tab pos="2171700" algn="l"/>
                <a:tab pos="28956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0"/>
              </a:defRPr>
            </a:lvl9pPr>
          </a:lstStyle>
          <a:p>
            <a:fld id="{0AE562E7-D56F-8D47-B309-4859662A17D4}" type="slidenum">
              <a:rPr lang="es-ES"/>
              <a:pPr/>
              <a:t>6</a:t>
            </a:fld>
            <a:endParaRPr lang="es-ES"/>
          </a:p>
        </p:txBody>
      </p:sp>
      <p:sp>
        <p:nvSpPr>
          <p:cNvPr id="60417" name="Text Box 1"/>
          <p:cNvSpPr>
            <a:spLocks noGrp="1" noRot="1" noChangeAspect="1" noChangeArrowheads="1" noTextEdit="1"/>
          </p:cNvSpPr>
          <p:nvPr>
            <p:ph type="sldImg"/>
          </p:nvPr>
        </p:nvSpPr>
        <p:spPr>
          <a:xfrm>
            <a:off x="381000" y="685800"/>
            <a:ext cx="6096000" cy="3429000"/>
          </a:xfrm>
          <a:solidFill>
            <a:srgbClr val="FFFFFF"/>
          </a:solidFill>
          <a:ln>
            <a:noFill/>
          </a:ln>
          <a:extLst>
            <a:ext uri="{91240B29-F687-4f45-9708-019B960494DF}">
              <a14:hiddenLine xmlns="" xmlns:a14="http://schemas.microsoft.com/office/drawing/2010/main" w="126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sp>
      <p:sp>
        <p:nvSpPr>
          <p:cNvPr id="60418" name="Text Box 2"/>
          <p:cNvSpPr>
            <a:spLocks noGrp="1" noChangeArrowheads="1"/>
          </p:cNvSpPr>
          <p:nvPr>
            <p:ph type="body" idx="1"/>
          </p:nvPr>
        </p:nvSpPr>
        <p:spPr>
          <a:xfrm>
            <a:off x="685800" y="4343400"/>
            <a:ext cx="5486400" cy="4114800"/>
          </a:xfrm>
          <a:ln/>
          <a:extLs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dirty="0" err="1" smtClean="0">
                <a:latin typeface="Arial" charset="0"/>
                <a:cs typeface="Arial" charset="0"/>
              </a:rPr>
              <a:t>Rinorrea</a:t>
            </a:r>
            <a:r>
              <a:rPr lang="es-ES" dirty="0" smtClean="0">
                <a:latin typeface="Arial" charset="0"/>
                <a:cs typeface="Arial" charset="0"/>
              </a:rPr>
              <a:t> </a:t>
            </a:r>
            <a:r>
              <a:rPr lang="es-ES" dirty="0">
                <a:latin typeface="Arial" charset="0"/>
                <a:cs typeface="Arial" charset="0"/>
              </a:rPr>
              <a:t>acuosa bilateral, estornudos, obstrucción nasal . Las Guías internacionales ARIA (Rinitis Alérgica y su Impacto en Asma), GINA (Iniciativa Global para el Asma) y la nacional GEMA (</a:t>
            </a:r>
            <a:r>
              <a:rPr lang="es-ES" dirty="0" smtClean="0">
                <a:latin typeface="Arial" charset="0"/>
                <a:cs typeface="Arial" charset="0"/>
              </a:rPr>
              <a:t>Guía Española</a:t>
            </a:r>
            <a:r>
              <a:rPr lang="es-ES" baseline="0" dirty="0" smtClean="0">
                <a:latin typeface="Arial" charset="0"/>
                <a:cs typeface="Arial" charset="0"/>
              </a:rPr>
              <a:t> para </a:t>
            </a:r>
            <a:r>
              <a:rPr lang="es-ES" dirty="0" smtClean="0">
                <a:latin typeface="Arial" charset="0"/>
                <a:cs typeface="Arial" charset="0"/>
              </a:rPr>
              <a:t>el </a:t>
            </a:r>
            <a:r>
              <a:rPr lang="es-ES" dirty="0">
                <a:latin typeface="Arial" charset="0"/>
                <a:cs typeface="Arial" charset="0"/>
              </a:rPr>
              <a:t>Manejo del Asma) aconsejan investigar existencia de Asma en presencia de Rinitis alérgica y </a:t>
            </a:r>
            <a:r>
              <a:rPr lang="es-ES" dirty="0" smtClean="0">
                <a:latin typeface="Arial" charset="0"/>
                <a:cs typeface="Arial" charset="0"/>
              </a:rPr>
              <a:t>viceversa.</a:t>
            </a:r>
          </a:p>
        </p:txBody>
      </p:sp>
      <p:sp>
        <p:nvSpPr>
          <p:cNvPr id="60419"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algn="r" eaLnBrk="1" hangingPunct="1">
              <a:buSzPct val="100000"/>
            </a:pPr>
            <a:fld id="{7F39C096-A7DB-2B45-BC50-37B5FC76551E}" type="slidenum">
              <a:rPr lang="es-ES">
                <a:solidFill>
                  <a:srgbClr val="287AC8"/>
                </a:solidFill>
                <a:latin typeface="Arial" charset="0"/>
              </a:rPr>
              <a:pPr algn="r" eaLnBrk="1" hangingPunct="1">
                <a:buSzPct val="100000"/>
              </a:pPr>
              <a:t>6</a:t>
            </a:fld>
            <a:endParaRPr lang="es-ES">
              <a:solidFill>
                <a:srgbClr val="287AC8"/>
              </a:solidFill>
              <a:latin typeface="Arial" charset="0"/>
            </a:endParaRPr>
          </a:p>
        </p:txBody>
      </p:sp>
    </p:spTree>
    <p:extLst>
      <p:ext uri="{BB962C8B-B14F-4D97-AF65-F5344CB8AC3E}">
        <p14:creationId xmlns:p14="http://schemas.microsoft.com/office/powerpoint/2010/main" val="450974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dirty="0" smtClean="0">
                <a:latin typeface="Calibri" charset="0"/>
              </a:rPr>
              <a:t>La respuesta correcta es la 4. Síntomas presentes: rinorrea, obstrucción nasal de más de cuatro semanas de evolución, estornudos, tos (seca, irritativa, no productiva, de predominio nocturno) junto a sensación de asfixia (ahora de mínimos esfuerzos) y opresión torácica, cada vez más frecuentes, todos los días de la última semana. Pero el síntoma clave es la interferencia con su actividad laboral, ya que lo ha obligado a faltar repetidamente a su trabajo. Trabaja como jardinera (hierbas, polvo, polen, abonos)</a:t>
            </a:r>
            <a:r>
              <a:rPr lang="es-ES" baseline="0" dirty="0" smtClean="0">
                <a:latin typeface="Calibri" charset="0"/>
              </a:rPr>
              <a:t> y utiliza </a:t>
            </a:r>
            <a:r>
              <a:rPr lang="es-ES" baseline="0" dirty="0" err="1" smtClean="0">
                <a:latin typeface="Calibri" charset="0"/>
              </a:rPr>
              <a:t>azelastina</a:t>
            </a:r>
            <a:r>
              <a:rPr lang="es-ES" baseline="0" dirty="0" smtClean="0">
                <a:latin typeface="Calibri" charset="0"/>
              </a:rPr>
              <a:t> nasal sin control médico.</a:t>
            </a:r>
            <a:endParaRPr lang="es-ES" dirty="0" smtClean="0">
              <a:latin typeface="Calibri" charset="0"/>
            </a:endParaRPr>
          </a:p>
          <a:p>
            <a:endParaRPr lang="es-ES" dirty="0"/>
          </a:p>
        </p:txBody>
      </p:sp>
      <p:sp>
        <p:nvSpPr>
          <p:cNvPr id="4" name="3 Marcador de número de diapositiva"/>
          <p:cNvSpPr>
            <a:spLocks noGrp="1"/>
          </p:cNvSpPr>
          <p:nvPr>
            <p:ph type="sldNum" sz="quarter" idx="10"/>
          </p:nvPr>
        </p:nvSpPr>
        <p:spPr/>
        <p:txBody>
          <a:bodyPr/>
          <a:lstStyle/>
          <a:p>
            <a:fld id="{C470E7A6-1A6A-5D41-B461-754E174D5AF3}" type="slidenum">
              <a:rPr lang="es-ES" smtClean="0"/>
              <a:pPr/>
              <a:t>7</a:t>
            </a:fld>
            <a:endParaRPr lang="es-ES"/>
          </a:p>
        </p:txBody>
      </p:sp>
    </p:spTree>
    <p:extLst>
      <p:ext uri="{BB962C8B-B14F-4D97-AF65-F5344CB8AC3E}">
        <p14:creationId xmlns:p14="http://schemas.microsoft.com/office/powerpoint/2010/main" val="551545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Lo mismo, leerla, pero remarcando el número “4” como orientación o regla </a:t>
            </a:r>
            <a:r>
              <a:rPr lang="es-ES" dirty="0" err="1" smtClean="0"/>
              <a:t>pnemotécnica</a:t>
            </a:r>
            <a:r>
              <a:rPr lang="es-ES" dirty="0" smtClean="0"/>
              <a:t> para recordar la clasificación. En la gravedad, remarcar la palabra “afecta”, para enfatizar en que es una clasificación clínica, no depende de pruebas como la </a:t>
            </a:r>
            <a:r>
              <a:rPr lang="es-ES" dirty="0" err="1" smtClean="0"/>
              <a:t>rinomanometría</a:t>
            </a:r>
            <a:r>
              <a:rPr lang="es-ES" dirty="0" smtClean="0"/>
              <a:t> u otras, que complican el diagnóstico y seguimiento. En Atención Primaria debemos ser prácticos y huir de pruebas que aportan poco. Si hay dudas, siempre podremos derivar para estudios más en profundidad, que descarten deviaciones de tabique nasal, </a:t>
            </a:r>
            <a:r>
              <a:rPr lang="es-ES" dirty="0" err="1" smtClean="0"/>
              <a:t>poliposis</a:t>
            </a:r>
            <a:r>
              <a:rPr lang="es-ES" dirty="0" smtClean="0"/>
              <a:t> asociada, neoplasias, etc…</a:t>
            </a:r>
          </a:p>
          <a:p>
            <a:endParaRPr lang="es-ES" dirty="0"/>
          </a:p>
        </p:txBody>
      </p:sp>
      <p:sp>
        <p:nvSpPr>
          <p:cNvPr id="4" name="3 Marcador de número de diapositiva"/>
          <p:cNvSpPr>
            <a:spLocks noGrp="1"/>
          </p:cNvSpPr>
          <p:nvPr>
            <p:ph type="sldNum" sz="quarter" idx="10"/>
          </p:nvPr>
        </p:nvSpPr>
        <p:spPr/>
        <p:txBody>
          <a:bodyPr/>
          <a:lstStyle/>
          <a:p>
            <a:fld id="{C470E7A6-1A6A-5D41-B461-754E174D5AF3}" type="slidenum">
              <a:rPr lang="es-ES" smtClean="0"/>
              <a:pPr/>
              <a:t>8</a:t>
            </a:fld>
            <a:endParaRPr lang="es-ES"/>
          </a:p>
        </p:txBody>
      </p:sp>
    </p:spTree>
    <p:extLst>
      <p:ext uri="{BB962C8B-B14F-4D97-AF65-F5344CB8AC3E}">
        <p14:creationId xmlns:p14="http://schemas.microsoft.com/office/powerpoint/2010/main" val="2184827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Cambiada la referencia a GEMA 4.2</a:t>
            </a:r>
          </a:p>
          <a:p>
            <a:r>
              <a:rPr lang="es-ES" dirty="0" smtClean="0"/>
              <a:t>Recordaremos</a:t>
            </a:r>
            <a:r>
              <a:rPr lang="es-ES" baseline="0" dirty="0" smtClean="0"/>
              <a:t> el proceso diagnóstico del asma, y recordamos que en nuestro caso la paciente tenía una medición del </a:t>
            </a:r>
            <a:r>
              <a:rPr lang="es-ES" baseline="0" dirty="0" err="1" smtClean="0"/>
              <a:t>FeNO</a:t>
            </a:r>
            <a:r>
              <a:rPr lang="es-ES" baseline="0" dirty="0" smtClean="0"/>
              <a:t> de 52ppb</a:t>
            </a:r>
          </a:p>
          <a:p>
            <a:endParaRPr lang="es-ES" dirty="0"/>
          </a:p>
        </p:txBody>
      </p:sp>
      <p:sp>
        <p:nvSpPr>
          <p:cNvPr id="4" name="3 Marcador de número de diapositiva"/>
          <p:cNvSpPr>
            <a:spLocks noGrp="1"/>
          </p:cNvSpPr>
          <p:nvPr>
            <p:ph type="sldNum" sz="quarter" idx="10"/>
          </p:nvPr>
        </p:nvSpPr>
        <p:spPr/>
        <p:txBody>
          <a:bodyPr/>
          <a:lstStyle/>
          <a:p>
            <a:fld id="{C470E7A6-1A6A-5D41-B461-754E174D5AF3}" type="slidenum">
              <a:rPr lang="es-ES" smtClean="0"/>
              <a:pPr/>
              <a:t>9</a:t>
            </a:fld>
            <a:endParaRPr lang="es-ES"/>
          </a:p>
        </p:txBody>
      </p:sp>
    </p:spTree>
    <p:extLst>
      <p:ext uri="{BB962C8B-B14F-4D97-AF65-F5344CB8AC3E}">
        <p14:creationId xmlns:p14="http://schemas.microsoft.com/office/powerpoint/2010/main" val="18614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Diapositiva de portada">
    <p:bg>
      <p:bgPr>
        <a:blipFill dpi="0" rotWithShape="1">
          <a:blip r:embed="rId2">
            <a:alphaModFix amt="70000"/>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3789040"/>
            <a:ext cx="10534651" cy="1285884"/>
          </a:xfrm>
          <a:solidFill>
            <a:srgbClr val="FFFFFF">
              <a:alpha val="50196"/>
            </a:srgbClr>
          </a:solidFill>
        </p:spPr>
        <p:txBody>
          <a:bodyPr>
            <a:noAutofit/>
          </a:bodyPr>
          <a:lstStyle>
            <a:lvl1pPr algn="l">
              <a:defRPr sz="4000" b="1">
                <a:solidFill>
                  <a:schemeClr val="tx2"/>
                </a:solidFill>
                <a:latin typeface="+mn-lt"/>
              </a:defRPr>
            </a:lvl1pPr>
          </a:lstStyle>
          <a:p>
            <a:r>
              <a:rPr lang="es-ES" smtClean="0"/>
              <a:t>Haga clic para modificar el estilo de título del patrón</a:t>
            </a:r>
            <a:endParaRPr lang="es-ES" dirty="0"/>
          </a:p>
        </p:txBody>
      </p:sp>
      <p:sp>
        <p:nvSpPr>
          <p:cNvPr id="3" name="2 Subtítulo"/>
          <p:cNvSpPr>
            <a:spLocks noGrp="1"/>
          </p:cNvSpPr>
          <p:nvPr>
            <p:ph type="subTitle" idx="1"/>
          </p:nvPr>
        </p:nvSpPr>
        <p:spPr>
          <a:xfrm>
            <a:off x="895350" y="5146330"/>
            <a:ext cx="10553701" cy="914420"/>
          </a:xfrm>
          <a:solidFill>
            <a:srgbClr val="FFFFFF">
              <a:alpha val="50196"/>
            </a:srgbClr>
          </a:solidFill>
        </p:spPr>
        <p:txBody>
          <a:bodyPr>
            <a:normAutofit/>
          </a:bodyPr>
          <a:lstStyle>
            <a:lvl1pPr marL="0" indent="0" algn="l">
              <a:buNone/>
              <a:defRPr sz="2800" b="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dirty="0"/>
          </a:p>
        </p:txBody>
      </p:sp>
      <p:cxnSp>
        <p:nvCxnSpPr>
          <p:cNvPr id="12" name="11 Conector recto"/>
          <p:cNvCxnSpPr/>
          <p:nvPr userDrawn="1"/>
        </p:nvCxnSpPr>
        <p:spPr>
          <a:xfrm rot="5400000">
            <a:off x="298684" y="4417949"/>
            <a:ext cx="1116000" cy="1059"/>
          </a:xfrm>
          <a:prstGeom prst="line">
            <a:avLst/>
          </a:prstGeom>
          <a:ln w="123825" cap="rnd" cmpd="thickThi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userDrawn="1"/>
        </p:nvCxnSpPr>
        <p:spPr>
          <a:xfrm rot="5400000">
            <a:off x="497780" y="5585923"/>
            <a:ext cx="720000" cy="1059"/>
          </a:xfrm>
          <a:prstGeom prst="line">
            <a:avLst/>
          </a:prstGeom>
          <a:ln w="123825" cap="rnd" cmpd="thickThi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 name="Imagen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27568" y="6132300"/>
            <a:ext cx="2088232" cy="609068"/>
          </a:xfrm>
          <a:prstGeom prst="rect">
            <a:avLst/>
          </a:prstGeom>
        </p:spPr>
      </p:pic>
      <p:pic>
        <p:nvPicPr>
          <p:cNvPr id="4" name="Imagen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2400" y="115200"/>
            <a:ext cx="5803200" cy="935086"/>
          </a:xfrm>
          <a:prstGeom prst="rect">
            <a:avLst/>
          </a:prstGeom>
        </p:spPr>
      </p:pic>
    </p:spTree>
    <p:extLst>
      <p:ext uri="{BB962C8B-B14F-4D97-AF65-F5344CB8AC3E}">
        <p14:creationId xmlns:p14="http://schemas.microsoft.com/office/powerpoint/2010/main" val="294811023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a AA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7"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17" name="Imagen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12" name="Imagen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8800" y="6447600"/>
            <a:ext cx="2972697" cy="291600"/>
          </a:xfrm>
          <a:prstGeom prst="rect">
            <a:avLst/>
          </a:prstGeom>
        </p:spPr>
      </p:pic>
      <p:pic>
        <p:nvPicPr>
          <p:cNvPr id="8"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graphicFrame>
        <p:nvGraphicFramePr>
          <p:cNvPr id="9" name="4 Tabla"/>
          <p:cNvGraphicFramePr>
            <a:graphicFrameLocks noGrp="1"/>
          </p:cNvGraphicFramePr>
          <p:nvPr userDrawn="1">
            <p:extLst>
              <p:ext uri="{D42A27DB-BD31-4B8C-83A1-F6EECF244321}">
                <p14:modId xmlns:p14="http://schemas.microsoft.com/office/powerpoint/2010/main" val="3904415832"/>
              </p:ext>
            </p:extLst>
          </p:nvPr>
        </p:nvGraphicFramePr>
        <p:xfrm>
          <a:off x="1775520" y="908720"/>
          <a:ext cx="8724031" cy="4705346"/>
        </p:xfrm>
        <a:graphic>
          <a:graphicData uri="http://schemas.openxmlformats.org/drawingml/2006/table">
            <a:tbl>
              <a:tblPr firstRow="1" bandRow="1">
                <a:tableStyleId>{5C22544A-7EE6-4342-B048-85BDC9FD1C3A}</a:tableStyleId>
              </a:tblPr>
              <a:tblGrid>
                <a:gridCol w="3846760"/>
                <a:gridCol w="4877271"/>
              </a:tblGrid>
              <a:tr h="3657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bg1"/>
                          </a:solidFill>
                          <a:effectLst/>
                          <a:latin typeface="+mn-lt"/>
                          <a:cs typeface="Times New Roman" pitchFamily="18" charset="0"/>
                        </a:rPr>
                        <a:t>Clase</a:t>
                      </a:r>
                      <a:endParaRPr kumimoji="0" lang="es-ES" sz="1800" b="0" i="0" u="none" strike="noStrike" cap="none" normalizeH="0" baseline="0" dirty="0" smtClean="0">
                        <a:ln>
                          <a:noFill/>
                        </a:ln>
                        <a:solidFill>
                          <a:schemeClr val="bg1"/>
                        </a:solidFill>
                        <a:effectLst/>
                        <a:latin typeface="+mn-lt"/>
                        <a:cs typeface="Times New Roman" pitchFamily="18" charset="0"/>
                      </a:endParaRPr>
                    </a:p>
                  </a:txBody>
                  <a:tcPr marT="45721" marB="45721" anchor="b" horzOverflow="overflow">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bg1"/>
                          </a:solidFill>
                          <a:effectLst/>
                          <a:latin typeface="+mn-lt"/>
                          <a:cs typeface="Times New Roman" pitchFamily="18" charset="0"/>
                        </a:rPr>
                        <a:t>Principio activo</a:t>
                      </a:r>
                      <a:endParaRPr kumimoji="0" lang="es-ES" sz="1800" b="0" i="0" u="none" strike="noStrike" cap="none" normalizeH="0" baseline="0" dirty="0" smtClean="0">
                        <a:ln>
                          <a:noFill/>
                        </a:ln>
                        <a:solidFill>
                          <a:schemeClr val="bg1"/>
                        </a:solidFill>
                        <a:effectLst/>
                        <a:latin typeface="+mn-lt"/>
                        <a:cs typeface="Times New Roman" pitchFamily="18" charset="0"/>
                      </a:endParaRPr>
                    </a:p>
                  </a:txBody>
                  <a:tcPr marT="45721" marB="45721" anchor="b" horzOverflow="overflow">
                    <a:solidFill>
                      <a:schemeClr val="tx1"/>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Times New Roman" pitchFamily="18" charset="0"/>
                        </a:rPr>
                        <a:t>I ( muy alta)</a:t>
                      </a: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Propionato</a:t>
                      </a:r>
                      <a:r>
                        <a:rPr kumimoji="0" lang="es-ES" sz="1600" b="0" i="0" u="none" strike="noStrike" cap="none" normalizeH="0" baseline="0" dirty="0" smtClean="0">
                          <a:ln>
                            <a:noFill/>
                          </a:ln>
                          <a:solidFill>
                            <a:schemeClr val="accent1"/>
                          </a:solidFill>
                          <a:effectLst/>
                          <a:latin typeface="+mn-lt"/>
                          <a:cs typeface="Times New Roman" pitchFamily="18" charset="0"/>
                        </a:rPr>
                        <a:t> </a:t>
                      </a:r>
                      <a:r>
                        <a:rPr kumimoji="0" lang="es-ES" sz="1600" b="0" i="0" u="none" strike="noStrike" cap="none" normalizeH="0" baseline="0" dirty="0" err="1" smtClean="0">
                          <a:ln>
                            <a:noFill/>
                          </a:ln>
                          <a:solidFill>
                            <a:schemeClr val="accent1"/>
                          </a:solidFill>
                          <a:effectLst/>
                          <a:latin typeface="+mn-lt"/>
                          <a:cs typeface="Times New Roman" pitchFamily="18" charset="0"/>
                        </a:rPr>
                        <a:t>clobetasol</a:t>
                      </a:r>
                      <a:r>
                        <a:rPr kumimoji="0" lang="es-ES" sz="1600" b="0" i="0" u="none" strike="noStrike" cap="none" normalizeH="0" baseline="0" dirty="0" smtClean="0">
                          <a:ln>
                            <a:noFill/>
                          </a:ln>
                          <a:solidFill>
                            <a:schemeClr val="accent1"/>
                          </a:solidFill>
                          <a:effectLst/>
                          <a:latin typeface="+mn-lt"/>
                          <a:cs typeface="Times New Roman" pitchFamily="18" charset="0"/>
                        </a:rPr>
                        <a:t> 0,05%</a:t>
                      </a: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Times New Roman" pitchFamily="18" charset="0"/>
                        </a:rPr>
                        <a:t>II (potencia alta)</a:t>
                      </a:r>
                      <a:endParaRPr kumimoji="0" lang="es-ES" sz="1600" b="0" i="0" u="none" strike="noStrike" cap="none" normalizeH="0" baseline="0" dirty="0" smtClean="0">
                        <a:ln>
                          <a:noFill/>
                        </a:ln>
                        <a:solidFill>
                          <a:srgbClr val="C00000"/>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Times New Roman" pitchFamily="18" charset="0"/>
                        </a:rPr>
                        <a:t>Prednicarbato</a:t>
                      </a:r>
                      <a:r>
                        <a:rPr kumimoji="0" lang="es-ES" sz="1600" b="1" i="0" u="none" strike="noStrike" cap="none" normalizeH="0" baseline="0" dirty="0" smtClean="0">
                          <a:ln>
                            <a:noFill/>
                          </a:ln>
                          <a:solidFill>
                            <a:srgbClr val="C00000"/>
                          </a:solidFill>
                          <a:effectLst/>
                          <a:latin typeface="+mn-lt"/>
                          <a:cs typeface="Times New Roman" pitchFamily="18" charset="0"/>
                        </a:rPr>
                        <a:t> 0,25%  </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Times New Roman" pitchFamily="18" charset="0"/>
                        </a:rPr>
                        <a:t>Mometasona</a:t>
                      </a:r>
                      <a:r>
                        <a:rPr kumimoji="0" lang="es-ES" sz="1600" b="1" i="0" u="none" strike="noStrike" cap="none" normalizeH="0" baseline="0" dirty="0" smtClean="0">
                          <a:ln>
                            <a:noFill/>
                          </a:ln>
                          <a:solidFill>
                            <a:srgbClr val="C00000"/>
                          </a:solidFill>
                          <a:effectLst/>
                          <a:latin typeface="+mn-lt"/>
                          <a:cs typeface="Times New Roman" pitchFamily="18" charset="0"/>
                        </a:rPr>
                        <a:t> 0,1%</a:t>
                      </a: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Times New Roman" pitchFamily="18" charset="0"/>
                        </a:rPr>
                        <a:t>Metilprednisolona</a:t>
                      </a:r>
                      <a:r>
                        <a:rPr kumimoji="0" lang="es-ES" sz="1600" b="1" i="0" u="none" strike="noStrike" cap="none" normalizeH="0" baseline="0" dirty="0" smtClean="0">
                          <a:ln>
                            <a:noFill/>
                          </a:ln>
                          <a:solidFill>
                            <a:srgbClr val="C00000"/>
                          </a:solidFill>
                          <a:effectLst/>
                          <a:latin typeface="+mn-lt"/>
                          <a:cs typeface="Times New Roman" pitchFamily="18" charset="0"/>
                        </a:rPr>
                        <a:t> 0,1%</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Betametasona</a:t>
                      </a:r>
                      <a:endParaRPr kumimoji="0" lang="es-ES" sz="1600" b="0"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Beclometasona</a:t>
                      </a:r>
                      <a:endParaRPr kumimoji="0" lang="es-ES" sz="1600" b="0"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smtClean="0">
                        <a:ln>
                          <a:noFill/>
                        </a:ln>
                        <a:solidFill>
                          <a:schemeClr val="accent1"/>
                        </a:solidFill>
                        <a:effectLst/>
                        <a:latin typeface="+mn-lt"/>
                        <a:cs typeface="Times New Roman" pitchFamily="18" charset="0"/>
                      </a:endParaRP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Arial" pitchFamily="34" charset="0"/>
                        </a:rPr>
                        <a:t>Propionato</a:t>
                      </a:r>
                      <a:r>
                        <a:rPr kumimoji="0" lang="es-ES" sz="1600" b="1" i="0" u="none" strike="noStrike" cap="none" normalizeH="0" baseline="0" dirty="0" smtClean="0">
                          <a:ln>
                            <a:noFill/>
                          </a:ln>
                          <a:solidFill>
                            <a:srgbClr val="C00000"/>
                          </a:solidFill>
                          <a:effectLst/>
                          <a:latin typeface="+mn-lt"/>
                          <a:cs typeface="Arial" pitchFamily="34" charset="0"/>
                        </a:rPr>
                        <a:t> </a:t>
                      </a:r>
                      <a:r>
                        <a:rPr kumimoji="0" lang="es-ES" sz="1600" b="1" i="0" u="none" strike="noStrike" cap="none" normalizeH="0" baseline="0" dirty="0" err="1" smtClean="0">
                          <a:ln>
                            <a:noFill/>
                          </a:ln>
                          <a:solidFill>
                            <a:srgbClr val="C00000"/>
                          </a:solidFill>
                          <a:effectLst/>
                          <a:latin typeface="+mn-lt"/>
                          <a:cs typeface="Arial" pitchFamily="34" charset="0"/>
                        </a:rPr>
                        <a:t>fluticasona</a:t>
                      </a:r>
                      <a:endParaRPr kumimoji="0" lang="es-ES" sz="1600" b="1" i="0" u="none" strike="noStrike" cap="none" normalizeH="0" baseline="0" dirty="0" smtClean="0">
                        <a:ln>
                          <a:noFill/>
                        </a:ln>
                        <a:solidFill>
                          <a:srgbClr val="C00000"/>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Times New Roman" pitchFamily="18" charset="0"/>
                        </a:rPr>
                        <a:t> III (potencia intermedia)</a:t>
                      </a:r>
                      <a:endParaRPr kumimoji="0" lang="es-ES" sz="1600" b="0" i="0" u="none" strike="noStrike" cap="none" normalizeH="0" baseline="0" dirty="0" smtClean="0">
                        <a:ln>
                          <a:noFill/>
                        </a:ln>
                        <a:solidFill>
                          <a:srgbClr val="C00000"/>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Clobetasona</a:t>
                      </a:r>
                      <a:r>
                        <a:rPr kumimoji="0" lang="es-ES" sz="1600" b="0" i="0" u="none" strike="noStrike" cap="none" normalizeH="0" baseline="0" dirty="0" smtClean="0">
                          <a:ln>
                            <a:noFill/>
                          </a:ln>
                          <a:solidFill>
                            <a:schemeClr val="accent1"/>
                          </a:solidFill>
                          <a:effectLst/>
                          <a:latin typeface="+mn-lt"/>
                          <a:cs typeface="Times New Roman" pitchFamily="18" charset="0"/>
                        </a:rPr>
                        <a:t> 0,05%</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accent1"/>
                          </a:solidFill>
                          <a:effectLst/>
                          <a:latin typeface="+mn-lt"/>
                          <a:cs typeface="Times New Roman" pitchFamily="18" charset="0"/>
                        </a:rPr>
                        <a:t> </a:t>
                      </a:r>
                      <a:endParaRPr kumimoji="0" lang="es-ES" sz="1600" b="0" i="0" u="none" strike="noStrike" cap="none" normalizeH="0" baseline="0" smtClean="0">
                        <a:ln>
                          <a:noFill/>
                        </a:ln>
                        <a:solidFill>
                          <a:schemeClr val="accent1"/>
                        </a:solidFill>
                        <a:effectLst/>
                        <a:latin typeface="+mn-lt"/>
                        <a:cs typeface="Times New Roman" pitchFamily="18" charset="0"/>
                      </a:endParaRP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Hidrocortisona </a:t>
                      </a:r>
                      <a:r>
                        <a:rPr kumimoji="0" lang="es-ES" sz="1600" b="0" i="0" u="none" strike="noStrike" cap="none" normalizeH="0" baseline="0" dirty="0" err="1" smtClean="0">
                          <a:ln>
                            <a:noFill/>
                          </a:ln>
                          <a:solidFill>
                            <a:schemeClr val="accent1"/>
                          </a:solidFill>
                          <a:effectLst/>
                          <a:latin typeface="+mn-lt"/>
                          <a:cs typeface="Times New Roman" pitchFamily="18" charset="0"/>
                        </a:rPr>
                        <a:t>aceponato</a:t>
                      </a:r>
                      <a:endParaRPr kumimoji="0" lang="es-ES" sz="1600" b="0"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accent1"/>
                          </a:solidFill>
                          <a:effectLst/>
                          <a:latin typeface="+mn-lt"/>
                          <a:cs typeface="Times New Roman" pitchFamily="18" charset="0"/>
                        </a:rPr>
                        <a:t> </a:t>
                      </a:r>
                      <a:endParaRPr kumimoji="0" lang="es-ES" sz="1600" b="0" i="0" u="none" strike="noStrike" cap="none" normalizeH="0" baseline="0" smtClean="0">
                        <a:ln>
                          <a:noFill/>
                        </a:ln>
                        <a:solidFill>
                          <a:schemeClr val="accent1"/>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Hidrocortisona butirato</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smtClean="0">
                        <a:ln>
                          <a:noFill/>
                        </a:ln>
                        <a:solidFill>
                          <a:schemeClr val="accent1"/>
                        </a:solidFill>
                        <a:effectLst/>
                        <a:latin typeface="+mn-lt"/>
                        <a:cs typeface="Arial" pitchFamily="34" charset="0"/>
                      </a:endParaRP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Ac </a:t>
                      </a:r>
                      <a:r>
                        <a:rPr kumimoji="0" lang="es-ES" sz="1600" b="0" i="0" u="none" strike="noStrike" cap="none" normalizeH="0" baseline="0" dirty="0" err="1" smtClean="0">
                          <a:ln>
                            <a:noFill/>
                          </a:ln>
                          <a:solidFill>
                            <a:schemeClr val="accent1"/>
                          </a:solidFill>
                          <a:effectLst/>
                          <a:latin typeface="+mn-lt"/>
                          <a:cs typeface="Times New Roman" pitchFamily="18" charset="0"/>
                        </a:rPr>
                        <a:t>fluocinolona</a:t>
                      </a:r>
                      <a:endParaRPr kumimoji="0" lang="es-ES" sz="1600" b="1"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Arial" pitchFamily="34" charset="0"/>
                        </a:rPr>
                        <a:t>IV (potencia baja)</a:t>
                      </a:r>
                      <a:endParaRPr kumimoji="0" lang="es-ES" sz="1600" b="0" i="0" u="none" strike="noStrike" cap="none" normalizeH="0" baseline="0" dirty="0" smtClean="0">
                        <a:ln>
                          <a:noFill/>
                        </a:ln>
                        <a:solidFill>
                          <a:srgbClr val="C00000"/>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Hidrocortisona acetato</a:t>
                      </a:r>
                    </a:p>
                  </a:txBody>
                  <a:tcPr marT="45721" marB="45721" anchor="ctr" horzOverflow="overflow">
                    <a:solidFill>
                      <a:srgbClr val="E8ECF5"/>
                    </a:solidFill>
                  </a:tcPr>
                </a:tc>
              </a:tr>
            </a:tbl>
          </a:graphicData>
        </a:graphic>
      </p:graphicFrame>
    </p:spTree>
    <p:extLst>
      <p:ext uri="{BB962C8B-B14F-4D97-AF65-F5344CB8AC3E}">
        <p14:creationId xmlns:p14="http://schemas.microsoft.com/office/powerpoint/2010/main" val="3914798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609600" y="159904"/>
            <a:ext cx="10972800" cy="604800"/>
          </a:xfrm>
          <a:noFill/>
        </p:spPr>
        <p:txBody>
          <a:bodyPr>
            <a:noAutofit/>
          </a:bodyPr>
          <a:lstStyle>
            <a:lvl1pPr algn="ctr">
              <a:defRPr sz="3200" b="0" baseline="0">
                <a:solidFill>
                  <a:schemeClr val="accent1"/>
                </a:solidFill>
              </a:defRPr>
            </a:lvl1pPr>
          </a:lstStyle>
          <a:p>
            <a:r>
              <a:rPr lang="es-ES" dirty="0" smtClean="0"/>
              <a:t>Título de diapositiva: es obligatorio</a:t>
            </a:r>
            <a:endParaRPr lang="es-ES" dirty="0"/>
          </a:p>
        </p:txBody>
      </p:sp>
      <p:sp>
        <p:nvSpPr>
          <p:cNvPr id="3" name="2 Marcador de contenido"/>
          <p:cNvSpPr>
            <a:spLocks noGrp="1"/>
          </p:cNvSpPr>
          <p:nvPr>
            <p:ph idx="1"/>
          </p:nvPr>
        </p:nvSpPr>
        <p:spPr>
          <a:xfrm>
            <a:off x="0" y="1015675"/>
            <a:ext cx="11582400" cy="4592024"/>
          </a:xfrm>
        </p:spPr>
        <p:txBody>
          <a:bodyPr/>
          <a:lstStyle>
            <a:lvl1pPr marL="808038" indent="-265113">
              <a:buFontTx/>
              <a:buBlip>
                <a:blip r:embed="rId3"/>
              </a:buBlip>
              <a:defRPr sz="2800">
                <a:solidFill>
                  <a:schemeClr val="accent1"/>
                </a:solidFill>
              </a:defRPr>
            </a:lvl1pPr>
            <a:lvl2pPr marL="1524000" indent="-265113">
              <a:buClr>
                <a:schemeClr val="tx2"/>
              </a:buClr>
              <a:buSzPct val="100000"/>
              <a:buFont typeface="Wingdings" panose="05000000000000000000" pitchFamily="2" charset="2"/>
              <a:buChar char="v"/>
              <a:defRPr sz="2400">
                <a:solidFill>
                  <a:schemeClr val="accent1"/>
                </a:solidFill>
              </a:defRPr>
            </a:lvl2pPr>
            <a:lvl3pPr marL="2239963" indent="-265113">
              <a:buClr>
                <a:schemeClr val="tx2"/>
              </a:buClr>
              <a:buSzPct val="100000"/>
              <a:buFont typeface="Wingdings" panose="05000000000000000000" pitchFamily="2" charset="2"/>
              <a:buChar char="ü"/>
              <a:defRPr sz="2000">
                <a:solidFill>
                  <a:schemeClr val="accent1"/>
                </a:solidFill>
              </a:defRPr>
            </a:lvl3pPr>
            <a:lvl4pPr marL="2874963" indent="-184150">
              <a:buClr>
                <a:schemeClr val="tx2"/>
              </a:buClr>
              <a:defRPr sz="2000">
                <a:solidFill>
                  <a:schemeClr val="accent1"/>
                </a:solidFill>
              </a:defRPr>
            </a:lvl4pPr>
            <a:lvl5pPr marL="3590925" indent="-185738">
              <a:buClr>
                <a:schemeClr val="tx2"/>
              </a:buClr>
              <a:defRPr>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pic>
        <p:nvPicPr>
          <p:cNvPr id="12" name="11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43" y="6072206"/>
            <a:ext cx="4286280" cy="428628"/>
          </a:xfrm>
          <a:prstGeom prst="rect">
            <a:avLst/>
          </a:prstGeom>
        </p:spPr>
      </p:pic>
      <p:sp>
        <p:nvSpPr>
          <p:cNvPr id="6" name="Marcador de texto 5"/>
          <p:cNvSpPr>
            <a:spLocks noGrp="1"/>
          </p:cNvSpPr>
          <p:nvPr>
            <p:ph type="body" sz="quarter" idx="10"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0" name="CuadroTexto 9"/>
          <p:cNvSpPr txBox="1"/>
          <p:nvPr userDrawn="1"/>
        </p:nvSpPr>
        <p:spPr>
          <a:xfrm>
            <a:off x="-1296821" y="6165304"/>
            <a:ext cx="7392821" cy="720080"/>
          </a:xfrm>
          <a:prstGeom prst="rect">
            <a:avLst/>
          </a:prstGeom>
          <a:noFill/>
        </p:spPr>
        <p:txBody>
          <a:bodyPr vert="horz" wrap="square" lIns="91440" tIns="45720" rIns="91440" bIns="45720" rtlCol="0" anchor="ctr">
            <a:noAutofit/>
          </a:bodyPr>
          <a:lstStyle/>
          <a:p>
            <a:pPr algn="ctr"/>
            <a:r>
              <a:rPr lang="es-ES" sz="2400" dirty="0" smtClean="0">
                <a:solidFill>
                  <a:schemeClr val="bg2">
                    <a:lumMod val="10000"/>
                  </a:schemeClr>
                </a:solidFill>
                <a:latin typeface="Palatino Linotype" panose="02040502050505030304" pitchFamily="18" charset="0"/>
                <a:ea typeface="Microsoft Himalaya" panose="01010100010101010101" pitchFamily="2" charset="0"/>
                <a:cs typeface="Microsoft Himalaya" panose="01010100010101010101" pitchFamily="2" charset="0"/>
              </a:rPr>
              <a:t>PROGRAMA</a:t>
            </a:r>
            <a:r>
              <a:rPr lang="es-ES" sz="2400" dirty="0" smtClean="0">
                <a:latin typeface="Palatino Linotype" panose="02040502050505030304" pitchFamily="18" charset="0"/>
                <a:ea typeface="Microsoft Himalaya" panose="01010100010101010101" pitchFamily="2" charset="0"/>
                <a:cs typeface="Microsoft Himalaya" panose="01010100010101010101" pitchFamily="2" charset="0"/>
              </a:rPr>
              <a:t>  A</a:t>
            </a:r>
            <a:r>
              <a:rPr lang="es-ES" sz="2400" dirty="0" smtClean="0">
                <a:solidFill>
                  <a:schemeClr val="bg2">
                    <a:lumMod val="10000"/>
                  </a:schemeClr>
                </a:solidFill>
                <a:latin typeface="Palatino Linotype" panose="02040502050505030304" pitchFamily="18" charset="0"/>
                <a:ea typeface="Microsoft Himalaya" panose="01010100010101010101" pitchFamily="2" charset="0"/>
                <a:cs typeface="Microsoft Himalaya" panose="01010100010101010101" pitchFamily="2" charset="0"/>
              </a:rPr>
              <a:t>A</a:t>
            </a:r>
            <a:r>
              <a:rPr lang="es-ES" sz="2400" dirty="0" smtClean="0">
                <a:latin typeface="Palatino Linotype" panose="02040502050505030304" pitchFamily="18" charset="0"/>
                <a:ea typeface="Microsoft Himalaya" panose="01010100010101010101" pitchFamily="2" charset="0"/>
                <a:cs typeface="Microsoft Himalaya" panose="01010100010101010101" pitchFamily="2" charset="0"/>
              </a:rPr>
              <a:t>P </a:t>
            </a:r>
            <a:r>
              <a:rPr lang="es-ES" sz="2400" dirty="0" smtClean="0">
                <a:solidFill>
                  <a:schemeClr val="bg2">
                    <a:lumMod val="10000"/>
                  </a:schemeClr>
                </a:solidFill>
                <a:latin typeface="Trebuchet MS" panose="020B0603020202020204" pitchFamily="34" charset="0"/>
                <a:ea typeface="Microsoft Himalaya" panose="01010100010101010101" pitchFamily="2" charset="0"/>
                <a:cs typeface="Microsoft Himalaya" panose="01010100010101010101" pitchFamily="2" charset="0"/>
              </a:rPr>
              <a:t>2017</a:t>
            </a:r>
          </a:p>
        </p:txBody>
      </p:sp>
      <p:pic>
        <p:nvPicPr>
          <p:cNvPr id="8" name="Picture 2" descr="Live-Med Iberia"/>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456373" y="6137672"/>
            <a:ext cx="2159000" cy="5715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39759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ólo el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9 Imagen" descr="Heartbeat.png"/>
          <p:cNvPicPr>
            <a:picLocks noChangeAspect="1"/>
          </p:cNvPicPr>
          <p:nvPr userDrawn="1"/>
        </p:nvPicPr>
        <p:blipFill>
          <a:blip r:embed="rId3" cstate="print">
            <a:duotone>
              <a:schemeClr val="accent1">
                <a:shade val="45000"/>
                <a:satMod val="135000"/>
              </a:schemeClr>
              <a:prstClr val="white"/>
            </a:duotone>
          </a:blip>
          <a:srcRect r="37971" b="1133"/>
          <a:stretch>
            <a:fillRect/>
          </a:stretch>
        </p:blipFill>
        <p:spPr>
          <a:xfrm>
            <a:off x="-43" y="6072206"/>
            <a:ext cx="4286280" cy="428628"/>
          </a:xfrm>
          <a:prstGeom prst="rect">
            <a:avLst/>
          </a:prstGeom>
        </p:spPr>
      </p:pic>
      <p:sp>
        <p:nvSpPr>
          <p:cNvPr id="13"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5" name="1 Título"/>
          <p:cNvSpPr>
            <a:spLocks noGrp="1"/>
          </p:cNvSpPr>
          <p:nvPr>
            <p:ph type="title" hasCustomPrompt="1"/>
          </p:nvPr>
        </p:nvSpPr>
        <p:spPr>
          <a:xfrm>
            <a:off x="609600" y="159904"/>
            <a:ext cx="10972800" cy="604800"/>
          </a:xfrm>
          <a:noFill/>
        </p:spPr>
        <p:txBody>
          <a:bodyPr>
            <a:noAutofit/>
          </a:bodyPr>
          <a:lstStyle>
            <a:lvl1pPr algn="ctr">
              <a:defRPr sz="3200" b="0">
                <a:solidFill>
                  <a:schemeClr val="accent1"/>
                </a:solidFill>
              </a:defRPr>
            </a:lvl1pPr>
          </a:lstStyle>
          <a:p>
            <a:r>
              <a:rPr lang="es-ES" dirty="0" smtClean="0"/>
              <a:t>Título de diapositiva: es obligatorio</a:t>
            </a:r>
            <a:endParaRPr lang="es-ES" dirty="0"/>
          </a:p>
        </p:txBody>
      </p:sp>
      <p:sp>
        <p:nvSpPr>
          <p:cNvPr id="8" name="CuadroTexto 7"/>
          <p:cNvSpPr txBox="1"/>
          <p:nvPr userDrawn="1"/>
        </p:nvSpPr>
        <p:spPr>
          <a:xfrm>
            <a:off x="-1392832" y="6237312"/>
            <a:ext cx="7392821" cy="720080"/>
          </a:xfrm>
          <a:prstGeom prst="rect">
            <a:avLst/>
          </a:prstGeom>
          <a:noFill/>
        </p:spPr>
        <p:txBody>
          <a:bodyPr vert="horz" wrap="square" lIns="91440" tIns="45720" rIns="91440" bIns="45720" rtlCol="0" anchor="ctr">
            <a:noAutofit/>
          </a:bodyPr>
          <a:lstStyle/>
          <a:p>
            <a:pPr algn="ctr"/>
            <a:r>
              <a:rPr lang="es-ES" sz="2400" dirty="0" smtClean="0">
                <a:solidFill>
                  <a:schemeClr val="bg2">
                    <a:lumMod val="10000"/>
                  </a:schemeClr>
                </a:solidFill>
                <a:latin typeface="Palatino Linotype" panose="02040502050505030304" pitchFamily="18" charset="0"/>
                <a:ea typeface="Microsoft Himalaya" panose="01010100010101010101" pitchFamily="2" charset="0"/>
                <a:cs typeface="Microsoft Himalaya" panose="01010100010101010101" pitchFamily="2" charset="0"/>
              </a:rPr>
              <a:t>PROGRAMA</a:t>
            </a:r>
            <a:r>
              <a:rPr lang="es-ES" sz="2400" dirty="0" smtClean="0">
                <a:latin typeface="Palatino Linotype" panose="02040502050505030304" pitchFamily="18" charset="0"/>
                <a:ea typeface="Microsoft Himalaya" panose="01010100010101010101" pitchFamily="2" charset="0"/>
                <a:cs typeface="Microsoft Himalaya" panose="01010100010101010101" pitchFamily="2" charset="0"/>
              </a:rPr>
              <a:t>  A</a:t>
            </a:r>
            <a:r>
              <a:rPr lang="es-ES" sz="2400" dirty="0" smtClean="0">
                <a:solidFill>
                  <a:schemeClr val="bg2">
                    <a:lumMod val="10000"/>
                  </a:schemeClr>
                </a:solidFill>
                <a:latin typeface="Palatino Linotype" panose="02040502050505030304" pitchFamily="18" charset="0"/>
                <a:ea typeface="Microsoft Himalaya" panose="01010100010101010101" pitchFamily="2" charset="0"/>
                <a:cs typeface="Microsoft Himalaya" panose="01010100010101010101" pitchFamily="2" charset="0"/>
              </a:rPr>
              <a:t>A</a:t>
            </a:r>
            <a:r>
              <a:rPr lang="es-ES" sz="2400" dirty="0" smtClean="0">
                <a:latin typeface="Palatino Linotype" panose="02040502050505030304" pitchFamily="18" charset="0"/>
                <a:ea typeface="Microsoft Himalaya" panose="01010100010101010101" pitchFamily="2" charset="0"/>
                <a:cs typeface="Microsoft Himalaya" panose="01010100010101010101" pitchFamily="2" charset="0"/>
              </a:rPr>
              <a:t>P </a:t>
            </a:r>
            <a:r>
              <a:rPr lang="es-ES" sz="2400" dirty="0" smtClean="0">
                <a:solidFill>
                  <a:schemeClr val="bg2">
                    <a:lumMod val="10000"/>
                  </a:schemeClr>
                </a:solidFill>
                <a:latin typeface="Trebuchet MS" panose="020B0603020202020204" pitchFamily="34" charset="0"/>
                <a:ea typeface="Microsoft Himalaya" panose="01010100010101010101" pitchFamily="2" charset="0"/>
                <a:cs typeface="Microsoft Himalaya" panose="01010100010101010101" pitchFamily="2" charset="0"/>
              </a:rPr>
              <a:t>2017</a:t>
            </a:r>
          </a:p>
        </p:txBody>
      </p:sp>
      <p:pic>
        <p:nvPicPr>
          <p:cNvPr id="7" name="Picture 2" descr="Live-Med Iberia"/>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456373" y="6137672"/>
            <a:ext cx="2159000" cy="5715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774318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8 Imagen" descr="Heartbeat.png"/>
          <p:cNvPicPr>
            <a:picLocks noChangeAspect="1"/>
          </p:cNvPicPr>
          <p:nvPr userDrawn="1"/>
        </p:nvPicPr>
        <p:blipFill>
          <a:blip r:embed="rId3" cstate="print">
            <a:duotone>
              <a:schemeClr val="accent1">
                <a:shade val="45000"/>
                <a:satMod val="135000"/>
              </a:schemeClr>
              <a:prstClr val="white"/>
            </a:duotone>
          </a:blip>
          <a:srcRect r="37971" b="1133"/>
          <a:stretch>
            <a:fillRect/>
          </a:stretch>
        </p:blipFill>
        <p:spPr>
          <a:xfrm>
            <a:off x="-43" y="6072206"/>
            <a:ext cx="4286280" cy="428628"/>
          </a:xfrm>
          <a:prstGeom prst="rect">
            <a:avLst/>
          </a:prstGeom>
        </p:spPr>
      </p:pic>
      <p:sp>
        <p:nvSpPr>
          <p:cNvPr id="11"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7" name="CuadroTexto 6"/>
          <p:cNvSpPr txBox="1"/>
          <p:nvPr userDrawn="1"/>
        </p:nvSpPr>
        <p:spPr>
          <a:xfrm>
            <a:off x="-1392832" y="6237312"/>
            <a:ext cx="7392821" cy="720080"/>
          </a:xfrm>
          <a:prstGeom prst="rect">
            <a:avLst/>
          </a:prstGeom>
          <a:noFill/>
        </p:spPr>
        <p:txBody>
          <a:bodyPr vert="horz" wrap="square" lIns="91440" tIns="45720" rIns="91440" bIns="45720" rtlCol="0" anchor="ctr">
            <a:noAutofit/>
          </a:bodyPr>
          <a:lstStyle/>
          <a:p>
            <a:pPr algn="ctr"/>
            <a:r>
              <a:rPr lang="es-ES" sz="2400" dirty="0" smtClean="0">
                <a:solidFill>
                  <a:schemeClr val="bg2">
                    <a:lumMod val="10000"/>
                  </a:schemeClr>
                </a:solidFill>
                <a:latin typeface="Palatino Linotype" panose="02040502050505030304" pitchFamily="18" charset="0"/>
                <a:ea typeface="Microsoft Himalaya" panose="01010100010101010101" pitchFamily="2" charset="0"/>
                <a:cs typeface="Microsoft Himalaya" panose="01010100010101010101" pitchFamily="2" charset="0"/>
              </a:rPr>
              <a:t>PROGRAMA</a:t>
            </a:r>
            <a:r>
              <a:rPr lang="es-ES" sz="2400" dirty="0" smtClean="0">
                <a:latin typeface="Palatino Linotype" panose="02040502050505030304" pitchFamily="18" charset="0"/>
                <a:ea typeface="Microsoft Himalaya" panose="01010100010101010101" pitchFamily="2" charset="0"/>
                <a:cs typeface="Microsoft Himalaya" panose="01010100010101010101" pitchFamily="2" charset="0"/>
              </a:rPr>
              <a:t>  A</a:t>
            </a:r>
            <a:r>
              <a:rPr lang="es-ES" sz="2400" dirty="0" smtClean="0">
                <a:solidFill>
                  <a:schemeClr val="bg2">
                    <a:lumMod val="10000"/>
                  </a:schemeClr>
                </a:solidFill>
                <a:latin typeface="Palatino Linotype" panose="02040502050505030304" pitchFamily="18" charset="0"/>
                <a:ea typeface="Microsoft Himalaya" panose="01010100010101010101" pitchFamily="2" charset="0"/>
                <a:cs typeface="Microsoft Himalaya" panose="01010100010101010101" pitchFamily="2" charset="0"/>
              </a:rPr>
              <a:t>A</a:t>
            </a:r>
            <a:r>
              <a:rPr lang="es-ES" sz="2400" dirty="0" smtClean="0">
                <a:latin typeface="Palatino Linotype" panose="02040502050505030304" pitchFamily="18" charset="0"/>
                <a:ea typeface="Microsoft Himalaya" panose="01010100010101010101" pitchFamily="2" charset="0"/>
                <a:cs typeface="Microsoft Himalaya" panose="01010100010101010101" pitchFamily="2" charset="0"/>
              </a:rPr>
              <a:t>P </a:t>
            </a:r>
            <a:r>
              <a:rPr lang="es-ES" sz="2400" dirty="0" smtClean="0">
                <a:solidFill>
                  <a:schemeClr val="bg2">
                    <a:lumMod val="10000"/>
                  </a:schemeClr>
                </a:solidFill>
                <a:latin typeface="Trebuchet MS" panose="020B0603020202020204" pitchFamily="34" charset="0"/>
                <a:ea typeface="Microsoft Himalaya" panose="01010100010101010101" pitchFamily="2" charset="0"/>
                <a:cs typeface="Microsoft Himalaya" panose="01010100010101010101" pitchFamily="2" charset="0"/>
              </a:rPr>
              <a:t>2017</a:t>
            </a:r>
          </a:p>
        </p:txBody>
      </p:sp>
      <p:pic>
        <p:nvPicPr>
          <p:cNvPr id="6" name="Picture 2" descr="Live-Med Iberia"/>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456373" y="6137672"/>
            <a:ext cx="2159000" cy="5715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723160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los y subnivel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609600" y="159904"/>
            <a:ext cx="10972800" cy="604800"/>
          </a:xfrm>
          <a:noFill/>
        </p:spPr>
        <p:txBody>
          <a:bodyPr>
            <a:noAutofit/>
          </a:bodyPr>
          <a:lstStyle>
            <a:lvl1pPr algn="ctr">
              <a:defRPr sz="3200" b="1" baseline="0">
                <a:solidFill>
                  <a:schemeClr val="accent1"/>
                </a:solidFill>
              </a:defRPr>
            </a:lvl1pPr>
          </a:lstStyle>
          <a:p>
            <a:r>
              <a:rPr lang="es-ES" dirty="0" smtClean="0"/>
              <a:t>Título de diapositiva: es obligatorio</a:t>
            </a:r>
            <a:endParaRPr lang="es-ES" dirty="0"/>
          </a:p>
        </p:txBody>
      </p:sp>
      <p:sp>
        <p:nvSpPr>
          <p:cNvPr id="3" name="2 Marcador de contenido"/>
          <p:cNvSpPr>
            <a:spLocks noGrp="1"/>
          </p:cNvSpPr>
          <p:nvPr>
            <p:ph idx="1"/>
          </p:nvPr>
        </p:nvSpPr>
        <p:spPr>
          <a:xfrm>
            <a:off x="0" y="1015675"/>
            <a:ext cx="11582400" cy="4592024"/>
          </a:xfrm>
        </p:spPr>
        <p:txBody>
          <a:bodyPr>
            <a:normAutofit/>
          </a:bodyPr>
          <a:lstStyle>
            <a:lvl1pPr marL="808038" indent="-265113">
              <a:spcBef>
                <a:spcPts val="600"/>
              </a:spcBef>
              <a:buFontTx/>
              <a:buBlip>
                <a:blip r:embed="rId3"/>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2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2000">
                <a:solidFill>
                  <a:schemeClr val="accent1"/>
                </a:solidFill>
              </a:defRPr>
            </a:lvl3pPr>
            <a:lvl4pPr marL="2874963" indent="-184150">
              <a:spcBef>
                <a:spcPts val="600"/>
              </a:spcBef>
              <a:buClr>
                <a:schemeClr val="tx2"/>
              </a:buClr>
              <a:defRPr sz="2000">
                <a:solidFill>
                  <a:schemeClr val="accent1"/>
                </a:solidFill>
              </a:defRPr>
            </a:lvl4pPr>
            <a:lvl5pPr marL="3590925" indent="-185738">
              <a:spcBef>
                <a:spcPts val="600"/>
              </a:spcBef>
              <a:buClr>
                <a:schemeClr val="tx2"/>
              </a:buClr>
              <a:defRPr sz="20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6" name="Marcador de texto 5"/>
          <p:cNvSpPr>
            <a:spLocks noGrp="1"/>
          </p:cNvSpPr>
          <p:nvPr>
            <p:ph type="body" sz="quarter" idx="10"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pic>
        <p:nvPicPr>
          <p:cNvPr id="13" name="Imagen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4" name="Imagen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8800" y="6447600"/>
            <a:ext cx="2972697" cy="291600"/>
          </a:xfrm>
          <a:prstGeom prst="rect">
            <a:avLst/>
          </a:prstGeom>
        </p:spPr>
      </p:pic>
      <p:pic>
        <p:nvPicPr>
          <p:cNvPr id="8" name="9 Imagen" descr="Heartbeat.png"/>
          <p:cNvPicPr>
            <a:picLocks noChangeAspect="1"/>
          </p:cNvPicPr>
          <p:nvPr userDrawn="1"/>
        </p:nvPicPr>
        <p:blipFill>
          <a:blip r:embed="rId6"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gunta interacti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Marcador de texto"/>
          <p:cNvSpPr>
            <a:spLocks noGrp="1"/>
          </p:cNvSpPr>
          <p:nvPr>
            <p:ph type="body" idx="1" hasCustomPrompt="1"/>
          </p:nvPr>
        </p:nvSpPr>
        <p:spPr>
          <a:xfrm>
            <a:off x="963084" y="2276872"/>
            <a:ext cx="10363200" cy="3330826"/>
          </a:xfrm>
        </p:spPr>
        <p:txBody>
          <a:bodyPr anchor="t"/>
          <a:lstStyle>
            <a:lvl1pPr marL="457200" indent="-457200">
              <a:spcBef>
                <a:spcPts val="600"/>
              </a:spcBef>
              <a:buClr>
                <a:schemeClr val="tx2"/>
              </a:buClr>
              <a:buFont typeface="+mj-lt"/>
              <a:buAutoNum type="arabicPeriod"/>
              <a:defRPr sz="2400" b="1"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Respuesta 1</a:t>
            </a:r>
          </a:p>
          <a:p>
            <a:pPr lvl="0"/>
            <a:r>
              <a:rPr lang="es-ES" dirty="0" smtClean="0"/>
              <a:t>Respuesta 2</a:t>
            </a:r>
          </a:p>
          <a:p>
            <a:pPr lvl="0"/>
            <a:r>
              <a:rPr lang="es-ES" dirty="0" smtClean="0"/>
              <a:t>Respuesta 3</a:t>
            </a:r>
          </a:p>
          <a:p>
            <a:pPr lvl="0"/>
            <a:r>
              <a:rPr lang="es-ES" dirty="0" smtClean="0"/>
              <a:t>Respuesta 4</a:t>
            </a:r>
          </a:p>
        </p:txBody>
      </p:sp>
      <p:sp>
        <p:nvSpPr>
          <p:cNvPr id="13" name="2 Marcador de texto"/>
          <p:cNvSpPr>
            <a:spLocks noGrp="1"/>
          </p:cNvSpPr>
          <p:nvPr>
            <p:ph type="body" idx="10" hasCustomPrompt="1"/>
          </p:nvPr>
        </p:nvSpPr>
        <p:spPr>
          <a:xfrm>
            <a:off x="963084" y="908721"/>
            <a:ext cx="10363200" cy="1035465"/>
          </a:xfrm>
        </p:spPr>
        <p:txBody>
          <a:bodyPr anchor="b">
            <a:normAutofit/>
          </a:bodyPr>
          <a:lstStyle>
            <a:lvl1pPr marL="0" indent="0" algn="ctr">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Enunciado de la pregunta X</a:t>
            </a:r>
          </a:p>
        </p:txBody>
      </p:sp>
      <p:sp>
        <p:nvSpPr>
          <p:cNvPr id="14" name="Marcador de texto 5"/>
          <p:cNvSpPr>
            <a:spLocks noGrp="1"/>
          </p:cNvSpPr>
          <p:nvPr>
            <p:ph type="body" sz="quarter" idx="11"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8"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Pregunta X</a:t>
            </a:r>
            <a:endParaRPr lang="es-ES" dirty="0"/>
          </a:p>
        </p:txBody>
      </p:sp>
      <p:pic>
        <p:nvPicPr>
          <p:cNvPr id="15" name="Imagen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16" name="Imagen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8800" y="6447600"/>
            <a:ext cx="2972697" cy="291600"/>
          </a:xfrm>
          <a:prstGeom prst="rect">
            <a:avLst/>
          </a:prstGeom>
        </p:spPr>
      </p:pic>
      <p:pic>
        <p:nvPicPr>
          <p:cNvPr id="9"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áre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2 Marcador de contenido"/>
          <p:cNvSpPr>
            <a:spLocks noGrp="1"/>
          </p:cNvSpPr>
          <p:nvPr>
            <p:ph idx="10"/>
          </p:nvPr>
        </p:nvSpPr>
        <p:spPr>
          <a:xfrm>
            <a:off x="0" y="1015674"/>
            <a:ext cx="5999989" cy="4645574"/>
          </a:xfrm>
        </p:spPr>
        <p:txBody>
          <a:bodyPr/>
          <a:lstStyle>
            <a:lvl1pPr marL="808038" indent="-265113">
              <a:spcBef>
                <a:spcPts val="600"/>
              </a:spcBef>
              <a:buFontTx/>
              <a:buBlip>
                <a:blip r:embed="rId3"/>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2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2000">
                <a:solidFill>
                  <a:schemeClr val="accent1"/>
                </a:solidFill>
              </a:defRPr>
            </a:lvl3pPr>
            <a:lvl4pPr marL="2874963" indent="-184150">
              <a:spcBef>
                <a:spcPts val="600"/>
              </a:spcBef>
              <a:buClr>
                <a:schemeClr val="tx2"/>
              </a:buClr>
              <a:defRPr sz="2000">
                <a:solidFill>
                  <a:schemeClr val="accent1"/>
                </a:solidFill>
              </a:defRPr>
            </a:lvl4pPr>
            <a:lvl5pPr marL="3590925" indent="-185738">
              <a:spcBef>
                <a:spcPts val="600"/>
              </a:spcBef>
              <a:buClr>
                <a:schemeClr val="tx2"/>
              </a:buClr>
              <a:defRPr sz="20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4" name="Marcador de texto 5"/>
          <p:cNvSpPr>
            <a:spLocks noGrp="1"/>
          </p:cNvSpPr>
          <p:nvPr>
            <p:ph type="body" sz="quarter" idx="12"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5" name="2 Marcador de contenido"/>
          <p:cNvSpPr>
            <a:spLocks noGrp="1"/>
          </p:cNvSpPr>
          <p:nvPr>
            <p:ph idx="13"/>
          </p:nvPr>
        </p:nvSpPr>
        <p:spPr>
          <a:xfrm>
            <a:off x="6183808" y="1015674"/>
            <a:ext cx="5384800" cy="4645574"/>
          </a:xfrm>
        </p:spPr>
        <p:txBody>
          <a:bodyPr/>
          <a:lstStyle>
            <a:lvl1pPr marL="265113" indent="-265113">
              <a:spcBef>
                <a:spcPts val="600"/>
              </a:spcBef>
              <a:buFontTx/>
              <a:buBlip>
                <a:blip r:embed="rId3"/>
              </a:buBlip>
              <a:defRPr sz="2400">
                <a:solidFill>
                  <a:schemeClr val="accent1"/>
                </a:solidFill>
              </a:defRPr>
            </a:lvl1pPr>
            <a:lvl2pPr marL="981075" indent="-265113">
              <a:spcBef>
                <a:spcPts val="600"/>
              </a:spcBef>
              <a:buClr>
                <a:schemeClr val="tx2"/>
              </a:buClr>
              <a:buSzPct val="100000"/>
              <a:buFont typeface="Wingdings" panose="05000000000000000000" pitchFamily="2" charset="2"/>
              <a:buChar char="v"/>
              <a:defRPr sz="2200">
                <a:solidFill>
                  <a:schemeClr val="accent1"/>
                </a:solidFill>
              </a:defRPr>
            </a:lvl2pPr>
            <a:lvl3pPr marL="1709738" indent="-279400">
              <a:spcBef>
                <a:spcPts val="600"/>
              </a:spcBef>
              <a:buClr>
                <a:schemeClr val="tx2"/>
              </a:buClr>
              <a:buSzPct val="100000"/>
              <a:buFont typeface="Wingdings" panose="05000000000000000000" pitchFamily="2" charset="2"/>
              <a:buChar char="ü"/>
              <a:defRPr sz="2000">
                <a:solidFill>
                  <a:schemeClr val="accent1"/>
                </a:solidFill>
              </a:defRPr>
            </a:lvl3pPr>
            <a:lvl4pPr marL="2332038" indent="-184150">
              <a:spcBef>
                <a:spcPts val="600"/>
              </a:spcBef>
              <a:buClr>
                <a:schemeClr val="tx2"/>
              </a:buClr>
              <a:defRPr sz="2000">
                <a:solidFill>
                  <a:schemeClr val="accent1"/>
                </a:solidFill>
              </a:defRPr>
            </a:lvl4pPr>
            <a:lvl5pPr marL="3048000" indent="-173038">
              <a:spcBef>
                <a:spcPts val="600"/>
              </a:spcBef>
              <a:buClr>
                <a:schemeClr val="tx2"/>
              </a:buClr>
              <a:defRPr sz="20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8"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20" name="Imagen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11" name="Imagen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8800" y="6447600"/>
            <a:ext cx="2972697" cy="291600"/>
          </a:xfrm>
          <a:prstGeom prst="rect">
            <a:avLst/>
          </a:prstGeom>
        </p:spPr>
      </p:pic>
      <p:pic>
        <p:nvPicPr>
          <p:cNvPr id="9" name="9 Imagen" descr="Heartbeat.png"/>
          <p:cNvPicPr>
            <a:picLocks noChangeAspect="1"/>
          </p:cNvPicPr>
          <p:nvPr userDrawn="1"/>
        </p:nvPicPr>
        <p:blipFill>
          <a:blip r:embed="rId6"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áreas con cabecer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609600" y="908721"/>
            <a:ext cx="5386917" cy="906115"/>
          </a:xfrm>
        </p:spPr>
        <p:txBody>
          <a:bodyPr anchor="b"/>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7" name="2 Marcador de texto"/>
          <p:cNvSpPr>
            <a:spLocks noGrp="1"/>
          </p:cNvSpPr>
          <p:nvPr>
            <p:ph type="body" idx="10"/>
          </p:nvPr>
        </p:nvSpPr>
        <p:spPr>
          <a:xfrm>
            <a:off x="6192011" y="908722"/>
            <a:ext cx="5386917" cy="906115"/>
          </a:xfrm>
        </p:spPr>
        <p:txBody>
          <a:bodyPr anchor="b"/>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8" name="2 Marcador de contenido"/>
          <p:cNvSpPr>
            <a:spLocks noGrp="1"/>
          </p:cNvSpPr>
          <p:nvPr>
            <p:ph idx="11"/>
          </p:nvPr>
        </p:nvSpPr>
        <p:spPr>
          <a:xfrm>
            <a:off x="-43" y="1886844"/>
            <a:ext cx="6000032" cy="3774405"/>
          </a:xfrm>
        </p:spPr>
        <p:txBody>
          <a:bodyPr/>
          <a:lstStyle>
            <a:lvl1pPr marL="808038" indent="-265113">
              <a:spcBef>
                <a:spcPts val="600"/>
              </a:spcBef>
              <a:buFontTx/>
              <a:buBlip>
                <a:blip r:embed="rId3"/>
              </a:buBlip>
              <a:defRPr sz="22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0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1800">
                <a:solidFill>
                  <a:schemeClr val="accent1"/>
                </a:solidFill>
              </a:defRPr>
            </a:lvl3pPr>
            <a:lvl4pPr marL="2874963" indent="-184150">
              <a:spcBef>
                <a:spcPts val="600"/>
              </a:spcBef>
              <a:buClr>
                <a:schemeClr val="tx2"/>
              </a:buClr>
              <a:defRPr sz="1800">
                <a:solidFill>
                  <a:schemeClr val="accent1"/>
                </a:solidFill>
              </a:defRPr>
            </a:lvl4pPr>
            <a:lvl5pPr marL="3590925" indent="-185738">
              <a:spcBef>
                <a:spcPts val="600"/>
              </a:spcBef>
              <a:buClr>
                <a:schemeClr val="tx2"/>
              </a:buClr>
              <a:defRPr sz="18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6"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21" name="2 Marcador de contenido"/>
          <p:cNvSpPr>
            <a:spLocks noGrp="1"/>
          </p:cNvSpPr>
          <p:nvPr>
            <p:ph idx="14"/>
          </p:nvPr>
        </p:nvSpPr>
        <p:spPr>
          <a:xfrm>
            <a:off x="6192011" y="1886844"/>
            <a:ext cx="5384800" cy="3774405"/>
          </a:xfrm>
        </p:spPr>
        <p:txBody>
          <a:bodyPr/>
          <a:lstStyle>
            <a:lvl1pPr marL="265113" indent="-265113">
              <a:spcBef>
                <a:spcPts val="600"/>
              </a:spcBef>
              <a:buFontTx/>
              <a:buBlip>
                <a:blip r:embed="rId3"/>
              </a:buBlip>
              <a:defRPr sz="2200">
                <a:solidFill>
                  <a:schemeClr val="accent1"/>
                </a:solidFill>
              </a:defRPr>
            </a:lvl1pPr>
            <a:lvl2pPr marL="981075" indent="-265113">
              <a:spcBef>
                <a:spcPts val="600"/>
              </a:spcBef>
              <a:buClr>
                <a:schemeClr val="tx2"/>
              </a:buClr>
              <a:buSzPct val="100000"/>
              <a:buFont typeface="Wingdings" panose="05000000000000000000" pitchFamily="2" charset="2"/>
              <a:buChar char="v"/>
              <a:defRPr sz="2000">
                <a:solidFill>
                  <a:schemeClr val="accent1"/>
                </a:solidFill>
              </a:defRPr>
            </a:lvl2pPr>
            <a:lvl3pPr marL="1709738" indent="-265113">
              <a:spcBef>
                <a:spcPts val="600"/>
              </a:spcBef>
              <a:buClr>
                <a:schemeClr val="tx2"/>
              </a:buClr>
              <a:buSzPct val="100000"/>
              <a:buFont typeface="Wingdings" panose="05000000000000000000" pitchFamily="2" charset="2"/>
              <a:buChar char="ü"/>
              <a:defRPr sz="1800">
                <a:solidFill>
                  <a:schemeClr val="accent1"/>
                </a:solidFill>
              </a:defRPr>
            </a:lvl3pPr>
            <a:lvl4pPr marL="2332038" indent="-184150">
              <a:spcBef>
                <a:spcPts val="600"/>
              </a:spcBef>
              <a:buClr>
                <a:schemeClr val="tx2"/>
              </a:buClr>
              <a:defRPr sz="1800">
                <a:solidFill>
                  <a:schemeClr val="accent1"/>
                </a:solidFill>
              </a:defRPr>
            </a:lvl4pPr>
            <a:lvl5pPr marL="3048000" indent="-173038">
              <a:spcBef>
                <a:spcPts val="600"/>
              </a:spcBef>
              <a:buClr>
                <a:schemeClr val="tx2"/>
              </a:buClr>
              <a:defRPr sz="18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22"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23" name="Imagen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13" name="Imagen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8800" y="6447600"/>
            <a:ext cx="2972697" cy="291600"/>
          </a:xfrm>
          <a:prstGeom prst="rect">
            <a:avLst/>
          </a:prstGeom>
        </p:spPr>
      </p:pic>
      <p:pic>
        <p:nvPicPr>
          <p:cNvPr id="11" name="9 Imagen" descr="Heartbeat.png"/>
          <p:cNvPicPr>
            <a:picLocks noChangeAspect="1"/>
          </p:cNvPicPr>
          <p:nvPr userDrawn="1"/>
        </p:nvPicPr>
        <p:blipFill>
          <a:blip r:embed="rId6"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bierta sin estructur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5"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16" name="Imagen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9" name="Imagen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8800" y="6447600"/>
            <a:ext cx="2972697" cy="291600"/>
          </a:xfrm>
          <a:prstGeom prst="rect">
            <a:avLst/>
          </a:prstGeom>
        </p:spPr>
      </p:pic>
      <p:pic>
        <p:nvPicPr>
          <p:cNvPr id="7"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enzo 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pic>
        <p:nvPicPr>
          <p:cNvPr id="14" name="Imagen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8" name="Imagen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8800" y="6447600"/>
            <a:ext cx="2972697" cy="291600"/>
          </a:xfrm>
          <a:prstGeom prst="rect">
            <a:avLst/>
          </a:prstGeom>
        </p:spPr>
      </p:pic>
      <p:pic>
        <p:nvPicPr>
          <p:cNvPr id="6"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os áreas asimétric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2 Marcador de texto"/>
          <p:cNvSpPr>
            <a:spLocks noGrp="1"/>
          </p:cNvSpPr>
          <p:nvPr>
            <p:ph type="body" idx="10"/>
          </p:nvPr>
        </p:nvSpPr>
        <p:spPr>
          <a:xfrm>
            <a:off x="609600" y="1484784"/>
            <a:ext cx="4085547" cy="690092"/>
          </a:xfrm>
        </p:spPr>
        <p:txBody>
          <a:bodyPr anchor="b">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2 Marcador de contenido"/>
          <p:cNvSpPr>
            <a:spLocks noGrp="1"/>
          </p:cNvSpPr>
          <p:nvPr>
            <p:ph idx="11"/>
          </p:nvPr>
        </p:nvSpPr>
        <p:spPr>
          <a:xfrm>
            <a:off x="1" y="2174876"/>
            <a:ext cx="4659993" cy="3486706"/>
          </a:xfrm>
        </p:spPr>
        <p:txBody>
          <a:bodyPr>
            <a:normAutofit/>
          </a:bodyPr>
          <a:lstStyle>
            <a:lvl1pPr marL="715963" indent="-185738">
              <a:spcBef>
                <a:spcPts val="600"/>
              </a:spcBef>
              <a:buFontTx/>
              <a:buBlip>
                <a:blip r:embed="rId3"/>
              </a:buBlip>
              <a:defRPr sz="1800">
                <a:solidFill>
                  <a:schemeClr val="accent1"/>
                </a:solidFill>
              </a:defRPr>
            </a:lvl1pPr>
            <a:lvl2pPr marL="1073150" indent="-173038">
              <a:spcBef>
                <a:spcPts val="600"/>
              </a:spcBef>
              <a:buClr>
                <a:schemeClr val="tx2"/>
              </a:buClr>
              <a:buSzPct val="100000"/>
              <a:buFont typeface="Wingdings" panose="05000000000000000000" pitchFamily="2" charset="2"/>
              <a:buChar char="v"/>
              <a:defRPr sz="1600">
                <a:solidFill>
                  <a:schemeClr val="accent1"/>
                </a:solidFill>
              </a:defRPr>
            </a:lvl2pPr>
            <a:lvl3pPr marL="1431925" indent="-173038">
              <a:spcBef>
                <a:spcPts val="600"/>
              </a:spcBef>
              <a:buClr>
                <a:schemeClr val="tx2"/>
              </a:buClr>
              <a:buSzPct val="100000"/>
              <a:buFont typeface="Wingdings" panose="05000000000000000000" pitchFamily="2" charset="2"/>
              <a:buChar char="ü"/>
              <a:defRPr sz="1400">
                <a:solidFill>
                  <a:schemeClr val="accent1"/>
                </a:solidFill>
              </a:defRPr>
            </a:lvl3pPr>
            <a:lvl4pPr marL="1789113" indent="-173038">
              <a:spcBef>
                <a:spcPts val="600"/>
              </a:spcBef>
              <a:buClr>
                <a:schemeClr val="tx2"/>
              </a:buClr>
              <a:defRPr sz="1400">
                <a:solidFill>
                  <a:schemeClr val="accent1"/>
                </a:solidFill>
              </a:defRPr>
            </a:lvl4pPr>
            <a:lvl5pPr marL="2146300" indent="-173038">
              <a:spcBef>
                <a:spcPts val="600"/>
              </a:spcBef>
              <a:buClr>
                <a:schemeClr val="tx2"/>
              </a:buClr>
              <a:defRPr sz="14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7" name="2 Marcador de contenido"/>
          <p:cNvSpPr>
            <a:spLocks noGrp="1"/>
          </p:cNvSpPr>
          <p:nvPr>
            <p:ph idx="1"/>
          </p:nvPr>
        </p:nvSpPr>
        <p:spPr>
          <a:xfrm>
            <a:off x="4695147" y="274640"/>
            <a:ext cx="6887253" cy="5386608"/>
          </a:xfrm>
        </p:spPr>
        <p:txBody>
          <a:bodyPr/>
          <a:lstStyle>
            <a:lvl1pPr marL="450850" indent="-266700">
              <a:spcBef>
                <a:spcPts val="600"/>
              </a:spcBef>
              <a:buFontTx/>
              <a:buBlip>
                <a:blip r:embed="rId3"/>
              </a:buBlip>
              <a:defRPr sz="2400">
                <a:solidFill>
                  <a:schemeClr val="accent1"/>
                </a:solidFill>
              </a:defRPr>
            </a:lvl1pPr>
            <a:lvl2pPr marL="1166813" indent="-265113">
              <a:spcBef>
                <a:spcPts val="600"/>
              </a:spcBef>
              <a:buClr>
                <a:schemeClr val="tx2"/>
              </a:buClr>
              <a:buSzPct val="100000"/>
              <a:buFont typeface="Wingdings" panose="05000000000000000000" pitchFamily="2" charset="2"/>
              <a:buChar char="v"/>
              <a:defRPr sz="2200">
                <a:solidFill>
                  <a:schemeClr val="accent1"/>
                </a:solidFill>
              </a:defRPr>
            </a:lvl2pPr>
            <a:lvl3pPr marL="1881188" indent="-265113">
              <a:spcBef>
                <a:spcPts val="600"/>
              </a:spcBef>
              <a:buClr>
                <a:schemeClr val="tx2"/>
              </a:buClr>
              <a:buSzPct val="100000"/>
              <a:buFont typeface="Wingdings" panose="05000000000000000000" pitchFamily="2" charset="2"/>
              <a:buChar char="ü"/>
              <a:defRPr sz="2000">
                <a:solidFill>
                  <a:schemeClr val="accent1"/>
                </a:solidFill>
              </a:defRPr>
            </a:lvl3pPr>
            <a:lvl4pPr marL="2517775" indent="-173038">
              <a:spcBef>
                <a:spcPts val="600"/>
              </a:spcBef>
              <a:buClr>
                <a:schemeClr val="tx2"/>
              </a:buClr>
              <a:defRPr>
                <a:solidFill>
                  <a:schemeClr val="accent1"/>
                </a:solidFill>
              </a:defRPr>
            </a:lvl4pPr>
            <a:lvl5pPr marL="3233738" indent="-185738">
              <a:spcBef>
                <a:spcPts val="600"/>
              </a:spcBef>
              <a:buClr>
                <a:schemeClr val="tx2"/>
              </a:buClr>
              <a:defRPr>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3" name="Título 2"/>
          <p:cNvSpPr>
            <a:spLocks noGrp="1"/>
          </p:cNvSpPr>
          <p:nvPr>
            <p:ph type="title" hasCustomPrompt="1"/>
          </p:nvPr>
        </p:nvSpPr>
        <p:spPr>
          <a:xfrm>
            <a:off x="609601" y="274639"/>
            <a:ext cx="4050393" cy="1210145"/>
          </a:xfrm>
        </p:spPr>
        <p:txBody>
          <a:bodyPr>
            <a:noAutofit/>
          </a:bodyPr>
          <a:lstStyle>
            <a:lvl1pPr>
              <a:defRPr sz="2400" b="1">
                <a:solidFill>
                  <a:schemeClr val="accent1"/>
                </a:solidFill>
              </a:defRPr>
            </a:lvl1pPr>
          </a:lstStyle>
          <a:p>
            <a:r>
              <a:rPr lang="es-ES" dirty="0" smtClean="0"/>
              <a:t>Título de diapositiva: es obligatorio</a:t>
            </a:r>
            <a:endParaRPr lang="es-ES" dirty="0"/>
          </a:p>
        </p:txBody>
      </p:sp>
      <p:sp>
        <p:nvSpPr>
          <p:cNvPr id="18"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pic>
        <p:nvPicPr>
          <p:cNvPr id="21" name="Imagen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13" name="Imagen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8800" y="6447600"/>
            <a:ext cx="2972697" cy="291600"/>
          </a:xfrm>
          <a:prstGeom prst="rect">
            <a:avLst/>
          </a:prstGeom>
        </p:spPr>
      </p:pic>
      <p:pic>
        <p:nvPicPr>
          <p:cNvPr id="10" name="9 Imagen" descr="Heartbeat.png"/>
          <p:cNvPicPr>
            <a:picLocks noChangeAspect="1"/>
          </p:cNvPicPr>
          <p:nvPr userDrawn="1"/>
        </p:nvPicPr>
        <p:blipFill>
          <a:blip r:embed="rId6"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n y explica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Marcador de posición de imagen"/>
          <p:cNvSpPr>
            <a:spLocks noGrp="1"/>
          </p:cNvSpPr>
          <p:nvPr>
            <p:ph type="pic" idx="1"/>
          </p:nvPr>
        </p:nvSpPr>
        <p:spPr>
          <a:xfrm>
            <a:off x="3503712" y="908720"/>
            <a:ext cx="5183221" cy="216457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dirty="0"/>
          </a:p>
        </p:txBody>
      </p:sp>
      <p:sp>
        <p:nvSpPr>
          <p:cNvPr id="14"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6" name="2 Marcador de texto"/>
          <p:cNvSpPr>
            <a:spLocks noGrp="1"/>
          </p:cNvSpPr>
          <p:nvPr>
            <p:ph type="body" idx="10"/>
          </p:nvPr>
        </p:nvSpPr>
        <p:spPr>
          <a:xfrm>
            <a:off x="911424" y="3140968"/>
            <a:ext cx="10271787" cy="417054"/>
          </a:xfrm>
        </p:spPr>
        <p:txBody>
          <a:bodyPr anchor="b">
            <a:noAutofit/>
          </a:bodyPr>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8" name="2 Marcador de contenido"/>
          <p:cNvSpPr>
            <a:spLocks noGrp="1"/>
          </p:cNvSpPr>
          <p:nvPr>
            <p:ph idx="11"/>
          </p:nvPr>
        </p:nvSpPr>
        <p:spPr>
          <a:xfrm>
            <a:off x="0" y="3573016"/>
            <a:ext cx="11183211" cy="2088232"/>
          </a:xfrm>
        </p:spPr>
        <p:txBody>
          <a:bodyPr>
            <a:noAutofit/>
          </a:bodyPr>
          <a:lstStyle>
            <a:lvl1pPr marL="808038" indent="-265113">
              <a:spcBef>
                <a:spcPts val="600"/>
              </a:spcBef>
              <a:buFontTx/>
              <a:buBlip>
                <a:blip r:embed="rId3"/>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0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1600">
                <a:solidFill>
                  <a:schemeClr val="accent1"/>
                </a:solidFill>
              </a:defRPr>
            </a:lvl3pPr>
            <a:lvl4pPr marL="2874963" indent="-184150">
              <a:spcBef>
                <a:spcPts val="600"/>
              </a:spcBef>
              <a:buClr>
                <a:schemeClr val="tx2"/>
              </a:buClr>
              <a:defRPr sz="1600">
                <a:solidFill>
                  <a:schemeClr val="accent1"/>
                </a:solidFill>
              </a:defRPr>
            </a:lvl4pPr>
            <a:lvl5pPr marL="3590925" indent="-185738">
              <a:spcBef>
                <a:spcPts val="600"/>
              </a:spcBef>
              <a:buClr>
                <a:schemeClr val="tx2"/>
              </a:buClr>
              <a:defRPr sz="16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9"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21" name="Imagen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13" name="Imagen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8800" y="6447600"/>
            <a:ext cx="2972697" cy="291600"/>
          </a:xfrm>
          <a:prstGeom prst="rect">
            <a:avLst/>
          </a:prstGeom>
        </p:spPr>
      </p:pic>
      <p:pic>
        <p:nvPicPr>
          <p:cNvPr id="10" name="9 Imagen" descr="Heartbeat.png"/>
          <p:cNvPicPr>
            <a:picLocks noChangeAspect="1"/>
          </p:cNvPicPr>
          <p:nvPr userDrawn="1"/>
        </p:nvPicPr>
        <p:blipFill>
          <a:blip r:embed="rId6"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34764A-3372-4F92-A04B-C6D954743B17}" type="datetimeFigureOut">
              <a:rPr lang="es-ES" smtClean="0"/>
              <a:pPr/>
              <a:t>03/10/2017</a:t>
            </a:fld>
            <a:endParaRPr lang="es-ES"/>
          </a:p>
        </p:txBody>
      </p:sp>
      <p:sp>
        <p:nvSpPr>
          <p:cNvPr id="5" name="4 Marcador de pie de página"/>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386E7-29ED-41AB-9506-B1B1EB43D00B}"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60"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61" r:id="rId11"/>
    <p:sldLayoutId id="2147483662" r:id="rId12"/>
    <p:sldLayoutId id="214748366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3789040"/>
            <a:ext cx="11277600" cy="1285884"/>
          </a:xfrm>
        </p:spPr>
        <p:txBody>
          <a:bodyPr/>
          <a:lstStyle/>
          <a:p>
            <a:r>
              <a:rPr lang="es-ES" dirty="0"/>
              <a:t>Controlando asma y </a:t>
            </a:r>
            <a:r>
              <a:rPr lang="es-ES" dirty="0" smtClean="0"/>
              <a:t>rinitis:</a:t>
            </a:r>
            <a:r>
              <a:rPr lang="es-ES" dirty="0"/>
              <a:t> </a:t>
            </a:r>
            <a:r>
              <a:rPr lang="es-ES" dirty="0" smtClean="0"/>
              <a:t>algo </a:t>
            </a:r>
            <a:r>
              <a:rPr lang="es-ES" dirty="0"/>
              <a:t>más que fármacos</a:t>
            </a:r>
          </a:p>
        </p:txBody>
      </p:sp>
      <p:sp>
        <p:nvSpPr>
          <p:cNvPr id="3" name="2 Subtítulo"/>
          <p:cNvSpPr>
            <a:spLocks noGrp="1"/>
          </p:cNvSpPr>
          <p:nvPr>
            <p:ph type="subTitle" idx="1"/>
          </p:nvPr>
        </p:nvSpPr>
        <p:spPr/>
        <p:txBody>
          <a:bodyPr anchor="ctr" anchorCtr="0">
            <a:normAutofit fontScale="55000" lnSpcReduction="20000"/>
          </a:bodyPr>
          <a:lstStyle/>
          <a:p>
            <a:r>
              <a:rPr lang="es-ES" sz="5100" dirty="0"/>
              <a:t>Dr. Enrique </a:t>
            </a:r>
            <a:r>
              <a:rPr lang="es-ES" sz="5100" dirty="0" err="1"/>
              <a:t>Mascarós</a:t>
            </a:r>
            <a:r>
              <a:rPr lang="es-ES" sz="5100" dirty="0"/>
              <a:t> Balaguer. </a:t>
            </a:r>
            <a:r>
              <a:rPr lang="es-ES" sz="5100" dirty="0" smtClean="0"/>
              <a:t>C.S. Fuente </a:t>
            </a:r>
            <a:r>
              <a:rPr lang="es-ES" sz="5100" dirty="0"/>
              <a:t>de San Luis. </a:t>
            </a:r>
            <a:r>
              <a:rPr lang="es-ES" sz="5100" dirty="0" smtClean="0"/>
              <a:t>Valencia</a:t>
            </a:r>
            <a:endParaRPr lang="es-ES" sz="5100" dirty="0"/>
          </a:p>
          <a:p>
            <a:r>
              <a:rPr lang="es-ES" sz="5100" dirty="0"/>
              <a:t>Dr. José Manuel Helguera Quevedo. </a:t>
            </a:r>
            <a:r>
              <a:rPr lang="es-ES" sz="5100" dirty="0" smtClean="0"/>
              <a:t>C.S Bajo </a:t>
            </a:r>
            <a:r>
              <a:rPr lang="es-ES" sz="5100" dirty="0" err="1" smtClean="0"/>
              <a:t>Asón</a:t>
            </a:r>
            <a:r>
              <a:rPr lang="es-ES" sz="5100" dirty="0" smtClean="0"/>
              <a:t>. </a:t>
            </a:r>
            <a:r>
              <a:rPr lang="es-ES" sz="5100" smtClean="0"/>
              <a:t>Ampuero</a:t>
            </a:r>
            <a:endParaRPr lang="es-ES" sz="2000" dirty="0"/>
          </a:p>
        </p:txBody>
      </p:sp>
    </p:spTree>
    <p:extLst>
      <p:ext uri="{BB962C8B-B14F-4D97-AF65-F5344CB8AC3E}">
        <p14:creationId xmlns:p14="http://schemas.microsoft.com/office/powerpoint/2010/main" val="28099020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Caso </a:t>
            </a:r>
            <a:r>
              <a:rPr lang="es-ES" b="1" dirty="0" smtClean="0"/>
              <a:t>clínico</a:t>
            </a:r>
            <a:r>
              <a:rPr lang="es-ES" b="1" dirty="0"/>
              <a:t>: e</a:t>
            </a:r>
            <a:r>
              <a:rPr lang="es-ES" b="1" dirty="0" smtClean="0"/>
              <a:t>xploración física </a:t>
            </a:r>
            <a:endParaRPr lang="es-ES" b="1" dirty="0"/>
          </a:p>
        </p:txBody>
      </p:sp>
      <p:sp>
        <p:nvSpPr>
          <p:cNvPr id="3" name="2 Marcador de contenido"/>
          <p:cNvSpPr>
            <a:spLocks noGrp="1"/>
          </p:cNvSpPr>
          <p:nvPr>
            <p:ph idx="1"/>
          </p:nvPr>
        </p:nvSpPr>
        <p:spPr>
          <a:xfrm>
            <a:off x="0" y="1861312"/>
            <a:ext cx="8400256" cy="4592024"/>
          </a:xfrm>
        </p:spPr>
        <p:txBody>
          <a:bodyPr>
            <a:normAutofit/>
          </a:bodyPr>
          <a:lstStyle/>
          <a:p>
            <a:pPr>
              <a:spcBef>
                <a:spcPts val="600"/>
              </a:spcBef>
            </a:pPr>
            <a:r>
              <a:rPr lang="es-ES" dirty="0"/>
              <a:t>Temperatura </a:t>
            </a:r>
            <a:r>
              <a:rPr lang="es-ES" dirty="0">
                <a:solidFill>
                  <a:srgbClr val="C00000"/>
                </a:solidFill>
              </a:rPr>
              <a:t>36,8 </a:t>
            </a:r>
            <a:r>
              <a:rPr lang="es-ES" baseline="30000" dirty="0">
                <a:solidFill>
                  <a:srgbClr val="C00000"/>
                </a:solidFill>
              </a:rPr>
              <a:t>o</a:t>
            </a:r>
            <a:r>
              <a:rPr lang="es-ES" dirty="0">
                <a:solidFill>
                  <a:srgbClr val="C00000"/>
                </a:solidFill>
              </a:rPr>
              <a:t>C</a:t>
            </a:r>
            <a:r>
              <a:rPr lang="es-ES" dirty="0"/>
              <a:t>.</a:t>
            </a:r>
            <a:endParaRPr lang="es-ES" dirty="0">
              <a:solidFill>
                <a:srgbClr val="C00000"/>
              </a:solidFill>
            </a:endParaRPr>
          </a:p>
          <a:p>
            <a:pPr>
              <a:spcBef>
                <a:spcPts val="600"/>
              </a:spcBef>
            </a:pPr>
            <a:r>
              <a:rPr lang="es-ES" dirty="0">
                <a:solidFill>
                  <a:srgbClr val="C00000"/>
                </a:solidFill>
              </a:rPr>
              <a:t>Rinorrea acuosa bilateral</a:t>
            </a:r>
            <a:r>
              <a:rPr lang="es-ES" dirty="0"/>
              <a:t> con ligero edema uvular. No foco amigdalar.</a:t>
            </a:r>
          </a:p>
          <a:p>
            <a:pPr>
              <a:spcBef>
                <a:spcPts val="600"/>
              </a:spcBef>
            </a:pPr>
            <a:r>
              <a:rPr lang="es-ES" dirty="0">
                <a:solidFill>
                  <a:srgbClr val="C00000"/>
                </a:solidFill>
              </a:rPr>
              <a:t>Leve inyección conjuntival</a:t>
            </a:r>
            <a:r>
              <a:rPr lang="es-ES" dirty="0"/>
              <a:t>, </a:t>
            </a:r>
            <a:r>
              <a:rPr lang="es-ES" dirty="0" err="1"/>
              <a:t>epífora</a:t>
            </a:r>
            <a:r>
              <a:rPr lang="es-ES" dirty="0"/>
              <a:t>, no </a:t>
            </a:r>
            <a:r>
              <a:rPr lang="es-ES" dirty="0" err="1"/>
              <a:t>quemosis</a:t>
            </a:r>
            <a:r>
              <a:rPr lang="es-ES" dirty="0"/>
              <a:t>.</a:t>
            </a:r>
          </a:p>
          <a:p>
            <a:pPr>
              <a:spcBef>
                <a:spcPts val="600"/>
              </a:spcBef>
            </a:pPr>
            <a:r>
              <a:rPr lang="es-ES" dirty="0">
                <a:solidFill>
                  <a:srgbClr val="C00000"/>
                </a:solidFill>
              </a:rPr>
              <a:t>Taquipnea a 28 rpm</a:t>
            </a:r>
            <a:r>
              <a:rPr lang="es-ES" dirty="0"/>
              <a:t>, sin cianosis, ingurgitación yugular, ni tiraje. Ausencia de respiración abdominal, aunque </a:t>
            </a:r>
            <a:r>
              <a:rPr lang="es-ES" dirty="0" smtClean="0"/>
              <a:t>le </a:t>
            </a:r>
            <a:r>
              <a:rPr lang="es-ES" dirty="0"/>
              <a:t>cuesta acabar frases.</a:t>
            </a:r>
          </a:p>
        </p:txBody>
      </p:sp>
      <p:sp>
        <p:nvSpPr>
          <p:cNvPr id="8" name="Marcador de texto 7"/>
          <p:cNvSpPr>
            <a:spLocks noGrp="1"/>
          </p:cNvSpPr>
          <p:nvPr>
            <p:ph type="body" sz="quarter" idx="10"/>
          </p:nvPr>
        </p:nvSpPr>
        <p:spPr/>
        <p:txBody>
          <a:bodyPr>
            <a:normAutofit lnSpcReduction="10000"/>
          </a:bodyPr>
          <a:lstStyle/>
          <a:p>
            <a:endParaRPr lang="es-ES"/>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273100" y="2265816"/>
            <a:ext cx="3151492" cy="137920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808080"/>
                </a:solidFill>
                <a:round/>
                <a:headEnd/>
                <a:tailEnd/>
              </a14:hiddenLine>
            </a:ext>
          </a:extLst>
        </p:spPr>
      </p:pic>
    </p:spTree>
    <p:extLst>
      <p:ext uri="{BB962C8B-B14F-4D97-AF65-F5344CB8AC3E}">
        <p14:creationId xmlns:p14="http://schemas.microsoft.com/office/powerpoint/2010/main" val="4258916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Caso </a:t>
            </a:r>
            <a:r>
              <a:rPr lang="es-ES" b="1" dirty="0" smtClean="0"/>
              <a:t>clínico</a:t>
            </a:r>
            <a:r>
              <a:rPr lang="es-ES" b="1" dirty="0"/>
              <a:t>: e</a:t>
            </a:r>
            <a:r>
              <a:rPr lang="es-ES" b="1" dirty="0" smtClean="0"/>
              <a:t>xploración física </a:t>
            </a:r>
            <a:endParaRPr lang="es-ES" b="1" dirty="0"/>
          </a:p>
        </p:txBody>
      </p:sp>
      <p:sp>
        <p:nvSpPr>
          <p:cNvPr id="3" name="2 Marcador de contenido"/>
          <p:cNvSpPr>
            <a:spLocks noGrp="1"/>
          </p:cNvSpPr>
          <p:nvPr>
            <p:ph idx="1"/>
          </p:nvPr>
        </p:nvSpPr>
        <p:spPr>
          <a:xfrm>
            <a:off x="0" y="1861312"/>
            <a:ext cx="7104112" cy="4592024"/>
          </a:xfrm>
        </p:spPr>
        <p:txBody>
          <a:bodyPr>
            <a:normAutofit/>
          </a:bodyPr>
          <a:lstStyle/>
          <a:p>
            <a:pPr>
              <a:spcBef>
                <a:spcPts val="600"/>
              </a:spcBef>
            </a:pPr>
            <a:r>
              <a:rPr lang="es-ES" dirty="0">
                <a:solidFill>
                  <a:srgbClr val="C00000"/>
                </a:solidFill>
              </a:rPr>
              <a:t>AC: </a:t>
            </a:r>
            <a:r>
              <a:rPr lang="es-ES" dirty="0"/>
              <a:t>rítmica, sin soplos. TA: 140/80.</a:t>
            </a:r>
          </a:p>
          <a:p>
            <a:pPr>
              <a:spcBef>
                <a:spcPts val="600"/>
              </a:spcBef>
            </a:pPr>
            <a:r>
              <a:rPr lang="es-ES" dirty="0">
                <a:solidFill>
                  <a:srgbClr val="C00000"/>
                </a:solidFill>
              </a:rPr>
              <a:t>AP:</a:t>
            </a:r>
            <a:r>
              <a:rPr lang="es-ES" dirty="0"/>
              <a:t> sibilancias espiratorias, sin </a:t>
            </a:r>
            <a:r>
              <a:rPr lang="es-ES" dirty="0" err="1"/>
              <a:t>roncus</a:t>
            </a:r>
            <a:r>
              <a:rPr lang="es-ES" dirty="0"/>
              <a:t>. Ventila en todos los campos, aunque hay disminución global del murmullo vesicular </a:t>
            </a:r>
          </a:p>
          <a:p>
            <a:pPr>
              <a:spcBef>
                <a:spcPts val="600"/>
              </a:spcBef>
            </a:pPr>
            <a:r>
              <a:rPr lang="es-ES" dirty="0">
                <a:solidFill>
                  <a:srgbClr val="C00000"/>
                </a:solidFill>
              </a:rPr>
              <a:t>Exploración toco-ginecológica: </a:t>
            </a:r>
            <a:r>
              <a:rPr lang="es-ES" dirty="0"/>
              <a:t>sin alteraciones.</a:t>
            </a:r>
          </a:p>
        </p:txBody>
      </p:sp>
      <p:sp>
        <p:nvSpPr>
          <p:cNvPr id="5" name="Marcador de texto 4"/>
          <p:cNvSpPr>
            <a:spLocks noGrp="1"/>
          </p:cNvSpPr>
          <p:nvPr>
            <p:ph type="body" sz="quarter" idx="10"/>
          </p:nvPr>
        </p:nvSpPr>
        <p:spPr/>
        <p:txBody>
          <a:bodyPr>
            <a:normAutofit lnSpcReduction="10000"/>
          </a:bodyPr>
          <a:lstStyle/>
          <a:p>
            <a:endParaRPr lang="es-ES"/>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53020" y="2121800"/>
            <a:ext cx="3151492" cy="137920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808080"/>
                </a:solidFill>
                <a:round/>
                <a:headEnd/>
                <a:tailEnd/>
              </a14:hiddenLine>
            </a:ext>
          </a:extLst>
        </p:spPr>
      </p:pic>
    </p:spTree>
    <p:extLst>
      <p:ext uri="{BB962C8B-B14F-4D97-AF65-F5344CB8AC3E}">
        <p14:creationId xmlns:p14="http://schemas.microsoft.com/office/powerpoint/2010/main" val="31181210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idx="1"/>
          </p:nvPr>
        </p:nvSpPr>
        <p:spPr>
          <a:xfrm>
            <a:off x="963084" y="1916832"/>
            <a:ext cx="10363200" cy="3330826"/>
          </a:xfrm>
        </p:spPr>
        <p:txBody>
          <a:bodyPr anchor="ctr">
            <a:normAutofit/>
          </a:bodyPr>
          <a:lstStyle/>
          <a:p>
            <a:pPr>
              <a:spcBef>
                <a:spcPts val="1200"/>
              </a:spcBef>
              <a:buClr>
                <a:srgbClr val="C5000B"/>
              </a:buClr>
              <a:buSzPct val="100000"/>
              <a:buFont typeface="Times New Roman" charset="0"/>
              <a:buAutoNum type="arabicPeriod"/>
            </a:pPr>
            <a:r>
              <a:rPr lang="es-ES" dirty="0" smtClean="0">
                <a:solidFill>
                  <a:srgbClr val="004586"/>
                </a:solidFill>
              </a:rPr>
              <a:t>Analítica programada y ECO según agenda.</a:t>
            </a:r>
          </a:p>
          <a:p>
            <a:pPr>
              <a:spcBef>
                <a:spcPts val="1200"/>
              </a:spcBef>
              <a:buClr>
                <a:srgbClr val="C5000B"/>
              </a:buClr>
              <a:buSzPct val="100000"/>
              <a:buFont typeface="Times New Roman" charset="0"/>
              <a:buAutoNum type="arabicPeriod"/>
            </a:pPr>
            <a:r>
              <a:rPr lang="es-ES" dirty="0" smtClean="0">
                <a:solidFill>
                  <a:srgbClr val="004586"/>
                </a:solidFill>
              </a:rPr>
              <a:t>Derivo </a:t>
            </a:r>
            <a:r>
              <a:rPr lang="es-ES" dirty="0">
                <a:solidFill>
                  <a:srgbClr val="004586"/>
                </a:solidFill>
              </a:rPr>
              <a:t>a </a:t>
            </a:r>
            <a:r>
              <a:rPr lang="es-ES" dirty="0" smtClean="0">
                <a:solidFill>
                  <a:srgbClr val="004586"/>
                </a:solidFill>
              </a:rPr>
              <a:t>hospital </a:t>
            </a:r>
            <a:r>
              <a:rPr lang="es-ES" dirty="0">
                <a:solidFill>
                  <a:srgbClr val="004586"/>
                </a:solidFill>
              </a:rPr>
              <a:t>para </a:t>
            </a:r>
            <a:r>
              <a:rPr lang="es-ES" dirty="0" smtClean="0">
                <a:solidFill>
                  <a:srgbClr val="004586"/>
                </a:solidFill>
              </a:rPr>
              <a:t>valoración por ginecólogo de guardia.</a:t>
            </a:r>
          </a:p>
          <a:p>
            <a:pPr>
              <a:spcBef>
                <a:spcPts val="1200"/>
              </a:spcBef>
              <a:buClr>
                <a:srgbClr val="C5000B"/>
              </a:buClr>
              <a:buSzPct val="100000"/>
              <a:buFont typeface="Times New Roman" charset="0"/>
              <a:buAutoNum type="arabicPeriod"/>
            </a:pPr>
            <a:r>
              <a:rPr lang="es-ES" dirty="0" smtClean="0">
                <a:solidFill>
                  <a:srgbClr val="004586"/>
                </a:solidFill>
              </a:rPr>
              <a:t>FEM, ECG</a:t>
            </a:r>
            <a:r>
              <a:rPr lang="es-ES" dirty="0">
                <a:solidFill>
                  <a:srgbClr val="004586"/>
                </a:solidFill>
              </a:rPr>
              <a:t> </a:t>
            </a:r>
            <a:r>
              <a:rPr lang="es-ES" dirty="0" smtClean="0">
                <a:solidFill>
                  <a:srgbClr val="004586"/>
                </a:solidFill>
              </a:rPr>
              <a:t>y </a:t>
            </a:r>
            <a:r>
              <a:rPr lang="es-ES" dirty="0" err="1" smtClean="0">
                <a:solidFill>
                  <a:srgbClr val="004586"/>
                </a:solidFill>
              </a:rPr>
              <a:t>pulsioximetría</a:t>
            </a:r>
            <a:r>
              <a:rPr lang="es-ES" dirty="0" smtClean="0">
                <a:solidFill>
                  <a:srgbClr val="004586"/>
                </a:solidFill>
              </a:rPr>
              <a:t>.</a:t>
            </a:r>
          </a:p>
          <a:p>
            <a:pPr>
              <a:spcBef>
                <a:spcPts val="1200"/>
              </a:spcBef>
              <a:buClr>
                <a:srgbClr val="C5000B"/>
              </a:buClr>
              <a:buSzPct val="100000"/>
              <a:buFont typeface="Times New Roman" charset="0"/>
              <a:buAutoNum type="arabicPeriod"/>
            </a:pPr>
            <a:r>
              <a:rPr lang="es-ES" dirty="0" smtClean="0">
                <a:solidFill>
                  <a:srgbClr val="004586"/>
                </a:solidFill>
              </a:rPr>
              <a:t>FEM </a:t>
            </a:r>
            <a:r>
              <a:rPr lang="es-ES" dirty="0">
                <a:solidFill>
                  <a:srgbClr val="004586"/>
                </a:solidFill>
              </a:rPr>
              <a:t>y </a:t>
            </a:r>
            <a:r>
              <a:rPr lang="es-ES" dirty="0" err="1">
                <a:solidFill>
                  <a:srgbClr val="004586"/>
                </a:solidFill>
              </a:rPr>
              <a:t>espirometría</a:t>
            </a:r>
            <a:r>
              <a:rPr lang="es-ES" dirty="0">
                <a:solidFill>
                  <a:srgbClr val="004586"/>
                </a:solidFill>
              </a:rPr>
              <a:t> </a:t>
            </a:r>
            <a:r>
              <a:rPr lang="es-ES" dirty="0" smtClean="0">
                <a:solidFill>
                  <a:srgbClr val="004586"/>
                </a:solidFill>
              </a:rPr>
              <a:t>forzada.</a:t>
            </a:r>
            <a:endParaRPr lang="es-ES" dirty="0">
              <a:solidFill>
                <a:srgbClr val="004586"/>
              </a:solidFill>
            </a:endParaRPr>
          </a:p>
        </p:txBody>
      </p:sp>
      <p:sp>
        <p:nvSpPr>
          <p:cNvPr id="7" name="6 Marcador de texto"/>
          <p:cNvSpPr>
            <a:spLocks noGrp="1"/>
          </p:cNvSpPr>
          <p:nvPr>
            <p:ph type="body" idx="10"/>
          </p:nvPr>
        </p:nvSpPr>
        <p:spPr/>
        <p:txBody>
          <a:bodyPr>
            <a:normAutofit/>
          </a:bodyPr>
          <a:lstStyle/>
          <a:p>
            <a:pPr>
              <a:spcBef>
                <a:spcPts val="600"/>
              </a:spcBef>
            </a:pPr>
            <a:r>
              <a:rPr lang="es-ES" dirty="0"/>
              <a:t>¿</a:t>
            </a:r>
            <a:r>
              <a:rPr lang="es-ES" dirty="0" smtClean="0"/>
              <a:t>Solicitamos </a:t>
            </a:r>
            <a:r>
              <a:rPr lang="es-ES" dirty="0"/>
              <a:t>pruebas complementarias?</a:t>
            </a:r>
          </a:p>
        </p:txBody>
      </p:sp>
      <p:sp>
        <p:nvSpPr>
          <p:cNvPr id="3" name="Marcador de texto 2"/>
          <p:cNvSpPr>
            <a:spLocks noGrp="1"/>
          </p:cNvSpPr>
          <p:nvPr>
            <p:ph type="body" sz="quarter" idx="11"/>
          </p:nvPr>
        </p:nvSpPr>
        <p:spPr/>
        <p:txBody>
          <a:bodyPr>
            <a:normAutofit lnSpcReduction="10000"/>
          </a:bodyPr>
          <a:lstStyle/>
          <a:p>
            <a:endParaRPr lang="es-ES"/>
          </a:p>
        </p:txBody>
      </p:sp>
      <p:sp>
        <p:nvSpPr>
          <p:cNvPr id="5" name="4 Título"/>
          <p:cNvSpPr>
            <a:spLocks noGrp="1"/>
          </p:cNvSpPr>
          <p:nvPr>
            <p:ph type="title"/>
          </p:nvPr>
        </p:nvSpPr>
        <p:spPr/>
        <p:txBody>
          <a:bodyPr/>
          <a:lstStyle/>
          <a:p>
            <a:r>
              <a:rPr lang="es-ES" b="1" dirty="0" smtClean="0"/>
              <a:t>Pregunta 3</a:t>
            </a:r>
            <a:endParaRPr lang="es-ES" b="1" dirty="0"/>
          </a:p>
        </p:txBody>
      </p:sp>
    </p:spTree>
    <p:extLst>
      <p:ext uri="{BB962C8B-B14F-4D97-AF65-F5344CB8AC3E}">
        <p14:creationId xmlns:p14="http://schemas.microsoft.com/office/powerpoint/2010/main" val="2310725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r>
              <a:rPr lang="es-ES" b="1" dirty="0"/>
              <a:t>Caso </a:t>
            </a:r>
            <a:r>
              <a:rPr lang="es-ES" b="1" dirty="0" smtClean="0"/>
              <a:t>clínico</a:t>
            </a:r>
            <a:r>
              <a:rPr lang="es-ES" b="1" dirty="0"/>
              <a:t>: </a:t>
            </a:r>
            <a:r>
              <a:rPr lang="es-ES" b="1" dirty="0" smtClean="0"/>
              <a:t>exploraciones </a:t>
            </a:r>
            <a:r>
              <a:rPr lang="es-ES" b="1" dirty="0"/>
              <a:t>c</a:t>
            </a:r>
            <a:r>
              <a:rPr lang="es-ES" b="1" dirty="0" smtClean="0"/>
              <a:t>omplementarias</a:t>
            </a:r>
            <a:endParaRPr lang="es-ES" b="1" dirty="0"/>
          </a:p>
        </p:txBody>
      </p:sp>
      <p:sp>
        <p:nvSpPr>
          <p:cNvPr id="7" name="6 Marcador de contenido"/>
          <p:cNvSpPr>
            <a:spLocks noGrp="1"/>
          </p:cNvSpPr>
          <p:nvPr>
            <p:ph idx="1"/>
          </p:nvPr>
        </p:nvSpPr>
        <p:spPr>
          <a:xfrm>
            <a:off x="0" y="1357256"/>
            <a:ext cx="11582400" cy="4592024"/>
          </a:xfrm>
        </p:spPr>
        <p:txBody>
          <a:bodyPr>
            <a:normAutofit/>
          </a:bodyPr>
          <a:lstStyle/>
          <a:p>
            <a:pPr>
              <a:spcBef>
                <a:spcPts val="600"/>
              </a:spcBef>
            </a:pPr>
            <a:r>
              <a:rPr lang="es-ES" dirty="0"/>
              <a:t>Pulsioximetría: </a:t>
            </a:r>
            <a:r>
              <a:rPr lang="es-ES" dirty="0">
                <a:solidFill>
                  <a:srgbClr val="C00000"/>
                </a:solidFill>
              </a:rPr>
              <a:t>SatO</a:t>
            </a:r>
            <a:r>
              <a:rPr lang="es-ES" baseline="-25000" dirty="0">
                <a:solidFill>
                  <a:srgbClr val="C00000"/>
                </a:solidFill>
              </a:rPr>
              <a:t>2</a:t>
            </a:r>
            <a:r>
              <a:rPr lang="es-ES" dirty="0">
                <a:solidFill>
                  <a:srgbClr val="C00000"/>
                </a:solidFill>
              </a:rPr>
              <a:t> 94%</a:t>
            </a:r>
            <a:r>
              <a:rPr lang="es-ES" dirty="0"/>
              <a:t>.</a:t>
            </a:r>
            <a:r>
              <a:rPr lang="es-ES" dirty="0">
                <a:solidFill>
                  <a:srgbClr val="C00000"/>
                </a:solidFill>
              </a:rPr>
              <a:t>      </a:t>
            </a:r>
          </a:p>
          <a:p>
            <a:pPr>
              <a:spcBef>
                <a:spcPts val="600"/>
              </a:spcBef>
            </a:pPr>
            <a:r>
              <a:rPr lang="es-ES" dirty="0"/>
              <a:t>FC: </a:t>
            </a:r>
            <a:r>
              <a:rPr lang="es-ES" dirty="0">
                <a:solidFill>
                  <a:srgbClr val="C00000"/>
                </a:solidFill>
              </a:rPr>
              <a:t>110 </a:t>
            </a:r>
            <a:r>
              <a:rPr lang="es-ES" dirty="0" err="1">
                <a:solidFill>
                  <a:srgbClr val="C00000"/>
                </a:solidFill>
              </a:rPr>
              <a:t>lpm</a:t>
            </a:r>
            <a:r>
              <a:rPr lang="es-ES" dirty="0"/>
              <a:t>.</a:t>
            </a:r>
          </a:p>
          <a:p>
            <a:pPr>
              <a:spcBef>
                <a:spcPts val="600"/>
              </a:spcBef>
            </a:pPr>
            <a:r>
              <a:rPr lang="es-ES" dirty="0"/>
              <a:t>ECG: </a:t>
            </a:r>
          </a:p>
          <a:p>
            <a:pPr lvl="1">
              <a:spcBef>
                <a:spcPts val="600"/>
              </a:spcBef>
            </a:pPr>
            <a:r>
              <a:rPr lang="es-ES" sz="2400" dirty="0"/>
              <a:t>Ritmo </a:t>
            </a:r>
            <a:r>
              <a:rPr lang="es-ES" sz="2400" dirty="0" err="1"/>
              <a:t>sinusal</a:t>
            </a:r>
            <a:r>
              <a:rPr lang="es-ES" sz="2400" dirty="0"/>
              <a:t>. </a:t>
            </a:r>
          </a:p>
          <a:p>
            <a:pPr lvl="1">
              <a:spcBef>
                <a:spcPts val="600"/>
              </a:spcBef>
            </a:pPr>
            <a:r>
              <a:rPr lang="es-ES" sz="2400" dirty="0"/>
              <a:t>Eje 90</a:t>
            </a:r>
            <a:r>
              <a:rPr lang="es-ES" sz="2400" baseline="30000" dirty="0"/>
              <a:t>0</a:t>
            </a:r>
            <a:r>
              <a:rPr lang="es-ES" sz="2400" dirty="0"/>
              <a:t>. </a:t>
            </a:r>
          </a:p>
          <a:p>
            <a:pPr lvl="1">
              <a:spcBef>
                <a:spcPts val="600"/>
              </a:spcBef>
            </a:pPr>
            <a:r>
              <a:rPr lang="es-ES" sz="2400" dirty="0"/>
              <a:t>Frecuencia 110 </a:t>
            </a:r>
            <a:r>
              <a:rPr lang="es-ES" sz="2400" dirty="0" err="1"/>
              <a:t>lpm</a:t>
            </a:r>
            <a:r>
              <a:rPr lang="es-ES" sz="2400" dirty="0"/>
              <a:t>. </a:t>
            </a:r>
          </a:p>
          <a:p>
            <a:pPr lvl="1">
              <a:spcBef>
                <a:spcPts val="600"/>
              </a:spcBef>
            </a:pPr>
            <a:r>
              <a:rPr lang="es-ES" sz="2400" dirty="0" err="1"/>
              <a:t>Repolarización</a:t>
            </a:r>
            <a:r>
              <a:rPr lang="es-ES" sz="2400" dirty="0"/>
              <a:t> normal.</a:t>
            </a:r>
          </a:p>
          <a:p>
            <a:endParaRPr lang="es-ES" sz="3600" dirty="0"/>
          </a:p>
        </p:txBody>
      </p:sp>
      <p:sp>
        <p:nvSpPr>
          <p:cNvPr id="2" name="Marcador de texto 1"/>
          <p:cNvSpPr>
            <a:spLocks noGrp="1"/>
          </p:cNvSpPr>
          <p:nvPr>
            <p:ph type="body" sz="quarter" idx="10"/>
          </p:nvPr>
        </p:nvSpPr>
        <p:spPr/>
        <p:txBody>
          <a:bodyPr>
            <a:normAutofit lnSpcReduction="10000"/>
          </a:bodyPr>
          <a:lstStyle/>
          <a:p>
            <a:endParaRPr lang="es-ES"/>
          </a:p>
        </p:txBody>
      </p:sp>
    </p:spTree>
    <p:extLst>
      <p:ext uri="{BB962C8B-B14F-4D97-AF65-F5344CB8AC3E}">
        <p14:creationId xmlns:p14="http://schemas.microsoft.com/office/powerpoint/2010/main" val="37554026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r>
              <a:rPr lang="es-ES" b="1" dirty="0"/>
              <a:t>Caso </a:t>
            </a:r>
            <a:r>
              <a:rPr lang="es-ES" b="1" dirty="0" smtClean="0"/>
              <a:t>clínico</a:t>
            </a:r>
            <a:r>
              <a:rPr lang="es-ES" b="1" dirty="0"/>
              <a:t>: </a:t>
            </a:r>
            <a:r>
              <a:rPr lang="es-ES" b="1" dirty="0" smtClean="0"/>
              <a:t>exploraciones </a:t>
            </a:r>
            <a:r>
              <a:rPr lang="es-ES" b="1" dirty="0"/>
              <a:t>c</a:t>
            </a:r>
            <a:r>
              <a:rPr lang="es-ES" b="1" dirty="0" smtClean="0"/>
              <a:t>omplementarias</a:t>
            </a:r>
            <a:endParaRPr lang="es-ES" b="1" dirty="0"/>
          </a:p>
        </p:txBody>
      </p:sp>
      <p:sp>
        <p:nvSpPr>
          <p:cNvPr id="7" name="6 Marcador de contenido"/>
          <p:cNvSpPr>
            <a:spLocks noGrp="1"/>
          </p:cNvSpPr>
          <p:nvPr>
            <p:ph idx="1"/>
          </p:nvPr>
        </p:nvSpPr>
        <p:spPr/>
        <p:txBody>
          <a:bodyPr/>
          <a:lstStyle/>
          <a:p>
            <a:pPr>
              <a:spcBef>
                <a:spcPts val="600"/>
              </a:spcBef>
            </a:pPr>
            <a:r>
              <a:rPr lang="es-ES" sz="2400" dirty="0" err="1"/>
              <a:t>Peak</a:t>
            </a:r>
            <a:r>
              <a:rPr lang="es-ES" sz="2400" dirty="0"/>
              <a:t> </a:t>
            </a:r>
            <a:r>
              <a:rPr lang="es-ES" sz="2400" dirty="0" err="1"/>
              <a:t>flow</a:t>
            </a:r>
            <a:r>
              <a:rPr lang="es-ES" sz="2400" dirty="0"/>
              <a:t>: </a:t>
            </a:r>
            <a:r>
              <a:rPr lang="es-ES" sz="2400" b="1" dirty="0" smtClean="0">
                <a:solidFill>
                  <a:schemeClr val="tx2"/>
                </a:solidFill>
              </a:rPr>
              <a:t>280 </a:t>
            </a:r>
            <a:r>
              <a:rPr lang="es-ES" sz="2400" b="1" dirty="0" err="1">
                <a:solidFill>
                  <a:schemeClr val="tx2"/>
                </a:solidFill>
              </a:rPr>
              <a:t>lpm</a:t>
            </a:r>
            <a:r>
              <a:rPr lang="es-ES" sz="2400" b="1" dirty="0">
                <a:solidFill>
                  <a:schemeClr val="tx2"/>
                </a:solidFill>
              </a:rPr>
              <a:t> (&lt;70%).  </a:t>
            </a:r>
          </a:p>
        </p:txBody>
      </p:sp>
      <p:sp>
        <p:nvSpPr>
          <p:cNvPr id="2" name="Marcador de texto 1"/>
          <p:cNvSpPr>
            <a:spLocks noGrp="1"/>
          </p:cNvSpPr>
          <p:nvPr>
            <p:ph type="body" sz="quarter" idx="10"/>
          </p:nvPr>
        </p:nvSpPr>
        <p:spPr/>
        <p:txBody>
          <a:bodyPr>
            <a:normAutofit lnSpcReduction="10000"/>
          </a:bodyPr>
          <a:lstStyle/>
          <a:p>
            <a:endParaRPr lang="es-ES"/>
          </a:p>
        </p:txBody>
      </p:sp>
      <p:pic>
        <p:nvPicPr>
          <p:cNvPr id="1026" name="Picture 2" descr="http://escueladeasma.com/wp-content/uploads/2016/05/Tablas-de-valores-teo%CC%81ricos-del-medidor-de-peak-flow.jpg"/>
          <p:cNvPicPr>
            <a:picLocks noChangeAspect="1" noChangeArrowheads="1"/>
          </p:cNvPicPr>
          <p:nvPr/>
        </p:nvPicPr>
        <p:blipFill rotWithShape="1">
          <a:blip r:embed="rId3">
            <a:extLst>
              <a:ext uri="{28A0092B-C50C-407E-A947-70E740481C1C}">
                <a14:useLocalDpi xmlns:a14="http://schemas.microsoft.com/office/drawing/2010/main" val="0"/>
              </a:ext>
            </a:extLst>
          </a:blip>
          <a:srcRect l="48553" t="5481" r="1965" b="58424"/>
          <a:stretch/>
        </p:blipFill>
        <p:spPr bwMode="auto">
          <a:xfrm>
            <a:off x="6297464" y="1290712"/>
            <a:ext cx="4370536" cy="4370536"/>
          </a:xfrm>
          <a:prstGeom prst="rect">
            <a:avLst/>
          </a:prstGeom>
          <a:noFill/>
          <a:extLst>
            <a:ext uri="{909E8E84-426E-40dd-AFC4-6F175D3DCCD1}">
              <a14:hiddenFill xmlns="" xmlns:a14="http://schemas.microsoft.com/office/drawing/2010/main">
                <a:solidFill>
                  <a:srgbClr val="FFFFFF"/>
                </a:solidFill>
              </a14:hiddenFill>
            </a:ext>
          </a:extLst>
        </p:spPr>
      </p:pic>
      <p:sp>
        <p:nvSpPr>
          <p:cNvPr id="9" name="9 Rectángulo redondeado"/>
          <p:cNvSpPr/>
          <p:nvPr/>
        </p:nvSpPr>
        <p:spPr>
          <a:xfrm>
            <a:off x="6538516" y="3475980"/>
            <a:ext cx="637604" cy="45707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9 Rectángulo redondeado"/>
          <p:cNvSpPr/>
          <p:nvPr/>
        </p:nvSpPr>
        <p:spPr>
          <a:xfrm>
            <a:off x="8040216" y="3452490"/>
            <a:ext cx="504057" cy="45707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0409567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idx="1"/>
          </p:nvPr>
        </p:nvSpPr>
        <p:spPr/>
        <p:txBody>
          <a:bodyPr>
            <a:noAutofit/>
          </a:bodyPr>
          <a:lstStyle/>
          <a:p>
            <a:pPr>
              <a:spcBef>
                <a:spcPts val="1200"/>
              </a:spcBef>
            </a:pPr>
            <a:r>
              <a:rPr lang="es-ES" dirty="0" smtClean="0"/>
              <a:t>Salbutamol a demanda, analítica y ECO programadas.</a:t>
            </a:r>
            <a:endParaRPr lang="es-ES" dirty="0"/>
          </a:p>
          <a:p>
            <a:pPr>
              <a:spcBef>
                <a:spcPts val="1200"/>
              </a:spcBef>
            </a:pPr>
            <a:r>
              <a:rPr lang="es-ES" dirty="0" smtClean="0"/>
              <a:t>Derivación a Ginecología y Neumología preferente.</a:t>
            </a:r>
          </a:p>
          <a:p>
            <a:pPr>
              <a:spcBef>
                <a:spcPts val="1200"/>
              </a:spcBef>
            </a:pPr>
            <a:r>
              <a:rPr lang="es-ES" dirty="0" smtClean="0"/>
              <a:t>Inicio tratamiento de crisis asmática en el Centro de Salud.</a:t>
            </a:r>
            <a:endParaRPr lang="es-ES" dirty="0"/>
          </a:p>
          <a:p>
            <a:pPr>
              <a:spcBef>
                <a:spcPts val="1200"/>
              </a:spcBef>
            </a:pPr>
            <a:r>
              <a:rPr lang="es-ES" dirty="0" smtClean="0"/>
              <a:t>Derivo a Hospital en UVI.</a:t>
            </a:r>
            <a:endParaRPr lang="es-ES" dirty="0"/>
          </a:p>
        </p:txBody>
      </p:sp>
      <p:sp>
        <p:nvSpPr>
          <p:cNvPr id="6" name="5 Marcador de texto"/>
          <p:cNvSpPr>
            <a:spLocks noGrp="1"/>
          </p:cNvSpPr>
          <p:nvPr>
            <p:ph type="body" idx="10"/>
          </p:nvPr>
        </p:nvSpPr>
        <p:spPr/>
        <p:txBody>
          <a:bodyPr>
            <a:normAutofit/>
          </a:bodyPr>
          <a:lstStyle/>
          <a:p>
            <a:pPr>
              <a:spcBef>
                <a:spcPts val="600"/>
              </a:spcBef>
            </a:pPr>
            <a:r>
              <a:rPr lang="es-ES" dirty="0" smtClean="0"/>
              <a:t>¿Qué hacemos a continuación?</a:t>
            </a:r>
            <a:endParaRPr lang="es-ES" dirty="0"/>
          </a:p>
        </p:txBody>
      </p:sp>
      <p:sp>
        <p:nvSpPr>
          <p:cNvPr id="2" name="Marcador de texto 1"/>
          <p:cNvSpPr>
            <a:spLocks noGrp="1"/>
          </p:cNvSpPr>
          <p:nvPr>
            <p:ph type="body" sz="quarter" idx="11"/>
          </p:nvPr>
        </p:nvSpPr>
        <p:spPr/>
        <p:txBody>
          <a:bodyPr>
            <a:normAutofit lnSpcReduction="10000"/>
          </a:bodyPr>
          <a:lstStyle/>
          <a:p>
            <a:endParaRPr lang="es-ES"/>
          </a:p>
        </p:txBody>
      </p:sp>
      <p:sp>
        <p:nvSpPr>
          <p:cNvPr id="4" name="3 Título"/>
          <p:cNvSpPr>
            <a:spLocks noGrp="1"/>
          </p:cNvSpPr>
          <p:nvPr>
            <p:ph type="title"/>
          </p:nvPr>
        </p:nvSpPr>
        <p:spPr/>
        <p:txBody>
          <a:bodyPr/>
          <a:lstStyle/>
          <a:p>
            <a:r>
              <a:rPr lang="es-ES" b="1" dirty="0" smtClean="0"/>
              <a:t>Pregunta 4</a:t>
            </a:r>
            <a:endParaRPr lang="es-ES" b="1" dirty="0"/>
          </a:p>
        </p:txBody>
      </p:sp>
    </p:spTree>
    <p:extLst>
      <p:ext uri="{BB962C8B-B14F-4D97-AF65-F5344CB8AC3E}">
        <p14:creationId xmlns:p14="http://schemas.microsoft.com/office/powerpoint/2010/main" val="37065591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idx="1"/>
          </p:nvPr>
        </p:nvSpPr>
        <p:spPr/>
        <p:txBody>
          <a:bodyPr/>
          <a:lstStyle/>
          <a:p>
            <a:pPr>
              <a:spcBef>
                <a:spcPts val="1200"/>
              </a:spcBef>
            </a:pPr>
            <a:r>
              <a:rPr lang="es-ES" dirty="0" smtClean="0"/>
              <a:t>Leve.</a:t>
            </a:r>
            <a:endParaRPr lang="es-ES" dirty="0"/>
          </a:p>
          <a:p>
            <a:pPr>
              <a:spcBef>
                <a:spcPts val="1200"/>
              </a:spcBef>
            </a:pPr>
            <a:r>
              <a:rPr lang="es-ES" dirty="0" smtClean="0"/>
              <a:t>Moderada-grave.</a:t>
            </a:r>
            <a:endParaRPr lang="es-ES" dirty="0"/>
          </a:p>
          <a:p>
            <a:pPr>
              <a:spcBef>
                <a:spcPts val="1200"/>
              </a:spcBef>
            </a:pPr>
            <a:r>
              <a:rPr lang="es-ES" dirty="0"/>
              <a:t>Parada </a:t>
            </a:r>
            <a:r>
              <a:rPr lang="es-ES" dirty="0" smtClean="0"/>
              <a:t>respiratoria </a:t>
            </a:r>
            <a:r>
              <a:rPr lang="es-ES" dirty="0"/>
              <a:t>i</a:t>
            </a:r>
            <a:r>
              <a:rPr lang="es-ES" dirty="0" smtClean="0"/>
              <a:t>nminente.</a:t>
            </a:r>
            <a:endParaRPr lang="es-ES" dirty="0"/>
          </a:p>
          <a:p>
            <a:pPr>
              <a:spcBef>
                <a:spcPts val="1200"/>
              </a:spcBef>
            </a:pPr>
            <a:r>
              <a:rPr lang="es-ES" dirty="0"/>
              <a:t>La gravedad la da el resultado de la </a:t>
            </a:r>
            <a:r>
              <a:rPr lang="es-ES" dirty="0" err="1" smtClean="0"/>
              <a:t>espirometría</a:t>
            </a:r>
            <a:r>
              <a:rPr lang="es-ES" dirty="0" smtClean="0"/>
              <a:t>.</a:t>
            </a:r>
            <a:endParaRPr lang="es-ES" dirty="0"/>
          </a:p>
        </p:txBody>
      </p:sp>
      <p:sp>
        <p:nvSpPr>
          <p:cNvPr id="7" name="6 Marcador de texto"/>
          <p:cNvSpPr>
            <a:spLocks noGrp="1"/>
          </p:cNvSpPr>
          <p:nvPr>
            <p:ph type="body" idx="10"/>
          </p:nvPr>
        </p:nvSpPr>
        <p:spPr/>
        <p:txBody>
          <a:bodyPr>
            <a:normAutofit/>
          </a:bodyPr>
          <a:lstStyle/>
          <a:p>
            <a:pPr>
              <a:spcBef>
                <a:spcPts val="600"/>
              </a:spcBef>
            </a:pPr>
            <a:r>
              <a:rPr lang="es-ES" dirty="0" smtClean="0"/>
              <a:t>¿Qué </a:t>
            </a:r>
            <a:r>
              <a:rPr lang="es-ES" dirty="0"/>
              <a:t>gravedad presenta la crisis de asma de </a:t>
            </a:r>
            <a:r>
              <a:rPr lang="es-ES" dirty="0" smtClean="0"/>
              <a:t>nuestra </a:t>
            </a:r>
            <a:r>
              <a:rPr lang="es-ES" dirty="0"/>
              <a:t>paciente</a:t>
            </a:r>
            <a:r>
              <a:rPr lang="es-ES" dirty="0" smtClean="0"/>
              <a:t>?</a:t>
            </a:r>
            <a:endParaRPr lang="es-ES" dirty="0"/>
          </a:p>
        </p:txBody>
      </p:sp>
      <p:sp>
        <p:nvSpPr>
          <p:cNvPr id="2" name="Marcador de texto 1"/>
          <p:cNvSpPr>
            <a:spLocks noGrp="1"/>
          </p:cNvSpPr>
          <p:nvPr>
            <p:ph type="body" sz="quarter" idx="11"/>
          </p:nvPr>
        </p:nvSpPr>
        <p:spPr/>
        <p:txBody>
          <a:bodyPr>
            <a:normAutofit lnSpcReduction="10000"/>
          </a:bodyPr>
          <a:lstStyle/>
          <a:p>
            <a:endParaRPr lang="es-ES"/>
          </a:p>
        </p:txBody>
      </p:sp>
      <p:sp>
        <p:nvSpPr>
          <p:cNvPr id="5" name="4 Título"/>
          <p:cNvSpPr>
            <a:spLocks noGrp="1"/>
          </p:cNvSpPr>
          <p:nvPr>
            <p:ph type="title"/>
          </p:nvPr>
        </p:nvSpPr>
        <p:spPr/>
        <p:txBody>
          <a:bodyPr/>
          <a:lstStyle/>
          <a:p>
            <a:r>
              <a:rPr lang="es-ES" b="1" dirty="0" smtClean="0"/>
              <a:t>Pregunta 5</a:t>
            </a:r>
            <a:endParaRPr lang="es-ES" b="1" dirty="0"/>
          </a:p>
        </p:txBody>
      </p:sp>
    </p:spTree>
    <p:extLst>
      <p:ext uri="{BB962C8B-B14F-4D97-AF65-F5344CB8AC3E}">
        <p14:creationId xmlns:p14="http://schemas.microsoft.com/office/powerpoint/2010/main" val="21820928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Crisis asmática: evaluación de la gravedad</a:t>
            </a:r>
            <a:endParaRPr lang="es-ES" dirty="0"/>
          </a:p>
        </p:txBody>
      </p:sp>
      <p:graphicFrame>
        <p:nvGraphicFramePr>
          <p:cNvPr id="5" name="Marcador de contenido 4"/>
          <p:cNvGraphicFramePr>
            <a:graphicFrameLocks noGrp="1"/>
          </p:cNvGraphicFramePr>
          <p:nvPr>
            <p:ph idx="4294967295"/>
            <p:extLst>
              <p:ext uri="{D42A27DB-BD31-4B8C-83A1-F6EECF244321}">
                <p14:modId xmlns:p14="http://schemas.microsoft.com/office/powerpoint/2010/main" val="2944512008"/>
              </p:ext>
            </p:extLst>
          </p:nvPr>
        </p:nvGraphicFramePr>
        <p:xfrm>
          <a:off x="1991544" y="765175"/>
          <a:ext cx="8136904" cy="4830295"/>
        </p:xfrm>
        <a:graphic>
          <a:graphicData uri="http://schemas.openxmlformats.org/drawingml/2006/table">
            <a:tbl>
              <a:tblPr firstRow="1" bandRow="1">
                <a:tableStyleId>{073A0DAA-6AF3-43AB-8588-CEC1D06C72B9}</a:tableStyleId>
              </a:tblPr>
              <a:tblGrid>
                <a:gridCol w="2034226"/>
                <a:gridCol w="2034226"/>
                <a:gridCol w="2034226"/>
                <a:gridCol w="2034226"/>
              </a:tblGrid>
              <a:tr h="319255">
                <a:tc>
                  <a:txBody>
                    <a:bodyPr/>
                    <a:lstStyle/>
                    <a:p>
                      <a:pPr algn="ctr"/>
                      <a:endParaRPr lang="es-ES" sz="1400" dirty="0"/>
                    </a:p>
                  </a:txBody>
                  <a:tcPr/>
                </a:tc>
                <a:tc>
                  <a:txBody>
                    <a:bodyPr/>
                    <a:lstStyle/>
                    <a:p>
                      <a:pPr algn="ctr"/>
                      <a:r>
                        <a:rPr lang="es-ES" sz="1400" dirty="0" smtClean="0"/>
                        <a:t>Crisis leve</a:t>
                      </a:r>
                      <a:endParaRPr lang="es-ES" sz="1400" dirty="0"/>
                    </a:p>
                  </a:txBody>
                  <a:tcPr/>
                </a:tc>
                <a:tc>
                  <a:txBody>
                    <a:bodyPr/>
                    <a:lstStyle/>
                    <a:p>
                      <a:pPr algn="ctr"/>
                      <a:r>
                        <a:rPr lang="es-ES" sz="1400" dirty="0" smtClean="0"/>
                        <a:t>Crisis moderada-grave</a:t>
                      </a:r>
                      <a:endParaRPr lang="es-ES" sz="1400" dirty="0"/>
                    </a:p>
                  </a:txBody>
                  <a:tcPr/>
                </a:tc>
                <a:tc>
                  <a:txBody>
                    <a:bodyPr/>
                    <a:lstStyle/>
                    <a:p>
                      <a:pPr algn="ctr"/>
                      <a:r>
                        <a:rPr lang="es-ES" sz="1400" dirty="0" smtClean="0"/>
                        <a:t>Parada respiratoria</a:t>
                      </a:r>
                      <a:endParaRPr lang="es-ES" sz="1400" dirty="0"/>
                    </a:p>
                  </a:txBody>
                  <a:tcPr/>
                </a:tc>
              </a:tr>
              <a:tr h="299545">
                <a:tc>
                  <a:txBody>
                    <a:bodyPr/>
                    <a:lstStyle/>
                    <a:p>
                      <a:pPr algn="ctr"/>
                      <a:r>
                        <a:rPr lang="es-ES_tradnl" sz="1400" b="1" dirty="0" smtClean="0">
                          <a:solidFill>
                            <a:schemeClr val="accent1"/>
                          </a:solidFill>
                        </a:rPr>
                        <a:t>Disnea</a:t>
                      </a:r>
                      <a:endParaRPr lang="es-ES" sz="1400" b="1" dirty="0">
                        <a:solidFill>
                          <a:schemeClr val="accent1"/>
                        </a:solidFill>
                      </a:endParaRPr>
                    </a:p>
                  </a:txBody>
                  <a:tcPr anchor="ctr"/>
                </a:tc>
                <a:tc>
                  <a:txBody>
                    <a:bodyPr/>
                    <a:lstStyle/>
                    <a:p>
                      <a:pPr algn="ctr"/>
                      <a:r>
                        <a:rPr lang="es-ES_tradnl" sz="1400" dirty="0" smtClean="0">
                          <a:solidFill>
                            <a:schemeClr val="accent1"/>
                          </a:solidFill>
                        </a:rPr>
                        <a:t>Leve</a:t>
                      </a:r>
                      <a:endParaRPr lang="es-ES" sz="1400" dirty="0">
                        <a:solidFill>
                          <a:schemeClr val="accent1"/>
                        </a:solidFill>
                      </a:endParaRPr>
                    </a:p>
                  </a:txBody>
                  <a:tcPr anchor="ctr"/>
                </a:tc>
                <a:tc>
                  <a:txBody>
                    <a:bodyPr/>
                    <a:lstStyle/>
                    <a:p>
                      <a:pPr algn="ctr"/>
                      <a:r>
                        <a:rPr lang="es-ES_tradnl" sz="1400" dirty="0" smtClean="0">
                          <a:solidFill>
                            <a:schemeClr val="accent1"/>
                          </a:solidFill>
                        </a:rPr>
                        <a:t>Moderada-intensa</a:t>
                      </a:r>
                      <a:endParaRPr lang="es-ES" sz="1400" dirty="0">
                        <a:solidFill>
                          <a:schemeClr val="accent1"/>
                        </a:solidFill>
                      </a:endParaRPr>
                    </a:p>
                  </a:txBody>
                  <a:tcPr anchor="ctr"/>
                </a:tc>
                <a:tc>
                  <a:txBody>
                    <a:bodyPr/>
                    <a:lstStyle/>
                    <a:p>
                      <a:pPr algn="ctr"/>
                      <a:r>
                        <a:rPr lang="es-ES_tradnl" sz="1400" dirty="0" smtClean="0">
                          <a:solidFill>
                            <a:schemeClr val="accent1"/>
                          </a:solidFill>
                        </a:rPr>
                        <a:t>Muy intensa</a:t>
                      </a:r>
                      <a:endParaRPr lang="es-ES" sz="1400" dirty="0">
                        <a:solidFill>
                          <a:schemeClr val="accent1"/>
                        </a:solidFill>
                      </a:endParaRPr>
                    </a:p>
                  </a:txBody>
                  <a:tcPr anchor="ctr"/>
                </a:tc>
              </a:tr>
              <a:tr h="299545">
                <a:tc>
                  <a:txBody>
                    <a:bodyPr/>
                    <a:lstStyle/>
                    <a:p>
                      <a:pPr algn="ctr"/>
                      <a:r>
                        <a:rPr lang="es-ES_tradnl" sz="1400" b="1" dirty="0" smtClean="0">
                          <a:solidFill>
                            <a:schemeClr val="accent1"/>
                          </a:solidFill>
                        </a:rPr>
                        <a:t>Habla</a:t>
                      </a:r>
                      <a:endParaRPr lang="es-ES" sz="1400" b="1" dirty="0">
                        <a:solidFill>
                          <a:schemeClr val="accent1"/>
                        </a:solidFill>
                      </a:endParaRPr>
                    </a:p>
                  </a:txBody>
                  <a:tcPr anchor="ctr"/>
                </a:tc>
                <a:tc>
                  <a:txBody>
                    <a:bodyPr/>
                    <a:lstStyle/>
                    <a:p>
                      <a:pPr algn="ctr"/>
                      <a:r>
                        <a:rPr lang="es-ES_tradnl" sz="1400" dirty="0" smtClean="0">
                          <a:solidFill>
                            <a:schemeClr val="accent1"/>
                          </a:solidFill>
                        </a:rPr>
                        <a:t>Párrafos</a:t>
                      </a:r>
                      <a:endParaRPr lang="es-ES" sz="1400" dirty="0">
                        <a:solidFill>
                          <a:schemeClr val="accent1"/>
                        </a:solidFill>
                      </a:endParaRPr>
                    </a:p>
                  </a:txBody>
                  <a:tcPr anchor="ctr"/>
                </a:tc>
                <a:tc>
                  <a:txBody>
                    <a:bodyPr/>
                    <a:lstStyle/>
                    <a:p>
                      <a:pPr algn="ctr"/>
                      <a:r>
                        <a:rPr lang="es-ES_tradnl" sz="1400" dirty="0" smtClean="0">
                          <a:solidFill>
                            <a:schemeClr val="accent1"/>
                          </a:solidFill>
                        </a:rPr>
                        <a:t>Frases-palabras</a:t>
                      </a:r>
                      <a:endParaRPr lang="es-ES" sz="1400" dirty="0">
                        <a:solidFill>
                          <a:schemeClr val="accent1"/>
                        </a:solidFill>
                      </a:endParaRPr>
                    </a:p>
                  </a:txBody>
                  <a:tcPr anchor="ctr"/>
                </a:tc>
                <a:tc>
                  <a:txBody>
                    <a:bodyPr/>
                    <a:lstStyle/>
                    <a:p>
                      <a:pPr algn="ctr"/>
                      <a:endParaRPr lang="es-ES" sz="1400" dirty="0">
                        <a:solidFill>
                          <a:schemeClr val="accent1"/>
                        </a:solidFill>
                      </a:endParaRPr>
                    </a:p>
                  </a:txBody>
                  <a:tcPr anchor="ctr"/>
                </a:tc>
              </a:tr>
              <a:tr h="509227">
                <a:tc>
                  <a:txBody>
                    <a:bodyPr/>
                    <a:lstStyle/>
                    <a:p>
                      <a:pPr algn="ctr"/>
                      <a:r>
                        <a:rPr lang="es-ES_tradnl" sz="1400" b="1" dirty="0" smtClean="0">
                          <a:solidFill>
                            <a:schemeClr val="accent1"/>
                          </a:solidFill>
                        </a:rPr>
                        <a:t>Frecuencia respiratoria </a:t>
                      </a:r>
                      <a:r>
                        <a:rPr lang="es-ES_tradnl" sz="1400" b="0" dirty="0" smtClean="0">
                          <a:solidFill>
                            <a:schemeClr val="accent1"/>
                          </a:solidFill>
                        </a:rPr>
                        <a:t>(x’)</a:t>
                      </a:r>
                      <a:endParaRPr lang="es-ES" sz="1400" b="0" dirty="0">
                        <a:solidFill>
                          <a:schemeClr val="accent1"/>
                        </a:solidFill>
                      </a:endParaRPr>
                    </a:p>
                  </a:txBody>
                  <a:tcPr anchor="ctr"/>
                </a:tc>
                <a:tc>
                  <a:txBody>
                    <a:bodyPr/>
                    <a:lstStyle/>
                    <a:p>
                      <a:pPr algn="ctr"/>
                      <a:r>
                        <a:rPr lang="es-ES_tradnl" sz="1400" dirty="0" smtClean="0">
                          <a:solidFill>
                            <a:schemeClr val="accent1"/>
                          </a:solidFill>
                        </a:rPr>
                        <a:t>Aumentada</a:t>
                      </a:r>
                      <a:endParaRPr lang="es-ES" sz="1400" dirty="0">
                        <a:solidFill>
                          <a:schemeClr val="accent1"/>
                        </a:solidFill>
                      </a:endParaRPr>
                    </a:p>
                  </a:txBody>
                  <a:tcPr anchor="ctr"/>
                </a:tc>
                <a:tc>
                  <a:txBody>
                    <a:bodyPr/>
                    <a:lstStyle/>
                    <a:p>
                      <a:pPr algn="ctr"/>
                      <a:r>
                        <a:rPr lang="es-ES_tradnl" sz="1400" dirty="0" smtClean="0">
                          <a:solidFill>
                            <a:schemeClr val="accent1"/>
                          </a:solidFill>
                        </a:rPr>
                        <a:t>&gt; 20-30</a:t>
                      </a:r>
                      <a:endParaRPr lang="es-ES" sz="1400" dirty="0">
                        <a:solidFill>
                          <a:schemeClr val="accent1"/>
                        </a:solidFill>
                      </a:endParaRPr>
                    </a:p>
                  </a:txBody>
                  <a:tcPr anchor="ctr"/>
                </a:tc>
                <a:tc>
                  <a:txBody>
                    <a:bodyPr/>
                    <a:lstStyle/>
                    <a:p>
                      <a:pPr algn="ctr"/>
                      <a:endParaRPr lang="es-ES" sz="1400" dirty="0">
                        <a:solidFill>
                          <a:schemeClr val="accent1"/>
                        </a:solidFill>
                      </a:endParaRPr>
                    </a:p>
                  </a:txBody>
                  <a:tcPr anchor="ctr"/>
                </a:tc>
              </a:tr>
              <a:tr h="299545">
                <a:tc>
                  <a:txBody>
                    <a:bodyPr/>
                    <a:lstStyle/>
                    <a:p>
                      <a:pPr algn="ctr"/>
                      <a:r>
                        <a:rPr lang="es-ES_tradnl" sz="1400" b="1" dirty="0" smtClean="0">
                          <a:solidFill>
                            <a:schemeClr val="accent1"/>
                          </a:solidFill>
                        </a:rPr>
                        <a:t>Frecuencia</a:t>
                      </a:r>
                      <a:r>
                        <a:rPr lang="es-ES_tradnl" sz="1400" b="1" baseline="0" dirty="0" smtClean="0">
                          <a:solidFill>
                            <a:schemeClr val="accent1"/>
                          </a:solidFill>
                        </a:rPr>
                        <a:t> cardiaca</a:t>
                      </a:r>
                      <a:r>
                        <a:rPr lang="es-ES_tradnl" sz="1400" b="0" baseline="0" dirty="0" smtClean="0">
                          <a:solidFill>
                            <a:schemeClr val="accent1"/>
                          </a:solidFill>
                        </a:rPr>
                        <a:t> (x’)</a:t>
                      </a:r>
                      <a:endParaRPr lang="es-ES" sz="1400" b="0" dirty="0">
                        <a:solidFill>
                          <a:schemeClr val="accent1"/>
                        </a:solidFill>
                      </a:endParaRPr>
                    </a:p>
                  </a:txBody>
                  <a:tcPr anchor="ctr"/>
                </a:tc>
                <a:tc>
                  <a:txBody>
                    <a:bodyPr/>
                    <a:lstStyle/>
                    <a:p>
                      <a:pPr algn="ctr"/>
                      <a:r>
                        <a:rPr lang="es-ES_tradnl" sz="1400" dirty="0" smtClean="0">
                          <a:solidFill>
                            <a:schemeClr val="accent1"/>
                          </a:solidFill>
                        </a:rPr>
                        <a:t>&lt; 100</a:t>
                      </a:r>
                      <a:endParaRPr lang="es-ES" sz="1400" dirty="0">
                        <a:solidFill>
                          <a:schemeClr val="accent1"/>
                        </a:solidFill>
                      </a:endParaRPr>
                    </a:p>
                  </a:txBody>
                  <a:tcPr anchor="ctr"/>
                </a:tc>
                <a:tc>
                  <a:txBody>
                    <a:bodyPr/>
                    <a:lstStyle/>
                    <a:p>
                      <a:pPr algn="ctr"/>
                      <a:r>
                        <a:rPr lang="es-ES_tradnl" sz="1400" dirty="0" smtClean="0">
                          <a:solidFill>
                            <a:schemeClr val="accent1"/>
                          </a:solidFill>
                        </a:rPr>
                        <a:t>&gt; 100-120</a:t>
                      </a:r>
                      <a:endParaRPr lang="es-ES" sz="1400" dirty="0">
                        <a:solidFill>
                          <a:schemeClr val="accent1"/>
                        </a:solidFill>
                      </a:endParaRPr>
                    </a:p>
                  </a:txBody>
                  <a:tcPr anchor="ctr"/>
                </a:tc>
                <a:tc>
                  <a:txBody>
                    <a:bodyPr/>
                    <a:lstStyle/>
                    <a:p>
                      <a:pPr algn="ctr"/>
                      <a:r>
                        <a:rPr lang="es-ES_tradnl" sz="1400" dirty="0" smtClean="0">
                          <a:solidFill>
                            <a:schemeClr val="accent1"/>
                          </a:solidFill>
                        </a:rPr>
                        <a:t>Bradicardia</a:t>
                      </a:r>
                      <a:endParaRPr lang="es-ES" sz="1400" dirty="0">
                        <a:solidFill>
                          <a:schemeClr val="accent1"/>
                        </a:solidFill>
                      </a:endParaRPr>
                    </a:p>
                  </a:txBody>
                  <a:tcPr anchor="ctr"/>
                </a:tc>
              </a:tr>
              <a:tr h="509227">
                <a:tc>
                  <a:txBody>
                    <a:bodyPr/>
                    <a:lstStyle/>
                    <a:p>
                      <a:pPr algn="ctr"/>
                      <a:r>
                        <a:rPr lang="es-ES_tradnl" sz="1400" b="1" dirty="0" smtClean="0">
                          <a:solidFill>
                            <a:schemeClr val="accent1"/>
                          </a:solidFill>
                        </a:rPr>
                        <a:t>Uso musculatura accesoria</a:t>
                      </a:r>
                      <a:endParaRPr lang="es-ES" sz="1400" b="1" dirty="0">
                        <a:solidFill>
                          <a:schemeClr val="accent1"/>
                        </a:solidFill>
                      </a:endParaRPr>
                    </a:p>
                  </a:txBody>
                  <a:tcPr anchor="ctr"/>
                </a:tc>
                <a:tc>
                  <a:txBody>
                    <a:bodyPr/>
                    <a:lstStyle/>
                    <a:p>
                      <a:pPr algn="ctr"/>
                      <a:r>
                        <a:rPr lang="es-ES_tradnl" sz="1400" dirty="0" smtClean="0">
                          <a:solidFill>
                            <a:schemeClr val="accent1"/>
                          </a:solidFill>
                        </a:rPr>
                        <a:t>Ausente</a:t>
                      </a:r>
                      <a:endParaRPr lang="es-ES" sz="1400" dirty="0">
                        <a:solidFill>
                          <a:schemeClr val="accent1"/>
                        </a:solidFill>
                      </a:endParaRPr>
                    </a:p>
                  </a:txBody>
                  <a:tcPr anchor="ctr"/>
                </a:tc>
                <a:tc>
                  <a:txBody>
                    <a:bodyPr/>
                    <a:lstStyle/>
                    <a:p>
                      <a:pPr algn="ctr"/>
                      <a:r>
                        <a:rPr lang="es-ES_tradnl" sz="1400" dirty="0" smtClean="0">
                          <a:solidFill>
                            <a:schemeClr val="accent1"/>
                          </a:solidFill>
                        </a:rPr>
                        <a:t>Presente</a:t>
                      </a:r>
                      <a:endParaRPr lang="es-ES" sz="1400" dirty="0">
                        <a:solidFill>
                          <a:schemeClr val="accent1"/>
                        </a:solidFill>
                      </a:endParaRPr>
                    </a:p>
                  </a:txBody>
                  <a:tcPr anchor="ctr"/>
                </a:tc>
                <a:tc>
                  <a:txBody>
                    <a:bodyPr/>
                    <a:lstStyle/>
                    <a:p>
                      <a:pPr algn="ctr"/>
                      <a:r>
                        <a:rPr lang="es-ES_tradnl" sz="1400" dirty="0" smtClean="0">
                          <a:solidFill>
                            <a:schemeClr val="accent1"/>
                          </a:solidFill>
                        </a:rPr>
                        <a:t>Movimiento paradójico </a:t>
                      </a:r>
                      <a:r>
                        <a:rPr lang="es-ES_tradnl" sz="1400" dirty="0" err="1" smtClean="0">
                          <a:solidFill>
                            <a:schemeClr val="accent1"/>
                          </a:solidFill>
                        </a:rPr>
                        <a:t>toracoabdominal</a:t>
                      </a:r>
                      <a:endParaRPr lang="es-ES" sz="1400" dirty="0">
                        <a:solidFill>
                          <a:schemeClr val="accent1"/>
                        </a:solidFill>
                      </a:endParaRPr>
                    </a:p>
                  </a:txBody>
                  <a:tcPr anchor="ctr"/>
                </a:tc>
              </a:tr>
              <a:tr h="299545">
                <a:tc>
                  <a:txBody>
                    <a:bodyPr/>
                    <a:lstStyle/>
                    <a:p>
                      <a:pPr algn="ctr"/>
                      <a:r>
                        <a:rPr lang="es-ES_tradnl" sz="1400" b="1" dirty="0" err="1" smtClean="0">
                          <a:solidFill>
                            <a:schemeClr val="accent1"/>
                          </a:solidFill>
                        </a:rPr>
                        <a:t>Sibilancias</a:t>
                      </a:r>
                      <a:endParaRPr lang="es-ES" sz="1400" b="1" dirty="0">
                        <a:solidFill>
                          <a:schemeClr val="accent1"/>
                        </a:solidFill>
                      </a:endParaRPr>
                    </a:p>
                  </a:txBody>
                  <a:tcPr anchor="ctr"/>
                </a:tc>
                <a:tc>
                  <a:txBody>
                    <a:bodyPr/>
                    <a:lstStyle/>
                    <a:p>
                      <a:pPr algn="ctr"/>
                      <a:r>
                        <a:rPr lang="es-ES_tradnl" sz="1400" dirty="0" smtClean="0">
                          <a:solidFill>
                            <a:schemeClr val="accent1"/>
                          </a:solidFill>
                        </a:rPr>
                        <a:t>Presentes</a:t>
                      </a:r>
                      <a:endParaRPr lang="es-ES" sz="1400" dirty="0">
                        <a:solidFill>
                          <a:schemeClr val="accent1"/>
                        </a:solidFill>
                      </a:endParaRPr>
                    </a:p>
                  </a:txBody>
                  <a:tcPr anchor="ctr"/>
                </a:tc>
                <a:tc>
                  <a:txBody>
                    <a:bodyPr/>
                    <a:lstStyle/>
                    <a:p>
                      <a:pPr algn="ctr"/>
                      <a:r>
                        <a:rPr lang="es-ES_tradnl" sz="1400" dirty="0" smtClean="0">
                          <a:solidFill>
                            <a:schemeClr val="accent1"/>
                          </a:solidFill>
                        </a:rPr>
                        <a:t>Presentes</a:t>
                      </a:r>
                      <a:endParaRPr lang="es-ES" sz="1400" dirty="0">
                        <a:solidFill>
                          <a:schemeClr val="accent1"/>
                        </a:solidFill>
                      </a:endParaRPr>
                    </a:p>
                  </a:txBody>
                  <a:tcPr anchor="ctr"/>
                </a:tc>
                <a:tc>
                  <a:txBody>
                    <a:bodyPr/>
                    <a:lstStyle/>
                    <a:p>
                      <a:pPr algn="ctr"/>
                      <a:r>
                        <a:rPr lang="es-ES_tradnl" sz="1400" dirty="0" smtClean="0">
                          <a:solidFill>
                            <a:schemeClr val="accent1"/>
                          </a:solidFill>
                        </a:rPr>
                        <a:t>Silencio </a:t>
                      </a:r>
                      <a:r>
                        <a:rPr lang="es-ES_tradnl" sz="1400" dirty="0" err="1" smtClean="0">
                          <a:solidFill>
                            <a:schemeClr val="accent1"/>
                          </a:solidFill>
                        </a:rPr>
                        <a:t>auscultatorio</a:t>
                      </a:r>
                      <a:endParaRPr lang="es-ES" sz="1400" dirty="0">
                        <a:solidFill>
                          <a:schemeClr val="accent1"/>
                        </a:solidFill>
                      </a:endParaRPr>
                    </a:p>
                  </a:txBody>
                  <a:tcPr anchor="ctr"/>
                </a:tc>
              </a:tr>
              <a:tr h="299545">
                <a:tc>
                  <a:txBody>
                    <a:bodyPr/>
                    <a:lstStyle/>
                    <a:p>
                      <a:pPr algn="ctr"/>
                      <a:r>
                        <a:rPr lang="es-ES_tradnl" sz="1400" b="1" dirty="0" smtClean="0">
                          <a:solidFill>
                            <a:schemeClr val="accent1"/>
                          </a:solidFill>
                        </a:rPr>
                        <a:t>Nivel de conciencia</a:t>
                      </a:r>
                      <a:endParaRPr lang="es-ES" sz="1400" b="1" dirty="0">
                        <a:solidFill>
                          <a:schemeClr val="accent1"/>
                        </a:solidFill>
                      </a:endParaRPr>
                    </a:p>
                  </a:txBody>
                  <a:tcPr anchor="ctr"/>
                </a:tc>
                <a:tc>
                  <a:txBody>
                    <a:bodyPr/>
                    <a:lstStyle/>
                    <a:p>
                      <a:pPr algn="ctr"/>
                      <a:r>
                        <a:rPr lang="es-ES_tradnl" sz="1400" dirty="0" smtClean="0">
                          <a:solidFill>
                            <a:schemeClr val="accent1"/>
                          </a:solidFill>
                        </a:rPr>
                        <a:t>Normal </a:t>
                      </a:r>
                      <a:endParaRPr lang="es-ES" sz="1400" dirty="0">
                        <a:solidFill>
                          <a:schemeClr val="accent1"/>
                        </a:solidFill>
                      </a:endParaRPr>
                    </a:p>
                  </a:txBody>
                  <a:tcPr anchor="ctr"/>
                </a:tc>
                <a:tc>
                  <a:txBody>
                    <a:bodyPr/>
                    <a:lstStyle/>
                    <a:p>
                      <a:pPr algn="ctr"/>
                      <a:r>
                        <a:rPr lang="es-ES_tradnl" sz="1400" dirty="0" smtClean="0">
                          <a:solidFill>
                            <a:schemeClr val="accent1"/>
                          </a:solidFill>
                        </a:rPr>
                        <a:t>Normal</a:t>
                      </a:r>
                      <a:endParaRPr lang="es-ES" sz="1400" dirty="0">
                        <a:solidFill>
                          <a:schemeClr val="accent1"/>
                        </a:solidFill>
                      </a:endParaRPr>
                    </a:p>
                  </a:txBody>
                  <a:tcPr anchor="ctr"/>
                </a:tc>
                <a:tc>
                  <a:txBody>
                    <a:bodyPr/>
                    <a:lstStyle/>
                    <a:p>
                      <a:pPr algn="ctr"/>
                      <a:r>
                        <a:rPr lang="es-ES_tradnl" sz="1400" dirty="0" smtClean="0">
                          <a:solidFill>
                            <a:schemeClr val="accent1"/>
                          </a:solidFill>
                        </a:rPr>
                        <a:t>Disminuido</a:t>
                      </a:r>
                      <a:endParaRPr lang="es-ES" sz="1400" dirty="0">
                        <a:solidFill>
                          <a:schemeClr val="accent1"/>
                        </a:solidFill>
                      </a:endParaRPr>
                    </a:p>
                  </a:txBody>
                  <a:tcPr anchor="ctr"/>
                </a:tc>
              </a:tr>
              <a:tr h="509227">
                <a:tc>
                  <a:txBody>
                    <a:bodyPr/>
                    <a:lstStyle/>
                    <a:p>
                      <a:pPr algn="ctr"/>
                      <a:r>
                        <a:rPr lang="es-ES_tradnl" sz="1400" b="1" dirty="0" smtClean="0">
                          <a:solidFill>
                            <a:schemeClr val="accent1"/>
                          </a:solidFill>
                        </a:rPr>
                        <a:t>Pulso paradójico</a:t>
                      </a:r>
                      <a:endParaRPr lang="es-ES" sz="1400" b="1" dirty="0">
                        <a:solidFill>
                          <a:schemeClr val="accent1"/>
                        </a:solidFill>
                      </a:endParaRPr>
                    </a:p>
                  </a:txBody>
                  <a:tcPr anchor="ctr"/>
                </a:tc>
                <a:tc>
                  <a:txBody>
                    <a:bodyPr/>
                    <a:lstStyle/>
                    <a:p>
                      <a:pPr algn="ctr"/>
                      <a:r>
                        <a:rPr lang="es-ES_tradnl" sz="1400" dirty="0" smtClean="0">
                          <a:solidFill>
                            <a:schemeClr val="accent1"/>
                          </a:solidFill>
                        </a:rPr>
                        <a:t>Ausente</a:t>
                      </a:r>
                      <a:endParaRPr lang="es-ES" sz="1400" dirty="0">
                        <a:solidFill>
                          <a:schemeClr val="accent1"/>
                        </a:solidFill>
                      </a:endParaRPr>
                    </a:p>
                  </a:txBody>
                  <a:tcPr anchor="ctr"/>
                </a:tc>
                <a:tc>
                  <a:txBody>
                    <a:bodyPr/>
                    <a:lstStyle/>
                    <a:p>
                      <a:pPr algn="ctr"/>
                      <a:r>
                        <a:rPr lang="es-ES_tradnl" sz="1400" dirty="0" smtClean="0">
                          <a:solidFill>
                            <a:schemeClr val="accent1"/>
                          </a:solidFill>
                        </a:rPr>
                        <a:t>&gt;</a:t>
                      </a:r>
                      <a:r>
                        <a:rPr lang="es-ES_tradnl" sz="1400" baseline="0" dirty="0" smtClean="0">
                          <a:solidFill>
                            <a:schemeClr val="accent1"/>
                          </a:solidFill>
                        </a:rPr>
                        <a:t> 10-25 mm Hg</a:t>
                      </a:r>
                      <a:endParaRPr lang="es-ES" sz="1400" dirty="0">
                        <a:solidFill>
                          <a:schemeClr val="accent1"/>
                        </a:solidFill>
                      </a:endParaRPr>
                    </a:p>
                  </a:txBody>
                  <a:tcPr anchor="ctr"/>
                </a:tc>
                <a:tc>
                  <a:txBody>
                    <a:bodyPr/>
                    <a:lstStyle/>
                    <a:p>
                      <a:pPr algn="ctr"/>
                      <a:r>
                        <a:rPr lang="es-ES_tradnl" sz="1400" dirty="0" smtClean="0">
                          <a:solidFill>
                            <a:schemeClr val="accent1"/>
                          </a:solidFill>
                        </a:rPr>
                        <a:t>Ausencia (fatiga muscular)</a:t>
                      </a:r>
                      <a:endParaRPr lang="es-ES" sz="1400" dirty="0">
                        <a:solidFill>
                          <a:schemeClr val="accent1"/>
                        </a:solidFill>
                      </a:endParaRPr>
                    </a:p>
                  </a:txBody>
                  <a:tcPr anchor="ctr"/>
                </a:tc>
              </a:tr>
              <a:tr h="509227">
                <a:tc>
                  <a:txBody>
                    <a:bodyPr/>
                    <a:lstStyle/>
                    <a:p>
                      <a:pPr algn="ctr"/>
                      <a:r>
                        <a:rPr lang="es-ES_tradnl" sz="1400" b="1" dirty="0" smtClean="0">
                          <a:solidFill>
                            <a:schemeClr val="accent1"/>
                          </a:solidFill>
                        </a:rPr>
                        <a:t>FEV</a:t>
                      </a:r>
                      <a:r>
                        <a:rPr lang="es-ES_tradnl" sz="1400" b="1" baseline="-25000" dirty="0" smtClean="0">
                          <a:solidFill>
                            <a:schemeClr val="accent1"/>
                          </a:solidFill>
                        </a:rPr>
                        <a:t>1</a:t>
                      </a:r>
                      <a:r>
                        <a:rPr lang="es-ES_tradnl" sz="1400" b="1" dirty="0" smtClean="0">
                          <a:solidFill>
                            <a:schemeClr val="accent1"/>
                          </a:solidFill>
                        </a:rPr>
                        <a:t> o PEF </a:t>
                      </a:r>
                      <a:r>
                        <a:rPr lang="es-ES_tradnl" sz="1400" b="0" dirty="0" smtClean="0">
                          <a:solidFill>
                            <a:schemeClr val="accent1"/>
                          </a:solidFill>
                        </a:rPr>
                        <a:t>(valores referencia)</a:t>
                      </a:r>
                      <a:endParaRPr lang="es-ES" sz="1400" b="0" dirty="0">
                        <a:solidFill>
                          <a:schemeClr val="accent1"/>
                        </a:solidFill>
                      </a:endParaRPr>
                    </a:p>
                  </a:txBody>
                  <a:tcPr anchor="ctr"/>
                </a:tc>
                <a:tc>
                  <a:txBody>
                    <a:bodyPr/>
                    <a:lstStyle/>
                    <a:p>
                      <a:pPr algn="ctr"/>
                      <a:r>
                        <a:rPr lang="es-ES_tradnl" sz="1400" dirty="0" smtClean="0">
                          <a:solidFill>
                            <a:schemeClr val="accent1"/>
                          </a:solidFill>
                        </a:rPr>
                        <a:t>&gt; 70%</a:t>
                      </a:r>
                      <a:endParaRPr lang="es-ES" sz="1400" dirty="0">
                        <a:solidFill>
                          <a:schemeClr val="accent1"/>
                        </a:solidFill>
                      </a:endParaRPr>
                    </a:p>
                  </a:txBody>
                  <a:tcPr anchor="ctr"/>
                </a:tc>
                <a:tc>
                  <a:txBody>
                    <a:bodyPr/>
                    <a:lstStyle/>
                    <a:p>
                      <a:pPr algn="ctr"/>
                      <a:r>
                        <a:rPr lang="es-ES_tradnl" sz="1400" dirty="0" smtClean="0">
                          <a:solidFill>
                            <a:schemeClr val="accent1"/>
                          </a:solidFill>
                        </a:rPr>
                        <a:t>&lt; 70%</a:t>
                      </a:r>
                      <a:endParaRPr lang="es-ES" sz="1400" dirty="0">
                        <a:solidFill>
                          <a:schemeClr val="accent1"/>
                        </a:solidFill>
                      </a:endParaRPr>
                    </a:p>
                  </a:txBody>
                  <a:tcPr anchor="ctr"/>
                </a:tc>
                <a:tc>
                  <a:txBody>
                    <a:bodyPr/>
                    <a:lstStyle/>
                    <a:p>
                      <a:pPr algn="ctr"/>
                      <a:endParaRPr lang="es-ES" sz="1400" dirty="0">
                        <a:solidFill>
                          <a:schemeClr val="accent1"/>
                        </a:solidFill>
                      </a:endParaRPr>
                    </a:p>
                  </a:txBody>
                  <a:tcPr anchor="ctr"/>
                </a:tc>
              </a:tr>
              <a:tr h="299545">
                <a:tc>
                  <a:txBody>
                    <a:bodyPr/>
                    <a:lstStyle/>
                    <a:p>
                      <a:pPr algn="ctr"/>
                      <a:r>
                        <a:rPr lang="es-ES_tradnl" sz="1400" b="1" dirty="0" smtClean="0">
                          <a:solidFill>
                            <a:schemeClr val="accent1"/>
                          </a:solidFill>
                        </a:rPr>
                        <a:t>SaO</a:t>
                      </a:r>
                      <a:r>
                        <a:rPr lang="es-ES_tradnl" sz="1400" b="1" baseline="-25000" dirty="0" smtClean="0">
                          <a:solidFill>
                            <a:schemeClr val="accent1"/>
                          </a:solidFill>
                        </a:rPr>
                        <a:t>2</a:t>
                      </a:r>
                      <a:r>
                        <a:rPr lang="es-ES_tradnl" sz="1400" b="1" baseline="0" dirty="0" smtClean="0">
                          <a:solidFill>
                            <a:schemeClr val="accent1"/>
                          </a:solidFill>
                        </a:rPr>
                        <a:t> </a:t>
                      </a:r>
                      <a:r>
                        <a:rPr lang="es-ES_tradnl" sz="1400" b="0" baseline="0" dirty="0" smtClean="0">
                          <a:solidFill>
                            <a:schemeClr val="accent1"/>
                          </a:solidFill>
                        </a:rPr>
                        <a:t>(%)</a:t>
                      </a:r>
                      <a:endParaRPr lang="es-ES" sz="1400" b="0" dirty="0">
                        <a:solidFill>
                          <a:schemeClr val="accent1"/>
                        </a:solidFill>
                      </a:endParaRPr>
                    </a:p>
                  </a:txBody>
                  <a:tcPr anchor="ctr"/>
                </a:tc>
                <a:tc>
                  <a:txBody>
                    <a:bodyPr/>
                    <a:lstStyle/>
                    <a:p>
                      <a:pPr algn="ctr"/>
                      <a:r>
                        <a:rPr lang="es-ES_tradnl" sz="1400" dirty="0" smtClean="0">
                          <a:solidFill>
                            <a:schemeClr val="accent1"/>
                          </a:solidFill>
                        </a:rPr>
                        <a:t>&gt;</a:t>
                      </a:r>
                      <a:r>
                        <a:rPr lang="es-ES_tradnl" sz="1400" baseline="0" dirty="0" smtClean="0">
                          <a:solidFill>
                            <a:schemeClr val="accent1"/>
                          </a:solidFill>
                        </a:rPr>
                        <a:t> 95%</a:t>
                      </a:r>
                      <a:endParaRPr lang="es-ES" sz="1400" dirty="0">
                        <a:solidFill>
                          <a:schemeClr val="accent1"/>
                        </a:solidFill>
                      </a:endParaRPr>
                    </a:p>
                  </a:txBody>
                  <a:tcPr anchor="ctr"/>
                </a:tc>
                <a:tc>
                  <a:txBody>
                    <a:bodyPr/>
                    <a:lstStyle/>
                    <a:p>
                      <a:pPr algn="ctr"/>
                      <a:r>
                        <a:rPr lang="es-ES_tradnl" sz="1400" dirty="0" smtClean="0">
                          <a:solidFill>
                            <a:schemeClr val="accent1"/>
                          </a:solidFill>
                        </a:rPr>
                        <a:t>90-95%</a:t>
                      </a:r>
                      <a:endParaRPr lang="es-ES" sz="1400" dirty="0">
                        <a:solidFill>
                          <a:schemeClr val="accent1"/>
                        </a:solidFill>
                      </a:endParaRPr>
                    </a:p>
                  </a:txBody>
                  <a:tcPr anchor="ctr"/>
                </a:tc>
                <a:tc>
                  <a:txBody>
                    <a:bodyPr/>
                    <a:lstStyle/>
                    <a:p>
                      <a:pPr algn="ctr"/>
                      <a:r>
                        <a:rPr lang="es-ES_tradnl" sz="1400" dirty="0" smtClean="0">
                          <a:solidFill>
                            <a:schemeClr val="accent1"/>
                          </a:solidFill>
                        </a:rPr>
                        <a:t>&lt; 90%</a:t>
                      </a:r>
                      <a:endParaRPr lang="es-ES" sz="1400" dirty="0">
                        <a:solidFill>
                          <a:schemeClr val="accent1"/>
                        </a:solidFill>
                      </a:endParaRPr>
                    </a:p>
                  </a:txBody>
                  <a:tcPr anchor="ctr"/>
                </a:tc>
              </a:tr>
              <a:tr h="299545">
                <a:tc>
                  <a:txBody>
                    <a:bodyPr/>
                    <a:lstStyle/>
                    <a:p>
                      <a:pPr algn="ctr"/>
                      <a:r>
                        <a:rPr lang="es-ES_tradnl" sz="1400" b="1" dirty="0" smtClean="0">
                          <a:solidFill>
                            <a:schemeClr val="accent1"/>
                          </a:solidFill>
                        </a:rPr>
                        <a:t>PaO</a:t>
                      </a:r>
                      <a:r>
                        <a:rPr lang="es-ES_tradnl" sz="1400" b="1" baseline="-25000" dirty="0" smtClean="0">
                          <a:solidFill>
                            <a:schemeClr val="accent1"/>
                          </a:solidFill>
                        </a:rPr>
                        <a:t>2</a:t>
                      </a:r>
                      <a:r>
                        <a:rPr lang="es-ES_tradnl" sz="1400" b="1" dirty="0" smtClean="0">
                          <a:solidFill>
                            <a:schemeClr val="accent1"/>
                          </a:solidFill>
                        </a:rPr>
                        <a:t> </a:t>
                      </a:r>
                      <a:r>
                        <a:rPr lang="es-ES_tradnl" sz="1400" b="0" dirty="0" smtClean="0">
                          <a:solidFill>
                            <a:schemeClr val="accent1"/>
                          </a:solidFill>
                        </a:rPr>
                        <a:t>mm Hg</a:t>
                      </a:r>
                      <a:endParaRPr lang="es-ES" sz="1400" b="0" dirty="0">
                        <a:solidFill>
                          <a:schemeClr val="accent1"/>
                        </a:solidFill>
                      </a:endParaRPr>
                    </a:p>
                  </a:txBody>
                  <a:tcPr anchor="ctr"/>
                </a:tc>
                <a:tc>
                  <a:txBody>
                    <a:bodyPr/>
                    <a:lstStyle/>
                    <a:p>
                      <a:pPr algn="ctr"/>
                      <a:r>
                        <a:rPr lang="es-ES_tradnl" sz="1400" dirty="0" smtClean="0">
                          <a:solidFill>
                            <a:schemeClr val="accent1"/>
                          </a:solidFill>
                        </a:rPr>
                        <a:t>Normal</a:t>
                      </a:r>
                      <a:endParaRPr lang="es-ES" sz="1400" dirty="0">
                        <a:solidFill>
                          <a:schemeClr val="accent1"/>
                        </a:solidFill>
                      </a:endParaRPr>
                    </a:p>
                  </a:txBody>
                  <a:tcPr anchor="ctr"/>
                </a:tc>
                <a:tc>
                  <a:txBody>
                    <a:bodyPr/>
                    <a:lstStyle/>
                    <a:p>
                      <a:pPr algn="ctr"/>
                      <a:r>
                        <a:rPr lang="es-ES_tradnl" sz="1400" dirty="0" smtClean="0">
                          <a:solidFill>
                            <a:schemeClr val="accent1"/>
                          </a:solidFill>
                        </a:rPr>
                        <a:t>80-60</a:t>
                      </a:r>
                      <a:endParaRPr lang="es-ES" sz="1400" dirty="0">
                        <a:solidFill>
                          <a:schemeClr val="accent1"/>
                        </a:solidFill>
                      </a:endParaRPr>
                    </a:p>
                  </a:txBody>
                  <a:tcPr anchor="ctr"/>
                </a:tc>
                <a:tc>
                  <a:txBody>
                    <a:bodyPr/>
                    <a:lstStyle/>
                    <a:p>
                      <a:pPr algn="ctr"/>
                      <a:r>
                        <a:rPr lang="es-ES_tradnl" sz="1400" dirty="0" smtClean="0">
                          <a:solidFill>
                            <a:schemeClr val="accent1"/>
                          </a:solidFill>
                        </a:rPr>
                        <a:t>&lt; 60</a:t>
                      </a:r>
                    </a:p>
                  </a:txBody>
                  <a:tcPr anchor="ctr"/>
                </a:tc>
              </a:tr>
              <a:tr h="299545">
                <a:tc>
                  <a:txBody>
                    <a:bodyPr/>
                    <a:lstStyle/>
                    <a:p>
                      <a:pPr algn="ctr"/>
                      <a:r>
                        <a:rPr lang="es-ES_tradnl" sz="1400" b="1" dirty="0" smtClean="0">
                          <a:solidFill>
                            <a:schemeClr val="accent1"/>
                          </a:solidFill>
                        </a:rPr>
                        <a:t>PaCO</a:t>
                      </a:r>
                      <a:r>
                        <a:rPr lang="es-ES_tradnl" sz="1400" b="1" baseline="-25000" dirty="0" smtClean="0">
                          <a:solidFill>
                            <a:schemeClr val="accent1"/>
                          </a:solidFill>
                        </a:rPr>
                        <a:t>2</a:t>
                      </a:r>
                      <a:r>
                        <a:rPr lang="es-ES_tradnl" sz="1400" b="1" baseline="0" dirty="0" smtClean="0">
                          <a:solidFill>
                            <a:schemeClr val="accent1"/>
                          </a:solidFill>
                        </a:rPr>
                        <a:t> </a:t>
                      </a:r>
                      <a:r>
                        <a:rPr lang="es-ES_tradnl" sz="1400" b="0" baseline="0" dirty="0" smtClean="0">
                          <a:solidFill>
                            <a:schemeClr val="accent1"/>
                          </a:solidFill>
                        </a:rPr>
                        <a:t>mm Hg</a:t>
                      </a:r>
                      <a:endParaRPr lang="es-ES" sz="1400" b="0" dirty="0">
                        <a:solidFill>
                          <a:schemeClr val="accent1"/>
                        </a:solidFill>
                      </a:endParaRPr>
                    </a:p>
                  </a:txBody>
                  <a:tcPr anchor="ctr"/>
                </a:tc>
                <a:tc>
                  <a:txBody>
                    <a:bodyPr/>
                    <a:lstStyle/>
                    <a:p>
                      <a:pPr algn="ctr"/>
                      <a:r>
                        <a:rPr lang="es-ES_tradnl" sz="1400" dirty="0" smtClean="0">
                          <a:solidFill>
                            <a:schemeClr val="accent1"/>
                          </a:solidFill>
                        </a:rPr>
                        <a:t>&lt; 40</a:t>
                      </a:r>
                      <a:endParaRPr lang="es-ES" sz="1400" dirty="0">
                        <a:solidFill>
                          <a:schemeClr val="accent1"/>
                        </a:solidFill>
                      </a:endParaRPr>
                    </a:p>
                  </a:txBody>
                  <a:tcPr anchor="ctr"/>
                </a:tc>
                <a:tc>
                  <a:txBody>
                    <a:bodyPr/>
                    <a:lstStyle/>
                    <a:p>
                      <a:pPr algn="ctr">
                        <a:buFont typeface="Wingdings"/>
                        <a:buNone/>
                      </a:pPr>
                      <a:r>
                        <a:rPr lang="es-ES_tradnl" sz="1400" baseline="0" dirty="0" smtClean="0">
                          <a:solidFill>
                            <a:schemeClr val="accent1"/>
                          </a:solidFill>
                        </a:rPr>
                        <a:t>&gt; 40</a:t>
                      </a:r>
                      <a:endParaRPr lang="es-ES" sz="1400" dirty="0">
                        <a:solidFill>
                          <a:schemeClr val="accent1"/>
                        </a:solidFill>
                      </a:endParaRPr>
                    </a:p>
                  </a:txBody>
                  <a:tcPr anchor="ctr"/>
                </a:tc>
                <a:tc>
                  <a:txBody>
                    <a:bodyPr/>
                    <a:lstStyle/>
                    <a:p>
                      <a:pPr algn="ctr"/>
                      <a:r>
                        <a:rPr lang="es-ES_tradnl" sz="1400" dirty="0" smtClean="0">
                          <a:solidFill>
                            <a:schemeClr val="accent1"/>
                          </a:solidFill>
                        </a:rPr>
                        <a:t>&gt;</a:t>
                      </a:r>
                      <a:r>
                        <a:rPr lang="es-ES_tradnl" sz="1400" baseline="0" dirty="0" smtClean="0">
                          <a:solidFill>
                            <a:schemeClr val="accent1"/>
                          </a:solidFill>
                        </a:rPr>
                        <a:t> 40</a:t>
                      </a:r>
                      <a:endParaRPr lang="es-ES" sz="1400" dirty="0">
                        <a:solidFill>
                          <a:schemeClr val="accent1"/>
                        </a:solidFill>
                      </a:endParaRPr>
                    </a:p>
                  </a:txBody>
                  <a:tcPr anchor="ctr"/>
                </a:tc>
              </a:tr>
            </a:tbl>
          </a:graphicData>
        </a:graphic>
      </p:graphicFrame>
      <p:sp>
        <p:nvSpPr>
          <p:cNvPr id="6" name="5 Rectángulo redondeado"/>
          <p:cNvSpPr/>
          <p:nvPr/>
        </p:nvSpPr>
        <p:spPr>
          <a:xfrm>
            <a:off x="6096000" y="1052736"/>
            <a:ext cx="1944216" cy="151216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6 Rectángulo redondeado"/>
          <p:cNvSpPr/>
          <p:nvPr/>
        </p:nvSpPr>
        <p:spPr>
          <a:xfrm>
            <a:off x="4079776" y="2564904"/>
            <a:ext cx="1944216" cy="43204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7 Rectángulo redondeado"/>
          <p:cNvSpPr/>
          <p:nvPr/>
        </p:nvSpPr>
        <p:spPr>
          <a:xfrm>
            <a:off x="6096000" y="3068960"/>
            <a:ext cx="1944216" cy="57606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8 Rectángulo redondeado"/>
          <p:cNvSpPr/>
          <p:nvPr/>
        </p:nvSpPr>
        <p:spPr>
          <a:xfrm>
            <a:off x="4079776" y="3645024"/>
            <a:ext cx="1944216" cy="50405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9 Rectángulo redondeado"/>
          <p:cNvSpPr/>
          <p:nvPr/>
        </p:nvSpPr>
        <p:spPr>
          <a:xfrm>
            <a:off x="6096000" y="4149080"/>
            <a:ext cx="1944216" cy="86409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10 Rectángulo"/>
          <p:cNvSpPr/>
          <p:nvPr/>
        </p:nvSpPr>
        <p:spPr>
          <a:xfrm>
            <a:off x="1981200" y="5642084"/>
            <a:ext cx="8686800" cy="523220"/>
          </a:xfrm>
          <a:prstGeom prst="rect">
            <a:avLst/>
          </a:prstGeom>
        </p:spPr>
        <p:txBody>
          <a:bodyPr wrap="square">
            <a:spAutoFit/>
          </a:bodyPr>
          <a:lstStyle/>
          <a:p>
            <a:pPr>
              <a:spcBef>
                <a:spcPts val="600"/>
              </a:spcBef>
            </a:pPr>
            <a:r>
              <a:rPr lang="es-ES" sz="1400" dirty="0">
                <a:solidFill>
                  <a:srgbClr val="C00000"/>
                </a:solidFill>
              </a:rPr>
              <a:t>FEV</a:t>
            </a:r>
            <a:r>
              <a:rPr lang="es-ES" sz="1400" baseline="-25000" dirty="0">
                <a:solidFill>
                  <a:srgbClr val="C00000"/>
                </a:solidFill>
              </a:rPr>
              <a:t>1</a:t>
            </a:r>
            <a:r>
              <a:rPr lang="es-ES" sz="1400" dirty="0">
                <a:solidFill>
                  <a:srgbClr val="C00000"/>
                </a:solidFill>
              </a:rPr>
              <a:t>: volumen espiratorio forzado en el primer segundo; PEF: flujo espiratorio máximo; x’: por minuto; Sa0</a:t>
            </a:r>
            <a:r>
              <a:rPr lang="es-ES" sz="1400" baseline="-25000" dirty="0">
                <a:solidFill>
                  <a:srgbClr val="C00000"/>
                </a:solidFill>
              </a:rPr>
              <a:t>2</a:t>
            </a:r>
            <a:r>
              <a:rPr lang="es-ES" sz="1400" dirty="0">
                <a:solidFill>
                  <a:srgbClr val="C00000"/>
                </a:solidFill>
              </a:rPr>
              <a:t>: saturación de oxihemoglobina; PaO</a:t>
            </a:r>
            <a:r>
              <a:rPr lang="es-ES" sz="1400" baseline="-25000" dirty="0">
                <a:solidFill>
                  <a:srgbClr val="C00000"/>
                </a:solidFill>
              </a:rPr>
              <a:t>2</a:t>
            </a:r>
            <a:r>
              <a:rPr lang="es-ES" sz="1400" dirty="0">
                <a:solidFill>
                  <a:srgbClr val="C00000"/>
                </a:solidFill>
              </a:rPr>
              <a:t>: presión arterial de oxígeno; PaCO</a:t>
            </a:r>
            <a:r>
              <a:rPr lang="es-ES" sz="1400" baseline="-25000" dirty="0">
                <a:solidFill>
                  <a:srgbClr val="C00000"/>
                </a:solidFill>
              </a:rPr>
              <a:t>2</a:t>
            </a:r>
            <a:r>
              <a:rPr lang="es-ES" sz="1400" dirty="0">
                <a:solidFill>
                  <a:srgbClr val="C00000"/>
                </a:solidFill>
              </a:rPr>
              <a:t>: presión arterial de anhídrido carbónico.</a:t>
            </a:r>
          </a:p>
        </p:txBody>
      </p:sp>
    </p:spTree>
    <p:extLst>
      <p:ext uri="{BB962C8B-B14F-4D97-AF65-F5344CB8AC3E}">
        <p14:creationId xmlns:p14="http://schemas.microsoft.com/office/powerpoint/2010/main" val="19734801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idx="1"/>
          </p:nvPr>
        </p:nvSpPr>
        <p:spPr/>
        <p:txBody>
          <a:bodyPr>
            <a:noAutofit/>
          </a:bodyPr>
          <a:lstStyle/>
          <a:p>
            <a:pPr>
              <a:spcBef>
                <a:spcPts val="1200"/>
              </a:spcBef>
            </a:pPr>
            <a:r>
              <a:rPr lang="es-ES" dirty="0" smtClean="0"/>
              <a:t>O2 + salbutamol </a:t>
            </a:r>
            <a:r>
              <a:rPr lang="es-ES" dirty="0"/>
              <a:t>2-4 pulsaciones </a:t>
            </a:r>
            <a:r>
              <a:rPr lang="es-ES" dirty="0" err="1"/>
              <a:t>pMDI</a:t>
            </a:r>
            <a:r>
              <a:rPr lang="es-ES" dirty="0"/>
              <a:t> </a:t>
            </a:r>
            <a:r>
              <a:rPr lang="es-ES" dirty="0" smtClean="0"/>
              <a:t>cada 20 </a:t>
            </a:r>
            <a:r>
              <a:rPr lang="es-ES" dirty="0"/>
              <a:t>min hasta </a:t>
            </a:r>
            <a:r>
              <a:rPr lang="es-ES" dirty="0" smtClean="0"/>
              <a:t>mejoría.</a:t>
            </a:r>
          </a:p>
          <a:p>
            <a:pPr>
              <a:spcBef>
                <a:spcPts val="1200"/>
              </a:spcBef>
            </a:pPr>
            <a:r>
              <a:rPr lang="es-ES" dirty="0" smtClean="0"/>
              <a:t>O2 + salbutamol + </a:t>
            </a:r>
            <a:r>
              <a:rPr lang="es-ES" dirty="0" err="1"/>
              <a:t>ipratropio</a:t>
            </a:r>
            <a:r>
              <a:rPr lang="es-ES" dirty="0"/>
              <a:t> </a:t>
            </a:r>
            <a:r>
              <a:rPr lang="es-ES" dirty="0" smtClean="0"/>
              <a:t>2-4 pulsaciones </a:t>
            </a:r>
            <a:r>
              <a:rPr lang="es-ES" dirty="0" err="1" smtClean="0"/>
              <a:t>pMDI</a:t>
            </a:r>
            <a:r>
              <a:rPr lang="es-ES" dirty="0" smtClean="0"/>
              <a:t> </a:t>
            </a:r>
            <a:r>
              <a:rPr lang="es-ES" dirty="0"/>
              <a:t>cada 20 min hasta mejoría</a:t>
            </a:r>
            <a:r>
              <a:rPr lang="es-ES" dirty="0" smtClean="0"/>
              <a:t>.</a:t>
            </a:r>
            <a:endParaRPr lang="es-ES" dirty="0"/>
          </a:p>
          <a:p>
            <a:pPr>
              <a:spcBef>
                <a:spcPts val="1200"/>
              </a:spcBef>
            </a:pPr>
            <a:r>
              <a:rPr lang="es-ES" dirty="0" smtClean="0"/>
              <a:t>O2 + salbutamol </a:t>
            </a:r>
            <a:r>
              <a:rPr lang="es-ES" dirty="0"/>
              <a:t>2,5 </a:t>
            </a:r>
            <a:r>
              <a:rPr lang="es-ES" dirty="0" smtClean="0"/>
              <a:t>mg </a:t>
            </a:r>
            <a:r>
              <a:rPr lang="es-ES" dirty="0"/>
              <a:t>+ </a:t>
            </a:r>
            <a:r>
              <a:rPr lang="es-ES" dirty="0" err="1"/>
              <a:t>ipratropio</a:t>
            </a:r>
            <a:r>
              <a:rPr lang="es-ES" dirty="0"/>
              <a:t> 0,5 </a:t>
            </a:r>
            <a:r>
              <a:rPr lang="es-ES" dirty="0" smtClean="0"/>
              <a:t>mg </a:t>
            </a:r>
            <a:r>
              <a:rPr lang="es-ES" dirty="0"/>
              <a:t>nebulizados </a:t>
            </a:r>
            <a:r>
              <a:rPr lang="es-ES" dirty="0" smtClean="0"/>
              <a:t>cada </a:t>
            </a:r>
            <a:r>
              <a:rPr lang="es-ES" dirty="0"/>
              <a:t>30 min hasta mejoría + </a:t>
            </a:r>
            <a:r>
              <a:rPr lang="es-ES" dirty="0" err="1"/>
              <a:t>metilprednisolona</a:t>
            </a:r>
            <a:r>
              <a:rPr lang="es-ES" dirty="0"/>
              <a:t> 60 mg </a:t>
            </a:r>
            <a:r>
              <a:rPr lang="es-ES" dirty="0" smtClean="0"/>
              <a:t>IM.</a:t>
            </a:r>
            <a:endParaRPr lang="es-ES" dirty="0"/>
          </a:p>
          <a:p>
            <a:pPr>
              <a:spcBef>
                <a:spcPts val="1200"/>
              </a:spcBef>
            </a:pPr>
            <a:r>
              <a:rPr lang="es-ES" dirty="0" smtClean="0"/>
              <a:t>O2 + salbutamol </a:t>
            </a:r>
            <a:r>
              <a:rPr lang="es-ES" dirty="0"/>
              <a:t>2,5 </a:t>
            </a:r>
            <a:r>
              <a:rPr lang="es-ES" dirty="0" smtClean="0"/>
              <a:t>mg </a:t>
            </a:r>
            <a:r>
              <a:rPr lang="es-ES" dirty="0"/>
              <a:t>+ </a:t>
            </a:r>
            <a:r>
              <a:rPr lang="es-ES" dirty="0" err="1"/>
              <a:t>ipratropio</a:t>
            </a:r>
            <a:r>
              <a:rPr lang="es-ES" dirty="0"/>
              <a:t> 0,5 </a:t>
            </a:r>
            <a:r>
              <a:rPr lang="es-ES" dirty="0" smtClean="0"/>
              <a:t>mg </a:t>
            </a:r>
            <a:r>
              <a:rPr lang="es-ES" dirty="0"/>
              <a:t>nebulizados </a:t>
            </a:r>
            <a:r>
              <a:rPr lang="es-ES" dirty="0" smtClean="0"/>
              <a:t>cada 30 min </a:t>
            </a:r>
            <a:r>
              <a:rPr lang="es-ES" dirty="0"/>
              <a:t>hasta mejoría + hidrocortisona 200 mg </a:t>
            </a:r>
            <a:r>
              <a:rPr lang="es-ES" dirty="0" smtClean="0"/>
              <a:t>EV.</a:t>
            </a:r>
            <a:endParaRPr lang="es-ES" dirty="0"/>
          </a:p>
        </p:txBody>
      </p:sp>
      <p:sp>
        <p:nvSpPr>
          <p:cNvPr id="6" name="5 Marcador de texto"/>
          <p:cNvSpPr>
            <a:spLocks noGrp="1"/>
          </p:cNvSpPr>
          <p:nvPr>
            <p:ph type="body" idx="10"/>
          </p:nvPr>
        </p:nvSpPr>
        <p:spPr>
          <a:xfrm>
            <a:off x="963084" y="836712"/>
            <a:ext cx="10363200" cy="1035465"/>
          </a:xfrm>
        </p:spPr>
        <p:txBody>
          <a:bodyPr>
            <a:normAutofit/>
          </a:bodyPr>
          <a:lstStyle/>
          <a:p>
            <a:pPr>
              <a:spcBef>
                <a:spcPts val="600"/>
              </a:spcBef>
            </a:pPr>
            <a:r>
              <a:rPr lang="es-ES" dirty="0"/>
              <a:t>¿Tratamiento a continuación</a:t>
            </a:r>
            <a:r>
              <a:rPr lang="es-ES" dirty="0" smtClean="0"/>
              <a:t>?</a:t>
            </a:r>
            <a:endParaRPr lang="es-ES" dirty="0"/>
          </a:p>
        </p:txBody>
      </p:sp>
      <p:sp>
        <p:nvSpPr>
          <p:cNvPr id="2" name="Marcador de texto 1"/>
          <p:cNvSpPr>
            <a:spLocks noGrp="1"/>
          </p:cNvSpPr>
          <p:nvPr>
            <p:ph type="body" sz="quarter" idx="11"/>
          </p:nvPr>
        </p:nvSpPr>
        <p:spPr/>
        <p:txBody>
          <a:bodyPr>
            <a:normAutofit lnSpcReduction="10000"/>
          </a:bodyPr>
          <a:lstStyle/>
          <a:p>
            <a:endParaRPr lang="es-ES"/>
          </a:p>
        </p:txBody>
      </p:sp>
      <p:sp>
        <p:nvSpPr>
          <p:cNvPr id="4" name="3 Título"/>
          <p:cNvSpPr>
            <a:spLocks noGrp="1"/>
          </p:cNvSpPr>
          <p:nvPr>
            <p:ph type="title"/>
          </p:nvPr>
        </p:nvSpPr>
        <p:spPr/>
        <p:txBody>
          <a:bodyPr/>
          <a:lstStyle/>
          <a:p>
            <a:r>
              <a:rPr lang="es-ES" b="1" dirty="0" smtClean="0"/>
              <a:t>Pregunta 6</a:t>
            </a:r>
            <a:endParaRPr lang="es-ES" b="1" dirty="0"/>
          </a:p>
        </p:txBody>
      </p:sp>
    </p:spTree>
    <p:extLst>
      <p:ext uri="{BB962C8B-B14F-4D97-AF65-F5344CB8AC3E}">
        <p14:creationId xmlns:p14="http://schemas.microsoft.com/office/powerpoint/2010/main" val="873768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quarter" idx="13"/>
          </p:nvPr>
        </p:nvSpPr>
        <p:spPr/>
        <p:txBody>
          <a:bodyPr>
            <a:normAutofit lnSpcReduction="10000"/>
          </a:bodyPr>
          <a:lstStyle/>
          <a:p>
            <a:endParaRPr lang="es-ES"/>
          </a:p>
        </p:txBody>
      </p:sp>
      <p:sp>
        <p:nvSpPr>
          <p:cNvPr id="2" name="1 Título"/>
          <p:cNvSpPr>
            <a:spLocks noGrp="1"/>
          </p:cNvSpPr>
          <p:nvPr>
            <p:ph type="title"/>
          </p:nvPr>
        </p:nvSpPr>
        <p:spPr/>
        <p:txBody>
          <a:bodyPr/>
          <a:lstStyle/>
          <a:p>
            <a:r>
              <a:rPr lang="es-ES" b="1" dirty="0">
                <a:solidFill>
                  <a:srgbClr val="004586"/>
                </a:solidFill>
              </a:rPr>
              <a:t>Manejo de la crisis </a:t>
            </a:r>
            <a:r>
              <a:rPr lang="es-ES" b="1" dirty="0"/>
              <a:t>asmática</a:t>
            </a:r>
            <a:endParaRPr lang="es-ES" dirty="0"/>
          </a:p>
        </p:txBody>
      </p:sp>
      <p:sp>
        <p:nvSpPr>
          <p:cNvPr id="6" name="object 2"/>
          <p:cNvSpPr>
            <a:spLocks noChangeArrowheads="1"/>
          </p:cNvSpPr>
          <p:nvPr/>
        </p:nvSpPr>
        <p:spPr bwMode="auto">
          <a:xfrm>
            <a:off x="1775520" y="764704"/>
            <a:ext cx="8568952" cy="5400600"/>
          </a:xfrm>
          <a:prstGeom prst="rect">
            <a:avLst/>
          </a:prstGeom>
          <a:blipFill dpi="0" rotWithShape="1">
            <a:blip r:embed="rId3" cstate="print"/>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pPr eaLnBrk="1" hangingPunct="1">
              <a:buClr>
                <a:srgbClr val="000000"/>
              </a:buClr>
              <a:buSzPct val="100000"/>
              <a:buFont typeface="Times New Roman" charset="0"/>
              <a:buNone/>
            </a:pPr>
            <a:endParaRPr lang="es-ES"/>
          </a:p>
        </p:txBody>
      </p:sp>
    </p:spTree>
    <p:extLst>
      <p:ext uri="{BB962C8B-B14F-4D97-AF65-F5344CB8AC3E}">
        <p14:creationId xmlns:p14="http://schemas.microsoft.com/office/powerpoint/2010/main" val="3770557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S" b="1" dirty="0">
                <a:solidFill>
                  <a:srgbClr val="004586"/>
                </a:solidFill>
              </a:rPr>
              <a:t>Caso </a:t>
            </a:r>
            <a:r>
              <a:rPr lang="es-ES" b="1" dirty="0" smtClean="0">
                <a:solidFill>
                  <a:srgbClr val="004586"/>
                </a:solidFill>
              </a:rPr>
              <a:t>clínico</a:t>
            </a:r>
            <a:endParaRPr lang="es-ES" b="1" dirty="0">
              <a:solidFill>
                <a:srgbClr val="004586"/>
              </a:solidFill>
            </a:endParaRPr>
          </a:p>
        </p:txBody>
      </p:sp>
      <p:sp>
        <p:nvSpPr>
          <p:cNvPr id="5" name="4 Marcador de contenido"/>
          <p:cNvSpPr>
            <a:spLocks noGrp="1"/>
          </p:cNvSpPr>
          <p:nvPr>
            <p:ph idx="1"/>
          </p:nvPr>
        </p:nvSpPr>
        <p:spPr>
          <a:xfrm>
            <a:off x="0" y="1429264"/>
            <a:ext cx="11582400" cy="4592024"/>
          </a:xfrm>
        </p:spPr>
        <p:txBody>
          <a:bodyPr>
            <a:noAutofit/>
          </a:bodyPr>
          <a:lstStyle/>
          <a:p>
            <a:pPr>
              <a:spcBef>
                <a:spcPts val="600"/>
              </a:spcBef>
            </a:pPr>
            <a:r>
              <a:rPr lang="es-ES" sz="2400" dirty="0"/>
              <a:t>Mujer de </a:t>
            </a:r>
            <a:r>
              <a:rPr lang="es-ES" sz="2400" dirty="0">
                <a:solidFill>
                  <a:schemeClr val="tx2"/>
                </a:solidFill>
              </a:rPr>
              <a:t>33 años, embarazada </a:t>
            </a:r>
            <a:r>
              <a:rPr lang="es-ES" sz="2400" dirty="0"/>
              <a:t>de 8 semanas, que acude a primer control de embarazo.</a:t>
            </a:r>
          </a:p>
          <a:p>
            <a:pPr>
              <a:spcBef>
                <a:spcPts val="600"/>
              </a:spcBef>
            </a:pPr>
            <a:r>
              <a:rPr lang="es-ES" sz="2400" dirty="0"/>
              <a:t>Peso 64 kg, talla 154 cm, IMC 27.</a:t>
            </a:r>
          </a:p>
          <a:p>
            <a:pPr>
              <a:spcBef>
                <a:spcPts val="600"/>
              </a:spcBef>
            </a:pPr>
            <a:r>
              <a:rPr lang="es-ES" sz="2400" dirty="0"/>
              <a:t>Sin alergias medicamentosas conocidas. </a:t>
            </a:r>
          </a:p>
          <a:p>
            <a:pPr>
              <a:spcBef>
                <a:spcPts val="600"/>
              </a:spcBef>
            </a:pPr>
            <a:r>
              <a:rPr lang="es-ES" sz="2400" dirty="0">
                <a:solidFill>
                  <a:schemeClr val="tx2"/>
                </a:solidFill>
              </a:rPr>
              <a:t>Asma</a:t>
            </a:r>
            <a:r>
              <a:rPr lang="es-ES" sz="2400" dirty="0"/>
              <a:t> desde la infancia, </a:t>
            </a:r>
            <a:r>
              <a:rPr lang="es-ES" sz="2400" dirty="0" smtClean="0"/>
              <a:t>que fu</a:t>
            </a:r>
            <a:r>
              <a:rPr lang="es-ES" sz="2400" dirty="0"/>
              <a:t>e</a:t>
            </a:r>
            <a:r>
              <a:rPr lang="es-ES" sz="2400" dirty="0" smtClean="0"/>
              <a:t> tratada </a:t>
            </a:r>
            <a:r>
              <a:rPr lang="es-ES" sz="2400" dirty="0"/>
              <a:t>con salbutamol a demanda. </a:t>
            </a:r>
          </a:p>
          <a:p>
            <a:pPr>
              <a:spcBef>
                <a:spcPts val="600"/>
              </a:spcBef>
            </a:pPr>
            <a:r>
              <a:rPr lang="es-ES" sz="2400" dirty="0">
                <a:solidFill>
                  <a:schemeClr val="tx2"/>
                </a:solidFill>
              </a:rPr>
              <a:t>Fumadora activa </a:t>
            </a:r>
            <a:r>
              <a:rPr lang="es-ES" sz="2400" dirty="0"/>
              <a:t>de 10 cigarrillos al día desde los 13 años.</a:t>
            </a:r>
          </a:p>
          <a:p>
            <a:pPr>
              <a:spcBef>
                <a:spcPts val="600"/>
              </a:spcBef>
            </a:pPr>
            <a:r>
              <a:rPr lang="es-ES" sz="2400" dirty="0"/>
              <a:t>Padre fumador, intervenido de neo. vesical. Fallecido de carcinoma </a:t>
            </a:r>
            <a:r>
              <a:rPr lang="es-ES" sz="2400" dirty="0" err="1"/>
              <a:t>microcítico</a:t>
            </a:r>
            <a:r>
              <a:rPr lang="es-ES" sz="2400" dirty="0"/>
              <a:t> de pulmón.</a:t>
            </a:r>
          </a:p>
          <a:p>
            <a:pPr>
              <a:spcBef>
                <a:spcPts val="600"/>
              </a:spcBef>
            </a:pPr>
            <a:r>
              <a:rPr lang="es-ES" sz="2400" dirty="0"/>
              <a:t>Madre ex fumadora con diagnóstico de depresión mayor y asma. </a:t>
            </a:r>
          </a:p>
        </p:txBody>
      </p:sp>
      <p:sp>
        <p:nvSpPr>
          <p:cNvPr id="2" name="Marcador de texto 1"/>
          <p:cNvSpPr>
            <a:spLocks noGrp="1"/>
          </p:cNvSpPr>
          <p:nvPr>
            <p:ph type="body" sz="quarter" idx="10"/>
          </p:nvPr>
        </p:nvSpPr>
        <p:spPr/>
        <p:txBody>
          <a:bodyPr>
            <a:normAutofit lnSpcReduction="10000"/>
          </a:bodyPr>
          <a:lstStyle/>
          <a:p>
            <a:endParaRPr lang="es-ES"/>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769577" y="231912"/>
            <a:ext cx="1790919" cy="1180864"/>
          </a:xfrm>
          <a:prstGeom prst="rect">
            <a:avLst/>
          </a:prstGeom>
          <a:noFill/>
          <a:ln>
            <a:noFill/>
          </a:ln>
          <a:effectLst>
            <a:outerShdw blurRad="63500" dist="38099" dir="2700000" algn="ctr" rotWithShape="0">
              <a:srgbClr val="000000">
                <a:alpha val="74997"/>
              </a:srgbClr>
            </a:outerShdw>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808080"/>
                </a:solidFill>
                <a:round/>
                <a:headEnd/>
                <a:tailEnd/>
              </a14:hiddenLine>
            </a:ext>
          </a:extLst>
        </p:spPr>
      </p:pic>
    </p:spTree>
    <p:extLst>
      <p:ext uri="{BB962C8B-B14F-4D97-AF65-F5344CB8AC3E}">
        <p14:creationId xmlns:p14="http://schemas.microsoft.com/office/powerpoint/2010/main" val="34210777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b="1" dirty="0" smtClean="0"/>
              <a:t>Evolución</a:t>
            </a:r>
            <a:endParaRPr lang="es-ES" b="1" dirty="0"/>
          </a:p>
        </p:txBody>
      </p:sp>
      <p:sp>
        <p:nvSpPr>
          <p:cNvPr id="4" name="3 Marcador de contenido"/>
          <p:cNvSpPr>
            <a:spLocks noGrp="1"/>
          </p:cNvSpPr>
          <p:nvPr>
            <p:ph idx="1"/>
          </p:nvPr>
        </p:nvSpPr>
        <p:spPr/>
        <p:txBody>
          <a:bodyPr>
            <a:normAutofit/>
          </a:bodyPr>
          <a:lstStyle/>
          <a:p>
            <a:pPr>
              <a:spcBef>
                <a:spcPts val="600"/>
              </a:spcBef>
            </a:pPr>
            <a:r>
              <a:rPr lang="es-ES" dirty="0">
                <a:solidFill>
                  <a:schemeClr val="tx2"/>
                </a:solidFill>
              </a:rPr>
              <a:t>2 horas después</a:t>
            </a:r>
            <a:r>
              <a:rPr lang="es-ES" dirty="0"/>
              <a:t>:</a:t>
            </a:r>
          </a:p>
          <a:p>
            <a:pPr lvl="1">
              <a:spcBef>
                <a:spcPts val="600"/>
              </a:spcBef>
            </a:pPr>
            <a:r>
              <a:rPr lang="es-ES" sz="2400" dirty="0" err="1"/>
              <a:t>Rinorrea</a:t>
            </a:r>
            <a:r>
              <a:rPr lang="es-ES" sz="2400" dirty="0"/>
              <a:t> acuosa abundante y tos seca ocasional. </a:t>
            </a:r>
          </a:p>
          <a:p>
            <a:pPr lvl="1">
              <a:spcBef>
                <a:spcPts val="600"/>
              </a:spcBef>
            </a:pPr>
            <a:r>
              <a:rPr lang="es-ES" sz="2400" dirty="0"/>
              <a:t>No disnea. </a:t>
            </a:r>
          </a:p>
          <a:p>
            <a:pPr lvl="1">
              <a:spcBef>
                <a:spcPts val="600"/>
              </a:spcBef>
            </a:pPr>
            <a:r>
              <a:rPr lang="es-ES" sz="2400" dirty="0"/>
              <a:t>Discurso fluido. </a:t>
            </a:r>
          </a:p>
          <a:p>
            <a:pPr lvl="1">
              <a:spcBef>
                <a:spcPts val="600"/>
              </a:spcBef>
            </a:pPr>
            <a:r>
              <a:rPr lang="es-ES" sz="2400" dirty="0"/>
              <a:t>Ausencia de trabajo respiratorio. </a:t>
            </a:r>
          </a:p>
          <a:p>
            <a:pPr lvl="1">
              <a:spcBef>
                <a:spcPts val="600"/>
              </a:spcBef>
            </a:pPr>
            <a:r>
              <a:rPr lang="es-ES" sz="2400" dirty="0" err="1"/>
              <a:t>Sat</a:t>
            </a:r>
            <a:r>
              <a:rPr lang="es-ES" sz="2400" dirty="0"/>
              <a:t> O2: </a:t>
            </a:r>
            <a:r>
              <a:rPr lang="es-ES" sz="2400" dirty="0">
                <a:solidFill>
                  <a:schemeClr val="tx2"/>
                </a:solidFill>
              </a:rPr>
              <a:t>98% sin oxígeno</a:t>
            </a:r>
            <a:r>
              <a:rPr lang="es-ES" sz="2400" dirty="0"/>
              <a:t>.</a:t>
            </a:r>
          </a:p>
          <a:p>
            <a:pPr lvl="1">
              <a:spcBef>
                <a:spcPts val="600"/>
              </a:spcBef>
            </a:pPr>
            <a:r>
              <a:rPr lang="es-ES" sz="2400" dirty="0"/>
              <a:t>FEM: </a:t>
            </a:r>
            <a:r>
              <a:rPr lang="es-ES" sz="2400" dirty="0">
                <a:solidFill>
                  <a:schemeClr val="tx2"/>
                </a:solidFill>
              </a:rPr>
              <a:t>390 (&gt;60 %) </a:t>
            </a:r>
            <a:r>
              <a:rPr lang="es-ES" sz="2400" dirty="0"/>
              <a:t>estable tras 2 mediciones.</a:t>
            </a:r>
          </a:p>
          <a:p>
            <a:pPr lvl="1">
              <a:spcBef>
                <a:spcPts val="600"/>
              </a:spcBef>
            </a:pPr>
            <a:r>
              <a:rPr lang="es-ES" sz="2400" dirty="0"/>
              <a:t>Se decide alta a domicilio con CI+LABA y pauta corta de c</a:t>
            </a:r>
            <a:r>
              <a:rPr lang="es-ES" sz="2400" dirty="0" smtClean="0"/>
              <a:t>orticoides orales.</a:t>
            </a:r>
            <a:endParaRPr lang="es-ES" sz="2400" dirty="0"/>
          </a:p>
          <a:p>
            <a:pPr marL="1258887" lvl="1" indent="0">
              <a:lnSpc>
                <a:spcPct val="120000"/>
              </a:lnSpc>
              <a:spcBef>
                <a:spcPts val="600"/>
              </a:spcBef>
              <a:buNone/>
            </a:pPr>
            <a:endParaRPr lang="es-ES" sz="2800" dirty="0"/>
          </a:p>
          <a:p>
            <a:pPr lvl="1">
              <a:lnSpc>
                <a:spcPct val="120000"/>
              </a:lnSpc>
              <a:spcBef>
                <a:spcPts val="600"/>
              </a:spcBef>
            </a:pPr>
            <a:endParaRPr lang="es-ES" sz="2500" dirty="0"/>
          </a:p>
        </p:txBody>
      </p:sp>
      <p:sp>
        <p:nvSpPr>
          <p:cNvPr id="2" name="Marcador de texto 1"/>
          <p:cNvSpPr>
            <a:spLocks noGrp="1"/>
          </p:cNvSpPr>
          <p:nvPr>
            <p:ph type="body" sz="quarter" idx="10"/>
          </p:nvPr>
        </p:nvSpPr>
        <p:spPr/>
        <p:txBody>
          <a:bodyPr>
            <a:normAutofit lnSpcReduction="10000"/>
          </a:bodyPr>
          <a:lstStyle/>
          <a:p>
            <a:endParaRPr lang="es-ES"/>
          </a:p>
        </p:txBody>
      </p:sp>
    </p:spTree>
    <p:extLst>
      <p:ext uri="{BB962C8B-B14F-4D97-AF65-F5344CB8AC3E}">
        <p14:creationId xmlns:p14="http://schemas.microsoft.com/office/powerpoint/2010/main" val="21911838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r>
              <a:rPr lang="es-ES" b="1" dirty="0" smtClean="0"/>
              <a:t>Evolución del caso clínico</a:t>
            </a:r>
            <a:endParaRPr lang="es-ES" b="1" dirty="0"/>
          </a:p>
        </p:txBody>
      </p:sp>
      <p:sp>
        <p:nvSpPr>
          <p:cNvPr id="7" name="6 Marcador de contenido"/>
          <p:cNvSpPr>
            <a:spLocks noGrp="1"/>
          </p:cNvSpPr>
          <p:nvPr>
            <p:ph idx="1"/>
          </p:nvPr>
        </p:nvSpPr>
        <p:spPr/>
        <p:txBody>
          <a:bodyPr>
            <a:noAutofit/>
          </a:bodyPr>
          <a:lstStyle/>
          <a:p>
            <a:pPr>
              <a:spcBef>
                <a:spcPts val="600"/>
              </a:spcBef>
            </a:pPr>
            <a:r>
              <a:rPr lang="es-ES" dirty="0">
                <a:solidFill>
                  <a:srgbClr val="C00000"/>
                </a:solidFill>
              </a:rPr>
              <a:t>Dos semanas después </a:t>
            </a:r>
            <a:r>
              <a:rPr lang="es-ES" dirty="0" smtClean="0">
                <a:solidFill>
                  <a:srgbClr val="C00000"/>
                </a:solidFill>
              </a:rPr>
              <a:t>la </a:t>
            </a:r>
            <a:r>
              <a:rPr lang="es-ES" dirty="0">
                <a:solidFill>
                  <a:srgbClr val="C00000"/>
                </a:solidFill>
              </a:rPr>
              <a:t>paciente presenta episodio brusco de disnea en su trabajo</a:t>
            </a:r>
            <a:r>
              <a:rPr lang="es-ES" dirty="0"/>
              <a:t>, con tos y sensación de asfixia por lo que es </a:t>
            </a:r>
            <a:r>
              <a:rPr lang="es-ES" dirty="0" smtClean="0"/>
              <a:t>derivada al </a:t>
            </a:r>
            <a:r>
              <a:rPr lang="es-ES" dirty="0"/>
              <a:t>servicio de urgencias del hospital comarcal</a:t>
            </a:r>
            <a:r>
              <a:rPr lang="es-ES" dirty="0" smtClean="0"/>
              <a:t>.</a:t>
            </a:r>
          </a:p>
          <a:p>
            <a:pPr>
              <a:spcBef>
                <a:spcPts val="600"/>
              </a:spcBef>
            </a:pPr>
            <a:r>
              <a:rPr lang="es-ES" dirty="0" err="1" smtClean="0"/>
              <a:t>Sat</a:t>
            </a:r>
            <a:r>
              <a:rPr lang="es-ES" dirty="0" smtClean="0"/>
              <a:t> O2: 93%.</a:t>
            </a:r>
          </a:p>
          <a:p>
            <a:pPr>
              <a:spcBef>
                <a:spcPts val="600"/>
              </a:spcBef>
            </a:pPr>
            <a:r>
              <a:rPr lang="es-ES" dirty="0" smtClean="0"/>
              <a:t>FC: 120 </a:t>
            </a:r>
            <a:r>
              <a:rPr lang="es-ES" dirty="0" err="1" smtClean="0"/>
              <a:t>lpm</a:t>
            </a:r>
            <a:r>
              <a:rPr lang="es-ES" dirty="0" smtClean="0"/>
              <a:t>.</a:t>
            </a:r>
          </a:p>
          <a:p>
            <a:pPr>
              <a:spcBef>
                <a:spcPts val="600"/>
              </a:spcBef>
            </a:pPr>
            <a:r>
              <a:rPr lang="es-ES" dirty="0" smtClean="0"/>
              <a:t>AP sibilancias </a:t>
            </a:r>
            <a:r>
              <a:rPr lang="es-ES" dirty="0" err="1" smtClean="0"/>
              <a:t>panfocales</a:t>
            </a:r>
            <a:r>
              <a:rPr lang="es-ES" dirty="0" smtClean="0"/>
              <a:t>.</a:t>
            </a:r>
            <a:endParaRPr lang="es-ES" dirty="0"/>
          </a:p>
          <a:p>
            <a:pPr>
              <a:spcBef>
                <a:spcPts val="600"/>
              </a:spcBef>
            </a:pPr>
            <a:r>
              <a:rPr lang="es-ES" dirty="0" err="1" smtClean="0"/>
              <a:t>Peak</a:t>
            </a:r>
            <a:r>
              <a:rPr lang="es-ES" dirty="0" smtClean="0"/>
              <a:t> </a:t>
            </a:r>
            <a:r>
              <a:rPr lang="es-ES" dirty="0" err="1" smtClean="0"/>
              <a:t>Flow</a:t>
            </a:r>
            <a:r>
              <a:rPr lang="es-ES" dirty="0" smtClean="0"/>
              <a:t> &lt;70%.</a:t>
            </a:r>
            <a:endParaRPr lang="es-ES" dirty="0"/>
          </a:p>
          <a:p>
            <a:pPr>
              <a:spcBef>
                <a:spcPts val="600"/>
              </a:spcBef>
            </a:pPr>
            <a:r>
              <a:rPr lang="es-ES" dirty="0" smtClean="0">
                <a:solidFill>
                  <a:srgbClr val="C00000"/>
                </a:solidFill>
              </a:rPr>
              <a:t>Mejoría </a:t>
            </a:r>
            <a:r>
              <a:rPr lang="es-ES" dirty="0" smtClean="0">
                <a:solidFill>
                  <a:srgbClr val="004586"/>
                </a:solidFill>
              </a:rPr>
              <a:t>tras tratamiento en Hospital</a:t>
            </a:r>
            <a:r>
              <a:rPr lang="es-ES" dirty="0" smtClean="0">
                <a:solidFill>
                  <a:srgbClr val="C00000"/>
                </a:solidFill>
              </a:rPr>
              <a:t>. Alta con mismo tratamiento. </a:t>
            </a:r>
            <a:r>
              <a:rPr lang="es-ES" dirty="0" smtClean="0">
                <a:solidFill>
                  <a:srgbClr val="004586"/>
                </a:solidFill>
              </a:rPr>
              <a:t>Se constata que </a:t>
            </a:r>
            <a:r>
              <a:rPr lang="es-ES" dirty="0" smtClean="0">
                <a:solidFill>
                  <a:srgbClr val="C00000"/>
                </a:solidFill>
              </a:rPr>
              <a:t>la paciente ya no fuma.</a:t>
            </a:r>
          </a:p>
        </p:txBody>
      </p:sp>
      <p:sp>
        <p:nvSpPr>
          <p:cNvPr id="2" name="Marcador de texto 1"/>
          <p:cNvSpPr>
            <a:spLocks noGrp="1"/>
          </p:cNvSpPr>
          <p:nvPr>
            <p:ph type="body" sz="quarter" idx="10"/>
          </p:nvPr>
        </p:nvSpPr>
        <p:spPr/>
        <p:txBody>
          <a:bodyPr>
            <a:normAutofit lnSpcReduction="10000"/>
          </a:bodyPr>
          <a:lstStyle/>
          <a:p>
            <a:endParaRPr lang="es-ES"/>
          </a:p>
        </p:txBody>
      </p:sp>
    </p:spTree>
    <p:extLst>
      <p:ext uri="{BB962C8B-B14F-4D97-AF65-F5344CB8AC3E}">
        <p14:creationId xmlns:p14="http://schemas.microsoft.com/office/powerpoint/2010/main" val="17778862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idx="1"/>
          </p:nvPr>
        </p:nvSpPr>
        <p:spPr/>
        <p:txBody>
          <a:bodyPr>
            <a:normAutofit/>
          </a:bodyPr>
          <a:lstStyle/>
          <a:p>
            <a:pPr>
              <a:spcBef>
                <a:spcPts val="1200"/>
              </a:spcBef>
            </a:pPr>
            <a:r>
              <a:rPr lang="es-ES" dirty="0" smtClean="0"/>
              <a:t>La </a:t>
            </a:r>
            <a:r>
              <a:rPr lang="es-ES" dirty="0"/>
              <a:t>paciente no cumplía el </a:t>
            </a:r>
            <a:r>
              <a:rPr lang="es-ES" dirty="0" smtClean="0"/>
              <a:t>tratamiento.</a:t>
            </a:r>
          </a:p>
          <a:p>
            <a:pPr>
              <a:spcBef>
                <a:spcPts val="1200"/>
              </a:spcBef>
            </a:pPr>
            <a:r>
              <a:rPr lang="es-ES" dirty="0" smtClean="0"/>
              <a:t>La </a:t>
            </a:r>
            <a:r>
              <a:rPr lang="es-ES" dirty="0"/>
              <a:t>técnica de inhalación seguramente era </a:t>
            </a:r>
            <a:r>
              <a:rPr lang="es-ES" dirty="0" smtClean="0"/>
              <a:t>incorrecta.</a:t>
            </a:r>
            <a:endParaRPr lang="es-ES" dirty="0"/>
          </a:p>
          <a:p>
            <a:pPr>
              <a:spcBef>
                <a:spcPts val="1200"/>
              </a:spcBef>
            </a:pPr>
            <a:r>
              <a:rPr lang="es-ES" dirty="0" smtClean="0"/>
              <a:t>No </a:t>
            </a:r>
            <a:r>
              <a:rPr lang="es-ES" dirty="0"/>
              <a:t>tuvimos en cuenta las </a:t>
            </a:r>
            <a:r>
              <a:rPr lang="es-ES" dirty="0" smtClean="0"/>
              <a:t>comorbilidades.</a:t>
            </a:r>
            <a:endParaRPr lang="es-ES" dirty="0"/>
          </a:p>
          <a:p>
            <a:pPr>
              <a:spcBef>
                <a:spcPts val="1200"/>
              </a:spcBef>
            </a:pPr>
            <a:r>
              <a:rPr lang="es-ES" dirty="0"/>
              <a:t>Todas ellas han podido </a:t>
            </a:r>
            <a:r>
              <a:rPr lang="es-ES" dirty="0" smtClean="0"/>
              <a:t>influir.</a:t>
            </a:r>
            <a:endParaRPr lang="es-ES" dirty="0"/>
          </a:p>
        </p:txBody>
      </p:sp>
      <p:sp>
        <p:nvSpPr>
          <p:cNvPr id="6" name="5 Marcador de texto"/>
          <p:cNvSpPr>
            <a:spLocks noGrp="1"/>
          </p:cNvSpPr>
          <p:nvPr>
            <p:ph type="body" idx="10"/>
          </p:nvPr>
        </p:nvSpPr>
        <p:spPr/>
        <p:txBody>
          <a:bodyPr>
            <a:normAutofit/>
          </a:bodyPr>
          <a:lstStyle/>
          <a:p>
            <a:pPr>
              <a:spcBef>
                <a:spcPts val="600"/>
              </a:spcBef>
            </a:pPr>
            <a:r>
              <a:rPr lang="es-ES" dirty="0" smtClean="0"/>
              <a:t>¿Cuál </a:t>
            </a:r>
            <a:r>
              <a:rPr lang="es-ES" dirty="0"/>
              <a:t>de los siguientes ha podido influir más en esta </a:t>
            </a:r>
            <a:r>
              <a:rPr lang="es-ES" dirty="0" smtClean="0"/>
              <a:t>crisis?</a:t>
            </a:r>
            <a:endParaRPr lang="es-ES" dirty="0"/>
          </a:p>
        </p:txBody>
      </p:sp>
      <p:sp>
        <p:nvSpPr>
          <p:cNvPr id="3" name="Marcador de texto 2"/>
          <p:cNvSpPr>
            <a:spLocks noGrp="1"/>
          </p:cNvSpPr>
          <p:nvPr>
            <p:ph type="body" sz="quarter" idx="11"/>
          </p:nvPr>
        </p:nvSpPr>
        <p:spPr/>
        <p:txBody>
          <a:bodyPr>
            <a:normAutofit lnSpcReduction="10000"/>
          </a:bodyPr>
          <a:lstStyle/>
          <a:p>
            <a:endParaRPr lang="es-ES"/>
          </a:p>
        </p:txBody>
      </p:sp>
      <p:sp>
        <p:nvSpPr>
          <p:cNvPr id="2" name="1 Título"/>
          <p:cNvSpPr>
            <a:spLocks noGrp="1"/>
          </p:cNvSpPr>
          <p:nvPr>
            <p:ph type="title"/>
          </p:nvPr>
        </p:nvSpPr>
        <p:spPr/>
        <p:txBody>
          <a:bodyPr/>
          <a:lstStyle/>
          <a:p>
            <a:r>
              <a:rPr lang="es-ES" b="1" dirty="0" smtClean="0"/>
              <a:t>Pregunta 7</a:t>
            </a:r>
            <a:endParaRPr lang="es-ES" b="1" dirty="0"/>
          </a:p>
        </p:txBody>
      </p:sp>
    </p:spTree>
    <p:extLst>
      <p:ext uri="{BB962C8B-B14F-4D97-AF65-F5344CB8AC3E}">
        <p14:creationId xmlns:p14="http://schemas.microsoft.com/office/powerpoint/2010/main" val="24015868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3"/>
          </p:nvPr>
        </p:nvSpPr>
        <p:spPr/>
        <p:txBody>
          <a:bodyPr>
            <a:normAutofit lnSpcReduction="10000"/>
          </a:bodyPr>
          <a:lstStyle/>
          <a:p>
            <a:endParaRPr lang="es-ES"/>
          </a:p>
        </p:txBody>
      </p:sp>
      <p:sp>
        <p:nvSpPr>
          <p:cNvPr id="3" name="Título 2"/>
          <p:cNvSpPr>
            <a:spLocks noGrp="1"/>
          </p:cNvSpPr>
          <p:nvPr>
            <p:ph type="title"/>
          </p:nvPr>
        </p:nvSpPr>
        <p:spPr/>
        <p:txBody>
          <a:bodyPr/>
          <a:lstStyle/>
          <a:p>
            <a:r>
              <a:rPr lang="es-ES" dirty="0" smtClean="0"/>
              <a:t>Adherencia: concepto fundamental</a:t>
            </a:r>
            <a:endParaRPr lang="es-ES" dirty="0"/>
          </a:p>
        </p:txBody>
      </p:sp>
      <p:pic>
        <p:nvPicPr>
          <p:cNvPr id="4" name="Imagen 3"/>
          <p:cNvPicPr>
            <a:picLocks noChangeAspect="1"/>
          </p:cNvPicPr>
          <p:nvPr/>
        </p:nvPicPr>
        <p:blipFill rotWithShape="1">
          <a:blip r:embed="rId3"/>
          <a:srcRect l="3530" t="14797" r="3758" b="57108"/>
          <a:stretch/>
        </p:blipFill>
        <p:spPr>
          <a:xfrm>
            <a:off x="948224" y="1202512"/>
            <a:ext cx="10363409" cy="4530744"/>
          </a:xfrm>
          <a:prstGeom prst="rect">
            <a:avLst/>
          </a:prstGeom>
        </p:spPr>
      </p:pic>
    </p:spTree>
    <p:extLst>
      <p:ext uri="{BB962C8B-B14F-4D97-AF65-F5344CB8AC3E}">
        <p14:creationId xmlns:p14="http://schemas.microsoft.com/office/powerpoint/2010/main" val="30989847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19" name="Picture 1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8" t="1" b="49454"/>
          <a:stretch/>
        </p:blipFill>
        <p:spPr bwMode="auto">
          <a:xfrm>
            <a:off x="6393798" y="1555387"/>
            <a:ext cx="4248472" cy="3215932"/>
          </a:xfrm>
          <a:prstGeom prst="rect">
            <a:avLst/>
          </a:prstGeom>
          <a:noFill/>
          <a:ln>
            <a:solidFill>
              <a:srgbClr val="010203"/>
            </a:solidFill>
          </a:ln>
          <a:effectLst/>
          <a:extLst>
            <a:ext uri="{909E8E84-426E-40dd-AFC4-6F175D3DCCD1}">
              <a14:hiddenFill xmlns="" xmlns:a14="http://schemas.microsoft.com/office/drawing/2010/main">
                <a:blipFill dpi="0" rotWithShape="0">
                  <a:blip/>
                  <a:srcRect/>
                  <a:stretch>
                    <a:fillRect/>
                  </a:stretch>
                </a:blipFill>
              </a14:hiddenFill>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sp>
        <p:nvSpPr>
          <p:cNvPr id="47120" name="Text Box 16"/>
          <p:cNvSpPr txBox="1">
            <a:spLocks noChangeArrowheads="1"/>
          </p:cNvSpPr>
          <p:nvPr/>
        </p:nvSpPr>
        <p:spPr bwMode="auto">
          <a:xfrm>
            <a:off x="9912424" y="2924175"/>
            <a:ext cx="360362" cy="2873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9pPr>
          </a:lstStyle>
          <a:p>
            <a:pPr algn="ctr">
              <a:spcBef>
                <a:spcPts val="250"/>
              </a:spcBef>
              <a:buSzPct val="100000"/>
              <a:defRPr/>
            </a:pPr>
            <a:r>
              <a:rPr lang="es-ES" sz="1100" b="1" i="1" dirty="0">
                <a:solidFill>
                  <a:srgbClr val="010203"/>
                </a:solidFill>
                <a:latin typeface="+mn-lt"/>
              </a:rPr>
              <a:t>1</a:t>
            </a:r>
          </a:p>
        </p:txBody>
      </p:sp>
      <p:sp>
        <p:nvSpPr>
          <p:cNvPr id="47121" name="Text Box 17"/>
          <p:cNvSpPr txBox="1">
            <a:spLocks noChangeArrowheads="1"/>
          </p:cNvSpPr>
          <p:nvPr/>
        </p:nvSpPr>
        <p:spPr bwMode="auto">
          <a:xfrm>
            <a:off x="9912424" y="2565400"/>
            <a:ext cx="360362" cy="2873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9pPr>
          </a:lstStyle>
          <a:p>
            <a:pPr algn="ctr">
              <a:spcBef>
                <a:spcPts val="250"/>
              </a:spcBef>
              <a:buSzPct val="100000"/>
              <a:defRPr/>
            </a:pPr>
            <a:r>
              <a:rPr lang="es-ES" sz="1100" b="1" i="1" dirty="0">
                <a:solidFill>
                  <a:srgbClr val="010203"/>
                </a:solidFill>
                <a:latin typeface="+mn-lt"/>
              </a:rPr>
              <a:t>1</a:t>
            </a:r>
          </a:p>
        </p:txBody>
      </p:sp>
      <p:sp>
        <p:nvSpPr>
          <p:cNvPr id="47122" name="Text Box 18"/>
          <p:cNvSpPr txBox="1">
            <a:spLocks noChangeArrowheads="1"/>
          </p:cNvSpPr>
          <p:nvPr/>
        </p:nvSpPr>
        <p:spPr bwMode="auto">
          <a:xfrm>
            <a:off x="9912424" y="3284539"/>
            <a:ext cx="360362" cy="2889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9pPr>
          </a:lstStyle>
          <a:p>
            <a:pPr algn="ctr">
              <a:spcBef>
                <a:spcPts val="250"/>
              </a:spcBef>
              <a:buSzPct val="100000"/>
              <a:defRPr/>
            </a:pPr>
            <a:r>
              <a:rPr lang="es-ES" sz="1100" b="1" i="1" dirty="0">
                <a:solidFill>
                  <a:srgbClr val="010203"/>
                </a:solidFill>
                <a:latin typeface="+mn-lt"/>
              </a:rPr>
              <a:t>2</a:t>
            </a:r>
          </a:p>
        </p:txBody>
      </p:sp>
      <p:sp>
        <p:nvSpPr>
          <p:cNvPr id="47123" name="Text Box 19"/>
          <p:cNvSpPr txBox="1">
            <a:spLocks noChangeArrowheads="1"/>
          </p:cNvSpPr>
          <p:nvPr/>
        </p:nvSpPr>
        <p:spPr bwMode="auto">
          <a:xfrm>
            <a:off x="6961362" y="4149081"/>
            <a:ext cx="358775" cy="2873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9pPr>
          </a:lstStyle>
          <a:p>
            <a:pPr algn="ctr">
              <a:spcBef>
                <a:spcPts val="250"/>
              </a:spcBef>
              <a:buSzPct val="100000"/>
              <a:defRPr/>
            </a:pPr>
            <a:r>
              <a:rPr lang="es-ES" sz="1100" b="1" i="1" dirty="0">
                <a:solidFill>
                  <a:srgbClr val="000000"/>
                </a:solidFill>
                <a:latin typeface="+mn-lt"/>
              </a:rPr>
              <a:t>15</a:t>
            </a:r>
          </a:p>
        </p:txBody>
      </p:sp>
      <p:sp>
        <p:nvSpPr>
          <p:cNvPr id="47124" name="Text Box 20"/>
          <p:cNvSpPr txBox="1">
            <a:spLocks noChangeArrowheads="1"/>
          </p:cNvSpPr>
          <p:nvPr/>
        </p:nvSpPr>
        <p:spPr bwMode="auto">
          <a:xfrm>
            <a:off x="8255918" y="4149081"/>
            <a:ext cx="360362" cy="2873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9pPr>
          </a:lstStyle>
          <a:p>
            <a:pPr algn="ctr">
              <a:spcBef>
                <a:spcPts val="250"/>
              </a:spcBef>
              <a:buSzPct val="100000"/>
              <a:defRPr/>
            </a:pPr>
            <a:r>
              <a:rPr lang="es-ES" sz="1100" b="1" i="1" dirty="0">
                <a:solidFill>
                  <a:srgbClr val="000000"/>
                </a:solidFill>
                <a:latin typeface="+mn-lt"/>
              </a:rPr>
              <a:t>9</a:t>
            </a:r>
          </a:p>
        </p:txBody>
      </p:sp>
      <p:sp>
        <p:nvSpPr>
          <p:cNvPr id="47125" name="Text Box 21"/>
          <p:cNvSpPr txBox="1">
            <a:spLocks noChangeArrowheads="1"/>
          </p:cNvSpPr>
          <p:nvPr/>
        </p:nvSpPr>
        <p:spPr bwMode="auto">
          <a:xfrm>
            <a:off x="9480377" y="4149081"/>
            <a:ext cx="360363" cy="2889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9pPr>
          </a:lstStyle>
          <a:p>
            <a:pPr algn="ctr">
              <a:spcBef>
                <a:spcPts val="250"/>
              </a:spcBef>
              <a:buSzPct val="100000"/>
              <a:defRPr/>
            </a:pPr>
            <a:r>
              <a:rPr lang="es-ES" sz="1100" b="1" i="1" dirty="0">
                <a:solidFill>
                  <a:srgbClr val="000000"/>
                </a:solidFill>
                <a:latin typeface="+mn-lt"/>
              </a:rPr>
              <a:t>2</a:t>
            </a:r>
          </a:p>
        </p:txBody>
      </p:sp>
      <p:pic>
        <p:nvPicPr>
          <p:cNvPr id="2" name="Imagen 1"/>
          <p:cNvPicPr>
            <a:picLocks noChangeAspect="1"/>
          </p:cNvPicPr>
          <p:nvPr/>
        </p:nvPicPr>
        <p:blipFill>
          <a:blip r:embed="rId4"/>
          <a:stretch>
            <a:fillRect/>
          </a:stretch>
        </p:blipFill>
        <p:spPr>
          <a:xfrm>
            <a:off x="1688246" y="168000"/>
            <a:ext cx="4403219" cy="6010081"/>
          </a:xfrm>
          <a:prstGeom prst="rect">
            <a:avLst/>
          </a:prstGeom>
        </p:spPr>
      </p:pic>
      <p:sp>
        <p:nvSpPr>
          <p:cNvPr id="24" name="Text Box 4"/>
          <p:cNvSpPr txBox="1">
            <a:spLocks noChangeArrowheads="1"/>
          </p:cNvSpPr>
          <p:nvPr/>
        </p:nvSpPr>
        <p:spPr bwMode="auto">
          <a:xfrm>
            <a:off x="5612581" y="2158254"/>
            <a:ext cx="417384" cy="33464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90000" tIns="46800" rIns="90000" bIns="46800"/>
          <a:lstStyle>
            <a:lvl1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287AC8"/>
                </a:solidFill>
                <a:latin typeface="Arial" charset="0"/>
                <a:ea typeface="ＭＳ Ｐゴシック" charset="0"/>
                <a:cs typeface="ＭＳ Ｐゴシック" charset="0"/>
              </a:defRPr>
            </a:lvl1pPr>
            <a:lvl2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287AC8"/>
                </a:solidFill>
                <a:latin typeface="Arial" charset="0"/>
                <a:ea typeface="ＭＳ Ｐゴシック" charset="0"/>
                <a:cs typeface="ＭＳ Ｐゴシック" charset="0"/>
              </a:defRPr>
            </a:lvl2pPr>
            <a:lvl3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287AC8"/>
                </a:solidFill>
                <a:latin typeface="Arial" charset="0"/>
                <a:ea typeface="ＭＳ Ｐゴシック" charset="0"/>
                <a:cs typeface="ＭＳ Ｐゴシック" charset="0"/>
              </a:defRPr>
            </a:lvl3pPr>
            <a:lvl4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287AC8"/>
                </a:solidFill>
                <a:latin typeface="Arial" charset="0"/>
                <a:ea typeface="ＭＳ Ｐゴシック" charset="0"/>
                <a:cs typeface="ＭＳ Ｐゴシック" charset="0"/>
              </a:defRPr>
            </a:lvl4pPr>
            <a:lvl5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287AC8"/>
                </a:solidFill>
                <a:latin typeface="Arial"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287AC8"/>
                </a:solidFill>
                <a:latin typeface="Arial"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287AC8"/>
                </a:solidFill>
                <a:latin typeface="Arial"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287AC8"/>
                </a:solidFill>
                <a:latin typeface="Arial"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287AC8"/>
                </a:solidFill>
                <a:latin typeface="Arial" charset="0"/>
                <a:ea typeface="ＭＳ Ｐゴシック" charset="0"/>
                <a:cs typeface="ＭＳ Ｐゴシック" charset="0"/>
              </a:defRPr>
            </a:lvl9pPr>
          </a:lstStyle>
          <a:p>
            <a:pPr algn="ctr">
              <a:spcBef>
                <a:spcPts val="250"/>
              </a:spcBef>
              <a:buSzPct val="100000"/>
              <a:defRPr/>
            </a:pPr>
            <a:r>
              <a:rPr lang="es-ES" sz="1100" b="1" i="1" dirty="0">
                <a:solidFill>
                  <a:srgbClr val="010203"/>
                </a:solidFill>
                <a:latin typeface="+mn-lt"/>
              </a:rPr>
              <a:t>5</a:t>
            </a:r>
          </a:p>
        </p:txBody>
      </p:sp>
      <p:sp>
        <p:nvSpPr>
          <p:cNvPr id="25" name="Text Box 5"/>
          <p:cNvSpPr txBox="1">
            <a:spLocks noChangeArrowheads="1"/>
          </p:cNvSpPr>
          <p:nvPr/>
        </p:nvSpPr>
        <p:spPr bwMode="auto">
          <a:xfrm>
            <a:off x="5612581" y="2518294"/>
            <a:ext cx="393480" cy="27580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9pPr>
          </a:lstStyle>
          <a:p>
            <a:pPr algn="ctr">
              <a:spcBef>
                <a:spcPts val="250"/>
              </a:spcBef>
              <a:buSzPct val="100000"/>
              <a:defRPr/>
            </a:pPr>
            <a:r>
              <a:rPr lang="es-ES" sz="1100" b="1" i="1" dirty="0">
                <a:solidFill>
                  <a:srgbClr val="000000"/>
                </a:solidFill>
                <a:latin typeface="+mn-lt"/>
              </a:rPr>
              <a:t>5</a:t>
            </a:r>
          </a:p>
        </p:txBody>
      </p:sp>
      <p:sp>
        <p:nvSpPr>
          <p:cNvPr id="26" name="Text Box 6"/>
          <p:cNvSpPr txBox="1">
            <a:spLocks noChangeArrowheads="1"/>
          </p:cNvSpPr>
          <p:nvPr/>
        </p:nvSpPr>
        <p:spPr bwMode="auto">
          <a:xfrm>
            <a:off x="5603057" y="2878334"/>
            <a:ext cx="417383" cy="33280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9pPr>
          </a:lstStyle>
          <a:p>
            <a:pPr algn="ctr">
              <a:spcBef>
                <a:spcPts val="250"/>
              </a:spcBef>
              <a:buSzPct val="100000"/>
              <a:defRPr/>
            </a:pPr>
            <a:r>
              <a:rPr lang="es-ES" sz="1100" b="1" i="1" dirty="0">
                <a:solidFill>
                  <a:srgbClr val="000000"/>
                </a:solidFill>
                <a:latin typeface="+mn-lt"/>
              </a:rPr>
              <a:t>1</a:t>
            </a:r>
          </a:p>
        </p:txBody>
      </p:sp>
      <p:sp>
        <p:nvSpPr>
          <p:cNvPr id="27" name="Text Box 7"/>
          <p:cNvSpPr txBox="1">
            <a:spLocks noChangeArrowheads="1"/>
          </p:cNvSpPr>
          <p:nvPr/>
        </p:nvSpPr>
        <p:spPr bwMode="auto">
          <a:xfrm>
            <a:off x="5612581" y="3238374"/>
            <a:ext cx="417384" cy="33464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9pPr>
          </a:lstStyle>
          <a:p>
            <a:pPr algn="ctr">
              <a:spcBef>
                <a:spcPts val="250"/>
              </a:spcBef>
              <a:buSzPct val="100000"/>
              <a:defRPr/>
            </a:pPr>
            <a:r>
              <a:rPr lang="es-ES" sz="1100" b="1" i="1" dirty="0">
                <a:solidFill>
                  <a:srgbClr val="000000"/>
                </a:solidFill>
                <a:latin typeface="+mn-lt"/>
              </a:rPr>
              <a:t>2</a:t>
            </a:r>
          </a:p>
        </p:txBody>
      </p:sp>
      <p:sp>
        <p:nvSpPr>
          <p:cNvPr id="28" name="Text Box 8"/>
          <p:cNvSpPr txBox="1">
            <a:spLocks noChangeArrowheads="1"/>
          </p:cNvSpPr>
          <p:nvPr/>
        </p:nvSpPr>
        <p:spPr bwMode="auto">
          <a:xfrm>
            <a:off x="5612582" y="3598414"/>
            <a:ext cx="417383" cy="33280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9pPr>
          </a:lstStyle>
          <a:p>
            <a:pPr algn="ctr">
              <a:spcBef>
                <a:spcPts val="250"/>
              </a:spcBef>
              <a:buSzPct val="100000"/>
              <a:defRPr/>
            </a:pPr>
            <a:r>
              <a:rPr lang="es-ES" sz="1100" b="1" i="1" dirty="0">
                <a:solidFill>
                  <a:srgbClr val="000000"/>
                </a:solidFill>
                <a:latin typeface="+mn-lt"/>
              </a:rPr>
              <a:t>2</a:t>
            </a:r>
          </a:p>
        </p:txBody>
      </p:sp>
      <p:sp>
        <p:nvSpPr>
          <p:cNvPr id="29" name="Text Box 9"/>
          <p:cNvSpPr txBox="1">
            <a:spLocks noChangeArrowheads="1"/>
          </p:cNvSpPr>
          <p:nvPr/>
        </p:nvSpPr>
        <p:spPr bwMode="auto">
          <a:xfrm>
            <a:off x="5603056" y="3958454"/>
            <a:ext cx="417384" cy="33464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9pPr>
          </a:lstStyle>
          <a:p>
            <a:pPr algn="ctr">
              <a:spcBef>
                <a:spcPts val="250"/>
              </a:spcBef>
              <a:buSzPct val="100000"/>
              <a:defRPr/>
            </a:pPr>
            <a:r>
              <a:rPr lang="es-ES" sz="1100" b="1" i="1" dirty="0">
                <a:solidFill>
                  <a:srgbClr val="000000"/>
                </a:solidFill>
                <a:latin typeface="+mn-lt"/>
              </a:rPr>
              <a:t>1</a:t>
            </a:r>
          </a:p>
        </p:txBody>
      </p:sp>
      <p:sp>
        <p:nvSpPr>
          <p:cNvPr id="30" name="Text Box 10"/>
          <p:cNvSpPr txBox="1">
            <a:spLocks noChangeArrowheads="1"/>
          </p:cNvSpPr>
          <p:nvPr/>
        </p:nvSpPr>
        <p:spPr bwMode="auto">
          <a:xfrm>
            <a:off x="5603056" y="4318494"/>
            <a:ext cx="417384" cy="33280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9pPr>
          </a:lstStyle>
          <a:p>
            <a:pPr algn="ctr">
              <a:spcBef>
                <a:spcPts val="250"/>
              </a:spcBef>
              <a:buSzPct val="100000"/>
              <a:defRPr/>
            </a:pPr>
            <a:r>
              <a:rPr lang="es-ES" sz="1100" b="1" i="1" dirty="0">
                <a:solidFill>
                  <a:srgbClr val="000000"/>
                </a:solidFill>
                <a:latin typeface="+mn-lt"/>
              </a:rPr>
              <a:t>1</a:t>
            </a:r>
          </a:p>
        </p:txBody>
      </p:sp>
      <p:sp>
        <p:nvSpPr>
          <p:cNvPr id="31" name="Text Box 11"/>
          <p:cNvSpPr txBox="1">
            <a:spLocks noChangeArrowheads="1"/>
          </p:cNvSpPr>
          <p:nvPr/>
        </p:nvSpPr>
        <p:spPr bwMode="auto">
          <a:xfrm>
            <a:off x="5591944" y="4678534"/>
            <a:ext cx="417382" cy="33280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9pPr>
          </a:lstStyle>
          <a:p>
            <a:pPr algn="ctr">
              <a:spcBef>
                <a:spcPts val="250"/>
              </a:spcBef>
              <a:buSzPct val="100000"/>
              <a:defRPr/>
            </a:pPr>
            <a:r>
              <a:rPr lang="es-ES" sz="1100" b="1" i="1" dirty="0">
                <a:solidFill>
                  <a:srgbClr val="000000"/>
                </a:solidFill>
                <a:latin typeface="+mn-lt"/>
              </a:rPr>
              <a:t>1</a:t>
            </a:r>
          </a:p>
        </p:txBody>
      </p:sp>
      <p:sp>
        <p:nvSpPr>
          <p:cNvPr id="32" name="Text Box 12"/>
          <p:cNvSpPr txBox="1">
            <a:spLocks noChangeArrowheads="1"/>
          </p:cNvSpPr>
          <p:nvPr/>
        </p:nvSpPr>
        <p:spPr bwMode="auto">
          <a:xfrm>
            <a:off x="5591944" y="5038574"/>
            <a:ext cx="417382" cy="33280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9pPr>
          </a:lstStyle>
          <a:p>
            <a:pPr algn="ctr">
              <a:spcBef>
                <a:spcPts val="250"/>
              </a:spcBef>
              <a:buSzPct val="100000"/>
              <a:defRPr/>
            </a:pPr>
            <a:r>
              <a:rPr lang="es-ES" sz="1100" b="1" i="1" dirty="0">
                <a:solidFill>
                  <a:srgbClr val="000000"/>
                </a:solidFill>
                <a:latin typeface="+mn-lt"/>
              </a:rPr>
              <a:t>1</a:t>
            </a:r>
          </a:p>
        </p:txBody>
      </p:sp>
      <p:sp>
        <p:nvSpPr>
          <p:cNvPr id="33" name="Text Box 13"/>
          <p:cNvSpPr txBox="1">
            <a:spLocks noChangeArrowheads="1"/>
          </p:cNvSpPr>
          <p:nvPr/>
        </p:nvSpPr>
        <p:spPr bwMode="auto">
          <a:xfrm>
            <a:off x="5603057" y="5399507"/>
            <a:ext cx="417383" cy="33280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9pPr>
          </a:lstStyle>
          <a:p>
            <a:pPr algn="ctr">
              <a:spcBef>
                <a:spcPts val="250"/>
              </a:spcBef>
              <a:buSzPct val="100000"/>
              <a:defRPr/>
            </a:pPr>
            <a:r>
              <a:rPr lang="es-ES" sz="1100" b="1" i="1" dirty="0">
                <a:solidFill>
                  <a:srgbClr val="000000"/>
                </a:solidFill>
                <a:latin typeface="+mn-lt"/>
              </a:rPr>
              <a:t>5</a:t>
            </a:r>
          </a:p>
        </p:txBody>
      </p:sp>
      <p:sp>
        <p:nvSpPr>
          <p:cNvPr id="34" name="Text Box 14"/>
          <p:cNvSpPr txBox="1">
            <a:spLocks noChangeArrowheads="1"/>
          </p:cNvSpPr>
          <p:nvPr/>
        </p:nvSpPr>
        <p:spPr bwMode="auto">
          <a:xfrm>
            <a:off x="5613028" y="5758654"/>
            <a:ext cx="417383" cy="33464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9pPr>
          </a:lstStyle>
          <a:p>
            <a:pPr algn="ctr">
              <a:spcBef>
                <a:spcPts val="250"/>
              </a:spcBef>
              <a:buSzPct val="100000"/>
              <a:defRPr/>
            </a:pPr>
            <a:r>
              <a:rPr lang="es-ES" sz="1600" b="1" i="1" dirty="0" smtClean="0">
                <a:solidFill>
                  <a:schemeClr val="tx2"/>
                </a:solidFill>
                <a:latin typeface="+mn-lt"/>
              </a:rPr>
              <a:t>24</a:t>
            </a:r>
            <a:endParaRPr lang="es-ES" sz="1600" b="1" i="1" dirty="0">
              <a:solidFill>
                <a:schemeClr val="tx2"/>
              </a:solidFill>
              <a:latin typeface="+mn-lt"/>
            </a:endParaRPr>
          </a:p>
        </p:txBody>
      </p:sp>
      <p:sp>
        <p:nvSpPr>
          <p:cNvPr id="3" name="Marcador de texto 2"/>
          <p:cNvSpPr>
            <a:spLocks noGrp="1"/>
          </p:cNvSpPr>
          <p:nvPr>
            <p:ph type="body" sz="quarter" idx="13"/>
          </p:nvPr>
        </p:nvSpPr>
        <p:spPr/>
        <p:txBody>
          <a:bodyPr>
            <a:normAutofit lnSpcReduction="10000"/>
          </a:bodyPr>
          <a:lstStyle/>
          <a:p>
            <a:endParaRPr lang="es-ES" dirty="0"/>
          </a:p>
        </p:txBody>
      </p:sp>
    </p:spTree>
    <p:extLst>
      <p:ext uri="{BB962C8B-B14F-4D97-AF65-F5344CB8AC3E}">
        <p14:creationId xmlns:p14="http://schemas.microsoft.com/office/powerpoint/2010/main" val="24035427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1"/>
          <p:cNvSpPr txBox="1">
            <a:spLocks noChangeArrowheads="1"/>
          </p:cNvSpPr>
          <p:nvPr/>
        </p:nvSpPr>
        <p:spPr bwMode="auto">
          <a:xfrm>
            <a:off x="1524000" y="174154"/>
            <a:ext cx="9144000" cy="590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87AC8"/>
                </a:solidFill>
                <a:latin typeface="Arial" charset="0"/>
                <a:ea typeface="ＭＳ Ｐゴシック" charset="0"/>
                <a:cs typeface="ＭＳ Ｐゴシック" charset="0"/>
              </a:defRPr>
            </a:lvl9pPr>
          </a:lstStyle>
          <a:p>
            <a:pPr algn="ctr" eaLnBrk="1" hangingPunct="1">
              <a:buSzPct val="100000"/>
              <a:defRPr/>
            </a:pPr>
            <a:endParaRPr lang="es-ES" sz="3200" b="1" dirty="0">
              <a:solidFill>
                <a:srgbClr val="004586"/>
              </a:solidFill>
              <a:latin typeface="+mj-lt"/>
            </a:endParaRPr>
          </a:p>
        </p:txBody>
      </p:sp>
      <p:sp>
        <p:nvSpPr>
          <p:cNvPr id="36866" name="Text Box 2"/>
          <p:cNvSpPr txBox="1">
            <a:spLocks noChangeArrowheads="1"/>
          </p:cNvSpPr>
          <p:nvPr/>
        </p:nvSpPr>
        <p:spPr bwMode="auto">
          <a:xfrm>
            <a:off x="1884364" y="980728"/>
            <a:ext cx="8391525" cy="8255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90000" tIns="46800" rIns="90000" bIns="46800"/>
          <a:lstStyle>
            <a:lvl1pPr marL="820738" indent="-455613">
              <a:buClr>
                <a:srgbClr val="000000"/>
              </a:buClr>
              <a:buSzPct val="100000"/>
              <a:buFont typeface="Times New Roman" charset="0"/>
              <a:tabLst>
                <a:tab pos="1390650" algn="l"/>
                <a:tab pos="2305050" algn="l"/>
                <a:tab pos="3219450" algn="l"/>
                <a:tab pos="4133850" algn="l"/>
                <a:tab pos="5048250" algn="l"/>
                <a:tab pos="5962650" algn="l"/>
                <a:tab pos="6877050" algn="l"/>
                <a:tab pos="7791450" algn="l"/>
                <a:tab pos="8705850" algn="l"/>
                <a:tab pos="9620250" algn="l"/>
                <a:tab pos="10534650" algn="l"/>
              </a:tabLst>
              <a:defRPr>
                <a:solidFill>
                  <a:schemeClr val="bg1"/>
                </a:solidFill>
                <a:latin typeface="Arial" charset="0"/>
                <a:ea typeface="ＭＳ Ｐゴシック" charset="0"/>
                <a:cs typeface="ＭＳ Ｐゴシック" charset="0"/>
              </a:defRPr>
            </a:lvl1pPr>
            <a:lvl2pPr>
              <a:buClr>
                <a:srgbClr val="000000"/>
              </a:buClr>
              <a:buSzPct val="100000"/>
              <a:buFont typeface="Times New Roman" charset="0"/>
              <a:tabLst>
                <a:tab pos="1390650" algn="l"/>
                <a:tab pos="2305050" algn="l"/>
                <a:tab pos="3219450" algn="l"/>
                <a:tab pos="4133850" algn="l"/>
                <a:tab pos="5048250" algn="l"/>
                <a:tab pos="5962650" algn="l"/>
                <a:tab pos="6877050" algn="l"/>
                <a:tab pos="7791450" algn="l"/>
                <a:tab pos="8705850" algn="l"/>
                <a:tab pos="9620250" algn="l"/>
                <a:tab pos="10534650" algn="l"/>
              </a:tabLst>
              <a:defRPr>
                <a:solidFill>
                  <a:schemeClr val="bg1"/>
                </a:solidFill>
                <a:latin typeface="Arial" charset="0"/>
                <a:ea typeface="ＭＳ Ｐゴシック" charset="0"/>
              </a:defRPr>
            </a:lvl2pPr>
            <a:lvl3pPr>
              <a:buClr>
                <a:srgbClr val="000000"/>
              </a:buClr>
              <a:buSzPct val="100000"/>
              <a:buFont typeface="Times New Roman" charset="0"/>
              <a:tabLst>
                <a:tab pos="1390650" algn="l"/>
                <a:tab pos="2305050" algn="l"/>
                <a:tab pos="3219450" algn="l"/>
                <a:tab pos="4133850" algn="l"/>
                <a:tab pos="5048250" algn="l"/>
                <a:tab pos="5962650" algn="l"/>
                <a:tab pos="6877050" algn="l"/>
                <a:tab pos="7791450" algn="l"/>
                <a:tab pos="8705850" algn="l"/>
                <a:tab pos="9620250" algn="l"/>
                <a:tab pos="10534650" algn="l"/>
              </a:tabLst>
              <a:defRPr>
                <a:solidFill>
                  <a:schemeClr val="bg1"/>
                </a:solidFill>
                <a:latin typeface="Arial" charset="0"/>
                <a:ea typeface="ＭＳ Ｐゴシック" charset="0"/>
              </a:defRPr>
            </a:lvl3pPr>
            <a:lvl4pPr>
              <a:buClr>
                <a:srgbClr val="000000"/>
              </a:buClr>
              <a:buSzPct val="100000"/>
              <a:buFont typeface="Times New Roman" charset="0"/>
              <a:tabLst>
                <a:tab pos="1390650" algn="l"/>
                <a:tab pos="2305050" algn="l"/>
                <a:tab pos="3219450" algn="l"/>
                <a:tab pos="4133850" algn="l"/>
                <a:tab pos="5048250" algn="l"/>
                <a:tab pos="5962650" algn="l"/>
                <a:tab pos="6877050" algn="l"/>
                <a:tab pos="7791450" algn="l"/>
                <a:tab pos="8705850" algn="l"/>
                <a:tab pos="9620250" algn="l"/>
                <a:tab pos="10534650" algn="l"/>
              </a:tabLst>
              <a:defRPr>
                <a:solidFill>
                  <a:schemeClr val="bg1"/>
                </a:solidFill>
                <a:latin typeface="Arial" charset="0"/>
                <a:ea typeface="ＭＳ Ｐゴシック" charset="0"/>
              </a:defRPr>
            </a:lvl4pPr>
            <a:lvl5pPr>
              <a:buClr>
                <a:srgbClr val="000000"/>
              </a:buClr>
              <a:buSzPct val="100000"/>
              <a:buFont typeface="Times New Roman" charset="0"/>
              <a:tabLst>
                <a:tab pos="1390650" algn="l"/>
                <a:tab pos="2305050" algn="l"/>
                <a:tab pos="3219450" algn="l"/>
                <a:tab pos="4133850" algn="l"/>
                <a:tab pos="5048250" algn="l"/>
                <a:tab pos="5962650" algn="l"/>
                <a:tab pos="6877050" algn="l"/>
                <a:tab pos="7791450" algn="l"/>
                <a:tab pos="8705850" algn="l"/>
                <a:tab pos="9620250" algn="l"/>
                <a:tab pos="10534650" algn="l"/>
              </a:tabLst>
              <a:defRPr>
                <a:solidFill>
                  <a:schemeClr val="bg1"/>
                </a:solidFill>
                <a:latin typeface="Arial"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1390650" algn="l"/>
                <a:tab pos="2305050" algn="l"/>
                <a:tab pos="3219450" algn="l"/>
                <a:tab pos="4133850" algn="l"/>
                <a:tab pos="5048250" algn="l"/>
                <a:tab pos="5962650" algn="l"/>
                <a:tab pos="6877050" algn="l"/>
                <a:tab pos="7791450" algn="l"/>
                <a:tab pos="8705850" algn="l"/>
                <a:tab pos="9620250" algn="l"/>
                <a:tab pos="10534650" algn="l"/>
              </a:tabLst>
              <a:defRPr>
                <a:solidFill>
                  <a:schemeClr val="bg1"/>
                </a:solidFill>
                <a:latin typeface="Arial"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1390650" algn="l"/>
                <a:tab pos="2305050" algn="l"/>
                <a:tab pos="3219450" algn="l"/>
                <a:tab pos="4133850" algn="l"/>
                <a:tab pos="5048250" algn="l"/>
                <a:tab pos="5962650" algn="l"/>
                <a:tab pos="6877050" algn="l"/>
                <a:tab pos="7791450" algn="l"/>
                <a:tab pos="8705850" algn="l"/>
                <a:tab pos="9620250" algn="l"/>
                <a:tab pos="10534650" algn="l"/>
              </a:tabLst>
              <a:defRPr>
                <a:solidFill>
                  <a:schemeClr val="bg1"/>
                </a:solidFill>
                <a:latin typeface="Arial"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1390650" algn="l"/>
                <a:tab pos="2305050" algn="l"/>
                <a:tab pos="3219450" algn="l"/>
                <a:tab pos="4133850" algn="l"/>
                <a:tab pos="5048250" algn="l"/>
                <a:tab pos="5962650" algn="l"/>
                <a:tab pos="6877050" algn="l"/>
                <a:tab pos="7791450" algn="l"/>
                <a:tab pos="8705850" algn="l"/>
                <a:tab pos="9620250" algn="l"/>
                <a:tab pos="10534650" algn="l"/>
              </a:tabLst>
              <a:defRPr>
                <a:solidFill>
                  <a:schemeClr val="bg1"/>
                </a:solidFill>
                <a:latin typeface="Arial"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1390650" algn="l"/>
                <a:tab pos="2305050" algn="l"/>
                <a:tab pos="3219450" algn="l"/>
                <a:tab pos="4133850" algn="l"/>
                <a:tab pos="5048250" algn="l"/>
                <a:tab pos="5962650" algn="l"/>
                <a:tab pos="6877050" algn="l"/>
                <a:tab pos="7791450" algn="l"/>
                <a:tab pos="8705850" algn="l"/>
                <a:tab pos="9620250" algn="l"/>
                <a:tab pos="10534650" algn="l"/>
              </a:tabLst>
              <a:defRPr>
                <a:solidFill>
                  <a:schemeClr val="bg1"/>
                </a:solidFill>
                <a:latin typeface="Arial" charset="0"/>
                <a:ea typeface="ＭＳ Ｐゴシック" charset="0"/>
              </a:defRPr>
            </a:lvl9pPr>
          </a:lstStyle>
          <a:p>
            <a:pPr algn="ctr">
              <a:spcBef>
                <a:spcPts val="600"/>
              </a:spcBef>
              <a:buClrTx/>
            </a:pPr>
            <a:endParaRPr lang="es-ES" sz="2800" dirty="0">
              <a:solidFill>
                <a:srgbClr val="C5000B"/>
              </a:solidFill>
              <a:latin typeface="+mn-lt"/>
            </a:endParaRPr>
          </a:p>
        </p:txBody>
      </p:sp>
      <p:sp>
        <p:nvSpPr>
          <p:cNvPr id="7" name="Marcador de texto 6"/>
          <p:cNvSpPr>
            <a:spLocks noGrp="1"/>
          </p:cNvSpPr>
          <p:nvPr>
            <p:ph type="body" idx="1"/>
          </p:nvPr>
        </p:nvSpPr>
        <p:spPr/>
        <p:txBody>
          <a:bodyPr/>
          <a:lstStyle/>
          <a:p>
            <a:r>
              <a:rPr lang="es-ES" dirty="0" smtClean="0"/>
              <a:t>Intermitente.</a:t>
            </a:r>
          </a:p>
          <a:p>
            <a:r>
              <a:rPr lang="es-ES" dirty="0" smtClean="0"/>
              <a:t>Persistente leve.</a:t>
            </a:r>
          </a:p>
          <a:p>
            <a:r>
              <a:rPr lang="es-ES" dirty="0" smtClean="0"/>
              <a:t>Persistente moderado.</a:t>
            </a:r>
          </a:p>
          <a:p>
            <a:r>
              <a:rPr lang="es-ES" dirty="0" err="1" smtClean="0"/>
              <a:t>Persistenta</a:t>
            </a:r>
            <a:r>
              <a:rPr lang="es-ES" dirty="0" smtClean="0"/>
              <a:t> grave.</a:t>
            </a:r>
            <a:endParaRPr lang="es-ES" dirty="0"/>
          </a:p>
        </p:txBody>
      </p:sp>
      <p:sp>
        <p:nvSpPr>
          <p:cNvPr id="11" name="Marcador de texto 10"/>
          <p:cNvSpPr>
            <a:spLocks noGrp="1"/>
          </p:cNvSpPr>
          <p:nvPr>
            <p:ph type="body" idx="10"/>
          </p:nvPr>
        </p:nvSpPr>
        <p:spPr/>
        <p:txBody>
          <a:bodyPr/>
          <a:lstStyle/>
          <a:p>
            <a:pPr>
              <a:spcBef>
                <a:spcPts val="600"/>
              </a:spcBef>
            </a:pPr>
            <a:r>
              <a:rPr lang="es-ES" dirty="0">
                <a:solidFill>
                  <a:srgbClr val="C5000B"/>
                </a:solidFill>
              </a:rPr>
              <a:t>Siempre debemos evaluar la gravedad del asma de nuestro paciente. ¿Cómo lo clasificamos?</a:t>
            </a:r>
          </a:p>
        </p:txBody>
      </p:sp>
      <p:sp>
        <p:nvSpPr>
          <p:cNvPr id="14" name="Marcador de texto 13"/>
          <p:cNvSpPr>
            <a:spLocks noGrp="1"/>
          </p:cNvSpPr>
          <p:nvPr>
            <p:ph type="body" sz="quarter" idx="11"/>
          </p:nvPr>
        </p:nvSpPr>
        <p:spPr/>
        <p:txBody>
          <a:bodyPr>
            <a:normAutofit lnSpcReduction="10000"/>
          </a:bodyPr>
          <a:lstStyle/>
          <a:p>
            <a:endParaRPr lang="es-ES"/>
          </a:p>
        </p:txBody>
      </p:sp>
      <p:sp>
        <p:nvSpPr>
          <p:cNvPr id="13" name="Título 12"/>
          <p:cNvSpPr>
            <a:spLocks noGrp="1"/>
          </p:cNvSpPr>
          <p:nvPr>
            <p:ph type="title"/>
          </p:nvPr>
        </p:nvSpPr>
        <p:spPr/>
        <p:txBody>
          <a:bodyPr/>
          <a:lstStyle/>
          <a:p>
            <a:pPr>
              <a:defRPr/>
            </a:pPr>
            <a:r>
              <a:rPr lang="es-ES" dirty="0">
                <a:solidFill>
                  <a:srgbClr val="004586"/>
                </a:solidFill>
              </a:rPr>
              <a:t>Pregunta 8</a:t>
            </a:r>
          </a:p>
        </p:txBody>
      </p:sp>
    </p:spTree>
    <p:extLst>
      <p:ext uri="{BB962C8B-B14F-4D97-AF65-F5344CB8AC3E}">
        <p14:creationId xmlns:p14="http://schemas.microsoft.com/office/powerpoint/2010/main" val="2820211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quarter" idx="13"/>
          </p:nvPr>
        </p:nvSpPr>
        <p:spPr>
          <a:xfrm>
            <a:off x="346205" y="5870142"/>
            <a:ext cx="11582443" cy="295162"/>
          </a:xfrm>
        </p:spPr>
        <p:txBody>
          <a:bodyPr>
            <a:normAutofit/>
          </a:bodyPr>
          <a:lstStyle/>
          <a:p>
            <a:r>
              <a:rPr lang="es-ES" sz="1200" dirty="0">
                <a:solidFill>
                  <a:srgbClr val="808080"/>
                </a:solidFill>
              </a:rPr>
              <a:t>Guía Española para el Manejo del Asma (GEMA</a:t>
            </a:r>
            <a:r>
              <a:rPr lang="es-ES" sz="1200" baseline="30000" dirty="0">
                <a:solidFill>
                  <a:srgbClr val="808080"/>
                </a:solidFill>
              </a:rPr>
              <a:t> </a:t>
            </a:r>
            <a:r>
              <a:rPr lang="es-ES" sz="1200" dirty="0" smtClean="0">
                <a:solidFill>
                  <a:srgbClr val="808080"/>
                </a:solidFill>
              </a:rPr>
              <a:t>4.2)</a:t>
            </a:r>
            <a:endParaRPr lang="es-ES" sz="1200" dirty="0">
              <a:solidFill>
                <a:srgbClr val="808080"/>
              </a:solidFill>
            </a:endParaRPr>
          </a:p>
          <a:p>
            <a:endParaRPr lang="es-ES" dirty="0"/>
          </a:p>
        </p:txBody>
      </p:sp>
      <p:sp>
        <p:nvSpPr>
          <p:cNvPr id="2" name="1 Título"/>
          <p:cNvSpPr>
            <a:spLocks noGrp="1"/>
          </p:cNvSpPr>
          <p:nvPr>
            <p:ph type="title"/>
          </p:nvPr>
        </p:nvSpPr>
        <p:spPr/>
        <p:txBody>
          <a:bodyPr/>
          <a:lstStyle/>
          <a:p>
            <a:r>
              <a:rPr lang="es-ES" b="1" dirty="0" smtClean="0"/>
              <a:t>Clasificación gravedad</a:t>
            </a:r>
            <a:endParaRPr lang="es-ES" dirty="0"/>
          </a:p>
        </p:txBody>
      </p:sp>
      <p:graphicFrame>
        <p:nvGraphicFramePr>
          <p:cNvPr id="5" name="4 Marcador de contenido"/>
          <p:cNvGraphicFramePr>
            <a:graphicFrameLocks noGrp="1"/>
          </p:cNvGraphicFramePr>
          <p:nvPr>
            <p:ph idx="4294967295"/>
            <p:extLst>
              <p:ext uri="{D42A27DB-BD31-4B8C-83A1-F6EECF244321}">
                <p14:modId xmlns:p14="http://schemas.microsoft.com/office/powerpoint/2010/main" val="693363883"/>
              </p:ext>
            </p:extLst>
          </p:nvPr>
        </p:nvGraphicFramePr>
        <p:xfrm>
          <a:off x="1729680" y="850900"/>
          <a:ext cx="8686800" cy="4953930"/>
        </p:xfrm>
        <a:graphic>
          <a:graphicData uri="http://schemas.openxmlformats.org/drawingml/2006/table">
            <a:tbl>
              <a:tblPr firstRow="1" bandRow="1">
                <a:tableStyleId>{073A0DAA-6AF3-43AB-8588-CEC1D06C72B9}</a:tableStyleId>
              </a:tblPr>
              <a:tblGrid>
                <a:gridCol w="1918048"/>
                <a:gridCol w="1656184"/>
                <a:gridCol w="1728192"/>
                <a:gridCol w="1647016"/>
                <a:gridCol w="1737360"/>
              </a:tblGrid>
              <a:tr h="571655">
                <a:tc>
                  <a:txBody>
                    <a:bodyPr/>
                    <a:lstStyle/>
                    <a:p>
                      <a:pPr algn="ctr"/>
                      <a:endParaRPr lang="es-ES" sz="1400" dirty="0"/>
                    </a:p>
                  </a:txBody>
                  <a:tcPr anchor="ctr">
                    <a:solidFill>
                      <a:schemeClr val="dk1"/>
                    </a:solidFill>
                  </a:tcPr>
                </a:tc>
                <a:tc>
                  <a:txBody>
                    <a:bodyPr/>
                    <a:lstStyle/>
                    <a:p>
                      <a:pPr algn="ctr"/>
                      <a:r>
                        <a:rPr lang="es-ES_tradnl" sz="1600" dirty="0" smtClean="0"/>
                        <a:t>Intermitente</a:t>
                      </a:r>
                      <a:endParaRPr lang="es-ES" sz="1600" dirty="0"/>
                    </a:p>
                  </a:txBody>
                  <a:tcPr anchor="ctr"/>
                </a:tc>
                <a:tc>
                  <a:txBody>
                    <a:bodyPr/>
                    <a:lstStyle/>
                    <a:p>
                      <a:pPr algn="ctr"/>
                      <a:r>
                        <a:rPr lang="es-ES_tradnl" sz="1600" dirty="0" smtClean="0"/>
                        <a:t>Persistente</a:t>
                      </a:r>
                      <a:r>
                        <a:rPr lang="es-ES_tradnl" sz="1600" baseline="0" dirty="0" smtClean="0"/>
                        <a:t> leve</a:t>
                      </a:r>
                      <a:endParaRPr lang="es-ES" sz="1600" dirty="0"/>
                    </a:p>
                  </a:txBody>
                  <a:tcPr anchor="ctr"/>
                </a:tc>
                <a:tc>
                  <a:txBody>
                    <a:bodyPr/>
                    <a:lstStyle/>
                    <a:p>
                      <a:pPr algn="ctr"/>
                      <a:r>
                        <a:rPr lang="es-ES_tradnl" sz="1600" dirty="0" smtClean="0"/>
                        <a:t>Persistente</a:t>
                      </a:r>
                      <a:r>
                        <a:rPr lang="es-ES_tradnl" sz="1600" baseline="0" dirty="0" smtClean="0"/>
                        <a:t> moderada</a:t>
                      </a:r>
                      <a:endParaRPr lang="es-ES" sz="1600" dirty="0"/>
                    </a:p>
                  </a:txBody>
                  <a:tcPr anchor="ctr"/>
                </a:tc>
                <a:tc>
                  <a:txBody>
                    <a:bodyPr/>
                    <a:lstStyle/>
                    <a:p>
                      <a:pPr algn="ctr"/>
                      <a:r>
                        <a:rPr lang="es-ES_tradnl" sz="1600" dirty="0" smtClean="0"/>
                        <a:t>Persistente</a:t>
                      </a:r>
                      <a:r>
                        <a:rPr lang="es-ES_tradnl" sz="1600" baseline="0" dirty="0" smtClean="0"/>
                        <a:t> grave</a:t>
                      </a:r>
                      <a:endParaRPr lang="es-ES" sz="1600" dirty="0"/>
                    </a:p>
                  </a:txBody>
                  <a:tcPr anchor="ctr"/>
                </a:tc>
              </a:tr>
              <a:tr h="571655">
                <a:tc>
                  <a:txBody>
                    <a:bodyPr/>
                    <a:lstStyle/>
                    <a:p>
                      <a:pPr algn="l"/>
                      <a:r>
                        <a:rPr lang="es-ES_tradnl" sz="1400" b="1" dirty="0" smtClean="0">
                          <a:solidFill>
                            <a:schemeClr val="accent1"/>
                          </a:solidFill>
                        </a:rPr>
                        <a:t>Síntomas diurnos</a:t>
                      </a:r>
                      <a:endParaRPr lang="es-ES" sz="1400" b="1" dirty="0">
                        <a:solidFill>
                          <a:schemeClr val="accent1"/>
                        </a:solidFill>
                      </a:endParaRPr>
                    </a:p>
                  </a:txBody>
                  <a:tcPr anchor="ctr"/>
                </a:tc>
                <a:tc>
                  <a:txBody>
                    <a:bodyPr/>
                    <a:lstStyle/>
                    <a:p>
                      <a:pPr algn="ctr"/>
                      <a:r>
                        <a:rPr lang="es-ES_tradnl" sz="1400" dirty="0" smtClean="0">
                          <a:solidFill>
                            <a:schemeClr val="accent1"/>
                          </a:solidFill>
                        </a:rPr>
                        <a:t>No (2 días o menos a la semana)</a:t>
                      </a:r>
                      <a:endParaRPr lang="es-ES" sz="1400" dirty="0">
                        <a:solidFill>
                          <a:schemeClr val="accent1"/>
                        </a:solidFill>
                      </a:endParaRPr>
                    </a:p>
                  </a:txBody>
                  <a:tcPr anchor="ctr"/>
                </a:tc>
                <a:tc>
                  <a:txBody>
                    <a:bodyPr/>
                    <a:lstStyle/>
                    <a:p>
                      <a:pPr algn="ctr"/>
                      <a:r>
                        <a:rPr lang="es-ES_tradnl" sz="1400" dirty="0" smtClean="0">
                          <a:solidFill>
                            <a:schemeClr val="accent1"/>
                          </a:solidFill>
                        </a:rPr>
                        <a:t>Más de dos días a la semana</a:t>
                      </a:r>
                      <a:endParaRPr lang="es-ES" sz="1400" dirty="0">
                        <a:solidFill>
                          <a:schemeClr val="accent1"/>
                        </a:solidFill>
                      </a:endParaRPr>
                    </a:p>
                  </a:txBody>
                  <a:tcPr anchor="ctr"/>
                </a:tc>
                <a:tc>
                  <a:txBody>
                    <a:bodyPr/>
                    <a:lstStyle/>
                    <a:p>
                      <a:pPr algn="ctr"/>
                      <a:r>
                        <a:rPr lang="es-ES_tradnl" sz="1400" dirty="0" smtClean="0">
                          <a:solidFill>
                            <a:schemeClr val="accent1"/>
                          </a:solidFill>
                        </a:rPr>
                        <a:t>Síntomas a diario</a:t>
                      </a:r>
                      <a:endParaRPr lang="es-ES" sz="1400" dirty="0">
                        <a:solidFill>
                          <a:schemeClr val="accent1"/>
                        </a:solidFill>
                      </a:endParaRPr>
                    </a:p>
                  </a:txBody>
                  <a:tcPr anchor="ctr"/>
                </a:tc>
                <a:tc>
                  <a:txBody>
                    <a:bodyPr/>
                    <a:lstStyle/>
                    <a:p>
                      <a:pPr algn="ctr"/>
                      <a:r>
                        <a:rPr lang="es-ES_tradnl" sz="1400" dirty="0" smtClean="0">
                          <a:solidFill>
                            <a:schemeClr val="accent1"/>
                          </a:solidFill>
                        </a:rPr>
                        <a:t>Síntomas continuos (varias veces</a:t>
                      </a:r>
                      <a:r>
                        <a:rPr lang="es-ES_tradnl" sz="1400" baseline="0" dirty="0" smtClean="0">
                          <a:solidFill>
                            <a:schemeClr val="accent1"/>
                          </a:solidFill>
                        </a:rPr>
                        <a:t> al día)</a:t>
                      </a:r>
                      <a:endParaRPr lang="es-ES" sz="1400" dirty="0">
                        <a:solidFill>
                          <a:schemeClr val="accent1"/>
                        </a:solidFill>
                      </a:endParaRPr>
                    </a:p>
                  </a:txBody>
                  <a:tcPr anchor="ctr"/>
                </a:tc>
              </a:tr>
              <a:tr h="571655">
                <a:tc>
                  <a:txBody>
                    <a:bodyPr/>
                    <a:lstStyle/>
                    <a:p>
                      <a:pPr algn="l"/>
                      <a:r>
                        <a:rPr lang="es-ES_tradnl" sz="1400" b="1" dirty="0" smtClean="0">
                          <a:solidFill>
                            <a:schemeClr val="accent1"/>
                          </a:solidFill>
                        </a:rPr>
                        <a:t>Medicación de alivio (agonista</a:t>
                      </a:r>
                      <a:r>
                        <a:rPr lang="es-ES_tradnl" sz="1400" b="1" baseline="0" dirty="0" smtClean="0">
                          <a:solidFill>
                            <a:schemeClr val="accent1"/>
                          </a:solidFill>
                        </a:rPr>
                        <a:t> beta-2 adrenérgico de acción corta)</a:t>
                      </a:r>
                      <a:endParaRPr lang="es-ES" sz="1400" b="1" dirty="0">
                        <a:solidFill>
                          <a:schemeClr val="accent1"/>
                        </a:solidFill>
                      </a:endParaRPr>
                    </a:p>
                  </a:txBody>
                  <a:tcPr anchor="ctr"/>
                </a:tc>
                <a:tc>
                  <a:txBody>
                    <a:bodyPr/>
                    <a:lstStyle/>
                    <a:p>
                      <a:pPr algn="ctr"/>
                      <a:r>
                        <a:rPr lang="es-ES_tradnl" sz="1400" dirty="0" smtClean="0">
                          <a:solidFill>
                            <a:schemeClr val="accent1"/>
                          </a:solidFill>
                        </a:rPr>
                        <a:t>No (2 días o menos/semana)</a:t>
                      </a:r>
                      <a:endParaRPr lang="es-ES" sz="1400" dirty="0">
                        <a:solidFill>
                          <a:schemeClr val="accent1"/>
                        </a:solidFill>
                      </a:endParaRPr>
                    </a:p>
                  </a:txBody>
                  <a:tcPr anchor="ctr"/>
                </a:tc>
                <a:tc>
                  <a:txBody>
                    <a:bodyPr/>
                    <a:lstStyle/>
                    <a:p>
                      <a:pPr algn="ctr"/>
                      <a:r>
                        <a:rPr lang="es-ES_tradnl" sz="1400" dirty="0" smtClean="0">
                          <a:solidFill>
                            <a:schemeClr val="accent1"/>
                          </a:solidFill>
                        </a:rPr>
                        <a:t>Más de dos días a la semana pero no a diario</a:t>
                      </a:r>
                      <a:endParaRPr lang="es-ES" sz="1400" dirty="0">
                        <a:solidFill>
                          <a:schemeClr val="accent1"/>
                        </a:solidFill>
                      </a:endParaRPr>
                    </a:p>
                  </a:txBody>
                  <a:tcPr anchor="ctr"/>
                </a:tc>
                <a:tc>
                  <a:txBody>
                    <a:bodyPr/>
                    <a:lstStyle/>
                    <a:p>
                      <a:pPr algn="ctr"/>
                      <a:r>
                        <a:rPr lang="es-ES_tradnl" sz="1400" dirty="0" smtClean="0">
                          <a:solidFill>
                            <a:schemeClr val="accent1"/>
                          </a:solidFill>
                        </a:rPr>
                        <a:t>Todos los días</a:t>
                      </a:r>
                      <a:endParaRPr lang="es-ES" sz="1400" dirty="0">
                        <a:solidFill>
                          <a:schemeClr val="accent1"/>
                        </a:solidFill>
                      </a:endParaRPr>
                    </a:p>
                  </a:txBody>
                  <a:tcPr anchor="ctr"/>
                </a:tc>
                <a:tc>
                  <a:txBody>
                    <a:bodyPr/>
                    <a:lstStyle/>
                    <a:p>
                      <a:pPr algn="ctr"/>
                      <a:r>
                        <a:rPr lang="es-ES_tradnl" sz="1400" dirty="0" smtClean="0">
                          <a:solidFill>
                            <a:schemeClr val="accent1"/>
                          </a:solidFill>
                        </a:rPr>
                        <a:t>Varias veces al día</a:t>
                      </a:r>
                      <a:endParaRPr lang="es-ES" sz="1400" dirty="0">
                        <a:solidFill>
                          <a:schemeClr val="accent1"/>
                        </a:solidFill>
                      </a:endParaRPr>
                    </a:p>
                  </a:txBody>
                  <a:tcPr anchor="ctr"/>
                </a:tc>
              </a:tr>
              <a:tr h="571655">
                <a:tc>
                  <a:txBody>
                    <a:bodyPr/>
                    <a:lstStyle/>
                    <a:p>
                      <a:pPr algn="l"/>
                      <a:r>
                        <a:rPr lang="es-ES_tradnl" sz="1400" b="1" dirty="0" smtClean="0">
                          <a:solidFill>
                            <a:schemeClr val="accent1"/>
                          </a:solidFill>
                        </a:rPr>
                        <a:t>Síntomas nocturnos</a:t>
                      </a:r>
                      <a:endParaRPr lang="es-ES" sz="1400" b="1" dirty="0">
                        <a:solidFill>
                          <a:schemeClr val="accent1"/>
                        </a:solidFill>
                      </a:endParaRPr>
                    </a:p>
                  </a:txBody>
                  <a:tcPr anchor="ctr"/>
                </a:tc>
                <a:tc>
                  <a:txBody>
                    <a:bodyPr/>
                    <a:lstStyle/>
                    <a:p>
                      <a:pPr algn="ctr"/>
                      <a:r>
                        <a:rPr lang="es-ES_tradnl" sz="1400" dirty="0" smtClean="0">
                          <a:solidFill>
                            <a:schemeClr val="accent1"/>
                          </a:solidFill>
                        </a:rPr>
                        <a:t>No más de dos veces al mes</a:t>
                      </a:r>
                      <a:endParaRPr lang="es-ES" sz="1400" dirty="0">
                        <a:solidFill>
                          <a:schemeClr val="accent1"/>
                        </a:solidFill>
                      </a:endParaRPr>
                    </a:p>
                  </a:txBody>
                  <a:tcPr anchor="ctr"/>
                </a:tc>
                <a:tc>
                  <a:txBody>
                    <a:bodyPr/>
                    <a:lstStyle/>
                    <a:p>
                      <a:pPr algn="ctr"/>
                      <a:r>
                        <a:rPr lang="es-ES_tradnl" sz="1400" dirty="0" smtClean="0">
                          <a:solidFill>
                            <a:schemeClr val="accent1"/>
                          </a:solidFill>
                        </a:rPr>
                        <a:t>Más de dos veces al mes</a:t>
                      </a:r>
                      <a:endParaRPr lang="es-ES" sz="1400" dirty="0">
                        <a:solidFill>
                          <a:schemeClr val="accent1"/>
                        </a:solidFill>
                      </a:endParaRPr>
                    </a:p>
                  </a:txBody>
                  <a:tcPr anchor="ctr"/>
                </a:tc>
                <a:tc>
                  <a:txBody>
                    <a:bodyPr/>
                    <a:lstStyle/>
                    <a:p>
                      <a:pPr algn="ctr"/>
                      <a:r>
                        <a:rPr lang="es-ES_tradnl" sz="1400" dirty="0" smtClean="0">
                          <a:solidFill>
                            <a:schemeClr val="accent1"/>
                          </a:solidFill>
                        </a:rPr>
                        <a:t>Más de una vez a la</a:t>
                      </a:r>
                      <a:r>
                        <a:rPr lang="es-ES_tradnl" sz="1400" baseline="0" dirty="0" smtClean="0">
                          <a:solidFill>
                            <a:schemeClr val="accent1"/>
                          </a:solidFill>
                        </a:rPr>
                        <a:t> semana</a:t>
                      </a:r>
                      <a:endParaRPr lang="es-ES" sz="1400" dirty="0">
                        <a:solidFill>
                          <a:schemeClr val="accent1"/>
                        </a:solidFill>
                      </a:endParaRPr>
                    </a:p>
                  </a:txBody>
                  <a:tcPr anchor="ctr"/>
                </a:tc>
                <a:tc>
                  <a:txBody>
                    <a:bodyPr/>
                    <a:lstStyle/>
                    <a:p>
                      <a:pPr algn="ctr"/>
                      <a:r>
                        <a:rPr lang="es-ES_tradnl" sz="1400" dirty="0" smtClean="0">
                          <a:solidFill>
                            <a:schemeClr val="accent1"/>
                          </a:solidFill>
                        </a:rPr>
                        <a:t>Frecuentes</a:t>
                      </a:r>
                      <a:endParaRPr lang="es-ES" sz="1400" dirty="0">
                        <a:solidFill>
                          <a:schemeClr val="accent1"/>
                        </a:solidFill>
                      </a:endParaRPr>
                    </a:p>
                  </a:txBody>
                  <a:tcPr anchor="ctr"/>
                </a:tc>
              </a:tr>
              <a:tr h="571655">
                <a:tc>
                  <a:txBody>
                    <a:bodyPr/>
                    <a:lstStyle/>
                    <a:p>
                      <a:pPr algn="l"/>
                      <a:r>
                        <a:rPr lang="es-ES_tradnl" sz="1400" b="1" dirty="0" smtClean="0">
                          <a:solidFill>
                            <a:schemeClr val="accent1"/>
                          </a:solidFill>
                        </a:rPr>
                        <a:t>Limitación de la actividad</a:t>
                      </a:r>
                      <a:endParaRPr lang="es-ES" sz="1400" b="1" dirty="0">
                        <a:solidFill>
                          <a:schemeClr val="accent1"/>
                        </a:solidFill>
                      </a:endParaRPr>
                    </a:p>
                  </a:txBody>
                  <a:tcPr anchor="ctr"/>
                </a:tc>
                <a:tc>
                  <a:txBody>
                    <a:bodyPr/>
                    <a:lstStyle/>
                    <a:p>
                      <a:pPr algn="ctr"/>
                      <a:r>
                        <a:rPr lang="es-ES_tradnl" sz="1400" dirty="0" smtClean="0">
                          <a:solidFill>
                            <a:schemeClr val="accent1"/>
                          </a:solidFill>
                        </a:rPr>
                        <a:t>Ninguna</a:t>
                      </a:r>
                      <a:endParaRPr lang="es-ES" sz="1400" dirty="0">
                        <a:solidFill>
                          <a:schemeClr val="accent1"/>
                        </a:solidFill>
                      </a:endParaRPr>
                    </a:p>
                  </a:txBody>
                  <a:tcPr anchor="ctr"/>
                </a:tc>
                <a:tc>
                  <a:txBody>
                    <a:bodyPr/>
                    <a:lstStyle/>
                    <a:p>
                      <a:pPr algn="ctr"/>
                      <a:r>
                        <a:rPr lang="es-ES_tradnl" sz="1400" dirty="0" smtClean="0">
                          <a:solidFill>
                            <a:schemeClr val="accent1"/>
                          </a:solidFill>
                        </a:rPr>
                        <a:t>Algo</a:t>
                      </a:r>
                      <a:endParaRPr lang="es-ES" sz="1400" dirty="0">
                        <a:solidFill>
                          <a:schemeClr val="accent1"/>
                        </a:solidFill>
                      </a:endParaRPr>
                    </a:p>
                  </a:txBody>
                  <a:tcPr anchor="ctr"/>
                </a:tc>
                <a:tc>
                  <a:txBody>
                    <a:bodyPr/>
                    <a:lstStyle/>
                    <a:p>
                      <a:pPr algn="ctr"/>
                      <a:r>
                        <a:rPr lang="es-ES_tradnl" sz="1400" dirty="0" smtClean="0">
                          <a:solidFill>
                            <a:schemeClr val="accent1"/>
                          </a:solidFill>
                        </a:rPr>
                        <a:t>Bastante</a:t>
                      </a:r>
                      <a:endParaRPr lang="es-ES" sz="1400" dirty="0">
                        <a:solidFill>
                          <a:schemeClr val="accent1"/>
                        </a:solidFill>
                      </a:endParaRPr>
                    </a:p>
                  </a:txBody>
                  <a:tcPr anchor="ctr"/>
                </a:tc>
                <a:tc>
                  <a:txBody>
                    <a:bodyPr/>
                    <a:lstStyle/>
                    <a:p>
                      <a:pPr algn="ctr"/>
                      <a:r>
                        <a:rPr lang="es-ES_tradnl" sz="1400" dirty="0" smtClean="0">
                          <a:solidFill>
                            <a:schemeClr val="accent1"/>
                          </a:solidFill>
                        </a:rPr>
                        <a:t>Mucha</a:t>
                      </a:r>
                      <a:endParaRPr lang="es-ES" sz="1400" dirty="0">
                        <a:solidFill>
                          <a:schemeClr val="accent1"/>
                        </a:solidFill>
                      </a:endParaRPr>
                    </a:p>
                  </a:txBody>
                  <a:tcPr anchor="ctr"/>
                </a:tc>
              </a:tr>
              <a:tr h="571655">
                <a:tc>
                  <a:txBody>
                    <a:bodyPr/>
                    <a:lstStyle/>
                    <a:p>
                      <a:pPr algn="l"/>
                      <a:r>
                        <a:rPr lang="es-ES_tradnl" sz="1400" b="1" dirty="0" smtClean="0">
                          <a:solidFill>
                            <a:schemeClr val="accent1"/>
                          </a:solidFill>
                        </a:rPr>
                        <a:t>Función</a:t>
                      </a:r>
                      <a:r>
                        <a:rPr lang="es-ES_tradnl" sz="1400" b="1" baseline="0" dirty="0" smtClean="0">
                          <a:solidFill>
                            <a:schemeClr val="accent1"/>
                          </a:solidFill>
                        </a:rPr>
                        <a:t> pulmonar (FEV1 o PEF) % teórico</a:t>
                      </a:r>
                      <a:endParaRPr lang="es-ES" sz="1400" b="1" dirty="0">
                        <a:solidFill>
                          <a:schemeClr val="accent1"/>
                        </a:solidFill>
                      </a:endParaRPr>
                    </a:p>
                  </a:txBody>
                  <a:tcPr anchor="ctr"/>
                </a:tc>
                <a:tc>
                  <a:txBody>
                    <a:bodyPr/>
                    <a:lstStyle/>
                    <a:p>
                      <a:pPr algn="ctr"/>
                      <a:r>
                        <a:rPr lang="es-ES_tradnl" sz="1400" dirty="0" smtClean="0">
                          <a:solidFill>
                            <a:schemeClr val="accent1"/>
                          </a:solidFill>
                        </a:rPr>
                        <a:t>&gt;</a:t>
                      </a:r>
                      <a:r>
                        <a:rPr lang="es-ES_tradnl" sz="1400" baseline="0" dirty="0" smtClean="0">
                          <a:solidFill>
                            <a:schemeClr val="accent1"/>
                          </a:solidFill>
                        </a:rPr>
                        <a:t> 80%</a:t>
                      </a:r>
                      <a:endParaRPr lang="es-ES" sz="1400" dirty="0">
                        <a:solidFill>
                          <a:schemeClr val="accent1"/>
                        </a:solidFill>
                      </a:endParaRPr>
                    </a:p>
                  </a:txBody>
                  <a:tcPr anchor="ctr"/>
                </a:tc>
                <a:tc>
                  <a:txBody>
                    <a:bodyPr/>
                    <a:lstStyle/>
                    <a:p>
                      <a:pPr algn="ctr"/>
                      <a:r>
                        <a:rPr lang="es-ES_tradnl" sz="1400" dirty="0" smtClean="0">
                          <a:solidFill>
                            <a:schemeClr val="accent1"/>
                          </a:solidFill>
                        </a:rPr>
                        <a:t>&gt;</a:t>
                      </a:r>
                      <a:r>
                        <a:rPr lang="es-ES_tradnl" sz="1400" baseline="0" dirty="0" smtClean="0">
                          <a:solidFill>
                            <a:schemeClr val="accent1"/>
                          </a:solidFill>
                        </a:rPr>
                        <a:t>  80%</a:t>
                      </a:r>
                      <a:endParaRPr lang="es-ES" sz="1400" dirty="0">
                        <a:solidFill>
                          <a:schemeClr val="accent1"/>
                        </a:solidFill>
                      </a:endParaRPr>
                    </a:p>
                  </a:txBody>
                  <a:tcPr anchor="ctr"/>
                </a:tc>
                <a:tc>
                  <a:txBody>
                    <a:bodyPr/>
                    <a:lstStyle/>
                    <a:p>
                      <a:pPr algn="ctr"/>
                      <a:r>
                        <a:rPr lang="es-ES_tradnl" sz="1400" dirty="0" smtClean="0">
                          <a:solidFill>
                            <a:schemeClr val="accent1"/>
                          </a:solidFill>
                        </a:rPr>
                        <a:t>&gt; 60</a:t>
                      </a:r>
                      <a:r>
                        <a:rPr lang="es-ES_tradnl" sz="1400" baseline="0" dirty="0" smtClean="0">
                          <a:solidFill>
                            <a:schemeClr val="accent1"/>
                          </a:solidFill>
                        </a:rPr>
                        <a:t>% - &lt; 80%</a:t>
                      </a:r>
                      <a:endParaRPr lang="es-ES" sz="1400" dirty="0">
                        <a:solidFill>
                          <a:schemeClr val="accent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400" baseline="0" dirty="0" smtClean="0">
                          <a:solidFill>
                            <a:schemeClr val="accent1"/>
                          </a:solidFill>
                          <a:latin typeface="+mn-lt"/>
                        </a:rPr>
                        <a:t> </a:t>
                      </a:r>
                      <a:r>
                        <a:rPr lang="es-ES_tradnl" sz="1400" dirty="0" smtClean="0">
                          <a:solidFill>
                            <a:schemeClr val="accent1"/>
                          </a:solidFill>
                          <a:latin typeface="+mn-lt"/>
                        </a:rPr>
                        <a:t>60%</a:t>
                      </a:r>
                      <a:endParaRPr lang="es-ES" sz="1400" dirty="0">
                        <a:solidFill>
                          <a:schemeClr val="accent1"/>
                        </a:solidFill>
                        <a:latin typeface="+mn-lt"/>
                      </a:endParaRPr>
                    </a:p>
                  </a:txBody>
                  <a:tcPr anchor="ctr"/>
                </a:tc>
              </a:tr>
              <a:tr h="571655">
                <a:tc>
                  <a:txBody>
                    <a:bodyPr/>
                    <a:lstStyle/>
                    <a:p>
                      <a:pPr algn="l"/>
                      <a:r>
                        <a:rPr lang="es-ES_tradnl" sz="1400" b="1" dirty="0" smtClean="0">
                          <a:solidFill>
                            <a:schemeClr val="accent1"/>
                          </a:solidFill>
                        </a:rPr>
                        <a:t>Variabilidad</a:t>
                      </a:r>
                      <a:endParaRPr lang="es-ES" sz="1400" b="1" dirty="0">
                        <a:solidFill>
                          <a:schemeClr val="accent1"/>
                        </a:solidFill>
                      </a:endParaRPr>
                    </a:p>
                  </a:txBody>
                  <a:tcPr anchor="ctr"/>
                </a:tc>
                <a:tc>
                  <a:txBody>
                    <a:bodyPr/>
                    <a:lstStyle/>
                    <a:p>
                      <a:pPr algn="ctr"/>
                      <a:r>
                        <a:rPr lang="es-ES_tradnl" sz="1400" dirty="0" smtClean="0">
                          <a:solidFill>
                            <a:schemeClr val="accent1"/>
                          </a:solidFill>
                        </a:rPr>
                        <a:t>&lt; 2</a:t>
                      </a:r>
                      <a:r>
                        <a:rPr lang="es-ES_tradnl" sz="1400" baseline="0" dirty="0" smtClean="0">
                          <a:solidFill>
                            <a:schemeClr val="accent1"/>
                          </a:solidFill>
                        </a:rPr>
                        <a:t>0%</a:t>
                      </a:r>
                      <a:endParaRPr lang="es-ES" sz="1400" dirty="0">
                        <a:solidFill>
                          <a:schemeClr val="accent1"/>
                        </a:solidFill>
                      </a:endParaRPr>
                    </a:p>
                  </a:txBody>
                  <a:tcPr anchor="ctr"/>
                </a:tc>
                <a:tc>
                  <a:txBody>
                    <a:bodyPr/>
                    <a:lstStyle/>
                    <a:p>
                      <a:pPr algn="ctr"/>
                      <a:r>
                        <a:rPr lang="es-ES_tradnl" sz="1400" dirty="0" smtClean="0">
                          <a:solidFill>
                            <a:schemeClr val="accent1"/>
                          </a:solidFill>
                        </a:rPr>
                        <a:t>&gt;</a:t>
                      </a:r>
                      <a:r>
                        <a:rPr lang="es-ES_tradnl" sz="1400" baseline="0" dirty="0" smtClean="0">
                          <a:solidFill>
                            <a:schemeClr val="accent1"/>
                          </a:solidFill>
                        </a:rPr>
                        <a:t> </a:t>
                      </a:r>
                      <a:r>
                        <a:rPr lang="es-ES_tradnl" sz="1400" dirty="0" smtClean="0">
                          <a:solidFill>
                            <a:schemeClr val="accent1"/>
                          </a:solidFill>
                        </a:rPr>
                        <a:t>20%-30%</a:t>
                      </a:r>
                      <a:endParaRPr lang="es-ES" sz="1400" dirty="0">
                        <a:solidFill>
                          <a:schemeClr val="accent1"/>
                        </a:solidFill>
                      </a:endParaRPr>
                    </a:p>
                  </a:txBody>
                  <a:tcPr anchor="ctr"/>
                </a:tc>
                <a:tc>
                  <a:txBody>
                    <a:bodyPr/>
                    <a:lstStyle/>
                    <a:p>
                      <a:pPr algn="ctr"/>
                      <a:r>
                        <a:rPr lang="es-ES_tradnl" sz="1400" dirty="0" smtClean="0">
                          <a:solidFill>
                            <a:schemeClr val="accent1"/>
                          </a:solidFill>
                        </a:rPr>
                        <a:t>&gt; 30%</a:t>
                      </a:r>
                      <a:endParaRPr lang="es-ES" sz="1400" dirty="0">
                        <a:solidFill>
                          <a:schemeClr val="accent1"/>
                        </a:solidFill>
                      </a:endParaRPr>
                    </a:p>
                  </a:txBody>
                  <a:tcPr anchor="ctr"/>
                </a:tc>
                <a:tc>
                  <a:txBody>
                    <a:bodyPr/>
                    <a:lstStyle/>
                    <a:p>
                      <a:pPr algn="ctr"/>
                      <a:r>
                        <a:rPr lang="es-ES_tradnl" sz="1400" dirty="0" smtClean="0">
                          <a:solidFill>
                            <a:schemeClr val="accent1"/>
                          </a:solidFill>
                        </a:rPr>
                        <a:t>&gt; 30%</a:t>
                      </a:r>
                      <a:endParaRPr lang="es-ES" sz="1400" dirty="0">
                        <a:solidFill>
                          <a:schemeClr val="accent1"/>
                        </a:solidFill>
                      </a:endParaRPr>
                    </a:p>
                  </a:txBody>
                  <a:tcPr anchor="ctr"/>
                </a:tc>
              </a:tr>
              <a:tr h="571655">
                <a:tc>
                  <a:txBody>
                    <a:bodyPr/>
                    <a:lstStyle/>
                    <a:p>
                      <a:pPr algn="l"/>
                      <a:r>
                        <a:rPr lang="es-ES_tradnl" sz="1400" b="1" dirty="0" smtClean="0">
                          <a:solidFill>
                            <a:schemeClr val="accent1"/>
                          </a:solidFill>
                        </a:rPr>
                        <a:t>Exacerbaciones/año</a:t>
                      </a:r>
                      <a:endParaRPr lang="es-ES" sz="1400" b="1" dirty="0">
                        <a:solidFill>
                          <a:schemeClr val="accent1"/>
                        </a:solidFill>
                      </a:endParaRPr>
                    </a:p>
                  </a:txBody>
                  <a:tcPr anchor="ctr"/>
                </a:tc>
                <a:tc>
                  <a:txBody>
                    <a:bodyPr/>
                    <a:lstStyle/>
                    <a:p>
                      <a:pPr algn="ctr"/>
                      <a:r>
                        <a:rPr lang="es-ES_tradnl" sz="1400" dirty="0" smtClean="0">
                          <a:solidFill>
                            <a:schemeClr val="accent1"/>
                          </a:solidFill>
                        </a:rPr>
                        <a:t>Ninguna</a:t>
                      </a:r>
                      <a:endParaRPr lang="es-ES" sz="1400" dirty="0">
                        <a:solidFill>
                          <a:schemeClr val="accent1"/>
                        </a:solidFill>
                      </a:endParaRPr>
                    </a:p>
                  </a:txBody>
                  <a:tcPr anchor="ctr"/>
                </a:tc>
                <a:tc>
                  <a:txBody>
                    <a:bodyPr/>
                    <a:lstStyle/>
                    <a:p>
                      <a:pPr algn="ctr"/>
                      <a:r>
                        <a:rPr lang="es-ES_tradnl" sz="1400" dirty="0" smtClean="0">
                          <a:solidFill>
                            <a:schemeClr val="accent1"/>
                          </a:solidFill>
                        </a:rPr>
                        <a:t>Una o ninguna</a:t>
                      </a:r>
                      <a:endParaRPr lang="es-ES" sz="1400" dirty="0">
                        <a:solidFill>
                          <a:schemeClr val="accent1"/>
                        </a:solidFill>
                      </a:endParaRPr>
                    </a:p>
                  </a:txBody>
                  <a:tcPr anchor="ctr"/>
                </a:tc>
                <a:tc>
                  <a:txBody>
                    <a:bodyPr/>
                    <a:lstStyle/>
                    <a:p>
                      <a:pPr algn="ctr"/>
                      <a:r>
                        <a:rPr lang="es-ES_tradnl" sz="1400" dirty="0" smtClean="0">
                          <a:solidFill>
                            <a:schemeClr val="accent1"/>
                          </a:solidFill>
                        </a:rPr>
                        <a:t>Dos o más al año</a:t>
                      </a:r>
                      <a:endParaRPr lang="es-ES" sz="1400" dirty="0">
                        <a:solidFill>
                          <a:schemeClr val="accent1"/>
                        </a:solidFill>
                      </a:endParaRPr>
                    </a:p>
                  </a:txBody>
                  <a:tcPr anchor="ctr"/>
                </a:tc>
                <a:tc>
                  <a:txBody>
                    <a:bodyPr/>
                    <a:lstStyle/>
                    <a:p>
                      <a:pPr algn="ctr"/>
                      <a:r>
                        <a:rPr lang="es-ES_tradnl" sz="1400" dirty="0" smtClean="0">
                          <a:solidFill>
                            <a:schemeClr val="accent1"/>
                          </a:solidFill>
                        </a:rPr>
                        <a:t>Dos o más al año</a:t>
                      </a:r>
                      <a:endParaRPr lang="es-ES" sz="1400" dirty="0">
                        <a:solidFill>
                          <a:schemeClr val="accent1"/>
                        </a:solidFill>
                      </a:endParaRPr>
                    </a:p>
                  </a:txBody>
                  <a:tcPr anchor="ctr"/>
                </a:tc>
              </a:tr>
            </a:tbl>
          </a:graphicData>
        </a:graphic>
      </p:graphicFrame>
      <p:sp>
        <p:nvSpPr>
          <p:cNvPr id="6" name="5 Rectángulo redondeado"/>
          <p:cNvSpPr/>
          <p:nvPr/>
        </p:nvSpPr>
        <p:spPr>
          <a:xfrm>
            <a:off x="7032104" y="1457162"/>
            <a:ext cx="1656184" cy="316835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7 Rectángulo redondeado"/>
          <p:cNvSpPr/>
          <p:nvPr/>
        </p:nvSpPr>
        <p:spPr>
          <a:xfrm>
            <a:off x="7032104" y="5229200"/>
            <a:ext cx="1656184" cy="57606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6509967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quarter" idx="13"/>
          </p:nvPr>
        </p:nvSpPr>
        <p:spPr>
          <a:xfrm>
            <a:off x="274197" y="5870142"/>
            <a:ext cx="11582443" cy="295162"/>
          </a:xfrm>
        </p:spPr>
        <p:txBody>
          <a:bodyPr>
            <a:normAutofit/>
          </a:bodyPr>
          <a:lstStyle/>
          <a:p>
            <a:r>
              <a:rPr lang="es-ES" sz="1200" dirty="0">
                <a:solidFill>
                  <a:srgbClr val="808080"/>
                </a:solidFill>
              </a:rPr>
              <a:t>Guía Española para el Manejo del Asma (GEMA </a:t>
            </a:r>
            <a:r>
              <a:rPr lang="es-ES" sz="1200" dirty="0" smtClean="0">
                <a:solidFill>
                  <a:srgbClr val="808080"/>
                </a:solidFill>
              </a:rPr>
              <a:t>4.2)</a:t>
            </a:r>
            <a:endParaRPr lang="es-ES" sz="1200" dirty="0">
              <a:solidFill>
                <a:srgbClr val="808080"/>
              </a:solidFill>
            </a:endParaRPr>
          </a:p>
          <a:p>
            <a:endParaRPr lang="es-ES" dirty="0"/>
          </a:p>
        </p:txBody>
      </p:sp>
      <p:sp>
        <p:nvSpPr>
          <p:cNvPr id="2" name="1 Título"/>
          <p:cNvSpPr>
            <a:spLocks noGrp="1"/>
          </p:cNvSpPr>
          <p:nvPr>
            <p:ph type="title"/>
          </p:nvPr>
        </p:nvSpPr>
        <p:spPr/>
        <p:txBody>
          <a:bodyPr/>
          <a:lstStyle/>
          <a:p>
            <a:r>
              <a:rPr lang="es-ES" b="1" dirty="0" smtClean="0">
                <a:solidFill>
                  <a:srgbClr val="004586"/>
                </a:solidFill>
              </a:rPr>
              <a:t>Tratamiento ASMA</a:t>
            </a:r>
            <a:endParaRPr lang="es-ES" dirty="0"/>
          </a:p>
        </p:txBody>
      </p:sp>
      <p:graphicFrame>
        <p:nvGraphicFramePr>
          <p:cNvPr id="5" name="4 Marcador de contenido"/>
          <p:cNvGraphicFramePr>
            <a:graphicFrameLocks noGrp="1"/>
          </p:cNvGraphicFramePr>
          <p:nvPr>
            <p:ph idx="4294967295"/>
            <p:extLst>
              <p:ext uri="{D42A27DB-BD31-4B8C-83A1-F6EECF244321}">
                <p14:modId xmlns:p14="http://schemas.microsoft.com/office/powerpoint/2010/main" val="3848512765"/>
              </p:ext>
            </p:extLst>
          </p:nvPr>
        </p:nvGraphicFramePr>
        <p:xfrm>
          <a:off x="1981202" y="822325"/>
          <a:ext cx="8363270" cy="1158240"/>
        </p:xfrm>
        <a:graphic>
          <a:graphicData uri="http://schemas.openxmlformats.org/drawingml/2006/table">
            <a:tbl>
              <a:tblPr firstRow="1" bandRow="1">
                <a:tableStyleId>{073A0DAA-6AF3-43AB-8588-CEC1D06C72B9}</a:tableStyleId>
              </a:tblPr>
              <a:tblGrid>
                <a:gridCol w="1672654"/>
                <a:gridCol w="1672654"/>
                <a:gridCol w="1672654"/>
                <a:gridCol w="1672654"/>
                <a:gridCol w="1672654"/>
              </a:tblGrid>
              <a:tr h="374928">
                <a:tc>
                  <a:txBody>
                    <a:bodyPr/>
                    <a:lstStyle/>
                    <a:p>
                      <a:pPr algn="ctr"/>
                      <a:endParaRPr lang="es-ES" sz="1400" b="1" dirty="0"/>
                    </a:p>
                  </a:txBody>
                  <a:tcPr anchor="ctr"/>
                </a:tc>
                <a:tc>
                  <a:txBody>
                    <a:bodyPr/>
                    <a:lstStyle/>
                    <a:p>
                      <a:pPr algn="ctr"/>
                      <a:r>
                        <a:rPr lang="es-ES_tradnl" sz="1400" b="1" dirty="0" smtClean="0"/>
                        <a:t>Intermitente</a:t>
                      </a:r>
                      <a:endParaRPr lang="es-ES" sz="1400" b="1" dirty="0"/>
                    </a:p>
                  </a:txBody>
                  <a:tcPr anchor="ctr"/>
                </a:tc>
                <a:tc>
                  <a:txBody>
                    <a:bodyPr/>
                    <a:lstStyle/>
                    <a:p>
                      <a:pPr algn="ctr"/>
                      <a:r>
                        <a:rPr lang="es-ES_tradnl" sz="1400" b="1" dirty="0" smtClean="0"/>
                        <a:t>Persistente leve</a:t>
                      </a:r>
                      <a:endParaRPr lang="es-ES" sz="1400" b="1" dirty="0"/>
                    </a:p>
                  </a:txBody>
                  <a:tcPr anchor="ctr"/>
                </a:tc>
                <a:tc>
                  <a:txBody>
                    <a:bodyPr/>
                    <a:lstStyle/>
                    <a:p>
                      <a:pPr algn="ctr"/>
                      <a:r>
                        <a:rPr lang="es-ES_tradnl" sz="1400" b="1" dirty="0" smtClean="0"/>
                        <a:t>Persistente moderada</a:t>
                      </a:r>
                      <a:endParaRPr lang="es-ES" sz="1400" b="1" dirty="0"/>
                    </a:p>
                  </a:txBody>
                  <a:tcPr anchor="ctr"/>
                </a:tc>
                <a:tc>
                  <a:txBody>
                    <a:bodyPr/>
                    <a:lstStyle/>
                    <a:p>
                      <a:pPr algn="ctr"/>
                      <a:r>
                        <a:rPr lang="es-ES_tradnl" sz="1400" b="1" dirty="0" smtClean="0"/>
                        <a:t>Persistente grave</a:t>
                      </a:r>
                      <a:endParaRPr lang="es-ES" sz="1400" b="1" dirty="0"/>
                    </a:p>
                  </a:txBody>
                  <a:tcPr anchor="ctr"/>
                </a:tc>
              </a:tr>
              <a:tr h="552265">
                <a:tc>
                  <a:txBody>
                    <a:bodyPr/>
                    <a:lstStyle/>
                    <a:p>
                      <a:pPr algn="ctr"/>
                      <a:r>
                        <a:rPr lang="es-ES_tradnl" sz="1200" b="1" dirty="0" smtClean="0">
                          <a:solidFill>
                            <a:schemeClr val="accent1"/>
                          </a:solidFill>
                        </a:rPr>
                        <a:t>Necesidades mínimas de tratamiento para mantener el control</a:t>
                      </a:r>
                      <a:endParaRPr lang="es-ES" sz="1200" b="1" dirty="0">
                        <a:solidFill>
                          <a:schemeClr val="accent1"/>
                        </a:solidFill>
                      </a:endParaRPr>
                    </a:p>
                  </a:txBody>
                  <a:tcPr anchor="ctr"/>
                </a:tc>
                <a:tc>
                  <a:txBody>
                    <a:bodyPr/>
                    <a:lstStyle/>
                    <a:p>
                      <a:pPr algn="ctr"/>
                      <a:r>
                        <a:rPr lang="es-ES_tradnl" sz="1200" dirty="0" smtClean="0">
                          <a:solidFill>
                            <a:schemeClr val="accent1"/>
                          </a:solidFill>
                        </a:rPr>
                        <a:t>Escalón 1</a:t>
                      </a:r>
                      <a:endParaRPr lang="es-ES" sz="1200" dirty="0">
                        <a:solidFill>
                          <a:schemeClr val="accent1"/>
                        </a:solidFill>
                      </a:endParaRPr>
                    </a:p>
                  </a:txBody>
                  <a:tcPr anchor="ctr"/>
                </a:tc>
                <a:tc>
                  <a:txBody>
                    <a:bodyPr/>
                    <a:lstStyle/>
                    <a:p>
                      <a:pPr algn="ctr"/>
                      <a:r>
                        <a:rPr lang="es-ES_tradnl" sz="1200" dirty="0" smtClean="0">
                          <a:solidFill>
                            <a:schemeClr val="accent1"/>
                          </a:solidFill>
                        </a:rPr>
                        <a:t>Escalón 2</a:t>
                      </a:r>
                      <a:endParaRPr lang="es-ES" sz="1200" dirty="0">
                        <a:solidFill>
                          <a:schemeClr val="accent1"/>
                        </a:solidFill>
                      </a:endParaRPr>
                    </a:p>
                  </a:txBody>
                  <a:tcPr anchor="ctr"/>
                </a:tc>
                <a:tc>
                  <a:txBody>
                    <a:bodyPr/>
                    <a:lstStyle/>
                    <a:p>
                      <a:pPr algn="ctr"/>
                      <a:r>
                        <a:rPr lang="es-ES_tradnl" sz="1200" dirty="0" smtClean="0">
                          <a:solidFill>
                            <a:schemeClr val="bg1"/>
                          </a:solidFill>
                        </a:rPr>
                        <a:t>Escalón 3 ó Escalón 4</a:t>
                      </a:r>
                      <a:endParaRPr lang="es-ES" sz="1200" dirty="0">
                        <a:solidFill>
                          <a:schemeClr val="bg1"/>
                        </a:solidFill>
                      </a:endParaRPr>
                    </a:p>
                  </a:txBody>
                  <a:tcPr anchor="ctr">
                    <a:solidFill>
                      <a:schemeClr val="tx2"/>
                    </a:solidFill>
                  </a:tcPr>
                </a:tc>
                <a:tc>
                  <a:txBody>
                    <a:bodyPr/>
                    <a:lstStyle/>
                    <a:p>
                      <a:pPr algn="ctr"/>
                      <a:r>
                        <a:rPr lang="es-ES_tradnl" sz="1200" dirty="0" smtClean="0">
                          <a:solidFill>
                            <a:schemeClr val="accent1"/>
                          </a:solidFill>
                        </a:rPr>
                        <a:t>Escalón 5 ó Escalón 6</a:t>
                      </a:r>
                      <a:endParaRPr lang="es-ES" sz="1200" dirty="0">
                        <a:solidFill>
                          <a:schemeClr val="accent1"/>
                        </a:solidFill>
                      </a:endParaRPr>
                    </a:p>
                  </a:txBody>
                  <a:tcPr anchor="ctr"/>
                </a:tc>
              </a:tr>
            </a:tbl>
          </a:graphicData>
        </a:graphic>
      </p:graphicFrame>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504" y="2060848"/>
            <a:ext cx="8928992" cy="3824896"/>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sp>
        <p:nvSpPr>
          <p:cNvPr id="12" name="Rectangle 43"/>
          <p:cNvSpPr>
            <a:spLocks noChangeArrowheads="1"/>
          </p:cNvSpPr>
          <p:nvPr/>
        </p:nvSpPr>
        <p:spPr bwMode="auto">
          <a:xfrm>
            <a:off x="4583832" y="2780930"/>
            <a:ext cx="1152128" cy="2592288"/>
          </a:xfrm>
          <a:prstGeom prst="rect">
            <a:avLst/>
          </a:prstGeom>
          <a:solidFill>
            <a:srgbClr val="FF0000">
              <a:alpha val="25098"/>
            </a:srgbClr>
          </a:solidFill>
          <a:ln>
            <a:noFill/>
          </a:ln>
          <a:effectLst/>
          <a:extLs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buClr>
                <a:srgbClr val="000000"/>
              </a:buClr>
              <a:buSzPct val="100000"/>
              <a:buFont typeface="Times New Roman" charset="0"/>
              <a:buNone/>
              <a:defRPr/>
            </a:pPr>
            <a:endParaRPr lang="es-ES"/>
          </a:p>
        </p:txBody>
      </p:sp>
      <p:sp>
        <p:nvSpPr>
          <p:cNvPr id="13" name="Rectangle 43"/>
          <p:cNvSpPr>
            <a:spLocks noChangeArrowheads="1"/>
          </p:cNvSpPr>
          <p:nvPr/>
        </p:nvSpPr>
        <p:spPr bwMode="auto">
          <a:xfrm>
            <a:off x="5853832" y="2780928"/>
            <a:ext cx="1152128" cy="2592290"/>
          </a:xfrm>
          <a:prstGeom prst="rect">
            <a:avLst/>
          </a:prstGeom>
          <a:solidFill>
            <a:srgbClr val="FF0000">
              <a:alpha val="25098"/>
            </a:srgbClr>
          </a:solidFill>
          <a:ln>
            <a:noFill/>
          </a:ln>
          <a:effectLst/>
          <a:extLs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buClr>
                <a:srgbClr val="000000"/>
              </a:buClr>
              <a:buSzPct val="100000"/>
              <a:buFont typeface="Times New Roman" charset="0"/>
              <a:buNone/>
              <a:defRPr/>
            </a:pPr>
            <a:endParaRPr lang="es-ES"/>
          </a:p>
        </p:txBody>
      </p:sp>
    </p:spTree>
    <p:extLst>
      <p:ext uri="{BB962C8B-B14F-4D97-AF65-F5344CB8AC3E}">
        <p14:creationId xmlns:p14="http://schemas.microsoft.com/office/powerpoint/2010/main" val="3263563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grpId="0" nodeType="clickEffect">
                                  <p:stCondLst>
                                    <p:cond delay="0"/>
                                  </p:stCondLst>
                                  <p:childTnLst>
                                    <p:set>
                                      <p:cBhvr additive="repl">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grpId="0" nodeType="clickEffect">
                                  <p:stCondLst>
                                    <p:cond delay="0"/>
                                  </p:stCondLst>
                                  <p:childTnLst>
                                    <p:set>
                                      <p:cBhvr additive="repl">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b="1" dirty="0"/>
              <a:t>Causas de asma de control </a:t>
            </a:r>
            <a:r>
              <a:rPr lang="es-ES" b="1" dirty="0" smtClean="0"/>
              <a:t>difícil</a:t>
            </a:r>
            <a:endParaRPr lang="es-ES" b="1" dirty="0"/>
          </a:p>
        </p:txBody>
      </p:sp>
      <p:sp>
        <p:nvSpPr>
          <p:cNvPr id="5" name="4 Marcador de contenido"/>
          <p:cNvSpPr>
            <a:spLocks noGrp="1"/>
          </p:cNvSpPr>
          <p:nvPr>
            <p:ph idx="1"/>
          </p:nvPr>
        </p:nvSpPr>
        <p:spPr/>
        <p:txBody>
          <a:bodyPr>
            <a:noAutofit/>
          </a:bodyPr>
          <a:lstStyle/>
          <a:p>
            <a:pPr>
              <a:spcBef>
                <a:spcPts val="600"/>
              </a:spcBef>
            </a:pPr>
            <a:r>
              <a:rPr lang="es-ES" sz="2000" dirty="0"/>
              <a:t>Diagnóstico incorrecto de </a:t>
            </a:r>
            <a:r>
              <a:rPr lang="es-ES" sz="2000" dirty="0" smtClean="0"/>
              <a:t>asma.</a:t>
            </a:r>
            <a:endParaRPr lang="es-ES" sz="2000" dirty="0"/>
          </a:p>
          <a:p>
            <a:pPr>
              <a:spcBef>
                <a:spcPts val="600"/>
              </a:spcBef>
            </a:pPr>
            <a:r>
              <a:rPr lang="es-ES" sz="2000" dirty="0"/>
              <a:t>Existencia de comorbilidad con síntomas </a:t>
            </a:r>
            <a:r>
              <a:rPr lang="es-ES" sz="2000" dirty="0" smtClean="0"/>
              <a:t>similares.</a:t>
            </a:r>
            <a:endParaRPr lang="es-ES" sz="2000" dirty="0"/>
          </a:p>
          <a:p>
            <a:pPr lvl="1">
              <a:spcBef>
                <a:spcPts val="600"/>
              </a:spcBef>
            </a:pPr>
            <a:r>
              <a:rPr lang="es-ES" sz="2000" dirty="0"/>
              <a:t>Obstrucción de las vías aéreas superiores (disfunción cuerdas vocales, estenosis traqueales). </a:t>
            </a:r>
          </a:p>
          <a:p>
            <a:pPr lvl="1">
              <a:spcBef>
                <a:spcPts val="600"/>
              </a:spcBef>
            </a:pPr>
            <a:r>
              <a:rPr lang="es-ES" sz="2000" dirty="0"/>
              <a:t>Síndrome ansiedad-hiperventilación.</a:t>
            </a:r>
          </a:p>
          <a:p>
            <a:pPr lvl="1">
              <a:spcBef>
                <a:spcPts val="600"/>
              </a:spcBef>
            </a:pPr>
            <a:r>
              <a:rPr lang="es-ES" sz="2000" dirty="0"/>
              <a:t>Hipertiroidismo.</a:t>
            </a:r>
          </a:p>
          <a:p>
            <a:pPr lvl="1">
              <a:spcBef>
                <a:spcPts val="600"/>
              </a:spcBef>
            </a:pPr>
            <a:r>
              <a:rPr lang="es-ES" sz="2000" dirty="0" err="1"/>
              <a:t>Nasosinupatía</a:t>
            </a:r>
            <a:r>
              <a:rPr lang="es-ES" sz="2000" dirty="0"/>
              <a:t>.</a:t>
            </a:r>
          </a:p>
          <a:p>
            <a:pPr lvl="1">
              <a:spcBef>
                <a:spcPts val="600"/>
              </a:spcBef>
            </a:pPr>
            <a:r>
              <a:rPr lang="es-ES" sz="2000" dirty="0"/>
              <a:t>Reflujo gastroesofágico.</a:t>
            </a:r>
          </a:p>
          <a:p>
            <a:pPr lvl="1">
              <a:spcBef>
                <a:spcPts val="600"/>
              </a:spcBef>
            </a:pPr>
            <a:r>
              <a:rPr lang="es-ES" sz="2000" dirty="0"/>
              <a:t>Bronquiectasias.</a:t>
            </a:r>
          </a:p>
          <a:p>
            <a:pPr>
              <a:spcBef>
                <a:spcPts val="600"/>
              </a:spcBef>
            </a:pPr>
            <a:r>
              <a:rPr lang="es-ES" sz="2000" dirty="0"/>
              <a:t>Factores agravantes no </a:t>
            </a:r>
            <a:r>
              <a:rPr lang="es-ES" sz="2000" dirty="0" smtClean="0"/>
              <a:t>controlados.</a:t>
            </a:r>
            <a:endParaRPr lang="es-ES" sz="2000" dirty="0"/>
          </a:p>
          <a:p>
            <a:pPr lvl="1">
              <a:spcBef>
                <a:spcPts val="600"/>
              </a:spcBef>
            </a:pPr>
            <a:r>
              <a:rPr lang="es-ES" sz="2000" dirty="0"/>
              <a:t>Exposición alérgenos (mascotas).</a:t>
            </a:r>
          </a:p>
          <a:p>
            <a:pPr lvl="1">
              <a:spcBef>
                <a:spcPts val="600"/>
              </a:spcBef>
            </a:pPr>
            <a:r>
              <a:rPr lang="es-ES" sz="2000" dirty="0"/>
              <a:t>Asma ocupacional.</a:t>
            </a:r>
          </a:p>
          <a:p>
            <a:pPr lvl="1">
              <a:spcBef>
                <a:spcPts val="600"/>
              </a:spcBef>
            </a:pPr>
            <a:r>
              <a:rPr lang="es-ES" sz="2000" dirty="0"/>
              <a:t>Fármacos.</a:t>
            </a:r>
          </a:p>
          <a:p>
            <a:pPr>
              <a:spcBef>
                <a:spcPts val="600"/>
              </a:spcBef>
            </a:pPr>
            <a:r>
              <a:rPr lang="es-ES" sz="2000" dirty="0"/>
              <a:t>Incumplimiento terapéutico y técnica de </a:t>
            </a:r>
            <a:r>
              <a:rPr lang="es-ES" sz="2000" dirty="0" smtClean="0"/>
              <a:t>inhalación.</a:t>
            </a:r>
            <a:endParaRPr lang="es-ES" sz="2000" dirty="0"/>
          </a:p>
        </p:txBody>
      </p:sp>
      <p:sp>
        <p:nvSpPr>
          <p:cNvPr id="2" name="Marcador de texto 1"/>
          <p:cNvSpPr>
            <a:spLocks noGrp="1"/>
          </p:cNvSpPr>
          <p:nvPr>
            <p:ph type="body" sz="quarter" idx="10"/>
          </p:nvPr>
        </p:nvSpPr>
        <p:spPr/>
        <p:txBody>
          <a:bodyPr>
            <a:normAutofit lnSpcReduction="10000"/>
          </a:bodyPr>
          <a:lstStyle/>
          <a:p>
            <a:endParaRPr lang="es-ES"/>
          </a:p>
        </p:txBody>
      </p:sp>
    </p:spTree>
    <p:extLst>
      <p:ext uri="{BB962C8B-B14F-4D97-AF65-F5344CB8AC3E}">
        <p14:creationId xmlns:p14="http://schemas.microsoft.com/office/powerpoint/2010/main" val="1487721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303920"/>
            <a:ext cx="10972800" cy="604800"/>
          </a:xfrm>
        </p:spPr>
        <p:txBody>
          <a:bodyPr/>
          <a:lstStyle/>
          <a:p>
            <a:r>
              <a:rPr lang="es-ES" b="1" dirty="0"/>
              <a:t>¿Qué podemos hacer para mejorar el control </a:t>
            </a:r>
            <a:r>
              <a:rPr lang="es-ES" b="1" dirty="0" smtClean="0"/>
              <a:t>del asma</a:t>
            </a:r>
            <a:r>
              <a:rPr lang="es-ES" b="1" dirty="0"/>
              <a:t>?: </a:t>
            </a:r>
            <a:r>
              <a:rPr lang="es-ES" b="1" dirty="0" smtClean="0"/>
              <a:t>diagnosticar </a:t>
            </a:r>
            <a:r>
              <a:rPr lang="es-ES" b="1" dirty="0"/>
              <a:t>la posible </a:t>
            </a:r>
            <a:r>
              <a:rPr lang="es-ES" dirty="0" smtClean="0"/>
              <a:t>rinitis</a:t>
            </a:r>
            <a:r>
              <a:rPr lang="es-ES" b="1" dirty="0" smtClean="0"/>
              <a:t> concomitante</a:t>
            </a:r>
            <a:endParaRPr lang="es-ES" b="1" dirty="0"/>
          </a:p>
        </p:txBody>
      </p:sp>
      <p:sp>
        <p:nvSpPr>
          <p:cNvPr id="3" name="2 Marcador de contenido"/>
          <p:cNvSpPr>
            <a:spLocks noGrp="1"/>
          </p:cNvSpPr>
          <p:nvPr>
            <p:ph idx="1"/>
          </p:nvPr>
        </p:nvSpPr>
        <p:spPr>
          <a:xfrm>
            <a:off x="0" y="1700808"/>
            <a:ext cx="11582400" cy="4592024"/>
          </a:xfrm>
        </p:spPr>
        <p:txBody>
          <a:bodyPr>
            <a:normAutofit/>
          </a:bodyPr>
          <a:lstStyle/>
          <a:p>
            <a:pPr>
              <a:spcBef>
                <a:spcPts val="600"/>
              </a:spcBef>
            </a:pPr>
            <a:r>
              <a:rPr lang="es-ES" dirty="0"/>
              <a:t>La </a:t>
            </a:r>
            <a:r>
              <a:rPr lang="es-ES" dirty="0" smtClean="0"/>
              <a:t>rinitis </a:t>
            </a:r>
            <a:r>
              <a:rPr lang="es-ES" dirty="0"/>
              <a:t>afecta: </a:t>
            </a:r>
          </a:p>
          <a:p>
            <a:pPr lvl="1">
              <a:spcBef>
                <a:spcPts val="600"/>
              </a:spcBef>
            </a:pPr>
            <a:r>
              <a:rPr lang="es-ES" sz="2400" dirty="0"/>
              <a:t>Hasta al 20% de la población.</a:t>
            </a:r>
          </a:p>
          <a:p>
            <a:pPr lvl="1">
              <a:spcBef>
                <a:spcPts val="600"/>
              </a:spcBef>
            </a:pPr>
            <a:r>
              <a:rPr lang="es-ES" sz="2400" dirty="0"/>
              <a:t>Hasta al 78% de los asmáticos.</a:t>
            </a:r>
          </a:p>
          <a:p>
            <a:pPr lvl="1">
              <a:spcBef>
                <a:spcPts val="600"/>
              </a:spcBef>
            </a:pPr>
            <a:endParaRPr lang="es-ES" sz="2400" dirty="0"/>
          </a:p>
          <a:p>
            <a:pPr>
              <a:spcBef>
                <a:spcPts val="600"/>
              </a:spcBef>
            </a:pPr>
            <a:r>
              <a:rPr lang="es-ES" dirty="0"/>
              <a:t>El asma afecta:</a:t>
            </a:r>
          </a:p>
          <a:p>
            <a:pPr lvl="1">
              <a:spcBef>
                <a:spcPts val="600"/>
              </a:spcBef>
            </a:pPr>
            <a:r>
              <a:rPr lang="es-ES" sz="2400" dirty="0"/>
              <a:t>Hasta al 5% de la población.</a:t>
            </a:r>
          </a:p>
          <a:p>
            <a:pPr lvl="1">
              <a:spcBef>
                <a:spcPts val="600"/>
              </a:spcBef>
            </a:pPr>
            <a:r>
              <a:rPr lang="es-ES" sz="2400" dirty="0"/>
              <a:t>Hasta al 40% de los pacientes con </a:t>
            </a:r>
            <a:r>
              <a:rPr lang="es-ES" sz="2400" dirty="0" smtClean="0"/>
              <a:t>rinitis.</a:t>
            </a:r>
            <a:endParaRPr lang="es-ES" sz="2400" dirty="0"/>
          </a:p>
          <a:p>
            <a:endParaRPr lang="es-ES" dirty="0"/>
          </a:p>
        </p:txBody>
      </p:sp>
      <p:sp>
        <p:nvSpPr>
          <p:cNvPr id="4" name="3 Marcador de texto"/>
          <p:cNvSpPr>
            <a:spLocks noGrp="1"/>
          </p:cNvSpPr>
          <p:nvPr>
            <p:ph type="body" sz="quarter" idx="10"/>
          </p:nvPr>
        </p:nvSpPr>
        <p:spPr>
          <a:xfrm>
            <a:off x="346205" y="5733256"/>
            <a:ext cx="11582443" cy="295162"/>
          </a:xfrm>
        </p:spPr>
        <p:txBody>
          <a:bodyPr>
            <a:noAutofit/>
          </a:bodyPr>
          <a:lstStyle/>
          <a:p>
            <a:r>
              <a:rPr lang="es-ES" sz="1100" dirty="0"/>
              <a:t>1. </a:t>
            </a:r>
            <a:r>
              <a:rPr lang="es-ES" sz="1100" dirty="0" err="1"/>
              <a:t>Bousquet</a:t>
            </a:r>
            <a:r>
              <a:rPr lang="es-ES" sz="1100" dirty="0"/>
              <a:t> J, et al. </a:t>
            </a:r>
            <a:r>
              <a:rPr lang="es-ES" sz="1100" dirty="0" err="1"/>
              <a:t>Allergy</a:t>
            </a:r>
            <a:r>
              <a:rPr lang="es-ES" sz="1100" dirty="0"/>
              <a:t> 2008; 63 (</a:t>
            </a:r>
            <a:r>
              <a:rPr lang="es-ES" sz="1100" dirty="0" err="1"/>
              <a:t>Suppl</a:t>
            </a:r>
            <a:r>
              <a:rPr lang="es-ES" sz="1100" dirty="0"/>
              <a:t> 86): 8-160. 2. </a:t>
            </a:r>
            <a:r>
              <a:rPr lang="es-ES" sz="1100" dirty="0" err="1"/>
              <a:t>Sibbald</a:t>
            </a:r>
            <a:r>
              <a:rPr lang="es-ES" sz="1100" dirty="0"/>
              <a:t> B, </a:t>
            </a:r>
            <a:r>
              <a:rPr lang="es-ES" sz="1100" dirty="0" err="1"/>
              <a:t>Rink</a:t>
            </a:r>
            <a:r>
              <a:rPr lang="es-ES" sz="1100" dirty="0"/>
              <a:t> E. </a:t>
            </a:r>
            <a:r>
              <a:rPr lang="es-ES" sz="1100" dirty="0" err="1"/>
              <a:t>Thorax</a:t>
            </a:r>
            <a:r>
              <a:rPr lang="es-ES" sz="1100" dirty="0"/>
              <a:t> 1991; 46 (12): 895-901 . 3. </a:t>
            </a:r>
            <a:r>
              <a:rPr lang="es-ES" sz="1100" dirty="0" err="1"/>
              <a:t>Leynaert</a:t>
            </a:r>
            <a:r>
              <a:rPr lang="es-ES" sz="1100" dirty="0"/>
              <a:t> B, et al. Am J </a:t>
            </a:r>
            <a:r>
              <a:rPr lang="es-ES" sz="1100" dirty="0" err="1"/>
              <a:t>Respir</a:t>
            </a:r>
            <a:r>
              <a:rPr lang="es-ES" sz="1100" dirty="0"/>
              <a:t> </a:t>
            </a:r>
            <a:r>
              <a:rPr lang="es-ES" sz="1100" dirty="0" err="1"/>
              <a:t>Crit</a:t>
            </a:r>
            <a:r>
              <a:rPr lang="es-ES" sz="1100" dirty="0"/>
              <a:t> </a:t>
            </a:r>
            <a:r>
              <a:rPr lang="es-ES" sz="1100" dirty="0" err="1"/>
              <a:t>Care</a:t>
            </a:r>
            <a:r>
              <a:rPr lang="es-ES" sz="1100" dirty="0"/>
              <a:t> Med 2000;162 (4 Pt 1): 1391-1396. 4. Corren J. J </a:t>
            </a:r>
            <a:r>
              <a:rPr lang="es-ES" sz="1100" dirty="0" err="1"/>
              <a:t>Allergy</a:t>
            </a:r>
            <a:r>
              <a:rPr lang="es-ES" sz="1100" dirty="0"/>
              <a:t> </a:t>
            </a:r>
            <a:r>
              <a:rPr lang="es-ES" sz="1100" dirty="0" err="1"/>
              <a:t>Clin</a:t>
            </a:r>
            <a:r>
              <a:rPr lang="es-ES" sz="1100" dirty="0"/>
              <a:t> </a:t>
            </a:r>
            <a:r>
              <a:rPr lang="es-ES" sz="1100" dirty="0" err="1"/>
              <a:t>Immunol</a:t>
            </a:r>
            <a:r>
              <a:rPr lang="es-ES" sz="1100" dirty="0"/>
              <a:t> 1998;101 (2 Pt 2): s352-s356.    </a:t>
            </a:r>
          </a:p>
        </p:txBody>
      </p:sp>
      <p:sp>
        <p:nvSpPr>
          <p:cNvPr id="6" name="CuadroTexto 5"/>
          <p:cNvSpPr txBox="1"/>
          <p:nvPr/>
        </p:nvSpPr>
        <p:spPr>
          <a:xfrm>
            <a:off x="8556793" y="2619871"/>
            <a:ext cx="842392" cy="410344"/>
          </a:xfrm>
          <a:prstGeom prst="rect">
            <a:avLst/>
          </a:prstGeom>
          <a:noFill/>
        </p:spPr>
        <p:txBody>
          <a:bodyPr vert="horz" wrap="none" lIns="91440" tIns="45720" rIns="91440" bIns="45720" rtlCol="0" anchor="ctr">
            <a:noAutofit/>
          </a:bodyPr>
          <a:lstStyle/>
          <a:p>
            <a:pPr algn="ctr"/>
            <a:r>
              <a:rPr lang="es-ES" sz="2400" dirty="0">
                <a:solidFill>
                  <a:schemeClr val="bg1"/>
                </a:solidFill>
              </a:rPr>
              <a:t>Rinitis</a:t>
            </a:r>
          </a:p>
        </p:txBody>
      </p:sp>
      <p:sp>
        <p:nvSpPr>
          <p:cNvPr id="7" name="CuadroTexto 6"/>
          <p:cNvSpPr txBox="1"/>
          <p:nvPr/>
        </p:nvSpPr>
        <p:spPr>
          <a:xfrm>
            <a:off x="9574088" y="3861048"/>
            <a:ext cx="842392" cy="410344"/>
          </a:xfrm>
          <a:prstGeom prst="rect">
            <a:avLst/>
          </a:prstGeom>
          <a:noFill/>
        </p:spPr>
        <p:txBody>
          <a:bodyPr vert="horz" wrap="none" lIns="91440" tIns="45720" rIns="91440" bIns="45720" rtlCol="0" anchor="ctr">
            <a:noAutofit/>
          </a:bodyPr>
          <a:lstStyle/>
          <a:p>
            <a:pPr algn="ctr"/>
            <a:r>
              <a:rPr lang="es-ES" sz="2400" dirty="0">
                <a:solidFill>
                  <a:schemeClr val="bg1"/>
                </a:solidFill>
              </a:rPr>
              <a:t>Asma</a:t>
            </a:r>
          </a:p>
        </p:txBody>
      </p:sp>
      <p:pic>
        <p:nvPicPr>
          <p:cNvPr id="1026" name="Picture 2" descr="http://2.bp.blogspot.com/-lv24QjKWiLU/V4hHvZ3WaqI/AAAAAAAAIjo/jkpw_I77ZLgkcnjkufGwVELvLELcMmgMACK4B/s1600/persona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850" y="2460204"/>
            <a:ext cx="2792951" cy="125682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5226521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Caso c</a:t>
            </a:r>
            <a:r>
              <a:rPr lang="es-ES" b="1" dirty="0" smtClean="0"/>
              <a:t>línico: anamnesis</a:t>
            </a:r>
            <a:endParaRPr lang="es-ES" b="1" dirty="0"/>
          </a:p>
        </p:txBody>
      </p:sp>
      <p:sp>
        <p:nvSpPr>
          <p:cNvPr id="3" name="2 Marcador de contenido"/>
          <p:cNvSpPr>
            <a:spLocks noGrp="1"/>
          </p:cNvSpPr>
          <p:nvPr>
            <p:ph idx="1"/>
          </p:nvPr>
        </p:nvSpPr>
        <p:spPr>
          <a:xfrm>
            <a:off x="0" y="1573280"/>
            <a:ext cx="11582400" cy="4592024"/>
          </a:xfrm>
        </p:spPr>
        <p:txBody>
          <a:bodyPr>
            <a:noAutofit/>
          </a:bodyPr>
          <a:lstStyle/>
          <a:p>
            <a:pPr>
              <a:spcBef>
                <a:spcPts val="600"/>
              </a:spcBef>
            </a:pPr>
            <a:r>
              <a:rPr lang="es-ES" sz="2400" dirty="0"/>
              <a:t>Durante la anamnesis la paciente tose con frecuencia y asocia disnea y dificultad para acabar frases.</a:t>
            </a:r>
          </a:p>
          <a:p>
            <a:pPr>
              <a:spcBef>
                <a:spcPts val="600"/>
              </a:spcBef>
            </a:pPr>
            <a:r>
              <a:rPr lang="es-ES" sz="2400" dirty="0"/>
              <a:t>Preguntada al respecto, refiere mucosidad nasal casi todo el año, que alterna con periodos asintomáticos. Actualmente </a:t>
            </a:r>
            <a:r>
              <a:rPr lang="es-ES" sz="2400" dirty="0" err="1"/>
              <a:t>rinorrea</a:t>
            </a:r>
            <a:r>
              <a:rPr lang="es-ES" sz="2400" dirty="0"/>
              <a:t> y obstrucción nasal de </a:t>
            </a:r>
            <a:r>
              <a:rPr lang="es-ES" sz="2400" dirty="0">
                <a:solidFill>
                  <a:schemeClr val="tx2"/>
                </a:solidFill>
              </a:rPr>
              <a:t>más de cuatro semanas</a:t>
            </a:r>
            <a:r>
              <a:rPr lang="es-ES" sz="2400" dirty="0"/>
              <a:t>, estornudos y lagrimeo. Molesta por no mejorar.</a:t>
            </a:r>
          </a:p>
          <a:p>
            <a:pPr>
              <a:spcBef>
                <a:spcPts val="600"/>
              </a:spcBef>
            </a:pPr>
            <a:r>
              <a:rPr lang="es-ES" sz="2400" dirty="0"/>
              <a:t>La tos es seca, irritativa, no productiva, con pitos en el pecho y opresión torácica, que progresivamente son más frecuentes, </a:t>
            </a:r>
            <a:r>
              <a:rPr lang="es-ES" sz="2400" dirty="0">
                <a:solidFill>
                  <a:schemeClr val="tx2"/>
                </a:solidFill>
              </a:rPr>
              <a:t>todos los días </a:t>
            </a:r>
            <a:r>
              <a:rPr lang="es-ES" sz="2400" dirty="0"/>
              <a:t>de la última semana. Afebril. </a:t>
            </a:r>
          </a:p>
          <a:p>
            <a:pPr>
              <a:spcBef>
                <a:spcPts val="600"/>
              </a:spcBef>
            </a:pPr>
            <a:r>
              <a:rPr lang="es-ES" sz="2400" dirty="0"/>
              <a:t>Asocia </a:t>
            </a:r>
            <a:r>
              <a:rPr lang="es-ES" sz="2400" dirty="0">
                <a:solidFill>
                  <a:schemeClr val="tx2"/>
                </a:solidFill>
              </a:rPr>
              <a:t>disnea grado 2 </a:t>
            </a:r>
            <a:r>
              <a:rPr lang="es-ES" sz="2400" dirty="0"/>
              <a:t>de la </a:t>
            </a:r>
            <a:r>
              <a:rPr lang="es-ES" sz="2400" dirty="0" err="1"/>
              <a:t>mMRC</a:t>
            </a:r>
            <a:r>
              <a:rPr lang="es-ES" sz="2400" dirty="0"/>
              <a:t>.</a:t>
            </a:r>
          </a:p>
          <a:p>
            <a:pPr>
              <a:spcBef>
                <a:spcPts val="600"/>
              </a:spcBef>
            </a:pPr>
            <a:r>
              <a:rPr lang="es-ES" sz="2400" dirty="0">
                <a:solidFill>
                  <a:schemeClr val="tx2"/>
                </a:solidFill>
              </a:rPr>
              <a:t>Síntomas nocturnos </a:t>
            </a:r>
            <a:r>
              <a:rPr lang="es-ES" sz="2400" dirty="0">
                <a:solidFill>
                  <a:srgbClr val="004586"/>
                </a:solidFill>
              </a:rPr>
              <a:t>1-2 días por semana</a:t>
            </a:r>
            <a:r>
              <a:rPr lang="es-ES" sz="2400" dirty="0"/>
              <a:t>.</a:t>
            </a:r>
          </a:p>
        </p:txBody>
      </p:sp>
      <p:sp>
        <p:nvSpPr>
          <p:cNvPr id="4" name="Marcador de texto 3"/>
          <p:cNvSpPr>
            <a:spLocks noGrp="1"/>
          </p:cNvSpPr>
          <p:nvPr>
            <p:ph type="body" sz="quarter" idx="10"/>
          </p:nvPr>
        </p:nvSpPr>
        <p:spPr/>
        <p:txBody>
          <a:bodyPr>
            <a:normAutofit lnSpcReduction="10000"/>
          </a:bodyPr>
          <a:lstStyle/>
          <a:p>
            <a:endParaRPr lang="es-ES"/>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769577" y="231912"/>
            <a:ext cx="1790919" cy="1180864"/>
          </a:xfrm>
          <a:prstGeom prst="rect">
            <a:avLst/>
          </a:prstGeom>
          <a:noFill/>
          <a:ln>
            <a:noFill/>
          </a:ln>
          <a:effectLst>
            <a:outerShdw blurRad="63500" dist="38099" dir="2700000" algn="ctr" rotWithShape="0">
              <a:srgbClr val="000000">
                <a:alpha val="74997"/>
              </a:srgbClr>
            </a:outerShdw>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808080"/>
                </a:solidFill>
                <a:round/>
                <a:headEnd/>
                <a:tailEnd/>
              </a14:hiddenLine>
            </a:ext>
          </a:extLst>
        </p:spPr>
      </p:pic>
    </p:spTree>
    <p:extLst>
      <p:ext uri="{BB962C8B-B14F-4D97-AF65-F5344CB8AC3E}">
        <p14:creationId xmlns:p14="http://schemas.microsoft.com/office/powerpoint/2010/main" val="28486586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7607" y="216023"/>
            <a:ext cx="7126899" cy="5877273"/>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sp>
        <p:nvSpPr>
          <p:cNvPr id="49154" name="Rectangle 2"/>
          <p:cNvSpPr>
            <a:spLocks noChangeArrowheads="1"/>
          </p:cNvSpPr>
          <p:nvPr/>
        </p:nvSpPr>
        <p:spPr bwMode="auto">
          <a:xfrm>
            <a:off x="6249566" y="1741324"/>
            <a:ext cx="1656184" cy="713460"/>
          </a:xfrm>
          <a:prstGeom prst="rect">
            <a:avLst/>
          </a:prstGeom>
          <a:solidFill>
            <a:srgbClr val="FFFFFF"/>
          </a:solidFill>
          <a:ln>
            <a:noFill/>
          </a:ln>
          <a:effectLst/>
          <a:extLs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square" lIns="36000" tIns="36000" rIns="0" bIns="0" anchor="ctr">
            <a:spAutoFit/>
          </a:bodyPr>
          <a:lstStyle/>
          <a:p>
            <a:pPr algn="ct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100" b="1" dirty="0">
                <a:solidFill>
                  <a:schemeClr val="accent1"/>
                </a:solidFill>
                <a:latin typeface="Arial Narrow" charset="0"/>
              </a:rPr>
              <a:t>En orden de preferencia</a:t>
            </a:r>
          </a:p>
          <a:p>
            <a:pPr algn="ct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100" dirty="0">
                <a:solidFill>
                  <a:schemeClr val="accent1"/>
                </a:solidFill>
                <a:latin typeface="Arial Narrow" charset="0"/>
              </a:rPr>
              <a:t>Glucocorticoide </a:t>
            </a:r>
            <a:r>
              <a:rPr lang="es-ES" sz="1100" dirty="0" err="1">
                <a:solidFill>
                  <a:schemeClr val="accent1"/>
                </a:solidFill>
                <a:latin typeface="Arial Narrow" charset="0"/>
              </a:rPr>
              <a:t>intranasal</a:t>
            </a:r>
            <a:endParaRPr lang="es-ES" sz="1100" dirty="0">
              <a:solidFill>
                <a:schemeClr val="accent1"/>
              </a:solidFill>
              <a:latin typeface="Arial Narrow" charset="0"/>
            </a:endParaRPr>
          </a:p>
          <a:p>
            <a:pPr algn="ct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100" dirty="0">
                <a:solidFill>
                  <a:schemeClr val="accent1"/>
                </a:solidFill>
                <a:latin typeface="Arial Narrow" charset="0"/>
              </a:rPr>
              <a:t>Antihistamínico oral o antileucotrieno</a:t>
            </a:r>
          </a:p>
        </p:txBody>
      </p:sp>
      <p:sp>
        <p:nvSpPr>
          <p:cNvPr id="49155" name="Rectangle 3"/>
          <p:cNvSpPr>
            <a:spLocks noChangeArrowheads="1"/>
          </p:cNvSpPr>
          <p:nvPr/>
        </p:nvSpPr>
        <p:spPr bwMode="auto">
          <a:xfrm>
            <a:off x="8625582" y="1387962"/>
            <a:ext cx="2366962" cy="1421346"/>
          </a:xfrm>
          <a:prstGeom prst="rect">
            <a:avLst/>
          </a:prstGeom>
          <a:solidFill>
            <a:srgbClr val="CDD7EB"/>
          </a:solidFill>
          <a:ln>
            <a:noFill/>
          </a:ln>
          <a:effectLst/>
          <a:extLst/>
        </p:spPr>
        <p:txBody>
          <a:bodyPr lIns="36000" tIns="36000" rIns="0" bIns="0" anchor="ctr">
            <a:spAutoFit/>
          </a:bodyPr>
          <a:lstStyle/>
          <a:p>
            <a:pPr algn="ct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b="1" u="sng" dirty="0">
                <a:solidFill>
                  <a:srgbClr val="003366"/>
                </a:solidFill>
              </a:rPr>
              <a:t>En orden de preferencia</a:t>
            </a:r>
          </a:p>
          <a:p>
            <a:pPr algn="ct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dirty="0">
                <a:solidFill>
                  <a:srgbClr val="003366"/>
                </a:solidFill>
              </a:rPr>
              <a:t>Glucocorticoide </a:t>
            </a:r>
            <a:r>
              <a:rPr lang="es-ES" dirty="0" err="1">
                <a:solidFill>
                  <a:srgbClr val="003366"/>
                </a:solidFill>
              </a:rPr>
              <a:t>intranasal</a:t>
            </a:r>
            <a:endParaRPr lang="es-ES" dirty="0">
              <a:solidFill>
                <a:srgbClr val="003366"/>
              </a:solidFill>
            </a:endParaRPr>
          </a:p>
          <a:p>
            <a:pPr algn="ct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dirty="0">
                <a:solidFill>
                  <a:srgbClr val="003366"/>
                </a:solidFill>
              </a:rPr>
              <a:t>antihistamínico oral o antileucotrieno</a:t>
            </a:r>
          </a:p>
        </p:txBody>
      </p:sp>
      <p:sp>
        <p:nvSpPr>
          <p:cNvPr id="49156" name="AutoShape 4"/>
          <p:cNvSpPr>
            <a:spLocks noChangeArrowheads="1"/>
          </p:cNvSpPr>
          <p:nvPr/>
        </p:nvSpPr>
        <p:spPr bwMode="auto">
          <a:xfrm>
            <a:off x="7905751" y="1919249"/>
            <a:ext cx="791269" cy="357187"/>
          </a:xfrm>
          <a:prstGeom prst="rightArrow">
            <a:avLst>
              <a:gd name="adj1" fmla="val 50000"/>
              <a:gd name="adj2" fmla="val 49853"/>
            </a:avLst>
          </a:prstGeom>
          <a:solidFill>
            <a:schemeClr val="tx2"/>
          </a:solidFill>
          <a:ln w="9360" cap="sq">
            <a:solidFill>
              <a:srgbClr val="FF0000"/>
            </a:solidFill>
            <a:round/>
            <a:headEnd/>
            <a:tailEnd/>
          </a:ln>
          <a:effectLst/>
          <a:extLst/>
        </p:spPr>
        <p:txBody>
          <a:bodyPr wrap="none" anchor="ctr"/>
          <a:lstStyle/>
          <a:p>
            <a:pPr eaLnBrk="1" hangingPunct="1">
              <a:buClr>
                <a:srgbClr val="000000"/>
              </a:buClr>
              <a:buSzPct val="100000"/>
              <a:buFont typeface="Times New Roman" charset="0"/>
              <a:buNone/>
              <a:defRPr/>
            </a:pPr>
            <a:endParaRPr lang="es-ES"/>
          </a:p>
        </p:txBody>
      </p:sp>
      <p:sp>
        <p:nvSpPr>
          <p:cNvPr id="2" name="Marcador de texto 1"/>
          <p:cNvSpPr>
            <a:spLocks noGrp="1"/>
          </p:cNvSpPr>
          <p:nvPr>
            <p:ph type="body" sz="quarter" idx="13"/>
          </p:nvPr>
        </p:nvSpPr>
        <p:spPr/>
        <p:txBody>
          <a:bodyPr>
            <a:normAutofit lnSpcReduction="10000"/>
          </a:bodyPr>
          <a:lstStyle/>
          <a:p>
            <a:endParaRPr lang="es-ES"/>
          </a:p>
        </p:txBody>
      </p:sp>
    </p:spTree>
    <p:extLst>
      <p:ext uri="{BB962C8B-B14F-4D97-AF65-F5344CB8AC3E}">
        <p14:creationId xmlns:p14="http://schemas.microsoft.com/office/powerpoint/2010/main" val="373400330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additive="repl">
                                        <p:cTn id="6" dur="1" fill="hold">
                                          <p:stCondLst>
                                            <p:cond delay="0"/>
                                          </p:stCondLst>
                                        </p:cTn>
                                        <p:tgtEl>
                                          <p:spTgt spid="49156"/>
                                        </p:tgtEl>
                                        <p:attrNameLst>
                                          <p:attrName>style.visibility</p:attrName>
                                        </p:attrNameLst>
                                      </p:cBhvr>
                                      <p:to>
                                        <p:strVal val="visible"/>
                                      </p:to>
                                    </p:set>
                                    <p:anim calcmode="lin" valueType="num">
                                      <p:cBhvr additive="repl">
                                        <p:cTn id="7" dur="500" fill="hold"/>
                                        <p:tgtEl>
                                          <p:spTgt spid="49156"/>
                                        </p:tgtEl>
                                        <p:attrNameLst>
                                          <p:attrName>ppt_w</p:attrName>
                                        </p:attrNameLst>
                                      </p:cBhvr>
                                      <p:tavLst>
                                        <p:tav tm="100000">
                                          <p:val>
                                            <p:fltVal val="0"/>
                                          </p:val>
                                        </p:tav>
                                        <p:tav>
                                          <p:val>
                                            <p:strVal val="#ppt_w"/>
                                          </p:val>
                                        </p:tav>
                                      </p:tavLst>
                                    </p:anim>
                                    <p:anim calcmode="lin" valueType="num">
                                      <p:cBhvr additive="repl">
                                        <p:cTn id="8" dur="500" fill="hold"/>
                                        <p:tgtEl>
                                          <p:spTgt spid="49156"/>
                                        </p:tgtEl>
                                        <p:attrNameLst>
                                          <p:attrName>ppt_h</p:attrName>
                                        </p:attrNameLst>
                                      </p:cBhvr>
                                      <p:tavLst>
                                        <p:tav tm="100000">
                                          <p:val>
                                            <p:fltVal val="0"/>
                                          </p:val>
                                        </p:tav>
                                        <p:tav>
                                          <p:val>
                                            <p:strVal val="#ppt_h"/>
                                          </p:val>
                                        </p:tav>
                                      </p:tavLst>
                                    </p:anim>
                                    <p:animEffect transition="in" filter="fade">
                                      <p:cBhvr additive="repl">
                                        <p:cTn id="9" dur="500"/>
                                        <p:tgtEl>
                                          <p:spTgt spid="49156"/>
                                        </p:tgtEl>
                                      </p:cBhvr>
                                    </p:animEffect>
                                  </p:childTnLst>
                                </p:cTn>
                              </p:par>
                              <p:par>
                                <p:cTn id="10" presetID="53" presetClass="entr" presetSubtype="16" fill="hold" nodeType="withEffect">
                                  <p:stCondLst>
                                    <p:cond delay="0"/>
                                  </p:stCondLst>
                                  <p:childTnLst>
                                    <p:set>
                                      <p:cBhvr additive="repl">
                                        <p:cTn id="11" dur="1" fill="hold">
                                          <p:stCondLst>
                                            <p:cond delay="0"/>
                                          </p:stCondLst>
                                        </p:cTn>
                                        <p:tgtEl>
                                          <p:spTgt spid="49155"/>
                                        </p:tgtEl>
                                        <p:attrNameLst>
                                          <p:attrName>style.visibility</p:attrName>
                                        </p:attrNameLst>
                                      </p:cBhvr>
                                      <p:to>
                                        <p:strVal val="visible"/>
                                      </p:to>
                                    </p:set>
                                    <p:anim calcmode="lin" valueType="num">
                                      <p:cBhvr additive="repl">
                                        <p:cTn id="12" dur="500" fill="hold"/>
                                        <p:tgtEl>
                                          <p:spTgt spid="49155"/>
                                        </p:tgtEl>
                                        <p:attrNameLst>
                                          <p:attrName>ppt_w</p:attrName>
                                        </p:attrNameLst>
                                      </p:cBhvr>
                                      <p:tavLst>
                                        <p:tav tm="100000">
                                          <p:val>
                                            <p:fltVal val="0"/>
                                          </p:val>
                                        </p:tav>
                                        <p:tav>
                                          <p:val>
                                            <p:strVal val="#ppt_w"/>
                                          </p:val>
                                        </p:tav>
                                      </p:tavLst>
                                    </p:anim>
                                    <p:anim calcmode="lin" valueType="num">
                                      <p:cBhvr additive="repl">
                                        <p:cTn id="13" dur="500" fill="hold"/>
                                        <p:tgtEl>
                                          <p:spTgt spid="49155"/>
                                        </p:tgtEl>
                                        <p:attrNameLst>
                                          <p:attrName>ppt_h</p:attrName>
                                        </p:attrNameLst>
                                      </p:cBhvr>
                                      <p:tavLst>
                                        <p:tav tm="100000">
                                          <p:val>
                                            <p:fltVal val="0"/>
                                          </p:val>
                                        </p:tav>
                                        <p:tav>
                                          <p:val>
                                            <p:strVal val="#ppt_h"/>
                                          </p:val>
                                        </p:tav>
                                      </p:tavLst>
                                    </p:anim>
                                    <p:animEffect transition="in" filter="fade">
                                      <p:cBhvr additive="repl">
                                        <p:cTn id="14" dur="500"/>
                                        <p:tgtEl>
                                          <p:spTgt spid="49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p:txBody>
          <a:bodyPr/>
          <a:lstStyle/>
          <a:p>
            <a:r>
              <a:rPr lang="es-ES" dirty="0" smtClean="0"/>
              <a:t>1 vez al mes en embarazadas.</a:t>
            </a:r>
          </a:p>
          <a:p>
            <a:r>
              <a:rPr lang="es-ES" dirty="0" smtClean="0"/>
              <a:t>Cada 3 meses.</a:t>
            </a:r>
          </a:p>
          <a:p>
            <a:r>
              <a:rPr lang="es-ES" dirty="0" smtClean="0"/>
              <a:t>1 vez al año.</a:t>
            </a:r>
          </a:p>
          <a:p>
            <a:r>
              <a:rPr lang="es-ES" dirty="0" smtClean="0"/>
              <a:t>Cuando hay síntomas.</a:t>
            </a:r>
            <a:endParaRPr lang="es-ES" dirty="0"/>
          </a:p>
        </p:txBody>
      </p:sp>
      <p:sp>
        <p:nvSpPr>
          <p:cNvPr id="4" name="Marcador de texto 3"/>
          <p:cNvSpPr>
            <a:spLocks noGrp="1"/>
          </p:cNvSpPr>
          <p:nvPr>
            <p:ph type="body" idx="10"/>
          </p:nvPr>
        </p:nvSpPr>
        <p:spPr/>
        <p:txBody>
          <a:bodyPr/>
          <a:lstStyle/>
          <a:p>
            <a:r>
              <a:rPr lang="es-ES" dirty="0">
                <a:solidFill>
                  <a:srgbClr val="C5000B"/>
                </a:solidFill>
              </a:rPr>
              <a:t>¿Cuándo debemos revisar a nuestros pacientes con </a:t>
            </a:r>
            <a:r>
              <a:rPr lang="es-ES" dirty="0" smtClean="0">
                <a:solidFill>
                  <a:srgbClr val="C5000B"/>
                </a:solidFill>
              </a:rPr>
              <a:t>asma?</a:t>
            </a:r>
            <a:endParaRPr lang="es-ES" dirty="0">
              <a:solidFill>
                <a:srgbClr val="C5000B"/>
              </a:solidFill>
            </a:endParaRPr>
          </a:p>
        </p:txBody>
      </p:sp>
      <p:sp>
        <p:nvSpPr>
          <p:cNvPr id="6" name="Marcador de texto 5"/>
          <p:cNvSpPr>
            <a:spLocks noGrp="1"/>
          </p:cNvSpPr>
          <p:nvPr>
            <p:ph type="body" sz="quarter" idx="11"/>
          </p:nvPr>
        </p:nvSpPr>
        <p:spPr/>
        <p:txBody>
          <a:bodyPr>
            <a:normAutofit lnSpcReduction="10000"/>
          </a:bodyPr>
          <a:lstStyle/>
          <a:p>
            <a:endParaRPr lang="es-ES"/>
          </a:p>
        </p:txBody>
      </p:sp>
      <p:sp>
        <p:nvSpPr>
          <p:cNvPr id="2" name="Título 1"/>
          <p:cNvSpPr>
            <a:spLocks noGrp="1"/>
          </p:cNvSpPr>
          <p:nvPr>
            <p:ph type="title"/>
          </p:nvPr>
        </p:nvSpPr>
        <p:spPr/>
        <p:txBody>
          <a:bodyPr/>
          <a:lstStyle/>
          <a:p>
            <a:r>
              <a:rPr lang="es-ES" dirty="0" smtClean="0"/>
              <a:t>Pregunta 9</a:t>
            </a:r>
            <a:endParaRPr lang="es-ES" dirty="0"/>
          </a:p>
        </p:txBody>
      </p:sp>
    </p:spTree>
    <p:extLst>
      <p:ext uri="{BB962C8B-B14F-4D97-AF65-F5344CB8AC3E}">
        <p14:creationId xmlns:p14="http://schemas.microsoft.com/office/powerpoint/2010/main" val="10157339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Revisión de la respuesta y ajuste del </a:t>
            </a:r>
            <a:r>
              <a:rPr lang="es-ES" b="1" dirty="0" smtClean="0"/>
              <a:t>tratamiento</a:t>
            </a:r>
            <a:endParaRPr lang="es-ES" b="1" dirty="0"/>
          </a:p>
        </p:txBody>
      </p:sp>
      <p:sp>
        <p:nvSpPr>
          <p:cNvPr id="3" name="2 Marcador de contenido"/>
          <p:cNvSpPr>
            <a:spLocks noGrp="1"/>
          </p:cNvSpPr>
          <p:nvPr>
            <p:ph idx="1"/>
          </p:nvPr>
        </p:nvSpPr>
        <p:spPr>
          <a:xfrm>
            <a:off x="-24680" y="3589504"/>
            <a:ext cx="11582400" cy="4592024"/>
          </a:xfrm>
        </p:spPr>
        <p:txBody>
          <a:bodyPr>
            <a:normAutofit/>
          </a:bodyPr>
          <a:lstStyle/>
          <a:p>
            <a:pPr>
              <a:spcBef>
                <a:spcPts val="600"/>
              </a:spcBef>
            </a:pPr>
            <a:r>
              <a:rPr lang="es-ES" dirty="0"/>
              <a:t>¿Cada cuánto debe hacerse la revisión en asma?</a:t>
            </a:r>
          </a:p>
          <a:p>
            <a:pPr lvl="1">
              <a:spcBef>
                <a:spcPts val="600"/>
              </a:spcBef>
            </a:pPr>
            <a:r>
              <a:rPr lang="es-ES" sz="2400" dirty="0"/>
              <a:t>1-3 meses al inicio del tratamiento, luego cada 3-12 meses.</a:t>
            </a:r>
          </a:p>
          <a:p>
            <a:pPr lvl="1">
              <a:spcBef>
                <a:spcPts val="600"/>
              </a:spcBef>
            </a:pPr>
            <a:r>
              <a:rPr lang="es-ES" sz="2400" dirty="0"/>
              <a:t>Durante el embarazo, cada 4-6 semanas.</a:t>
            </a:r>
          </a:p>
          <a:p>
            <a:pPr lvl="1">
              <a:spcBef>
                <a:spcPts val="600"/>
              </a:spcBef>
            </a:pPr>
            <a:r>
              <a:rPr lang="es-ES" sz="2400" dirty="0"/>
              <a:t>Después de una crisis, dentro de 1ª semana.</a:t>
            </a:r>
          </a:p>
        </p:txBody>
      </p:sp>
      <p:sp>
        <p:nvSpPr>
          <p:cNvPr id="4" name="3 Marcador de texto"/>
          <p:cNvSpPr>
            <a:spLocks noGrp="1"/>
          </p:cNvSpPr>
          <p:nvPr>
            <p:ph type="body" sz="quarter" idx="10"/>
          </p:nvPr>
        </p:nvSpPr>
        <p:spPr/>
        <p:txBody>
          <a:bodyPr>
            <a:normAutofit/>
          </a:bodyPr>
          <a:lstStyle/>
          <a:p>
            <a:r>
              <a:rPr lang="es-ES" sz="1200" dirty="0"/>
              <a:t>GINA 2015</a:t>
            </a:r>
          </a:p>
        </p:txBody>
      </p:sp>
      <p:pic>
        <p:nvPicPr>
          <p:cNvPr id="6" name="Picture 1"/>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81909" t="20105" b="56828"/>
          <a:stretch>
            <a:fillRect/>
          </a:stretch>
        </p:blipFill>
        <p:spPr bwMode="auto">
          <a:xfrm>
            <a:off x="5015879" y="1203024"/>
            <a:ext cx="2160242" cy="2066162"/>
          </a:xfrm>
          <a:prstGeom prst="rect">
            <a:avLst/>
          </a:prstGeom>
          <a:noFill/>
          <a:ln>
            <a:noFill/>
          </a:ln>
          <a:effectLst/>
          <a:extLst>
            <a:ext uri="{909E8E84-426E-40dd-AFC4-6F175D3DCCD1}">
              <a14:hiddenFill xmlns="" xmlns:a14="http://schemas.microsoft.com/office/drawing/2010/main">
                <a:blipFill dpi="0" rotWithShape="0">
                  <a:blip/>
                  <a:srcRect l="81909" t="20105" b="56828"/>
                  <a:stretch>
                    <a:fillRect/>
                  </a:stretch>
                </a:blip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spTree>
    <p:extLst>
      <p:ext uri="{BB962C8B-B14F-4D97-AF65-F5344CB8AC3E}">
        <p14:creationId xmlns:p14="http://schemas.microsoft.com/office/powerpoint/2010/main" val="41713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10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Tratamiento al alta </a:t>
            </a:r>
            <a:r>
              <a:rPr lang="es-ES" b="1" dirty="0" smtClean="0"/>
              <a:t>y evolución</a:t>
            </a:r>
            <a:endParaRPr lang="es-ES" b="1"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noAutofit/>
              </a:bodyPr>
              <a:lstStyle/>
              <a:p>
                <a:pPr>
                  <a:spcBef>
                    <a:spcPts val="600"/>
                  </a:spcBef>
                </a:pPr>
                <a:r>
                  <a:rPr lang="es-ES" dirty="0"/>
                  <a:t>Tratamiento:</a:t>
                </a:r>
              </a:p>
              <a:p>
                <a:pPr lvl="1">
                  <a:spcBef>
                    <a:spcPts val="600"/>
                  </a:spcBef>
                </a:pPr>
                <a:r>
                  <a:rPr lang="es-ES" sz="2400" dirty="0" err="1"/>
                  <a:t>Vilanterol</a:t>
                </a:r>
                <a:r>
                  <a:rPr lang="es-ES" sz="2400" dirty="0"/>
                  <a:t>/</a:t>
                </a:r>
                <a:r>
                  <a:rPr lang="es-ES" sz="2400" dirty="0" err="1"/>
                  <a:t>furoato</a:t>
                </a:r>
                <a:r>
                  <a:rPr lang="es-ES" sz="2400" dirty="0"/>
                  <a:t> de </a:t>
                </a:r>
                <a:r>
                  <a:rPr lang="es-ES" sz="2400" dirty="0" err="1"/>
                  <a:t>fluticasona</a:t>
                </a:r>
                <a:r>
                  <a:rPr lang="es-ES" sz="2400" dirty="0"/>
                  <a:t> 22/92  (1-0-0).</a:t>
                </a:r>
              </a:p>
              <a:p>
                <a:pPr lvl="1">
                  <a:spcBef>
                    <a:spcPts val="600"/>
                  </a:spcBef>
                </a:pPr>
                <a:r>
                  <a:rPr lang="es-ES" sz="2400" dirty="0" err="1"/>
                  <a:t>Furoato</a:t>
                </a:r>
                <a:r>
                  <a:rPr lang="es-ES" sz="2400" dirty="0"/>
                  <a:t> de </a:t>
                </a:r>
                <a:r>
                  <a:rPr lang="es-ES" sz="2400" dirty="0" err="1"/>
                  <a:t>fluticasona</a:t>
                </a:r>
                <a:r>
                  <a:rPr lang="es-ES" sz="2400" dirty="0"/>
                  <a:t> 27,5 </a:t>
                </a:r>
                <a14:m>
                  <m:oMath xmlns:m="http://schemas.openxmlformats.org/officeDocument/2006/math">
                    <m:r>
                      <m:rPr>
                        <m:sty m:val="p"/>
                      </m:rPr>
                      <a:rPr lang="es-ES" sz="2400">
                        <a:latin typeface="Cambria Math" panose="02040503050406030204" pitchFamily="18" charset="0"/>
                        <a:ea typeface="Cambria Math" panose="02040503050406030204" pitchFamily="18" charset="0"/>
                      </a:rPr>
                      <m:t>μ</m:t>
                    </m:r>
                  </m:oMath>
                </a14:m>
                <a:r>
                  <a:rPr lang="es-ES" sz="2400" dirty="0"/>
                  <a:t>g </a:t>
                </a:r>
                <a:r>
                  <a:rPr lang="es-ES" sz="2400" dirty="0" err="1"/>
                  <a:t>intranasal</a:t>
                </a:r>
                <a:r>
                  <a:rPr lang="es-ES" sz="2400" dirty="0"/>
                  <a:t> (2-0-0).</a:t>
                </a:r>
              </a:p>
              <a:p>
                <a:pPr lvl="1">
                  <a:spcBef>
                    <a:spcPts val="600"/>
                  </a:spcBef>
                </a:pPr>
                <a:r>
                  <a:rPr lang="es-ES" sz="2400" dirty="0"/>
                  <a:t>Yodo y ácido fólico, según protocolo.</a:t>
                </a:r>
              </a:p>
              <a:p>
                <a:pPr lvl="1">
                  <a:spcBef>
                    <a:spcPts val="600"/>
                  </a:spcBef>
                </a:pPr>
                <a:r>
                  <a:rPr lang="es-ES" sz="2400" dirty="0"/>
                  <a:t>Abstinencia total de tabaco</a:t>
                </a:r>
                <a:r>
                  <a:rPr lang="es-ES" sz="2400" dirty="0" smtClean="0"/>
                  <a:t>.</a:t>
                </a:r>
                <a:endParaRPr lang="es-ES" sz="2400" dirty="0"/>
              </a:p>
              <a:p>
                <a:pPr>
                  <a:spcBef>
                    <a:spcPts val="600"/>
                  </a:spcBef>
                </a:pPr>
                <a:r>
                  <a:rPr lang="es-ES" dirty="0"/>
                  <a:t>Evolución:</a:t>
                </a:r>
              </a:p>
              <a:p>
                <a:pPr lvl="1">
                  <a:spcBef>
                    <a:spcPts val="600"/>
                  </a:spcBef>
                </a:pPr>
                <a:r>
                  <a:rPr lang="es-ES" sz="2400" dirty="0"/>
                  <a:t>La paciente no presentó nuevas crisis durante el resto del embarazo, manteniéndose en la zona verde de la gráfica de control de </a:t>
                </a:r>
                <a:r>
                  <a:rPr lang="es-ES" sz="2400" dirty="0" err="1"/>
                  <a:t>Peak</a:t>
                </a:r>
                <a:r>
                  <a:rPr lang="es-ES" sz="2400" dirty="0"/>
                  <a:t> </a:t>
                </a:r>
                <a:r>
                  <a:rPr lang="es-ES" sz="2400" dirty="0" err="1"/>
                  <a:t>Flow</a:t>
                </a:r>
                <a:r>
                  <a:rPr lang="es-ES" sz="2400" dirty="0"/>
                  <a:t>.</a:t>
                </a:r>
              </a:p>
              <a:p>
                <a:pPr lvl="1">
                  <a:spcBef>
                    <a:spcPts val="600"/>
                  </a:spcBef>
                </a:pPr>
                <a:r>
                  <a:rPr lang="es-ES" sz="2400" dirty="0"/>
                  <a:t>La técnica de inhalación y el refuerzo antitabaco se revisaron durante todos los controles.</a:t>
                </a: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rotWithShape="0">
                <a:blip r:embed="rId2"/>
                <a:stretch>
                  <a:fillRect t="-1062" r="-53"/>
                </a:stretch>
              </a:blipFill>
            </p:spPr>
            <p:txBody>
              <a:bodyPr/>
              <a:lstStyle/>
              <a:p>
                <a:r>
                  <a:rPr lang="es-ES">
                    <a:noFill/>
                  </a:rPr>
                  <a:t> </a:t>
                </a:r>
              </a:p>
            </p:txBody>
          </p:sp>
        </mc:Fallback>
      </mc:AlternateContent>
      <p:sp>
        <p:nvSpPr>
          <p:cNvPr id="5" name="Marcador de texto 4"/>
          <p:cNvSpPr>
            <a:spLocks noGrp="1"/>
          </p:cNvSpPr>
          <p:nvPr>
            <p:ph type="body" sz="quarter" idx="10"/>
          </p:nvPr>
        </p:nvSpPr>
        <p:spPr/>
        <p:txBody>
          <a:bodyPr>
            <a:normAutofit lnSpcReduction="10000"/>
          </a:bodyPr>
          <a:lstStyle/>
          <a:p>
            <a:endParaRPr lang="es-ES" dirty="0"/>
          </a:p>
        </p:txBody>
      </p:sp>
    </p:spTree>
    <p:extLst>
      <p:ext uri="{BB962C8B-B14F-4D97-AF65-F5344CB8AC3E}">
        <p14:creationId xmlns:p14="http://schemas.microsoft.com/office/powerpoint/2010/main" val="34876250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quarter" idx="13"/>
          </p:nvPr>
        </p:nvSpPr>
        <p:spPr>
          <a:xfrm>
            <a:off x="418213" y="6014158"/>
            <a:ext cx="11582443" cy="295162"/>
          </a:xfrm>
        </p:spPr>
        <p:txBody>
          <a:bodyPr>
            <a:normAutofit/>
          </a:bodyPr>
          <a:lstStyle/>
          <a:p>
            <a:r>
              <a:rPr lang="es-ES" sz="1200" dirty="0">
                <a:solidFill>
                  <a:schemeClr val="bg1">
                    <a:lumMod val="50000"/>
                  </a:schemeClr>
                </a:solidFill>
              </a:rPr>
              <a:t>http://www.gemasma.com/</a:t>
            </a:r>
          </a:p>
          <a:p>
            <a:endParaRPr lang="es-ES" dirty="0"/>
          </a:p>
        </p:txBody>
      </p:sp>
      <p:sp>
        <p:nvSpPr>
          <p:cNvPr id="2" name="1 Título"/>
          <p:cNvSpPr>
            <a:spLocks noGrp="1"/>
          </p:cNvSpPr>
          <p:nvPr>
            <p:ph type="title"/>
          </p:nvPr>
        </p:nvSpPr>
        <p:spPr/>
        <p:txBody>
          <a:bodyPr/>
          <a:lstStyle/>
          <a:p>
            <a:r>
              <a:rPr lang="es-ES" b="1" dirty="0" smtClean="0"/>
              <a:t>Clasificación control GEMA 4.2</a:t>
            </a:r>
            <a:endParaRPr lang="es-ES" dirty="0"/>
          </a:p>
        </p:txBody>
      </p:sp>
      <p:graphicFrame>
        <p:nvGraphicFramePr>
          <p:cNvPr id="5" name="4 Marcador de contenido"/>
          <p:cNvGraphicFramePr>
            <a:graphicFrameLocks noGrp="1"/>
          </p:cNvGraphicFramePr>
          <p:nvPr>
            <p:ph idx="4294967295"/>
            <p:extLst>
              <p:ext uri="{D42A27DB-BD31-4B8C-83A1-F6EECF244321}">
                <p14:modId xmlns:p14="http://schemas.microsoft.com/office/powerpoint/2010/main" val="3213758437"/>
              </p:ext>
            </p:extLst>
          </p:nvPr>
        </p:nvGraphicFramePr>
        <p:xfrm>
          <a:off x="1775520" y="833438"/>
          <a:ext cx="8640960" cy="5151120"/>
        </p:xfrm>
        <a:graphic>
          <a:graphicData uri="http://schemas.openxmlformats.org/drawingml/2006/table">
            <a:tbl>
              <a:tblPr firstRow="1" bandRow="1">
                <a:tableStyleId>{073A0DAA-6AF3-43AB-8588-CEC1D06C72B9}</a:tableStyleId>
              </a:tblPr>
              <a:tblGrid>
                <a:gridCol w="2160240"/>
                <a:gridCol w="2160240"/>
                <a:gridCol w="2465789"/>
                <a:gridCol w="1854691"/>
              </a:tblGrid>
              <a:tr h="1111843">
                <a:tc>
                  <a:txBody>
                    <a:bodyPr/>
                    <a:lstStyle/>
                    <a:p>
                      <a:pPr algn="ctr"/>
                      <a:endParaRPr lang="es-ES" sz="1800" dirty="0"/>
                    </a:p>
                  </a:txBody>
                  <a:tcPr anchor="ctr"/>
                </a:tc>
                <a:tc>
                  <a:txBody>
                    <a:bodyPr/>
                    <a:lstStyle/>
                    <a:p>
                      <a:pPr algn="ctr"/>
                      <a:r>
                        <a:rPr lang="es-ES_tradnl" sz="1800" dirty="0" smtClean="0"/>
                        <a:t>Bien controlada (todos los</a:t>
                      </a:r>
                      <a:r>
                        <a:rPr lang="es-ES_tradnl" sz="1800" baseline="0" dirty="0" smtClean="0"/>
                        <a:t> siguientes)</a:t>
                      </a:r>
                      <a:endParaRPr lang="es-ES" sz="1800" dirty="0"/>
                    </a:p>
                  </a:txBody>
                  <a:tcPr anchor="ctr"/>
                </a:tc>
                <a:tc>
                  <a:txBody>
                    <a:bodyPr/>
                    <a:lstStyle/>
                    <a:p>
                      <a:pPr algn="ctr"/>
                      <a:r>
                        <a:rPr lang="es-ES_tradnl" sz="1800" dirty="0" smtClean="0"/>
                        <a:t>Parcialmente controlada (cualquier</a:t>
                      </a:r>
                      <a:r>
                        <a:rPr lang="es-ES_tradnl" sz="1800" baseline="0" dirty="0" smtClean="0"/>
                        <a:t> medida en cualquier semana)</a:t>
                      </a:r>
                      <a:endParaRPr lang="es-ES" sz="1800" dirty="0"/>
                    </a:p>
                  </a:txBody>
                  <a:tcPr anchor="ctr"/>
                </a:tc>
                <a:tc>
                  <a:txBody>
                    <a:bodyPr/>
                    <a:lstStyle/>
                    <a:p>
                      <a:pPr algn="ctr"/>
                      <a:r>
                        <a:rPr lang="es-ES_tradnl" sz="1800" dirty="0" smtClean="0"/>
                        <a:t>Mal controlada</a:t>
                      </a:r>
                      <a:endParaRPr lang="es-ES" sz="1800" dirty="0"/>
                    </a:p>
                  </a:txBody>
                  <a:tcPr anchor="ctr"/>
                </a:tc>
              </a:tr>
              <a:tr h="476120">
                <a:tc>
                  <a:txBody>
                    <a:bodyPr/>
                    <a:lstStyle/>
                    <a:p>
                      <a:pPr algn="ctr"/>
                      <a:r>
                        <a:rPr lang="es-ES_tradnl" sz="1600" b="1" dirty="0" smtClean="0">
                          <a:solidFill>
                            <a:schemeClr val="accent1"/>
                          </a:solidFill>
                        </a:rPr>
                        <a:t>Síntomas diurnos</a:t>
                      </a:r>
                      <a:endParaRPr lang="es-ES" sz="1600" b="1" dirty="0">
                        <a:solidFill>
                          <a:schemeClr val="accent1"/>
                        </a:solidFill>
                      </a:endParaRPr>
                    </a:p>
                  </a:txBody>
                  <a:tcPr anchor="ctr"/>
                </a:tc>
                <a:tc>
                  <a:txBody>
                    <a:bodyPr/>
                    <a:lstStyle/>
                    <a:p>
                      <a:pPr algn="ctr"/>
                      <a:r>
                        <a:rPr lang="es-ES_tradnl" sz="1600" dirty="0" smtClean="0">
                          <a:solidFill>
                            <a:schemeClr val="accent1"/>
                          </a:solidFill>
                        </a:rPr>
                        <a:t>Ninguno</a:t>
                      </a:r>
                      <a:r>
                        <a:rPr lang="es-ES_tradnl" sz="1600" baseline="0" dirty="0" smtClean="0">
                          <a:solidFill>
                            <a:schemeClr val="accent1"/>
                          </a:solidFill>
                        </a:rPr>
                        <a:t> o 2 veces a la semana</a:t>
                      </a:r>
                      <a:endParaRPr lang="es-ES" sz="1600" dirty="0">
                        <a:solidFill>
                          <a:schemeClr val="accent1"/>
                        </a:solidFill>
                      </a:endParaRPr>
                    </a:p>
                  </a:txBody>
                  <a:tcPr anchor="ctr"/>
                </a:tc>
                <a:tc>
                  <a:txBody>
                    <a:bodyPr/>
                    <a:lstStyle/>
                    <a:p>
                      <a:pPr algn="ctr"/>
                      <a:r>
                        <a:rPr lang="es-ES_tradnl" sz="1600" dirty="0" smtClean="0">
                          <a:solidFill>
                            <a:schemeClr val="accent1"/>
                          </a:solidFill>
                        </a:rPr>
                        <a:t>&gt;</a:t>
                      </a:r>
                      <a:r>
                        <a:rPr lang="es-ES_tradnl" sz="1600" baseline="0" dirty="0" smtClean="0">
                          <a:solidFill>
                            <a:schemeClr val="accent1"/>
                          </a:solidFill>
                        </a:rPr>
                        <a:t> 2 veces a la semana</a:t>
                      </a:r>
                      <a:endParaRPr lang="es-ES" sz="1600" dirty="0">
                        <a:solidFill>
                          <a:schemeClr val="accent1"/>
                        </a:solidFill>
                      </a:endParaRPr>
                    </a:p>
                  </a:txBody>
                  <a:tcPr anchor="ctr"/>
                </a:tc>
                <a:tc rowSpan="5">
                  <a:txBody>
                    <a:bodyPr/>
                    <a:lstStyle/>
                    <a:p>
                      <a:pPr algn="ctr"/>
                      <a:r>
                        <a:rPr lang="es-ES_tradnl" sz="1600" dirty="0" smtClean="0">
                          <a:solidFill>
                            <a:schemeClr val="accent1"/>
                          </a:solidFill>
                        </a:rPr>
                        <a:t>Si  3 características de asma parcialmente controlada</a:t>
                      </a:r>
                      <a:endParaRPr lang="es-ES" sz="1600" dirty="0">
                        <a:solidFill>
                          <a:schemeClr val="accent1"/>
                        </a:solidFill>
                      </a:endParaRPr>
                    </a:p>
                  </a:txBody>
                  <a:tcPr anchor="ctr"/>
                </a:tc>
              </a:tr>
              <a:tr h="462016">
                <a:tc>
                  <a:txBody>
                    <a:bodyPr/>
                    <a:lstStyle/>
                    <a:p>
                      <a:pPr algn="ctr"/>
                      <a:r>
                        <a:rPr lang="es-ES_tradnl" sz="1600" b="1" dirty="0" smtClean="0">
                          <a:solidFill>
                            <a:schemeClr val="accent1"/>
                          </a:solidFill>
                        </a:rPr>
                        <a:t>Limitación de actividades</a:t>
                      </a:r>
                      <a:endParaRPr lang="es-ES" sz="1600" b="1" dirty="0">
                        <a:solidFill>
                          <a:schemeClr val="accent1"/>
                        </a:solidFill>
                      </a:endParaRPr>
                    </a:p>
                  </a:txBody>
                  <a:tcPr anchor="ctr"/>
                </a:tc>
                <a:tc>
                  <a:txBody>
                    <a:bodyPr/>
                    <a:lstStyle/>
                    <a:p>
                      <a:pPr algn="ctr"/>
                      <a:r>
                        <a:rPr lang="es-ES_tradnl" sz="1600" dirty="0" smtClean="0">
                          <a:solidFill>
                            <a:schemeClr val="accent1"/>
                          </a:solidFill>
                        </a:rPr>
                        <a:t>Ninguna</a:t>
                      </a:r>
                      <a:endParaRPr lang="es-ES" sz="1600" dirty="0">
                        <a:solidFill>
                          <a:schemeClr val="accent1"/>
                        </a:solidFill>
                      </a:endParaRPr>
                    </a:p>
                  </a:txBody>
                  <a:tcPr anchor="ctr"/>
                </a:tc>
                <a:tc>
                  <a:txBody>
                    <a:bodyPr/>
                    <a:lstStyle/>
                    <a:p>
                      <a:pPr algn="ctr"/>
                      <a:r>
                        <a:rPr lang="es-ES_tradnl" sz="1600" dirty="0" smtClean="0">
                          <a:solidFill>
                            <a:schemeClr val="accent1"/>
                          </a:solidFill>
                        </a:rPr>
                        <a:t>Cualquiera</a:t>
                      </a:r>
                      <a:endParaRPr lang="es-ES" sz="1600" dirty="0">
                        <a:solidFill>
                          <a:schemeClr val="accent1"/>
                        </a:solidFill>
                      </a:endParaRPr>
                    </a:p>
                  </a:txBody>
                  <a:tcPr anchor="ctr"/>
                </a:tc>
                <a:tc vMerge="1">
                  <a:txBody>
                    <a:bodyPr/>
                    <a:lstStyle/>
                    <a:p>
                      <a:endParaRPr lang="es-ES" sz="16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576064">
                <a:tc>
                  <a:txBody>
                    <a:bodyPr/>
                    <a:lstStyle/>
                    <a:p>
                      <a:pPr algn="ctr"/>
                      <a:r>
                        <a:rPr lang="es-ES_tradnl" sz="1600" b="1" dirty="0" smtClean="0">
                          <a:solidFill>
                            <a:schemeClr val="accent1"/>
                          </a:solidFill>
                        </a:rPr>
                        <a:t>Síntomas</a:t>
                      </a:r>
                      <a:r>
                        <a:rPr lang="es-ES_tradnl" sz="1600" b="1" baseline="0" dirty="0" smtClean="0">
                          <a:solidFill>
                            <a:schemeClr val="accent1"/>
                          </a:solidFill>
                        </a:rPr>
                        <a:t> nocturnos/despertares</a:t>
                      </a:r>
                      <a:endParaRPr lang="es-ES" sz="1600" b="1" dirty="0">
                        <a:solidFill>
                          <a:schemeClr val="accent1"/>
                        </a:solidFill>
                      </a:endParaRPr>
                    </a:p>
                  </a:txBody>
                  <a:tcPr anchor="ctr"/>
                </a:tc>
                <a:tc>
                  <a:txBody>
                    <a:bodyPr/>
                    <a:lstStyle/>
                    <a:p>
                      <a:pPr algn="ctr"/>
                      <a:r>
                        <a:rPr lang="es-ES_tradnl" sz="1600" dirty="0" smtClean="0">
                          <a:solidFill>
                            <a:schemeClr val="accent1"/>
                          </a:solidFill>
                        </a:rPr>
                        <a:t>Ninguno</a:t>
                      </a:r>
                      <a:endParaRPr lang="es-ES" sz="1600" dirty="0">
                        <a:solidFill>
                          <a:schemeClr val="accent1"/>
                        </a:solidFill>
                      </a:endParaRPr>
                    </a:p>
                  </a:txBody>
                  <a:tcPr anchor="ctr"/>
                </a:tc>
                <a:tc>
                  <a:txBody>
                    <a:bodyPr/>
                    <a:lstStyle/>
                    <a:p>
                      <a:pPr algn="ctr"/>
                      <a:r>
                        <a:rPr lang="es-ES_tradnl" sz="1600" dirty="0" smtClean="0">
                          <a:solidFill>
                            <a:schemeClr val="accent1"/>
                          </a:solidFill>
                        </a:rPr>
                        <a:t>Cualquiera</a:t>
                      </a:r>
                      <a:endParaRPr lang="es-ES" sz="1600" dirty="0">
                        <a:solidFill>
                          <a:schemeClr val="accent1"/>
                        </a:solidFill>
                      </a:endParaRPr>
                    </a:p>
                  </a:txBody>
                  <a:tcPr anchor="ctr"/>
                </a:tc>
                <a:tc vMerge="1">
                  <a:txBody>
                    <a:bodyPr/>
                    <a:lstStyle/>
                    <a:p>
                      <a:endParaRPr lang="es-ES" sz="16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691626">
                <a:tc>
                  <a:txBody>
                    <a:bodyPr/>
                    <a:lstStyle/>
                    <a:p>
                      <a:pPr algn="ctr"/>
                      <a:r>
                        <a:rPr lang="es-ES_tradnl" sz="1600" b="1" dirty="0" smtClean="0">
                          <a:solidFill>
                            <a:schemeClr val="accent1"/>
                          </a:solidFill>
                        </a:rPr>
                        <a:t>Necesidad medicación</a:t>
                      </a:r>
                      <a:r>
                        <a:rPr lang="es-ES_tradnl" sz="1600" b="1" baseline="0" dirty="0" smtClean="0">
                          <a:solidFill>
                            <a:schemeClr val="accent1"/>
                          </a:solidFill>
                        </a:rPr>
                        <a:t> de alivio (rescate) </a:t>
                      </a:r>
                      <a:r>
                        <a:rPr lang="es-ES_tradnl" sz="1600" b="0" baseline="0" dirty="0" smtClean="0">
                          <a:solidFill>
                            <a:schemeClr val="accent1"/>
                          </a:solidFill>
                        </a:rPr>
                        <a:t>(SABA)</a:t>
                      </a:r>
                      <a:endParaRPr lang="es-ES" sz="1600" b="0" dirty="0">
                        <a:solidFill>
                          <a:schemeClr val="accent1"/>
                        </a:solidFill>
                      </a:endParaRPr>
                    </a:p>
                  </a:txBody>
                  <a:tcPr anchor="ctr"/>
                </a:tc>
                <a:tc>
                  <a:txBody>
                    <a:bodyPr/>
                    <a:lstStyle/>
                    <a:p>
                      <a:pPr algn="ctr"/>
                      <a:r>
                        <a:rPr lang="es-ES_tradnl" sz="1600" dirty="0" smtClean="0">
                          <a:solidFill>
                            <a:schemeClr val="accent1"/>
                          </a:solidFill>
                        </a:rPr>
                        <a:t>Ninguna</a:t>
                      </a:r>
                      <a:r>
                        <a:rPr lang="es-ES_tradnl" sz="1600" baseline="0" dirty="0" smtClean="0">
                          <a:solidFill>
                            <a:schemeClr val="accent1"/>
                          </a:solidFill>
                        </a:rPr>
                        <a:t> o 2 veces a la semana</a:t>
                      </a:r>
                      <a:endParaRPr lang="es-ES" sz="1600" dirty="0">
                        <a:solidFill>
                          <a:schemeClr val="accent1"/>
                        </a:solidFill>
                      </a:endParaRPr>
                    </a:p>
                  </a:txBody>
                  <a:tcPr anchor="ctr"/>
                </a:tc>
                <a:tc>
                  <a:txBody>
                    <a:bodyPr/>
                    <a:lstStyle/>
                    <a:p>
                      <a:pPr algn="ctr"/>
                      <a:r>
                        <a:rPr lang="es-ES_tradnl" sz="1600" dirty="0" smtClean="0">
                          <a:solidFill>
                            <a:schemeClr val="accent1"/>
                          </a:solidFill>
                        </a:rPr>
                        <a:t>&gt; 2 veces a la semana</a:t>
                      </a:r>
                      <a:endParaRPr lang="es-ES" sz="1600" dirty="0">
                        <a:solidFill>
                          <a:schemeClr val="accent1"/>
                        </a:solidFill>
                      </a:endParaRPr>
                    </a:p>
                  </a:txBody>
                  <a:tcPr anchor="ctr"/>
                </a:tc>
                <a:tc vMerge="1">
                  <a:txBody>
                    <a:bodyPr/>
                    <a:lstStyle/>
                    <a:p>
                      <a:endParaRPr lang="es-ES" sz="16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762406">
                <a:tc>
                  <a:txBody>
                    <a:bodyPr/>
                    <a:lstStyle/>
                    <a:p>
                      <a:pPr algn="ctr"/>
                      <a:r>
                        <a:rPr lang="es-ES_tradnl" sz="1600" b="1" dirty="0" smtClean="0">
                          <a:solidFill>
                            <a:schemeClr val="accent1"/>
                          </a:solidFill>
                        </a:rPr>
                        <a:t>Función pulmonar</a:t>
                      </a:r>
                    </a:p>
                    <a:p>
                      <a:pPr algn="ctr">
                        <a:buFontTx/>
                        <a:buNone/>
                      </a:pPr>
                      <a:r>
                        <a:rPr lang="es-ES_tradnl" sz="1600" b="1" dirty="0" smtClean="0">
                          <a:solidFill>
                            <a:schemeClr val="accent1"/>
                          </a:solidFill>
                        </a:rPr>
                        <a:t>- FEV</a:t>
                      </a:r>
                      <a:r>
                        <a:rPr lang="es-ES_tradnl" sz="1600" b="1" baseline="-25000" dirty="0" smtClean="0">
                          <a:solidFill>
                            <a:schemeClr val="accent1"/>
                          </a:solidFill>
                        </a:rPr>
                        <a:t>1</a:t>
                      </a:r>
                    </a:p>
                    <a:p>
                      <a:pPr algn="ctr">
                        <a:buFontTx/>
                        <a:buChar char="-"/>
                      </a:pPr>
                      <a:r>
                        <a:rPr lang="es-ES_tradnl" sz="1600" b="1" baseline="0" dirty="0" smtClean="0">
                          <a:solidFill>
                            <a:schemeClr val="accent1"/>
                          </a:solidFill>
                        </a:rPr>
                        <a:t> PEF</a:t>
                      </a:r>
                      <a:endParaRPr lang="es-ES" sz="1600" b="1" dirty="0">
                        <a:solidFill>
                          <a:schemeClr val="accent1"/>
                        </a:solidFill>
                      </a:endParaRPr>
                    </a:p>
                  </a:txBody>
                  <a:tcPr anchor="ctr"/>
                </a:tc>
                <a:tc>
                  <a:txBody>
                    <a:bodyPr/>
                    <a:lstStyle/>
                    <a:p>
                      <a:pPr algn="ctr">
                        <a:buFont typeface="Wingdings"/>
                        <a:buNone/>
                      </a:pPr>
                      <a:r>
                        <a:rPr lang="es-ES_tradnl" sz="1600" dirty="0" smtClean="0">
                          <a:solidFill>
                            <a:schemeClr val="accent1"/>
                          </a:solidFill>
                        </a:rPr>
                        <a:t>&gt;</a:t>
                      </a:r>
                      <a:r>
                        <a:rPr lang="es-ES_tradnl" sz="1600" baseline="0" dirty="0" smtClean="0">
                          <a:solidFill>
                            <a:schemeClr val="accent1"/>
                          </a:solidFill>
                        </a:rPr>
                        <a:t> </a:t>
                      </a:r>
                      <a:r>
                        <a:rPr lang="es-ES_tradnl" sz="1600" dirty="0" smtClean="0">
                          <a:solidFill>
                            <a:schemeClr val="accent1"/>
                          </a:solidFill>
                        </a:rPr>
                        <a:t>80% del valor teórico</a:t>
                      </a:r>
                    </a:p>
                    <a:p>
                      <a:pPr algn="ctr">
                        <a:buFont typeface="Wingdings"/>
                        <a:buNone/>
                      </a:pPr>
                      <a:r>
                        <a:rPr lang="es-ES_tradnl" sz="1600" dirty="0" smtClean="0">
                          <a:solidFill>
                            <a:schemeClr val="accent1"/>
                          </a:solidFill>
                        </a:rPr>
                        <a:t>&gt;</a:t>
                      </a:r>
                      <a:r>
                        <a:rPr lang="es-ES_tradnl" sz="1600" baseline="0" dirty="0" smtClean="0">
                          <a:solidFill>
                            <a:schemeClr val="accent1"/>
                          </a:solidFill>
                        </a:rPr>
                        <a:t> 80% del mejor valor personal</a:t>
                      </a:r>
                      <a:endParaRPr lang="es-ES" sz="1600" dirty="0">
                        <a:solidFill>
                          <a:schemeClr val="accent1"/>
                        </a:solidFill>
                      </a:endParaRPr>
                    </a:p>
                  </a:txBody>
                  <a:tcPr anchor="ctr"/>
                </a:tc>
                <a:tc>
                  <a:txBody>
                    <a:bodyPr/>
                    <a:lstStyle/>
                    <a:p>
                      <a:pPr algn="ctr">
                        <a:buFont typeface="Wingdings"/>
                        <a:buNone/>
                      </a:pPr>
                      <a:r>
                        <a:rPr lang="es-ES_tradnl" sz="1600" baseline="0" dirty="0" smtClean="0">
                          <a:solidFill>
                            <a:schemeClr val="accent1"/>
                          </a:solidFill>
                        </a:rPr>
                        <a:t>&lt; </a:t>
                      </a:r>
                      <a:r>
                        <a:rPr lang="es-ES_tradnl" sz="1600" dirty="0" smtClean="0">
                          <a:solidFill>
                            <a:schemeClr val="accent1"/>
                          </a:solidFill>
                        </a:rPr>
                        <a:t>80% del valor teórico</a:t>
                      </a:r>
                    </a:p>
                    <a:p>
                      <a:pPr algn="ctr">
                        <a:buFont typeface="Wingdings"/>
                        <a:buNone/>
                      </a:pPr>
                      <a:r>
                        <a:rPr lang="es-ES_tradnl" sz="1600" baseline="0" dirty="0" smtClean="0">
                          <a:solidFill>
                            <a:schemeClr val="accent1"/>
                          </a:solidFill>
                        </a:rPr>
                        <a:t>&lt; 80% del mejor valor personal</a:t>
                      </a:r>
                      <a:endParaRPr lang="es-ES" sz="1600" dirty="0">
                        <a:solidFill>
                          <a:schemeClr val="accent1"/>
                        </a:solidFill>
                      </a:endParaRPr>
                    </a:p>
                  </a:txBody>
                  <a:tcPr anchor="ctr"/>
                </a:tc>
                <a:tc vMerge="1">
                  <a:txBody>
                    <a:bodyPr/>
                    <a:lstStyle/>
                    <a:p>
                      <a:endParaRPr lang="es-ES" sz="1600" dirty="0"/>
                    </a:p>
                  </a:txBody>
                  <a:tcPr>
                    <a:lnT w="12700" cap="flat" cmpd="sng" algn="ctr">
                      <a:noFill/>
                      <a:prstDash val="solid"/>
                      <a:round/>
                      <a:headEnd type="none" w="med" len="med"/>
                      <a:tailEnd type="none" w="med" len="med"/>
                    </a:lnT>
                  </a:tcPr>
                </a:tc>
              </a:tr>
              <a:tr h="418176">
                <a:tc>
                  <a:txBody>
                    <a:bodyPr/>
                    <a:lstStyle/>
                    <a:p>
                      <a:pPr algn="ctr"/>
                      <a:r>
                        <a:rPr lang="es-ES_tradnl" sz="1600" b="1" dirty="0" smtClean="0">
                          <a:solidFill>
                            <a:schemeClr val="accent1"/>
                          </a:solidFill>
                        </a:rPr>
                        <a:t>Exacerbaciones</a:t>
                      </a:r>
                      <a:endParaRPr lang="es-ES" sz="1600" b="1" dirty="0">
                        <a:solidFill>
                          <a:schemeClr val="accent1"/>
                        </a:solidFill>
                      </a:endParaRPr>
                    </a:p>
                  </a:txBody>
                  <a:tcPr anchor="ctr"/>
                </a:tc>
                <a:tc>
                  <a:txBody>
                    <a:bodyPr/>
                    <a:lstStyle/>
                    <a:p>
                      <a:pPr algn="ctr"/>
                      <a:r>
                        <a:rPr lang="es-ES_tradnl" sz="1600" dirty="0" smtClean="0">
                          <a:solidFill>
                            <a:schemeClr val="accent1"/>
                          </a:solidFill>
                        </a:rPr>
                        <a:t>Ninguna</a:t>
                      </a:r>
                      <a:endParaRPr lang="es-ES" sz="1600" dirty="0">
                        <a:solidFill>
                          <a:schemeClr val="accent1"/>
                        </a:solidFill>
                      </a:endParaRPr>
                    </a:p>
                  </a:txBody>
                  <a:tcPr anchor="ctr"/>
                </a:tc>
                <a:tc>
                  <a:txBody>
                    <a:bodyPr/>
                    <a:lstStyle/>
                    <a:p>
                      <a:pPr algn="ctr"/>
                      <a:r>
                        <a:rPr lang="es-ES_tradnl" sz="1600" dirty="0" smtClean="0">
                          <a:solidFill>
                            <a:schemeClr val="accent1"/>
                          </a:solidFill>
                        </a:rPr>
                        <a:t>1/año</a:t>
                      </a:r>
                      <a:endParaRPr lang="es-ES" sz="1600" dirty="0">
                        <a:solidFill>
                          <a:schemeClr val="accent1"/>
                        </a:solidFill>
                      </a:endParaRPr>
                    </a:p>
                  </a:txBody>
                  <a:tcPr anchor="ctr"/>
                </a:tc>
                <a:tc>
                  <a:txBody>
                    <a:bodyPr/>
                    <a:lstStyle/>
                    <a:p>
                      <a:pPr algn="ctr"/>
                      <a:r>
                        <a:rPr lang="es-ES_tradnl" sz="1600" baseline="0" dirty="0" smtClean="0">
                          <a:solidFill>
                            <a:schemeClr val="accent1"/>
                          </a:solidFill>
                        </a:rPr>
                        <a:t> 1 en cualquier semana</a:t>
                      </a:r>
                      <a:endParaRPr lang="es-ES" sz="1600" dirty="0">
                        <a:solidFill>
                          <a:schemeClr val="accent1"/>
                        </a:solidFill>
                      </a:endParaRPr>
                    </a:p>
                  </a:txBody>
                  <a:tcPr anchor="ctr"/>
                </a:tc>
              </a:tr>
            </a:tbl>
          </a:graphicData>
        </a:graphic>
      </p:graphicFrame>
    </p:spTree>
    <p:extLst>
      <p:ext uri="{BB962C8B-B14F-4D97-AF65-F5344CB8AC3E}">
        <p14:creationId xmlns:p14="http://schemas.microsoft.com/office/powerpoint/2010/main" val="14646535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Conclusiones. </a:t>
            </a:r>
            <a:r>
              <a:rPr lang="es-ES" dirty="0" smtClean="0">
                <a:solidFill>
                  <a:srgbClr val="C00000"/>
                </a:solidFill>
              </a:rPr>
              <a:t>R</a:t>
            </a:r>
            <a:r>
              <a:rPr lang="es-ES" b="1" dirty="0" smtClean="0">
                <a:solidFill>
                  <a:srgbClr val="C00000"/>
                </a:solidFill>
              </a:rPr>
              <a:t>initis</a:t>
            </a:r>
            <a:endParaRPr lang="es-ES" b="1" dirty="0"/>
          </a:p>
        </p:txBody>
      </p:sp>
      <p:sp>
        <p:nvSpPr>
          <p:cNvPr id="3" name="2 Marcador de contenido"/>
          <p:cNvSpPr>
            <a:spLocks noGrp="1"/>
          </p:cNvSpPr>
          <p:nvPr>
            <p:ph idx="1"/>
          </p:nvPr>
        </p:nvSpPr>
        <p:spPr>
          <a:xfrm>
            <a:off x="0" y="1933320"/>
            <a:ext cx="11582400" cy="4592024"/>
          </a:xfrm>
        </p:spPr>
        <p:txBody>
          <a:bodyPr>
            <a:normAutofit/>
          </a:bodyPr>
          <a:lstStyle/>
          <a:p>
            <a:pPr>
              <a:spcBef>
                <a:spcPts val="600"/>
              </a:spcBef>
            </a:pPr>
            <a:r>
              <a:rPr lang="es-ES" dirty="0"/>
              <a:t>Importante </a:t>
            </a:r>
            <a:r>
              <a:rPr lang="es-ES" dirty="0">
                <a:solidFill>
                  <a:srgbClr val="C00000"/>
                </a:solidFill>
              </a:rPr>
              <a:t>asociación </a:t>
            </a:r>
            <a:r>
              <a:rPr lang="es-ES" dirty="0"/>
              <a:t>entre </a:t>
            </a:r>
            <a:r>
              <a:rPr lang="es-ES" dirty="0">
                <a:solidFill>
                  <a:srgbClr val="C00000"/>
                </a:solidFill>
              </a:rPr>
              <a:t>asma y rinitis</a:t>
            </a:r>
            <a:r>
              <a:rPr lang="es-ES" dirty="0"/>
              <a:t>.</a:t>
            </a:r>
          </a:p>
          <a:p>
            <a:pPr>
              <a:spcBef>
                <a:spcPts val="600"/>
              </a:spcBef>
            </a:pPr>
            <a:r>
              <a:rPr lang="es-ES" dirty="0"/>
              <a:t>Debemos </a:t>
            </a:r>
            <a:r>
              <a:rPr lang="es-ES" dirty="0">
                <a:solidFill>
                  <a:srgbClr val="C00000"/>
                </a:solidFill>
              </a:rPr>
              <a:t>clasificar la rinitis </a:t>
            </a:r>
            <a:r>
              <a:rPr lang="es-ES" dirty="0"/>
              <a:t>en función de gravedad y control.</a:t>
            </a:r>
          </a:p>
          <a:p>
            <a:pPr>
              <a:spcBef>
                <a:spcPts val="600"/>
              </a:spcBef>
            </a:pPr>
            <a:r>
              <a:rPr lang="es-ES" dirty="0"/>
              <a:t>Es muy frecuente que una </a:t>
            </a:r>
            <a:r>
              <a:rPr lang="es-ES" dirty="0">
                <a:solidFill>
                  <a:srgbClr val="C00000"/>
                </a:solidFill>
              </a:rPr>
              <a:t>descompensación asmática </a:t>
            </a:r>
            <a:r>
              <a:rPr lang="es-ES" dirty="0"/>
              <a:t>comience con una descompensación de la rinitis.</a:t>
            </a:r>
          </a:p>
          <a:p>
            <a:pPr>
              <a:spcBef>
                <a:spcPts val="600"/>
              </a:spcBef>
            </a:pPr>
            <a:r>
              <a:rPr lang="es-ES" dirty="0"/>
              <a:t>Se trata de una </a:t>
            </a:r>
            <a:r>
              <a:rPr lang="es-ES" dirty="0">
                <a:solidFill>
                  <a:srgbClr val="C00000"/>
                </a:solidFill>
              </a:rPr>
              <a:t>enfermedad inflamatoria</a:t>
            </a:r>
            <a:r>
              <a:rPr lang="es-ES" dirty="0"/>
              <a:t>: tratamiento de elección con </a:t>
            </a:r>
            <a:r>
              <a:rPr lang="es-ES" dirty="0">
                <a:solidFill>
                  <a:srgbClr val="C00000"/>
                </a:solidFill>
              </a:rPr>
              <a:t>corticoides </a:t>
            </a:r>
            <a:r>
              <a:rPr lang="es-ES" dirty="0" err="1">
                <a:solidFill>
                  <a:srgbClr val="C00000"/>
                </a:solidFill>
              </a:rPr>
              <a:t>intranasales</a:t>
            </a:r>
            <a:r>
              <a:rPr lang="es-ES" dirty="0"/>
              <a:t>, preferiblemente con una biodisponibilidad sistémica baja.</a:t>
            </a:r>
          </a:p>
          <a:p>
            <a:pPr marL="542925" indent="0">
              <a:buNone/>
            </a:pPr>
            <a:endParaRPr lang="es-ES" dirty="0"/>
          </a:p>
        </p:txBody>
      </p:sp>
      <p:sp>
        <p:nvSpPr>
          <p:cNvPr id="6" name="Marcador de texto 5"/>
          <p:cNvSpPr>
            <a:spLocks noGrp="1"/>
          </p:cNvSpPr>
          <p:nvPr>
            <p:ph type="body" sz="quarter" idx="10"/>
          </p:nvPr>
        </p:nvSpPr>
        <p:spPr/>
        <p:txBody>
          <a:bodyPr>
            <a:normAutofit lnSpcReduction="10000"/>
          </a:bodyPr>
          <a:lstStyle/>
          <a:p>
            <a:endParaRPr lang="es-ES"/>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447085" y="332656"/>
            <a:ext cx="1790919" cy="1180864"/>
          </a:xfrm>
          <a:prstGeom prst="rect">
            <a:avLst/>
          </a:prstGeom>
          <a:noFill/>
          <a:ln>
            <a:noFill/>
          </a:ln>
          <a:effectLst>
            <a:outerShdw blurRad="63500" dist="38099" dir="2700000" algn="ctr" rotWithShape="0">
              <a:srgbClr val="000000">
                <a:alpha val="74997"/>
              </a:srgbClr>
            </a:outerShdw>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808080"/>
                </a:solidFill>
                <a:round/>
                <a:headEnd/>
                <a:tailEnd/>
              </a14:hiddenLine>
            </a:ext>
          </a:extLst>
        </p:spPr>
      </p:pic>
    </p:spTree>
    <p:extLst>
      <p:ext uri="{BB962C8B-B14F-4D97-AF65-F5344CB8AC3E}">
        <p14:creationId xmlns:p14="http://schemas.microsoft.com/office/powerpoint/2010/main" val="28693727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Conclusiones. </a:t>
            </a:r>
            <a:r>
              <a:rPr lang="es-ES" b="1" dirty="0" smtClean="0">
                <a:solidFill>
                  <a:srgbClr val="C00000"/>
                </a:solidFill>
              </a:rPr>
              <a:t>Asma</a:t>
            </a:r>
            <a:endParaRPr lang="es-ES" b="1" dirty="0"/>
          </a:p>
        </p:txBody>
      </p:sp>
      <p:sp>
        <p:nvSpPr>
          <p:cNvPr id="3" name="2 Marcador de contenido"/>
          <p:cNvSpPr>
            <a:spLocks noGrp="1"/>
          </p:cNvSpPr>
          <p:nvPr>
            <p:ph idx="1"/>
          </p:nvPr>
        </p:nvSpPr>
        <p:spPr>
          <a:xfrm>
            <a:off x="0" y="2077336"/>
            <a:ext cx="11582400" cy="4592024"/>
          </a:xfrm>
        </p:spPr>
        <p:txBody>
          <a:bodyPr>
            <a:normAutofit/>
          </a:bodyPr>
          <a:lstStyle/>
          <a:p>
            <a:pPr>
              <a:spcBef>
                <a:spcPts val="600"/>
              </a:spcBef>
            </a:pPr>
            <a:r>
              <a:rPr lang="es-ES" dirty="0"/>
              <a:t>La </a:t>
            </a:r>
            <a:r>
              <a:rPr lang="es-ES" dirty="0">
                <a:solidFill>
                  <a:srgbClr val="C00000"/>
                </a:solidFill>
              </a:rPr>
              <a:t>gravedad </a:t>
            </a:r>
            <a:r>
              <a:rPr lang="es-ES" dirty="0"/>
              <a:t>y el </a:t>
            </a:r>
            <a:r>
              <a:rPr lang="es-ES" dirty="0">
                <a:solidFill>
                  <a:srgbClr val="C00000"/>
                </a:solidFill>
              </a:rPr>
              <a:t>control </a:t>
            </a:r>
            <a:r>
              <a:rPr lang="es-ES" dirty="0"/>
              <a:t>deben ser evaluados en las </a:t>
            </a:r>
            <a:r>
              <a:rPr lang="es-ES" dirty="0">
                <a:solidFill>
                  <a:srgbClr val="C00000"/>
                </a:solidFill>
              </a:rPr>
              <a:t>primeras visitas</a:t>
            </a:r>
            <a:r>
              <a:rPr lang="es-ES" dirty="0"/>
              <a:t>, así como la </a:t>
            </a:r>
            <a:r>
              <a:rPr lang="es-ES" dirty="0">
                <a:solidFill>
                  <a:srgbClr val="C00000"/>
                </a:solidFill>
              </a:rPr>
              <a:t>técnica de inhalación</a:t>
            </a:r>
            <a:r>
              <a:rPr lang="es-ES" dirty="0"/>
              <a:t>.</a:t>
            </a:r>
          </a:p>
          <a:p>
            <a:pPr>
              <a:spcBef>
                <a:spcPts val="600"/>
              </a:spcBef>
            </a:pPr>
            <a:r>
              <a:rPr lang="es-ES" dirty="0"/>
              <a:t>Importante evaluar </a:t>
            </a:r>
            <a:r>
              <a:rPr lang="es-ES" dirty="0">
                <a:solidFill>
                  <a:srgbClr val="C00000"/>
                </a:solidFill>
              </a:rPr>
              <a:t>comorbilidades</a:t>
            </a:r>
            <a:r>
              <a:rPr lang="es-ES" dirty="0"/>
              <a:t> al inicio y su impacto en la evolución de la enfermedad.</a:t>
            </a:r>
          </a:p>
          <a:p>
            <a:pPr>
              <a:spcBef>
                <a:spcPts val="600"/>
              </a:spcBef>
            </a:pPr>
            <a:r>
              <a:rPr lang="es-ES" dirty="0"/>
              <a:t>La </a:t>
            </a:r>
            <a:r>
              <a:rPr lang="es-ES" dirty="0">
                <a:solidFill>
                  <a:srgbClr val="C00000"/>
                </a:solidFill>
              </a:rPr>
              <a:t>técnica de inhalación </a:t>
            </a:r>
            <a:r>
              <a:rPr lang="es-ES" dirty="0"/>
              <a:t>es la base del tratamiento del enfermo respiratorio.</a:t>
            </a:r>
          </a:p>
          <a:p>
            <a:pPr>
              <a:spcBef>
                <a:spcPts val="600"/>
              </a:spcBef>
            </a:pPr>
            <a:r>
              <a:rPr lang="es-ES" dirty="0"/>
              <a:t>La </a:t>
            </a:r>
            <a:r>
              <a:rPr lang="es-ES" dirty="0" smtClean="0">
                <a:solidFill>
                  <a:srgbClr val="C00000"/>
                </a:solidFill>
              </a:rPr>
              <a:t>adherencia y el control</a:t>
            </a:r>
            <a:r>
              <a:rPr lang="es-ES" dirty="0" smtClean="0"/>
              <a:t> </a:t>
            </a:r>
            <a:r>
              <a:rPr lang="es-ES" dirty="0"/>
              <a:t>debe ser evaluada periódicamente.</a:t>
            </a:r>
          </a:p>
        </p:txBody>
      </p:sp>
      <p:sp>
        <p:nvSpPr>
          <p:cNvPr id="6" name="Marcador de texto 5"/>
          <p:cNvSpPr>
            <a:spLocks noGrp="1"/>
          </p:cNvSpPr>
          <p:nvPr>
            <p:ph type="body" sz="quarter" idx="10"/>
          </p:nvPr>
        </p:nvSpPr>
        <p:spPr/>
        <p:txBody>
          <a:bodyPr>
            <a:normAutofit lnSpcReduction="10000"/>
          </a:bodyPr>
          <a:lstStyle/>
          <a:p>
            <a:endParaRPr lang="es-ES"/>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595170" y="404664"/>
            <a:ext cx="1677294" cy="144016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808080"/>
                </a:solidFill>
                <a:round/>
                <a:headEnd/>
                <a:tailEnd/>
              </a14:hiddenLine>
            </a:ext>
          </a:extLst>
        </p:spPr>
      </p:pic>
    </p:spTree>
    <p:extLst>
      <p:ext uri="{BB962C8B-B14F-4D97-AF65-F5344CB8AC3E}">
        <p14:creationId xmlns:p14="http://schemas.microsoft.com/office/powerpoint/2010/main" val="9233684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5" name="Marcador de contenido 4"/>
          <p:cNvPicPr>
            <a:picLocks noGrp="1" noChangeAspect="1"/>
          </p:cNvPicPr>
          <p:nvPr>
            <p:ph idx="1"/>
          </p:nvPr>
        </p:nvPicPr>
        <p:blipFill>
          <a:blip r:embed="rId2"/>
          <a:stretch>
            <a:fillRect/>
          </a:stretch>
        </p:blipFill>
        <p:spPr>
          <a:xfrm>
            <a:off x="0" y="1"/>
            <a:ext cx="12192000" cy="6857999"/>
          </a:xfrm>
          <a:prstGeom prst="rect">
            <a:avLst/>
          </a:prstGeom>
        </p:spPr>
      </p:pic>
      <p:sp>
        <p:nvSpPr>
          <p:cNvPr id="4" name="Marcador de texto 3"/>
          <p:cNvSpPr>
            <a:spLocks noGrp="1"/>
          </p:cNvSpPr>
          <p:nvPr>
            <p:ph type="body" sz="quarter" idx="10"/>
          </p:nvPr>
        </p:nvSpPr>
        <p:spPr/>
        <p:txBody>
          <a:bodyPr>
            <a:normAutofit lnSpcReduction="10000"/>
          </a:bodyPr>
          <a:lstStyle/>
          <a:p>
            <a:endParaRPr lang="es-ES"/>
          </a:p>
        </p:txBody>
      </p:sp>
    </p:spTree>
    <p:extLst>
      <p:ext uri="{BB962C8B-B14F-4D97-AF65-F5344CB8AC3E}">
        <p14:creationId xmlns:p14="http://schemas.microsoft.com/office/powerpoint/2010/main" val="28840848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375928"/>
            <a:ext cx="10972800" cy="604800"/>
          </a:xfrm>
        </p:spPr>
        <p:txBody>
          <a:bodyPr/>
          <a:lstStyle/>
          <a:p>
            <a:r>
              <a:rPr lang="es-ES" b="1" dirty="0"/>
              <a:t>Caso </a:t>
            </a:r>
            <a:r>
              <a:rPr lang="es-ES" b="1" dirty="0" smtClean="0"/>
              <a:t>clínico: antecedentes personales</a:t>
            </a:r>
            <a:endParaRPr lang="es-ES" b="1" dirty="0"/>
          </a:p>
        </p:txBody>
      </p:sp>
      <p:sp>
        <p:nvSpPr>
          <p:cNvPr id="3" name="2 Marcador de contenido"/>
          <p:cNvSpPr>
            <a:spLocks noGrp="1"/>
          </p:cNvSpPr>
          <p:nvPr>
            <p:ph idx="1"/>
          </p:nvPr>
        </p:nvSpPr>
        <p:spPr>
          <a:xfrm>
            <a:off x="0" y="1861312"/>
            <a:ext cx="11582400" cy="4592024"/>
          </a:xfrm>
        </p:spPr>
        <p:txBody>
          <a:bodyPr>
            <a:noAutofit/>
          </a:bodyPr>
          <a:lstStyle/>
          <a:p>
            <a:pPr>
              <a:spcBef>
                <a:spcPts val="600"/>
              </a:spcBef>
            </a:pPr>
            <a:r>
              <a:rPr lang="es-ES" dirty="0">
                <a:solidFill>
                  <a:srgbClr val="004586"/>
                </a:solidFill>
              </a:rPr>
              <a:t>Suele empeorar en </a:t>
            </a:r>
            <a:r>
              <a:rPr lang="es-ES" dirty="0">
                <a:solidFill>
                  <a:schemeClr val="tx2"/>
                </a:solidFill>
              </a:rPr>
              <a:t>primavera y otoño.</a:t>
            </a:r>
          </a:p>
          <a:p>
            <a:pPr>
              <a:spcBef>
                <a:spcPts val="600"/>
              </a:spcBef>
            </a:pPr>
            <a:r>
              <a:rPr lang="es-ES" dirty="0">
                <a:solidFill>
                  <a:srgbClr val="004586"/>
                </a:solidFill>
              </a:rPr>
              <a:t>En los últimos 12 meses ha precisado de </a:t>
            </a:r>
            <a:r>
              <a:rPr lang="es-ES" dirty="0">
                <a:solidFill>
                  <a:schemeClr val="tx2"/>
                </a:solidFill>
              </a:rPr>
              <a:t>baja laboral en 4 ocasiones</a:t>
            </a:r>
            <a:r>
              <a:rPr lang="es-ES" dirty="0"/>
              <a:t>. Trabaja como jardinera en el Ayuntamiento.</a:t>
            </a:r>
          </a:p>
          <a:p>
            <a:pPr>
              <a:spcBef>
                <a:spcPts val="600"/>
              </a:spcBef>
            </a:pPr>
            <a:r>
              <a:rPr lang="es-ES" dirty="0">
                <a:solidFill>
                  <a:srgbClr val="004586"/>
                </a:solidFill>
              </a:rPr>
              <a:t>Ha</a:t>
            </a:r>
            <a:r>
              <a:rPr lang="es-ES" dirty="0">
                <a:solidFill>
                  <a:srgbClr val="FF0000"/>
                </a:solidFill>
              </a:rPr>
              <a:t> </a:t>
            </a:r>
            <a:r>
              <a:rPr lang="es-ES" dirty="0">
                <a:solidFill>
                  <a:schemeClr val="tx2"/>
                </a:solidFill>
              </a:rPr>
              <a:t>ingresado en el hospital 2 veces </a:t>
            </a:r>
            <a:r>
              <a:rPr lang="es-ES" dirty="0">
                <a:solidFill>
                  <a:srgbClr val="004586"/>
                </a:solidFill>
              </a:rPr>
              <a:t>en el año 2016 por crisis asmáticas</a:t>
            </a:r>
            <a:r>
              <a:rPr lang="es-ES" dirty="0"/>
              <a:t>, y constan 4 visitas a Urgencias de AP por agudizaciones respiratorias.</a:t>
            </a:r>
          </a:p>
          <a:p>
            <a:pPr>
              <a:spcBef>
                <a:spcPts val="600"/>
              </a:spcBef>
            </a:pPr>
            <a:r>
              <a:rPr lang="es-ES" dirty="0"/>
              <a:t>En una visita a Neumología, consta una medición de </a:t>
            </a:r>
            <a:r>
              <a:rPr lang="es-ES" dirty="0" err="1"/>
              <a:t>FeNO</a:t>
            </a:r>
            <a:r>
              <a:rPr lang="es-ES" dirty="0"/>
              <a:t> de 52 </a:t>
            </a:r>
            <a:r>
              <a:rPr lang="es-ES" dirty="0" err="1"/>
              <a:t>ppb</a:t>
            </a:r>
            <a:r>
              <a:rPr lang="es-ES" dirty="0"/>
              <a:t>.</a:t>
            </a:r>
          </a:p>
          <a:p>
            <a:pPr>
              <a:spcBef>
                <a:spcPts val="600"/>
              </a:spcBef>
            </a:pPr>
            <a:r>
              <a:rPr lang="es-ES" dirty="0"/>
              <a:t>En tratamiento con </a:t>
            </a:r>
            <a:r>
              <a:rPr lang="es-ES" dirty="0" err="1">
                <a:solidFill>
                  <a:schemeClr val="tx2"/>
                </a:solidFill>
              </a:rPr>
              <a:t>budesónida</a:t>
            </a:r>
            <a:r>
              <a:rPr lang="es-ES" dirty="0"/>
              <a:t> 400 </a:t>
            </a:r>
            <a:r>
              <a:rPr lang="es-ES" dirty="0" err="1"/>
              <a:t>mcg</a:t>
            </a:r>
            <a:r>
              <a:rPr lang="es-ES" dirty="0"/>
              <a:t> cada </a:t>
            </a:r>
            <a:r>
              <a:rPr lang="es-ES" dirty="0" smtClean="0"/>
              <a:t>12 </a:t>
            </a:r>
            <a:r>
              <a:rPr lang="es-ES" dirty="0"/>
              <a:t>h y sulfato de </a:t>
            </a:r>
            <a:r>
              <a:rPr lang="es-ES" dirty="0" err="1">
                <a:solidFill>
                  <a:schemeClr val="tx2"/>
                </a:solidFill>
              </a:rPr>
              <a:t>terbutalina</a:t>
            </a:r>
            <a:r>
              <a:rPr lang="es-ES" dirty="0"/>
              <a:t> 500 </a:t>
            </a:r>
            <a:r>
              <a:rPr lang="es-ES" dirty="0" err="1"/>
              <a:t>mcg</a:t>
            </a:r>
            <a:r>
              <a:rPr lang="es-ES" dirty="0"/>
              <a:t> de rescate, así como</a:t>
            </a:r>
            <a:r>
              <a:rPr lang="es-ES" dirty="0">
                <a:solidFill>
                  <a:schemeClr val="tx2"/>
                </a:solidFill>
              </a:rPr>
              <a:t> </a:t>
            </a:r>
            <a:r>
              <a:rPr lang="es-ES" dirty="0" err="1">
                <a:solidFill>
                  <a:schemeClr val="tx2"/>
                </a:solidFill>
              </a:rPr>
              <a:t>azelastina</a:t>
            </a:r>
            <a:r>
              <a:rPr lang="es-ES" dirty="0">
                <a:solidFill>
                  <a:schemeClr val="tx2"/>
                </a:solidFill>
              </a:rPr>
              <a:t> </a:t>
            </a:r>
            <a:r>
              <a:rPr lang="es-ES" dirty="0"/>
              <a:t>nasal.</a:t>
            </a:r>
          </a:p>
        </p:txBody>
      </p:sp>
      <p:sp>
        <p:nvSpPr>
          <p:cNvPr id="4" name="Marcador de texto 3"/>
          <p:cNvSpPr>
            <a:spLocks noGrp="1"/>
          </p:cNvSpPr>
          <p:nvPr>
            <p:ph type="body" sz="quarter" idx="10"/>
          </p:nvPr>
        </p:nvSpPr>
        <p:spPr/>
        <p:txBody>
          <a:bodyPr>
            <a:normAutofit lnSpcReduction="10000"/>
          </a:bodyPr>
          <a:lstStyle/>
          <a:p>
            <a:endParaRPr lang="es-ES"/>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408368" y="240156"/>
            <a:ext cx="1790919" cy="1180864"/>
          </a:xfrm>
          <a:prstGeom prst="rect">
            <a:avLst/>
          </a:prstGeom>
          <a:noFill/>
          <a:ln>
            <a:noFill/>
          </a:ln>
          <a:effectLst>
            <a:outerShdw blurRad="63500" dist="38099" dir="2700000" algn="ctr" rotWithShape="0">
              <a:srgbClr val="000000">
                <a:alpha val="74997"/>
              </a:srgbClr>
            </a:outerShdw>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808080"/>
                </a:solidFill>
                <a:round/>
                <a:headEnd/>
                <a:tailEnd/>
              </a14:hiddenLine>
            </a:ext>
          </a:extLst>
        </p:spPr>
      </p:pic>
    </p:spTree>
    <p:extLst>
      <p:ext uri="{BB962C8B-B14F-4D97-AF65-F5344CB8AC3E}">
        <p14:creationId xmlns:p14="http://schemas.microsoft.com/office/powerpoint/2010/main" val="13754668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idx="1"/>
          </p:nvPr>
        </p:nvSpPr>
        <p:spPr/>
        <p:txBody>
          <a:bodyPr>
            <a:normAutofit/>
          </a:bodyPr>
          <a:lstStyle/>
          <a:p>
            <a:pPr>
              <a:spcBef>
                <a:spcPts val="1200"/>
              </a:spcBef>
            </a:pPr>
            <a:r>
              <a:rPr lang="es-ES" dirty="0"/>
              <a:t>Rinitis </a:t>
            </a:r>
            <a:r>
              <a:rPr lang="es-ES" dirty="0" smtClean="0"/>
              <a:t>vasomotora.</a:t>
            </a:r>
            <a:endParaRPr lang="es-ES" dirty="0"/>
          </a:p>
          <a:p>
            <a:pPr>
              <a:spcBef>
                <a:spcPts val="1200"/>
              </a:spcBef>
            </a:pPr>
            <a:r>
              <a:rPr lang="es-ES" dirty="0"/>
              <a:t>Rinitis i</a:t>
            </a:r>
            <a:r>
              <a:rPr lang="es-ES" dirty="0" smtClean="0"/>
              <a:t>nfecciosa.</a:t>
            </a:r>
            <a:endParaRPr lang="es-ES" dirty="0"/>
          </a:p>
          <a:p>
            <a:pPr>
              <a:spcBef>
                <a:spcPts val="1200"/>
              </a:spcBef>
            </a:pPr>
            <a:r>
              <a:rPr lang="es-ES" dirty="0" smtClean="0"/>
              <a:t>Rinitis hormonal.</a:t>
            </a:r>
            <a:endParaRPr lang="es-ES" dirty="0"/>
          </a:p>
          <a:p>
            <a:pPr>
              <a:spcBef>
                <a:spcPts val="1200"/>
              </a:spcBef>
            </a:pPr>
            <a:r>
              <a:rPr lang="es-ES" dirty="0"/>
              <a:t>Rinitis </a:t>
            </a:r>
            <a:r>
              <a:rPr lang="es-ES" dirty="0" smtClean="0"/>
              <a:t>alérgica.</a:t>
            </a:r>
            <a:endParaRPr lang="es-ES" dirty="0"/>
          </a:p>
        </p:txBody>
      </p:sp>
      <p:sp>
        <p:nvSpPr>
          <p:cNvPr id="7" name="6 Marcador de texto"/>
          <p:cNvSpPr>
            <a:spLocks noGrp="1"/>
          </p:cNvSpPr>
          <p:nvPr>
            <p:ph type="body" idx="10"/>
          </p:nvPr>
        </p:nvSpPr>
        <p:spPr/>
        <p:txBody>
          <a:bodyPr>
            <a:normAutofit/>
          </a:bodyPr>
          <a:lstStyle/>
          <a:p>
            <a:pPr>
              <a:spcBef>
                <a:spcPts val="600"/>
              </a:spcBef>
            </a:pPr>
            <a:r>
              <a:rPr lang="es-ES" dirty="0"/>
              <a:t>¿Qué tipo de rinitis sospechamos en </a:t>
            </a:r>
            <a:r>
              <a:rPr lang="es-ES" dirty="0" smtClean="0"/>
              <a:t>esta </a:t>
            </a:r>
            <a:r>
              <a:rPr lang="es-ES" dirty="0"/>
              <a:t>paciente</a:t>
            </a:r>
            <a:r>
              <a:rPr lang="es-ES" dirty="0" smtClean="0"/>
              <a:t>?</a:t>
            </a:r>
            <a:endParaRPr lang="es-ES" dirty="0"/>
          </a:p>
        </p:txBody>
      </p:sp>
      <p:sp>
        <p:nvSpPr>
          <p:cNvPr id="2" name="Marcador de texto 1"/>
          <p:cNvSpPr>
            <a:spLocks noGrp="1"/>
          </p:cNvSpPr>
          <p:nvPr>
            <p:ph type="body" sz="quarter" idx="11"/>
          </p:nvPr>
        </p:nvSpPr>
        <p:spPr/>
        <p:txBody>
          <a:bodyPr>
            <a:normAutofit lnSpcReduction="10000"/>
          </a:bodyPr>
          <a:lstStyle/>
          <a:p>
            <a:endParaRPr lang="es-ES"/>
          </a:p>
        </p:txBody>
      </p:sp>
      <p:sp>
        <p:nvSpPr>
          <p:cNvPr id="5" name="4 Título"/>
          <p:cNvSpPr>
            <a:spLocks noGrp="1"/>
          </p:cNvSpPr>
          <p:nvPr>
            <p:ph type="title"/>
          </p:nvPr>
        </p:nvSpPr>
        <p:spPr/>
        <p:txBody>
          <a:bodyPr/>
          <a:lstStyle/>
          <a:p>
            <a:r>
              <a:rPr lang="es-ES" b="1" dirty="0" smtClean="0"/>
              <a:t>Pregunta 1</a:t>
            </a:r>
            <a:endParaRPr lang="es-ES" b="1" dirty="0"/>
          </a:p>
        </p:txBody>
      </p:sp>
    </p:spTree>
    <p:extLst>
      <p:ext uri="{BB962C8B-B14F-4D97-AF65-F5344CB8AC3E}">
        <p14:creationId xmlns:p14="http://schemas.microsoft.com/office/powerpoint/2010/main" val="40047581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884364" y="1800226"/>
            <a:ext cx="8391525" cy="33432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90000" tIns="46800" rIns="90000" bIns="46800"/>
          <a:lstStyle>
            <a:lvl1pPr marL="442913" indent="-268288">
              <a:tabLst>
                <a:tab pos="1012825" algn="l"/>
                <a:tab pos="1927225" algn="l"/>
                <a:tab pos="2841625" algn="l"/>
                <a:tab pos="3756025" algn="l"/>
                <a:tab pos="4670425" algn="l"/>
                <a:tab pos="5584825" algn="l"/>
                <a:tab pos="6499225" algn="l"/>
                <a:tab pos="7413625" algn="l"/>
                <a:tab pos="8328025" algn="l"/>
                <a:tab pos="9242425" algn="l"/>
                <a:tab pos="10156825" algn="l"/>
              </a:tabLst>
              <a:defRPr>
                <a:solidFill>
                  <a:srgbClr val="287AC8"/>
                </a:solidFill>
                <a:latin typeface="Arial" charset="0"/>
                <a:ea typeface="ＭＳ Ｐゴシック" charset="0"/>
                <a:cs typeface="ＭＳ Ｐゴシック" charset="0"/>
              </a:defRPr>
            </a:lvl1pPr>
            <a:lvl2pPr>
              <a:tabLst>
                <a:tab pos="1012825" algn="l"/>
                <a:tab pos="1927225" algn="l"/>
                <a:tab pos="2841625" algn="l"/>
                <a:tab pos="3756025" algn="l"/>
                <a:tab pos="4670425" algn="l"/>
                <a:tab pos="5584825" algn="l"/>
                <a:tab pos="6499225" algn="l"/>
                <a:tab pos="7413625" algn="l"/>
                <a:tab pos="8328025" algn="l"/>
                <a:tab pos="9242425" algn="l"/>
                <a:tab pos="10156825" algn="l"/>
              </a:tabLst>
              <a:defRPr>
                <a:solidFill>
                  <a:srgbClr val="287AC8"/>
                </a:solidFill>
                <a:latin typeface="Arial" charset="0"/>
                <a:ea typeface="ＭＳ Ｐゴシック" charset="0"/>
                <a:cs typeface="ＭＳ Ｐゴシック" charset="0"/>
              </a:defRPr>
            </a:lvl2pPr>
            <a:lvl3pPr>
              <a:tabLst>
                <a:tab pos="1012825" algn="l"/>
                <a:tab pos="1927225" algn="l"/>
                <a:tab pos="2841625" algn="l"/>
                <a:tab pos="3756025" algn="l"/>
                <a:tab pos="4670425" algn="l"/>
                <a:tab pos="5584825" algn="l"/>
                <a:tab pos="6499225" algn="l"/>
                <a:tab pos="7413625" algn="l"/>
                <a:tab pos="8328025" algn="l"/>
                <a:tab pos="9242425" algn="l"/>
                <a:tab pos="10156825" algn="l"/>
              </a:tabLst>
              <a:defRPr>
                <a:solidFill>
                  <a:srgbClr val="287AC8"/>
                </a:solidFill>
                <a:latin typeface="Arial" charset="0"/>
                <a:ea typeface="ＭＳ Ｐゴシック" charset="0"/>
                <a:cs typeface="ＭＳ Ｐゴシック" charset="0"/>
              </a:defRPr>
            </a:lvl3pPr>
            <a:lvl4pPr>
              <a:tabLst>
                <a:tab pos="1012825" algn="l"/>
                <a:tab pos="1927225" algn="l"/>
                <a:tab pos="2841625" algn="l"/>
                <a:tab pos="3756025" algn="l"/>
                <a:tab pos="4670425" algn="l"/>
                <a:tab pos="5584825" algn="l"/>
                <a:tab pos="6499225" algn="l"/>
                <a:tab pos="7413625" algn="l"/>
                <a:tab pos="8328025" algn="l"/>
                <a:tab pos="9242425" algn="l"/>
                <a:tab pos="10156825" algn="l"/>
              </a:tabLst>
              <a:defRPr>
                <a:solidFill>
                  <a:srgbClr val="287AC8"/>
                </a:solidFill>
                <a:latin typeface="Arial" charset="0"/>
                <a:ea typeface="ＭＳ Ｐゴシック" charset="0"/>
                <a:cs typeface="ＭＳ Ｐゴシック" charset="0"/>
              </a:defRPr>
            </a:lvl4pPr>
            <a:lvl5pPr>
              <a:tabLst>
                <a:tab pos="1012825" algn="l"/>
                <a:tab pos="1927225" algn="l"/>
                <a:tab pos="2841625" algn="l"/>
                <a:tab pos="3756025" algn="l"/>
                <a:tab pos="4670425" algn="l"/>
                <a:tab pos="5584825" algn="l"/>
                <a:tab pos="6499225" algn="l"/>
                <a:tab pos="7413625" algn="l"/>
                <a:tab pos="8328025" algn="l"/>
                <a:tab pos="9242425" algn="l"/>
                <a:tab pos="10156825" algn="l"/>
              </a:tabLst>
              <a:defRPr>
                <a:solidFill>
                  <a:srgbClr val="287AC8"/>
                </a:solidFill>
                <a:latin typeface="Arial"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1012825" algn="l"/>
                <a:tab pos="1927225" algn="l"/>
                <a:tab pos="2841625" algn="l"/>
                <a:tab pos="3756025" algn="l"/>
                <a:tab pos="4670425" algn="l"/>
                <a:tab pos="5584825" algn="l"/>
                <a:tab pos="6499225" algn="l"/>
                <a:tab pos="7413625" algn="l"/>
                <a:tab pos="8328025" algn="l"/>
                <a:tab pos="9242425" algn="l"/>
                <a:tab pos="10156825" algn="l"/>
              </a:tabLst>
              <a:defRPr>
                <a:solidFill>
                  <a:srgbClr val="287AC8"/>
                </a:solidFill>
                <a:latin typeface="Arial"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1012825" algn="l"/>
                <a:tab pos="1927225" algn="l"/>
                <a:tab pos="2841625" algn="l"/>
                <a:tab pos="3756025" algn="l"/>
                <a:tab pos="4670425" algn="l"/>
                <a:tab pos="5584825" algn="l"/>
                <a:tab pos="6499225" algn="l"/>
                <a:tab pos="7413625" algn="l"/>
                <a:tab pos="8328025" algn="l"/>
                <a:tab pos="9242425" algn="l"/>
                <a:tab pos="10156825" algn="l"/>
              </a:tabLst>
              <a:defRPr>
                <a:solidFill>
                  <a:srgbClr val="287AC8"/>
                </a:solidFill>
                <a:latin typeface="Arial"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1012825" algn="l"/>
                <a:tab pos="1927225" algn="l"/>
                <a:tab pos="2841625" algn="l"/>
                <a:tab pos="3756025" algn="l"/>
                <a:tab pos="4670425" algn="l"/>
                <a:tab pos="5584825" algn="l"/>
                <a:tab pos="6499225" algn="l"/>
                <a:tab pos="7413625" algn="l"/>
                <a:tab pos="8328025" algn="l"/>
                <a:tab pos="9242425" algn="l"/>
                <a:tab pos="10156825" algn="l"/>
              </a:tabLst>
              <a:defRPr>
                <a:solidFill>
                  <a:srgbClr val="287AC8"/>
                </a:solidFill>
                <a:latin typeface="Arial"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1012825" algn="l"/>
                <a:tab pos="1927225" algn="l"/>
                <a:tab pos="2841625" algn="l"/>
                <a:tab pos="3756025" algn="l"/>
                <a:tab pos="4670425" algn="l"/>
                <a:tab pos="5584825" algn="l"/>
                <a:tab pos="6499225" algn="l"/>
                <a:tab pos="7413625" algn="l"/>
                <a:tab pos="8328025" algn="l"/>
                <a:tab pos="9242425" algn="l"/>
                <a:tab pos="10156825" algn="l"/>
              </a:tabLst>
              <a:defRPr>
                <a:solidFill>
                  <a:srgbClr val="287AC8"/>
                </a:solidFill>
                <a:latin typeface="Arial" charset="0"/>
                <a:ea typeface="ＭＳ Ｐゴシック" charset="0"/>
                <a:cs typeface="ＭＳ Ｐゴシック" charset="0"/>
              </a:defRPr>
            </a:lvl9pPr>
          </a:lstStyle>
          <a:p>
            <a:pPr>
              <a:spcBef>
                <a:spcPts val="500"/>
              </a:spcBef>
              <a:buClr>
                <a:srgbClr val="C5000B"/>
              </a:buClr>
              <a:buSzPct val="125000"/>
              <a:buFont typeface="Wingdings" charset="0"/>
              <a:buChar char=""/>
              <a:defRPr/>
            </a:pPr>
            <a:r>
              <a:rPr lang="es-ES" sz="2000" b="1">
                <a:solidFill>
                  <a:srgbClr val="004586"/>
                </a:solidFill>
              </a:rPr>
              <a:t>Diapositiva 25 de Livemed 2014</a:t>
            </a:r>
          </a:p>
        </p:txBody>
      </p:sp>
      <p:pic>
        <p:nvPicPr>
          <p:cNvPr id="1843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7756" y="996030"/>
            <a:ext cx="7757103" cy="4648803"/>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sp>
        <p:nvSpPr>
          <p:cNvPr id="5" name="4 Marcador de texto"/>
          <p:cNvSpPr>
            <a:spLocks noGrp="1"/>
          </p:cNvSpPr>
          <p:nvPr>
            <p:ph type="body" sz="quarter" idx="13"/>
          </p:nvPr>
        </p:nvSpPr>
        <p:spPr>
          <a:xfrm>
            <a:off x="-43" y="5870142"/>
            <a:ext cx="11582443" cy="295162"/>
          </a:xfrm>
        </p:spPr>
        <p:txBody>
          <a:bodyPr>
            <a:normAutofit/>
          </a:bodyPr>
          <a:lstStyle/>
          <a:p>
            <a:r>
              <a:rPr lang="en-US" sz="1200" dirty="0"/>
              <a:t>Rhinitis and its Impact on Asthma (ARIA) Guidelines. </a:t>
            </a:r>
            <a:r>
              <a:rPr lang="es-ES" sz="1200" dirty="0"/>
              <a:t>2014</a:t>
            </a:r>
          </a:p>
          <a:p>
            <a:endParaRPr lang="es-ES" dirty="0"/>
          </a:p>
        </p:txBody>
      </p:sp>
      <p:sp>
        <p:nvSpPr>
          <p:cNvPr id="4" name="3 Título"/>
          <p:cNvSpPr>
            <a:spLocks noGrp="1"/>
          </p:cNvSpPr>
          <p:nvPr>
            <p:ph type="title"/>
          </p:nvPr>
        </p:nvSpPr>
        <p:spPr/>
        <p:txBody>
          <a:bodyPr/>
          <a:lstStyle/>
          <a:p>
            <a:r>
              <a:rPr lang="es-ES" b="1" dirty="0"/>
              <a:t>Algoritmo diagnóstico de </a:t>
            </a:r>
            <a:r>
              <a:rPr lang="es-ES" b="1" dirty="0" smtClean="0"/>
              <a:t>rinitis</a:t>
            </a:r>
            <a:endParaRPr lang="es-ES" b="1" dirty="0"/>
          </a:p>
        </p:txBody>
      </p:sp>
    </p:spTree>
    <p:extLst>
      <p:ext uri="{BB962C8B-B14F-4D97-AF65-F5344CB8AC3E}">
        <p14:creationId xmlns:p14="http://schemas.microsoft.com/office/powerpoint/2010/main" val="5655417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idx="1"/>
          </p:nvPr>
        </p:nvSpPr>
        <p:spPr>
          <a:xfrm>
            <a:off x="963084" y="1970382"/>
            <a:ext cx="10363200" cy="3330826"/>
          </a:xfrm>
        </p:spPr>
        <p:txBody>
          <a:bodyPr anchor="ctr">
            <a:normAutofit/>
          </a:bodyPr>
          <a:lstStyle/>
          <a:p>
            <a:pPr>
              <a:spcBef>
                <a:spcPts val="1200"/>
              </a:spcBef>
              <a:buClr>
                <a:srgbClr val="C5000B"/>
              </a:buClr>
              <a:buSzPct val="100000"/>
              <a:buFont typeface="Times New Roman" charset="0"/>
              <a:buAutoNum type="arabicPeriod"/>
            </a:pPr>
            <a:r>
              <a:rPr lang="es-ES" dirty="0">
                <a:solidFill>
                  <a:srgbClr val="004586"/>
                </a:solidFill>
              </a:rPr>
              <a:t>Rinitis alérgica </a:t>
            </a:r>
            <a:r>
              <a:rPr lang="es-ES" dirty="0" smtClean="0">
                <a:solidFill>
                  <a:srgbClr val="004586"/>
                </a:solidFill>
              </a:rPr>
              <a:t>intermitente.</a:t>
            </a:r>
          </a:p>
          <a:p>
            <a:pPr>
              <a:spcBef>
                <a:spcPts val="1200"/>
              </a:spcBef>
              <a:buClr>
                <a:srgbClr val="C5000B"/>
              </a:buClr>
              <a:buSzPct val="100000"/>
              <a:buFont typeface="Times New Roman" charset="0"/>
              <a:buAutoNum type="arabicPeriod"/>
            </a:pPr>
            <a:r>
              <a:rPr lang="es-ES" dirty="0" smtClean="0">
                <a:solidFill>
                  <a:srgbClr val="004586"/>
                </a:solidFill>
              </a:rPr>
              <a:t>Rinitis </a:t>
            </a:r>
            <a:r>
              <a:rPr lang="es-ES" dirty="0">
                <a:solidFill>
                  <a:srgbClr val="004586"/>
                </a:solidFill>
              </a:rPr>
              <a:t>alérgica persistente </a:t>
            </a:r>
            <a:r>
              <a:rPr lang="es-ES" dirty="0" smtClean="0">
                <a:solidFill>
                  <a:srgbClr val="004586"/>
                </a:solidFill>
              </a:rPr>
              <a:t>leve.</a:t>
            </a:r>
          </a:p>
          <a:p>
            <a:pPr>
              <a:spcBef>
                <a:spcPts val="1200"/>
              </a:spcBef>
              <a:buClr>
                <a:srgbClr val="C5000B"/>
              </a:buClr>
              <a:buSzPct val="100000"/>
              <a:buFont typeface="Times New Roman" charset="0"/>
              <a:buAutoNum type="arabicPeriod"/>
            </a:pPr>
            <a:r>
              <a:rPr lang="es-ES" dirty="0" smtClean="0">
                <a:solidFill>
                  <a:srgbClr val="004586"/>
                </a:solidFill>
              </a:rPr>
              <a:t>Rinitis </a:t>
            </a:r>
            <a:r>
              <a:rPr lang="es-ES" dirty="0">
                <a:solidFill>
                  <a:srgbClr val="004586"/>
                </a:solidFill>
              </a:rPr>
              <a:t>alérgica persistente </a:t>
            </a:r>
            <a:r>
              <a:rPr lang="es-ES" dirty="0" smtClean="0">
                <a:solidFill>
                  <a:srgbClr val="004586"/>
                </a:solidFill>
              </a:rPr>
              <a:t>moderada.</a:t>
            </a:r>
          </a:p>
          <a:p>
            <a:pPr>
              <a:spcBef>
                <a:spcPts val="1200"/>
              </a:spcBef>
              <a:buClr>
                <a:srgbClr val="C5000B"/>
              </a:buClr>
              <a:buSzPct val="100000"/>
              <a:buFont typeface="Times New Roman" charset="0"/>
              <a:buAutoNum type="arabicPeriod"/>
            </a:pPr>
            <a:r>
              <a:rPr lang="es-ES" dirty="0" smtClean="0">
                <a:solidFill>
                  <a:srgbClr val="004586"/>
                </a:solidFill>
              </a:rPr>
              <a:t>Rinitis </a:t>
            </a:r>
            <a:r>
              <a:rPr lang="es-ES" dirty="0">
                <a:solidFill>
                  <a:srgbClr val="004586"/>
                </a:solidFill>
              </a:rPr>
              <a:t>alérgica persistente </a:t>
            </a:r>
            <a:r>
              <a:rPr lang="es-ES" dirty="0" smtClean="0">
                <a:solidFill>
                  <a:srgbClr val="004586"/>
                </a:solidFill>
              </a:rPr>
              <a:t>grave.</a:t>
            </a:r>
            <a:endParaRPr lang="es-ES" dirty="0">
              <a:solidFill>
                <a:srgbClr val="004586"/>
              </a:solidFill>
            </a:endParaRPr>
          </a:p>
        </p:txBody>
      </p:sp>
      <p:sp>
        <p:nvSpPr>
          <p:cNvPr id="2" name="Marcador de texto 1"/>
          <p:cNvSpPr>
            <a:spLocks noGrp="1"/>
          </p:cNvSpPr>
          <p:nvPr>
            <p:ph type="body" idx="10"/>
          </p:nvPr>
        </p:nvSpPr>
        <p:spPr>
          <a:xfrm>
            <a:off x="263352" y="881367"/>
            <a:ext cx="11665296" cy="1035465"/>
          </a:xfrm>
        </p:spPr>
        <p:txBody>
          <a:bodyPr/>
          <a:lstStyle/>
          <a:p>
            <a:r>
              <a:rPr lang="es-ES" dirty="0"/>
              <a:t>¿Cómo clasificamos la gravedad de la rinitis alérgica de nuestra paciente</a:t>
            </a:r>
            <a:r>
              <a:rPr lang="es-ES" dirty="0" smtClean="0"/>
              <a:t>?</a:t>
            </a:r>
            <a:endParaRPr lang="es-ES" dirty="0"/>
          </a:p>
        </p:txBody>
      </p:sp>
      <p:sp>
        <p:nvSpPr>
          <p:cNvPr id="3" name="Marcador de texto 2"/>
          <p:cNvSpPr>
            <a:spLocks noGrp="1"/>
          </p:cNvSpPr>
          <p:nvPr>
            <p:ph type="body" sz="quarter" idx="11"/>
          </p:nvPr>
        </p:nvSpPr>
        <p:spPr/>
        <p:txBody>
          <a:bodyPr>
            <a:normAutofit lnSpcReduction="10000"/>
          </a:bodyPr>
          <a:lstStyle/>
          <a:p>
            <a:endParaRPr lang="es-ES"/>
          </a:p>
        </p:txBody>
      </p:sp>
      <p:sp>
        <p:nvSpPr>
          <p:cNvPr id="5" name="4 Título"/>
          <p:cNvSpPr>
            <a:spLocks noGrp="1"/>
          </p:cNvSpPr>
          <p:nvPr>
            <p:ph type="title"/>
          </p:nvPr>
        </p:nvSpPr>
        <p:spPr/>
        <p:txBody>
          <a:bodyPr/>
          <a:lstStyle/>
          <a:p>
            <a:r>
              <a:rPr lang="es-ES" b="1" dirty="0" smtClean="0"/>
              <a:t>Pregunta 2</a:t>
            </a:r>
            <a:endParaRPr lang="es-ES" b="1" dirty="0"/>
          </a:p>
        </p:txBody>
      </p:sp>
      <p:sp>
        <p:nvSpPr>
          <p:cNvPr id="9" name="6 Marcador de texto"/>
          <p:cNvSpPr txBox="1">
            <a:spLocks/>
          </p:cNvSpPr>
          <p:nvPr/>
        </p:nvSpPr>
        <p:spPr>
          <a:xfrm>
            <a:off x="2054227" y="908720"/>
            <a:ext cx="7964487" cy="864096"/>
          </a:xfrm>
          <a:prstGeom prst="rect">
            <a:avLst/>
          </a:prstGeom>
        </p:spPr>
        <p:txBody>
          <a:bodyPr vert="horz" lIns="91440" tIns="45720" rIns="91440" bIns="45720" rtlCol="0" anchor="ctr">
            <a:normAutofit/>
          </a:bodyPr>
          <a:lstStyle>
            <a:lvl1pPr marL="0" indent="0" algn="ctr" defTabSz="914400" rtl="0" eaLnBrk="1" latinLnBrk="0" hangingPunct="1">
              <a:spcBef>
                <a:spcPct val="20000"/>
              </a:spcBef>
              <a:buFont typeface="Arial" pitchFamily="34" charset="0"/>
              <a:buNone/>
              <a:defRPr sz="2800" kern="1200">
                <a:solidFill>
                  <a:schemeClr val="tx2"/>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spcBef>
                <a:spcPts val="600"/>
              </a:spcBef>
            </a:pPr>
            <a:endParaRPr lang="es-ES" dirty="0"/>
          </a:p>
        </p:txBody>
      </p:sp>
    </p:spTree>
    <p:extLst>
      <p:ext uri="{BB962C8B-B14F-4D97-AF65-F5344CB8AC3E}">
        <p14:creationId xmlns:p14="http://schemas.microsoft.com/office/powerpoint/2010/main" val="36592782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p:cNvSpPr>
            <a:spLocks noGrp="1"/>
          </p:cNvSpPr>
          <p:nvPr>
            <p:ph type="body" sz="quarter" idx="13"/>
          </p:nvPr>
        </p:nvSpPr>
        <p:spPr/>
        <p:txBody>
          <a:bodyPr>
            <a:normAutofit lnSpcReduction="10000"/>
          </a:bodyPr>
          <a:lstStyle/>
          <a:p>
            <a:endParaRPr lang="es-ES"/>
          </a:p>
        </p:txBody>
      </p:sp>
      <p:sp>
        <p:nvSpPr>
          <p:cNvPr id="6" name="5 Título"/>
          <p:cNvSpPr>
            <a:spLocks noGrp="1"/>
          </p:cNvSpPr>
          <p:nvPr>
            <p:ph type="title"/>
          </p:nvPr>
        </p:nvSpPr>
        <p:spPr/>
        <p:txBody>
          <a:bodyPr>
            <a:normAutofit/>
          </a:bodyPr>
          <a:lstStyle/>
          <a:p>
            <a:r>
              <a:rPr lang="es-ES" b="1" dirty="0"/>
              <a:t>Rinitis </a:t>
            </a:r>
            <a:r>
              <a:rPr lang="es-ES" b="1" dirty="0" smtClean="0"/>
              <a:t>alérgica</a:t>
            </a:r>
            <a:endParaRPr lang="es-ES" b="1" dirty="0"/>
          </a:p>
        </p:txBody>
      </p:sp>
      <p:sp>
        <p:nvSpPr>
          <p:cNvPr id="9" name="8 Rectángulo"/>
          <p:cNvSpPr/>
          <p:nvPr/>
        </p:nvSpPr>
        <p:spPr>
          <a:xfrm>
            <a:off x="9176197" y="1484784"/>
            <a:ext cx="808235" cy="1569660"/>
          </a:xfrm>
          <a:prstGeom prst="rect">
            <a:avLst/>
          </a:prstGeom>
          <a:noFill/>
        </p:spPr>
        <p:txBody>
          <a:bodyPr wrap="none" lIns="91440" tIns="45720" rIns="91440" bIns="45720">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9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4</a:t>
            </a:r>
          </a:p>
        </p:txBody>
      </p:sp>
      <p:graphicFrame>
        <p:nvGraphicFramePr>
          <p:cNvPr id="3" name="Tabla 2"/>
          <p:cNvGraphicFramePr>
            <a:graphicFrameLocks noGrp="1"/>
          </p:cNvGraphicFramePr>
          <p:nvPr>
            <p:extLst>
              <p:ext uri="{D42A27DB-BD31-4B8C-83A1-F6EECF244321}">
                <p14:modId xmlns:p14="http://schemas.microsoft.com/office/powerpoint/2010/main" val="3303381722"/>
              </p:ext>
            </p:extLst>
          </p:nvPr>
        </p:nvGraphicFramePr>
        <p:xfrm>
          <a:off x="3503712" y="817200"/>
          <a:ext cx="5616624" cy="5852160"/>
        </p:xfrm>
        <a:graphic>
          <a:graphicData uri="http://schemas.openxmlformats.org/drawingml/2006/table">
            <a:tbl>
              <a:tblPr firstRow="1" bandRow="1">
                <a:tableStyleId>{5C22544A-7EE6-4342-B048-85BDC9FD1C3A}</a:tableStyleId>
              </a:tblPr>
              <a:tblGrid>
                <a:gridCol w="5616624"/>
              </a:tblGrid>
              <a:tr h="268519">
                <a:tc>
                  <a:txBody>
                    <a:bodyPr/>
                    <a:lstStyle/>
                    <a:p>
                      <a:r>
                        <a:rPr lang="es-ES" dirty="0" smtClean="0"/>
                        <a:t>Duración:</a:t>
                      </a:r>
                      <a:endParaRPr lang="es-ES" dirty="0"/>
                    </a:p>
                  </a:txBody>
                  <a:tcPr/>
                </a:tc>
              </a:tr>
              <a:tr h="268519">
                <a:tc>
                  <a:txBody>
                    <a:bodyPr/>
                    <a:lstStyle/>
                    <a:p>
                      <a:pPr marL="285750" indent="-285750">
                        <a:buClr>
                          <a:srgbClr val="C00000"/>
                        </a:buClr>
                        <a:buFont typeface="Wingdings" panose="05000000000000000000" pitchFamily="2" charset="2"/>
                        <a:buChar char="v"/>
                      </a:pPr>
                      <a:r>
                        <a:rPr lang="es-ES" dirty="0" smtClean="0">
                          <a:solidFill>
                            <a:srgbClr val="C00000"/>
                          </a:solidFill>
                        </a:rPr>
                        <a:t>Intermitente:</a:t>
                      </a:r>
                    </a:p>
                  </a:txBody>
                  <a:tcPr/>
                </a:tc>
              </a:tr>
              <a:tr h="268519">
                <a:tc>
                  <a:txBody>
                    <a:bodyPr/>
                    <a:lstStyle/>
                    <a:p>
                      <a:pPr marL="623888" marR="0" lvl="0" indent="-2603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ü"/>
                        <a:tabLst/>
                        <a:defRPr/>
                      </a:pPr>
                      <a:r>
                        <a:rPr lang="es-ES" u="sng" dirty="0" smtClean="0">
                          <a:solidFill>
                            <a:schemeClr val="accent1"/>
                          </a:solidFill>
                        </a:rPr>
                        <a:t>&lt;</a:t>
                      </a:r>
                      <a:r>
                        <a:rPr lang="es-ES" dirty="0" smtClean="0">
                          <a:solidFill>
                            <a:schemeClr val="accent1"/>
                          </a:solidFill>
                        </a:rPr>
                        <a:t> 4 días a la semana.</a:t>
                      </a:r>
                    </a:p>
                  </a:txBody>
                  <a:tcPr/>
                </a:tc>
              </a:tr>
              <a:tr h="268519">
                <a:tc>
                  <a:txBody>
                    <a:bodyPr/>
                    <a:lstStyle/>
                    <a:p>
                      <a:pPr marL="623888" marR="0" lvl="0" indent="-2603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ü"/>
                        <a:tabLst/>
                        <a:defRPr/>
                      </a:pPr>
                      <a:r>
                        <a:rPr lang="es-ES" u="sng" dirty="0" smtClean="0">
                          <a:solidFill>
                            <a:schemeClr val="accent1"/>
                          </a:solidFill>
                        </a:rPr>
                        <a:t>&lt;</a:t>
                      </a:r>
                      <a:r>
                        <a:rPr lang="es-ES" dirty="0" smtClean="0">
                          <a:solidFill>
                            <a:schemeClr val="accent1"/>
                          </a:solidFill>
                        </a:rPr>
                        <a:t> 4 semanas consecutivas.</a:t>
                      </a:r>
                    </a:p>
                  </a:txBody>
                  <a:tcPr/>
                </a:tc>
              </a:tr>
              <a:tr h="268519">
                <a:tc>
                  <a:txBody>
                    <a:bodyPr/>
                    <a:lstStyle/>
                    <a:p>
                      <a:pPr marL="285750" indent="-285750">
                        <a:buClr>
                          <a:srgbClr val="C00000"/>
                        </a:buClr>
                        <a:buFont typeface="Wingdings" panose="05000000000000000000" pitchFamily="2" charset="2"/>
                        <a:buChar char="v"/>
                      </a:pPr>
                      <a:r>
                        <a:rPr lang="es-ES" dirty="0" smtClean="0">
                          <a:solidFill>
                            <a:srgbClr val="C00000"/>
                          </a:solidFill>
                        </a:rPr>
                        <a:t>Persistente:</a:t>
                      </a:r>
                      <a:endParaRPr lang="es-ES" dirty="0">
                        <a:solidFill>
                          <a:srgbClr val="C00000"/>
                        </a:solidFill>
                      </a:endParaRPr>
                    </a:p>
                  </a:txBody>
                  <a:tcPr/>
                </a:tc>
              </a:tr>
              <a:tr h="268519">
                <a:tc>
                  <a:txBody>
                    <a:bodyPr/>
                    <a:lstStyle/>
                    <a:p>
                      <a:pPr marL="649288"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ü"/>
                        <a:tabLst/>
                        <a:defRPr/>
                      </a:pPr>
                      <a:r>
                        <a:rPr lang="es-ES" dirty="0" smtClean="0">
                          <a:solidFill>
                            <a:schemeClr val="accent1"/>
                          </a:solidFill>
                        </a:rPr>
                        <a:t>&gt; 4 días a la semana.</a:t>
                      </a:r>
                    </a:p>
                  </a:txBody>
                  <a:tcPr/>
                </a:tc>
              </a:tr>
              <a:tr h="268519">
                <a:tc>
                  <a:txBody>
                    <a:bodyPr/>
                    <a:lstStyle/>
                    <a:p>
                      <a:pPr marL="649288"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ü"/>
                        <a:tabLst/>
                        <a:defRPr/>
                      </a:pPr>
                      <a:r>
                        <a:rPr lang="es-ES" dirty="0" smtClean="0">
                          <a:solidFill>
                            <a:schemeClr val="accent1"/>
                          </a:solidFill>
                        </a:rPr>
                        <a:t>&gt; 4 semanas consecutivas</a:t>
                      </a:r>
                      <a:r>
                        <a:rPr lang="es-ES" dirty="0" smtClean="0">
                          <a:solidFill>
                            <a:schemeClr val="dk1"/>
                          </a:solidFill>
                        </a:rPr>
                        <a:t>.</a:t>
                      </a:r>
                      <a:endParaRPr lang="es-ES" dirty="0" smtClean="0"/>
                    </a:p>
                  </a:txBody>
                  <a:tcPr>
                    <a:lnB w="38100" cap="flat" cmpd="sng" algn="ctr">
                      <a:solidFill>
                        <a:schemeClr val="bg1"/>
                      </a:solidFill>
                      <a:prstDash val="solid"/>
                      <a:round/>
                      <a:headEnd type="none" w="med" len="med"/>
                      <a:tailEnd type="none" w="med" len="med"/>
                    </a:lnB>
                  </a:tcPr>
                </a:tc>
              </a:tr>
              <a:tr h="268519">
                <a:tc>
                  <a:txBody>
                    <a:bodyPr/>
                    <a:lstStyle/>
                    <a:p>
                      <a:r>
                        <a:rPr lang="es-ES" b="1" dirty="0" smtClean="0">
                          <a:solidFill>
                            <a:srgbClr val="FFFFFF"/>
                          </a:solidFill>
                        </a:rPr>
                        <a:t>Gravedad:</a:t>
                      </a:r>
                      <a:endParaRPr lang="es-ES" b="1" dirty="0">
                        <a:solidFill>
                          <a:srgbClr val="FFFFFF"/>
                        </a:solidFill>
                      </a:endParaRPr>
                    </a:p>
                  </a:txBody>
                  <a:tcP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4586"/>
                    </a:solidFill>
                  </a:tcPr>
                </a:tc>
              </a:tr>
              <a:tr h="268519">
                <a:tc>
                  <a:txBody>
                    <a:bodyPr/>
                    <a:lstStyle/>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v"/>
                        <a:tabLst/>
                        <a:defRPr/>
                      </a:pPr>
                      <a:r>
                        <a:rPr lang="es-ES" dirty="0" smtClean="0">
                          <a:solidFill>
                            <a:schemeClr val="accent1"/>
                          </a:solidFill>
                        </a:rPr>
                        <a:t>Criterios clasificación</a:t>
                      </a:r>
                      <a:r>
                        <a:rPr lang="es-ES" dirty="0" smtClean="0">
                          <a:solidFill>
                            <a:schemeClr val="dk1"/>
                          </a:solidFill>
                        </a:rPr>
                        <a:t>:</a:t>
                      </a:r>
                      <a:endParaRPr lang="es-ES" dirty="0" smtClean="0">
                        <a:solidFill>
                          <a:schemeClr val="accent1"/>
                        </a:solidFill>
                      </a:endParaRPr>
                    </a:p>
                  </a:txBody>
                  <a:tcPr>
                    <a:lnT w="38100" cap="flat" cmpd="sng" algn="ctr">
                      <a:solidFill>
                        <a:schemeClr val="bg1"/>
                      </a:solidFill>
                      <a:prstDash val="solid"/>
                      <a:round/>
                      <a:headEnd type="none" w="med" len="med"/>
                      <a:tailEnd type="none" w="med" len="med"/>
                    </a:lnT>
                  </a:tcPr>
                </a:tc>
              </a:tr>
              <a:tr h="268519">
                <a:tc>
                  <a:txBody>
                    <a:bodyPr/>
                    <a:lstStyle/>
                    <a:p>
                      <a:pPr marL="623888" marR="0" lvl="0" indent="-2603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ü"/>
                        <a:tabLst/>
                        <a:defRPr/>
                      </a:pPr>
                      <a:r>
                        <a:rPr lang="es-ES" dirty="0" smtClean="0">
                          <a:solidFill>
                            <a:schemeClr val="accent1"/>
                          </a:solidFill>
                        </a:rPr>
                        <a:t>Afecta a las actividades de la vida cotidiana</a:t>
                      </a:r>
                      <a:r>
                        <a:rPr lang="es-ES" dirty="0" smtClean="0">
                          <a:solidFill>
                            <a:schemeClr val="dk1"/>
                          </a:solidFill>
                        </a:rPr>
                        <a:t>.</a:t>
                      </a:r>
                      <a:endParaRPr lang="es-ES" dirty="0" smtClean="0">
                        <a:solidFill>
                          <a:schemeClr val="accent1"/>
                        </a:solidFill>
                      </a:endParaRPr>
                    </a:p>
                  </a:txBody>
                  <a:tcPr/>
                </a:tc>
              </a:tr>
              <a:tr h="268519">
                <a:tc>
                  <a:txBody>
                    <a:bodyPr/>
                    <a:lstStyle/>
                    <a:p>
                      <a:pPr marL="649288"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ü"/>
                        <a:tabLst/>
                        <a:defRPr/>
                      </a:pPr>
                      <a:r>
                        <a:rPr lang="es-ES" dirty="0" smtClean="0">
                          <a:solidFill>
                            <a:schemeClr val="accent1"/>
                          </a:solidFill>
                        </a:rPr>
                        <a:t>Afectación escolar o laboral</a:t>
                      </a:r>
                      <a:r>
                        <a:rPr lang="es-ES" dirty="0" smtClean="0">
                          <a:solidFill>
                            <a:schemeClr val="dk1"/>
                          </a:solidFill>
                        </a:rPr>
                        <a:t>.</a:t>
                      </a:r>
                      <a:endParaRPr lang="es-ES" dirty="0" smtClean="0">
                        <a:solidFill>
                          <a:schemeClr val="accent1"/>
                        </a:solidFill>
                      </a:endParaRPr>
                    </a:p>
                  </a:txBody>
                  <a:tcPr/>
                </a:tc>
              </a:tr>
              <a:tr h="268519">
                <a:tc>
                  <a:txBody>
                    <a:bodyPr/>
                    <a:lstStyle/>
                    <a:p>
                      <a:pPr marL="623888" marR="0" lvl="0" indent="-2603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ü"/>
                        <a:tabLst/>
                        <a:defRPr/>
                      </a:pPr>
                      <a:r>
                        <a:rPr lang="es-ES" dirty="0" smtClean="0">
                          <a:solidFill>
                            <a:schemeClr val="accent1"/>
                          </a:solidFill>
                        </a:rPr>
                        <a:t>Afectación del sueño</a:t>
                      </a:r>
                      <a:r>
                        <a:rPr lang="es-ES" dirty="0" smtClean="0">
                          <a:solidFill>
                            <a:schemeClr val="dk1"/>
                          </a:solidFill>
                        </a:rPr>
                        <a:t>.</a:t>
                      </a:r>
                      <a:endParaRPr lang="es-ES" dirty="0" smtClean="0">
                        <a:solidFill>
                          <a:schemeClr val="accent1"/>
                        </a:solidFill>
                      </a:endParaRPr>
                    </a:p>
                  </a:txBody>
                  <a:tcPr/>
                </a:tc>
              </a:tr>
              <a:tr h="268519">
                <a:tc>
                  <a:txBody>
                    <a:bodyPr/>
                    <a:lstStyle/>
                    <a:p>
                      <a:pPr marL="623888" marR="0" lvl="0" indent="-2603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ü"/>
                        <a:tabLst/>
                        <a:defRPr/>
                      </a:pPr>
                      <a:r>
                        <a:rPr lang="es-ES" dirty="0" smtClean="0">
                          <a:solidFill>
                            <a:schemeClr val="accent1"/>
                          </a:solidFill>
                        </a:rPr>
                        <a:t>Los síntomas son molestos</a:t>
                      </a:r>
                      <a:r>
                        <a:rPr lang="es-ES" dirty="0" smtClean="0">
                          <a:solidFill>
                            <a:schemeClr val="dk1"/>
                          </a:solidFill>
                        </a:rPr>
                        <a:t>.</a:t>
                      </a:r>
                      <a:endParaRPr lang="es-ES" dirty="0" smtClean="0">
                        <a:solidFill>
                          <a:schemeClr val="accent1"/>
                        </a:solidFill>
                      </a:endParaRPr>
                    </a:p>
                  </a:txBody>
                  <a:tcPr/>
                </a:tc>
              </a:tr>
              <a:tr h="268519">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s-ES" b="1" dirty="0" smtClean="0">
                          <a:solidFill>
                            <a:schemeClr val="tx2"/>
                          </a:solidFill>
                        </a:rPr>
                        <a:t>Leve: </a:t>
                      </a:r>
                      <a:r>
                        <a:rPr lang="es-ES" dirty="0" smtClean="0">
                          <a:solidFill>
                            <a:schemeClr val="accent1"/>
                          </a:solidFill>
                        </a:rPr>
                        <a:t>ninguno de los anteriores</a:t>
                      </a:r>
                    </a:p>
                  </a:txBody>
                  <a:tcPr/>
                </a:tc>
              </a:tr>
              <a:tr h="268519">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s-ES" b="1" dirty="0" smtClean="0">
                          <a:solidFill>
                            <a:schemeClr val="tx2"/>
                          </a:solidFill>
                        </a:rPr>
                        <a:t>Moderada: </a:t>
                      </a:r>
                      <a:r>
                        <a:rPr lang="es-ES" dirty="0" smtClean="0">
                          <a:solidFill>
                            <a:schemeClr val="accent1"/>
                          </a:solidFill>
                        </a:rPr>
                        <a:t>uno, dos o tres ítems</a:t>
                      </a:r>
                      <a:r>
                        <a:rPr lang="es-ES" dirty="0" smtClean="0">
                          <a:solidFill>
                            <a:schemeClr val="dk1"/>
                          </a:solidFill>
                        </a:rPr>
                        <a:t>.</a:t>
                      </a:r>
                      <a:endParaRPr lang="es-ES" dirty="0" smtClean="0">
                        <a:solidFill>
                          <a:schemeClr val="accent1"/>
                        </a:solidFill>
                      </a:endParaRPr>
                    </a:p>
                  </a:txBody>
                  <a:tcPr/>
                </a:tc>
              </a:tr>
              <a:tr h="268519">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s-ES" b="1" dirty="0" smtClean="0">
                          <a:solidFill>
                            <a:schemeClr val="tx2"/>
                          </a:solidFill>
                        </a:rPr>
                        <a:t>Grave: </a:t>
                      </a:r>
                      <a:r>
                        <a:rPr lang="es-ES" dirty="0" smtClean="0">
                          <a:solidFill>
                            <a:schemeClr val="accent1"/>
                          </a:solidFill>
                        </a:rPr>
                        <a:t>todos los ítems presentes</a:t>
                      </a:r>
                      <a:r>
                        <a:rPr lang="es-ES" dirty="0" smtClean="0">
                          <a:solidFill>
                            <a:schemeClr val="dk1"/>
                          </a:solidFill>
                        </a:rPr>
                        <a:t>.</a:t>
                      </a:r>
                      <a:endParaRPr lang="es-ES" dirty="0" smtClean="0">
                        <a:solidFill>
                          <a:schemeClr val="accent1"/>
                        </a:solidFill>
                      </a:endParaRPr>
                    </a:p>
                  </a:txBody>
                  <a:tcPr/>
                </a:tc>
              </a:tr>
            </a:tbl>
          </a:graphicData>
        </a:graphic>
      </p:graphicFrame>
    </p:spTree>
    <p:extLst>
      <p:ext uri="{BB962C8B-B14F-4D97-AF65-F5344CB8AC3E}">
        <p14:creationId xmlns:p14="http://schemas.microsoft.com/office/powerpoint/2010/main" val="941799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774" t="-598" b="-1125"/>
          <a:stretch>
            <a:fillRect/>
          </a:stretch>
        </p:blipFill>
        <p:spPr bwMode="auto">
          <a:xfrm>
            <a:off x="2683905" y="848304"/>
            <a:ext cx="6646407" cy="4668928"/>
          </a:xfrm>
          <a:prstGeom prst="rect">
            <a:avLst/>
          </a:prstGeom>
          <a:noFill/>
          <a:ln>
            <a:noFill/>
          </a:ln>
          <a:effectLst/>
          <a:extLst>
            <a:ext uri="{909E8E84-426E-40dd-AFC4-6F175D3DCCD1}">
              <a14:hiddenFill xmlns="" xmlns:a14="http://schemas.microsoft.com/office/drawing/2010/main">
                <a:blipFill dpi="0" rotWithShape="0">
                  <a:blip/>
                  <a:srcRect l="774" t="-598" b="-1125"/>
                  <a:stretch>
                    <a:fillRect/>
                  </a:stretch>
                </a:blip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sp>
        <p:nvSpPr>
          <p:cNvPr id="10" name="2 Título"/>
          <p:cNvSpPr txBox="1">
            <a:spLocks/>
          </p:cNvSpPr>
          <p:nvPr/>
        </p:nvSpPr>
        <p:spPr>
          <a:xfrm>
            <a:off x="1981200" y="159904"/>
            <a:ext cx="8229600" cy="6048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3200" b="0" kern="1200">
                <a:solidFill>
                  <a:schemeClr val="accent1"/>
                </a:solidFill>
                <a:latin typeface="+mj-lt"/>
                <a:ea typeface="+mj-ea"/>
                <a:cs typeface="+mj-cs"/>
              </a:defRPr>
            </a:lvl1pPr>
          </a:lstStyle>
          <a:p>
            <a:endParaRPr lang="es-ES" b="1" dirty="0"/>
          </a:p>
        </p:txBody>
      </p:sp>
      <p:pic>
        <p:nvPicPr>
          <p:cNvPr id="9" name="Imagen 8"/>
          <p:cNvPicPr>
            <a:picLocks noChangeAspect="1"/>
          </p:cNvPicPr>
          <p:nvPr/>
        </p:nvPicPr>
        <p:blipFill rotWithShape="1">
          <a:blip r:embed="rId4" cstate="screen">
            <a:extLst>
              <a:ext uri="{28A0092B-C50C-407E-A947-70E740481C1C}">
                <a14:useLocalDpi xmlns:a14="http://schemas.microsoft.com/office/drawing/2010/main"/>
              </a:ext>
            </a:extLst>
          </a:blip>
          <a:srcRect b="10593"/>
          <a:stretch/>
        </p:blipFill>
        <p:spPr>
          <a:xfrm>
            <a:off x="3074545" y="5497287"/>
            <a:ext cx="5865125" cy="648072"/>
          </a:xfrm>
          <a:prstGeom prst="rect">
            <a:avLst/>
          </a:prstGeom>
        </p:spPr>
        <p:style>
          <a:lnRef idx="2">
            <a:schemeClr val="accent1"/>
          </a:lnRef>
          <a:fillRef idx="1">
            <a:schemeClr val="lt1"/>
          </a:fillRef>
          <a:effectRef idx="0">
            <a:schemeClr val="accent1"/>
          </a:effectRef>
          <a:fontRef idx="minor">
            <a:schemeClr val="dk1"/>
          </a:fontRef>
        </p:style>
      </p:pic>
      <p:sp>
        <p:nvSpPr>
          <p:cNvPr id="4" name="Título 3"/>
          <p:cNvSpPr>
            <a:spLocks noGrp="1"/>
          </p:cNvSpPr>
          <p:nvPr>
            <p:ph type="title"/>
          </p:nvPr>
        </p:nvSpPr>
        <p:spPr/>
        <p:txBody>
          <a:bodyPr/>
          <a:lstStyle/>
          <a:p>
            <a:r>
              <a:rPr lang="es-ES" dirty="0"/>
              <a:t>Algoritmo diagnóstico GEMA </a:t>
            </a:r>
            <a:r>
              <a:rPr lang="es-ES" dirty="0" smtClean="0"/>
              <a:t>4.2</a:t>
            </a:r>
            <a:endParaRPr lang="es-ES" dirty="0"/>
          </a:p>
        </p:txBody>
      </p:sp>
    </p:spTree>
    <p:extLst>
      <p:ext uri="{BB962C8B-B14F-4D97-AF65-F5344CB8AC3E}">
        <p14:creationId xmlns:p14="http://schemas.microsoft.com/office/powerpoint/2010/main" val="365394118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LiveMed">
      <a:dk1>
        <a:srgbClr val="287AC8"/>
      </a:dk1>
      <a:lt1>
        <a:sysClr val="window" lastClr="FFFFFF"/>
      </a:lt1>
      <a:dk2>
        <a:srgbClr val="C5000B"/>
      </a:dk2>
      <a:lt2>
        <a:srgbClr val="EEECE1"/>
      </a:lt2>
      <a:accent1>
        <a:srgbClr val="004586"/>
      </a:accent1>
      <a:accent2>
        <a:srgbClr val="808080"/>
      </a:accent2>
      <a:accent3>
        <a:srgbClr val="585858"/>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vert="horz" lIns="91440" tIns="45720" rIns="91440" bIns="45720" rtlCol="0" anchor="ctr">
        <a:noAutofit/>
      </a:bodyPr>
      <a:lstStyle>
        <a:defPPr algn="ctr">
          <a:defRPr sz="2400" dirty="0" smtClean="0"/>
        </a:defPPr>
      </a:lstStyle>
    </a:txDef>
  </a:objectDefaults>
  <a:extraClrSchemeLst/>
  <a:extLst>
    <a:ext uri="{05A4C25C-085E-4340-85A3-A5531E510DB2}">
      <thm15:themeFamily xmlns:thm15="http://schemas.microsoft.com/office/thememl/2012/main" name="Presentación1" id="{DB3703F0-A6B8-46F9-B4A8-052571F311E0}" vid="{48F1D56D-FAD3-4DC2-96A7-77F88DA5108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ProgramaAAP2017Plantilla</Template>
  <TotalTime>125</TotalTime>
  <Words>3591</Words>
  <Application>Microsoft Office PowerPoint</Application>
  <PresentationFormat>Panorámica</PresentationFormat>
  <Paragraphs>419</Paragraphs>
  <Slides>37</Slides>
  <Notes>33</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37</vt:i4>
      </vt:variant>
    </vt:vector>
  </HeadingPairs>
  <TitlesOfParts>
    <vt:vector size="48" baseType="lpstr">
      <vt:lpstr>ＭＳ Ｐゴシック</vt:lpstr>
      <vt:lpstr>Arial</vt:lpstr>
      <vt:lpstr>Arial Narrow</vt:lpstr>
      <vt:lpstr>Calibri</vt:lpstr>
      <vt:lpstr>Cambria Math</vt:lpstr>
      <vt:lpstr>Microsoft Himalaya</vt:lpstr>
      <vt:lpstr>Palatino Linotype</vt:lpstr>
      <vt:lpstr>Times New Roman</vt:lpstr>
      <vt:lpstr>Trebuchet MS</vt:lpstr>
      <vt:lpstr>Wingdings</vt:lpstr>
      <vt:lpstr>Tema de Office</vt:lpstr>
      <vt:lpstr>Controlando asma y rinitis: algo más que fármacos</vt:lpstr>
      <vt:lpstr>Caso clínico</vt:lpstr>
      <vt:lpstr>Caso clínico: anamnesis</vt:lpstr>
      <vt:lpstr>Caso clínico: antecedentes personales</vt:lpstr>
      <vt:lpstr>Pregunta 1</vt:lpstr>
      <vt:lpstr>Algoritmo diagnóstico de rinitis</vt:lpstr>
      <vt:lpstr>Pregunta 2</vt:lpstr>
      <vt:lpstr>Rinitis alérgica</vt:lpstr>
      <vt:lpstr>Algoritmo diagnóstico GEMA 4.2</vt:lpstr>
      <vt:lpstr>Caso clínico: exploración física </vt:lpstr>
      <vt:lpstr>Caso clínico: exploración física </vt:lpstr>
      <vt:lpstr>Pregunta 3</vt:lpstr>
      <vt:lpstr>Caso clínico: exploraciones complementarias</vt:lpstr>
      <vt:lpstr>Caso clínico: exploraciones complementarias</vt:lpstr>
      <vt:lpstr>Pregunta 4</vt:lpstr>
      <vt:lpstr>Pregunta 5</vt:lpstr>
      <vt:lpstr>Crisis asmática: evaluación de la gravedad</vt:lpstr>
      <vt:lpstr>Pregunta 6</vt:lpstr>
      <vt:lpstr>Manejo de la crisis asmática</vt:lpstr>
      <vt:lpstr>Evolución</vt:lpstr>
      <vt:lpstr>Evolución del caso clínico</vt:lpstr>
      <vt:lpstr>Pregunta 7</vt:lpstr>
      <vt:lpstr>Adherencia: concepto fundamental</vt:lpstr>
      <vt:lpstr>Presentación de PowerPoint</vt:lpstr>
      <vt:lpstr>Pregunta 8</vt:lpstr>
      <vt:lpstr>Clasificación gravedad</vt:lpstr>
      <vt:lpstr>Tratamiento ASMA</vt:lpstr>
      <vt:lpstr>Causas de asma de control difícil</vt:lpstr>
      <vt:lpstr>¿Qué podemos hacer para mejorar el control del asma?: diagnosticar la posible rinitis concomitante</vt:lpstr>
      <vt:lpstr>Presentación de PowerPoint</vt:lpstr>
      <vt:lpstr>Pregunta 9</vt:lpstr>
      <vt:lpstr>Revisión de la respuesta y ajuste del tratamiento</vt:lpstr>
      <vt:lpstr>Tratamiento al alta y evolución</vt:lpstr>
      <vt:lpstr>Clasificación control GEMA 4.2</vt:lpstr>
      <vt:lpstr>Conclusiones. Rinitis</vt:lpstr>
      <vt:lpstr>Conclusiones. Asma</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Controlando asma y rinitis:  algo más que fármacos</dc:title>
  <dc:creator>José María</dc:creator>
  <cp:lastModifiedBy>Live Med</cp:lastModifiedBy>
  <cp:revision>52</cp:revision>
  <dcterms:created xsi:type="dcterms:W3CDTF">2017-02-28T18:15:07Z</dcterms:created>
  <dcterms:modified xsi:type="dcterms:W3CDTF">2017-10-03T18:32:01Z</dcterms:modified>
</cp:coreProperties>
</file>