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8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9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8" r:id="rId4"/>
    <p:sldId id="298" r:id="rId5"/>
    <p:sldId id="262" r:id="rId6"/>
    <p:sldId id="263" r:id="rId7"/>
    <p:sldId id="259" r:id="rId8"/>
    <p:sldId id="308" r:id="rId9"/>
    <p:sldId id="303" r:id="rId10"/>
    <p:sldId id="269" r:id="rId11"/>
    <p:sldId id="296" r:id="rId12"/>
    <p:sldId id="272" r:id="rId13"/>
    <p:sldId id="295" r:id="rId14"/>
    <p:sldId id="302" r:id="rId15"/>
    <p:sldId id="285" r:id="rId16"/>
    <p:sldId id="297" r:id="rId17"/>
    <p:sldId id="305" r:id="rId18"/>
    <p:sldId id="288" r:id="rId19"/>
    <p:sldId id="294" r:id="rId20"/>
    <p:sldId id="281" r:id="rId21"/>
    <p:sldId id="307" r:id="rId22"/>
    <p:sldId id="312" r:id="rId23"/>
    <p:sldId id="313" r:id="rId24"/>
    <p:sldId id="299" r:id="rId25"/>
    <p:sldId id="290" r:id="rId26"/>
    <p:sldId id="310" r:id="rId27"/>
    <p:sldId id="292" r:id="rId28"/>
    <p:sldId id="300" r:id="rId29"/>
    <p:sldId id="275" r:id="rId30"/>
    <p:sldId id="301" r:id="rId31"/>
    <p:sldId id="293" r:id="rId32"/>
    <p:sldId id="311" r:id="rId33"/>
    <p:sldId id="304" r:id="rId34"/>
    <p:sldId id="306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1" autoAdjust="0"/>
    <p:restoredTop sz="95238" autoAdjust="0"/>
  </p:normalViewPr>
  <p:slideViewPr>
    <p:cSldViewPr>
      <p:cViewPr varScale="1">
        <p:scale>
          <a:sx n="67" d="100"/>
          <a:sy n="67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0:39.3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0,0 0,0 0,0 0,0 0,0 0,0 0,0 0,0 0,0 0,0 0,0 0,0 0,0 0,0 0,0 0,0 0,0 0,0 0,0 0,0 0,0 0,0 0,0 0,0 0,0 0,0 0,0 0,0 0,0 0,0 0,0 0,0 0,0 0,0 0,0 0,0 0,0 0,0 0,0 0,0 0,0 0,0 0,0 0,0 0,0 0,0 0,0 0,0 0,0 0,0 0,0 0,0 0,0 0,0 0,4 0,2 0,-1 0,-1 0,-1 0,-1 0,-1 0,4 0,0 0,0 0,-1 0,-1 5,3 0,0 0,-1-1,0-1,-3-1,4-1,0 0,0-1,-2 0,3-1,0 1,-1 0,2 0,1 0,-3 0,-1 0,3 0,-1 4,-1 1,2 0,0 0,-1-2,2-2,0 0,-3 0,3-1,0 0,2-1,-1 1,-2 0,2 0,-1 0,3 0,-2 0,-2 0,2 4,-1 1,2 1,-1-2,3-1,-2-1,2-1,-2-1,-2 0,1 0,-1 0,2-1,0 1,-3 0,1 0,0 0,2 0,0 0,-3 0,1 0,0 0,-2 0,2 4,0 2,-2-1,1-1,1-1,-2-1,-3-1,3-1,0 0,-1 0,3 0,-1 0,-2-1,-1 1,2 0,1 0,-2 0,2 0,0 0,-1 0,-2 0,2 0,0 0,-1 0,2 0,1 0,-3 0,-1 0,2 0,0 0,-1 0,3 0,-1 0,-1 0,2 0,-1 0,3 0,-1 0,-1 0,1 0,-1 0,2 0,-1 0,3 0,-2 0,-2 0,1 0,-1 0,2 0,-1 0,2 0,0 0,0 0,0 0,-3 0,1 0,-1 0,2 0,-1 0,2 0,-1 0,-2 0,1 0,-1 0,2 0,0 0,-3 0,1 0,0 0,-2 0,2 0,0 0,-3 0,3 0,0 0,-3 0,3 0,0 0,-3 0,-1 0,2 0,0 0,-1 0,3 0,-1 0,-2 0,-1 0,2 0,1 0,-3 0,4 0,-1 0,-1 0,-2 0,2 0,0 0,-1 0,-2 0,3 0,0 0,-1 0,-2 0,3 0,0 0,-1 0,-2 0,-1 0,3 0,0 0,-1 0,-1 0,3 0,0 0,-1 0,-2 0,3 0,1 0,-3 0,4 0,-1 0,-1 0,2 0,0 0,-2 0,2 0,-1 0,-1 0,2 0,-1 0,3 0,-1 0,3 0,-2 0,-2 0,1 0,-1 0,2 0,0 0,-3 0,2 0,-1 0,2 0,-1 0,-2 0,2 0,-1 0,-2 0,2 0,-1 0,-1 0,2 0,-1 0,3 0,-1 0,-2 0,2 0,-1 0,3 0,-2 0,-2 0,2 0,-1 0,2 4,-1 2,-1-1,0-1,0-1,2-1,0-1,1-1,3 0,0 0,0 0,-2 0,1 0,-2-1,2 1,-3 0,2 0,-2 0,2 0,-2 0,2 0,-2 0,2 0,-2 0,2 0,-1 0,0 0,0 0,1 0,-2 0,2 0,-2 0,2 0,-2 0,-2 0,1 0,-1 0,2 0,-1 0,-2 0,2 0,-1 0,-2 0,2 0,-1 0,-1 0,2 0,-1 0,-1 0,2 0,-1 0,3 0,-1 0,-1 0,0 0,1 0,1 0,-1 0,2 0,0 0,0 0,0 0,1 0,-2 0,2 0,-1 0,1 0,-2 0,2 0,-2 0,2 0,2 0,0 0,0 0,-2 0,1 0,2 0,-1 0,-4 0,1 0,-2 0,1 0,0 0,1 0,-1 0,1 0,0 0,0 0,0 0,1 0,-2 0,-2 0,1 0,-1 0,2 0,-1 0,2 0,-1 0,-2 0,1 0,-1 0,2 0,0 0,1 0,-1 0,2 0,-2 0,2 0,-1 0,0 0,0 0,1 0,-2 0,2 0,2 0,0 0,0 0,-2 0,1 0,-2 0,1 0,-1 0,0 0,0 0,0 0,4 0,-2 0,1 0,-2 0,1 0,-2 0,-3 0,1 0,-1 0,2 0,-1 0,-2 0,2 0,-1 0,2 0,-1 0,-2 0,2 0,-1 0,-2 0,2 0,-1 0,3 0,-1 0,3 0,-2 0,2 0,-2 0,2 0,-1 0,1 0,-2 0,2 4,-2 2,2-1,-1-1,0-1,0-1,1-1,-2 0,2-1,-2-1,2 1,-2 0,2 0,3 0,-2 0,1 0,-2 0,1 0,-2 0,1 0,-1 0,-4 0,2 0,-1 0,2 0,-1 0,2 0,-1 0,-2-5,1 0,-1 0,2 1,0 1,1 1,-1 1,-2 0,1 1,-1 0,-2 1,2-1,-1 0,-1 0,1 0,1 0,-2 0,-3 0,3 0,0 0,-1 0,-2 0,3 0,0 0,-1 0,2 0,1 0,-2 0,2 0,-1 0,-1 0,-2 0,2 0,0 0,-1 0,-2 0,3 0,0 0,-1 0,-2 0,3 0,0 0,-1 0,-2 0,3 0,0 0,-1 0,3 0,3 0,0 0,2 0,3 0,3 0,1 0,-2 0,0 0,0 0,-2 0,-1 0,-3 0,1 0,-2 0,1 0,-2 0,-3 0,2 0,-1 0,1 0,0 0,-2 0,2 0,-1 0,-2 0,-2 0,2 0,0 0,-1 0,-2 0,-2 0,0 0,-2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1:24.6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1,'4'0,"6"0,4 0,5 0,7 0,12 4,7 1,9 0,3 0,0-2,-6-2,-6 0,-8 0,-6-1,-4 0,-2-1,-2 1,0 0,0 0,0 0,0 0,1 0,0 0,0 0,0 0,0 0,0 0,1-4,-1-2,4 1,-2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1:38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1,'0'4,"4"1,5 1,6 2,8 0,5 4,1 2,4 1,-3 0,0-2,1-2,6-5,2-2,-2-2,1-1,-2-1,1-1,3 0,6 5,0 1,1 0,-5-1,0-1,-3-1,-5-1,-4-1,-2 0,-3 0,0 0,-2-1,1 1,3 0,2 0,0 0,-1 0,8 0,5 0,0 0,-3 0,-4 0,-3 0,-3 0,-2 0,-2 0,0 0,3 0,6 0,6 0,4 0,2 0,3 0,-3 0,-5 0,-5 0,-5 0,1 0,4 0,3 0,5 0,2 0,2 0,-3 0,-5 0,4 0,-2 0,-3 0,-1 0,2 0,7 0,4 0,-3 0,-5 0,-5-4,-6-2,5 1,5 1,-2 1,7 1,-2 1,0 1,2 0,0 0,-3-4,-5-1,-1 0,2 1,2-3,11-5,13 1,8 1,-1 3,1 2,-5-2,-6 1,-4 0,-9 2,-3 2,-7 0,-5 2,-1 0,4 0,-2 0,6 1,4-1,3 0,6 0,1 0,-4 0,-7 0,-6 0,-6 0,-5 0,-2 0,-1 0,-1 0,0 0,0 0,0 0,1 0,-1 0,1 0,1 0,-1 0,0 0,0 0,1 0,-1 0,0 0,0 0,0 0,1 0,3 0,6 0,1 0,-2 0,-1 0,1 0,-1 0,-1 0,-10 4,-10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4:32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0,'4'0,"5"0,6 0,12 0,14 0,17 0,10 0,7 0,2 0,-3 0,-11 0,-11 0,-7 0,-7 0,-1 0,1 0,-2 0,1 0,3 0,3 0,2 0,1 0,-2 0,-1 0,-4 0,-3 0,-5 0,-3 0,-3 0,0 0,-2 0,0 0,5 0,5 0,10 0,5 0,-1 0,-4 0,-6 0,-5 0,-3 0,-3 0,-2 0,3 0,2 0,-1 0,4 0,4 0,5 0,3 0,2 0,2 0,5 0,6 0,5 0,4 0,-1 0,-8 0,-10 0,-9 0,1 0,5 0,13 0,11 0,15 0,10 0,0 0,-7 0,-6 0,-14 0,-13 0,-13 0,0 0,-4 0,-4 0,-4 0,2 0,-2 0,0 0,2 4,0 2,-2-1,-1-1,-2-1,3-1,4-1,6-1,7 0,4 0,2 0,0 0,-5 0,-6-1,-7 1,-5 0,1 0,3 0,5 0,11 0,10 0,7 0,0 0,2 0,-4 0,-8 0,-5 0,-4 0,-6 0,-6 0,-5 0,-3 0,1 0,1 0,2 0,1 0,6 0,2 0,-3 0,-4 0,-3 0,-3 4,-2 2,-1-1,3-1,1-1,0-1,-2-1,0 0,3-1,0-1,0 1,3 0,3 0,5 0,3 0,-2 0,-3 0,-5 0,-4 0,-3 0,-2 0,-1 0,0 0,-1 0,0 0,5 0,1 0,0 0,8 0,9 0,6 0,1 0,1 0,-1 0,-1 0,-6 0,-6 0,3 0,1 0,7 4,2 1,4 0,2 0,-6-2,-8-2,-7 0,-6 0,-5-1,-2 0,-2-1,0 1,0 0,0 0,0 0,1 0,-1 0,6 0,0 0,1 0,-2 0,-1 0,-1 0,0 0,-2 0,1 0,-6-4,-4-2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4:34.7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1,'4'0,"5"0,6 0,4 0,7 0,8 0,18 0,29 0,26 0,23 0,14 0,3 0,-10 0,-21 0,-26 0,-25 0,-18 0,-14 0,-8 0,-4 0,-1 0,-1 0,1 0,1 0,2 0,0 0,5 0,5 0,2 0,-1 0,-2 0,-3 0,-2 0,-1 0,-2 0,1 0,-2 0,1 0,4 0,9 0,12 0,5 0,-3 0,-5 0,-7 0,-10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4:37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0,'4'0,"6"0,9 0,14 0,13 0,16 0,9 0,1 0,-7 0,-7 0,-10 0,-7 0,-8 0,3 0,8 0,9 0,11 4,12 2,10-1,-3-1,-2-1,-11-1,-13-1,-13 0,-9-1,-7-1,1 1,-1 0,-2 0,0 0,0 0,-2-1,0 1,1 0,-1 0,0 0,-5 5,0 0,0 0,1 0,1-2,1-2,2 0,-1 0,-3-1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4:38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15,'4'0,"5"0,10 0,6 0,2 0,1 0,0 0,11 0,16 0,23 0,27 0,17 0,3 0,-7 0,-11 0,-15 0,-20 0,-18 0,-13 0,-7 0,-3 0,-5 0,-1 0,3 0,0 0,-4-4,-2-2,-4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4:41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1,'4'0,"6"0,4 0,5 0,3 0,2 0,1 0,0 0,1 0,3 0,9 0,7 0,0 0,-4 0,-5 0,-4 0,-4 0,-2 0,-2 0,0 0,3 0,6 0,10 0,5 0,7 0,-2 0,-1 0,-6 0,-6 0,-6 0,-5 0,-3 0,-2 0,-1 0,4 0,6 0,13 0,12 0,12 0,10 0,1 0,-6 0,-12 0,-11 0,-12 0,-8 0,-9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4:44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26,'4'0,"6"0,5 0,4 0,7 0,7 0,7 0,8 0,9 0,15 0,16 0,9 0,5 0,-3 0,-9 0,-5-4,-3-2,0 1,3 1,-1 1,-7 1,-3 1,-2 1,-6 0,3 0,-2 0,-5 0,1 0,-4 1,-2-1,0 0,12 0,10 0,13 0,15 4,6 1,0 1,-3-2,-7-1,-10-1,-11-1,-8-1,-9 0,-2 0,0 0,2-1,6 1,3 0,2 0,-4 0,-6 0,-10 0,-7 0,-2 0,-7 0,4 0,-3 0,1 0,1 0,1 0,-2 0,-4 0,-5 0,-4 0,-2 0,-2 0,3 0,4 0,2 0,-1 0,-2 0,-2 0,-2 0,-2 0,4 0,0 0,0 0,-1 0,-1 0,-1 0,3 0,1 0,3 0,5 0,0 0,-3 0,-3 0,-3 0,-2 0,-1 0,-2 0,0 0,0 0,-1 0,1 0,0 0,0 0,0 0,4 0,2-4,-1-2,-1 1,-9 1,-8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5:29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1,'4'0,"5"0,6 0,8 0,13 0,8 0,9 0,4 0,1 0,-2 0,-7 0,-6 0,-7 0,-6 0,-3 0,-3 0,-1 0,0 0,0 0,0 0,0 0,5 0,1 0,1 0,-2 0,-5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5:35.7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74,'4'0,"5"0,6 0,4 0,3 0,2 0,1 0,0 0,0 0,4 0,10 0,14 0,15 0,8 0,3 0,1 0,-5 0,-11 0,-8 0,-10 0,-8 0,-3 0,1 0,3 0,7 0,4-4,5-2,7 1,4 1,-5 1,-8 1,-9-3,-9-1,-1 1,2 1,10 1,19 1,23 1,13 5,13 6,1 1,-16-1,-21-3,-23-2,-17-2,-6-2,3 0,8-1,5-1,7-3,2-2,3 0,5-2,3-1,-2 2,-7 2,-11 1,-8 3,-8 0,-5 1,-2 0,6 0,2 1,0-1,-2 0,-2-4,-2-1,-1 0,-1 0,-1 2,0 2,8 0,7 0,9 1,0 0,-3 0,-6 1,-1-1,-2 0,-1 0,0 0,-3 0,-3 0,2 0,0 0,-1 0,-2 0,7 0,1 0,4 0,-2 0,-3 0,1 0,2 0,4 0,2 0,6 0,3 0,5 0,0 0,-5 0,-7 0,-8 0,-2 0,5 4,16 6,16 1,19 2,23 0,8 1,0-2,-8-2,-13-4,-18-2,-11-2,-11-1,-11-2,-10 1,-8-1,-6 1,1-1,0 1,0 0,-2 0,-1 0,4 0,9 0,11 0,5 0,1 0,-4 0,-7 0,-6 0,-7 0,-3 0,-3 0,-1 0,-1 0,-1 0,1 0,1 0,-1 0,1 0,-4-4,-1-2,0 1,5 1,3 1,0 1,1-3,-6-1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0:41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0,0 0,0 0,0 0,0 0,0 0,0 0,0 0,0 0,0 0,0 0,0 0,0 0,0 0,0 0,0 0,0 0,0 0,0 0,0 0,0 0,0 0,0 0,0 0,4 0,2 0,-1 0,-1 0,-1 0,-1 0,-1 0,-1 0,0 0,0 0,4 0,1 0,0 0,-1 0,3 0,1 0,2 0,0 0,2 4,0 2,1-1,-1-1,1-1,-2-1,2-1,-1-1,1 0,-2 0,2 0,-2 0,2-1,-2 1,2 0,3 0,2 0,-1 0,0 0,1 4,2 2,2-1,1-1,-4-1,0-1,0-1,2-1,0 0,2 0,0 0,1 0,-4 4,-1 1,0 0,1-1,2-1,-4-1,0-1,1 0,1-1,-3-1,0 1,1 0,2 0,1 0,2 0,0 0,1 0,1 4,-1 1,1 0,-1 0,1-2,-1-2,0 0,0 0,1-1,-1 0,0-1,0 1,0 0,0 4,1 1,-1 1,0-2,0-1,0-1,1-1,-1-1,4 0,2 0,-1 4,0 1,-2 0,-1-1,3-1,1-1,0-1,-2-1,-1 0,-1 0,-1 0,-1 4,0 1,0 0,0-1,4-1,2-1,-1-1,3-1,1 0,-2 0,3 0,-1 4,-2 1,-2 0,3-1,-1-1,-1-1,-2-1,-1 0,-1-1,-1-1,-1 1,0 0,0 0,4 0,1 0,0-1,4 6,-1 0,4 0,-1 0,2-3,-2 0,3-1,-2 0,1-1,-1 0,1-1,-2 1,2 0,-1 0,1 0,-1 0,1 0,-2 0,2 0,-1 0,-3 0,1 0,-1 0,-2 0,-2 0,2 0,0 0,-1 0,-2 0,-1 0,-1 0,-2 0,1 0,-1 0,-5 0,0 0,0 0,0 0,2 0,2 0,0 0,-3 0,-2 0,1 0,2 0,-4 0,0-4,1-2,-2 1,0 1,1 1,-2 1,1 1,-3 0,1 1,-3 1,-2-1,1 0,-1 0,2 0,-1 1,-2-1,1 0,0 0,-2 0,-2 0,2 0,0 0,-1 0,2 0,0 0,-1 0,-3 0,4 0,-1 0,-1 0,-2 0,-1 0,2 0,1 0,0 0,-2 0,-2 0,0 0,3 0,0 0,1 0,-3 0,0 0,-1 0,-1 0,3 0,1 0,0 0,-1 0,-1 0,-1 0,-1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5:37.7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1,'4'0,"6"0,5 0,8 0,13 0,8 0,5 0,-2 0,0 0,-5 0,-5 0,-4 0,0 0,-2 0,3 0,-1 0,-2 0,-1 0,-3 0,3 0,4 0,10 0,4 0,7 0,2 0,0 0,-6 0,-7 0,-7 0,-6 0,-4 0,-3 0,0 0,-2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5:46.5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0,'5'0,"4"0,14 0,7 0,7 0,9 4,13 2,5-1,4-1,3-1,-3-1,-9-1,-9 0,-11-1,2-1,5 1,8 0,11 0,11 0,9 0,6 0,0 0,-6 0,-7 0,-11 0,-10 0,-6 0,-7 0,-3 0,3 0,12 0,3 0,5 0,0 0,0 0,-1 0,-4 0,1 0,2 0,7 0,9 4,7 1,5 0,9 0,3-2,-7-2,-12 0,-15 0,-12-1,-10 0,-10 4,-2 1,0 0,4-1,3 3,-1 0,1-1,-3-1,-3-2,-4-1,-3-2,-2 1,-1-2,-1 1,-1 0,1 0,-1-1,1-3,0-1,0-1,0 2,0 1,0 1,1 1,-1 1,0 0,0 0,0 0,1 1,-18-1,-8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5:49.6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0 114,'4'0,"6"0,5 0,8 0,9 0,10 0,3 0,7 0,1 0,1 0,3 0,1 0,2 0,3 0,4 0,7 0,7 0,6 0,5 0,-1 0,-4 0,-3 0,-5 0,-7 0,-4 0,-5 0,0 0,-4 0,1 0,3 0,7 0,16 0,6 0,4 0,1 0,-6 0,-3 0,-9 0,-8 0,-9 0,-7 0,0 0,-1 0,-2 0,3 0,0 0,0 0,1 0,1 0,-2 0,2 0,5 0,-2 0,-1-4,-4-1,-2-5,-2 1,-1 1,-2 1,4 3,6 6,9 3,17 0,8 3,4 1,-2-1,-12-3,-17-1,-11-2,-6-1,-3-1,2 0,11 0,12-1,9 1,13 4,7 1,-5 0,-14-1,-14-1,-12-1,-12-1,-10 0,4-1,10-1,16 1,8 0,9 0,4 0,-5 0,-2-1,-7 1,-6 0,6 0,4 0,6 1,6-1,9 4,6 1,-3 0,-5 0,-10-2,-3-2,-2 0,2 0,5-1,3 4,9 1,-1 0,-3-1,-14 3,-16 0,-14-1,-7-1,-3-2,1-1,2-2,6 1,8-2,2 1,1 0,-3-1,-5 1,-8 0,-7 0,-1 0,-2 0,2 0,7 0,5 0,11 0,8 0,2 0,1 0,-7 0,0 0,-4 0,-3 0,7 0,12 0,23 0,25 0,15 0,18 0,3 0,-4 0,-16 0,-23 0,-23 0,-18 0,-18 0,-10 0,-8 0,-7-4,-4-1,-2-1,-2 2,1-3,-1 0,1 0,0 3,1-3,4 0,6 1,5-3,4 1,-1-3,-4 1,-7-3,-6 2,1 2,1 3,-1-2,8 1,-2-3,-2 0,-2 2,-2 3,-1-3,-9 1,-7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5:52.4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0,'4'0,"6"0,9 0,9 0,13 0,20 0,32 0,33 0,37 0,15 0,6 0,-16 0,-24 0,-24 0,-29 0,-17 0,-13 0,-5 0,1 0,7 0,5 0,3 0,2 0,4 0,2 0,3 0,9 0,0 0,-2 0,-9 0,-10 0,-9 0,-6 0,-5 0,-3 0,3 0,6 0,12 0,24 0,26 0,24 0,17 4,2 2,-10-1,-18-1,-29-1,-27-1,-23-1,-13 0,-5-1,-1-1,-2 5,1 2,7-1,5-1,-2-1,-4-2,-5 0,-5 0,-3-1,6 0,5-1,5 1,2 0,6 0,7 0,1 0,3 0,-5 0,-4 0,0 0,1 0,6 4,10 1,4 1,7 2,-2 0,-8-1,-6-1,-12-3,-10-1,-8-1,-3-1,2 0,3-1,11 1,14 0,13-1,10 1,2 0,-5 0,-4 0,-12 0,-5 0,-5 0,5 0,12 0,14 0,5 4,2 2,-2-1,-9-1,-14-1,-16-1,-12-1,-9-1,-3 0,7 0,17 4,29 5,16 2,16-2,1-2,-15-2,-21-2,-20-2,-12 0,-9-1,-4-1,-4 1,2-1,3 1,-1 0,-1 0,-4 0,-1 0,-3 0,-1 0,4 0,0 0,0 0,-1 0,-2 0,0 0,-1 0,0 0,-1 0,4 0,1 0,1 0,-2 0,-1 0,-1 0,-1 0,4 0,13 0,20 0,16 0,7 0,-3 0,-7-4,-12-2,-12 1,-12 1,-11-3,-12-1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5:54.3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74,'4'0,"18"0,26 0,29 0,26 0,25 0,19 0,1 0,-12 0,-25 0,-28-4,-19-1,-13 0,-6-4,-3 1,4 1,6 2,15 1,9 2,-1 2,-5-5,-10 0,-11 0,-10 1,-7 2,-5 0,1 1,16 1,21 0,25 4,25 2,14-1,-2 0,-11-2,-21-1,-23 3,-15 1,-9-1,0 3,4 0,1 3,-4 0,-7-3,-5-2,-6-2,-4-2,2-1,0 3,8 1,9 0,-3 3,-4 0,-9-1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15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1,'0'4,"4"1,5 1,10-2,6 3,10 0,4 0,4 1,-2 1,0-2,-2-2,-4-2,-4-2,2 0,2 3,5 2,6-2,14 0,3-1,0 3,-3 0,-7-1,-9 0,-7-3,-6 0,-5-1,2-1,1 0,-2 0,8-1,2 1,-1 0,-3 0,-3 0,-2 0,-2 0,-1 0,-1 0,-1 0,1 0,0 0,0 0,4 0,1 0,9 0,9 0,10 0,11 0,3 0,1 0,-3 0,-10 0,-10 0,-9 0,-4 0,-4 0,6 0,8 0,13 4,16 1,13 1,12-2,9-1,-6-1,-7-1,-17-1,-13 0,-14 0,-11 0,-1 4,5 1,16 0,10-1,13-1,13-1,7-1,-3-1,-14 0,-13 0,-16 0,-9 0,-8-1,-8 1,-6 0,2 0,0 0,-2 0,0 0,-1 0,-1 0,-1 0,0 0,0 0,0 0,0 0,0 0,0 0,1 0,-5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17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0,'4'0,"5"0,10 0,10 0,8 0,1 0,0 0,0 0,-2 0,-2 0,-4 0,-2 0,-2 0,-1 0,7 0,15 4,16 2,17-1,17 3,11 1,9-2,-4-2,-9-2,-13-1,-18-1,-18-1,-14 0,-10 0,-1-1,5 1,14 0,24 0,11 4,3 1,-4 0,-8 0,-13-2,-9-2,-8 0,-9 0,-2-1,1 4,8 1,12 0,18-1,17-1,9-1,-3-1,-11-1,-6 4,-14 1,-12 0,-13-1,-8-1,-5-1,-4-1,-1-1,0 0,-1 0,2 0,0 0,0-1,1 1,4 0,6 0,5 0,0 0,6 0,0 0,3 0,3 0,-3 0,-7 0,-5 0,-5 0,5 0,0 0,6 0,9 0,8 0,10 0,6 0,-2 0,-9 0,-11 0,-11 0,-8 0,-2 0,6 0,5 0,8 0,-2 0,-4 0,-6 0,-14 0,-14 0,-15 0,-5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22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34,'4'0,"6"0,5 0,4 0,7 0,3 0,1 0,0 0,-2 0,-1 0,-1 0,-1 0,3 0,10 0,6 0,0-4,-3-1,-5 0,-4 0,-4 2,-2 2,-2 0,0 0,-1 1,1 0,-1 1,1-1,-4-4,-6-1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23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0,'4'0,"6"0,5 0,4 0,3 0,6 0,2 0,1 0,-2 0,-1 0,-1 0,-2 0,0 0,0 0,3 0,1 0,0 0,-1 0,-1 0,-1 0,-1 0,0 0,-1 0,0 0,0 0,0 0,0 0,0 0,0 0,0 0,1 0,-5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29.9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49,'4'0,"6"0,5 0,4 0,7 0,3 0,5 0,1 0,-1 0,-3 0,-2 0,-3 0,4 0,0 0,-1 0,-1 0,-1 0,-2 0,0 0,0 0,3 0,1 0,0 0,0 0,2 0,4 0,5 0,4 0,6 0,-1 0,0 0,-5 0,-6 0,4 0,6 0,0 0,-5 0,-5 0,-6 0,-3 0,-3 0,-1 0,-2 0,0 0,1 0,-1 0,0 0,5 0,2 0,3 0,1 0,7 0,4 0,-1-4,-4-1,-4 0,-5 0,-3 2,-3 2,-1 0,0 0,-1 1,1 0,3 1,2-5,5-2,7 1,3 1,-4 1,-3 1,-5 1,2 1,-3 0,8 0,4 0,3 1,3-1,-4 0,-5 0,-1 0,-3 0,-4 0,2 0,-2 0,-2 0,-2 0,-1 0,-2 0,0 0,-1 0,0 0,0 0,0 0,-1 0,6 0,0 0,0 0,4 0,0 0,-2 0,-2 0,-1 0,-2 0,-1 0,-1 0,0 0,0 0,0 0,0 0,0 0,-4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0:42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0,0 0,0 0,0 0,0 0,0 0,0 0,0 0,0 0,0 0,0 0,0 0,0 0,0 0,0 0,0 0,0 0,0 0,0 0,4 0,2 0,3 0,5 0,-1 0,3 0,-3 0,2 0,2 0,2 0,2 0,5 0,4 0,3 0,5 0,5 0,2 0,3 0,5 0,5 0,2 0,3 0,-1 4,1 1,-2 1,1-2,3-1,2-1,2-1,2-1,1 0,0 0,6 4,0 1,0 0,4-1,-1-1,-1-1,-7-1,-2-1,-2 0,-4 4,-5 1,-4 0,-4-1,-2-1,-2-1,0-1,-1-1,1 0,-9 0,-10 0,-10 0,-9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31.3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1,'4'0,"6"4,9 1,9 0,9 0,6 2,-1 0,-2-1,-5-1,-3-2,0-1,3-2,4 0,0 0,1 0,-2 0,0-1,-1 1,-3 0,-4 0,-2 0,-3 0,-4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33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15,'4'0,"5"0,6 0,4 0,3 0,2 0,9 0,7 4,5 2,8-1,6-1,6-1,1-1,-4-1,-4 0,-3-1,1-1,4 1,3 0,8 0,9 0,2 0,4 0,-4 0,-9 0,-7-5,-7 0,-10 0,-5 1,7 1,11 1,15 1,8 0,5 1,8 1,4-1,-8 0,-11 0,-15 0,-16 0,-12 0,-9 0,-2 0,7 0,10 0,13 0,13 0,11 0,8 0,4 0,-1 0,-4 0,-13 0,-12 0,-13 0,-11 0,-8 0,-6 0,1 0,12 0,11 0,10 0,3 0,-6 0,-9 0,-3 0,-3 0,-8-4,-5-1,-9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38.3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0,'4'0,"6"0,5 0,4 0,7 0,3 0,1 0,4 0,4 0,12 0,14 0,20 4,26 2,18-1,0-1,-6-1,-15-1,-21-1,-22-1,-17 0,-9 0,-2 0,9 0,13-1,9 1,10 0,4 0,-8 0,-7 0,-12 0,-10 0,-5 0,-1 0,2 0,10 0,9 0,3 0,-5 0,-8 0,-9 0,-2 0,0 0,-2 0,5 0,8 0,4 0,1 0,0 0,-2 0,-4 0,-8 0,-5 0,-6 0,-2 0,1 0,5 0,1 0,-2 0,-2 0,-1 0,-3 0,8 0,1 0,4 0,-1 0,-3 0,-4 0,-2 0,-2 0,-6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45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26,'0'4,"4"2,5-1,6-1,4-1,7-1,3-1,2 0,-2-1,-1-1,3 1,9 0,5 0,8 0,3 0,4 0,0 0,3 0,-6 0,-9 0,-3 0,-6 0,-5 0,3 0,13 0,22 0,32 0,26 0,25 0,11 0,-3 0,-17 0,-24 0,-30 0,-25 0,-21 0,-14 0,-4 0,-2 0,1 0,6 0,1 0,-2 0,-1 0,-3 0,-1 0,-2 0,0 0,-1 0,4 0,9 0,11 0,14 0,9 0,4-5,-2 0,-6 0,-9 1,-15-4,-11 1,-6 1,-4 1,2 2,6 2,6 0,5 1,0 0,-8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48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97,'4'0,"10"0,6 0,8 0,4 0,0 0,3 0,0 0,-3 0,-1 0,1 0,0 0,2 0,4 0,12 0,22 0,23 0,21 0,15 0,-3 0,-10 0,-22 0,-22 0,-20 0,-15 0,-11 0,0 0,-3 0,0 0,0 0,-1 0,0 0,-1 0,5 0,2 0,3 0,5 0,4 0,3 0,-2-4,-4-1,-1 0,-2-4,1 1,2 1,2 2,8 1,7 2,2 1,-4 1,-8 1,-3-1,-5 0,-4 1,-1-1,4-4,6-2,5 1,-1 1,-6 1,-4 1,-6 1,-3 1,-2 0,-2 0,-1 0,5 0,9 1,2-1,0 0,-4 0,-3 0,-4 0,-1 0,-2 0,-1-4,0-2,-1 1,1 1,0 1,-5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51.3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0,'4'0,"6"0,4 0,5 0,3 0,2 0,1 0,0 4,1 2,-1-1,4-1,1-1,-1-1,0-1,2-1,-3 5,-4 0,0 0,-1-1,0-1,0-2,0 0,1 0,-4-1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55.4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1,'4'0,"6"0,5 0,8 0,4 0,2 0,0 0,0 0,-2 0,-1 0,-1 0,4 0,0 0,1 0,-2 0,-1 0,7 0,6 0,5 0,-2 0,-4 0,0 0,-3 0,-3 0,1 0,3 0,-1 0,2 0,-2 0,-2 0,-4 0,-2 0,-2 0,-1 0,-5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8:59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0,'4'0,"6"0,9 4,13 2,6 3,5 5,3 0,-2-3,-5-3,-4-3,-5-2,6 2,8 1,14-1,13 3,23 0,25 2,12 1,13-3,-5-2,-23-2,-27-2,-24-2,-20 0,-4 0,-1 0,4-1,12 1,17 0,12-1,8 1,14 0,0 0,-6 0,-11 0,-18 0,-16 0,-9 0,-10 0,-1 0,0 0,7-4,8-1,12 0,4 0,2 2,-2 1,0 1,1 1,1 0,2 0,0 0,-3 1,-10-1,-5 0,-9 0,-7 4,-5 2,-1-1,3-1,12-1,19 3,19 5,7 0,-3-2,-9-2,-13-2,-14-3,-8 0,-7-2,-5 0,-5-1,6 1,5 3,5 3,-1-1,-4-1,-4-1,-3-2,0 0,5 4,3 0,3 1,8-2,2-2,2 0,-5-1,-6-1,-7 0,-5 0,-4 0,6-1,10 1,13 0,7 0,3 0,-4 0,-9 0,-5 0,-11 4,-8 2,-4-1,-2-1,2-1,6-1,6-1,9-1,8 0,9 0,0 0,-5 0,-9 0,-4-1,-3 1,-3 0,-4 0,-5 0,-2 0,1 0,9 0,2 0,-2 0,-4 0,-2 0,-4 0,-6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9:01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2,'0'4,"5"1,12 0,17 0,15 2,7 0,6-1,1 3,-6-1,-4-1,-4-2,3-2,9-1,10-1,14-1,22 0,8-1,5 1,-4 0,-15-1,-20 1,-20 0,-16 0,-11 0,-8 0,0 0,8 0,7 0,4 0,2 0,7 0,6 0,8 0,15 0,4 0,5-4,-2-1,-7-1,-10 2,-13 1,-9-3,-4 0,1 0,10 2,20-3,20 0,19 1,18 2,16 1,-3 1,-17 1,-24 1,-25 0,-22 1,-14-1,-2 0,8 0,12 1,11-1,13 0,17 0,11 0,14 0,-2 0,-15 0,-26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9:03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1,'4'0,"6"0,9 0,5 0,7 0,19 0,30 0,30 0,16 0,17 0,-1 0,1 0,-12 0,-19 0,-26 0,-22 0,-19 0,-12 0,-8 0,0 0,8 0,11 0,10 0,8 0,-2 0,1 0,-5 0,-9 0,0 0,1 0,8 0,19 0,30 0,31 0,24 0,14 0,2 0,-17 0,-22 0,-27 0,-24 0,-18 0,-4 0,3 0,11 0,17 0,5 0,-7 0,-15 0,-17 0,-14 0,-11 0,-12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0:45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0 219,'0'0,"0"0,0 0,0 0,0 0,0 0,0 0,0 0,0 0,0 0,0 0,0 0,0 0,0 0,0 0,0 0,0 0,0 0,0 0,0 0,0 0,0 0,0 0,0 0,0 0,0 0,0 0,4 0,2 0,-1 0,-1 0,3 0,1 0,2 0,4-4,0-1,1 0,3 0,2-2,5 0,4 1,0-3,0 1,2 1,1 2,3-3,0 1,1 1,4-2,3 0,6-3,4 1,0 1,0-1,3 1,0 2,0-2,1 1,0 1,-1 2,-3 2,-1-2,-2-2,-1 2,-1 1,-4 2,-1 0,-1 2,-2-1,0 2,1 3,2 2,2-1,-7-1,-9 0,-11-3,-7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4:47.2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 0,'4'0,"2"4,11 10,4 6,2 8,1 0,1 3,0-4,-5-3,0-4,3-3,7-3,11-1,1 3,7-3,8-3,5-3,6-2,-6 1,0 0,-7 3,0 0,-6-1,1 1,-3 0,-6-2,-10 2,-6 0,-3-2,3-2,9 2,20 0,21 3,22 3,24 1,8-3,-6 1,-16-2,-17 2,-17-1,-11-3,-13 2,2 3,17 3,17 4,19 2,21 1,9-3,7-5,-8 0,-19-4,-20-3,-22-3,-20-3,-13-1,-11-1,-5 0,-2-1,-1 0,4 1,15 0,21 3,17 3,12-1,-5-1,-13-1,-23-1,-23-1,-20 0,-15-1,-15-1,-10 1,-12 0,-15 0,-12 0,-7 0,2-1,3 1,5 0,3 0,5 0,5 1,3-1,8 0,8 0,5 4,6 1,-2 0,-7 4,-10-1,-14-1,-16 2,-5 0,-3-2,-1-2,3-1,7-3,8 0,11-1,8 4,-1 1,1 0,-5-2,-8 0,-12-1,-4-1,-10-1,-11 0,0 0,4 0,5 0,11 0,10-5,12 0,13-1,4 2,6 1,5 1,2 1,-2 1,-4 0,-13 0,-12 0,-3 1,0-1,7 0,7 0,9 0,2 0,3 0,3 0,3 0,1 0,-3 0,-8 0,-15 0,-11 0,1 0,8 0,8 0,12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4:51.0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0,'4'0,"6"0,9 0,5 4,4 2,0-1,-1-1,5-1,3-1,10-1,25-1,37 4,47 2,46 3,34 0,10-1,-3-2,-18-2,-34-2,-42-1,-41-1,-35 0,-25 0,-17-1,-8 1,-1 0,10 0,7 0,2 0,-2 0,-3 0,1 0,3 0,-1 0,1 0,7 0,8 0,11 0,8 0,-1 0,-4 0,-9 0,-11 0,-9 0,2 4,-3 1,6 5,3-1,6-1,3-2,0 3,-5-2,-8 0,-5-3,-2-1,-3-2,-2 0,2-1,3-1,9 1,12 0,10 0,2-1,-3 1,-4 0,0 0,-6 0,-9 0,-7 0,-7 0,-5 0,6 0,6 0,7 0,1 0,-3 0,-6 0,-4 0,-9 4,-8 6,-8 5,-8 0,-5 1,-6-1,-6-4,1 0,2 3,0-1,1 1,-4-1,-5-4,2 1,-4 0,-11 1,-4 3,2-1,1 2,3-2,4-3,1-3,-3 1,-3-1,-10-1,-5-2,-11-2,-16 4,-12 0,-11-1,-11-1,7-2,7 0,12-1,15-1,16 0,9 0,6-1,-1 1,-12 0,-18 0,-25 0,-10 0,0 0,10 0,16 0,18 0,14 0,10 0,8 0,4 0,2 0,0 0,0 0,-1 0,0 4,3 5,0 2,9-2,9-1,13-3,13-3,15 0,12-2,11 0,6 0,8-1,15 1,26 3,12 3,10-1,-7-1,-14-1,-19-1,-22-1,-21-1,-15 0,-11 0,-7 0,-3 0,-1-1,0 1,1 0,5 0,6 8,15 7,10 1,10-2,0-4,-2-3,-9-3,-9-2,-9-2,-7 0,-4-1,-2 0,-3 1,1-1,-1 1,1 0,0 0,1 0,-1 0,2 0,3 0,2 0,-1 0,-1 0,0 0,2 0,-4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0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26,'4'0,"6"0,5 0,4 0,3 0,2 0,1 0,0 0,0 0,0 0,0 0,0 0,-1 0,0 0,0 0,1 0,-1 0,0 0,4 0,2 0,-1 0,4 0,-1 0,0-4,-3-2,-1 1,2 1,0 1,4 1,0 1,-2 0,-3 1,-1 1,-1-1,-2 0,3 0,1 0,9 0,9 1,9-1,8 0,1 0,-7 0,-8-1,-5 1,-6 0,-2 0,-2 0,-4 0,2 0,-1 0,-2 0,-2 0,-1 0,-2 0,0 0,-1 0,4 0,1 0,0 0,4 0,3 0,1 0,-3 0,-2 0,-3 0,2 0,4 0,4 0,8 0,4 0,-2 0,-6 0,-6 0,-4 0,-1 0,-1 0,-2 0,-2 0,-5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09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75,'4'0,"10"0,10 0,10-4,3-1,-1-1,-2 2,-3 1,-3 1,-1 1,-2 1,-1 0,0 0,4 0,1 0,0 1,3-1,0 0,0 0,-3 0,3 0,7 0,3 0,5 0,-1 0,0 0,-3 0,-6 0,-4 0,0 0,-2 0,3 0,8 0,4 0,8 0,2 0,0 0,-1 0,-2 0,-6 0,-3 0,0 0,5 0,5 0,7 0,5 0,-4 0,-9 0,-10 0,-7 0,-6 0,0 0,-1 0,-5-4,-3-2,-1 1,-3-3,-1-1,1 2,1 2,3 2,1 1,1 1,1 1,5 0,13 0,21 1,11-1,2 0,-8 0,-16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17.0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26,'4'0,"6"0,5 0,4 0,7 0,3 0,1 0,0 0,-2 0,-1 0,3 0,0 0,0 0,-2 0,-1 0,-1 0,-1 0,-1 0,1 0,3 0,9 0,7 0,9 0,2 0,2 0,-2 0,-6 0,-7 0,2 0,1 0,2 0,0 0,6 0,5 0,1 0,-5 0,-4 0,-1 0,-2 0,-4 0,-6 0,0 0,1-4,2-1,4-1,-3 2,5 1,-2 1,0 1,1 1,1 0,4 0,3 0,5 0,4 1,4-1,4 0,-7 0,-10 0,-9 0,-8 0,-3 0,2 0,8 0,3 0,4 0,0 0,-3 0,-6 0,-6 0,-5 0,2 0,10 0,20 0,15 0,7 4,2 1,-10 1,-10-2,-11-1,-12 3,-8 0,-7 0,-3-2,1-1,2-1,-1-2,-1 1,0-2,3 1,2 8,2 3,9-1,6-2,2-2,5 2,2 0,-1-3,-1 0,-7-3,-7 0,-6 2,3 2,8-1,3-1,3-2,0 0,-5-1,-5-1,-7 0,-5 0,1 0,-1-1,-1 1,-2 0,-1 0,-5-4,-2-2,0 1,-3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18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1 169,'4'0,"5"0,6 0,4-4,3-1,10 0,12-4,3 1,1 1,-3 1,-5 3,-6 1,-4 1,-3-3,-2-1,-1 0,3 1,6 2,5 0,5 1,2 1,3 0,-3 0,-9-4,-7-1,-4 0,2 1,0 1,5 1,0 1,-1 1,-2 0,-6-4,-2-2,3 1,6 1,6-3,9 0,5-3,7 0,2 2,-6 2,-11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22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0,'4'0,"6"0,4 0,6 0,1 0,3 0,1 0,5 0,4 0,6 0,0 0,1 0,2 0,2 0,-3 0,-4 0,-4 0,0 0,2 0,8 0,4 0,3 0,0 0,-4 0,-2 0,-4 0,3 0,2 0,6 4,2 2,-4-1,-6-1,-7-1,-5-1,-5-1,3-1,7 0,19 0,24 0,19 0,5-1,1 1,-8 0,-9 0,-12 0,-9 0,-13 0,-7 0,-8 0,-5 0,-6 0,-2 0,1 0,6 0,8 0,7 0,2 0,2 0,-1 0,0 0,0 0,-1 0,-6 0,-4 0,-7 0,-3 0,-4 0,-2 0,-5 4,-1 2,0-1,5-1,3-1,1-1,5-1,8-1,2 0,-2 0,-4 0,-7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24.2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26,'4'0,"5"0,6 0,4 0,3 0,6 0,7 0,1 0,6 0,6 0,-3 0,-4 0,-1 0,1 0,-2 0,-4 0,0 0,-1 0,-3 0,-2 0,6 0,2 0,2 0,-2 0,2 0,3 0,1 0,-1 0,-5 0,0 0,2 0,-1 0,5 0,3 0,2 0,1 0,5 0,6 0,0 0,3 0,-6 0,-8-4,-8-2,-7 1,-6 1,2 1,3 1,4 1,9 0,4 1,2 1,-4-1,-5 0,-7 0,-1 0,2 0,3 1,7-1,8 0,6 0,2 0,-6-1,-4 1,-4 0,-1 0,-1 0,4 0,6 0,1 0,-5 0,-3 0,-6 0,-7 0,-5 0,-4 0,-3 0,-1 0,3 0,10 0,2 0,3 0,-1 0,-4 0,-4 0,-8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28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0,'4'0,"10"0,6 0,8 0,4 0,0 0,-1 0,-2 0,3 0,11 0,25 0,16 0,10 4,10 2,-4-1,-11-1,-13-1,-15-1,-9-1,-6-1,2 0,9 0,11 0,7 0,-1 0,-6-1,-9 1,-7 0,-9 0,-6 0,-2 4,5 2,9-1,7-1,8-1,1-1,-8-1,-7 0,-6-1,-5-1,-6 1,-4 0,1 0,4 4,9 1,8 0,9 0,2-2,-1-2,-7 0,-4 0,-7-1,-7 0,-4-1,-1 1,8 0,9 0,13 0,4 0,-5 0,-8 0,-9 0,-8 0,-5 0,-4 0,1 0,10 0,9 4,11 1,3 1,-5-2,-7-1,-8-1,-6-1,-5-1,-4 0,-5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34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50,'4'0,"6"0,5 0,4 0,3 0,6 0,6 0,6 0,4 0,-1 0,-4 0,-4 0,0 0,2 0,7 0,9 0,7 4,2 1,3 0,-1 0,-4-2,-4-2,1 0,-4 0,-5-1,0 4,7 1,6 0,10-1,1-1,-8-1,-10-1,-11-1,-8 0,-7 0,2 0,-2-1,4 1,8 0,9 0,6 0,1 0,-1 0,-6 0,-2 0,-2 0,1 0,-1 0,6-4,2-2,0 1,-5 1,-7 1,-5 1,-6 1,-3 1,-2 0,-2 0,0 0,0 0,1 1,3-1,6 0,10 0,10-4,4-2,4 1,1-3,-7-1,-8 2,-8 2,-6 2,-2 1,0 1,1 1,4-4,9-1,8 0,4 1,-4 1,-7 2,-7 0,-5 0,-6 1,-3 0,-1 1,-1-1,0 0,4 0,2 0,-1 0,0 0,3 0,1 0,-2 0,-1 0,-2 0,-1 0,-1 0,0 0,-1 0,0 0,0 0,-1 0,1 0,0 0,-4 4,-1 2,0-1,1-1,1-1,2-1,0-1,1-1,4 0,2 0,-1 0,0 0,-2 0,0 0,-2-1,0 1,-1 0,0 0,-4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0:46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0,0 0,0 0,0 0,0 0,0 0,0 0,0 0,0 0,0 0,0 0,0 0,0 0,0 0,0 0,0 0,0 0,0 0,4 0,1 0,4 0,1 0,2 0,0 0,1 0,3 0,3 4,-2 2,0-1,2-1,1-1,2 3,1 1,0-2,2-1,-1-1,1-1,3 3,2 0,0 1,-2-2,-1-2,-1 0,0-1,-6-1,-5 0,-6 0,-4-1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48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26,'5'0,"4"0,6 0,4 0,3 0,2 0,1 0,0 0,0 0,0 0,0 0,4 0,5 0,5 0,8 0,9 0,3 0,-5 0,-7 0,-4 0,-4 0,-1 0,1 0,2 0,7 0,11 0,21-4,9-1,1-1,-1 2,-13 1,-15 1,-13 1,-11 1,-8 0,0 0,2 0,10 1,13-1,14 0,8 0,8 0,1 0,-5 0,-8 0,-8 0,-3 0,-7 0,-5 0,-2 0,2 0,3 0,7 0,11 0,6 0,-2 0,-5 0,-7 0,-4 0,-6 0,-6 0,-7 0,-2 0,-3 0,0 0,4 0,-2 0,-2 0,1 0,4 0,6 0,8 0,13 0,10 0,5 0,1 0,-1 0,-6 0,-8 0,-6 0,-2 0,-3 0,2 0,3 0,12 0,22 0,24 0,16 0,11 0,-5 0,-12 0,-17 0,-19 0,-17 0,-9 0,1 4,13 6,9 0,14 0,2-3,-9-2,-17-2,-17-2,-17 0,-10-2,-9 1,0-1,0 1,-1 0,3 0,1-1,0 1,-2 0,-1 0,-1 0,3 0,10 0,5 0,0 0,-3 0,-5 0,-5 0,-2 0,-3 0,-2 0,0 0,-1 0,0 0,1 0,3 0,3 0,-1 0,-1 0,-5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5:51.5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0 100,'4'0,"6"0,5 0,4 0,3 0,2 0,0 0,10 0,2 0,0 0,-3 0,6 0,4 0,-1-4,-3-2,-5 1,-3 1,4 1,6 1,3 1,11 0,8 1,11 1,4-1,-3 0,-9-4,-9-1,-9 0,-5 0,-1 2,4 2,7 0,7 0,9 1,10 0,-1 1,-5-1,-7 0,-6 0,-9 0,-6 0,-6 0,3 0,7 0,7 0,2 0,4 0,-1 0,-6 0,-5 0,-6 0,-3 0,1 0,0 0,2 0,-3 0,5 0,6 0,3 0,4 0,-4 0,-7 0,-3 0,-1 0,3 0,12 0,19 0,26 0,24 0,18 0,2-4,-8-1,-16-5,-25 1,-16 0,-19 3,-12 2,-2 2,2 1,9 1,11 0,14 1,3-1,1 0,-4 1,-8-1,-9 0,-12 0,-8 0,-3 0,2 0,10 0,7 0,1 0,1 0,-6 0,-10 0,-9 0,-8 0,-5 0,4 0,10 0,17 0,24 0,17 0,9 0,-2 0,-12 0,-13 0,-17 0,-16 0,-12 0,-4 0,4 0,12 0,23 0,15 0,9 0,-8 0,-15 0,-12 0,-12 0,-10 0,-9 0,-5 0,-2 0,-2 0,-1 0,1 0,1 0,0 0,-4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6:08.6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26,'9'0,"10"0,10 0,14 0,6 0,8 0,-2 0,-2 0,-1 0,-2 0,-5 0,-3 0,1 0,5 0,3 0,0 0,-4 0,-1 0,-5 0,-6 0,-3 0,-5 0,3 0,-1 0,0 0,-2 0,8 0,5 0,5 0,6 0,4 0,0 0,-5 0,-3 0,-1 0,-4 0,-2-4,2-2,5 1,7 1,7 1,6 1,15 1,7 1,0 0,-3 0,-11 0,-7 0,-6 1,-1-1,-4 0,2 0,-6 0,-3 0,-6 0,-2 0,-1 0,-2 0,-5 0,-3 0,1 0,0 0,1 0,9 0,9 0,8 0,11 0,1 0,1 0,-7 0,-11 0,-10 0,-9 0,-6 0,4 0,9 0,6 0,2 0,6 0,1 0,-1 0,-1 0,-3 0,-5 0,1 0,6 0,-4 0,3 0,1 0,-1 0,-1 0,-2 4,4 1,1 1,3-2,4-1,4 3,-1 0,4 0,4-2,5-1,2-1,-4-2,-3 0,-6 0,-6 0,-4 4,-5 1,-3 0,-1-1,0-1,-1-1,0-1,1-1,0 0,0 0,-4 0,-5 0,-2 0,-2-1,1 6,2 0,4 0,2-1,2-1,-3-1,-4-1,-5 0,-4-1,-3-1,-2 1,-1 0,-1 0,0 0,1 0,3 0,3 0,7 0,2 0,-1 0,-4 0,-3 0,-2 0,-7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6:10.5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0,'4'0,"6"0,4 0,5 0,3 0,2 0,1 0,0 0,9 0,6 0,9 0,12 0,9 0,4 0,-6 0,-6 0,-6 0,-8 0,-8 0,-3 0,5 0,11 0,10 0,6 0,0 0,-9 0,-9 0,-10 0,-7 0,-6 0,-4 0,-1 0,0 0,-5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32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0,'0'4,"0"6,0 5,0 4,4 3,2 2,-1 1,-1 0,3 0,5 0,-1 0,3-5,-1-9,1-7,2-4,3-10,6-4,3-3,6-3,0 2,-2 4,-1 4,-6 0,-4 2,-1 2,-4-2,0 0,5-2,7 0,3 2,1 2,-2 3,-1 1,-2 1,-1 1,3 0,5 1,9-1,5 1,-1-1,-4 0,-2 0,-4 0,1 0,-3 0,-2 0,0 0,4 0,3-4,0-2,0 1,2 1,2 1,-2 1,-4 1,-5 1,-3 0,-4 0,-1 0,-1 0,0 1,7-1,4 0,-1 0,-2 0,2 0,-1 0,-2 0,-1 0,-3 0,3 0,0 0,-1 0,-1 0,-1 0,3 0,4 0,5 0,5 0,1 0,-1 0,-5 0,0 0,-3 0,-4 0,-3 0,3 0,2 0,10-4,8-2,8 1,7 1,-1 1,1 1,-2 1,-8 1,-6 0,-4 0,0 0,-1 0,0 0,0 0,1 1,-3-1,3 0,-3 0,-4 0,-5 0,4 0,-1 0,-2 0,0 0,3 0,3 0,2 0,2 0,2 4,0 1,1 0,4 0,1-2,0-2,-1 0,3 0,-4-1,1 0,4-1,-3 1,-3 0,-2 0,-5 0,-6 0,-5 0,-4 0,-3 0,-2 0,-1 0,4 0,2 4,-1 1,8 1,2-2,-2-1,2-1,6-1,9 3,11 2,15-1,11 3,11 0,12-1,9 2,-1 0,3-2,-6-2,-11-2,-15-1,-20-2,-18 0,-14 0,-9 0,-2 3,-2 2,-1 0,-2 0,5-3,0 0,0-1,-1 0,-1-1,-1 0,-1-1,0 1,-1 0,0 0,0 0,4 0,5 0,6 0,0 0,-2 0,-4 0,-7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34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26,'4'0,"10"0,10 0,14 0,13 0,14 0,8 0,4 0,-7 0,-7 0,-10 0,-6 0,-6-4,-3-1,5-1,7 2,8 1,10 1,7 1,1 1,2 0,-1 0,-5 0,-3 0,-4 1,-10-1,-1 0,6 0,9 0,10 0,4 0,4 0,-1 0,-2 0,-3 0,-4 0,-5 0,-4 0,-1 4,1 1,1 1,1-2,-7-1,-2-1,1-1,2-1,3 0,2 0,2 0,1 0,5-1,1 1,-4 0,-10 0,-8 0,-6 0,2 0,3 0,2 4,7 2,9-1,9-1,2-1,-4-1,-8-1,-4-1,-5 0,-1 0,1 0,7 0,7 0,12-1,15 1,10 0,-1 0,-4 0,-8 0,-9 0,-12 0,-11 0,-9 0,2 0,2 0,3 0,6 0,4 0,0 0,0 0,-1 0,-1 0,-9 0,-12 0,-11 0,-8 0,-2 0,-3 0,-2 0,-2 0,-1 0,-1 0,0 0,-1 0,1 0,0 0,0 0,4 0,2 0,-1 0,-1 0,0 0,-2 0,-1 0,-1 0,1 0,-1 0,-4-4,6-1,12-1,12 2,13 1,5 1,-2 1,-7 1,-10 0,-13-4,-21-1,-13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36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74,'4'0,"5"0,6 0,12 0,11 0,5 0,1 0,1 0,1-4,-4-1,0-1,-3 2,-4 1,-1-3,8 0,12 0,22 2,18 1,15 2,0 0,-6 1,-16 0,-19 0,-17 0,-13 1,-8-1,-6 0,-3 0,0 0,-5-4,0-2,1 1,2 1,2 1,1 1,1 1,1 1,-4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45.5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50,'4'0,"6"0,4 0,10 0,3 0,6 0,6 0,8 0,9 0,7 0,9 0,5 0,1 0,1 0,-6 0,-3 0,0 0,-1-4,1-2,-3 1,-1 1,0 1,3 1,4 1,4 1,-1 0,1 0,-1 0,-2 0,0 1,3-1,6-4,0-2,-1 1,-3 1,-1 1,-3 1,-5 1,-11 1,-11 0,-10 0,-7 0,-4 0,-4 0,8 1,6-1,1 0,-2 0,-2 0,-4 0,-2 0,-3 0,0 0,-1 0,4 0,5 0,5 0,1 0,-3 0,-3 0,-3 0,-2 0,2 0,-1 0,0 0,-1 0,-9 0,-9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47.0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0,'4'0,"6"0,9 0,5 0,7 0,7 0,9 0,4 0,11 0,7 0,3 0,7 4,2 2,-1-1,-5-1,-7-1,-8-1,-1-1,2-1,3 0,10 0,10 4,11 6,2 0,-8-1,-10-2,-15-2,-14-2,-11-2,-5 0,1-1,6-1,9 1,9-1,-3 1,-2 0,-6 0,-7 0,-7 0,-4 0,-4 0,-6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48.3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98,'4'-4,"6"-1,13-1,11 2,16 1,16-3,18 0,19 0,12 2,8 1,-10 2,-19 0,-22 1,-14 0,-14 0,-2 0,9-4,16-1,30 0,31 1,22 1,19 1,6-3,-16-1,-21 1,-27 1,-15 1,-8 1,10 2,30-1,21 1,19 1,9-1,4 0,-9 0,-17 0,-18 1,-8-1,-10 0,9 0,19 0,25 0,21 0,7 4,-15 1,-31 0,-32 0,-34-2,-31-2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1:12.6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82,'4'0,"6"0,5 0,4 0,3 0,2 0,1 0,-4 4,-2 2,1-1,1-1,5-1,2-1,0-1,0 4,4 0,3 0,1-1,3-1,-2-1,-3-2,-3 1,1-1,0-1,2 1,0 0,-2 0,-2 0,-3 0,8 0,4 0,6 0,2 0,-3 0,0 0,-3 0,-5 0,-5 0,1 0,4 0,11 0,19 0,14 0,7 0,-1 0,-1 4,-11 1,-15 0,-13 0,-9-2,-8-2,-1 0,8 0,2-1,6 0,1-1,0 1,1 0,-4 0,0 0,1 0,1 0,2 0,0 0,-2 0,-6 0,0 0,-3 0,1 0,3 0,2 0,3 0,3 0,4 0,-1 0,-5 0,-7 0,3 0,3 0,6 0,2 0,2 0,-5 0,-3 0,0 0,-1 0,1 0,1 0,5 0,1 0,0 0,4 0,-4 0,-7-4,-7-2,-7 1,-3 1,-8-3,-3-1,4 2,2 2,6 1,1 1,3 1,1 1,-1 0,-4 0,-1 1,-3-1,-1 0,0 0,-1 0,0 0,3 0,7 0,4 0,5 0,-1 0,-3 0,-1-4,2-1,7 0,2 0,3 2,-1 2,1 0,-6-4,-6 0,-5 0,-1 1,-2 1,1 1,5 1,2 1,4 0,-2 0,-4 0,-4 1,0-1,-1 0,-3 0,-1 0,-3 0,-1 0,0 0,-1 0,-1 0,1 0,4 0,6 0,0 0,0 0,-3 0,-2-4,-2-2,-1 1,-2 1,4 1,6 1,4 1,9 1,9 0,-2 0,-5 0,-7 0,-7 1,-5-1,-7-4,-5-2,0 1,1 1,1 1,1 1,6 1,6 1,1 0,0 0,-2 0,-3 0,-2 0,-1 1,-1-1,-1 0,0 0,-1 0,1 0,4 0,6 0,4 0,6 0,-2 0,-4 0,-4 0,-3 0,0 0,0 0,-1 0,-3 0,4 0,0 0,-6-4,-6-2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50.7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99,'8'0,"11"0,6 0,8 0,10 0,6 0,7 0,2 0,8-4,5-6,3-1,0 2,-3 2,-10 2,-11-2,-10 0,-8 1,-5 2,1 2,5 0,3 2,5 0,4-4,2-1,5 0,3 1,-5 1,-2 1,-5 1,-2 1,-3 0,-5 0,-3 0,-4 0,4 1,-1-1,4 0,0 0,-1 0,-3 0,-1 0,-2 0,-5 4,-2 1,0 1,-3 2,3 0,3 0,2-3,-3-2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8:58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50,'4'0,"5"0,6 0,8 0,9 0,11 0,6 0,12 0,7 0,5 0,-2 0,-1 0,-8 0,-6 0,-5 0,-2 0,-2 0,4 0,1 0,4 0,10 0,5 0,3 0,1 0,-7 0,-8 0,-10 0,-9 0,-7 0,-6 0,5 0,5 0,4 0,8 0,3-4,1-1,4-1,-1-2,0 0,1 1,4 1,3 3,4 1,1 1,2 1,-7 0,-7 1,-9-1,-4 0,-3 1,-3-1,-4 0,-1 0,3 0,3 0,7 0,0 0,-4 0,3 0,-2 0,-1 0,1 0,-3 0,0 0,1 0,-3 0,1 0,-3 0,1 0,2 0,3 0,6 0,7 0,2 0,0 0,-2 0,-2 0,-7 0,-2 0,-1 0,-4 0,-5 0,1 0,5 0,9 0,4 0,1 0,0 0,-6 0,-3 0,-1 0,-4 0,-1 0,1 0,2 0,6 0,3 0,4 0,6 0,5 0,2 0,3 0,1 0,-4 0,3 0,6 0,10 0,15 4,2 1,4 1,-5-2,-2-1,-12-1,-12-1,-11-1,-1 0,-3 0,4 0,3-1,10 1,8 0,10 0,4 0,-3 0,-5 0,-11 0,-16 0,-14 0,-9 0,-7 0,-2 0,-3 0,6 0,4 0,8 0,-1 0,0 0,-1 0,0 0,-3 0,-7 0,-4 0,-5 0,-3 0,7 0,1 0,4 0,-1 0,-2 0,-4 0,-2 4,-2 2,-6-1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59:02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0 147,'4'0,"6"0,9 0,9 0,13 0,12 0,8 0,7 0,4 0,-2-4,0-2,0-3,4-1,15 2,12 2,14 2,8 2,12 1,4-4,-2 0,-7-4,-10 0,-12-3,-13 1,-18 2,-10 2,0 3,10 2,11 1,4-3,7-1,6 1,-1 0,-3 1,-5 2,-8 0,-1 1,0 0,2 0,-6 0,-4 0,-8 0,-12 0,-7 1,-1-1,4 0,4 0,9 0,6 0,14 0,9 0,8 0,3 0,-4 0,-8 0,-8 0,-10 0,-7 0,-3 0,4 0,6 0,2 0,4 0,4 0,-1 0,-7 4,-8 1,-9 0,-6 0,-1-2,6-2,14 0,6 0,5-1,1 0,-7-1,-13 1,-14 0,-7 0,-5 0,-4 0,-1 0,6 0,3 0,15 4,18 5,11 2,8-1,-2-3,-3-2,-11-3,-6 0,-8 2,1 2,5-2,3 4,0 0,-5-1,-10-2,-8-2,-9-1,-7-1,-7-1,4 0,8 0,18-1,27 5,31 5,25 2,16-2,6-2,-9-2,-23-2,-26-1,-27-2,-24 0,-16-1,-13 1,-5 0,0-1,6 1,5 0,5 0,5 0,7 0,-2 0,0 0,-4 0,-7 0,-4 0,-5 0,-3 4,-2 1,4 1,0-2,1-1,-6-1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50,'4'0,"6"0,9 0,13 0,15 0,10 0,13-4,11-1,0 0,-6 0,-8 2,-10 2,-16-4,-10-1,-6 0,-4 2,-1 2,1 0,0 1,5 1,6 0,6 0,1 0,-2 1,-4-1,1 0,-1 0,-2 0,2 0,-1 0,-1 0,2 0,-1 0,-1 0,-2 0,-2 0,-1 0,-1 0,-1 0,4 0,2 0,3 0,0 0,0 0,-3 0,-2 0,-2 0,-1 0,0 0,-1 0,4 0,1 0,0 0,-5 4,-2 2,-2-1,1-1,9-1,7-1,6 3,8 1,8-1,6 3,4 1,7-3,3-1,0-1,-1-3,-5 0,-11-1,-12 0,-11 0,-7-1,-6 1,-2 0,-2 0,0 0,0 0,1 0,4 0,2 0,4 0,1 0,2 0,0 0,-2 0,0 0,8 0,5 0,6 0,3 0,-4 0,-7-4,-7-2,-6 1,4 5,1 2,-3 2,-3-1,-2-1,-3 0,4 4,4 0,0-1,-1-1,-6-1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1,'4'0,"9"0,12 0,9 0,7 0,4 0,0 0,0 0,-4 0,-5 0,-4 0,-3 0,-3 0,-1 0,2 0,2 0,0 0,2 0,1 0,3 0,0 0,-2 4,-3 1,-2 0,-2 0,-1-2,0-2,-2 0,1 0,0-1,0 0,4-1,9 1,8 0,7 0,4 0,-4 0,-6 0,-8 0,-9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26,'4'0,"5"0,6 0,4 0,7 4,12 1,11 1,14-2,9-1,4-1,-2-1,-10-1,-8 4,-4 2,-4-2,3 5,1-1,-5-1,-5-2,-7-2,0-1,-3-1,2-1,4 0,-2 0,3-1,-3 1,-2 0,-3-5,1 0,8 0,13-4,31-3,38-1,35 3,33 2,3 3,-1 3,-21-4,-36 1,-37 0,-30 1,-24 2,-14 0,0 2,-2 0,8 0,5 0,0 0,2 0,-4 1,-3-1,-4 0,-3 0,-3 0,3 0,13 0,15 0,15 0,8 0,2 0,-5 0,-11 0,-12 0,-12 0,-9 0,-5 0,-4 0,-2 4,8 1,11 0,6 0,1-2,-9 3,-7 0,-5 0,-2-2,-2-1,-1-2,1 0,-4 3,-2 2,2-1,0-1,2-2,-2 4,-2 1,2-2,-3-1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1,'4'0,"5"0,6 0,4 0,7 0,3 0,2 0,-2 0,-1 0,-1 0,3 0,1 0,2 0,5 0,4 4,7 2,3-1,6-1,-4-1,-6-1,-7-1,-3-1,0 0,3 0,-2 0,-4 0,-3-1,-3 1,-3 0,-1 0,-1 0,0 0,-1 0,1 0,-1 0,1 0,4 0,2 0,-1 0,0 0,-2 0,-1 0,-1 0,4 0,0 0,1 0,-2 0,-1 0,-1-4,-5-1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0,'4'0,"5"0,10 0,10 0,8 0,5 0,1 0,-7 4,-7 2,-3-1,2 3,9 5,2 0,2-3,-1 2,-4-2,-3-2,-4-3,-2-2,6-1,2-2,-1 0,2 0,-1-1,-2 1,-3 0,-2-1,-2 1,-2 0,0 0,0 0,-4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26,'4'0,"6"0,5 0,4 0,3 4,2 1,1 1,4 2,10 0,10-1,18 3,14-1,17-2,18-2,17-2,6-2,1 0,-15-1,-26 0,-24-1,-22 1,-11 0,-5-1,21 1,32 0,23 0,3 0,-5 0,-17-4,-21-1,-18-1,-15 2,-10 1,-6 1,-3 1,-1 1,5 0,18 0,27 0,29 1,16-1,4-4,-10-2,-20 1,-16 1,-16 1,-11 1,-8 1,2 1,10-4,5-2,6 1,4 1,0 2,-8 0,-8 1,-10-3,-6-2,-1 1,6 1,10 1,4 2,-3 0,-4 0,-7 1,-2 1,-2-1,1 0,-1 0,-3 0,-2 1,-2-1,-5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1,'4'0,"6"0,5 0,4 0,3 0,10 0,12 0,7 0,2 0,-3 0,-6 0,-6 0,-6 0,-4 0,-3 0,3 0,5 0,4 0,5 0,4 0,-3 0,-4 0,-4 0,-5 0,6 4,8 1,10 5,3-1,1 0,-2-3,-2-2,-6-2,-7-1,-6-1,-2 0,3 0,11-1,19 1,14-1,5 1,-2 0,-12 0,-14 0,-12 0,-11 0,-5 0,-1-4,4-1,0-1,-1 2,-2 1,-1 1,-2 1,-1 1,0 0,3 0,9 0,16 1,10-1,3 0,-2 0,-7 0,-1 4,-6 2,-4-1,0 3,-1 1,5-2,6-2,-3-2,-5-1,-8-1,-6-1,0 0,1 0,0-1,-2 1,1 0,-1-1,-2 1,-2 0,-2 0,-1 0,3 0,0 0,0 0,-1 5,-1 0,7 0,6 4,9-1,4-1,-3-2,-6 3,-6-1,-6-1,-3-1,-4-3,-1 0,-1-2,5 0,0 0,1 0,2 0,2-1,-2 1,-2 0,-1 0,-2 0,-1 0,3 0,2 0,-1 4,-1 2,-1-1,-1-1,-1-1,-5 3,-1 0,0 0,4-2,8-1,6-1,1-2,-2 1,-3-1,-3-1,-6-3,-4-2,0 1,0 0,0 2,2 1,1 1,0 1,1 0,0 0,0 1,5-1,1 0,3 0,1 0,-1 0,-7-4,-3-1,-2-1,0 2,0 1,2 1,-5-3,0-1,1 1,1 1,1 1,1 2,2 0,0 1,0 0,0 0,1 0,-1 0,-4-3,-1-3,0 1,1 1,2 1,0 1,1 1,1 1,0 0,-4-4,-9-2,-11 1,-5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1:14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1,'4'0,"5"0,6 0,8 0,9 4,11 1,14 1,6-2,9-1,5-1,-3-1,-6 3,-6 2,-6-1,1-1,7-1,8-2,9 0,7-1,1 0,2 0,2 0,-3 0,-4-1,-13 1,-10 0,-12 0,-2 0,2 0,14 0,16 0,28 0,27 0,28 0,11 0,-8 0,-28 0,-34 0,-30 0,-25 0,-11 0,-5 0,4 0,12 0,11 0,6 0,0 0,-2 0,-1 0,-3 0,1 0,-2 0,5 0,0 0,-3 0,-3 0,-9 0,-4 0,7 0,11 0,10 0,2 0,-1 0,-4 0,-2 0,0 0,-8 0,-11 0,-8 0,-9 0,-5 0,-3 0,-2 0,-1 0,0 0,1 0,0 0,0 0,1 0,4 0,6 0,1 0,-1 0,-3 0,2 0,0 0,-2 0,2 0,3 0,1 0,-3 0,-3-4,-10-1,-10-1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81,'4'0,"6"0,5 0,8 0,4 0,6 0,2 0,-2 0,-1 0,-3 0,2 0,4 0,0 0,7 0,0 0,-3 0,-4 0,-4 0,-2 0,0 0,6 0,3-4,0-2,-2 1,-3-3,-4-1,-1 2,-3 2,-1 1,0 3,0 0,-1 1,1 0,0 0,-4-4,-2-1,1 0,-3-3,-4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50,'4'0,"6"0,5 0,8 0,4 0,7 0,4 0,1 0,-2-5,-4 0,-3 0,-3 1,-1 1,7 1,6 1,4 0,4 1,-2 1,-6-1,-4 0,-4 0,1 0,-2 0,-1 0,-1 0,-2 0,-1 0,0 0,-1 0,0 0,0 0,4 0,9 0,8 0,3 0,-2 0,-4 0,-2 0,1 0,-3 0,-3-4,1-1,6 0,0 0,-3 2,-4 2,-4 0,-2 0,-3 1,-2 0,8 1,7-1,0 0,2 0,-2 0,-3 0,-4 0,-3 0,2 0,3 0,9 0,9 0,0 0,0 0,-6 0,-2 0,0 0,5 0,6 0,6 0,5 0,-4 0,-5 0,-8 0,-4 0,-5 0,-6 0,-5 0,2 0,3 0,9 0,4 0,4 0,-4 0,-1 0,-5 0,0 4,-4 2,0-1,7-1,8-1,7-1,6-1,-4-1,-8 0,-9 0,-8 0,-6 0,-4 0,2-1,5 1,4 0,4 0,0 0,-3 0,-4 0,-4 0,-7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50,'5'0,"4"0,6 0,8 0,9 0,10 0,8 0,-2 0,-4 0,-6 0,-5 0,4-4,12-1,15-1,8-2,0 0,-3 0,-10 3,-11 2,-9 1,-3 1,-4 1,-3 0,-2 1,-2 3,7 2,15-1,24 0,20-2,8-1,-6-1,-9-1,-16 4,-11 1,-7 0,-3-1,-7-1,-4-1,-2-1,-1-1,-3 0,-2 0,-2 0,-1-1,-5 5,-2 2,1-1,12-1,19 3,16 0,10 0,0-3,-4-1,-3-1,-4-1,-2-1,-6 0,-10-1,-4 1,-5 0,-2 0,3 0,-3-1,-2 1,-3 0,-3 0,-2 0,-1 0,-1 0,-1 0,1 0,4 0,5 5,2 0,2 4,4 1,3-2,-2-2,-4-2,-5-1,-3-2,6-1,8 0,5-1,3 1,1-1,-5 1,-6-4,-7-2,-4 1,-8-3,-4-1,-1 2,1 2,1-2,1-1,2 2,4 2,-2-3,-1 0,0 1,-1 2,0 1,-4-3,0 0,-1 1,2 1,1 1,2 2,0 0,1 1,0 0,0 0,-3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5T10:33:39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26,'5'0,"4"0,6 0,4 0,7 0,7 0,7 0,8 0,5 0,1 0,0 0,-5 0,-3 0,-5 0,-5 0,-5 0,-4 0,-2 0,3 0,9 0,15 0,23 0,23 0,24 0,21 0,18 0,2 0,-6 0,-21 0,-25 0,-33-5,-20 0,-16 0,-12 1,3 1,11 1,18 1,13 0,0 1,-4 0,-10 1,-11-1,-6 0,2 0,10 0,15 0,21 0,15 0,6 0,-4 0,-8 0,-9 0,-12 0,-15 0,-7 0,12 0,10 0,8 0,2 0,-3 0,-11 0,-19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1:16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49,'4'0,"10"0,14 0,12 0,10 0,10 0,6 0,13 0,10 0,5 0,8 0,3 0,-8 0,-12 0,-17 0,-16 0,-12 0,-9 0,-2 0,7 0,5 0,8 0,9 0,2 0,-1 0,-7 0,-7 0,-8 0,-5 0,-5 0,-3 0,0 0,2 0,7 0,0 0,0 0,2 0,-1 0,-2 0,2-4,-1-1,-2-1,-2 2,3 1,7 1,2 1,-2 1,-4 0,-4 0,-2 0,1 1,5-1,8 0,5 0,2 0,-2 0,-6 0,-6 0,-5 0,-3 0,-3 0,-1-4,-1-1,0-1,0 2,0 1,1 1,-4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22T17:41:22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0 171,'8'0,"20"0,29 0,38 0,27 0,31 0,5 0,-8 0,-21 0,-28-4,-28-1,-21-1,-16 2,-10 1,-1 1,-1 1,4 1,10 0,10 0,5 0,-2 1,-5-1,-7 0,-6 0,-4 0,-3 0,2 0,5 0,0 0,0 0,1 0,0 0,6-4,5-1,2-1,3 2,3 1,3-3,-1 0,-2 0,-5 2,-7 1,-2 1,0 2,3-1,5 2,8-1,2 0,0 0,-1 1,-7-1,-7 0,-2 0,-5 0,-3 0,1 0,2 0,5 0,-1 0,-4 0,-2 0,-4 0,2 0,0 0,3 0,-1 0,-1 0,1 0,1 0,-3 0,-2 0,-2 0,-1 0,-1 0,-1 0,0 0,0 0,4 0,13 0,17 0,15 0,19 0,11 0,0 0,-9 0,-17 0,-16 0,-16 0,-11 0,-6 0,-5 0,-2 0,0 0,0 0,1 0,0 0,1 0,1 0,0 0,0 0,9 0,15 0,19 0,28 0,30 0,23 0,7 0,6 0,-4 0,-21 0,-21 0,-25-4,-17-2,-11 1,-13 1,-7 1,-6 1,-4 1,-5-4,-2 0,3-4,0-1,4 2,5 2,13 3,5 0,6 2,2 1,-7 0,-9-3,-7-2,-8 0,-4 1,-3 1,-1 1,-2 1,1 1,-1 0,2 0,-1 0,1 1,-4 3,-1 1,0 1,5 2,7 1,2-2,-1-2,-1-2,-6 3,-3 0,-1 0,-1-2,1-2,1 0,1-1,1-1,0 0,0-1,0 1,0 0,1 0,-1 0,0 0,1-1,-1 1,0 0,0 0,0 0,-4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7BE3B-4A69-40EE-8E64-9CDAB540A02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F3E25-530C-4472-A7F0-5A726C6E86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66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Una exploración psicopatológica en un paciente colaborador se puede realizar en 10-15 minutos, no son precisas ni guías ni, escalas. Es aconsejable seguir un orden: aspecto, orientación en tres esferas, alteraciones en contenido y curso del pensamiento, afectividad (estado de ánimo y ansiedad), psicomotricidad, cognición, ritmos circadianos e ideación auto o </a:t>
            </a:r>
            <a:r>
              <a:rPr lang="es-ES" dirty="0" err="1"/>
              <a:t>heteroagresiva</a:t>
            </a:r>
            <a:r>
              <a:rPr lang="es-ES" dirty="0"/>
              <a:t>.</a:t>
            </a:r>
          </a:p>
          <a:p>
            <a:r>
              <a:rPr lang="es-ES" dirty="0"/>
              <a:t>Importante preguntar sobre los antecedentes psiquiátricos tanto personales como familiares</a:t>
            </a:r>
          </a:p>
          <a:p>
            <a:r>
              <a:rPr lang="es-ES" dirty="0"/>
              <a:t>Explorar la ideación autolítica, mejor con el paciente a solas centrándonos en estructuración y planificación, más que en deseos y pensamientos. Si es posible hacer una valoración global del caso  orientándonos con escalas como la SAD PERSONS (se tarda un minuto en aplicar). </a:t>
            </a:r>
          </a:p>
          <a:p>
            <a:r>
              <a:rPr lang="es-ES" dirty="0"/>
              <a:t>EXPLORACIÓN COMPLEMENTARIA: Análisis de sangre (hemograma, ionograma, glucemia, hormonas tiroideas, paratiroideas, cortisol,  vitamina  B12,  serología  infecciosa,  perfil hepático, perfil renal, análisis de tóxicos en sangre), de orina, y pruebas de imagen (radiografías,  tomografía  computarizada,  resonancia magnética nuclear).</a:t>
            </a:r>
          </a:p>
          <a:p>
            <a:r>
              <a:rPr lang="es-ES" dirty="0"/>
              <a:t>Elaboración de un plan terapéutico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42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Canadian Network for Mood and Anxiety Treatments (CANMAT) 2016 Clinical Guidelines for the Management of Adults with Major Depressive Disorder: Section 3. Pharmacological Treatments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58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Vida media 57 h</a:t>
            </a:r>
          </a:p>
          <a:p>
            <a:r>
              <a:rPr lang="es-ES" dirty="0" err="1"/>
              <a:t>Vortioxetina</a:t>
            </a:r>
            <a:r>
              <a:rPr lang="es-ES" dirty="0"/>
              <a:t> fue significativamente superior a </a:t>
            </a:r>
            <a:r>
              <a:rPr lang="es-ES" dirty="0" err="1"/>
              <a:t>escitalopram</a:t>
            </a:r>
            <a:r>
              <a:rPr lang="es-ES" dirty="0"/>
              <a:t> en la mejoría de la disfunción sexual inducida por ISRS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54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3. </a:t>
            </a:r>
            <a:r>
              <a:rPr lang="es-ES" dirty="0" err="1"/>
              <a:t>Vortioxetina</a:t>
            </a:r>
            <a:r>
              <a:rPr lang="es-ES" dirty="0"/>
              <a:t> 10 a 20 mg/día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771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4, De 5 años a toda la vida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952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4. Sustituir el antidepresivo por otro de acción dual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08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2. Trastorno de depresión mayor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9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91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4. Inhibidores de la recaptación de serotonina y noradrenalina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042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IMIPRAMINA: TOFRANIL</a:t>
            </a:r>
          </a:p>
          <a:p>
            <a:r>
              <a:rPr lang="es-ES" dirty="0"/>
              <a:t>CLOMIPRAMINA: ANAFRANIL</a:t>
            </a:r>
          </a:p>
          <a:p>
            <a:r>
              <a:rPr lang="es-ES" dirty="0"/>
              <a:t>AMITRIPTILINA: TRYPTIZOL</a:t>
            </a:r>
          </a:p>
          <a:p>
            <a:r>
              <a:rPr lang="es-ES" dirty="0"/>
              <a:t>MAPROTILINA: LUDIOMIL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2. </a:t>
            </a:r>
            <a:r>
              <a:rPr lang="es-ES" dirty="0" err="1"/>
              <a:t>Sertralina</a:t>
            </a:r>
            <a:r>
              <a:rPr lang="es-ES" dirty="0"/>
              <a:t> en dosis de 50 a 100 mg/día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06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ISRS Y DIABETES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82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3. Síndrome serotoninérgico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CONTRAINDICACIONES:</a:t>
            </a:r>
          </a:p>
          <a:p>
            <a:r>
              <a:rPr lang="es-ES" dirty="0"/>
              <a:t>Hipersensibilidad a </a:t>
            </a:r>
            <a:r>
              <a:rPr lang="es-ES" dirty="0" err="1"/>
              <a:t>bupropion</a:t>
            </a:r>
            <a:r>
              <a:rPr lang="es-ES" dirty="0"/>
              <a:t> o a alguno de los excipientes.</a:t>
            </a:r>
          </a:p>
          <a:p>
            <a:r>
              <a:rPr lang="es-ES" dirty="0"/>
              <a:t>En combinación con otros medicamentos que contengan </a:t>
            </a:r>
            <a:r>
              <a:rPr lang="es-ES" dirty="0" err="1"/>
              <a:t>bupropion</a:t>
            </a:r>
            <a:r>
              <a:rPr lang="es-ES" dirty="0"/>
              <a:t>, ya que la incidencia de convulsiones es dosis-dependiente y para evitar sobredosis.</a:t>
            </a:r>
          </a:p>
          <a:p>
            <a:r>
              <a:rPr lang="es-ES" dirty="0"/>
              <a:t>Trastorno convulsivo actual o antecedente de convulsiones.</a:t>
            </a:r>
          </a:p>
          <a:p>
            <a:r>
              <a:rPr lang="es-ES" dirty="0"/>
              <a:t>Tumor del sistema nervioso central (SNC).</a:t>
            </a:r>
          </a:p>
          <a:p>
            <a:r>
              <a:rPr lang="es-ES" dirty="0"/>
              <a:t>En proceso de suspensión brusca del alcohol o de cualquier medicamento que esté asociado con riesgo de convulsiones (en particular, </a:t>
            </a:r>
            <a:r>
              <a:rPr lang="es-ES" dirty="0" err="1"/>
              <a:t>benzodiazepinas</a:t>
            </a:r>
            <a:r>
              <a:rPr lang="es-ES" dirty="0"/>
              <a:t> y fármacos del tipo de las </a:t>
            </a:r>
            <a:r>
              <a:rPr lang="es-ES" dirty="0" err="1"/>
              <a:t>benzodiazepinas</a:t>
            </a:r>
            <a:r>
              <a:rPr lang="es-ES" dirty="0"/>
              <a:t>).</a:t>
            </a:r>
          </a:p>
          <a:p>
            <a:r>
              <a:rPr lang="es-ES" dirty="0"/>
              <a:t>Cirrosis hepática grave.</a:t>
            </a:r>
          </a:p>
          <a:p>
            <a:r>
              <a:rPr lang="es-ES" dirty="0"/>
              <a:t>Diagnóstico actual o previo de bulimia o anorexia nerviosa.</a:t>
            </a:r>
          </a:p>
          <a:p>
            <a:r>
              <a:rPr lang="es-ES" dirty="0"/>
              <a:t>Uso concomitante con e inhibidores de la </a:t>
            </a:r>
            <a:r>
              <a:rPr lang="es-ES" dirty="0" err="1"/>
              <a:t>monoaminoxidasa</a:t>
            </a:r>
            <a:r>
              <a:rPr lang="es-ES" dirty="0"/>
              <a:t> (</a:t>
            </a:r>
            <a:r>
              <a:rPr lang="es-ES" dirty="0" err="1"/>
              <a:t>IMAOs</a:t>
            </a:r>
            <a:r>
              <a:rPr lang="es-ES" dirty="0"/>
              <a:t>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3E25-530C-4472-A7F0-5A726C6E867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77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222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1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4415832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9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6.png"/><Relationship Id="rId18" Type="http://schemas.openxmlformats.org/officeDocument/2006/relationships/customXml" Target="../ink/ink8.xml"/><Relationship Id="rId3" Type="http://schemas.openxmlformats.org/officeDocument/2006/relationships/image" Target="../media/image23.png"/><Relationship Id="rId21" Type="http://schemas.openxmlformats.org/officeDocument/2006/relationships/image" Target="../media/image30.png"/><Relationship Id="rId7" Type="http://schemas.openxmlformats.org/officeDocument/2006/relationships/image" Target="../media/image230.png"/><Relationship Id="rId12" Type="http://schemas.openxmlformats.org/officeDocument/2006/relationships/customXml" Target="../ink/ink5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24" Type="http://schemas.openxmlformats.org/officeDocument/2006/relationships/customXml" Target="../ink/ink11.xml"/><Relationship Id="rId5" Type="http://schemas.openxmlformats.org/officeDocument/2006/relationships/image" Target="../media/image220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openxmlformats.org/officeDocument/2006/relationships/customXml" Target="../ink/ink4.xml"/><Relationship Id="rId19" Type="http://schemas.openxmlformats.org/officeDocument/2006/relationships/image" Target="../media/image29.png"/><Relationship Id="rId4" Type="http://schemas.openxmlformats.org/officeDocument/2006/relationships/customXml" Target="../ink/ink1.xml"/><Relationship Id="rId9" Type="http://schemas.openxmlformats.org/officeDocument/2006/relationships/image" Target="../media/image2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17.xml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customXml" Target="../ink/ink12.xml"/><Relationship Id="rId21" Type="http://schemas.openxmlformats.org/officeDocument/2006/relationships/customXml" Target="../ink/ink21.xml"/><Relationship Id="rId7" Type="http://schemas.openxmlformats.org/officeDocument/2006/relationships/customXml" Target="../ink/ink14.xml"/><Relationship Id="rId12" Type="http://schemas.openxmlformats.org/officeDocument/2006/relationships/image" Target="../media/image38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2" Type="http://schemas.openxmlformats.org/officeDocument/2006/relationships/image" Target="../media/image33.png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16.xml"/><Relationship Id="rId24" Type="http://schemas.openxmlformats.org/officeDocument/2006/relationships/image" Target="../media/image44.emf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46.emf"/><Relationship Id="rId10" Type="http://schemas.openxmlformats.org/officeDocument/2006/relationships/image" Target="../media/image37.emf"/><Relationship Id="rId19" Type="http://schemas.openxmlformats.org/officeDocument/2006/relationships/customXml" Target="../ink/ink20.xml"/><Relationship Id="rId4" Type="http://schemas.openxmlformats.org/officeDocument/2006/relationships/image" Target="../media/image34.emf"/><Relationship Id="rId9" Type="http://schemas.openxmlformats.org/officeDocument/2006/relationships/customXml" Target="../ink/ink15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Relationship Id="rId27" Type="http://schemas.openxmlformats.org/officeDocument/2006/relationships/customXml" Target="../ink/ink2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34.png"/><Relationship Id="rId21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customXml" Target="../ink/ink29.xml"/><Relationship Id="rId17" Type="http://schemas.openxmlformats.org/officeDocument/2006/relationships/image" Target="../media/image54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.xml"/><Relationship Id="rId11" Type="http://schemas.openxmlformats.org/officeDocument/2006/relationships/image" Target="../media/image51.png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23" Type="http://schemas.openxmlformats.org/officeDocument/2006/relationships/image" Target="../media/image57.png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55.png"/><Relationship Id="rId31" Type="http://schemas.openxmlformats.org/officeDocument/2006/relationships/image" Target="../media/image61.png"/><Relationship Id="rId4" Type="http://schemas.openxmlformats.org/officeDocument/2006/relationships/customXml" Target="../ink/ink25.xml"/><Relationship Id="rId9" Type="http://schemas.openxmlformats.org/officeDocument/2006/relationships/image" Target="../media/image50.png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59.png"/><Relationship Id="rId30" Type="http://schemas.openxmlformats.org/officeDocument/2006/relationships/customXml" Target="../ink/ink38.xml"/><Relationship Id="rId8" Type="http://schemas.openxmlformats.org/officeDocument/2006/relationships/customXml" Target="../ink/ink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customXml" Target="../ink/ink45.xml"/><Relationship Id="rId18" Type="http://schemas.openxmlformats.org/officeDocument/2006/relationships/image" Target="../media/image71.emf"/><Relationship Id="rId26" Type="http://schemas.openxmlformats.org/officeDocument/2006/relationships/image" Target="../media/image75.emf"/><Relationship Id="rId3" Type="http://schemas.openxmlformats.org/officeDocument/2006/relationships/customXml" Target="../ink/ink40.xml"/><Relationship Id="rId21" Type="http://schemas.openxmlformats.org/officeDocument/2006/relationships/customXml" Target="../ink/ink49.xml"/><Relationship Id="rId7" Type="http://schemas.openxmlformats.org/officeDocument/2006/relationships/customXml" Target="../ink/ink42.xml"/><Relationship Id="rId12" Type="http://schemas.openxmlformats.org/officeDocument/2006/relationships/image" Target="../media/image68.emf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2" Type="http://schemas.openxmlformats.org/officeDocument/2006/relationships/image" Target="../media/image35.png"/><Relationship Id="rId16" Type="http://schemas.openxmlformats.org/officeDocument/2006/relationships/image" Target="../media/image70.emf"/><Relationship Id="rId20" Type="http://schemas.openxmlformats.org/officeDocument/2006/relationships/image" Target="../media/image72.emf"/><Relationship Id="rId29" Type="http://schemas.openxmlformats.org/officeDocument/2006/relationships/customXml" Target="../ink/ink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emf"/><Relationship Id="rId11" Type="http://schemas.openxmlformats.org/officeDocument/2006/relationships/customXml" Target="../ink/ink44.xml"/><Relationship Id="rId24" Type="http://schemas.openxmlformats.org/officeDocument/2006/relationships/image" Target="../media/image74.emf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76.emf"/><Relationship Id="rId10" Type="http://schemas.openxmlformats.org/officeDocument/2006/relationships/image" Target="../media/image67.emf"/><Relationship Id="rId19" Type="http://schemas.openxmlformats.org/officeDocument/2006/relationships/customXml" Target="../ink/ink48.xml"/><Relationship Id="rId4" Type="http://schemas.openxmlformats.org/officeDocument/2006/relationships/image" Target="../media/image64.emf"/><Relationship Id="rId9" Type="http://schemas.openxmlformats.org/officeDocument/2006/relationships/customXml" Target="../ink/ink43.xml"/><Relationship Id="rId14" Type="http://schemas.openxmlformats.org/officeDocument/2006/relationships/image" Target="../media/image69.emf"/><Relationship Id="rId22" Type="http://schemas.openxmlformats.org/officeDocument/2006/relationships/image" Target="../media/image73.emf"/><Relationship Id="rId27" Type="http://schemas.openxmlformats.org/officeDocument/2006/relationships/customXml" Target="../ink/ink52.xml"/><Relationship Id="rId30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83.emf"/><Relationship Id="rId18" Type="http://schemas.openxmlformats.org/officeDocument/2006/relationships/customXml" Target="../ink/ink61.xml"/><Relationship Id="rId3" Type="http://schemas.openxmlformats.org/officeDocument/2006/relationships/image" Target="../media/image36.png"/><Relationship Id="rId21" Type="http://schemas.openxmlformats.org/officeDocument/2006/relationships/image" Target="../media/image87.emf"/><Relationship Id="rId7" Type="http://schemas.openxmlformats.org/officeDocument/2006/relationships/image" Target="../media/image80.emf"/><Relationship Id="rId12" Type="http://schemas.openxmlformats.org/officeDocument/2006/relationships/customXml" Target="../ink/ink58.xml"/><Relationship Id="rId17" Type="http://schemas.openxmlformats.org/officeDocument/2006/relationships/image" Target="../media/image85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10" Type="http://schemas.openxmlformats.org/officeDocument/2006/relationships/customXml" Target="../ink/ink57.xml"/><Relationship Id="rId19" Type="http://schemas.openxmlformats.org/officeDocument/2006/relationships/image" Target="../media/image86.emf"/><Relationship Id="rId4" Type="http://schemas.openxmlformats.org/officeDocument/2006/relationships/customXml" Target="../ink/ink54.xml"/><Relationship Id="rId9" Type="http://schemas.openxmlformats.org/officeDocument/2006/relationships/image" Target="../media/image81.emf"/><Relationship Id="rId14" Type="http://schemas.openxmlformats.org/officeDocument/2006/relationships/customXml" Target="../ink/ink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93.emf"/><Relationship Id="rId18" Type="http://schemas.openxmlformats.org/officeDocument/2006/relationships/customXml" Target="../ink/ink70.xml"/><Relationship Id="rId3" Type="http://schemas.openxmlformats.org/officeDocument/2006/relationships/image" Target="../media/image37.png"/><Relationship Id="rId21" Type="http://schemas.openxmlformats.org/officeDocument/2006/relationships/image" Target="../media/image97.emf"/><Relationship Id="rId7" Type="http://schemas.openxmlformats.org/officeDocument/2006/relationships/image" Target="../media/image90.emf"/><Relationship Id="rId12" Type="http://schemas.openxmlformats.org/officeDocument/2006/relationships/customXml" Target="../ink/ink67.xml"/><Relationship Id="rId17" Type="http://schemas.openxmlformats.org/officeDocument/2006/relationships/image" Target="../media/image95.emf"/><Relationship Id="rId25" Type="http://schemas.openxmlformats.org/officeDocument/2006/relationships/image" Target="../media/image99.emf"/><Relationship Id="rId2" Type="http://schemas.openxmlformats.org/officeDocument/2006/relationships/image" Target="../media/image5.png"/><Relationship Id="rId16" Type="http://schemas.openxmlformats.org/officeDocument/2006/relationships/customXml" Target="../ink/ink69.xml"/><Relationship Id="rId20" Type="http://schemas.openxmlformats.org/officeDocument/2006/relationships/customXml" Target="../ink/ink7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4.xml"/><Relationship Id="rId11" Type="http://schemas.openxmlformats.org/officeDocument/2006/relationships/image" Target="../media/image92.emf"/><Relationship Id="rId24" Type="http://schemas.openxmlformats.org/officeDocument/2006/relationships/customXml" Target="../ink/ink73.xml"/><Relationship Id="rId5" Type="http://schemas.openxmlformats.org/officeDocument/2006/relationships/image" Target="../media/image89.emf"/><Relationship Id="rId15" Type="http://schemas.openxmlformats.org/officeDocument/2006/relationships/image" Target="../media/image94.emf"/><Relationship Id="rId23" Type="http://schemas.openxmlformats.org/officeDocument/2006/relationships/image" Target="../media/image98.emf"/><Relationship Id="rId10" Type="http://schemas.openxmlformats.org/officeDocument/2006/relationships/customXml" Target="../ink/ink66.xml"/><Relationship Id="rId19" Type="http://schemas.openxmlformats.org/officeDocument/2006/relationships/image" Target="../media/image96.emf"/><Relationship Id="rId4" Type="http://schemas.openxmlformats.org/officeDocument/2006/relationships/customXml" Target="../ink/ink63.xml"/><Relationship Id="rId9" Type="http://schemas.openxmlformats.org/officeDocument/2006/relationships/image" Target="../media/image91.emf"/><Relationship Id="rId14" Type="http://schemas.openxmlformats.org/officeDocument/2006/relationships/customXml" Target="../ink/ink68.xml"/><Relationship Id="rId22" Type="http://schemas.openxmlformats.org/officeDocument/2006/relationships/customXml" Target="../ink/ink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Tratamiento antidepresivo. ¿Quién da más?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Dr. Pedro Iborra Giner</a:t>
            </a:r>
          </a:p>
          <a:p>
            <a:r>
              <a:rPr lang="es-ES" dirty="0"/>
              <a:t>Médico Psiquiatra. Hospital de Día Salud Mental San Juan de Alicante.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894FC2-FD17-40FD-8646-1CB673B4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Hipótesis </a:t>
            </a:r>
            <a:r>
              <a:rPr lang="es-ES" dirty="0" err="1"/>
              <a:t>monoaminérgica</a:t>
            </a:r>
            <a:r>
              <a:rPr lang="es-ES" dirty="0"/>
              <a:t> de la depresión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9669613-2645-4AA2-8EBE-AECE422C6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21" y="5913932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1. Stahl SM, 2008. 2. Kennedy SH, 2007. 3.Zajecka J, 2013</a:t>
            </a:r>
          </a:p>
          <a:p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09AC2598-877C-4F29-8D09-760E89B0A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2925" indent="0">
              <a:buNone/>
            </a:pPr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baseline="300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pPr marL="0" indent="0">
              <a:buNone/>
            </a:pPr>
            <a:endParaRPr lang="es-ES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endParaRPr lang="es-ES" sz="1900" dirty="0">
              <a:solidFill>
                <a:srgbClr val="6F2E75"/>
              </a:solidFill>
              <a:ea typeface="ＭＳ Ｐゴシック"/>
              <a:cs typeface="ＭＳ Ｐゴシック"/>
            </a:endParaRPr>
          </a:p>
          <a:p>
            <a:pPr marL="542925" indent="0">
              <a:buNone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6D95EFE-6D67-454F-A944-D05CD054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86" y="770586"/>
            <a:ext cx="4804064" cy="32250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01F0A5F-3C6E-4E97-BB92-BB4B8844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049199"/>
            <a:ext cx="8553429" cy="18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A30375B1-D679-456B-80F5-21239E4102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43" y="1052459"/>
            <a:ext cx="6312067" cy="4645574"/>
          </a:xfrm>
        </p:spPr>
        <p:txBody>
          <a:bodyPr>
            <a:normAutofit/>
          </a:bodyPr>
          <a:lstStyle/>
          <a:p>
            <a:r>
              <a:rPr lang="es-ES" b="1" dirty="0"/>
              <a:t>Objetivos del tratamiento antidepresivo:</a:t>
            </a:r>
          </a:p>
          <a:p>
            <a:pPr lvl="1"/>
            <a:r>
              <a:rPr lang="es-ES" sz="2000" dirty="0"/>
              <a:t>Lograr la remisión completa de episodio depresivo.</a:t>
            </a:r>
          </a:p>
          <a:p>
            <a:pPr lvl="1"/>
            <a:r>
              <a:rPr lang="es-ES" sz="2000" dirty="0"/>
              <a:t>Restaurar la funcionalidad previa al mismo: ausencia de síntomas residuales.</a:t>
            </a:r>
          </a:p>
          <a:p>
            <a:pPr lvl="1"/>
            <a:r>
              <a:rPr lang="es-ES" sz="2000" dirty="0"/>
              <a:t>Reducir la posibilidad de recaídas y recurrencias. </a:t>
            </a:r>
          </a:p>
          <a:p>
            <a:pPr lvl="1"/>
            <a:r>
              <a:rPr lang="es-ES" sz="2000" dirty="0"/>
              <a:t>Minimizar el riesgo de suicidio.</a:t>
            </a:r>
          </a:p>
          <a:p>
            <a:pPr lvl="1"/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873070-9246-4791-9A02-CD10CF212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213" y="5842149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Recomendaciones SEMERGEN. Depresión Mayor. Actualización 2016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6624B6-352B-4064-9656-595CA05EEB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8736" y="1052459"/>
            <a:ext cx="5544616" cy="4645574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¿Cómo elegimos un antidepresivo?</a:t>
            </a:r>
          </a:p>
          <a:p>
            <a:pPr lvl="1"/>
            <a:r>
              <a:rPr lang="es-ES" sz="2000" dirty="0"/>
              <a:t>Antecedente de respuesta previa (paciente o familiar de 1º grado). </a:t>
            </a:r>
          </a:p>
          <a:p>
            <a:pPr lvl="1"/>
            <a:r>
              <a:rPr lang="es-ES" sz="2000" dirty="0"/>
              <a:t>Perfil clínico y efectos secundarios.</a:t>
            </a:r>
          </a:p>
          <a:p>
            <a:pPr lvl="1"/>
            <a:r>
              <a:rPr lang="es-ES" sz="2000" dirty="0"/>
              <a:t>Interacciones medicamentosas/patología somática asociada.</a:t>
            </a:r>
          </a:p>
          <a:p>
            <a:pPr lvl="1"/>
            <a:r>
              <a:rPr lang="es-ES" sz="2000" dirty="0"/>
              <a:t>Experiencia del clínico con el fármaco.</a:t>
            </a:r>
          </a:p>
          <a:p>
            <a:pPr lvl="1"/>
            <a:r>
              <a:rPr lang="es-ES" sz="2000" dirty="0"/>
              <a:t>Coste y disponibilidad.</a:t>
            </a:r>
          </a:p>
          <a:p>
            <a:pPr lvl="1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D5C2AC9-9E7A-4929-96AE-3724E4C3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antidepresivo: La elección es clave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9075FA1-E090-47A8-956C-E924FC82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34" y="4077072"/>
            <a:ext cx="3528392" cy="21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7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24767B-63A8-4EB8-998B-FE2C0BB60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5733256"/>
            <a:ext cx="11582443" cy="576064"/>
          </a:xfrm>
        </p:spPr>
        <p:txBody>
          <a:bodyPr>
            <a:noAutofit/>
          </a:bodyPr>
          <a:lstStyle/>
          <a:p>
            <a:r>
              <a:rPr lang="es-ES" sz="1200" dirty="0"/>
              <a:t>GUÍA DE PRÁCTICA CLÍNICA SOBRE EL MANEJO DE LA DEPRESIÓN EN EL ADULTO. Guías de práctica clínica en el SNS</a:t>
            </a:r>
          </a:p>
          <a:p>
            <a:r>
              <a:rPr lang="es-ES" sz="1200" dirty="0"/>
              <a:t>Agencia de Evaluación de Tecnologías Sanitarias de Galicia, </a:t>
            </a:r>
            <a:r>
              <a:rPr lang="es-ES" sz="1200" dirty="0" err="1"/>
              <a:t>Avalia</a:t>
            </a:r>
            <a:r>
              <a:rPr lang="es-ES" sz="1200" dirty="0"/>
              <a:t>-t. </a:t>
            </a:r>
            <a:r>
              <a:rPr lang="es-ES" sz="1200" dirty="0" err="1"/>
              <a:t>Conselleria</a:t>
            </a:r>
            <a:r>
              <a:rPr lang="es-ES" sz="1200" dirty="0"/>
              <a:t> de Sanidad Ministerio de Sanidad, Servicios Sociales e Igualdad;2014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644866-282C-44B6-B357-58ECADE8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Fármacos antidepresivos en España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6388D27-E036-4FCE-B4A6-3F45AD71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124744"/>
            <a:ext cx="2255716" cy="31945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691"/>
          <a:stretch/>
        </p:blipFill>
        <p:spPr>
          <a:xfrm>
            <a:off x="4079776" y="867351"/>
            <a:ext cx="7272808" cy="48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C4BA0910-1162-40FA-A29E-EFE918BFF9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1163255"/>
            <a:ext cx="5807968" cy="4645574"/>
          </a:xfrm>
        </p:spPr>
        <p:txBody>
          <a:bodyPr>
            <a:normAutofit fontScale="77500" lnSpcReduction="20000"/>
          </a:bodyPr>
          <a:lstStyle/>
          <a:p>
            <a:pPr marL="542925" indent="0">
              <a:buNone/>
            </a:pPr>
            <a:r>
              <a:rPr lang="es-ES" b="1" dirty="0"/>
              <a:t>Imipramina, </a:t>
            </a:r>
            <a:r>
              <a:rPr lang="es-ES" b="1" dirty="0" err="1"/>
              <a:t>clomioramina</a:t>
            </a:r>
            <a:r>
              <a:rPr lang="es-ES" b="1" dirty="0"/>
              <a:t>, </a:t>
            </a:r>
            <a:r>
              <a:rPr lang="es-ES" b="1" dirty="0" err="1"/>
              <a:t>clomipramina</a:t>
            </a:r>
            <a:r>
              <a:rPr lang="es-ES" b="1" dirty="0"/>
              <a:t>, </a:t>
            </a:r>
            <a:r>
              <a:rPr lang="es-ES" b="1" dirty="0" err="1"/>
              <a:t>amitriptilina</a:t>
            </a:r>
            <a:r>
              <a:rPr lang="es-ES" b="1" dirty="0"/>
              <a:t>, </a:t>
            </a:r>
            <a:r>
              <a:rPr lang="es-ES" b="1" dirty="0" err="1"/>
              <a:t>maprotilina</a:t>
            </a:r>
            <a:endParaRPr lang="es-ES" b="1" dirty="0"/>
          </a:p>
          <a:p>
            <a:r>
              <a:rPr lang="es-ES" b="1" dirty="0">
                <a:solidFill>
                  <a:schemeClr val="tx2"/>
                </a:solidFill>
              </a:rPr>
              <a:t>Mecanismo de acción: </a:t>
            </a:r>
          </a:p>
          <a:p>
            <a:pPr lvl="1"/>
            <a:r>
              <a:rPr lang="es-ES" sz="1800" dirty="0">
                <a:solidFill>
                  <a:srgbClr val="C00000"/>
                </a:solidFill>
              </a:rPr>
              <a:t>Inhiben la recaptación de serotonina (5HT) y noradrenalina (NA) </a:t>
            </a:r>
            <a:r>
              <a:rPr lang="es-ES" sz="1800" dirty="0"/>
              <a:t>y en menor intensidad  la dopamina, pero actúan también sobre una larga serie de receptores </a:t>
            </a:r>
            <a:r>
              <a:rPr lang="es-ES" sz="1800" dirty="0">
                <a:solidFill>
                  <a:srgbClr val="C00000"/>
                </a:solidFill>
              </a:rPr>
              <a:t>(</a:t>
            </a:r>
            <a:r>
              <a:rPr lang="es-ES" sz="1800" dirty="0" err="1">
                <a:solidFill>
                  <a:srgbClr val="C00000"/>
                </a:solidFill>
              </a:rPr>
              <a:t>histaminérgicos</a:t>
            </a:r>
            <a:r>
              <a:rPr lang="es-ES" sz="1800" dirty="0">
                <a:solidFill>
                  <a:srgbClr val="C00000"/>
                </a:solidFill>
              </a:rPr>
              <a:t>, muscarínicos, alfa-adrenérgicos) </a:t>
            </a:r>
            <a:r>
              <a:rPr lang="es-ES" sz="1800" dirty="0"/>
              <a:t>que son los responsables de la mayoría de sus efectos secundarios.</a:t>
            </a:r>
          </a:p>
          <a:p>
            <a:r>
              <a:rPr lang="es-ES" b="1" dirty="0">
                <a:solidFill>
                  <a:schemeClr val="tx2"/>
                </a:solidFill>
              </a:rPr>
              <a:t>Efectos secundarios:</a:t>
            </a:r>
          </a:p>
          <a:p>
            <a:pPr lvl="1"/>
            <a:r>
              <a:rPr lang="es-ES" sz="1800" dirty="0"/>
              <a:t>Sequedad de boca, estreñimiento, aumento de peso, hipotensión ortostática, sedación, visión borrosa, nerviosismo, temblor, sudoración, dificultades urinarias y disfunción sexual.</a:t>
            </a:r>
          </a:p>
          <a:p>
            <a:r>
              <a:rPr lang="es-ES" b="1" dirty="0">
                <a:solidFill>
                  <a:schemeClr val="tx2"/>
                </a:solidFill>
              </a:rPr>
              <a:t>Precauciones:</a:t>
            </a:r>
          </a:p>
          <a:p>
            <a:pPr lvl="1"/>
            <a:r>
              <a:rPr lang="es-ES" sz="1800" dirty="0"/>
              <a:t>Deben administrarse con precaución en los casos de </a:t>
            </a:r>
            <a:r>
              <a:rPr lang="es-ES" sz="1800" dirty="0">
                <a:solidFill>
                  <a:srgbClr val="C00000"/>
                </a:solidFill>
              </a:rPr>
              <a:t>hipertrofia de próstata, glaucoma de ángulo estrecho e infarto de miocardio</a:t>
            </a:r>
            <a:r>
              <a:rPr lang="es-ES" sz="1800" dirty="0"/>
              <a:t>. En las personas de edad conviene cuidar el riesgo de caídas y la posibilidad de </a:t>
            </a:r>
            <a:r>
              <a:rPr lang="es-ES" sz="1800" dirty="0">
                <a:solidFill>
                  <a:srgbClr val="C00000"/>
                </a:solidFill>
              </a:rPr>
              <a:t>cuadros confusionales debido a los efectos anticolinérgicos (bajas dosis).</a:t>
            </a: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C224F73-428D-45FF-A6FC-A5B3EED010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648" y="5577463"/>
            <a:ext cx="11582443" cy="546132"/>
          </a:xfrm>
        </p:spPr>
        <p:txBody>
          <a:bodyPr>
            <a:normAutofit/>
          </a:bodyPr>
          <a:lstStyle/>
          <a:p>
            <a:r>
              <a:rPr lang="es-ES" sz="1200" dirty="0"/>
              <a:t>GUÍA DE PRÁCTICA CLÍNICA SOBRE EL MANEJO DE LA DEPRESIÓN EN EL ADULTO. Guías de práctica clínica en el SNS</a:t>
            </a:r>
          </a:p>
          <a:p>
            <a:r>
              <a:rPr lang="es-ES" sz="1200" dirty="0"/>
              <a:t>Agencia de Evaluación de Tecnologías Sanitarias de Galicia, </a:t>
            </a:r>
            <a:r>
              <a:rPr lang="es-ES" sz="1200" dirty="0" err="1"/>
              <a:t>avalia</a:t>
            </a:r>
            <a:r>
              <a:rPr lang="es-ES" sz="1200" dirty="0"/>
              <a:t>-t. </a:t>
            </a:r>
            <a:r>
              <a:rPr lang="es-ES" sz="1200" dirty="0" err="1"/>
              <a:t>Conselleria</a:t>
            </a:r>
            <a:r>
              <a:rPr lang="es-ES" sz="1200" dirty="0"/>
              <a:t> de </a:t>
            </a:r>
            <a:r>
              <a:rPr lang="es-ES" sz="1200" dirty="0" err="1"/>
              <a:t>Sanidade</a:t>
            </a:r>
            <a:r>
              <a:rPr lang="es-ES" sz="1200" dirty="0"/>
              <a:t> Ministerio de Sanidad, Servicios Sociales e Igualdad;2014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D5B35F34-F7B2-472F-98DE-7C38D5B3693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27"/>
          <a:stretch/>
        </p:blipFill>
        <p:spPr>
          <a:xfrm>
            <a:off x="5879976" y="1484784"/>
            <a:ext cx="6205115" cy="3748312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847D9C5-0E20-4F02-911B-4DFD635D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Antidepresivos tricíclicos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DB01F5B4-CA0E-438B-AC5C-25B33E2CD76A}"/>
                  </a:ext>
                </a:extLst>
              </p14:cNvPr>
              <p14:cNvContentPartPr/>
              <p14:nvPr/>
            </p14:nvContentPartPr>
            <p14:xfrm>
              <a:off x="6940663" y="1654474"/>
              <a:ext cx="1690200" cy="529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DB01F5B4-CA0E-438B-AC5C-25B33E2CD7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6663" y="1547204"/>
                <a:ext cx="1797840" cy="267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xmlns="" id="{0A074F6F-E1E0-4CD1-BA34-DC59D0331003}"/>
                  </a:ext>
                </a:extLst>
              </p14:cNvPr>
              <p14:cNvContentPartPr/>
              <p14:nvPr/>
            </p14:nvContentPartPr>
            <p14:xfrm>
              <a:off x="6844903" y="1863634"/>
              <a:ext cx="1550880" cy="792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0A074F6F-E1E0-4CD1-BA34-DC59D03310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0903" y="1755634"/>
                <a:ext cx="16585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xmlns="" id="{59569DE3-2C37-4DD1-ACFC-1161269200C4}"/>
                  </a:ext>
                </a:extLst>
              </p14:cNvPr>
              <p14:cNvContentPartPr/>
              <p14:nvPr/>
            </p14:nvContentPartPr>
            <p14:xfrm>
              <a:off x="7071343" y="1854634"/>
              <a:ext cx="925200" cy="270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59569DE3-2C37-4DD1-ACFC-1161269200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7343" y="1745175"/>
                <a:ext cx="1032840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xmlns="" id="{33C739E6-4C27-4A02-B4BA-49CD09A08EA5}"/>
                  </a:ext>
                </a:extLst>
              </p14:cNvPr>
              <p14:cNvContentPartPr/>
              <p14:nvPr/>
            </p14:nvContentPartPr>
            <p14:xfrm>
              <a:off x="7541503" y="1845634"/>
              <a:ext cx="619920" cy="792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33C739E6-4C27-4A02-B4BA-49CD09A08E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87503" y="1737634"/>
                <a:ext cx="7275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xmlns="" id="{54CB94E2-E257-4F34-B500-9D57EE130545}"/>
                  </a:ext>
                </a:extLst>
              </p14:cNvPr>
              <p14:cNvContentPartPr/>
              <p14:nvPr/>
            </p14:nvContentPartPr>
            <p14:xfrm>
              <a:off x="7915903" y="1828714"/>
              <a:ext cx="201600" cy="270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54CB94E2-E257-4F34-B500-9D57EE1305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61903" y="1720714"/>
                <a:ext cx="309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xmlns="" id="{3D7E7C16-8D06-4934-9CE5-73FE9F8CA8A6}"/>
                  </a:ext>
                </a:extLst>
              </p14:cNvPr>
              <p14:cNvContentPartPr/>
              <p14:nvPr/>
            </p14:nvContentPartPr>
            <p14:xfrm>
              <a:off x="9326743" y="1982074"/>
              <a:ext cx="2633400" cy="5652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3D7E7C16-8D06-4934-9CE5-73FE9F8CA8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72743" y="1874074"/>
                <a:ext cx="27410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xmlns="" id="{EE5950FB-8699-418D-BDBC-535CE671554C}"/>
                  </a:ext>
                </a:extLst>
              </p14:cNvPr>
              <p14:cNvContentPartPr/>
              <p14:nvPr/>
            </p14:nvContentPartPr>
            <p14:xfrm>
              <a:off x="9108943" y="2133274"/>
              <a:ext cx="1961280" cy="180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EE5950FB-8699-418D-BDBC-535CE67155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54933" y="2025274"/>
                <a:ext cx="20689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xmlns="" id="{13847FCD-1E7C-4AF8-866A-AF7E4B04ABB9}"/>
                  </a:ext>
                </a:extLst>
              </p14:cNvPr>
              <p14:cNvContentPartPr/>
              <p14:nvPr/>
            </p14:nvContentPartPr>
            <p14:xfrm>
              <a:off x="9126583" y="2316154"/>
              <a:ext cx="1027080" cy="180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13847FCD-1E7C-4AF8-866A-AF7E4B04ABB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72583" y="2208154"/>
                <a:ext cx="1134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xmlns="" id="{AD3F5DFC-D99B-4E5B-BAE2-CFC4E4648E19}"/>
                  </a:ext>
                </a:extLst>
              </p14:cNvPr>
              <p14:cNvContentPartPr/>
              <p14:nvPr/>
            </p14:nvContentPartPr>
            <p14:xfrm>
              <a:off x="9126583" y="2455114"/>
              <a:ext cx="2794680" cy="615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AD3F5DFC-D99B-4E5B-BAE2-CFC4E4648E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72583" y="2347114"/>
                <a:ext cx="2902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xmlns="" id="{29B99559-9C78-4983-90D8-5B951DE2ACCB}"/>
                  </a:ext>
                </a:extLst>
              </p14:cNvPr>
              <p14:cNvContentPartPr/>
              <p14:nvPr/>
            </p14:nvContentPartPr>
            <p14:xfrm>
              <a:off x="9074023" y="2664634"/>
              <a:ext cx="325080" cy="9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29B99559-9C78-4983-90D8-5B951DE2ACC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20023" y="2556634"/>
                <a:ext cx="4327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xmlns="" id="{E5E63890-A551-4565-8706-B2278121C098}"/>
                  </a:ext>
                </a:extLst>
              </p14:cNvPr>
              <p14:cNvContentPartPr/>
              <p14:nvPr/>
            </p14:nvContentPartPr>
            <p14:xfrm>
              <a:off x="9108943" y="4144954"/>
              <a:ext cx="1821240" cy="529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E5E63890-A551-4565-8706-B2278121C0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54932" y="4036954"/>
                <a:ext cx="1928901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18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4069796-4643-4AB5-8F88-92EE5D04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2348880"/>
            <a:ext cx="10363200" cy="3330826"/>
          </a:xfrm>
        </p:spPr>
        <p:txBody>
          <a:bodyPr/>
          <a:lstStyle/>
          <a:p>
            <a:r>
              <a:rPr lang="es-ES" dirty="0"/>
              <a:t>Citalopram en dosis de 30 a 40 mg/día.</a:t>
            </a:r>
          </a:p>
          <a:p>
            <a:r>
              <a:rPr lang="es-ES" dirty="0" err="1"/>
              <a:t>Sertralina</a:t>
            </a:r>
            <a:r>
              <a:rPr lang="es-ES" dirty="0"/>
              <a:t> en dosis de 50 a 100 mg/día.</a:t>
            </a:r>
          </a:p>
          <a:p>
            <a:r>
              <a:rPr lang="es-ES" dirty="0" err="1"/>
              <a:t>Paroxetina</a:t>
            </a:r>
            <a:r>
              <a:rPr lang="es-ES" dirty="0"/>
              <a:t> en dosis de 20 a 40 mg/día.</a:t>
            </a:r>
          </a:p>
          <a:p>
            <a:r>
              <a:rPr lang="es-ES" dirty="0" err="1"/>
              <a:t>Escitalopram</a:t>
            </a:r>
            <a:r>
              <a:rPr lang="es-ES" dirty="0"/>
              <a:t> en dosis de 20 mg/día.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8F85D99-5A77-47CF-9DC9-CC6EDBE850A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3084" y="908721"/>
            <a:ext cx="10363200" cy="1224135"/>
          </a:xfrm>
        </p:spPr>
        <p:txBody>
          <a:bodyPr>
            <a:noAutofit/>
          </a:bodyPr>
          <a:lstStyle/>
          <a:p>
            <a:r>
              <a:rPr lang="es-ES" dirty="0"/>
              <a:t>Paciente varón de 68 años con diagnóstico de trastorno depresivo mayor. Insuficiencia renal, sobrepeso e HTA. Si eligieras prescribir un ISRS, ¿cuál de las siguientes opciones sería la más adecuada?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69E5D2C-889B-474D-8DF3-BD1EE9AA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80664C4-24A0-491F-8A09-9A0646BF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3</a:t>
            </a:r>
          </a:p>
        </p:txBody>
      </p:sp>
    </p:spTree>
    <p:extLst>
      <p:ext uri="{BB962C8B-B14F-4D97-AF65-F5344CB8AC3E}">
        <p14:creationId xmlns:p14="http://schemas.microsoft.com/office/powerpoint/2010/main" val="381881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BC4CC1-8D24-4006-BDAC-6BF79D5C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8887" lvl="1" indent="0" algn="just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1258887" lvl="1" indent="0" algn="just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r>
              <a:rPr lang="es-ES" dirty="0"/>
              <a:t>Fluoxetina.</a:t>
            </a:r>
          </a:p>
          <a:p>
            <a:r>
              <a:rPr lang="es-ES" dirty="0" err="1"/>
              <a:t>Fluvoxamina</a:t>
            </a:r>
            <a:r>
              <a:rPr lang="es-ES" dirty="0"/>
              <a:t>.</a:t>
            </a:r>
          </a:p>
          <a:p>
            <a:r>
              <a:rPr lang="es-ES" dirty="0" err="1"/>
              <a:t>Paroxetina</a:t>
            </a:r>
            <a:r>
              <a:rPr lang="es-ES" dirty="0"/>
              <a:t>.</a:t>
            </a:r>
          </a:p>
          <a:p>
            <a:r>
              <a:rPr lang="es-ES" dirty="0" err="1"/>
              <a:t>Sertralina</a:t>
            </a:r>
            <a:r>
              <a:rPr lang="es-ES" dirty="0"/>
              <a:t>.</a:t>
            </a:r>
          </a:p>
          <a:p>
            <a:r>
              <a:rPr lang="es-ES" dirty="0"/>
              <a:t>Citalopram.</a:t>
            </a:r>
          </a:p>
          <a:p>
            <a:r>
              <a:rPr lang="es-ES" dirty="0" err="1"/>
              <a:t>Escitalopram</a:t>
            </a:r>
            <a:r>
              <a:rPr lang="es-ES" dirty="0"/>
              <a:t>.</a:t>
            </a:r>
          </a:p>
          <a:p>
            <a:pPr marL="542925" indent="0"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50B84B6-76D3-4FF1-AE6C-0995F429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7648" y="1412776"/>
            <a:ext cx="8953042" cy="3528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F41B237F-80D3-41D3-9342-62095896AFBC}"/>
                  </a:ext>
                </a:extLst>
              </p14:cNvPr>
              <p14:cNvContentPartPr/>
              <p14:nvPr/>
            </p14:nvContentPartPr>
            <p14:xfrm>
              <a:off x="4508495" y="1689394"/>
              <a:ext cx="2687040" cy="270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41B237F-80D3-41D3-9342-62095896AF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4495" y="1581394"/>
                <a:ext cx="27946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xmlns="" id="{1299B483-5D5A-43DA-93A4-E20A9A21D310}"/>
                  </a:ext>
                </a:extLst>
              </p14:cNvPr>
              <p14:cNvContentPartPr/>
              <p14:nvPr/>
            </p14:nvContentPartPr>
            <p14:xfrm>
              <a:off x="4464935" y="1889554"/>
              <a:ext cx="75672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1299B483-5D5A-43DA-93A4-E20A9A21D3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0935" y="1781554"/>
                <a:ext cx="86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B6A79DA5-6DBF-4C9D-8259-FCD1BE03A5DF}"/>
                  </a:ext>
                </a:extLst>
              </p14:cNvPr>
              <p14:cNvContentPartPr/>
              <p14:nvPr/>
            </p14:nvContentPartPr>
            <p14:xfrm>
              <a:off x="5092055" y="2107354"/>
              <a:ext cx="634680" cy="180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B6A79DA5-6DBF-4C9D-8259-FCD1BE03A5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8055" y="2001472"/>
                <a:ext cx="742320" cy="229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xmlns="" id="{C39F46C1-93AD-4F99-B86F-0E15ACFCEC33}"/>
                  </a:ext>
                </a:extLst>
              </p14:cNvPr>
              <p14:cNvContentPartPr/>
              <p14:nvPr/>
            </p14:nvContentPartPr>
            <p14:xfrm>
              <a:off x="4691375" y="2354674"/>
              <a:ext cx="498600" cy="57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39F46C1-93AD-4F99-B86F-0E15ACFCEC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37375" y="2246674"/>
                <a:ext cx="606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xmlns="" id="{71E52EBE-1BC7-40A0-8E1C-53C1E02E6091}"/>
                  </a:ext>
                </a:extLst>
              </p14:cNvPr>
              <p14:cNvContentPartPr/>
              <p14:nvPr/>
            </p14:nvContentPartPr>
            <p14:xfrm>
              <a:off x="5666615" y="2821234"/>
              <a:ext cx="630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71E52EBE-1BC7-40A0-8E1C-53C1E02E60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2615" y="2713234"/>
                <a:ext cx="73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xmlns="" id="{60201FC1-CEAD-4942-9BC5-1D6E853AF729}"/>
                  </a:ext>
                </a:extLst>
              </p14:cNvPr>
              <p14:cNvContentPartPr/>
              <p14:nvPr/>
            </p14:nvContentPartPr>
            <p14:xfrm>
              <a:off x="4674095" y="3038674"/>
              <a:ext cx="1890720" cy="972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60201FC1-CEAD-4942-9BC5-1D6E853AF7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20095" y="2930674"/>
                <a:ext cx="19983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xmlns="" id="{A20A0DFC-7EDA-4917-A849-3FC87B259111}"/>
                  </a:ext>
                </a:extLst>
              </p14:cNvPr>
              <p14:cNvContentPartPr/>
              <p14:nvPr/>
            </p14:nvContentPartPr>
            <p14:xfrm>
              <a:off x="7669655" y="1715314"/>
              <a:ext cx="29448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A20A0DFC-7EDA-4917-A849-3FC87B2591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5655" y="1607314"/>
                <a:ext cx="402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xmlns="" id="{F308711A-9A7A-4CCE-B07F-0F5535D4CDDF}"/>
                  </a:ext>
                </a:extLst>
              </p14:cNvPr>
              <p14:cNvContentPartPr/>
              <p14:nvPr/>
            </p14:nvContentPartPr>
            <p14:xfrm>
              <a:off x="9219815" y="1915474"/>
              <a:ext cx="2454120" cy="3672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F308711A-9A7A-4CCE-B07F-0F5535D4CD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65807" y="1807474"/>
                <a:ext cx="2561776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xmlns="" id="{71815859-4E85-4466-A64B-CC00736796BB}"/>
                  </a:ext>
                </a:extLst>
              </p14:cNvPr>
              <p14:cNvContentPartPr/>
              <p14:nvPr/>
            </p14:nvContentPartPr>
            <p14:xfrm>
              <a:off x="7652375" y="2133274"/>
              <a:ext cx="4359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71815859-4E85-4466-A64B-CC00736796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98375" y="2025274"/>
                <a:ext cx="543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xmlns="" id="{3489578F-DFA5-460C-AA01-1B52FDB89A02}"/>
                  </a:ext>
                </a:extLst>
              </p14:cNvPr>
              <p14:cNvContentPartPr/>
              <p14:nvPr/>
            </p14:nvContentPartPr>
            <p14:xfrm>
              <a:off x="10264895" y="4258354"/>
              <a:ext cx="1405800" cy="356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3489578F-DFA5-460C-AA01-1B52FDB89A0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10895" y="4151434"/>
                <a:ext cx="1513440" cy="24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xmlns="" id="{08C08501-B960-4917-AB57-F8DA27DA26A8}"/>
                  </a:ext>
                </a:extLst>
              </p14:cNvPr>
              <p14:cNvContentPartPr/>
              <p14:nvPr/>
            </p14:nvContentPartPr>
            <p14:xfrm>
              <a:off x="7652375" y="4443754"/>
              <a:ext cx="3998880" cy="766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08C08501-B960-4917-AB57-F8DA27DA26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98380" y="4335754"/>
                <a:ext cx="410651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xmlns="" id="{5E7B9770-9DCB-44E1-97E9-06AB416991F1}"/>
                  </a:ext>
                </a:extLst>
              </p14:cNvPr>
              <p14:cNvContentPartPr/>
              <p14:nvPr/>
            </p14:nvContentPartPr>
            <p14:xfrm>
              <a:off x="7634735" y="4667674"/>
              <a:ext cx="3526920" cy="619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5E7B9770-9DCB-44E1-97E9-06AB416991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80735" y="4560298"/>
                <a:ext cx="3634560" cy="276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xmlns="" id="{9A8E992A-EBEF-4107-AB3B-0C8839FD45A4}"/>
                  </a:ext>
                </a:extLst>
              </p14:cNvPr>
              <p14:cNvContentPartPr/>
              <p14:nvPr/>
            </p14:nvContentPartPr>
            <p14:xfrm>
              <a:off x="10256255" y="4327474"/>
              <a:ext cx="1216800" cy="4968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9A8E992A-EBEF-4107-AB3B-0C8839FD45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02271" y="4219474"/>
                <a:ext cx="1324408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C3F61090-A4D7-4C4D-8D09-0B4D8E6D2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205" y="5589240"/>
            <a:ext cx="11582443" cy="504056"/>
          </a:xfrm>
        </p:spPr>
        <p:txBody>
          <a:bodyPr>
            <a:normAutofit/>
          </a:bodyPr>
          <a:lstStyle/>
          <a:p>
            <a:r>
              <a:rPr lang="es-ES" sz="1200" dirty="0"/>
              <a:t>GUÍA DE PRÁCTICA CLÍNICA SOBRE EL MANEJO DE LA DEPRESIÓN EN EL ADULTO. Guías de práctica clínica en el SNS</a:t>
            </a:r>
          </a:p>
          <a:p>
            <a:r>
              <a:rPr lang="es-ES" sz="1200" dirty="0"/>
              <a:t>Agencia de Evaluación de Tecnologías Sanitarias de Galicia, </a:t>
            </a:r>
            <a:r>
              <a:rPr lang="es-ES" sz="1200" dirty="0" err="1"/>
              <a:t>avalia</a:t>
            </a:r>
            <a:r>
              <a:rPr lang="es-ES" sz="1200" dirty="0"/>
              <a:t>-t. Conselleria de </a:t>
            </a:r>
            <a:r>
              <a:rPr lang="es-ES" sz="1200" dirty="0" err="1"/>
              <a:t>Sanidade</a:t>
            </a:r>
            <a:r>
              <a:rPr lang="es-ES" sz="1200" dirty="0"/>
              <a:t> Ministerio de Sanidad, Servicios Sociales e Igualdad</a:t>
            </a:r>
          </a:p>
        </p:txBody>
      </p:sp>
      <p:sp>
        <p:nvSpPr>
          <p:cNvPr id="21" name="Título 4">
            <a:extLst>
              <a:ext uri="{FF2B5EF4-FFF2-40B4-BE49-F238E27FC236}">
                <a16:creationId xmlns:a16="http://schemas.microsoft.com/office/drawing/2014/main" xmlns="" id="{8C629415-1810-4AD2-AEC3-6BF191C2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es-ES" dirty="0"/>
              <a:t>Inhibidores selectivos de la </a:t>
            </a:r>
            <a:r>
              <a:rPr lang="es-ES" dirty="0" err="1"/>
              <a:t>recaptación</a:t>
            </a:r>
            <a:r>
              <a:rPr lang="es-ES" dirty="0"/>
              <a:t> de serotonina. ISRS</a:t>
            </a:r>
          </a:p>
        </p:txBody>
      </p:sp>
    </p:spTree>
    <p:extLst>
      <p:ext uri="{BB962C8B-B14F-4D97-AF65-F5344CB8AC3E}">
        <p14:creationId xmlns:p14="http://schemas.microsoft.com/office/powerpoint/2010/main" val="400819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8D341F6A-1C00-4752-9176-0629381458A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174" y="752308"/>
            <a:ext cx="5505809" cy="541299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A0F48F4-FB2D-4132-9AE1-67F645176D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b="1" u="sng" dirty="0"/>
              <a:t>Síndrome de discontinuación :</a:t>
            </a:r>
          </a:p>
          <a:p>
            <a:pPr lvl="1"/>
            <a:r>
              <a:rPr lang="es-ES" dirty="0"/>
              <a:t>Las reacciones notificadas con mayor frecuencia son </a:t>
            </a:r>
            <a:r>
              <a:rPr lang="es-ES" dirty="0">
                <a:solidFill>
                  <a:schemeClr val="tx2"/>
                </a:solidFill>
              </a:rPr>
              <a:t>mareos, alteraciones sensoriales (incluyendo parestesia), alteraciones del sueño (incluyendo insomnio y pesadillas), agitación o ansiedad, náuseas y/o vómitos, temblor y cefalea.</a:t>
            </a:r>
            <a:r>
              <a:rPr lang="es-ES" dirty="0"/>
              <a:t> Generalmente estos síntomas son leves o moderados, sin embargo en algunos pacientes pueden ser graves.</a:t>
            </a:r>
          </a:p>
          <a:p>
            <a:pPr lvl="1"/>
            <a:r>
              <a:rPr lang="es-ES" dirty="0"/>
              <a:t>Estos síntomas suelen presentarse </a:t>
            </a:r>
            <a:r>
              <a:rPr lang="es-ES" dirty="0">
                <a:solidFill>
                  <a:schemeClr val="tx2"/>
                </a:solidFill>
              </a:rPr>
              <a:t>durante los primeros días de discontinuación </a:t>
            </a:r>
            <a:r>
              <a:rPr lang="es-ES" dirty="0"/>
              <a:t>del tratamiento aunque se han notificado en raras ocasiones casos de pacientes en los que han aparecido estos síntomas tras olvidar una dosis de forma inadvertida. Generalmente estos síntomas son</a:t>
            </a:r>
            <a:r>
              <a:rPr lang="es-ES" dirty="0">
                <a:solidFill>
                  <a:schemeClr val="tx2"/>
                </a:solidFill>
              </a:rPr>
              <a:t> autolimitados </a:t>
            </a:r>
            <a:r>
              <a:rPr lang="es-ES" dirty="0"/>
              <a:t>y normalmente se resuelven en dos semanas, aunque en algunos pacientes su duración se puede prolongar (2-3 meses o más).</a:t>
            </a:r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F97AFEE6-7801-4AF2-B250-4D61DCB9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Inhibidores selectivos de la </a:t>
            </a:r>
            <a:r>
              <a:rPr lang="es-ES" dirty="0" err="1"/>
              <a:t>recaptación</a:t>
            </a:r>
            <a:r>
              <a:rPr lang="es-ES" dirty="0"/>
              <a:t> de serotonina. ISRS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6CEDB6D-EDDE-441F-8F90-03F9463486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1484" y="5290129"/>
            <a:ext cx="5982281" cy="523491"/>
          </a:xfrm>
        </p:spPr>
        <p:txBody>
          <a:bodyPr>
            <a:noAutofit/>
          </a:bodyPr>
          <a:lstStyle/>
          <a:p>
            <a:r>
              <a:rPr lang="es-ES" sz="1200" dirty="0"/>
              <a:t>GUÍA DE PRÁCTICA CLÍNICA SOBRE EL MANEJO DE LA DEPRESIÓN EN EL ADULTO. Guías de práctica clínica en el SNS</a:t>
            </a:r>
          </a:p>
          <a:p>
            <a:r>
              <a:rPr lang="es-ES" sz="1200" dirty="0"/>
              <a:t>Agencia de Evaluación de Tecnologías Sanitarias de Galicia, </a:t>
            </a:r>
            <a:r>
              <a:rPr lang="es-ES" sz="1200" dirty="0" err="1"/>
              <a:t>avalia</a:t>
            </a:r>
            <a:r>
              <a:rPr lang="es-ES" sz="1200" dirty="0"/>
              <a:t>-t. </a:t>
            </a:r>
            <a:r>
              <a:rPr lang="es-ES" sz="1200" dirty="0" err="1"/>
              <a:t>Conselleria</a:t>
            </a:r>
            <a:r>
              <a:rPr lang="es-ES" sz="1200" dirty="0"/>
              <a:t> de </a:t>
            </a:r>
            <a:r>
              <a:rPr lang="es-ES" sz="1200" dirty="0" err="1"/>
              <a:t>Sanidade</a:t>
            </a:r>
            <a:r>
              <a:rPr lang="es-ES" sz="1200" dirty="0"/>
              <a:t> Ministerio de Sanidad, Servicios Sociales e Igualdad;2014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D4EEFABD-7CB3-4C0E-B7AE-890F8E5FA158}"/>
                  </a:ext>
                </a:extLst>
              </p14:cNvPr>
              <p14:cNvContentPartPr/>
              <p14:nvPr/>
            </p14:nvContentPartPr>
            <p14:xfrm>
              <a:off x="1464589" y="1028944"/>
              <a:ext cx="1584360" cy="615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D4EEFABD-7CB3-4C0E-B7AE-890F8E5FA1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0589" y="920944"/>
                <a:ext cx="1692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83570A3F-89FC-4D1D-A916-BBCDD5EED924}"/>
                  </a:ext>
                </a:extLst>
              </p14:cNvPr>
              <p14:cNvContentPartPr/>
              <p14:nvPr/>
            </p14:nvContentPartPr>
            <p14:xfrm>
              <a:off x="1444569" y="1871569"/>
              <a:ext cx="1690200" cy="4428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83570A3F-89FC-4D1D-A916-BBCDD5EED9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0569" y="1763569"/>
                <a:ext cx="1797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xmlns="" id="{FC04F3EB-F6F1-4E29-97D2-6F5BF3C71C51}"/>
                  </a:ext>
                </a:extLst>
              </p14:cNvPr>
              <p14:cNvContentPartPr/>
              <p14:nvPr/>
            </p14:nvContentPartPr>
            <p14:xfrm>
              <a:off x="4205589" y="1673316"/>
              <a:ext cx="274680" cy="126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C04F3EB-F6F1-4E29-97D2-6F5BF3C71C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1589" y="1562140"/>
                <a:ext cx="382320" cy="234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xmlns="" id="{CFE5D43D-9D97-434F-A2F2-73442A7AF484}"/>
                  </a:ext>
                </a:extLst>
              </p14:cNvPr>
              <p14:cNvContentPartPr/>
              <p14:nvPr/>
            </p14:nvContentPartPr>
            <p14:xfrm>
              <a:off x="4202349" y="2529634"/>
              <a:ext cx="27792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CFE5D43D-9D97-434F-A2F2-73442A7AF4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8419" y="2421634"/>
                <a:ext cx="38542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xmlns="" id="{D07FE180-410B-42BF-8F9A-F0F49AC680B1}"/>
                  </a:ext>
                </a:extLst>
              </p14:cNvPr>
              <p14:cNvContentPartPr/>
              <p14:nvPr/>
            </p14:nvContentPartPr>
            <p14:xfrm>
              <a:off x="1804069" y="2696914"/>
              <a:ext cx="1244880" cy="180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07FE180-410B-42BF-8F9A-F0F49AC680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0069" y="2588914"/>
                <a:ext cx="1352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xmlns="" id="{0BFB684D-05FD-45A2-AED3-1BE58AF8A754}"/>
                  </a:ext>
                </a:extLst>
              </p14:cNvPr>
              <p14:cNvContentPartPr/>
              <p14:nvPr/>
            </p14:nvContentPartPr>
            <p14:xfrm>
              <a:off x="1414663" y="2844247"/>
              <a:ext cx="261720" cy="18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0BFB684D-05FD-45A2-AED3-1BE58AF8A7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0663" y="2734087"/>
                <a:ext cx="369360" cy="238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xmlns="" id="{EF69C01D-4A17-42CB-861E-A3708C9B9423}"/>
                  </a:ext>
                </a:extLst>
              </p14:cNvPr>
              <p14:cNvContentPartPr/>
              <p14:nvPr/>
            </p14:nvContentPartPr>
            <p14:xfrm>
              <a:off x="1421818" y="2993827"/>
              <a:ext cx="1422000" cy="147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EF69C01D-4A17-42CB-861E-A3708C9B94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67818" y="2885827"/>
                <a:ext cx="15296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xmlns="" id="{A5EFBF40-1FE3-49BF-8AD1-ADD4AD5FAE05}"/>
                  </a:ext>
                </a:extLst>
              </p14:cNvPr>
              <p14:cNvContentPartPr/>
              <p14:nvPr/>
            </p14:nvContentPartPr>
            <p14:xfrm>
              <a:off x="3378823" y="3465994"/>
              <a:ext cx="1211040" cy="93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A5EFBF40-1FE3-49BF-8AD1-ADD4AD5FAE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4823" y="3357994"/>
                <a:ext cx="1318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xmlns="" id="{F447C02D-6300-4691-9996-CB66AE3DF9D0}"/>
                  </a:ext>
                </a:extLst>
              </p14:cNvPr>
              <p14:cNvContentPartPr/>
              <p14:nvPr/>
            </p14:nvContentPartPr>
            <p14:xfrm>
              <a:off x="1414663" y="3985852"/>
              <a:ext cx="1221120" cy="187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F447C02D-6300-4691-9996-CB66AE3DF9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60647" y="3877852"/>
                <a:ext cx="1328792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xmlns="" id="{D657A930-3465-405D-B7E2-30D9B43D8C3C}"/>
                  </a:ext>
                </a:extLst>
              </p14:cNvPr>
              <p14:cNvContentPartPr/>
              <p14:nvPr/>
            </p14:nvContentPartPr>
            <p14:xfrm>
              <a:off x="1870795" y="4134050"/>
              <a:ext cx="1183680" cy="3492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D657A930-3465-405D-B7E2-30D9B43D8C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6795" y="4026050"/>
                <a:ext cx="1291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xmlns="" id="{301C0417-8607-4E60-8EAD-FD0FCC8E2447}"/>
                  </a:ext>
                </a:extLst>
              </p14:cNvPr>
              <p14:cNvContentPartPr/>
              <p14:nvPr/>
            </p14:nvContentPartPr>
            <p14:xfrm>
              <a:off x="1427709" y="4221088"/>
              <a:ext cx="199800" cy="180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301C0417-8607-4E60-8EAD-FD0FCC8E24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73709" y="4115206"/>
                <a:ext cx="307440" cy="229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xmlns="" id="{C03E4C3B-18AA-4A61-8FB2-9B8CEF50802B}"/>
                  </a:ext>
                </a:extLst>
              </p14:cNvPr>
              <p14:cNvContentPartPr/>
              <p14:nvPr/>
            </p14:nvContentPartPr>
            <p14:xfrm>
              <a:off x="2448403" y="5226788"/>
              <a:ext cx="374760" cy="3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C03E4C3B-18AA-4A61-8FB2-9B8CEF5080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94403" y="5118788"/>
                <a:ext cx="482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xmlns="" id="{8A855D5F-6555-40A9-8E17-27BFF529A887}"/>
                  </a:ext>
                </a:extLst>
              </p14:cNvPr>
              <p14:cNvContentPartPr/>
              <p14:nvPr/>
            </p14:nvContentPartPr>
            <p14:xfrm>
              <a:off x="3546825" y="5193649"/>
              <a:ext cx="2369160" cy="9648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8A855D5F-6555-40A9-8E17-27BFF529A8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2817" y="5085649"/>
                <a:ext cx="2476816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xmlns="" id="{79A50C17-E6E3-4CB3-8A01-3EC939DC9574}"/>
                  </a:ext>
                </a:extLst>
              </p14:cNvPr>
              <p14:cNvContentPartPr/>
              <p14:nvPr/>
            </p14:nvContentPartPr>
            <p14:xfrm>
              <a:off x="3361183" y="5262409"/>
              <a:ext cx="1735920" cy="2772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79A50C17-E6E3-4CB3-8A01-3EC939DC95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07194" y="5154409"/>
                <a:ext cx="1843538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xmlns="" id="{E4F3F084-949C-4D11-B0F5-824EFF5E3ACF}"/>
                  </a:ext>
                </a:extLst>
              </p14:cNvPr>
              <p14:cNvContentPartPr/>
              <p14:nvPr/>
            </p14:nvContentPartPr>
            <p14:xfrm>
              <a:off x="3350392" y="5585456"/>
              <a:ext cx="1476360" cy="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E4F3F084-949C-4D11-B0F5-824EFF5E3A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96392" y="5477456"/>
                <a:ext cx="1584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1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FC3145B-82DF-4CE6-B13D-7440A4E24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3068960"/>
            <a:ext cx="10363200" cy="2538738"/>
          </a:xfrm>
        </p:spPr>
        <p:txBody>
          <a:bodyPr/>
          <a:lstStyle/>
          <a:p>
            <a:r>
              <a:rPr lang="es-ES" dirty="0"/>
              <a:t>Gastroenteritis aguda.</a:t>
            </a:r>
          </a:p>
          <a:p>
            <a:r>
              <a:rPr lang="es-ES" dirty="0"/>
              <a:t>Intoxicación etílica.</a:t>
            </a:r>
          </a:p>
          <a:p>
            <a:r>
              <a:rPr lang="es-ES" dirty="0"/>
              <a:t>Síndrome </a:t>
            </a:r>
            <a:r>
              <a:rPr lang="es-ES" dirty="0" err="1"/>
              <a:t>serotoninérgico</a:t>
            </a:r>
            <a:r>
              <a:rPr lang="es-ES" dirty="0"/>
              <a:t>.</a:t>
            </a:r>
          </a:p>
          <a:p>
            <a:r>
              <a:rPr lang="es-ES" dirty="0"/>
              <a:t>Proceso gripal.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0AC48DC-B72B-408C-B997-EAA1004C308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1384" y="980728"/>
            <a:ext cx="10945216" cy="1872208"/>
          </a:xfrm>
        </p:spPr>
        <p:txBody>
          <a:bodyPr>
            <a:noAutofit/>
          </a:bodyPr>
          <a:lstStyle/>
          <a:p>
            <a:r>
              <a:rPr lang="es-ES" sz="2400" dirty="0"/>
              <a:t>Volviendo a la paciente del caso clínico presentado, en una Atención de Urgencias el médico de puerta recetó </a:t>
            </a:r>
            <a:r>
              <a:rPr lang="es-ES" sz="2400" b="1" dirty="0" err="1"/>
              <a:t>paroxetina</a:t>
            </a:r>
            <a:r>
              <a:rPr lang="es-ES" sz="2400" b="1" dirty="0"/>
              <a:t> 20 mg/día </a:t>
            </a:r>
            <a:r>
              <a:rPr lang="es-ES" sz="2400" dirty="0"/>
              <a:t>hace 3 semanas. Hoy la paciente acude a tu consulta con cuadro de inquietud, náuseas, vómitos, diarrea, diaforesis, hiperreflexia, falta de coordinación, escalofríos, taquicardia y temblores. ¿Cuál de las siguientes sospechas diagnósticas consideras más probable?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CE2076-BAE1-464C-B12A-FB059DDDD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9D55E8A-683A-41DB-9F63-14348686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4</a:t>
            </a:r>
          </a:p>
        </p:txBody>
      </p:sp>
    </p:spTree>
    <p:extLst>
      <p:ext uri="{BB962C8B-B14F-4D97-AF65-F5344CB8AC3E}">
        <p14:creationId xmlns:p14="http://schemas.microsoft.com/office/powerpoint/2010/main" val="100364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8D40D3-810F-4197-AAC0-E99DE91E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ISRS: Síndrome serotoninérgico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D8C2FC-A343-4F53-9CFC-5A1A694C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/>
              <a:t>Síndrome serotoninérgico: síntomas que pueden incluir </a:t>
            </a:r>
            <a:r>
              <a:rPr lang="es-ES" sz="2000" dirty="0">
                <a:solidFill>
                  <a:schemeClr val="tx2"/>
                </a:solidFill>
              </a:rPr>
              <a:t>agitación, confusión, diaforesis, alucinaciones, hiperreflexia, falta de coordinación, </a:t>
            </a:r>
            <a:r>
              <a:rPr lang="es-ES" sz="2000" dirty="0" err="1">
                <a:solidFill>
                  <a:schemeClr val="tx2"/>
                </a:solidFill>
              </a:rPr>
              <a:t>mioclonos</a:t>
            </a:r>
            <a:r>
              <a:rPr lang="es-ES" sz="2000" dirty="0">
                <a:solidFill>
                  <a:schemeClr val="tx2"/>
                </a:solidFill>
              </a:rPr>
              <a:t>, escalofríos, taquicardias y temblores</a:t>
            </a:r>
            <a:r>
              <a:rPr lang="es-ES" sz="2000" dirty="0"/>
              <a:t>. Se han recibido notificaciones de </a:t>
            </a:r>
            <a:r>
              <a:rPr lang="es-ES" sz="2000" dirty="0">
                <a:solidFill>
                  <a:schemeClr val="tx2"/>
                </a:solidFill>
              </a:rPr>
              <a:t>trastornos extrapiramidales incluyendo distonía oro-facial</a:t>
            </a:r>
            <a:r>
              <a:rPr lang="es-ES" sz="2000" dirty="0"/>
              <a:t>, en pacientes que a veces padecían trastornos del movimiento subyacentes o en aquellos tratados con neurolépticos. También </a:t>
            </a:r>
            <a:r>
              <a:rPr lang="es-ES" sz="2000" dirty="0">
                <a:solidFill>
                  <a:schemeClr val="tx2"/>
                </a:solidFill>
              </a:rPr>
              <a:t>síntomas gastrointestinales </a:t>
            </a:r>
            <a:r>
              <a:rPr lang="es-ES" sz="2000" dirty="0"/>
              <a:t>(náuseas, vómitos y diarrea).</a:t>
            </a:r>
          </a:p>
          <a:p>
            <a:pPr algn="just"/>
            <a:r>
              <a:rPr lang="es-ES" sz="2000" dirty="0"/>
              <a:t>Interacciones:</a:t>
            </a:r>
          </a:p>
          <a:p>
            <a:pPr lvl="1" algn="just"/>
            <a:r>
              <a:rPr lang="es-ES" sz="2000" dirty="0">
                <a:solidFill>
                  <a:schemeClr val="tx2"/>
                </a:solidFill>
              </a:rPr>
              <a:t>Tramadol: </a:t>
            </a:r>
            <a:r>
              <a:rPr lang="es-ES" sz="2000" dirty="0"/>
              <a:t>Riesgo de </a:t>
            </a:r>
            <a:r>
              <a:rPr lang="es-ES" sz="2000" u="sng" dirty="0"/>
              <a:t>síndrome </a:t>
            </a:r>
            <a:r>
              <a:rPr lang="es-ES" sz="2000" u="sng" dirty="0" err="1"/>
              <a:t>serotoninergico</a:t>
            </a:r>
            <a:r>
              <a:rPr lang="es-ES" sz="2000" dirty="0"/>
              <a:t>. Precaución.</a:t>
            </a:r>
          </a:p>
          <a:p>
            <a:pPr lvl="1" algn="just"/>
            <a:r>
              <a:rPr lang="es-ES" sz="2000" dirty="0" err="1">
                <a:solidFill>
                  <a:schemeClr val="tx2"/>
                </a:solidFill>
              </a:rPr>
              <a:t>Triptanes</a:t>
            </a:r>
            <a:r>
              <a:rPr lang="es-ES" sz="2000" dirty="0"/>
              <a:t>: Riesgo de </a:t>
            </a:r>
            <a:r>
              <a:rPr lang="es-ES" sz="2000" u="sng" dirty="0"/>
              <a:t>síndrome </a:t>
            </a:r>
            <a:r>
              <a:rPr lang="es-ES" sz="2000" u="sng" dirty="0" err="1"/>
              <a:t>serotoninergico</a:t>
            </a:r>
            <a:r>
              <a:rPr lang="es-ES" sz="2000" dirty="0"/>
              <a:t>. Precaución.</a:t>
            </a:r>
          </a:p>
          <a:p>
            <a:pPr lvl="1" algn="just"/>
            <a:r>
              <a:rPr lang="es-ES" sz="2000" dirty="0">
                <a:solidFill>
                  <a:schemeClr val="tx2"/>
                </a:solidFill>
              </a:rPr>
              <a:t>Hierba de San Juan</a:t>
            </a:r>
            <a:r>
              <a:rPr lang="es-ES" sz="2000" dirty="0"/>
              <a:t>: pueden producirse interacciones farmacodinámicas entre fluoxetina y la preparación </a:t>
            </a:r>
            <a:r>
              <a:rPr lang="es-ES" sz="2000" dirty="0" err="1"/>
              <a:t>fitoterápica</a:t>
            </a:r>
            <a:r>
              <a:rPr lang="es-ES" sz="2000" dirty="0"/>
              <a:t> de la hierba de San Juan (</a:t>
            </a:r>
            <a:r>
              <a:rPr lang="es-ES" sz="2000" dirty="0" err="1"/>
              <a:t>Hypericum</a:t>
            </a:r>
            <a:r>
              <a:rPr lang="es-ES" sz="2000" dirty="0"/>
              <a:t> </a:t>
            </a:r>
            <a:r>
              <a:rPr lang="es-ES" sz="2000" dirty="0" err="1"/>
              <a:t>perforatum</a:t>
            </a:r>
            <a:r>
              <a:rPr lang="es-ES" sz="2000" dirty="0"/>
              <a:t>) que pueden dar lugar a un incremento de las reacciones adversas.</a:t>
            </a:r>
          </a:p>
          <a:p>
            <a:pPr lvl="1" algn="just"/>
            <a:r>
              <a:rPr lang="es-ES" sz="2000" dirty="0">
                <a:solidFill>
                  <a:schemeClr val="tx2"/>
                </a:solidFill>
              </a:rPr>
              <a:t>L-triptófano</a:t>
            </a:r>
            <a:r>
              <a:rPr lang="es-ES" sz="2000" dirty="0"/>
              <a:t>: Riesgo de </a:t>
            </a:r>
            <a:r>
              <a:rPr lang="es-ES" sz="2000" u="sng" dirty="0"/>
              <a:t>síndrome </a:t>
            </a:r>
            <a:r>
              <a:rPr lang="es-ES" sz="2000" u="sng" dirty="0" err="1"/>
              <a:t>serotoninergico</a:t>
            </a:r>
            <a:r>
              <a:rPr lang="es-ES" sz="2000" dirty="0"/>
              <a:t>. Precaución.</a:t>
            </a: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F3CB3C-CADC-4963-81E8-93AFB0373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4" y="5445224"/>
            <a:ext cx="11582443" cy="504056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GUÍA DE PRÁCTICA CLÍNICA SOBRE EL MANEJO DE LA DEPRESIÓN EN EL ADULTO</a:t>
            </a:r>
          </a:p>
          <a:p>
            <a:r>
              <a:rPr lang="es-ES" dirty="0"/>
              <a:t>GUÍAS DE PRÁCTICA CLÍNICA EN EL SNS</a:t>
            </a:r>
          </a:p>
          <a:p>
            <a:r>
              <a:rPr lang="es-ES" dirty="0"/>
              <a:t>MINISTERIO DE SANIDAD, SERVICIOS SOCIALES E IGUALDAD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1294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B26CCEF0-9C1B-4F8C-905B-BDD7C2BB1CE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015674"/>
            <a:ext cx="5951984" cy="4645574"/>
          </a:xfrm>
        </p:spPr>
        <p:txBody>
          <a:bodyPr/>
          <a:lstStyle/>
          <a:p>
            <a:pPr algn="just">
              <a:defRPr/>
            </a:pPr>
            <a:r>
              <a:rPr lang="es-ES" sz="2200" dirty="0" err="1">
                <a:solidFill>
                  <a:schemeClr val="tx2"/>
                </a:solidFill>
              </a:rPr>
              <a:t>Venlafaxina</a:t>
            </a:r>
            <a:r>
              <a:rPr lang="es-ES" sz="2200" dirty="0">
                <a:solidFill>
                  <a:schemeClr val="tx2"/>
                </a:solidFill>
              </a:rPr>
              <a:t>, </a:t>
            </a:r>
            <a:r>
              <a:rPr lang="es-ES" sz="2200" dirty="0" err="1">
                <a:solidFill>
                  <a:schemeClr val="tx2"/>
                </a:solidFill>
              </a:rPr>
              <a:t>duloxetina</a:t>
            </a:r>
            <a:r>
              <a:rPr lang="es-ES" sz="2200" dirty="0">
                <a:solidFill>
                  <a:schemeClr val="tx2"/>
                </a:solidFill>
              </a:rPr>
              <a:t>, </a:t>
            </a:r>
            <a:r>
              <a:rPr lang="es-ES" sz="2200" dirty="0" err="1">
                <a:solidFill>
                  <a:schemeClr val="tx2"/>
                </a:solidFill>
              </a:rPr>
              <a:t>desvenlafaxina</a:t>
            </a:r>
            <a:r>
              <a:rPr lang="es-ES" sz="2200" dirty="0">
                <a:solidFill>
                  <a:schemeClr val="tx2"/>
                </a:solidFill>
              </a:rPr>
              <a:t>.</a:t>
            </a:r>
            <a:endParaRPr lang="es-E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s-ES" sz="2200" dirty="0">
                <a:solidFill>
                  <a:schemeClr val="tx2"/>
                </a:solidFill>
              </a:rPr>
              <a:t>Efectos adversos:</a:t>
            </a:r>
          </a:p>
          <a:p>
            <a:pPr lvl="1">
              <a:defRPr/>
            </a:pPr>
            <a:r>
              <a:rPr lang="es-ES" dirty="0"/>
              <a:t>Náuseas, insomnio, somnolencia, mareos, sudoración, sequedad de boca, estreñimiento, diarrea, y disfunción sexual.</a:t>
            </a:r>
          </a:p>
          <a:p>
            <a:pPr algn="just">
              <a:defRPr/>
            </a:pPr>
            <a:r>
              <a:rPr lang="es-ES" sz="2200" dirty="0">
                <a:solidFill>
                  <a:schemeClr val="tx2"/>
                </a:solidFill>
              </a:rPr>
              <a:t>Precauciones: </a:t>
            </a:r>
          </a:p>
          <a:p>
            <a:pPr lvl="1" algn="just">
              <a:defRPr/>
            </a:pPr>
            <a:r>
              <a:rPr lang="es-ES" dirty="0"/>
              <a:t>Vigilar la tensión arterial.</a:t>
            </a: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B8C939F-CF92-4DDD-A226-7BC874C6FF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778" y="5661248"/>
            <a:ext cx="11582443" cy="504056"/>
          </a:xfrm>
        </p:spPr>
        <p:txBody>
          <a:bodyPr>
            <a:normAutofit/>
          </a:bodyPr>
          <a:lstStyle/>
          <a:p>
            <a:r>
              <a:rPr lang="es-ES" sz="1200" dirty="0"/>
              <a:t>GUÍA DE PRÁCTICA CLÍNICA SOBRE EL MANEJO DE LA DEPRESIÓN EN EL ADULTO. Guías de práctica clínica en el SNS</a:t>
            </a:r>
          </a:p>
          <a:p>
            <a:r>
              <a:rPr lang="es-ES" sz="1200" dirty="0"/>
              <a:t>Agencia de Evaluación de Tecnologías Sanitarias de Galicia, </a:t>
            </a:r>
            <a:r>
              <a:rPr lang="es-ES" sz="1200" dirty="0" err="1"/>
              <a:t>avalia</a:t>
            </a:r>
            <a:r>
              <a:rPr lang="es-ES" sz="1200" dirty="0"/>
              <a:t>-t. </a:t>
            </a:r>
            <a:r>
              <a:rPr lang="es-ES" sz="1200" dirty="0" err="1"/>
              <a:t>Conselleria</a:t>
            </a:r>
            <a:r>
              <a:rPr lang="es-ES" sz="1200" dirty="0"/>
              <a:t> de </a:t>
            </a:r>
            <a:r>
              <a:rPr lang="es-ES" sz="1200" dirty="0" err="1"/>
              <a:t>Sanidade</a:t>
            </a:r>
            <a:r>
              <a:rPr lang="es-ES" sz="1200" dirty="0"/>
              <a:t> Ministerio de Sanidad, Servicios Sociales e Igualdad;2014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D09F7C2-9F28-4A1F-B932-B15CA7AB669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908720"/>
            <a:ext cx="5896072" cy="465381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A7B5EF-DDB1-4542-97E1-6CA2F3C1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IRSN (duales)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DB1E8F08-4FDD-4EE8-A165-09FA5D1493F6}"/>
                  </a:ext>
                </a:extLst>
              </p14:cNvPr>
              <p14:cNvContentPartPr/>
              <p14:nvPr/>
            </p14:nvContentPartPr>
            <p14:xfrm>
              <a:off x="7072951" y="1060106"/>
              <a:ext cx="1427040" cy="2880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B1E8F08-4FDD-4EE8-A165-09FA5D1493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951" y="952106"/>
                <a:ext cx="15346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xmlns="" id="{226E2D20-5FFA-40F3-BD37-EE2266DEB559}"/>
                  </a:ext>
                </a:extLst>
              </p14:cNvPr>
              <p14:cNvContentPartPr/>
              <p14:nvPr/>
            </p14:nvContentPartPr>
            <p14:xfrm>
              <a:off x="7175551" y="1016546"/>
              <a:ext cx="1727280" cy="2192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26E2D20-5FFA-40F3-BD37-EE2266DEB5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1551" y="908546"/>
                <a:ext cx="18349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466FEAC0-967D-49A9-9EB5-44D6F5FABEAD}"/>
                  </a:ext>
                </a:extLst>
              </p14:cNvPr>
              <p14:cNvContentPartPr/>
              <p14:nvPr/>
            </p14:nvContentPartPr>
            <p14:xfrm>
              <a:off x="8002831" y="3915986"/>
              <a:ext cx="914040" cy="9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466FEAC0-967D-49A9-9EB5-44D6F5FABE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48831" y="3811986"/>
                <a:ext cx="1021680" cy="21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xmlns="" id="{4A66A8CA-0C70-4BCF-85F8-1B6BBDD251C3}"/>
                  </a:ext>
                </a:extLst>
              </p14:cNvPr>
              <p14:cNvContentPartPr/>
              <p14:nvPr/>
            </p14:nvContentPartPr>
            <p14:xfrm>
              <a:off x="7105711" y="4054946"/>
              <a:ext cx="955800" cy="270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4A66A8CA-0C70-4BCF-85F8-1B6BBDD251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1691" y="3946946"/>
                <a:ext cx="1063481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xmlns="" id="{62C13A3B-F41E-4AD6-88B7-8F4DEDCF4DA0}"/>
                  </a:ext>
                </a:extLst>
              </p14:cNvPr>
              <p14:cNvContentPartPr/>
              <p14:nvPr/>
            </p14:nvContentPartPr>
            <p14:xfrm>
              <a:off x="7088431" y="2060906"/>
              <a:ext cx="1778040" cy="532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62C13A3B-F41E-4AD6-88B7-8F4DEDCF4D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34442" y="1952906"/>
                <a:ext cx="1885658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xmlns="" id="{DB551FFE-AA02-4B2E-B71A-6CE6DABC6DE8}"/>
                  </a:ext>
                </a:extLst>
              </p14:cNvPr>
              <p14:cNvContentPartPr/>
              <p14:nvPr/>
            </p14:nvContentPartPr>
            <p14:xfrm>
              <a:off x="7105711" y="2157386"/>
              <a:ext cx="523080" cy="608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B551FFE-AA02-4B2E-B71A-6CE6DABC6D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51711" y="2049386"/>
                <a:ext cx="6307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xmlns="" id="{5FFBE970-05EA-4A0C-B03D-387F14EE5151}"/>
                  </a:ext>
                </a:extLst>
              </p14:cNvPr>
              <p14:cNvContentPartPr/>
              <p14:nvPr/>
            </p14:nvContentPartPr>
            <p14:xfrm>
              <a:off x="7393351" y="4534826"/>
              <a:ext cx="1208520" cy="180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5FFBE970-05EA-4A0C-B03D-387F14EE51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39351" y="4426826"/>
                <a:ext cx="1316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xmlns="" id="{F7503ADC-9BFE-4BBA-A458-1D074BB505B4}"/>
                  </a:ext>
                </a:extLst>
              </p14:cNvPr>
              <p14:cNvContentPartPr/>
              <p14:nvPr/>
            </p14:nvContentPartPr>
            <p14:xfrm>
              <a:off x="7105711" y="3367346"/>
              <a:ext cx="1235880" cy="9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F7503ADC-9BFE-4BBA-A458-1D074BB505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1711" y="3263346"/>
                <a:ext cx="1343520" cy="21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xmlns="" id="{D84AC907-B423-4ED6-B580-1A6F4E84FA6B}"/>
                  </a:ext>
                </a:extLst>
              </p14:cNvPr>
              <p14:cNvContentPartPr/>
              <p14:nvPr/>
            </p14:nvContentPartPr>
            <p14:xfrm>
              <a:off x="7105711" y="2897546"/>
              <a:ext cx="1334160" cy="356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84AC907-B423-4ED6-B580-1A6F4E84FA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51711" y="2789546"/>
                <a:ext cx="1441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xmlns="" id="{5E3EB41F-E71D-4127-855D-89D11E8CA62A}"/>
                  </a:ext>
                </a:extLst>
              </p14:cNvPr>
              <p14:cNvContentPartPr/>
              <p14:nvPr/>
            </p14:nvContentPartPr>
            <p14:xfrm>
              <a:off x="9187231" y="3219386"/>
              <a:ext cx="1662840" cy="360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5E3EB41F-E71D-4127-855D-89D11E8CA62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33243" y="3111386"/>
                <a:ext cx="1770457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xmlns="" id="{58136980-ED02-48C7-A39C-8738AFED7164}"/>
                  </a:ext>
                </a:extLst>
              </p14:cNvPr>
              <p14:cNvContentPartPr/>
              <p14:nvPr/>
            </p14:nvContentPartPr>
            <p14:xfrm>
              <a:off x="9195871" y="2113106"/>
              <a:ext cx="2558880" cy="190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58136980-ED02-48C7-A39C-8738AFED716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41871" y="2005106"/>
                <a:ext cx="2666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xmlns="" id="{E1E6A02D-51C2-46EA-A077-567671B42C9D}"/>
                  </a:ext>
                </a:extLst>
              </p14:cNvPr>
              <p14:cNvContentPartPr/>
              <p14:nvPr/>
            </p14:nvContentPartPr>
            <p14:xfrm>
              <a:off x="9187231" y="5395946"/>
              <a:ext cx="2690280" cy="360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E1E6A02D-51C2-46EA-A077-567671B42C9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33231" y="5287946"/>
                <a:ext cx="27979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xmlns="" id="{D688256D-C2C4-43C4-9F72-237EAB94C1A1}"/>
                  </a:ext>
                </a:extLst>
              </p14:cNvPr>
              <p14:cNvContentPartPr/>
              <p14:nvPr/>
            </p14:nvContentPartPr>
            <p14:xfrm>
              <a:off x="9378751" y="3976826"/>
              <a:ext cx="2464920" cy="3600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D688256D-C2C4-43C4-9F72-237EAB94C1A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24751" y="3868826"/>
                <a:ext cx="2572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xmlns="" id="{F6F0ED7C-5635-446C-92A0-DF98196815A2}"/>
                  </a:ext>
                </a:extLst>
              </p14:cNvPr>
              <p14:cNvContentPartPr/>
              <p14:nvPr/>
            </p14:nvContentPartPr>
            <p14:xfrm>
              <a:off x="9169591" y="4134146"/>
              <a:ext cx="497160" cy="36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F6F0ED7C-5635-446C-92A0-DF98196815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15591" y="4026146"/>
                <a:ext cx="6048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44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29B775-1549-4F61-9C29-55E07F49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Depresión: La importancia de un diagnóstico adecuado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035F6F-C59F-4331-A8CA-6B33C0CF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200" dirty="0"/>
              <a:t>El </a:t>
            </a:r>
            <a:r>
              <a:rPr lang="es-ES" sz="2200" dirty="0">
                <a:solidFill>
                  <a:srgbClr val="C00000"/>
                </a:solidFill>
              </a:rPr>
              <a:t>primer acceso </a:t>
            </a:r>
            <a:r>
              <a:rPr lang="es-ES" sz="2200" dirty="0"/>
              <a:t>al sistema sanitario de los pacientes con depresión es </a:t>
            </a:r>
            <a:r>
              <a:rPr lang="es-ES" sz="2200" dirty="0">
                <a:solidFill>
                  <a:srgbClr val="C00000"/>
                </a:solidFill>
              </a:rPr>
              <a:t>Atención Primaria</a:t>
            </a:r>
            <a:r>
              <a:rPr lang="es-ES" sz="2200" dirty="0"/>
              <a:t>, siendo la detección de la misma el punto de partida para un tratamiento efectivo.</a:t>
            </a:r>
          </a:p>
          <a:p>
            <a:r>
              <a:rPr lang="es-ES" sz="2200" dirty="0"/>
              <a:t>La depresión mayor es una enfermedad de </a:t>
            </a:r>
            <a:r>
              <a:rPr lang="es-ES" sz="2200" dirty="0">
                <a:solidFill>
                  <a:srgbClr val="C00000"/>
                </a:solidFill>
              </a:rPr>
              <a:t>alta prevalenci</a:t>
            </a:r>
            <a:r>
              <a:rPr lang="es-ES" sz="2200" dirty="0">
                <a:solidFill>
                  <a:srgbClr val="FF0000"/>
                </a:solidFill>
              </a:rPr>
              <a:t>a </a:t>
            </a:r>
            <a:r>
              <a:rPr lang="es-ES" sz="2200" dirty="0"/>
              <a:t>(14% de la población general española) y de alto impacto biopsicosocial, pero con tratamiento eficaz.</a:t>
            </a:r>
          </a:p>
          <a:p>
            <a:r>
              <a:rPr lang="es-ES" sz="2200" dirty="0"/>
              <a:t>Según </a:t>
            </a:r>
            <a:r>
              <a:rPr lang="es-ES" sz="2200" dirty="0" smtClean="0"/>
              <a:t>la Organización  </a:t>
            </a:r>
            <a:r>
              <a:rPr lang="es-ES" sz="2200" dirty="0"/>
              <a:t>Mundial  de  la  Salud (OMS), la depresión supone la </a:t>
            </a:r>
            <a:r>
              <a:rPr lang="es-ES" sz="2200" dirty="0">
                <a:solidFill>
                  <a:srgbClr val="C00000"/>
                </a:solidFill>
              </a:rPr>
              <a:t>primera causa</a:t>
            </a:r>
            <a:r>
              <a:rPr lang="es-ES" sz="2200" b="1" dirty="0">
                <a:solidFill>
                  <a:srgbClr val="FF0000"/>
                </a:solidFill>
              </a:rPr>
              <a:t> </a:t>
            </a:r>
            <a:r>
              <a:rPr lang="es-ES" sz="2200" dirty="0">
                <a:solidFill>
                  <a:srgbClr val="C00000"/>
                </a:solidFill>
              </a:rPr>
              <a:t>de discapacidad en el mundo  </a:t>
            </a:r>
            <a:r>
              <a:rPr lang="es-ES" sz="2200" dirty="0"/>
              <a:t>y,  para  el  año 2020, se estima que será el mayor problema de salud.</a:t>
            </a:r>
          </a:p>
          <a:p>
            <a:r>
              <a:rPr lang="es-ES" sz="2200" dirty="0"/>
              <a:t>El </a:t>
            </a:r>
            <a:r>
              <a:rPr lang="es-ES" sz="2200" dirty="0">
                <a:solidFill>
                  <a:srgbClr val="C00000"/>
                </a:solidFill>
              </a:rPr>
              <a:t>diagnóstico precoz </a:t>
            </a:r>
            <a:r>
              <a:rPr lang="es-ES" sz="2200" dirty="0"/>
              <a:t>de la depresión facilita la intervención sobre el paciente y su enfermedad, mejora la respuesta terapéutica y la remisión, reduciendo la posibilidad de recaídas y recurrencias, mermando la discapacidad y morbimortalidad asociadas al proceso, así mismo evita la progresión y la cronicidad de esta enfermedad mental que no siempre identificamos como problema de salud.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5CE7C64-C429-4D1A-90D4-DFFDA2931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43" y="5661248"/>
            <a:ext cx="11582443" cy="43204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Recomendaciones SEMERGEN. Depresión Mayor. Actualización 2016.</a:t>
            </a:r>
          </a:p>
          <a:p>
            <a:r>
              <a:rPr lang="es-ES" dirty="0"/>
              <a:t>Guía de práctica clínica. Tratamiento de la Depresión en Atención Primaria. Servicio Andaluz de Salud </a:t>
            </a:r>
          </a:p>
        </p:txBody>
      </p:sp>
    </p:spTree>
    <p:extLst>
      <p:ext uri="{BB962C8B-B14F-4D97-AF65-F5344CB8AC3E}">
        <p14:creationId xmlns:p14="http://schemas.microsoft.com/office/powerpoint/2010/main" val="2749301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827CFD-8A52-4137-9848-1D6EEE48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IRDN: </a:t>
            </a:r>
            <a:r>
              <a:rPr lang="es-ES" dirty="0" err="1"/>
              <a:t>bupropion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94C96DE-6FCA-44E9-80A8-FD6A461FE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7528" y="1844824"/>
            <a:ext cx="8650974" cy="2597121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9164B55-BA6D-4F2F-A48E-419614031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78" y="5328375"/>
            <a:ext cx="11582443" cy="576064"/>
          </a:xfrm>
        </p:spPr>
        <p:txBody>
          <a:bodyPr>
            <a:normAutofit/>
          </a:bodyPr>
          <a:lstStyle/>
          <a:p>
            <a:r>
              <a:rPr lang="es-ES" sz="1200" dirty="0"/>
              <a:t>GUÍA DE PRÁCTICA CLÍNICA SOBRE EL MANEJO DE LA DEPRESIÓN EN EL ADULTO. Guías de práctica clínica en el SNS</a:t>
            </a:r>
          </a:p>
          <a:p>
            <a:r>
              <a:rPr lang="es-ES" sz="1200" dirty="0"/>
              <a:t>Agencia de Evaluación de Tecnologías Sanitarias de Galicia, </a:t>
            </a:r>
            <a:r>
              <a:rPr lang="es-ES" sz="1200" dirty="0" err="1"/>
              <a:t>avalia</a:t>
            </a:r>
            <a:r>
              <a:rPr lang="es-ES" sz="1200" dirty="0"/>
              <a:t>-t. </a:t>
            </a:r>
            <a:r>
              <a:rPr lang="es-ES" sz="1200" dirty="0" err="1"/>
              <a:t>Conselleria</a:t>
            </a:r>
            <a:r>
              <a:rPr lang="es-ES" sz="1200" dirty="0"/>
              <a:t> de </a:t>
            </a:r>
            <a:r>
              <a:rPr lang="es-ES" sz="1200" dirty="0" err="1"/>
              <a:t>Sanidade</a:t>
            </a:r>
            <a:r>
              <a:rPr lang="es-ES" sz="1200" dirty="0"/>
              <a:t> Ministerio de Sanidad, Servicios Sociales e Igualdad;2014</a:t>
            </a:r>
          </a:p>
          <a:p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xmlns="" id="{F4CE79B5-C183-4C23-A6FC-AEA26359AECB}"/>
                  </a:ext>
                </a:extLst>
              </p14:cNvPr>
              <p14:cNvContentPartPr/>
              <p14:nvPr/>
            </p14:nvContentPartPr>
            <p14:xfrm>
              <a:off x="3333678" y="2078534"/>
              <a:ext cx="2541600" cy="918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4CE79B5-C183-4C23-A6FC-AEA26359AE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9678" y="1970534"/>
                <a:ext cx="26492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40442280-6598-421D-8C6E-9F925DA90F35}"/>
                  </a:ext>
                </a:extLst>
              </p14:cNvPr>
              <p14:cNvContentPartPr/>
              <p14:nvPr/>
            </p14:nvContentPartPr>
            <p14:xfrm>
              <a:off x="3342678" y="2330534"/>
              <a:ext cx="2660040" cy="18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0442280-6598-421D-8C6E-9F925DA90F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8685" y="2222534"/>
                <a:ext cx="2767665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xmlns="" id="{38874FF6-4018-4EB8-B96A-8B0716B80B9D}"/>
                  </a:ext>
                </a:extLst>
              </p14:cNvPr>
              <p14:cNvContentPartPr/>
              <p14:nvPr/>
            </p14:nvContentPartPr>
            <p14:xfrm>
              <a:off x="3325038" y="2504774"/>
              <a:ext cx="564840" cy="270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38874FF6-4018-4EB8-B96A-8B0716B80B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1038" y="2395315"/>
                <a:ext cx="672480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9D7A3D59-0A5A-4DF6-9F7C-3533A8889713}"/>
                  </a:ext>
                </a:extLst>
              </p14:cNvPr>
              <p14:cNvContentPartPr/>
              <p14:nvPr/>
            </p14:nvContentPartPr>
            <p14:xfrm>
              <a:off x="4753518" y="3645614"/>
              <a:ext cx="1203120" cy="180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9D7A3D59-0A5A-4DF6-9F7C-3533A88897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9518" y="3537614"/>
                <a:ext cx="13107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xmlns="" id="{F21CB097-0D48-44F6-AA6A-D1648F57E76B}"/>
                  </a:ext>
                </a:extLst>
              </p14:cNvPr>
              <p14:cNvContentPartPr/>
              <p14:nvPr/>
            </p14:nvContentPartPr>
            <p14:xfrm>
              <a:off x="3333678" y="3855134"/>
              <a:ext cx="811440" cy="27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21CB097-0D48-44F6-AA6A-D1648F57E7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9678" y="3747134"/>
                <a:ext cx="9190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xmlns="" id="{6F11FD21-AB96-4A38-BCB9-4E12C543B1FB}"/>
                  </a:ext>
                </a:extLst>
              </p14:cNvPr>
              <p14:cNvContentPartPr/>
              <p14:nvPr/>
            </p14:nvContentPartPr>
            <p14:xfrm>
              <a:off x="3342678" y="4142054"/>
              <a:ext cx="1988640" cy="3564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6F11FD21-AB96-4A38-BCB9-4E12C543B1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8678" y="4034054"/>
                <a:ext cx="2096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xmlns="" id="{56CF1723-9726-4F48-BA65-E8696C58EEE7}"/>
                  </a:ext>
                </a:extLst>
              </p14:cNvPr>
              <p14:cNvContentPartPr/>
              <p14:nvPr/>
            </p14:nvContentPartPr>
            <p14:xfrm>
              <a:off x="4047918" y="2922734"/>
              <a:ext cx="685800" cy="356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56CF1723-9726-4F48-BA65-E8696C58EE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93918" y="2814734"/>
                <a:ext cx="7934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xmlns="" id="{A2E782ED-ACB7-442F-A5DF-234805E3836C}"/>
                  </a:ext>
                </a:extLst>
              </p14:cNvPr>
              <p14:cNvContentPartPr/>
              <p14:nvPr/>
            </p14:nvContentPartPr>
            <p14:xfrm>
              <a:off x="6381798" y="2600534"/>
              <a:ext cx="2926440" cy="18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A2E782ED-ACB7-442F-A5DF-234805E383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27798" y="2492534"/>
                <a:ext cx="30340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xmlns="" id="{4E1C558A-D401-48E7-B3DD-962157B5962B}"/>
                  </a:ext>
                </a:extLst>
              </p14:cNvPr>
              <p14:cNvContentPartPr/>
              <p14:nvPr/>
            </p14:nvContentPartPr>
            <p14:xfrm>
              <a:off x="6399438" y="2818334"/>
              <a:ext cx="3559680" cy="7020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4E1C558A-D401-48E7-B3DD-962157B596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45438" y="2710334"/>
                <a:ext cx="3667320" cy="2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46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FE7592-6B86-4C2B-BA08-69E31BD2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Vortioxetina</a:t>
            </a:r>
            <a:r>
              <a:rPr lang="es-ES" dirty="0"/>
              <a:t>: algo más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C03E5F-1DE9-4B45-A7EC-FD0E4FA1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5675"/>
            <a:ext cx="11712624" cy="4592024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dirty="0" err="1"/>
              <a:t>Vortioxetina</a:t>
            </a:r>
            <a:r>
              <a:rPr lang="es-ES_tradnl" dirty="0"/>
              <a:t> es un </a:t>
            </a:r>
            <a:r>
              <a:rPr lang="es-ES_tradnl" dirty="0">
                <a:solidFill>
                  <a:schemeClr val="tx2"/>
                </a:solidFill>
              </a:rPr>
              <a:t>nuevo antidepresivo </a:t>
            </a:r>
            <a:r>
              <a:rPr lang="es-ES_tradnl" dirty="0"/>
              <a:t>para el tratamiento de la depresión mayor.</a:t>
            </a:r>
            <a:endParaRPr lang="es-ES" dirty="0"/>
          </a:p>
          <a:p>
            <a:pPr algn="just"/>
            <a:r>
              <a:rPr lang="es-ES" dirty="0"/>
              <a:t>Antagonista de los receptores 5-HT3, 5-HT7 y 5-HT1D, un agonista parcial del receptor 5-HT1B, un agonista del receptor 5-HT1A y un inhibidor del transportador de la 5-HT. </a:t>
            </a:r>
            <a:r>
              <a:rPr lang="es-ES" dirty="0" err="1"/>
              <a:t>Vortioxetina</a:t>
            </a:r>
            <a:r>
              <a:rPr lang="es-ES" dirty="0"/>
              <a:t> </a:t>
            </a:r>
            <a:r>
              <a:rPr lang="es-ES" dirty="0">
                <a:solidFill>
                  <a:schemeClr val="tx2"/>
                </a:solidFill>
              </a:rPr>
              <a:t>incrementa la neurotransmisión serotoninérgica, </a:t>
            </a:r>
            <a:r>
              <a:rPr lang="es-ES" dirty="0" err="1">
                <a:solidFill>
                  <a:schemeClr val="tx2"/>
                </a:solidFill>
              </a:rPr>
              <a:t>noradrenérgica</a:t>
            </a:r>
            <a:r>
              <a:rPr lang="es-ES" dirty="0">
                <a:solidFill>
                  <a:schemeClr val="tx2"/>
                </a:solidFill>
              </a:rPr>
              <a:t>, dopaminérgica, colinérgica, </a:t>
            </a:r>
            <a:r>
              <a:rPr lang="es-ES" dirty="0" err="1">
                <a:solidFill>
                  <a:schemeClr val="tx2"/>
                </a:solidFill>
              </a:rPr>
              <a:t>histaminérgica</a:t>
            </a:r>
            <a:r>
              <a:rPr lang="es-ES" dirty="0">
                <a:solidFill>
                  <a:schemeClr val="tx2"/>
                </a:solidFill>
              </a:rPr>
              <a:t>, </a:t>
            </a:r>
            <a:r>
              <a:rPr lang="es-ES" dirty="0" err="1">
                <a:solidFill>
                  <a:schemeClr val="tx2"/>
                </a:solidFill>
              </a:rPr>
              <a:t>gabaérgica</a:t>
            </a:r>
            <a:r>
              <a:rPr lang="es-ES" dirty="0">
                <a:solidFill>
                  <a:schemeClr val="tx2"/>
                </a:solidFill>
              </a:rPr>
              <a:t> y </a:t>
            </a:r>
            <a:r>
              <a:rPr lang="es-ES" dirty="0" err="1">
                <a:solidFill>
                  <a:schemeClr val="tx2"/>
                </a:solidFill>
              </a:rPr>
              <a:t>glutamatérgica</a:t>
            </a:r>
            <a:r>
              <a:rPr lang="es-ES" dirty="0">
                <a:solidFill>
                  <a:schemeClr val="tx2"/>
                </a:solidFill>
              </a:rPr>
              <a:t> en estructuras cerebrales asociadas con la depresión mayor</a:t>
            </a:r>
            <a:r>
              <a:rPr lang="es-ES" baseline="30000" dirty="0">
                <a:solidFill>
                  <a:schemeClr val="tx2"/>
                </a:solidFill>
              </a:rPr>
              <a:t>(1)</a:t>
            </a:r>
            <a:r>
              <a:rPr lang="es-ES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s-ES_tradnl" dirty="0"/>
              <a:t>Esta </a:t>
            </a:r>
            <a:r>
              <a:rPr lang="es-ES_tradnl" dirty="0">
                <a:solidFill>
                  <a:schemeClr val="tx2"/>
                </a:solidFill>
              </a:rPr>
              <a:t>actividad multimodal </a:t>
            </a:r>
            <a:r>
              <a:rPr lang="es-ES_tradnl" dirty="0"/>
              <a:t>se considera responsable de su </a:t>
            </a:r>
            <a:r>
              <a:rPr lang="es-ES_tradnl" dirty="0">
                <a:solidFill>
                  <a:schemeClr val="tx2"/>
                </a:solidFill>
              </a:rPr>
              <a:t>eficacia  en los síntomas principales del trastorno depresivo</a:t>
            </a:r>
            <a:r>
              <a:rPr lang="es-ES_tradnl" dirty="0"/>
              <a:t>, además de </a:t>
            </a:r>
            <a:r>
              <a:rPr lang="es-ES" dirty="0"/>
              <a:t>la </a:t>
            </a:r>
            <a:r>
              <a:rPr lang="es-ES" dirty="0">
                <a:solidFill>
                  <a:schemeClr val="tx2"/>
                </a:solidFill>
              </a:rPr>
              <a:t>mejoría en la sintomatología cognitiva</a:t>
            </a:r>
            <a:r>
              <a:rPr lang="es-ES" dirty="0"/>
              <a:t>, concretamente la función ejecutiva, atención, velocidad de procesamiento,  fluidez verbal y memoria</a:t>
            </a:r>
            <a:r>
              <a:rPr lang="es-ES" baseline="30000" dirty="0">
                <a:solidFill>
                  <a:srgbClr val="004586"/>
                </a:solidFill>
              </a:rPr>
              <a:t>(1)</a:t>
            </a:r>
            <a:r>
              <a:rPr lang="es-ES" dirty="0"/>
              <a:t>.</a:t>
            </a:r>
          </a:p>
          <a:p>
            <a:pPr algn="just"/>
            <a:r>
              <a:rPr lang="es-ES_tradnl" dirty="0"/>
              <a:t>Recomendada con un </a:t>
            </a:r>
            <a:r>
              <a:rPr lang="es-ES_tradnl" dirty="0">
                <a:solidFill>
                  <a:schemeClr val="tx2"/>
                </a:solidFill>
              </a:rPr>
              <a:t>nivel 1 de evidencia en la depresión con síntomas cognitivos </a:t>
            </a:r>
            <a:r>
              <a:rPr lang="es-ES_tradnl" dirty="0"/>
              <a:t>(CANMAT 2016)</a:t>
            </a:r>
            <a:r>
              <a:rPr lang="es-ES" baseline="30000" dirty="0">
                <a:solidFill>
                  <a:schemeClr val="tx2"/>
                </a:solidFill>
              </a:rPr>
              <a:t> </a:t>
            </a:r>
            <a:r>
              <a:rPr lang="es-ES" baseline="30000" dirty="0">
                <a:solidFill>
                  <a:srgbClr val="004586"/>
                </a:solidFill>
              </a:rPr>
              <a:t>(2)</a:t>
            </a:r>
            <a:r>
              <a:rPr lang="es-ES_tradnl" dirty="0"/>
              <a:t>.</a:t>
            </a:r>
            <a:endParaRPr lang="es-ES" dirty="0"/>
          </a:p>
          <a:p>
            <a:pPr algn="just"/>
            <a:r>
              <a:rPr lang="es-ES_tradnl" dirty="0"/>
              <a:t>El rango de dosis clínicamente efectivo estaría entre </a:t>
            </a:r>
            <a:r>
              <a:rPr lang="es-ES_tradnl" dirty="0">
                <a:solidFill>
                  <a:schemeClr val="tx2"/>
                </a:solidFill>
              </a:rPr>
              <a:t>5 y 20 mg/día</a:t>
            </a:r>
            <a:r>
              <a:rPr lang="es-ES_tradnl" dirty="0"/>
              <a:t>.</a:t>
            </a:r>
            <a:endParaRPr lang="es-ES" dirty="0"/>
          </a:p>
          <a:p>
            <a:pPr marL="542925" indent="0" algn="just">
              <a:buNone/>
            </a:pP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1C4A8D4-C33B-4E3D-B66F-CE7EDD67E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78" y="5606685"/>
            <a:ext cx="11582443" cy="43204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fr-FR" dirty="0"/>
              <a:t>C. Sanchez et al. / </a:t>
            </a:r>
            <a:r>
              <a:rPr lang="fr-FR" dirty="0" err="1"/>
              <a:t>Pharmacology</a:t>
            </a:r>
            <a:r>
              <a:rPr lang="fr-FR" dirty="0"/>
              <a:t> &amp; </a:t>
            </a:r>
            <a:r>
              <a:rPr lang="fr-FR" dirty="0" err="1"/>
              <a:t>Therapeutics</a:t>
            </a:r>
            <a:r>
              <a:rPr lang="fr-FR" dirty="0"/>
              <a:t> 145 (2015) 43–57</a:t>
            </a:r>
            <a:r>
              <a:rPr lang="es-ES_tradnl" dirty="0"/>
              <a:t> </a:t>
            </a:r>
          </a:p>
          <a:p>
            <a:pPr marL="342900" indent="-342900">
              <a:buAutoNum type="arabicPeriod"/>
            </a:pPr>
            <a:r>
              <a:rPr lang="fr-FR" dirty="0"/>
              <a:t>The Canadian Journal of </a:t>
            </a:r>
            <a:r>
              <a:rPr lang="fr-FR" dirty="0" err="1"/>
              <a:t>Psychiatry</a:t>
            </a:r>
            <a:r>
              <a:rPr lang="fr-FR" dirty="0"/>
              <a:t> /La Revue Canadienne de Psychiatrie 2016, Vol. 61(9) 540-560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379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Vortioxetina</a:t>
            </a:r>
            <a:r>
              <a:rPr lang="es-ES_tradnl" dirty="0"/>
              <a:t>: algo más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09184"/>
            <a:ext cx="11582400" cy="4592024"/>
          </a:xfrm>
        </p:spPr>
        <p:txBody>
          <a:bodyPr>
            <a:noAutofit/>
          </a:bodyPr>
          <a:lstStyle/>
          <a:p>
            <a:pPr algn="just"/>
            <a:r>
              <a:rPr lang="es-ES_tradnl" sz="2000" dirty="0"/>
              <a:t>Perfil de tolerabilidad y seguridad da la </a:t>
            </a:r>
            <a:r>
              <a:rPr lang="es-ES_tradnl" sz="2000" dirty="0" err="1"/>
              <a:t>vortioxetina</a:t>
            </a:r>
            <a:r>
              <a:rPr lang="es-ES_tradnl" sz="2000" dirty="0"/>
              <a:t>:</a:t>
            </a:r>
          </a:p>
          <a:p>
            <a:pPr lvl="1" algn="just"/>
            <a:r>
              <a:rPr lang="es-ES" sz="2000" dirty="0"/>
              <a:t>La </a:t>
            </a:r>
            <a:r>
              <a:rPr lang="es-ES" sz="2000" dirty="0" err="1"/>
              <a:t>vortioxetina</a:t>
            </a:r>
            <a:r>
              <a:rPr lang="es-ES" sz="2000" dirty="0"/>
              <a:t> </a:t>
            </a:r>
            <a:r>
              <a:rPr lang="es-ES" sz="2000" dirty="0">
                <a:solidFill>
                  <a:schemeClr val="tx2"/>
                </a:solidFill>
              </a:rPr>
              <a:t>no muestra inhibición ni inducción significativa del las </a:t>
            </a:r>
            <a:r>
              <a:rPr lang="es-ES" sz="2000" dirty="0" err="1">
                <a:solidFill>
                  <a:schemeClr val="tx2"/>
                </a:solidFill>
              </a:rPr>
              <a:t>isoenzimas</a:t>
            </a:r>
            <a:r>
              <a:rPr lang="es-ES" sz="2000" dirty="0">
                <a:solidFill>
                  <a:schemeClr val="tx2"/>
                </a:solidFill>
              </a:rPr>
              <a:t> del citocromo P450</a:t>
            </a:r>
            <a:r>
              <a:rPr lang="es-ES" sz="2000" dirty="0"/>
              <a:t> (incluida la CYP2D6). En este sentido, es menos propenso a las interacciones farmacológicas.</a:t>
            </a:r>
          </a:p>
          <a:p>
            <a:pPr lvl="1" algn="just"/>
            <a:r>
              <a:rPr lang="es-ES" sz="2000" dirty="0">
                <a:solidFill>
                  <a:schemeClr val="tx2"/>
                </a:solidFill>
              </a:rPr>
              <a:t>Baja incidencia de insomnio o somnolencia</a:t>
            </a:r>
            <a:r>
              <a:rPr lang="es-ES" sz="2000" dirty="0"/>
              <a:t> comparable con placebo.</a:t>
            </a:r>
          </a:p>
          <a:p>
            <a:pPr lvl="1" algn="just"/>
            <a:r>
              <a:rPr lang="es-ES" sz="2000" dirty="0">
                <a:solidFill>
                  <a:schemeClr val="tx2"/>
                </a:solidFill>
              </a:rPr>
              <a:t>Baja incidencia de disfunción sexual </a:t>
            </a:r>
            <a:r>
              <a:rPr lang="es-ES" sz="2000" dirty="0"/>
              <a:t>comparable con placebo.</a:t>
            </a:r>
          </a:p>
          <a:p>
            <a:pPr lvl="1" algn="just"/>
            <a:r>
              <a:rPr lang="es-ES" sz="2000" dirty="0">
                <a:solidFill>
                  <a:schemeClr val="tx2"/>
                </a:solidFill>
              </a:rPr>
              <a:t>No ha mostrado ningún efecto clínicamente significativo sobre los parámetros ECG.</a:t>
            </a:r>
          </a:p>
          <a:p>
            <a:pPr lvl="1" algn="just"/>
            <a:r>
              <a:rPr lang="es-ES" sz="2000" dirty="0">
                <a:solidFill>
                  <a:schemeClr val="tx2"/>
                </a:solidFill>
              </a:rPr>
              <a:t>No</a:t>
            </a:r>
            <a:r>
              <a:rPr lang="es-ES" sz="2000" dirty="0"/>
              <a:t> tuvo ningún efecto en comparación con placebo sobre el </a:t>
            </a:r>
            <a:r>
              <a:rPr lang="es-ES" sz="2000" dirty="0">
                <a:solidFill>
                  <a:schemeClr val="tx2"/>
                </a:solidFill>
              </a:rPr>
              <a:t>peso corporal.</a:t>
            </a:r>
          </a:p>
          <a:p>
            <a:pPr lvl="1" algn="just"/>
            <a:r>
              <a:rPr lang="en-US" sz="2000" dirty="0">
                <a:solidFill>
                  <a:schemeClr val="tx2"/>
                </a:solidFill>
              </a:rPr>
              <a:t>No </a:t>
            </a:r>
            <a:r>
              <a:rPr lang="en-US" sz="2000" dirty="0" err="1">
                <a:solidFill>
                  <a:schemeClr val="tx2"/>
                </a:solidFill>
              </a:rPr>
              <a:t>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necesario</a:t>
            </a:r>
            <a:r>
              <a:rPr lang="en-US" sz="2000" dirty="0">
                <a:solidFill>
                  <a:schemeClr val="tx2"/>
                </a:solidFill>
              </a:rPr>
              <a:t> el </a:t>
            </a:r>
            <a:r>
              <a:rPr lang="en-US" sz="2000" dirty="0" err="1">
                <a:solidFill>
                  <a:schemeClr val="tx2"/>
                </a:solidFill>
              </a:rPr>
              <a:t>ajuste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err="1">
                <a:solidFill>
                  <a:schemeClr val="tx2"/>
                </a:solidFill>
              </a:rPr>
              <a:t>dosis</a:t>
            </a:r>
            <a:r>
              <a:rPr lang="en-US" sz="2000" dirty="0">
                <a:solidFill>
                  <a:schemeClr val="tx2"/>
                </a:solidFill>
              </a:rPr>
              <a:t> en la </a:t>
            </a:r>
            <a:r>
              <a:rPr lang="en-US" sz="2000" dirty="0" err="1">
                <a:solidFill>
                  <a:schemeClr val="tx2"/>
                </a:solidFill>
              </a:rPr>
              <a:t>insuficiencia</a:t>
            </a:r>
            <a:r>
              <a:rPr lang="en-US" sz="2000" dirty="0">
                <a:solidFill>
                  <a:schemeClr val="tx2"/>
                </a:solidFill>
              </a:rPr>
              <a:t> renal o </a:t>
            </a:r>
            <a:r>
              <a:rPr lang="en-US" sz="2000" dirty="0" err="1">
                <a:solidFill>
                  <a:schemeClr val="tx2"/>
                </a:solidFill>
              </a:rPr>
              <a:t>hepática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/>
              <a:t>leve</a:t>
            </a:r>
            <a:r>
              <a:rPr lang="en-US" sz="2000" dirty="0"/>
              <a:t> a </a:t>
            </a:r>
            <a:r>
              <a:rPr lang="en-US" sz="2000" dirty="0" err="1"/>
              <a:t>moderada</a:t>
            </a:r>
            <a:r>
              <a:rPr lang="en-US" sz="2000" dirty="0"/>
              <a:t>.</a:t>
            </a:r>
          </a:p>
          <a:p>
            <a:pPr lvl="1" algn="just"/>
            <a:r>
              <a:rPr lang="en-US" sz="2000" dirty="0"/>
              <a:t>La </a:t>
            </a:r>
            <a:r>
              <a:rPr lang="en-US" sz="2000" dirty="0" err="1"/>
              <a:t>incidencia</a:t>
            </a:r>
            <a:r>
              <a:rPr lang="en-US" sz="2000" dirty="0"/>
              <a:t> de </a:t>
            </a:r>
            <a:r>
              <a:rPr lang="en-US" sz="2000" dirty="0" err="1"/>
              <a:t>síndrome</a:t>
            </a:r>
            <a:r>
              <a:rPr lang="en-US" sz="2000" dirty="0"/>
              <a:t> de </a:t>
            </a:r>
            <a:r>
              <a:rPr lang="en-US" sz="2000" dirty="0" err="1"/>
              <a:t>retirada</a:t>
            </a:r>
            <a:r>
              <a:rPr lang="en-US" sz="2000" dirty="0"/>
              <a:t> con </a:t>
            </a:r>
            <a:r>
              <a:rPr lang="en-US" sz="2000" dirty="0" err="1"/>
              <a:t>vortioxetina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similar a placebo. </a:t>
            </a:r>
            <a:r>
              <a:rPr lang="es-ES" sz="2000" dirty="0"/>
              <a:t>Los pacientes </a:t>
            </a:r>
            <a:r>
              <a:rPr lang="es-ES" sz="2000" dirty="0">
                <a:solidFill>
                  <a:schemeClr val="tx2"/>
                </a:solidFill>
              </a:rPr>
              <a:t>pueden suspender </a:t>
            </a:r>
            <a:r>
              <a:rPr lang="es-ES" sz="2000" dirty="0" err="1">
                <a:solidFill>
                  <a:schemeClr val="tx2"/>
                </a:solidFill>
              </a:rPr>
              <a:t>vortioxetina</a:t>
            </a:r>
            <a:r>
              <a:rPr lang="es-ES" sz="2000" dirty="0">
                <a:solidFill>
                  <a:schemeClr val="tx2"/>
                </a:solidFill>
              </a:rPr>
              <a:t> sin necesidad de una reducción gradual de la dosis</a:t>
            </a:r>
            <a:r>
              <a:rPr lang="es-ES" sz="2000" dirty="0"/>
              <a:t>.</a:t>
            </a:r>
            <a:endParaRPr lang="en-US" sz="2000" dirty="0"/>
          </a:p>
          <a:p>
            <a:pPr lvl="1" algn="just"/>
            <a:r>
              <a:rPr lang="en-US" sz="2000" dirty="0"/>
              <a:t>Las </a:t>
            </a:r>
            <a:r>
              <a:rPr lang="en-US" sz="2000" dirty="0" err="1"/>
              <a:t>náuseas</a:t>
            </a:r>
            <a:r>
              <a:rPr lang="en-US" sz="2000" dirty="0"/>
              <a:t> son el </a:t>
            </a:r>
            <a:r>
              <a:rPr lang="en-US" sz="2000" dirty="0" err="1"/>
              <a:t>efecto</a:t>
            </a:r>
            <a:r>
              <a:rPr lang="en-US" sz="2000" dirty="0"/>
              <a:t> </a:t>
            </a:r>
            <a:r>
              <a:rPr lang="en-US" sz="2000" dirty="0" err="1"/>
              <a:t>adverso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común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efectos</a:t>
            </a:r>
            <a:r>
              <a:rPr lang="en-US" sz="2000" dirty="0"/>
              <a:t> </a:t>
            </a:r>
            <a:r>
              <a:rPr lang="en-US" sz="2000" dirty="0" err="1"/>
              <a:t>adversos</a:t>
            </a:r>
            <a:r>
              <a:rPr lang="en-US" sz="2000" dirty="0"/>
              <a:t>: </a:t>
            </a:r>
            <a:r>
              <a:rPr lang="en-US" sz="2000" dirty="0" err="1"/>
              <a:t>diarrea</a:t>
            </a:r>
            <a:r>
              <a:rPr lang="en-US" sz="2000" dirty="0"/>
              <a:t>, </a:t>
            </a:r>
            <a:r>
              <a:rPr lang="en-US" sz="2000" dirty="0" err="1"/>
              <a:t>mareo</a:t>
            </a:r>
            <a:r>
              <a:rPr lang="en-US" sz="2000" dirty="0"/>
              <a:t>, </a:t>
            </a:r>
            <a:r>
              <a:rPr lang="en-US" sz="2000" dirty="0" err="1"/>
              <a:t>vómitos</a:t>
            </a:r>
            <a:r>
              <a:rPr lang="en-US" sz="2000" dirty="0"/>
              <a:t>, </a:t>
            </a:r>
            <a:r>
              <a:rPr lang="en-US" sz="2000" dirty="0" err="1"/>
              <a:t>sequedad</a:t>
            </a:r>
            <a:r>
              <a:rPr lang="en-US" sz="2000" dirty="0"/>
              <a:t> de </a:t>
            </a:r>
            <a:r>
              <a:rPr lang="en-US" sz="2000" dirty="0" err="1"/>
              <a:t>boca</a:t>
            </a:r>
            <a:r>
              <a:rPr lang="en-US" sz="2000" dirty="0"/>
              <a:t>, </a:t>
            </a:r>
            <a:r>
              <a:rPr lang="en-US" sz="2000" dirty="0" err="1"/>
              <a:t>estreñimiento</a:t>
            </a:r>
            <a:r>
              <a:rPr lang="en-US" sz="2000" dirty="0"/>
              <a:t> y </a:t>
            </a:r>
            <a:r>
              <a:rPr lang="en-US" sz="2000" dirty="0" err="1"/>
              <a:t>prurito</a:t>
            </a:r>
            <a:r>
              <a:rPr lang="en-US" sz="2000" dirty="0"/>
              <a:t>. Salvo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náuseas</a:t>
            </a:r>
            <a:r>
              <a:rPr lang="en-US" sz="2000" dirty="0"/>
              <a:t>, los </a:t>
            </a:r>
            <a:r>
              <a:rPr lang="en-US" sz="2000" dirty="0" err="1"/>
              <a:t>vómitos</a:t>
            </a:r>
            <a:r>
              <a:rPr lang="en-US" sz="2000" dirty="0"/>
              <a:t> y el </a:t>
            </a:r>
            <a:r>
              <a:rPr lang="en-US" sz="2000" dirty="0" err="1"/>
              <a:t>estreñimiento</a:t>
            </a:r>
            <a:r>
              <a:rPr lang="en-US" sz="2000" dirty="0"/>
              <a:t>, la </a:t>
            </a:r>
            <a:r>
              <a:rPr lang="en-US" sz="2000" dirty="0" err="1"/>
              <a:t>incidencia</a:t>
            </a:r>
            <a:r>
              <a:rPr lang="en-US" sz="2000" dirty="0"/>
              <a:t> del </a:t>
            </a:r>
            <a:r>
              <a:rPr lang="en-US" sz="2000" dirty="0" err="1"/>
              <a:t>resto</a:t>
            </a:r>
            <a:r>
              <a:rPr lang="en-US" sz="2000" dirty="0"/>
              <a:t> de </a:t>
            </a:r>
            <a:r>
              <a:rPr lang="en-US" sz="2000" dirty="0" err="1"/>
              <a:t>efectos</a:t>
            </a:r>
            <a:r>
              <a:rPr lang="en-US" sz="2000" dirty="0"/>
              <a:t> </a:t>
            </a:r>
            <a:r>
              <a:rPr lang="en-US" sz="2000" dirty="0" err="1"/>
              <a:t>secundarios</a:t>
            </a:r>
            <a:r>
              <a:rPr lang="en-US" sz="2000" dirty="0"/>
              <a:t> </a:t>
            </a:r>
            <a:r>
              <a:rPr lang="en-US" sz="2000" dirty="0" err="1"/>
              <a:t>fue</a:t>
            </a:r>
            <a:r>
              <a:rPr lang="en-US" sz="2000" dirty="0"/>
              <a:t> comparable a placebo. </a:t>
            </a:r>
            <a:endParaRPr lang="es-ES" sz="20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304778" y="5714654"/>
            <a:ext cx="11582443" cy="288032"/>
          </a:xfrm>
        </p:spPr>
        <p:txBody>
          <a:bodyPr>
            <a:noAutofit/>
          </a:bodyPr>
          <a:lstStyle/>
          <a:p>
            <a:r>
              <a:rPr lang="es-ES" sz="1200" dirty="0"/>
              <a:t>1. Ficha Técnica de </a:t>
            </a:r>
            <a:r>
              <a:rPr lang="es-ES" sz="1200" dirty="0" err="1"/>
              <a:t>vortioxetina</a:t>
            </a:r>
            <a:r>
              <a:rPr lang="es-ES" sz="1200" dirty="0"/>
              <a:t> </a:t>
            </a:r>
          </a:p>
          <a:p>
            <a:r>
              <a:rPr lang="es-ES" sz="1200" dirty="0"/>
              <a:t>2. Chen, G et al. Clin </a:t>
            </a:r>
            <a:r>
              <a:rPr lang="es-ES" sz="1200" dirty="0" err="1"/>
              <a:t>Drug</a:t>
            </a:r>
            <a:r>
              <a:rPr lang="es-ES" sz="1200" dirty="0"/>
              <a:t> </a:t>
            </a:r>
            <a:r>
              <a:rPr lang="es-ES" sz="1200" dirty="0" err="1"/>
              <a:t>Investig</a:t>
            </a:r>
            <a:r>
              <a:rPr lang="es-ES" sz="1200" dirty="0"/>
              <a:t> 2013, 33, 727–736. 3. </a:t>
            </a:r>
            <a:r>
              <a:rPr lang="es-ES" sz="1200" dirty="0" err="1"/>
              <a:t>Kelliny</a:t>
            </a:r>
            <a:r>
              <a:rPr lang="es-ES" sz="1200" dirty="0"/>
              <a:t> et al.</a:t>
            </a:r>
            <a:r>
              <a:rPr lang="en-US" sz="1200" dirty="0"/>
              <a:t> Therapeutics and Clinical Risk Management 2015:11</a:t>
            </a:r>
            <a:r>
              <a:rPr lang="es-E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646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F41B446-7E7C-48C6-B95D-EE90B374E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527032"/>
            <a:ext cx="11928691" cy="216024"/>
          </a:xfrm>
        </p:spPr>
        <p:txBody>
          <a:bodyPr>
            <a:noAutofit/>
          </a:bodyPr>
          <a:lstStyle/>
          <a:p>
            <a:r>
              <a:rPr lang="es-ES" sz="1100" dirty="0"/>
              <a:t>GUÍA DE PRÁCTICA CLÍNICA SOBRE EL MANEJO DE LA DEPRESIÓN EN EL ADULTO</a:t>
            </a:r>
          </a:p>
          <a:p>
            <a:r>
              <a:rPr lang="es-ES" sz="1100" dirty="0"/>
              <a:t>GUÍAS DE PRÁCTICA CLÍNICA EN EL SNS</a:t>
            </a:r>
          </a:p>
          <a:p>
            <a:r>
              <a:rPr lang="es-ES" sz="1100" dirty="0"/>
              <a:t>MINISTERIO DE SANIDAD, SERVICIOS SOCIALES E IGUALDAD</a:t>
            </a:r>
          </a:p>
          <a:p>
            <a:endParaRPr lang="es-ES" sz="11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0558A3-101E-46DA-A3DA-B4F30E74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Otros antidepresivos</a:t>
            </a:r>
          </a:p>
        </p:txBody>
      </p:sp>
      <p:sp>
        <p:nvSpPr>
          <p:cNvPr id="20" name="Marcador de contenido 5"/>
          <p:cNvSpPr txBox="1">
            <a:spLocks/>
          </p:cNvSpPr>
          <p:nvPr/>
        </p:nvSpPr>
        <p:spPr>
          <a:xfrm>
            <a:off x="695400" y="1340768"/>
            <a:ext cx="5384800" cy="4645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1075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09738" indent="-2794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332038" indent="-1841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048000" indent="-1730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Trazodona</a:t>
            </a:r>
            <a:r>
              <a:rPr lang="es-ES" dirty="0"/>
              <a:t>.</a:t>
            </a:r>
          </a:p>
          <a:p>
            <a:r>
              <a:rPr lang="es-ES" dirty="0" err="1"/>
              <a:t>Mirtazapina</a:t>
            </a:r>
            <a:r>
              <a:rPr lang="es-ES" dirty="0"/>
              <a:t>.</a:t>
            </a:r>
          </a:p>
          <a:p>
            <a:r>
              <a:rPr lang="es-ES" dirty="0" err="1"/>
              <a:t>Reboxetina</a:t>
            </a:r>
            <a:r>
              <a:rPr lang="es-ES" dirty="0"/>
              <a:t>.</a:t>
            </a:r>
          </a:p>
          <a:p>
            <a:r>
              <a:rPr lang="es-ES" dirty="0" err="1"/>
              <a:t>Agomelatina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22" name="Marcador de contenido 4">
            <a:extLst>
              <a:ext uri="{FF2B5EF4-FFF2-40B4-BE49-F238E27FC236}">
                <a16:creationId xmlns:a16="http://schemas.microsoft.com/office/drawing/2014/main" xmlns="" id="{4BC86CFF-FF24-4EE8-8742-30BD21A347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583832" y="908720"/>
            <a:ext cx="7020960" cy="4591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xmlns="" id="{90489BB4-1AD2-452E-8D03-FD064E644764}"/>
                  </a:ext>
                </a:extLst>
              </p14:cNvPr>
              <p14:cNvContentPartPr/>
              <p14:nvPr/>
            </p14:nvContentPartPr>
            <p14:xfrm>
              <a:off x="5781791" y="1338026"/>
              <a:ext cx="1416600" cy="349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90489BB4-1AD2-452E-8D03-FD064E6447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7791" y="1230026"/>
                <a:ext cx="1524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xmlns="" id="{033C80C2-0826-42D1-8546-8A9A5384E332}"/>
                  </a:ext>
                </a:extLst>
              </p14:cNvPr>
              <p14:cNvContentPartPr/>
              <p14:nvPr/>
            </p14:nvContentPartPr>
            <p14:xfrm>
              <a:off x="6487031" y="1129586"/>
              <a:ext cx="469800" cy="936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033C80C2-0826-42D1-8546-8A9A5384E3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3031" y="1021586"/>
                <a:ext cx="577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xmlns="" id="{BD012430-B547-47E4-8580-630360DD9612}"/>
                  </a:ext>
                </a:extLst>
              </p14:cNvPr>
              <p14:cNvContentPartPr/>
              <p14:nvPr/>
            </p14:nvContentPartPr>
            <p14:xfrm>
              <a:off x="5764151" y="1547186"/>
              <a:ext cx="1594440" cy="363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BD012430-B547-47E4-8580-630360DD96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0151" y="1438106"/>
                <a:ext cx="1702080" cy="254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xmlns="" id="{993534B8-D4C9-4022-AFE0-47BF68576D2B}"/>
                  </a:ext>
                </a:extLst>
              </p14:cNvPr>
              <p14:cNvContentPartPr/>
              <p14:nvPr/>
            </p14:nvContentPartPr>
            <p14:xfrm>
              <a:off x="5799071" y="2017706"/>
              <a:ext cx="548280" cy="9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993534B8-D4C9-4022-AFE0-47BF68576D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5071" y="1909706"/>
                <a:ext cx="655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xmlns="" id="{C053BB9B-8ADB-4686-87CB-D8955D4D2BE1}"/>
                  </a:ext>
                </a:extLst>
              </p14:cNvPr>
              <p14:cNvContentPartPr/>
              <p14:nvPr/>
            </p14:nvContentPartPr>
            <p14:xfrm>
              <a:off x="5755511" y="2174666"/>
              <a:ext cx="348120" cy="3600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C053BB9B-8ADB-4686-87CB-D8955D4D2B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01511" y="2066666"/>
                <a:ext cx="4557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xmlns="" id="{34AD2171-0106-4F54-9C6B-1A84E70355FA}"/>
                  </a:ext>
                </a:extLst>
              </p14:cNvPr>
              <p14:cNvContentPartPr/>
              <p14:nvPr/>
            </p14:nvContentPartPr>
            <p14:xfrm>
              <a:off x="5746871" y="2592266"/>
              <a:ext cx="1523880" cy="363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34AD2171-0106-4F54-9C6B-1A84E70355F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2884" y="2484266"/>
                <a:ext cx="1631495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xmlns="" id="{746DD01E-9B4B-4D4C-9830-D76B22C41B11}"/>
                  </a:ext>
                </a:extLst>
              </p14:cNvPr>
              <p14:cNvContentPartPr/>
              <p14:nvPr/>
            </p14:nvContentPartPr>
            <p14:xfrm>
              <a:off x="5790431" y="4482266"/>
              <a:ext cx="2084400" cy="705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746DD01E-9B4B-4D4C-9830-D76B22C41B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36431" y="4374266"/>
                <a:ext cx="21920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xmlns="" id="{81C8639B-83D1-4EC0-A970-93361E209C92}"/>
                  </a:ext>
                </a:extLst>
              </p14:cNvPr>
              <p14:cNvContentPartPr/>
              <p14:nvPr/>
            </p14:nvContentPartPr>
            <p14:xfrm>
              <a:off x="5781791" y="4671266"/>
              <a:ext cx="388440" cy="291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81C8639B-83D1-4EC0-A970-93361E209C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7841" y="4563266"/>
                <a:ext cx="4959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xmlns="" id="{93E4737B-5A5E-4153-800A-4D705085E694}"/>
                  </a:ext>
                </a:extLst>
              </p14:cNvPr>
              <p14:cNvContentPartPr/>
              <p14:nvPr/>
            </p14:nvContentPartPr>
            <p14:xfrm>
              <a:off x="5790431" y="5091746"/>
              <a:ext cx="1472040" cy="1800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93E4737B-5A5E-4153-800A-4D705085E6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36431" y="4985864"/>
                <a:ext cx="1579680" cy="229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xmlns="" id="{6D2D275B-0746-4077-B73F-1D697651F26A}"/>
                  </a:ext>
                </a:extLst>
              </p14:cNvPr>
              <p14:cNvContentPartPr/>
              <p14:nvPr/>
            </p14:nvContentPartPr>
            <p14:xfrm>
              <a:off x="8263631" y="2966666"/>
              <a:ext cx="1584000" cy="5400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6D2D275B-0746-4077-B73F-1D697651F2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09643" y="2858666"/>
                <a:ext cx="1691616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xmlns="" id="{8FA5A30E-9377-4D59-BD8B-3D53D39DDE77}"/>
                  </a:ext>
                </a:extLst>
              </p14:cNvPr>
              <p14:cNvContentPartPr/>
              <p14:nvPr/>
            </p14:nvContentPartPr>
            <p14:xfrm>
              <a:off x="8263631" y="1120586"/>
              <a:ext cx="1495800" cy="93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8FA5A30E-9377-4D59-BD8B-3D53D39DDE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09644" y="1016586"/>
                <a:ext cx="1603414" cy="217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70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DECD6CB-B521-4D06-B9F4-4654F8ACA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Paroxetina</a:t>
            </a:r>
            <a:r>
              <a:rPr lang="es-ES" dirty="0"/>
              <a:t> 20 mg/día.</a:t>
            </a:r>
          </a:p>
          <a:p>
            <a:r>
              <a:rPr lang="es-ES" dirty="0" err="1"/>
              <a:t>Bupropion</a:t>
            </a:r>
            <a:r>
              <a:rPr lang="es-ES" dirty="0"/>
              <a:t> 150 mg/día durante el primer mes y pasar a 300 mg/día. </a:t>
            </a:r>
          </a:p>
          <a:p>
            <a:r>
              <a:rPr lang="es-ES" dirty="0" err="1"/>
              <a:t>Vortioxetina</a:t>
            </a:r>
            <a:r>
              <a:rPr lang="es-ES" dirty="0"/>
              <a:t> 10 a 20 mg/día.</a:t>
            </a:r>
          </a:p>
          <a:p>
            <a:r>
              <a:rPr lang="es-ES" dirty="0"/>
              <a:t>Fluoxetina 20 mg/día.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26D0A6-4AFD-4B15-B5C2-1A1DD98CD58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En el caso clínico que estamos abordando, ¿cuál de los siguientes antidepresivos consideras más indicado?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5E83F70-DD13-4625-B804-3C268607D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3BC7252-E1BA-4F2C-A86C-AA0F10BD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5</a:t>
            </a:r>
          </a:p>
        </p:txBody>
      </p:sp>
    </p:spTree>
    <p:extLst>
      <p:ext uri="{BB962C8B-B14F-4D97-AF65-F5344CB8AC3E}">
        <p14:creationId xmlns:p14="http://schemas.microsoft.com/office/powerpoint/2010/main" val="3930911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B159C997-C1CD-414E-B8B9-807D3C604D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124744"/>
            <a:ext cx="5015880" cy="4645574"/>
          </a:xfrm>
        </p:spPr>
        <p:txBody>
          <a:bodyPr>
            <a:normAutofit/>
          </a:bodyPr>
          <a:lstStyle/>
          <a:p>
            <a:r>
              <a:rPr lang="es-ES" sz="2000" dirty="0"/>
              <a:t>El CYP450 es el responsable del metabolismo del 70-80%  de los fármacos más utilizados en la clínica.</a:t>
            </a:r>
          </a:p>
          <a:p>
            <a:r>
              <a:rPr lang="es-ES" sz="2000" dirty="0"/>
              <a:t>25-30% de los fármacos utilizados en clínica se metabolizan a través de la isoenzima CYP2D6.</a:t>
            </a:r>
          </a:p>
          <a:p>
            <a:r>
              <a:rPr lang="es-ES" sz="2000" dirty="0"/>
              <a:t>Un inhibidor de la enzima CYP2D6 puede provocar interacciones entre medicamentos que son sustratos de dicha isoenzima.</a:t>
            </a:r>
          </a:p>
          <a:p>
            <a:pPr algn="just"/>
            <a:endParaRPr lang="es-ES" sz="2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8E1C19-8A90-4110-8FDC-9E9E64642F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296" y="5674058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Recomendaciones SEMERGEN. Depresión Mayor. Actualización 2016</a:t>
            </a:r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9075F17-9709-4A24-B465-AA5DE932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Vigila las interacciones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940D34A6-DE22-4E4D-8CEF-A062ABA9273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07821" y="1052736"/>
            <a:ext cx="6720827" cy="32775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611F4D1-DA91-4873-A317-0D9B1738A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986" y="4365216"/>
            <a:ext cx="1975275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Vigila las interacciones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1543" y="5361665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/>
              <a:t>1. Ficha Técnica de </a:t>
            </a:r>
            <a:r>
              <a:rPr lang="es-ES" sz="1200" dirty="0" err="1"/>
              <a:t>Desvenlafaxina</a:t>
            </a:r>
            <a:r>
              <a:rPr lang="es-ES" sz="1200" dirty="0"/>
              <a:t> succinato </a:t>
            </a:r>
            <a:r>
              <a:rPr lang="es-ES" sz="1200" dirty="0" err="1"/>
              <a:t>monohidrato</a:t>
            </a:r>
            <a:r>
              <a:rPr lang="es-ES" sz="1200" dirty="0"/>
              <a:t>; 2</a:t>
            </a:r>
          </a:p>
          <a:p>
            <a:r>
              <a:rPr lang="es-ES" sz="1200" dirty="0"/>
              <a:t>2. American </a:t>
            </a:r>
            <a:r>
              <a:rPr lang="es-ES" sz="1200" dirty="0" err="1"/>
              <a:t>Psychiatric</a:t>
            </a:r>
            <a:r>
              <a:rPr lang="es-ES" sz="1200" dirty="0"/>
              <a:t> </a:t>
            </a:r>
            <a:r>
              <a:rPr lang="es-ES" sz="1200" dirty="0" err="1"/>
              <a:t>Association</a:t>
            </a:r>
            <a:r>
              <a:rPr lang="es-ES" sz="1200" dirty="0"/>
              <a:t> (APA); </a:t>
            </a:r>
          </a:p>
          <a:p>
            <a:r>
              <a:rPr lang="es-ES" sz="1200" dirty="0"/>
              <a:t>3. </a:t>
            </a:r>
            <a:r>
              <a:rPr lang="es-ES" sz="1200" dirty="0" err="1"/>
              <a:t>Reddy</a:t>
            </a:r>
            <a:r>
              <a:rPr lang="es-ES" sz="1200" dirty="0"/>
              <a:t> S, 2010; 4. </a:t>
            </a:r>
            <a:r>
              <a:rPr lang="es-ES" sz="1200" dirty="0" err="1"/>
              <a:t>Ingelman-Sundberg</a:t>
            </a:r>
            <a:r>
              <a:rPr lang="es-ES" sz="1200" dirty="0"/>
              <a:t> M, 2001; 5.</a:t>
            </a:r>
            <a:r>
              <a:rPr lang="it-IT" sz="1200" dirty="0"/>
              <a:t> Spina E et al, Riv Psichiatr 2015; 50(5): 210-215</a:t>
            </a:r>
            <a:endParaRPr lang="es-ES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" y="980728"/>
            <a:ext cx="5148560" cy="47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412776"/>
            <a:ext cx="699207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31704" y="1473232"/>
            <a:ext cx="576064" cy="325191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9696400" y="1556792"/>
            <a:ext cx="1080120" cy="288032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015880" y="4221088"/>
            <a:ext cx="6992074" cy="216024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25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30A0215-369C-4F1C-A5F6-02F7328FA0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368" y="5692446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1. Agencia española del Medicamento; 2. Kelly CM, 2010</a:t>
            </a:r>
          </a:p>
          <a:p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248881DD-F811-4FC3-9868-64D43189A4A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423342" y="735968"/>
            <a:ext cx="3566469" cy="239593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2D8BADD-D336-423F-92AA-46EDDD97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Vigila las interacciones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051044E-594D-4700-A2FF-02FF39A1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22" y="2967298"/>
            <a:ext cx="5633192" cy="2725148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91197" y="902948"/>
            <a:ext cx="5999989" cy="4645574"/>
          </a:xfrm>
        </p:spPr>
        <p:txBody>
          <a:bodyPr/>
          <a:lstStyle/>
          <a:p>
            <a:pPr marL="542925" indent="0" algn="just">
              <a:buNone/>
            </a:pPr>
            <a:r>
              <a:rPr lang="es-ES" b="1" dirty="0" err="1">
                <a:solidFill>
                  <a:schemeClr val="tx2"/>
                </a:solidFill>
              </a:rPr>
              <a:t>Tamoxifeno</a:t>
            </a:r>
            <a:endParaRPr lang="es-ES" sz="2800" b="1" dirty="0">
              <a:solidFill>
                <a:schemeClr val="tx2"/>
              </a:solidFill>
            </a:endParaRPr>
          </a:p>
          <a:p>
            <a:r>
              <a:rPr lang="es-ES" dirty="0"/>
              <a:t>Fármaco </a:t>
            </a:r>
            <a:r>
              <a:rPr lang="es-ES" dirty="0" err="1"/>
              <a:t>antitiestrógeno</a:t>
            </a:r>
            <a:r>
              <a:rPr lang="es-ES" dirty="0"/>
              <a:t> indicado principalmente en la prevención de la recaídas del cáncer de mama. </a:t>
            </a:r>
          </a:p>
          <a:p>
            <a:r>
              <a:rPr lang="es-ES" dirty="0" err="1"/>
              <a:t>Tamoxifeno</a:t>
            </a:r>
            <a:r>
              <a:rPr lang="es-ES" dirty="0"/>
              <a:t> ha demostrado reducir en aproximadamente un 50% el riesgo de recurrencia de cáncer de mama.</a:t>
            </a:r>
          </a:p>
          <a:p>
            <a:r>
              <a:rPr lang="es-ES" dirty="0" err="1"/>
              <a:t>Tamoxifeno</a:t>
            </a:r>
            <a:r>
              <a:rPr lang="es-ES" dirty="0"/>
              <a:t> requiere metabolizarse mediante el CYP2D6, a </a:t>
            </a:r>
            <a:r>
              <a:rPr lang="es-ES" dirty="0" err="1"/>
              <a:t>endoxifeno</a:t>
            </a:r>
            <a:r>
              <a:rPr lang="es-ES" dirty="0"/>
              <a:t> para ser activo.</a:t>
            </a:r>
          </a:p>
        </p:txBody>
      </p:sp>
    </p:spTree>
    <p:extLst>
      <p:ext uri="{BB962C8B-B14F-4D97-AF65-F5344CB8AC3E}">
        <p14:creationId xmlns:p14="http://schemas.microsoft.com/office/powerpoint/2010/main" val="684832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F0E052B-D933-4B9F-B93E-FB6F72F46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6 meses tras lograr la remisión.</a:t>
            </a:r>
          </a:p>
          <a:p>
            <a:r>
              <a:rPr lang="es-ES" dirty="0"/>
              <a:t>2 años tras lograr la remisión.</a:t>
            </a:r>
          </a:p>
          <a:p>
            <a:r>
              <a:rPr lang="es-ES" dirty="0"/>
              <a:t>12 meses tras lograr la remisión.</a:t>
            </a:r>
          </a:p>
          <a:p>
            <a:r>
              <a:rPr lang="es-ES" dirty="0"/>
              <a:t>De 5 años a toda la vida.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6DA4B1-AA55-4018-A46C-3FED20473D3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7366" y="764704"/>
            <a:ext cx="11809312" cy="1035465"/>
          </a:xfrm>
        </p:spPr>
        <p:txBody>
          <a:bodyPr/>
          <a:lstStyle/>
          <a:p>
            <a:r>
              <a:rPr lang="es-ES" dirty="0"/>
              <a:t>En nuestro caso clínico, ¿qué tiempo mantendrías el tratamiento antidepresivo?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9BA581C-0B1B-415F-8332-8236A0893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F1BAAAB-3830-49F5-AE0B-B1E6807E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6</a:t>
            </a:r>
          </a:p>
        </p:txBody>
      </p:sp>
    </p:spTree>
    <p:extLst>
      <p:ext uri="{BB962C8B-B14F-4D97-AF65-F5344CB8AC3E}">
        <p14:creationId xmlns:p14="http://schemas.microsoft.com/office/powerpoint/2010/main" val="2270775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3375DF-7692-416E-A289-68990993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Tiempo de mantenimiento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F74C8A-1FC1-4DC8-9909-F69646B1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ES" dirty="0"/>
              <a:t>Primer episodio depresivo: una vez lograda la remisión,  mantener el tratamiento 6 meses.</a:t>
            </a:r>
          </a:p>
          <a:p>
            <a:r>
              <a:rPr lang="es-ES" altLang="es-ES" dirty="0"/>
              <a:t>Episodios sucesivos: </a:t>
            </a:r>
          </a:p>
          <a:p>
            <a:pPr lvl="1"/>
            <a:r>
              <a:rPr lang="es-ES" altLang="es-ES" dirty="0"/>
              <a:t>Un episodio previo: 12 meses tras lograr la remisión.</a:t>
            </a:r>
          </a:p>
          <a:p>
            <a:pPr lvl="1"/>
            <a:r>
              <a:rPr lang="es-ES" altLang="es-ES" dirty="0"/>
              <a:t>Dos episodios previos: 2 años tras la remisión.</a:t>
            </a:r>
          </a:p>
          <a:p>
            <a:r>
              <a:rPr lang="es-ES" altLang="es-ES" dirty="0"/>
              <a:t>Depresión recurrente con 3 o más episodios o un episodio especialmente grave: períodos de 5 años a toda la vida.</a:t>
            </a:r>
          </a:p>
          <a:p>
            <a:r>
              <a:rPr lang="es-ES" dirty="0"/>
              <a:t>Tratamiento de mantenimiento:</a:t>
            </a:r>
          </a:p>
          <a:p>
            <a:pPr lvl="1"/>
            <a:r>
              <a:rPr lang="es-ES" dirty="0"/>
              <a:t>Edad avanzada.</a:t>
            </a:r>
          </a:p>
          <a:p>
            <a:pPr lvl="1"/>
            <a:r>
              <a:rPr lang="es-ES" dirty="0"/>
              <a:t>Cronicidad o síntomas psicóticos asociados.</a:t>
            </a:r>
          </a:p>
          <a:p>
            <a:pPr lvl="1"/>
            <a:r>
              <a:rPr lang="es-ES" dirty="0"/>
              <a:t>Remisión incompleta (síntomas residuales).</a:t>
            </a: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DC5D5AF-7E55-4741-9A4B-D37F5FD33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78" y="5031635"/>
            <a:ext cx="11582443" cy="576064"/>
          </a:xfrm>
        </p:spPr>
        <p:txBody>
          <a:bodyPr>
            <a:noAutofit/>
          </a:bodyPr>
          <a:lstStyle/>
          <a:p>
            <a:r>
              <a:rPr lang="es-ES" sz="1000" dirty="0"/>
              <a:t>GUÍA DE PRÁCTICA CLÍNICA SOBRE EL MANEJO DE LA DEPRESIÓN EN EL ADULTO</a:t>
            </a:r>
          </a:p>
          <a:p>
            <a:r>
              <a:rPr lang="es-ES" sz="1000" dirty="0"/>
              <a:t>GUÍAS DE PRÁCTICA CLÍNICA EN EL SNS</a:t>
            </a:r>
          </a:p>
          <a:p>
            <a:r>
              <a:rPr lang="es-ES" sz="1000" dirty="0"/>
              <a:t>MINISTERIO DE SANIDAD, SERVICIOS SOCIALES E IGUALDAD</a:t>
            </a:r>
          </a:p>
          <a:p>
            <a:r>
              <a:rPr lang="es-ES" sz="1000" dirty="0"/>
              <a:t>Recomendaciones SEMERGEN. Depresión Mayor. Actualización 2016</a:t>
            </a:r>
          </a:p>
          <a:p>
            <a:endParaRPr lang="es-ES" sz="1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82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219342" y="5774075"/>
            <a:ext cx="11582443" cy="461776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/>
              <a:t>Diagnostic and Statistical Manual of Mental Disorders –fourth edition (DSM-IV). American Psychiatric Association, Washington DC, 1994</a:t>
            </a:r>
          </a:p>
          <a:p>
            <a:r>
              <a:rPr lang="en-US" sz="1300" dirty="0"/>
              <a:t> </a:t>
            </a:r>
            <a:r>
              <a:rPr lang="en-US" sz="1300" dirty="0" err="1"/>
              <a:t>Musselman</a:t>
            </a:r>
            <a:r>
              <a:rPr lang="en-US" sz="1300" dirty="0"/>
              <a:t> DL, et al. Arch Gen Psychiatry. 1998;55(7):580-592</a:t>
            </a:r>
          </a:p>
          <a:p>
            <a:endParaRPr lang="en-US" dirty="0"/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5AFC50-38AD-425B-95F0-2C3F3AA9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Etiología: Una enfermedad compleja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xmlns="" id="{1F60BC83-9145-4DF4-9F58-2D180D239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070" y="2420888"/>
            <a:ext cx="571382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/>
                </a:solidFill>
              </a:rPr>
              <a:t>Aminas </a:t>
            </a:r>
            <a:r>
              <a:rPr lang="es-ES" sz="2400" dirty="0" err="1">
                <a:solidFill>
                  <a:schemeClr val="accent1"/>
                </a:solidFill>
              </a:rPr>
              <a:t>Biógenas</a:t>
            </a:r>
            <a:r>
              <a:rPr lang="es-ES" sz="2400" dirty="0">
                <a:solidFill>
                  <a:schemeClr val="accent1"/>
                </a:solidFill>
              </a:rPr>
              <a:t>: alteraciones de los neurotransmisores.</a:t>
            </a:r>
            <a:endParaRPr lang="es-ES" sz="2400" dirty="0"/>
          </a:p>
          <a:p>
            <a:pPr marL="342900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/>
                </a:solidFill>
              </a:rPr>
              <a:t>Neuroendocrina: alteraciones neuroendocrinas.</a:t>
            </a:r>
          </a:p>
          <a:p>
            <a:pPr marL="342900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/>
                </a:solidFill>
              </a:rPr>
              <a:t>Factores </a:t>
            </a:r>
            <a:r>
              <a:rPr lang="es-ES" sz="2400" dirty="0" err="1">
                <a:solidFill>
                  <a:schemeClr val="accent1"/>
                </a:solidFill>
              </a:rPr>
              <a:t>neuroanatómicos</a:t>
            </a:r>
            <a:r>
              <a:rPr lang="es-ES" sz="24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CF4B8C8-D1C4-437D-8466-53C4E78F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4736579"/>
            <a:ext cx="1492741" cy="9966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588C2D2-B997-4270-9DED-46DBFA71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50" y="980728"/>
            <a:ext cx="3827598" cy="19630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C41AAC5-EA0F-4DFB-86FC-91F615F5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312" y="2964855"/>
            <a:ext cx="5380473" cy="27788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5400" y="815798"/>
            <a:ext cx="5688632" cy="18117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" sz="2400" b="1" dirty="0">
                <a:solidFill>
                  <a:schemeClr val="accent1"/>
                </a:solidFill>
              </a:rPr>
              <a:t>Factores de riesgo múltiples: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accent1"/>
                </a:solidFill>
              </a:rPr>
              <a:t>Susceptibilidad genética.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accent1"/>
                </a:solidFill>
              </a:rPr>
              <a:t>Factores estresantes ambientales.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accent1"/>
                </a:solidFill>
              </a:rPr>
              <a:t>Cambios biológicos: </a:t>
            </a:r>
          </a:p>
        </p:txBody>
      </p:sp>
    </p:spTree>
    <p:extLst>
      <p:ext uri="{BB962C8B-B14F-4D97-AF65-F5344CB8AC3E}">
        <p14:creationId xmlns:p14="http://schemas.microsoft.com/office/powerpoint/2010/main" val="243927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72C2598-E243-4165-9A09-2137DB68F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Añadir BZD para abordaje sintomático de la ansiedad a la espera de mayor respuesta.</a:t>
            </a:r>
          </a:p>
          <a:p>
            <a:r>
              <a:rPr lang="es-ES" dirty="0"/>
              <a:t>Sustituir el tratamiento actual por un fármaco del mismo grupo.</a:t>
            </a:r>
          </a:p>
          <a:p>
            <a:r>
              <a:rPr lang="es-ES" dirty="0"/>
              <a:t>Esperar 6 semanas más.</a:t>
            </a:r>
          </a:p>
          <a:p>
            <a:r>
              <a:rPr lang="es-ES" dirty="0"/>
              <a:t>Sustituir el antidepresivo por otro de acción dual.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0709DA1-C63F-4839-B232-3373F8F9918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En el caso clínico expuesto, la paciente presenta una respuesta parcial tras 8 semanas de tratamiento antidepresivo con ISRS a dosis óptimas. ¿Qué estrategia de optimización del tratamiento te parece más indicada?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B177B24-B0A7-49E3-89E3-516145B5B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E89A135-B814-4B17-A9FA-5FF33ABC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7</a:t>
            </a:r>
          </a:p>
        </p:txBody>
      </p:sp>
    </p:spTree>
    <p:extLst>
      <p:ext uri="{BB962C8B-B14F-4D97-AF65-F5344CB8AC3E}">
        <p14:creationId xmlns:p14="http://schemas.microsoft.com/office/powerpoint/2010/main" val="3470924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97DF5DF3-3AC6-4DAA-85DD-B9CD53CAD0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624" y="908720"/>
            <a:ext cx="5489312" cy="4645574"/>
          </a:xfrm>
        </p:spPr>
        <p:txBody>
          <a:bodyPr>
            <a:normAutofit/>
          </a:bodyPr>
          <a:lstStyle/>
          <a:p>
            <a:r>
              <a:rPr lang="es-ES" sz="1800" dirty="0"/>
              <a:t>Revisar el diagnóstico.</a:t>
            </a:r>
          </a:p>
          <a:p>
            <a:r>
              <a:rPr lang="es-ES" sz="1800" dirty="0"/>
              <a:t>Valorar la presencia de comorbilidades.</a:t>
            </a:r>
          </a:p>
          <a:p>
            <a:r>
              <a:rPr lang="es-ES" sz="1800" dirty="0"/>
              <a:t>Investigar adherencia al tratamiento</a:t>
            </a:r>
          </a:p>
          <a:p>
            <a:r>
              <a:rPr lang="es-ES" sz="1800" dirty="0"/>
              <a:t>Uso de otros medicamentos/sustancias.</a:t>
            </a:r>
          </a:p>
          <a:p>
            <a:r>
              <a:rPr lang="es-ES" sz="1800" dirty="0"/>
              <a:t>Hábitos de sueño.</a:t>
            </a:r>
          </a:p>
          <a:p>
            <a:r>
              <a:rPr lang="es-ES" sz="1800" dirty="0"/>
              <a:t>Problemas psicosociales persistentes.</a:t>
            </a:r>
          </a:p>
          <a:p>
            <a:endParaRPr lang="es-ES" sz="2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D79E916-E888-42B2-853B-19F788136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5877272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Recomendaciones SEMERGEN. Depresión Mayor. Actualización 2016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642B16A-FD0E-494B-882F-77A12BB6F3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47928" y="841326"/>
            <a:ext cx="6480720" cy="4891930"/>
          </a:xfrm>
        </p:spPr>
        <p:txBody>
          <a:bodyPr>
            <a:noAutofit/>
          </a:bodyPr>
          <a:lstStyle/>
          <a:p>
            <a:r>
              <a:rPr lang="es-ES" sz="1800" dirty="0"/>
              <a:t>Ausencia total de respuesta (&lt;25%):  cambiar a otro fármaco antidepresivo con un perfil de acción distinto.</a:t>
            </a:r>
          </a:p>
          <a:p>
            <a:r>
              <a:rPr lang="es-ES" sz="1800" dirty="0"/>
              <a:t>Respuesta parcial (25-50%): </a:t>
            </a:r>
          </a:p>
          <a:p>
            <a:pPr lvl="1"/>
            <a:r>
              <a:rPr lang="es-ES" sz="1800" dirty="0"/>
              <a:t>Esperar las 6-8 semanas del período de latencia.</a:t>
            </a:r>
          </a:p>
          <a:p>
            <a:pPr lvl="1"/>
            <a:r>
              <a:rPr lang="es-ES" sz="1800" dirty="0"/>
              <a:t>Optimizar/aumentar la dosis del ADP que estamos utilizando.</a:t>
            </a:r>
          </a:p>
          <a:p>
            <a:pPr lvl="1"/>
            <a:r>
              <a:rPr lang="es-ES" sz="1800" dirty="0"/>
              <a:t>Cambiar a un antidepresivo de acción dual.</a:t>
            </a:r>
          </a:p>
          <a:p>
            <a:pPr lvl="1"/>
            <a:r>
              <a:rPr lang="es-ES" sz="1800" dirty="0"/>
              <a:t>Asociar otro ADP con un perfil de acción sinérgico.</a:t>
            </a:r>
          </a:p>
          <a:p>
            <a:r>
              <a:rPr lang="es-ES" sz="1800" dirty="0"/>
              <a:t>Hay respuesta (&gt;50%) pero sin remisión:</a:t>
            </a:r>
          </a:p>
          <a:p>
            <a:pPr lvl="1"/>
            <a:r>
              <a:rPr lang="es-ES" sz="1800" dirty="0"/>
              <a:t>Optimizar/aumentar la dosis del ADP que estamos utilizando.</a:t>
            </a:r>
          </a:p>
          <a:p>
            <a:pPr lvl="1"/>
            <a:r>
              <a:rPr lang="es-ES" sz="1800" dirty="0"/>
              <a:t>Cambiar a un antidepresivo de acción dual.</a:t>
            </a:r>
          </a:p>
          <a:p>
            <a:pPr lvl="1"/>
            <a:r>
              <a:rPr lang="es-ES" sz="1800" dirty="0"/>
              <a:t>Asociar otro ADP con un perfil de acción sinérgico.</a:t>
            </a:r>
          </a:p>
          <a:p>
            <a:pPr lvl="1"/>
            <a:r>
              <a:rPr lang="es-ES" sz="1800" dirty="0"/>
              <a:t>Potenciar el tratamiento empleado: psicoterapia, litio, T3,…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984B275-07FF-4C61-98B6-A8C6A875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Cuando el tratamiento no funciona…</a:t>
            </a:r>
          </a:p>
        </p:txBody>
      </p:sp>
    </p:spTree>
    <p:extLst>
      <p:ext uri="{BB962C8B-B14F-4D97-AF65-F5344CB8AC3E}">
        <p14:creationId xmlns:p14="http://schemas.microsoft.com/office/powerpoint/2010/main" val="1094726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Los síntomas residuales de la depresión son frecuentes y se asocian a una mala evolución a largo plazo.</a:t>
            </a:r>
          </a:p>
          <a:p>
            <a:r>
              <a:rPr lang="es-ES" dirty="0"/>
              <a:t>Con síntomas residuales, la probabilidad de recaer es del 76%</a:t>
            </a:r>
            <a:r>
              <a:rPr lang="es-ES" baseline="30000" dirty="0"/>
              <a:t>(1)</a:t>
            </a:r>
            <a:r>
              <a:rPr lang="es-ES" dirty="0"/>
              <a:t>.</a:t>
            </a:r>
          </a:p>
          <a:p>
            <a:r>
              <a:rPr lang="es-ES" dirty="0"/>
              <a:t>Durante la remisión suelen persistir de promedio dos síntomas del TDM, siendo los más comunes los síntomas cognitivos, la falta de energía y los problemas del sueño</a:t>
            </a:r>
            <a:r>
              <a:rPr lang="es-ES" baseline="30000" dirty="0"/>
              <a:t>(2)</a:t>
            </a:r>
            <a:r>
              <a:rPr lang="es-ES" dirty="0"/>
              <a:t>.</a:t>
            </a:r>
          </a:p>
          <a:p>
            <a:r>
              <a:rPr lang="es-ES" dirty="0"/>
              <a:t>Más del 70% de los pacientes que responden siguen presentando síntomas cognitivos</a:t>
            </a:r>
            <a:r>
              <a:rPr lang="es-ES" baseline="30000" dirty="0"/>
              <a:t>(3)</a:t>
            </a:r>
            <a:r>
              <a:rPr lang="es-ES" dirty="0"/>
              <a:t>, siendo uno de los síntomas residuales más prevalentes</a:t>
            </a:r>
            <a:r>
              <a:rPr lang="es-ES" baseline="30000" dirty="0"/>
              <a:t>(4)</a:t>
            </a:r>
            <a:r>
              <a:rPr lang="es-ES" dirty="0"/>
              <a:t>.</a:t>
            </a:r>
          </a:p>
          <a:p>
            <a:pPr marL="542925" indent="0" algn="just">
              <a:buNone/>
            </a:pP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342429" y="5398774"/>
            <a:ext cx="11582443" cy="28803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s-ES_tradnl" sz="1200" dirty="0" err="1"/>
              <a:t>Paykel</a:t>
            </a:r>
            <a:r>
              <a:rPr lang="es-ES_tradnl" sz="1200" dirty="0"/>
              <a:t> ES. </a:t>
            </a:r>
            <a:r>
              <a:rPr lang="es-ES_tradnl" sz="1200" dirty="0" err="1"/>
              <a:t>Psychopathology</a:t>
            </a:r>
            <a:r>
              <a:rPr lang="es-ES_tradnl" sz="1200" dirty="0"/>
              <a:t> 1998; </a:t>
            </a:r>
          </a:p>
          <a:p>
            <a:r>
              <a:rPr lang="es-ES_tradnl" sz="1200" dirty="0"/>
              <a:t>2.</a:t>
            </a:r>
            <a:r>
              <a:rPr lang="da-DK" sz="1200" dirty="0"/>
              <a:t> Conradi HJ, et al. Psychol Med. 2011;41(6):1165-74; 3.</a:t>
            </a:r>
          </a:p>
          <a:p>
            <a:r>
              <a:rPr lang="da-DK" sz="1200" dirty="0"/>
              <a:t> McClintock SM, et al. J Clin Psychopharmacol. 2011;31(2):180-6; 4. Conradi HJ, et al. Psychol Med. 2011;41(6):1165-74 </a:t>
            </a:r>
            <a:r>
              <a:rPr lang="es-ES_tradnl" sz="1200" dirty="0"/>
              <a:t>  </a:t>
            </a:r>
            <a:endParaRPr lang="es-ES" sz="12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síntomas residuales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0808"/>
            <a:ext cx="5817039" cy="298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64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0CEFF8-88FA-42FD-A443-44569998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Combinación de antidepresivos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2A39230-0A7E-47F3-8445-AC8CED128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431" y="889986"/>
            <a:ext cx="7970017" cy="459105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54E9A23-FBEC-4E4E-9822-4FFEAF4A9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517232"/>
            <a:ext cx="12072707" cy="504056"/>
          </a:xfrm>
        </p:spPr>
        <p:txBody>
          <a:bodyPr>
            <a:noAutofit/>
          </a:bodyPr>
          <a:lstStyle/>
          <a:p>
            <a:r>
              <a:rPr lang="es-ES" sz="1200" dirty="0"/>
              <a:t>Recomendaciones SEMERGEN. Depresión Mayor. Actualización 2016</a:t>
            </a:r>
          </a:p>
          <a:p>
            <a:r>
              <a:rPr lang="es-ES" sz="1200" dirty="0"/>
              <a:t>Adaptado de García Escudero MA. En: Curso de «Habilidades diagnósticas y terapéuticas: </a:t>
            </a:r>
          </a:p>
          <a:p>
            <a:r>
              <a:rPr lang="es-ES" sz="1200" dirty="0"/>
              <a:t>El paciente depresivo en Atención Primaria. Módulo 3». Universidad Alcalá de Henares, Madrid. 2012</a:t>
            </a:r>
          </a:p>
        </p:txBody>
      </p:sp>
    </p:spTree>
    <p:extLst>
      <p:ext uri="{BB962C8B-B14F-4D97-AF65-F5344CB8AC3E}">
        <p14:creationId xmlns:p14="http://schemas.microsoft.com/office/powerpoint/2010/main" val="662516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4B16D1-C839-4B33-9282-A716CE26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3DECF6-1294-4B75-807A-256D27D3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688" y="836712"/>
            <a:ext cx="11582400" cy="522163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La depresión </a:t>
            </a:r>
            <a:r>
              <a:rPr lang="es-ES" dirty="0">
                <a:solidFill>
                  <a:schemeClr val="tx2"/>
                </a:solidFill>
              </a:rPr>
              <a:t>existe.</a:t>
            </a:r>
          </a:p>
          <a:p>
            <a:r>
              <a:rPr lang="es-ES" dirty="0"/>
              <a:t>La depresión mayor es una enfermedad de </a:t>
            </a:r>
            <a:r>
              <a:rPr lang="es-ES" dirty="0">
                <a:solidFill>
                  <a:schemeClr val="tx2"/>
                </a:solidFill>
              </a:rPr>
              <a:t>alta prevalencia y de alto impacto biopsicosocial</a:t>
            </a:r>
            <a:r>
              <a:rPr lang="es-ES" dirty="0"/>
              <a:t>.</a:t>
            </a:r>
          </a:p>
          <a:p>
            <a:r>
              <a:rPr lang="es-ES" dirty="0"/>
              <a:t>El </a:t>
            </a:r>
            <a:r>
              <a:rPr lang="es-ES" dirty="0">
                <a:solidFill>
                  <a:schemeClr val="tx2"/>
                </a:solidFill>
              </a:rPr>
              <a:t>diagnóstico precoz </a:t>
            </a:r>
            <a:r>
              <a:rPr lang="es-ES" dirty="0"/>
              <a:t>de la depresión facilita la intervención sobre el paciente y su enfermedad, mejora la respuesta terapéutica y la remisión, reduciendo la posibilidad de recaídas y recurrencias.</a:t>
            </a:r>
          </a:p>
          <a:p>
            <a:r>
              <a:rPr lang="es-ES" dirty="0">
                <a:solidFill>
                  <a:schemeClr val="tx2"/>
                </a:solidFill>
              </a:rPr>
              <a:t>Evaluar  de  forma  global  </a:t>
            </a:r>
            <a:r>
              <a:rPr lang="es-ES" dirty="0"/>
              <a:t>al  paciente (biológica, psicológica y socialmente). </a:t>
            </a:r>
          </a:p>
          <a:p>
            <a:r>
              <a:rPr lang="es-ES" dirty="0"/>
              <a:t>Se trata de una enfermedad con </a:t>
            </a:r>
            <a:r>
              <a:rPr lang="es-ES" dirty="0">
                <a:solidFill>
                  <a:schemeClr val="tx2"/>
                </a:solidFill>
              </a:rPr>
              <a:t>afectación sistémica</a:t>
            </a:r>
            <a:r>
              <a:rPr lang="es-ES" dirty="0"/>
              <a:t>, marcada </a:t>
            </a:r>
            <a:r>
              <a:rPr lang="es-ES" dirty="0">
                <a:solidFill>
                  <a:schemeClr val="tx2"/>
                </a:solidFill>
              </a:rPr>
              <a:t>discapacidad</a:t>
            </a:r>
            <a:r>
              <a:rPr lang="es-ES" dirty="0"/>
              <a:t> e importante </a:t>
            </a:r>
            <a:r>
              <a:rPr lang="es-ES" dirty="0">
                <a:solidFill>
                  <a:schemeClr val="tx2"/>
                </a:solidFill>
              </a:rPr>
              <a:t>morbimortalidad</a:t>
            </a:r>
            <a:r>
              <a:rPr lang="es-ES" dirty="0"/>
              <a:t> asociada.</a:t>
            </a:r>
          </a:p>
          <a:p>
            <a:r>
              <a:rPr lang="es-ES" dirty="0"/>
              <a:t>A la hora de </a:t>
            </a:r>
            <a:r>
              <a:rPr lang="es-ES" dirty="0">
                <a:solidFill>
                  <a:schemeClr val="tx2"/>
                </a:solidFill>
              </a:rPr>
              <a:t>elegir un antidepresivo</a:t>
            </a:r>
            <a:r>
              <a:rPr lang="es-ES" dirty="0"/>
              <a:t>, tendremos en cuenta: los antecedentes de respuesta previa; el </a:t>
            </a:r>
            <a:r>
              <a:rPr lang="es-ES" dirty="0">
                <a:solidFill>
                  <a:schemeClr val="tx2"/>
                </a:solidFill>
              </a:rPr>
              <a:t>perfil clínico y efectos secundarios</a:t>
            </a:r>
            <a:r>
              <a:rPr lang="es-ES" dirty="0"/>
              <a:t>; las </a:t>
            </a:r>
            <a:r>
              <a:rPr lang="es-ES" dirty="0">
                <a:solidFill>
                  <a:schemeClr val="tx2"/>
                </a:solidFill>
              </a:rPr>
              <a:t>interacciones</a:t>
            </a:r>
            <a:r>
              <a:rPr lang="es-ES" dirty="0"/>
              <a:t> medicamentosas/patología somática asociada.</a:t>
            </a:r>
          </a:p>
          <a:p>
            <a:r>
              <a:rPr lang="es-ES" dirty="0"/>
              <a:t>Los </a:t>
            </a:r>
            <a:r>
              <a:rPr lang="es-ES" dirty="0">
                <a:solidFill>
                  <a:schemeClr val="tx2"/>
                </a:solidFill>
              </a:rPr>
              <a:t>síntomas residuales </a:t>
            </a:r>
            <a:r>
              <a:rPr lang="es-ES" dirty="0"/>
              <a:t>de la depresión son frecuentes y </a:t>
            </a:r>
            <a:r>
              <a:rPr lang="es-ES" dirty="0">
                <a:solidFill>
                  <a:schemeClr val="tx2"/>
                </a:solidFill>
              </a:rPr>
              <a:t>se asocian a una mala evolución a largo plazo</a:t>
            </a:r>
            <a:r>
              <a:rPr lang="es-ES" dirty="0"/>
              <a:t>.</a:t>
            </a:r>
          </a:p>
          <a:p>
            <a:r>
              <a:rPr lang="es-ES" dirty="0"/>
              <a:t>La depresión recurrente con 3 o más episodios o un episodio especialmente grave, requerirá tratamiento por </a:t>
            </a:r>
            <a:r>
              <a:rPr lang="es-ES" dirty="0">
                <a:solidFill>
                  <a:schemeClr val="tx2"/>
                </a:solidFill>
              </a:rPr>
              <a:t>períodos de 5 años a toda la vida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99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0A4C651F-86C3-4E4D-909D-85BBF83458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015674"/>
            <a:ext cx="5951984" cy="4645574"/>
          </a:xfrm>
        </p:spPr>
        <p:txBody>
          <a:bodyPr>
            <a:normAutofit/>
          </a:bodyPr>
          <a:lstStyle/>
          <a:p>
            <a:r>
              <a:rPr lang="es-ES" sz="2000" dirty="0"/>
              <a:t>Para evitar tanto el </a:t>
            </a:r>
            <a:r>
              <a:rPr lang="es-ES" sz="2000" dirty="0" err="1"/>
              <a:t>infradiagnóstico</a:t>
            </a:r>
            <a:r>
              <a:rPr lang="es-ES" sz="2000" dirty="0"/>
              <a:t> como el </a:t>
            </a:r>
            <a:r>
              <a:rPr lang="es-ES" sz="2000" dirty="0" err="1"/>
              <a:t>supradiagnóstico</a:t>
            </a:r>
            <a:r>
              <a:rPr lang="es-ES" sz="2000" dirty="0"/>
              <a:t> es preciso </a:t>
            </a:r>
            <a:r>
              <a:rPr lang="es-ES" sz="2000" dirty="0">
                <a:solidFill>
                  <a:schemeClr val="tx2"/>
                </a:solidFill>
              </a:rPr>
              <a:t>pensar en la enfermedad  y  evaluar  de  forma  global  al  paciente</a:t>
            </a:r>
            <a:r>
              <a:rPr lang="es-ES" sz="2000" dirty="0"/>
              <a:t> (biológica, psicológica y socialmente), ayudarnos de escalas diagnósticas, establecer correctos diagnósticos diferenciales con enfermedades mentales y orgánicas.</a:t>
            </a:r>
          </a:p>
          <a:p>
            <a:r>
              <a:rPr lang="es-ES" sz="2000" dirty="0">
                <a:solidFill>
                  <a:schemeClr val="tx2"/>
                </a:solidFill>
              </a:rPr>
              <a:t>Al menos 2/3 </a:t>
            </a:r>
            <a:r>
              <a:rPr lang="es-ES" sz="2000" dirty="0"/>
              <a:t>de las personas deprimidas que acuden a su MAP presenta </a:t>
            </a:r>
            <a:r>
              <a:rPr lang="es-ES" sz="2000" dirty="0">
                <a:solidFill>
                  <a:schemeClr val="tx2"/>
                </a:solidFill>
              </a:rPr>
              <a:t>síntomas físicos.</a:t>
            </a:r>
          </a:p>
          <a:p>
            <a:r>
              <a:rPr lang="es-ES" sz="2000" dirty="0"/>
              <a:t>Los trastornos afectivos llegan a Atención Primaria con </a:t>
            </a:r>
            <a:r>
              <a:rPr lang="es-ES" sz="2000" dirty="0">
                <a:solidFill>
                  <a:schemeClr val="tx2"/>
                </a:solidFill>
              </a:rPr>
              <a:t>manifestaciones inespecíficas </a:t>
            </a:r>
            <a:r>
              <a:rPr lang="es-ES" sz="2000" dirty="0"/>
              <a:t>(cansancio, alteraciones del sueño, problemas en el trabajo).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618262-6844-47E7-88CC-C88454B07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43" y="5661248"/>
            <a:ext cx="11582443" cy="43204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Recomendaciones SEMERGEN. Depresión Mayor. Actualización 2016.</a:t>
            </a:r>
          </a:p>
          <a:p>
            <a:r>
              <a:rPr lang="es-ES" dirty="0"/>
              <a:t>Guía de práctica clínica. Tratamiento de la Depresión en Atención Primaria. Servicio Andaluz de Salud </a:t>
            </a:r>
          </a:p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4577804-4127-47DF-BC89-C48845F0CD1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959315" y="908720"/>
            <a:ext cx="3731075" cy="181066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80DFFEE-6428-44C0-B532-9BDD3BB4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Diagnóstico: Una enfermedad compleja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B3A517A-5A14-4E4A-8722-D60D4F74A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522" y="3284984"/>
            <a:ext cx="3733157" cy="19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284D73-A2A6-4839-ABA6-74FFF35B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Caso clínico 1 (I)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46249E-7AD7-435C-96B8-E43C70B3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5674"/>
            <a:ext cx="11582400" cy="5077622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tx2"/>
                </a:solidFill>
              </a:rPr>
              <a:t>Motivo de consulta</a:t>
            </a:r>
            <a:r>
              <a:rPr lang="es-ES" b="1" dirty="0"/>
              <a:t>: </a:t>
            </a:r>
            <a:r>
              <a:rPr lang="es-ES" dirty="0"/>
              <a:t>Paciente mujer de 54 años de edad que acude a consulta ante cansancio, disminución de rendimiento laboral y decaimiento de al menos 3-4 semanas de evolución. Mayor estrés laboral en los últimos 6 meses (DUE hospitalaria).</a:t>
            </a:r>
          </a:p>
          <a:p>
            <a:r>
              <a:rPr lang="es-ES" dirty="0">
                <a:solidFill>
                  <a:schemeClr val="tx2"/>
                </a:solidFill>
              </a:rPr>
              <a:t>Antecedentes somáticos: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dirty="0"/>
              <a:t>No RAM conocidas. HTA en tratamiento con enalapril. </a:t>
            </a:r>
            <a:r>
              <a:rPr lang="es-ES" dirty="0" err="1"/>
              <a:t>Qx</a:t>
            </a:r>
            <a:r>
              <a:rPr lang="es-ES" dirty="0"/>
              <a:t> hernia lumbar hace 2 años con lumbalgia residual que trata con </a:t>
            </a:r>
            <a:r>
              <a:rPr lang="es-ES" dirty="0" err="1"/>
              <a:t>dexketoprofeno</a:t>
            </a:r>
            <a:r>
              <a:rPr lang="es-ES" dirty="0"/>
              <a:t> y tramadol. Ca mama intervenido hace 2 años en tratamiento con </a:t>
            </a:r>
            <a:r>
              <a:rPr lang="es-ES" dirty="0" err="1"/>
              <a:t>tamoxifeno</a:t>
            </a:r>
            <a:r>
              <a:rPr lang="es-ES" dirty="0"/>
              <a:t>.</a:t>
            </a:r>
          </a:p>
          <a:p>
            <a:r>
              <a:rPr lang="es-ES" dirty="0">
                <a:solidFill>
                  <a:schemeClr val="tx2"/>
                </a:solidFill>
              </a:rPr>
              <a:t>Antecedentes psiquiátricos: </a:t>
            </a:r>
            <a:r>
              <a:rPr lang="es-ES" dirty="0"/>
              <a:t>3 episodios depresivos previos, hace 10, 5 y 3 años respectivamente. Actualmente sin tratamiento. Antecedentes de depresión en su madre y un tío por línea materna.</a:t>
            </a:r>
          </a:p>
          <a:p>
            <a:r>
              <a:rPr lang="es-ES" dirty="0">
                <a:solidFill>
                  <a:schemeClr val="tx2"/>
                </a:solidFill>
              </a:rPr>
              <a:t>Exploración </a:t>
            </a:r>
            <a:r>
              <a:rPr lang="es-ES" dirty="0" err="1">
                <a:solidFill>
                  <a:schemeClr val="tx2"/>
                </a:solidFill>
              </a:rPr>
              <a:t>Psicopatológia</a:t>
            </a:r>
            <a:r>
              <a:rPr lang="es-ES" dirty="0">
                <a:solidFill>
                  <a:schemeClr val="tx2"/>
                </a:solidFill>
              </a:rPr>
              <a:t>: </a:t>
            </a:r>
            <a:r>
              <a:rPr lang="es-ES" dirty="0"/>
              <a:t>Consciente y orientada auto y </a:t>
            </a:r>
            <a:r>
              <a:rPr lang="es-ES" dirty="0" err="1"/>
              <a:t>alopsíquicamente</a:t>
            </a:r>
            <a:r>
              <a:rPr lang="es-ES" dirty="0"/>
              <a:t>. Ánimo deprimido con apatía y anhedonia moderadas. Astenia e hiporexia con pérdida de peso. Abandono progresivo de actividades con tendencia a la </a:t>
            </a:r>
            <a:r>
              <a:rPr lang="es-ES" dirty="0" err="1"/>
              <a:t>clinofilia</a:t>
            </a:r>
            <a:r>
              <a:rPr lang="es-ES" dirty="0"/>
              <a:t> y abandono de autocuidados básicos. Ansiedad libre flotante acompañante moderada en el contexto de un pensamiento </a:t>
            </a:r>
            <a:r>
              <a:rPr lang="es-ES" dirty="0" err="1"/>
              <a:t>rumiativo</a:t>
            </a:r>
            <a:r>
              <a:rPr lang="es-ES" dirty="0"/>
              <a:t> desde el pesimismo y anticipación catastrófica futura sin características delirantes. También infravaloración y culpa por su incapacidad para atender sus responsabilidades diarias. Marcada falta de motivación e iniciativa. Ideas de desesperanza con ideación autolítica poco estructurada y ocasional que vive de forma </a:t>
            </a:r>
            <a:r>
              <a:rPr lang="es-ES" dirty="0" err="1"/>
              <a:t>egodistónica</a:t>
            </a:r>
            <a:r>
              <a:rPr lang="es-ES" dirty="0"/>
              <a:t> y rechaza. </a:t>
            </a:r>
            <a:r>
              <a:rPr lang="es-ES" dirty="0" err="1"/>
              <a:t>Hipoprosexia</a:t>
            </a:r>
            <a:r>
              <a:rPr lang="es-ES" dirty="0"/>
              <a:t> y déficit de concentración con despistes frecuentes, </a:t>
            </a:r>
            <a:r>
              <a:rPr lang="es-ES" dirty="0" err="1"/>
              <a:t>bradipsiquia</a:t>
            </a:r>
            <a:r>
              <a:rPr lang="es-ES" dirty="0"/>
              <a:t> con dificultad para la toma de decisiones y la planificación. Limitación en su ejercicio profesional que ha motivado IT. Insomnio de mantenimiento y despertar precoz. Percepción de mayor malestar en primeras horas del día.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D5C744E-AD2D-44FC-8C0A-7CDD94C89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2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2ABFD38-3987-49D5-8CE0-CA05B615E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Trastorno de adaptación con ansiedad mixta y estado de ánimo deprimido.</a:t>
            </a:r>
          </a:p>
          <a:p>
            <a:r>
              <a:rPr lang="es-ES" dirty="0"/>
              <a:t>Trastorno de ansiedad generalizada.</a:t>
            </a:r>
          </a:p>
          <a:p>
            <a:r>
              <a:rPr lang="es-ES" dirty="0"/>
              <a:t>Trastorno de depresión mayor.</a:t>
            </a:r>
          </a:p>
          <a:p>
            <a:r>
              <a:rPr lang="es-ES" dirty="0"/>
              <a:t>Trastorno depresivo debido a otra afección médica.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2E339BF-E1DF-4D6D-9AAA-31BB93E2258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En el caso clínico anterior, ¿qué diagnóstico establecerías como más probable?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E23A947-2F75-4486-AD4C-81BDE8F1D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E00CDF6-B64B-4DC0-B69D-66EA55B2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1</a:t>
            </a:r>
          </a:p>
        </p:txBody>
      </p:sp>
    </p:spTree>
    <p:extLst>
      <p:ext uri="{BB962C8B-B14F-4D97-AF65-F5344CB8AC3E}">
        <p14:creationId xmlns:p14="http://schemas.microsoft.com/office/powerpoint/2010/main" val="63450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D2AB5B-AEC7-48B9-B1A8-AF11AB38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diagnósticos Trastorno Depresivo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6C9EE33-6851-43CE-A79B-84FB8BBB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8" r="13720"/>
          <a:stretch/>
        </p:blipFill>
        <p:spPr>
          <a:xfrm>
            <a:off x="868524" y="1283891"/>
            <a:ext cx="2808312" cy="3913971"/>
          </a:xfrm>
          <a:prstGeom prst="rect">
            <a:avLst/>
          </a:prstGeom>
        </p:spPr>
      </p:pic>
      <p:pic>
        <p:nvPicPr>
          <p:cNvPr id="1028" name="Picture 4" descr="Tabla 3. Criterios diagnósticos de trastorno de depresión mayor según DSM-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5"/>
          <a:stretch/>
        </p:blipFill>
        <p:spPr bwMode="auto">
          <a:xfrm>
            <a:off x="3961981" y="4443428"/>
            <a:ext cx="7360540" cy="174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abla 3. Criterios diagnósticos de trastorno de depresión mayor según DSM-5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/>
          <a:stretch/>
        </p:blipFill>
        <p:spPr bwMode="auto">
          <a:xfrm>
            <a:off x="3935760" y="719179"/>
            <a:ext cx="7386761" cy="38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4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Trastorno depresivo: sintomatología heterogénea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854408"/>
            <a:ext cx="676965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7888" y="5445224"/>
            <a:ext cx="6948546" cy="648072"/>
          </a:xfrm>
        </p:spPr>
        <p:txBody>
          <a:bodyPr>
            <a:noAutofit/>
          </a:bodyPr>
          <a:lstStyle/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  <a:buClrTx/>
              <a:buAutoNum type="arabicPeriod"/>
            </a:pPr>
            <a:r>
              <a:rPr lang="es-ES" sz="900" noProof="1"/>
              <a:t>American Psychiatric Association. </a:t>
            </a:r>
            <a:r>
              <a:rPr lang="es-ES" sz="900" i="1" noProof="1"/>
              <a:t>Diagnostic of Mental Health Disand Statistical Manual orders.</a:t>
            </a:r>
            <a:r>
              <a:rPr lang="es-ES" sz="900" noProof="1"/>
              <a:t> 5</a:t>
            </a:r>
            <a:r>
              <a:rPr lang="es-ES" sz="900" baseline="30000" noProof="1"/>
              <a:t>th</a:t>
            </a:r>
            <a:r>
              <a:rPr lang="es-ES" sz="900" noProof="1"/>
              <a:t> ed. Washington, DC: American Psychiatric Association; 2013  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  <a:buClrTx/>
              <a:buAutoNum type="arabicPeriod"/>
            </a:pPr>
            <a:r>
              <a:rPr lang="es-ES" sz="900" noProof="1"/>
              <a:t>Marazziti D, </a:t>
            </a:r>
            <a:r>
              <a:rPr lang="es-ES" sz="900" i="1" noProof="1"/>
              <a:t>et al</a:t>
            </a:r>
            <a:r>
              <a:rPr lang="es-ES" sz="900" noProof="1"/>
              <a:t>. </a:t>
            </a:r>
            <a:r>
              <a:rPr lang="es-ES" sz="900" i="1" noProof="1"/>
              <a:t>Eur J Pharmacol.</a:t>
            </a:r>
            <a:r>
              <a:rPr lang="es-ES" sz="900" noProof="1"/>
              <a:t> 2010;626(1):83-86. 3. Hammar A, Ardal G. </a:t>
            </a:r>
            <a:r>
              <a:rPr lang="es-ES" sz="900" i="1" noProof="1"/>
              <a:t>Front Hum Neurosci.</a:t>
            </a:r>
            <a:r>
              <a:rPr lang="es-ES" sz="900" noProof="1"/>
              <a:t> 2009;3:</a:t>
            </a:r>
            <a:r>
              <a:rPr lang="es-ES" sz="900" dirty="0"/>
              <a:t>2</a:t>
            </a:r>
            <a:r>
              <a:rPr lang="es-ES" sz="900" noProof="1"/>
              <a:t>6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s-ES" sz="900" noProof="1"/>
              <a:t>Conradi HJ, et al. Pychol Med.2011;41:1165-1174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s-ES" sz="900" noProof="1"/>
              <a:t>McClintock SM, et al. J Clin Psychopharmacol.2011;31:180-186 </a:t>
            </a:r>
          </a:p>
        </p:txBody>
      </p:sp>
      <p:sp>
        <p:nvSpPr>
          <p:cNvPr id="5" name="4 Flecha izquierda"/>
          <p:cNvSpPr/>
          <p:nvPr/>
        </p:nvSpPr>
        <p:spPr>
          <a:xfrm>
            <a:off x="7680176" y="1196752"/>
            <a:ext cx="201622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9284569" y="1088740"/>
            <a:ext cx="2664296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_tradnl" sz="2400" dirty="0">
                <a:solidFill>
                  <a:schemeClr val="accent1"/>
                </a:solidFill>
              </a:rPr>
              <a:t>Los grandes olvidados…</a:t>
            </a:r>
            <a:endParaRPr lang="es-ES" sz="2400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42" y="1788604"/>
            <a:ext cx="4624715" cy="140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80753" y="4077072"/>
            <a:ext cx="187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1"/>
                </a:solidFill>
              </a:rPr>
              <a:t>Se han observado síntomas cognitivos el </a:t>
            </a:r>
            <a:r>
              <a:rPr lang="es-ES" sz="1200" b="1" dirty="0">
                <a:solidFill>
                  <a:schemeClr val="accent1"/>
                </a:solidFill>
              </a:rPr>
              <a:t>94 % </a:t>
            </a:r>
            <a:r>
              <a:rPr lang="es-ES" sz="1200" dirty="0">
                <a:solidFill>
                  <a:schemeClr val="accent1"/>
                </a:solidFill>
              </a:rPr>
              <a:t>del tiempo durante </a:t>
            </a:r>
            <a:r>
              <a:rPr lang="es-ES" sz="1200" b="1" dirty="0">
                <a:solidFill>
                  <a:schemeClr val="accent1"/>
                </a:solidFill>
              </a:rPr>
              <a:t>EDM</a:t>
            </a:r>
            <a:r>
              <a:rPr lang="es-ES" sz="1200" baseline="30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472264" y="4869160"/>
            <a:ext cx="232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1"/>
                </a:solidFill>
              </a:rPr>
              <a:t>El  </a:t>
            </a:r>
            <a:r>
              <a:rPr lang="es-ES" sz="1200" b="1" dirty="0">
                <a:solidFill>
                  <a:schemeClr val="accent1"/>
                </a:solidFill>
              </a:rPr>
              <a:t>71 %</a:t>
            </a:r>
            <a:r>
              <a:rPr lang="es-ES" sz="1200" dirty="0">
                <a:solidFill>
                  <a:schemeClr val="accent1"/>
                </a:solidFill>
              </a:rPr>
              <a:t> de los </a:t>
            </a:r>
            <a:r>
              <a:rPr lang="es-ES" sz="1200" b="1" dirty="0">
                <a:solidFill>
                  <a:schemeClr val="accent1"/>
                </a:solidFill>
              </a:rPr>
              <a:t>pacientes</a:t>
            </a:r>
            <a:r>
              <a:rPr lang="es-ES" sz="1200" dirty="0">
                <a:solidFill>
                  <a:schemeClr val="accent1"/>
                </a:solidFill>
              </a:rPr>
              <a:t> que </a:t>
            </a:r>
            <a:r>
              <a:rPr lang="es-ES" sz="1200" b="1" dirty="0">
                <a:solidFill>
                  <a:schemeClr val="accent1"/>
                </a:solidFill>
              </a:rPr>
              <a:t>responden</a:t>
            </a:r>
            <a:r>
              <a:rPr lang="es-ES" sz="1200" dirty="0">
                <a:solidFill>
                  <a:schemeClr val="accent1"/>
                </a:solidFill>
              </a:rPr>
              <a:t> al tratamiento siguen presentando </a:t>
            </a:r>
            <a:r>
              <a:rPr lang="es-ES" sz="1200" b="1" dirty="0">
                <a:solidFill>
                  <a:schemeClr val="accent1"/>
                </a:solidFill>
              </a:rPr>
              <a:t>síntomas cognitivos</a:t>
            </a:r>
            <a:r>
              <a:rPr lang="es-ES" sz="1200" baseline="30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966321" y="4072078"/>
            <a:ext cx="214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1"/>
                </a:solidFill>
              </a:rPr>
              <a:t>Se han observado síntomas cognitivos el </a:t>
            </a:r>
            <a:r>
              <a:rPr lang="es-ES" sz="1200" b="1" dirty="0">
                <a:solidFill>
                  <a:schemeClr val="accent1"/>
                </a:solidFill>
              </a:rPr>
              <a:t>44 % </a:t>
            </a:r>
            <a:r>
              <a:rPr lang="es-ES" sz="1200" dirty="0">
                <a:solidFill>
                  <a:schemeClr val="accent1"/>
                </a:solidFill>
              </a:rPr>
              <a:t>del tiempo durante la </a:t>
            </a:r>
            <a:r>
              <a:rPr lang="es-ES" sz="1200" b="1" dirty="0">
                <a:solidFill>
                  <a:schemeClr val="accent1"/>
                </a:solidFill>
              </a:rPr>
              <a:t>remisión</a:t>
            </a:r>
            <a:r>
              <a:rPr lang="es-ES" sz="1200" baseline="30000" dirty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7680176" y="3501008"/>
            <a:ext cx="360040" cy="571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12" idx="0"/>
          </p:cNvCxnSpPr>
          <p:nvPr/>
        </p:nvCxnSpPr>
        <p:spPr>
          <a:xfrm>
            <a:off x="9636529" y="3356992"/>
            <a:ext cx="1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abajo"/>
          <p:cNvSpPr/>
          <p:nvPr/>
        </p:nvSpPr>
        <p:spPr>
          <a:xfrm>
            <a:off x="11136560" y="3356992"/>
            <a:ext cx="144016" cy="71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45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BAA00E3D-2DFC-4604-97D0-457DEE3F2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Inhibidores selectivos de la recaptación de serotonina.</a:t>
            </a:r>
          </a:p>
          <a:p>
            <a:r>
              <a:rPr lang="es-ES" dirty="0" err="1"/>
              <a:t>Hypericum</a:t>
            </a:r>
            <a:r>
              <a:rPr lang="es-ES" dirty="0"/>
              <a:t> o Hierba de San Juan.</a:t>
            </a:r>
          </a:p>
          <a:p>
            <a:r>
              <a:rPr lang="es-ES" dirty="0" err="1"/>
              <a:t>Benzodiazepinas</a:t>
            </a:r>
            <a:r>
              <a:rPr lang="es-ES" dirty="0"/>
              <a:t> y psicoterapia de apoyo.</a:t>
            </a:r>
          </a:p>
          <a:p>
            <a:r>
              <a:rPr lang="es-ES" dirty="0"/>
              <a:t>Inhibidores de la recaptación de serotonina y noradrenalina.</a:t>
            </a: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2C8E674-362D-45ED-9C9E-B1B89C3B169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De acuerdo con el perfil de síntomas depresivos del caso clínico presentado, ¿qué opción terapéutica consideras más óptima en tu prescripción?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46D3C8A-6BE3-4DB2-AACF-CF2618C7B4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83EFD3B-BBCB-428C-96A7-AA3CB28E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2</a:t>
            </a:r>
          </a:p>
        </p:txBody>
      </p:sp>
    </p:spTree>
    <p:extLst>
      <p:ext uri="{BB962C8B-B14F-4D97-AF65-F5344CB8AC3E}">
        <p14:creationId xmlns:p14="http://schemas.microsoft.com/office/powerpoint/2010/main" val="848118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ProgramaAAP2017Plantilla</Template>
  <TotalTime>1351</TotalTime>
  <Words>3756</Words>
  <Application>Microsoft Office PowerPoint</Application>
  <PresentationFormat>Panorámica</PresentationFormat>
  <Paragraphs>302</Paragraphs>
  <Slides>34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Wingdings</vt:lpstr>
      <vt:lpstr>Tema de Office</vt:lpstr>
      <vt:lpstr>Tratamiento antidepresivo. ¿Quién da más?</vt:lpstr>
      <vt:lpstr>Depresión: La importancia de un diagnóstico adecuado</vt:lpstr>
      <vt:lpstr>Etiología: Una enfermedad compleja</vt:lpstr>
      <vt:lpstr>Diagnóstico: Una enfermedad compleja</vt:lpstr>
      <vt:lpstr>Caso clínico 1 (I)</vt:lpstr>
      <vt:lpstr>Pregunta 1</vt:lpstr>
      <vt:lpstr>Criterios diagnósticos Trastorno Depresivo</vt:lpstr>
      <vt:lpstr>Trastorno depresivo: sintomatología heterogénea</vt:lpstr>
      <vt:lpstr>Pregunta 2</vt:lpstr>
      <vt:lpstr>Hipótesis monoaminérgica de la depresión</vt:lpstr>
      <vt:lpstr>Tratamiento antidepresivo: La elección es clave</vt:lpstr>
      <vt:lpstr>Fármacos antidepresivos en España</vt:lpstr>
      <vt:lpstr>Antidepresivos tricíclicos</vt:lpstr>
      <vt:lpstr>Pregunta 3</vt:lpstr>
      <vt:lpstr>Inhibidores selectivos de la recaptación de serotonina. ISRS</vt:lpstr>
      <vt:lpstr>Inhibidores selectivos de la recaptación de serotonina. ISRS</vt:lpstr>
      <vt:lpstr>Pregunta 4</vt:lpstr>
      <vt:lpstr>ISRS: Síndrome serotoninérgico</vt:lpstr>
      <vt:lpstr>IRSN (duales)</vt:lpstr>
      <vt:lpstr>IRDN: bupropion</vt:lpstr>
      <vt:lpstr>Vortioxetina: algo más</vt:lpstr>
      <vt:lpstr>Vortioxetina: algo más</vt:lpstr>
      <vt:lpstr>Otros antidepresivos</vt:lpstr>
      <vt:lpstr>Pregunta 5</vt:lpstr>
      <vt:lpstr>Vigila las interacciones</vt:lpstr>
      <vt:lpstr>Vigila las interacciones</vt:lpstr>
      <vt:lpstr>Vigila las interacciones</vt:lpstr>
      <vt:lpstr>Pregunta 6</vt:lpstr>
      <vt:lpstr>Tiempo de mantenimiento</vt:lpstr>
      <vt:lpstr>Pregunta 7</vt:lpstr>
      <vt:lpstr>Cuando el tratamiento no funciona…</vt:lpstr>
      <vt:lpstr>Los síntomas residuales</vt:lpstr>
      <vt:lpstr>Combinación de antidepresivos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antidepresivo. ¿Quién da más?</dc:title>
  <dc:creator>PEDRO IBORRA GINER</dc:creator>
  <cp:lastModifiedBy>Live Med</cp:lastModifiedBy>
  <cp:revision>133</cp:revision>
  <dcterms:created xsi:type="dcterms:W3CDTF">2017-07-20T16:29:50Z</dcterms:created>
  <dcterms:modified xsi:type="dcterms:W3CDTF">2017-09-18T08:00:07Z</dcterms:modified>
</cp:coreProperties>
</file>