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62" r:id="rId3"/>
    <p:sldId id="364" r:id="rId4"/>
    <p:sldId id="365" r:id="rId5"/>
    <p:sldId id="363" r:id="rId6"/>
    <p:sldId id="404" r:id="rId7"/>
    <p:sldId id="388" r:id="rId8"/>
    <p:sldId id="295" r:id="rId9"/>
    <p:sldId id="294" r:id="rId10"/>
    <p:sldId id="259" r:id="rId11"/>
    <p:sldId id="401" r:id="rId12"/>
    <p:sldId id="369" r:id="rId13"/>
    <p:sldId id="368" r:id="rId14"/>
    <p:sldId id="371" r:id="rId15"/>
    <p:sldId id="265" r:id="rId16"/>
    <p:sldId id="374" r:id="rId17"/>
    <p:sldId id="378" r:id="rId18"/>
    <p:sldId id="375" r:id="rId19"/>
    <p:sldId id="379" r:id="rId20"/>
    <p:sldId id="408" r:id="rId21"/>
    <p:sldId id="409" r:id="rId22"/>
    <p:sldId id="411" r:id="rId23"/>
    <p:sldId id="390" r:id="rId24"/>
    <p:sldId id="395" r:id="rId25"/>
    <p:sldId id="396" r:id="rId26"/>
    <p:sldId id="402" r:id="rId27"/>
    <p:sldId id="403" r:id="rId28"/>
    <p:sldId id="391" r:id="rId29"/>
    <p:sldId id="328" r:id="rId30"/>
    <p:sldId id="392" r:id="rId31"/>
    <p:sldId id="393" r:id="rId32"/>
    <p:sldId id="405" r:id="rId33"/>
    <p:sldId id="406" r:id="rId34"/>
    <p:sldId id="407" r:id="rId35"/>
    <p:sldId id="412" r:id="rId36"/>
    <p:sldId id="413" r:id="rId3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659" autoAdjust="0"/>
  </p:normalViewPr>
  <p:slideViewPr>
    <p:cSldViewPr>
      <p:cViewPr varScale="1">
        <p:scale>
          <a:sx n="61" d="100"/>
          <a:sy n="61" d="100"/>
        </p:scale>
        <p:origin x="978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A9FE-DD55-4417-BD60-6DDC250F9148}" type="datetimeFigureOut">
              <a:rPr lang="es-ES" smtClean="0"/>
              <a:t>03/10/2017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A0BC1-DC31-4D8D-B285-EFF3DB897E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06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BC1-DC31-4D8D-B285-EFF3DB897EC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237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Es una erisipela/</a:t>
            </a:r>
            <a:r>
              <a:rPr lang="es-ES" dirty="0" err="1" smtClean="0"/>
              <a:t>porfiria</a:t>
            </a:r>
            <a:r>
              <a:rPr lang="es-ES" dirty="0" smtClean="0"/>
              <a:t>/micosis </a:t>
            </a:r>
            <a:r>
              <a:rPr lang="es-ES" dirty="0" err="1" smtClean="0"/>
              <a:t>fungoide</a:t>
            </a:r>
            <a:r>
              <a:rPr lang="es-ES" dirty="0" smtClean="0"/>
              <a:t>/</a:t>
            </a:r>
            <a:r>
              <a:rPr lang="es-ES" dirty="0" err="1" smtClean="0"/>
              <a:t>bowen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Otras muchas entidades de etiología variada, tanto infecciosa (</a:t>
            </a:r>
            <a:r>
              <a:rPr lang="es-ES" dirty="0" err="1" smtClean="0"/>
              <a:t>e.g</a:t>
            </a:r>
            <a:r>
              <a:rPr lang="es-ES" dirty="0" smtClean="0"/>
              <a:t>. celulitis, erisipela o </a:t>
            </a:r>
            <a:r>
              <a:rPr lang="es-ES" dirty="0" err="1" smtClean="0"/>
              <a:t>erisipeloide</a:t>
            </a:r>
            <a:r>
              <a:rPr lang="es-ES" dirty="0" smtClean="0"/>
              <a:t>) como inflamatoria (</a:t>
            </a:r>
            <a:r>
              <a:rPr lang="es-ES" dirty="0" err="1" smtClean="0"/>
              <a:t>e.g</a:t>
            </a:r>
            <a:r>
              <a:rPr lang="es-ES" dirty="0" smtClean="0"/>
              <a:t>. pelagra, </a:t>
            </a:r>
            <a:r>
              <a:rPr lang="es-ES" dirty="0" err="1" smtClean="0"/>
              <a:t>porfirias</a:t>
            </a:r>
            <a:r>
              <a:rPr lang="es-ES" dirty="0" smtClean="0"/>
              <a:t> o reacciones «</a:t>
            </a:r>
            <a:r>
              <a:rPr lang="es-ES" dirty="0" err="1" smtClean="0"/>
              <a:t>ide</a:t>
            </a:r>
            <a:r>
              <a:rPr lang="es-ES" dirty="0" smtClean="0"/>
              <a:t>») o tumoral (</a:t>
            </a:r>
            <a:r>
              <a:rPr lang="es-ES" dirty="0" err="1" smtClean="0"/>
              <a:t>e.g</a:t>
            </a:r>
            <a:r>
              <a:rPr lang="es-ES" dirty="0" smtClean="0"/>
              <a:t>. micosis </a:t>
            </a:r>
            <a:r>
              <a:rPr lang="es-ES" dirty="0" err="1" smtClean="0"/>
              <a:t>fungoide</a:t>
            </a:r>
            <a:r>
              <a:rPr lang="es-ES" dirty="0" smtClean="0"/>
              <a:t> palmar y plantar o enfermedad de </a:t>
            </a:r>
            <a:r>
              <a:rPr lang="es-ES" dirty="0" err="1" smtClean="0"/>
              <a:t>Bowen</a:t>
            </a:r>
            <a:r>
              <a:rPr lang="es-ES" dirty="0" smtClean="0"/>
              <a:t>), pueden considerarse ocasionalmente en el diagnostico diferencial del eccema de manos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BC1-DC31-4D8D-B285-EFF3DB897EC2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065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 el eccema de manos generalmente no obedece a una única etiología, sino que surge de la acción combinada de factores irritativos y/o alérgicos (factores exógenos) sobre una predisposición individual condicionada genéticamente (factores endógenos). De </a:t>
            </a:r>
            <a:r>
              <a:rPr lang="es-ES" dirty="0" err="1" smtClean="0"/>
              <a:t>ahı</a:t>
            </a:r>
            <a:r>
              <a:rPr lang="es-ES" dirty="0" smtClean="0"/>
              <a:t>´, la complejidad o </a:t>
            </a:r>
            <a:r>
              <a:rPr lang="es-ES" dirty="0" err="1" smtClean="0"/>
              <a:t>pra´ctica</a:t>
            </a:r>
            <a:r>
              <a:rPr lang="es-ES" dirty="0" smtClean="0"/>
              <a:t> imposibilidad de definir patrones </a:t>
            </a:r>
            <a:r>
              <a:rPr lang="es-ES" dirty="0" err="1" smtClean="0"/>
              <a:t>clı´nicos</a:t>
            </a:r>
            <a:r>
              <a:rPr lang="es-ES" dirty="0" smtClean="0"/>
              <a:t> que indiquen una etiopatogenia concreta. En general, el </a:t>
            </a:r>
            <a:r>
              <a:rPr lang="es-ES" dirty="0" err="1" smtClean="0"/>
              <a:t>diagnotico</a:t>
            </a:r>
            <a:r>
              <a:rPr lang="es-ES" dirty="0" smtClean="0"/>
              <a:t> mas probable por </a:t>
            </a:r>
            <a:r>
              <a:rPr lang="es-ES" dirty="0" err="1" smtClean="0"/>
              <a:t>frecuecia</a:t>
            </a:r>
            <a:r>
              <a:rPr lang="es-ES" dirty="0" smtClean="0"/>
              <a:t> seria el de dermatitis de contacto</a:t>
            </a:r>
          </a:p>
          <a:p>
            <a:r>
              <a:rPr lang="es-ES" dirty="0" smtClean="0"/>
              <a:t>Dado que la localización más frecuente del eccema es en las </a:t>
            </a:r>
            <a:r>
              <a:rPr lang="es-ES" baseline="0" dirty="0" smtClean="0"/>
              <a:t>manos, vamos ha hablar concretamente del eccema de manos.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BC1-DC31-4D8D-B285-EFF3DB897EC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56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  <p:sp>
        <p:nvSpPr>
          <p:cNvPr id="962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F5E4CA-A076-4771-B8E5-DF4D7A744BA6}" type="slidenum">
              <a:rPr lang="es-ES" altLang="es-ES" smtClean="0"/>
              <a:pPr eaLnBrk="1" hangingPunct="1"/>
              <a:t>23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293487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Otras formas de acné: Acné estival o </a:t>
            </a:r>
            <a:r>
              <a:rPr lang="es-ES" dirty="0" err="1" smtClean="0"/>
              <a:t>mallorca</a:t>
            </a:r>
            <a:r>
              <a:rPr lang="es-ES" dirty="0" smtClean="0"/>
              <a:t>/acné neonatal/acné cosmético o pomada/enfermedad de </a:t>
            </a:r>
            <a:r>
              <a:rPr lang="es-ES" dirty="0" err="1" smtClean="0"/>
              <a:t>Favre-Racochout</a:t>
            </a:r>
            <a:r>
              <a:rPr lang="es-ES" dirty="0" smtClean="0"/>
              <a:t>/ Acné medicamentoso</a:t>
            </a:r>
            <a:endParaRPr lang="es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BC1-DC31-4D8D-B285-EFF3DB897EC2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14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ECCEMA DE CONTACTO ALERGICO. A veces presentan una </a:t>
            </a:r>
            <a:r>
              <a:rPr lang="es-ES" dirty="0" err="1" smtClean="0"/>
              <a:t>clinica</a:t>
            </a:r>
            <a:r>
              <a:rPr lang="es-ES" dirty="0" smtClean="0"/>
              <a:t> muy sutil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BC1-DC31-4D8D-B285-EFF3DB897EC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79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BC1-DC31-4D8D-B285-EFF3DB897EC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01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 el eccema de manos generalmente no obedece a una única etiología, sino que surge de la acción combinada de factores irritativos y/o alérgicos (factores exógenos) sobre una predisposición individual condicionada genéticamente (factores endógenos). De </a:t>
            </a:r>
            <a:r>
              <a:rPr lang="es-ES" dirty="0" err="1" smtClean="0"/>
              <a:t>ahı</a:t>
            </a:r>
            <a:r>
              <a:rPr lang="es-ES" dirty="0" smtClean="0"/>
              <a:t>´, la complejidad o </a:t>
            </a:r>
            <a:r>
              <a:rPr lang="es-ES" dirty="0" err="1" smtClean="0"/>
              <a:t>pra´ctica</a:t>
            </a:r>
            <a:r>
              <a:rPr lang="es-ES" dirty="0" smtClean="0"/>
              <a:t> imposibilidad de definir patrones </a:t>
            </a:r>
            <a:r>
              <a:rPr lang="es-ES" dirty="0" err="1" smtClean="0"/>
              <a:t>clı´nicos</a:t>
            </a:r>
            <a:r>
              <a:rPr lang="es-ES" dirty="0" smtClean="0"/>
              <a:t> que indiquen una etiopatogenia concreta. En general, el </a:t>
            </a:r>
            <a:r>
              <a:rPr lang="es-ES" dirty="0" err="1" smtClean="0"/>
              <a:t>diagnotico</a:t>
            </a:r>
            <a:r>
              <a:rPr lang="es-ES" dirty="0" smtClean="0"/>
              <a:t> mas probable por </a:t>
            </a:r>
            <a:r>
              <a:rPr lang="es-ES" dirty="0" err="1" smtClean="0"/>
              <a:t>frecuecia</a:t>
            </a:r>
            <a:r>
              <a:rPr lang="es-ES" dirty="0" smtClean="0"/>
              <a:t> seria el de dermatitis de contacto</a:t>
            </a:r>
          </a:p>
          <a:p>
            <a:r>
              <a:rPr lang="es-ES" dirty="0" smtClean="0"/>
              <a:t>Dado que la localización más frecuente del eccema es en las </a:t>
            </a:r>
            <a:r>
              <a:rPr lang="es-ES" baseline="0" dirty="0" smtClean="0"/>
              <a:t>manos, vamos ha hablar concretamente del eccema de manos.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BC1-DC31-4D8D-B285-EFF3DB897EC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9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Existen múltiples </a:t>
            </a:r>
            <a:r>
              <a:rPr lang="es-ES" dirty="0" err="1" smtClean="0"/>
              <a:t>clarsificaciones</a:t>
            </a:r>
            <a:r>
              <a:rPr lang="es-ES" baseline="0" dirty="0" smtClean="0"/>
              <a:t> del eccema en manos, a la izquierda se </a:t>
            </a:r>
            <a:r>
              <a:rPr lang="es-ES" baseline="0" dirty="0" err="1" smtClean="0"/>
              <a:t>represneta</a:t>
            </a:r>
            <a:r>
              <a:rPr lang="es-ES" baseline="0" dirty="0" smtClean="0"/>
              <a:t> la clasificación etiológica y más clásica de los eccemas. A la derecha, según </a:t>
            </a:r>
            <a:r>
              <a:rPr lang="es-ES" baseline="0" dirty="0" err="1" smtClean="0"/>
              <a:t>topografia</a:t>
            </a:r>
            <a:r>
              <a:rPr lang="es-ES" baseline="0" dirty="0" smtClean="0"/>
              <a:t> en manos.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BC1-DC31-4D8D-B285-EFF3DB897EC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17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Patron</a:t>
            </a:r>
            <a:r>
              <a:rPr lang="es-ES" dirty="0" smtClean="0"/>
              <a:t> en anillo eccema de contacto /</a:t>
            </a:r>
            <a:r>
              <a:rPr lang="es-ES" dirty="0" err="1" smtClean="0"/>
              <a:t>patron</a:t>
            </a:r>
            <a:r>
              <a:rPr lang="es-ES" dirty="0" smtClean="0"/>
              <a:t> en delantal/eccema </a:t>
            </a:r>
            <a:r>
              <a:rPr lang="es-ES" dirty="0" err="1" smtClean="0"/>
              <a:t>dishidrotico</a:t>
            </a:r>
            <a:r>
              <a:rPr lang="es-ES" dirty="0" smtClean="0"/>
              <a:t>/</a:t>
            </a:r>
            <a:r>
              <a:rPr lang="es-ES" dirty="0" err="1" smtClean="0"/>
              <a:t>atopico</a:t>
            </a:r>
            <a:r>
              <a:rPr lang="es-ES" dirty="0" smtClean="0"/>
              <a:t> Y eccema grave </a:t>
            </a:r>
            <a:r>
              <a:rPr lang="es-ES" dirty="0" err="1" smtClean="0"/>
              <a:t>hiperqueratósico</a:t>
            </a:r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eccema grave aquel que es resistente al tratamiento con corticoides </a:t>
            </a:r>
            <a:r>
              <a:rPr lang="es-ES" dirty="0" err="1" smtClean="0"/>
              <a:t>topicos</a:t>
            </a:r>
            <a:r>
              <a:rPr lang="es-ES" dirty="0" smtClean="0"/>
              <a:t> potentes y/o inhibidores de la </a:t>
            </a:r>
            <a:r>
              <a:rPr lang="es-ES" dirty="0" err="1" smtClean="0"/>
              <a:t>calcineurina</a:t>
            </a:r>
            <a:r>
              <a:rPr lang="es-ES" dirty="0" smtClean="0"/>
              <a:t> </a:t>
            </a:r>
            <a:r>
              <a:rPr lang="es-ES" dirty="0" err="1" smtClean="0"/>
              <a:t>topicos</a:t>
            </a:r>
            <a:r>
              <a:rPr lang="es-ES" dirty="0" smtClean="0"/>
              <a:t>, o el que precisa tratamiento </a:t>
            </a:r>
            <a:r>
              <a:rPr lang="es-ES" dirty="0" err="1" smtClean="0"/>
              <a:t>sistemico</a:t>
            </a:r>
            <a:r>
              <a:rPr lang="es-ES" dirty="0" smtClean="0"/>
              <a:t> con cierta urgencia. En</a:t>
            </a:r>
            <a:r>
              <a:rPr lang="es-ES" baseline="0" dirty="0" smtClean="0"/>
              <a:t> estos casos los </a:t>
            </a:r>
            <a:r>
              <a:rPr lang="es-ES" baseline="0" dirty="0" err="1" smtClean="0"/>
              <a:t>retinoides</a:t>
            </a:r>
            <a:r>
              <a:rPr lang="es-ES" baseline="0" dirty="0" smtClean="0"/>
              <a:t> tópicos como la </a:t>
            </a:r>
            <a:r>
              <a:rPr lang="es-ES" baseline="0" dirty="0" err="1" smtClean="0"/>
              <a:t>acitretina</a:t>
            </a:r>
            <a:r>
              <a:rPr lang="es-ES" baseline="0" dirty="0" smtClean="0"/>
              <a:t> y </a:t>
            </a:r>
            <a:r>
              <a:rPr lang="es-ES" baseline="0" dirty="0" err="1" smtClean="0"/>
              <a:t>alitretinoina</a:t>
            </a:r>
            <a:r>
              <a:rPr lang="es-ES" baseline="0" dirty="0" smtClean="0"/>
              <a:t> son fármacos muy útiles.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BC1-DC31-4D8D-B285-EFF3DB897EC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5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Ante toda dermatitis de las manos, descamativa y unilateral, que no mejora con corticoides tópicos, habrá que plantearse un origen fúngico y</a:t>
            </a:r>
          </a:p>
          <a:p>
            <a:r>
              <a:rPr lang="es-ES" dirty="0" smtClean="0"/>
              <a:t>realizar los cultivos correspondientes</a:t>
            </a:r>
            <a:r>
              <a:rPr lang="es-ES" smtClean="0"/>
              <a:t>, así </a:t>
            </a:r>
            <a:r>
              <a:rPr lang="es-ES" dirty="0" smtClean="0"/>
              <a:t>como un examen </a:t>
            </a:r>
            <a:r>
              <a:rPr lang="es-ES" dirty="0" err="1" smtClean="0"/>
              <a:t>micolo´gico</a:t>
            </a:r>
            <a:r>
              <a:rPr lang="es-ES" dirty="0" smtClean="0"/>
              <a:t> directo con </a:t>
            </a:r>
            <a:r>
              <a:rPr lang="es-ES" dirty="0" err="1" smtClean="0"/>
              <a:t>hidro´xido</a:t>
            </a:r>
            <a:r>
              <a:rPr lang="es-ES" dirty="0" smtClean="0"/>
              <a:t> de potasio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BC1-DC31-4D8D-B285-EFF3DB897EC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0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Ante toda dermatitis de las manos, descamativa y unilateral, que no mejora con corticoides tópicos, habrá que plantearse un origen fúngico y</a:t>
            </a:r>
          </a:p>
          <a:p>
            <a:r>
              <a:rPr lang="es-ES" dirty="0" smtClean="0"/>
              <a:t>realizar los cultivos correspondientes, así como un examen </a:t>
            </a:r>
            <a:r>
              <a:rPr lang="es-ES" dirty="0" err="1" smtClean="0"/>
              <a:t>micolo´gico</a:t>
            </a:r>
            <a:r>
              <a:rPr lang="es-ES" dirty="0" smtClean="0"/>
              <a:t> directo con </a:t>
            </a:r>
            <a:r>
              <a:rPr lang="es-ES" dirty="0" err="1" smtClean="0"/>
              <a:t>hidro´xido</a:t>
            </a:r>
            <a:r>
              <a:rPr lang="es-ES" dirty="0" smtClean="0"/>
              <a:t> de potasio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Tiña. Algunos casos puede evidenciarse una </a:t>
            </a:r>
            <a:r>
              <a:rPr lang="es-ES" dirty="0" err="1" smtClean="0"/>
              <a:t>onicomicosis</a:t>
            </a:r>
            <a:r>
              <a:rPr lang="es-ES" dirty="0" smtClean="0"/>
              <a:t> o tiña de los pies acompañante..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BC1-DC31-4D8D-B285-EFF3DB897EC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0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Psoriasis</a:t>
            </a:r>
            <a:r>
              <a:rPr lang="es-ES" baseline="0" dirty="0" smtClean="0"/>
              <a:t> de las manos</a:t>
            </a:r>
          </a:p>
          <a:p>
            <a:r>
              <a:rPr lang="es-ES" dirty="0" smtClean="0"/>
              <a:t>Cabe resaltar la utilidad limitada de las biopsias en el estudio de lesiones </a:t>
            </a:r>
            <a:r>
              <a:rPr lang="es-ES" dirty="0" err="1" smtClean="0"/>
              <a:t>psoriasiformes</a:t>
            </a:r>
            <a:r>
              <a:rPr lang="es-ES" dirty="0" smtClean="0"/>
              <a:t>/eccematosas palmares, con las que solo se alcanzan diagnósticos definitivos en el 10% de los casos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Para el diagnóstico correcto de una psoriasis que afecta las manos, serán imprescindibles tanto una anamnesis detallada —interrogando sobre antecedentes familiares y personales— como una exploración física cutánea y articular exhaustiva.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BC1-DC31-4D8D-B285-EFF3DB897EC2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93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" y="115200"/>
            <a:ext cx="5803200" cy="9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10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04415832"/>
              </p:ext>
            </p:extLst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79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5840-BF55-4D53-9D18-15443E938D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05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03/10/2017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926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03/10/2017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2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Lesiones </a:t>
            </a:r>
            <a:r>
              <a:rPr lang="es-ES" dirty="0" err="1" smtClean="0"/>
              <a:t>eritrodescamativas</a:t>
            </a:r>
            <a:r>
              <a:rPr lang="es-ES" dirty="0" smtClean="0"/>
              <a:t> y acné. Claves diagnósticas y terapéuticas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rmAutofit fontScale="62500" lnSpcReduction="20000"/>
          </a:bodyPr>
          <a:lstStyle/>
          <a:p>
            <a:r>
              <a:rPr lang="es-ES" dirty="0" smtClean="0"/>
              <a:t>Dra. María Rosa </a:t>
            </a:r>
            <a:r>
              <a:rPr lang="es-ES" dirty="0" err="1" smtClean="0"/>
              <a:t>Senán</a:t>
            </a:r>
            <a:r>
              <a:rPr lang="es-ES" dirty="0" smtClean="0"/>
              <a:t> Sanz. C.S. El </a:t>
            </a:r>
            <a:r>
              <a:rPr lang="es-ES" dirty="0" err="1" smtClean="0"/>
              <a:t>Clot</a:t>
            </a:r>
            <a:r>
              <a:rPr lang="es-ES" dirty="0" smtClean="0"/>
              <a:t>. Barcelona</a:t>
            </a:r>
          </a:p>
          <a:p>
            <a:r>
              <a:rPr lang="es-ES" dirty="0" smtClean="0"/>
              <a:t>Dra. Anna </a:t>
            </a:r>
            <a:r>
              <a:rPr lang="es-ES" dirty="0" err="1" smtClean="0"/>
              <a:t>Medvedeva</a:t>
            </a:r>
            <a:r>
              <a:rPr lang="es-ES" dirty="0" smtClean="0"/>
              <a:t>. H. Quirón. Marbella</a:t>
            </a:r>
          </a:p>
          <a:p>
            <a:r>
              <a:rPr lang="es-ES" dirty="0" smtClean="0"/>
              <a:t>Dr. Francisco </a:t>
            </a:r>
            <a:r>
              <a:rPr lang="es-ES" dirty="0" err="1" smtClean="0"/>
              <a:t>Beneyto</a:t>
            </a:r>
            <a:r>
              <a:rPr lang="es-ES" dirty="0" smtClean="0"/>
              <a:t> Castelló. C.S. Valencia-</a:t>
            </a:r>
            <a:r>
              <a:rPr lang="es-ES" dirty="0" err="1" smtClean="0"/>
              <a:t>Trinitat</a:t>
            </a:r>
            <a:r>
              <a:rPr lang="es-ES" smtClean="0"/>
              <a:t> y EVES. </a:t>
            </a:r>
            <a:r>
              <a:rPr lang="es-ES" dirty="0" smtClean="0"/>
              <a:t>Valencia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rmatoweb2.udl.es/images/fotos/grans/derm_irritativa_contacto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6632"/>
            <a:ext cx="4721097" cy="354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ermatoweb2.udl.es/images/fotos/grans/derm_alergica_cont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21" y="116632"/>
            <a:ext cx="295291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ermatoweb2.udl.es/images/fotos/grans/dishidrosis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3717032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ocalisation: palma de la mano&#10;diagnóstico: Eczema fisurado hiperqueratósico de mano y pie &#10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702284"/>
            <a:ext cx="362951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ermis.net/bilder/CD071/550px/img00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13977"/>
            <a:ext cx="3384376" cy="35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>
          <a:xfrm>
            <a:off x="963084" y="2276872"/>
            <a:ext cx="10029460" cy="3330826"/>
          </a:xfrm>
        </p:spPr>
        <p:txBody>
          <a:bodyPr/>
          <a:lstStyle/>
          <a:p>
            <a:r>
              <a:rPr lang="es-ES" dirty="0" smtClean="0"/>
              <a:t>Aplicar cura oclusiva  e incrementar hidratación.</a:t>
            </a:r>
          </a:p>
          <a:p>
            <a:r>
              <a:rPr lang="es-ES" dirty="0" smtClean="0"/>
              <a:t>Tomar muestras de escamas para cultivo.</a:t>
            </a:r>
          </a:p>
          <a:p>
            <a:r>
              <a:rPr lang="es-ES" dirty="0" smtClean="0"/>
              <a:t>Iniciar tratamiento con inhibidores de </a:t>
            </a:r>
            <a:r>
              <a:rPr lang="es-ES" dirty="0" err="1" smtClean="0"/>
              <a:t>calcineurina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Prednisona</a:t>
            </a:r>
            <a:r>
              <a:rPr lang="es-ES" dirty="0" smtClean="0"/>
              <a:t> 30 mg/24 h </a:t>
            </a:r>
            <a:r>
              <a:rPr lang="es-ES" dirty="0" err="1" smtClean="0"/>
              <a:t>v.o.</a:t>
            </a:r>
            <a:r>
              <a:rPr lang="es-ES" dirty="0" smtClean="0"/>
              <a:t> 7 días y control.</a:t>
            </a:r>
            <a:endParaRPr lang="es-ES" dirty="0"/>
          </a:p>
        </p:txBody>
      </p:sp>
      <p:sp>
        <p:nvSpPr>
          <p:cNvPr id="2" name="Contenidor de text 1"/>
          <p:cNvSpPr>
            <a:spLocks noGrp="1"/>
          </p:cNvSpPr>
          <p:nvPr>
            <p:ph type="body" idx="10"/>
          </p:nvPr>
        </p:nvSpPr>
        <p:spPr>
          <a:xfrm>
            <a:off x="914400" y="809359"/>
            <a:ext cx="10363200" cy="1035465"/>
          </a:xfrm>
        </p:spPr>
        <p:txBody>
          <a:bodyPr/>
          <a:lstStyle/>
          <a:p>
            <a:r>
              <a:rPr lang="es-ES" dirty="0"/>
              <a:t>Paciente que presenta placa </a:t>
            </a:r>
            <a:r>
              <a:rPr lang="es-ES" dirty="0" err="1"/>
              <a:t>eritrodescamativa</a:t>
            </a:r>
            <a:r>
              <a:rPr lang="es-ES" dirty="0"/>
              <a:t> de larga evolución, </a:t>
            </a:r>
            <a:r>
              <a:rPr lang="es-ES" dirty="0" smtClean="0"/>
              <a:t>no cura </a:t>
            </a:r>
            <a:r>
              <a:rPr lang="es-ES" dirty="0"/>
              <a:t>con corticoides. ¿Actuación?</a:t>
            </a:r>
          </a:p>
        </p:txBody>
      </p:sp>
      <p:sp>
        <p:nvSpPr>
          <p:cNvPr id="8" name="Contenidor de text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3</a:t>
            </a:r>
            <a:endParaRPr lang="es-ES" dirty="0"/>
          </a:p>
        </p:txBody>
      </p:sp>
      <p:pic>
        <p:nvPicPr>
          <p:cNvPr id="6" name="Picture 14" descr="tinea_manum_seca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216" y="1916832"/>
            <a:ext cx="386302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328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tinea_manum_seca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3" y="1484784"/>
            <a:ext cx="3877466" cy="3528392"/>
          </a:xfrm>
          <a:prstGeom prst="rect">
            <a:avLst/>
          </a:prstGeom>
          <a:noFill/>
        </p:spPr>
      </p:pic>
      <p:pic>
        <p:nvPicPr>
          <p:cNvPr id="6" name="Picture 14" descr="tinea_manum_seca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1366" y="1484784"/>
            <a:ext cx="3787281" cy="3600400"/>
          </a:xfrm>
          <a:prstGeom prst="rect">
            <a:avLst/>
          </a:prstGeom>
          <a:noFill/>
        </p:spPr>
      </p:pic>
      <p:sp>
        <p:nvSpPr>
          <p:cNvPr id="7" name="Títo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 diferencial de placas </a:t>
            </a:r>
            <a:r>
              <a:rPr lang="es-ES" dirty="0" err="1" smtClean="0"/>
              <a:t>eritrodescamativas</a:t>
            </a:r>
            <a:r>
              <a:rPr lang="es-ES" dirty="0" smtClean="0"/>
              <a:t> en manos</a:t>
            </a:r>
            <a:endParaRPr lang="es-ES" dirty="0"/>
          </a:p>
        </p:txBody>
      </p:sp>
      <p:pic>
        <p:nvPicPr>
          <p:cNvPr id="8" name="Picture 2" descr="http://dermatoweb2.udl.es/images/fotos/grans/tinea_manum_seca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94" y="1844824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 diferencial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0743" y="5157192"/>
            <a:ext cx="11161240" cy="520893"/>
          </a:xfrm>
        </p:spPr>
        <p:txBody>
          <a:bodyPr/>
          <a:lstStyle/>
          <a:p>
            <a:r>
              <a:rPr lang="es-ES" dirty="0"/>
              <a:t>B</a:t>
            </a:r>
            <a:r>
              <a:rPr lang="es-ES" dirty="0" smtClean="0"/>
              <a:t>iopsia: utilidad muy limitada (diagnóstico definitivo en 10% de los casos)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263352" y="5661248"/>
            <a:ext cx="11582443" cy="295162"/>
          </a:xfrm>
        </p:spPr>
        <p:txBody>
          <a:bodyPr>
            <a:noAutofit/>
          </a:bodyPr>
          <a:lstStyle/>
          <a:p>
            <a:r>
              <a:rPr lang="es-ES" sz="1200" dirty="0"/>
              <a:t>Posada C, </a:t>
            </a:r>
            <a:r>
              <a:rPr lang="es-ES" sz="1200" dirty="0" err="1" smtClean="0"/>
              <a:t>Garcı´a-Doval</a:t>
            </a:r>
            <a:r>
              <a:rPr lang="es-ES" sz="1200" dirty="0" smtClean="0"/>
              <a:t> </a:t>
            </a:r>
            <a:r>
              <a:rPr lang="es-ES" sz="1200" dirty="0"/>
              <a:t>I, de la Torre C, Cruces MJ. Utilidad de las biopsias </a:t>
            </a:r>
            <a:r>
              <a:rPr lang="es-ES" sz="1200" dirty="0" err="1"/>
              <a:t>palmoplantares</a:t>
            </a:r>
            <a:r>
              <a:rPr lang="es-ES" sz="1200" dirty="0"/>
              <a:t> en lesiones </a:t>
            </a:r>
            <a:r>
              <a:rPr lang="es-ES" sz="1200" dirty="0" err="1"/>
              <a:t>hiperquerato</a:t>
            </a:r>
            <a:r>
              <a:rPr lang="es-ES" sz="1200" dirty="0"/>
              <a:t>´ </a:t>
            </a:r>
            <a:r>
              <a:rPr lang="es-ES" sz="1200" dirty="0" err="1"/>
              <a:t>sicas</a:t>
            </a:r>
            <a:r>
              <a:rPr lang="es-ES" sz="1200" dirty="0"/>
              <a:t> y </a:t>
            </a:r>
            <a:r>
              <a:rPr lang="es-ES" sz="1200" dirty="0" err="1"/>
              <a:t>vesiculopustulosas</a:t>
            </a:r>
            <a:r>
              <a:rPr lang="es-ES" sz="1200" dirty="0"/>
              <a:t>. Estudio transversal. Actas </a:t>
            </a:r>
            <a:r>
              <a:rPr lang="es-ES" sz="1200" dirty="0" err="1"/>
              <a:t>Dermosifiliogr</a:t>
            </a:r>
            <a:r>
              <a:rPr lang="es-ES" sz="1200" dirty="0"/>
              <a:t>. 2010;101:103–5.X</a:t>
            </a:r>
          </a:p>
          <a:p>
            <a:endParaRPr lang="es-ES" dirty="0"/>
          </a:p>
        </p:txBody>
      </p:sp>
      <p:pic>
        <p:nvPicPr>
          <p:cNvPr id="7170" name="Picture 2" descr="http://dermatoweb2.udl.es/images/fotos/grans/ps_mano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836712"/>
            <a:ext cx="5400600" cy="42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dermatoweb2.udl.es/images/fotos/grans/ps_manos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836711"/>
            <a:ext cx="5730364" cy="42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ermatoweb2.udl.es/images/fotos/grans/erisipela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8" y="116633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dermatoweb2.udl.es/images/fotos/grans/enf_bowen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3356993"/>
            <a:ext cx="49685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dermatoweb2.udl.es/images/fotos/grans/micosis_fungoide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356992"/>
            <a:ext cx="4248472" cy="260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ermatoweb2.udl.es/images/fotos/grans/porfiria_cut_tarda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16632"/>
            <a:ext cx="49685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del eccema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836712"/>
            <a:ext cx="11582400" cy="4592024"/>
          </a:xfrm>
        </p:spPr>
        <p:txBody>
          <a:bodyPr>
            <a:noAutofit/>
          </a:bodyPr>
          <a:lstStyle/>
          <a:p>
            <a:r>
              <a:rPr lang="es-ES" sz="2000" dirty="0"/>
              <a:t>Medidas de </a:t>
            </a:r>
            <a:r>
              <a:rPr lang="es-ES" sz="2000" dirty="0" smtClean="0"/>
              <a:t>prevención.</a:t>
            </a:r>
            <a:endParaRPr lang="es-ES" sz="2000" dirty="0"/>
          </a:p>
          <a:p>
            <a:r>
              <a:rPr lang="es-ES" sz="2000" dirty="0"/>
              <a:t>Tratamientos </a:t>
            </a:r>
            <a:r>
              <a:rPr lang="es-ES" sz="2000" dirty="0" smtClean="0"/>
              <a:t>tópicos:</a:t>
            </a:r>
            <a:endParaRPr lang="es-ES" sz="2000" dirty="0"/>
          </a:p>
          <a:p>
            <a:pPr lvl="1"/>
            <a:r>
              <a:rPr lang="es-ES" sz="2000" dirty="0" smtClean="0">
                <a:solidFill>
                  <a:schemeClr val="tx2"/>
                </a:solidFill>
              </a:rPr>
              <a:t>Emolientes.</a:t>
            </a:r>
            <a:endParaRPr lang="es-ES" sz="2000" dirty="0">
              <a:solidFill>
                <a:schemeClr val="tx2"/>
              </a:solidFill>
            </a:endParaRPr>
          </a:p>
          <a:p>
            <a:pPr lvl="1"/>
            <a:r>
              <a:rPr lang="es-ES" sz="2000" dirty="0" smtClean="0">
                <a:solidFill>
                  <a:schemeClr val="tx2"/>
                </a:solidFill>
              </a:rPr>
              <a:t>Corticoides.</a:t>
            </a:r>
            <a:endParaRPr lang="es-ES" sz="2000" dirty="0">
              <a:solidFill>
                <a:schemeClr val="tx2"/>
              </a:solidFill>
            </a:endParaRPr>
          </a:p>
          <a:p>
            <a:pPr lvl="1"/>
            <a:r>
              <a:rPr lang="es-ES" sz="2000" dirty="0"/>
              <a:t>Inhibidores de la </a:t>
            </a:r>
            <a:r>
              <a:rPr lang="es-ES" sz="2000" dirty="0" err="1"/>
              <a:t>calcineurina</a:t>
            </a:r>
            <a:r>
              <a:rPr lang="es-ES" sz="2000" dirty="0"/>
              <a:t> (</a:t>
            </a:r>
            <a:r>
              <a:rPr lang="es-ES" sz="2000" dirty="0" err="1"/>
              <a:t>tacrolimus</a:t>
            </a:r>
            <a:r>
              <a:rPr lang="es-ES" sz="2000" dirty="0"/>
              <a:t>, </a:t>
            </a:r>
            <a:r>
              <a:rPr lang="es-ES" sz="2000" dirty="0" err="1"/>
              <a:t>pimecrolimus</a:t>
            </a:r>
            <a:r>
              <a:rPr lang="es-ES" sz="2000" dirty="0" smtClean="0"/>
              <a:t>).</a:t>
            </a:r>
            <a:endParaRPr lang="es-ES" sz="2000" dirty="0"/>
          </a:p>
          <a:p>
            <a:pPr lvl="1"/>
            <a:r>
              <a:rPr lang="es-ES" sz="2000" dirty="0"/>
              <a:t>Otros: </a:t>
            </a:r>
            <a:r>
              <a:rPr lang="es-ES" sz="2000" dirty="0" err="1"/>
              <a:t>bexaroteno</a:t>
            </a:r>
            <a:r>
              <a:rPr lang="es-ES" sz="2000" dirty="0"/>
              <a:t>, toxina </a:t>
            </a:r>
            <a:r>
              <a:rPr lang="es-ES" sz="2000" dirty="0" smtClean="0"/>
              <a:t>botulínica.</a:t>
            </a:r>
            <a:endParaRPr lang="es-ES" sz="2000" dirty="0"/>
          </a:p>
          <a:p>
            <a:pPr lvl="1"/>
            <a:r>
              <a:rPr lang="es-ES" sz="2000" dirty="0" smtClean="0"/>
              <a:t>Radiaciones.</a:t>
            </a:r>
            <a:endParaRPr lang="es-ES" sz="2000" dirty="0"/>
          </a:p>
          <a:p>
            <a:pPr lvl="1"/>
            <a:r>
              <a:rPr lang="es-ES" sz="2000" dirty="0" smtClean="0"/>
              <a:t>Fototerapia.</a:t>
            </a:r>
            <a:endParaRPr lang="es-ES" sz="2000" dirty="0"/>
          </a:p>
          <a:p>
            <a:pPr lvl="1"/>
            <a:r>
              <a:rPr lang="es-ES" sz="2000" dirty="0"/>
              <a:t>Radiaciones </a:t>
            </a:r>
            <a:r>
              <a:rPr lang="es-ES" sz="2000" dirty="0" smtClean="0"/>
              <a:t>ionizantes.</a:t>
            </a:r>
            <a:endParaRPr lang="es-ES" sz="2000" dirty="0"/>
          </a:p>
          <a:p>
            <a:r>
              <a:rPr lang="es-ES" sz="2000" dirty="0"/>
              <a:t>Tratamientos </a:t>
            </a:r>
            <a:r>
              <a:rPr lang="es-ES" sz="2000" dirty="0" smtClean="0"/>
              <a:t>sistémicos:</a:t>
            </a:r>
            <a:endParaRPr lang="es-ES" sz="2000" dirty="0"/>
          </a:p>
          <a:p>
            <a:pPr lvl="1"/>
            <a:r>
              <a:rPr lang="es-ES" sz="2000" dirty="0" smtClean="0"/>
              <a:t>Glucocorticoides.</a:t>
            </a:r>
            <a:endParaRPr lang="es-ES" sz="2000" dirty="0"/>
          </a:p>
          <a:p>
            <a:pPr lvl="1"/>
            <a:r>
              <a:rPr lang="es-ES" sz="2000" dirty="0"/>
              <a:t>Ciclosporina </a:t>
            </a:r>
            <a:r>
              <a:rPr lang="es-ES" sz="2000" dirty="0" smtClean="0"/>
              <a:t>A.</a:t>
            </a:r>
            <a:endParaRPr lang="es-ES" sz="2000" dirty="0"/>
          </a:p>
          <a:p>
            <a:pPr lvl="1"/>
            <a:r>
              <a:rPr lang="es-ES" sz="2000" dirty="0" err="1"/>
              <a:t>Retinoides</a:t>
            </a:r>
            <a:r>
              <a:rPr lang="es-ES" sz="2000" dirty="0"/>
              <a:t> (</a:t>
            </a:r>
            <a:r>
              <a:rPr lang="es-ES" sz="2000" dirty="0" err="1"/>
              <a:t>acitretino</a:t>
            </a:r>
            <a:r>
              <a:rPr lang="es-ES" sz="2000" dirty="0"/>
              <a:t>, </a:t>
            </a:r>
            <a:r>
              <a:rPr lang="es-ES" sz="2000" dirty="0" err="1"/>
              <a:t>alitretinoína</a:t>
            </a:r>
            <a:r>
              <a:rPr lang="es-ES" sz="2000" dirty="0" smtClean="0"/>
              <a:t>).</a:t>
            </a:r>
            <a:endParaRPr lang="es-ES" sz="2000" dirty="0"/>
          </a:p>
          <a:p>
            <a:pPr lvl="1"/>
            <a:r>
              <a:rPr lang="es-ES" sz="2000" dirty="0"/>
              <a:t>Otros: </a:t>
            </a:r>
            <a:r>
              <a:rPr lang="es-ES" sz="2000" dirty="0" err="1"/>
              <a:t>metotrexato</a:t>
            </a:r>
            <a:r>
              <a:rPr lang="es-ES" sz="2000" dirty="0"/>
              <a:t>, </a:t>
            </a:r>
            <a:r>
              <a:rPr lang="es-ES" sz="2000" dirty="0" err="1"/>
              <a:t>micofenolato</a:t>
            </a:r>
            <a:r>
              <a:rPr lang="es-ES" sz="2000" dirty="0"/>
              <a:t> </a:t>
            </a:r>
            <a:r>
              <a:rPr lang="es-ES" sz="2000" dirty="0" err="1" smtClean="0"/>
              <a:t>mofetilo</a:t>
            </a:r>
            <a:r>
              <a:rPr lang="es-ES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661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>
          <a:xfrm>
            <a:off x="205580" y="5877272"/>
            <a:ext cx="11582443" cy="295162"/>
          </a:xfrm>
        </p:spPr>
        <p:txBody>
          <a:bodyPr>
            <a:normAutofit/>
          </a:bodyPr>
          <a:lstStyle/>
          <a:p>
            <a:r>
              <a:rPr lang="en-GB" sz="1200" dirty="0" err="1"/>
              <a:t>Hengge</a:t>
            </a:r>
            <a:r>
              <a:rPr lang="en-GB" sz="1200" dirty="0"/>
              <a:t> UR, </a:t>
            </a:r>
            <a:r>
              <a:rPr lang="en-GB" sz="1200" dirty="0" err="1"/>
              <a:t>Ruzicka</a:t>
            </a:r>
            <a:r>
              <a:rPr lang="en-GB" sz="1200" dirty="0"/>
              <a:t> T, Schwartz RA, et al. Adverse effects of topical </a:t>
            </a:r>
            <a:r>
              <a:rPr lang="en-GB" sz="1200" dirty="0" err="1"/>
              <a:t>glucocorticosteroids</a:t>
            </a:r>
            <a:r>
              <a:rPr lang="en-GB" sz="1200" dirty="0"/>
              <a:t>. J Am </a:t>
            </a:r>
            <a:r>
              <a:rPr lang="en-GB" sz="1200" dirty="0" err="1"/>
              <a:t>Acad</a:t>
            </a:r>
            <a:r>
              <a:rPr lang="en-GB" sz="1200" dirty="0"/>
              <a:t> </a:t>
            </a:r>
            <a:r>
              <a:rPr lang="en-GB" sz="1200" dirty="0" err="1"/>
              <a:t>Dermatol</a:t>
            </a:r>
            <a:r>
              <a:rPr lang="en-GB" sz="1200" dirty="0"/>
              <a:t> 2006;54:1-15. </a:t>
            </a:r>
          </a:p>
          <a:p>
            <a:endParaRPr lang="es-ES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Indicaciones de los corticoides según localización</a:t>
            </a:r>
            <a:endParaRPr lang="es-E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119" y="800708"/>
            <a:ext cx="8396409" cy="2952328"/>
          </a:xfrm>
          <a:prstGeom prst="rect">
            <a:avLst/>
          </a:prstGeom>
          <a:noFill/>
          <a:ln w="9525">
            <a:solidFill>
              <a:schemeClr val="tx2"/>
            </a:solidFill>
            <a:prstDash val="sysDot"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49095" y="5373216"/>
            <a:ext cx="10655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1000" dirty="0" smtClean="0"/>
          </a:p>
          <a:p>
            <a:r>
              <a:rPr lang="ca-ES" dirty="0" smtClean="0"/>
              <a:t> El uso de urea o </a:t>
            </a:r>
            <a:r>
              <a:rPr lang="ca-ES" dirty="0" err="1" smtClean="0"/>
              <a:t>salicilatos</a:t>
            </a:r>
            <a:r>
              <a:rPr lang="ca-ES" dirty="0" smtClean="0"/>
              <a:t>, el calor y la </a:t>
            </a:r>
            <a:r>
              <a:rPr lang="ca-ES" dirty="0" err="1" smtClean="0"/>
              <a:t>terapia</a:t>
            </a:r>
            <a:r>
              <a:rPr lang="ca-ES" dirty="0" smtClean="0"/>
              <a:t> oclusiva </a:t>
            </a:r>
            <a:r>
              <a:rPr lang="ca-ES" dirty="0" err="1" smtClean="0"/>
              <a:t>aumentan</a:t>
            </a:r>
            <a:r>
              <a:rPr lang="ca-ES" dirty="0" smtClean="0"/>
              <a:t> la </a:t>
            </a:r>
            <a:r>
              <a:rPr lang="ca-ES" dirty="0" err="1" smtClean="0"/>
              <a:t>absorción</a:t>
            </a:r>
            <a:r>
              <a:rPr lang="ca-ES" dirty="0" smtClean="0"/>
              <a:t> de los corticoides</a:t>
            </a:r>
            <a:endParaRPr lang="ca-ES" dirty="0"/>
          </a:p>
        </p:txBody>
      </p:sp>
      <p:sp>
        <p:nvSpPr>
          <p:cNvPr id="7" name="6 Elipse"/>
          <p:cNvSpPr/>
          <p:nvPr/>
        </p:nvSpPr>
        <p:spPr>
          <a:xfrm>
            <a:off x="8112224" y="1340768"/>
            <a:ext cx="1440160" cy="3107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627351"/>
              </p:ext>
            </p:extLst>
          </p:nvPr>
        </p:nvGraphicFramePr>
        <p:xfrm>
          <a:off x="551384" y="4149080"/>
          <a:ext cx="11089233" cy="14508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96411"/>
                <a:gridCol w="3696411"/>
                <a:gridCol w="3696411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Baja potencia:</a:t>
                      </a:r>
                    </a:p>
                    <a:p>
                      <a:endParaRPr lang="es-ES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Potencia media: </a:t>
                      </a:r>
                    </a:p>
                    <a:p>
                      <a:endParaRPr lang="es-E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Gran potencia: </a:t>
                      </a:r>
                    </a:p>
                    <a:p>
                      <a:endParaRPr lang="es-ES" sz="1600" dirty="0"/>
                    </a:p>
                  </a:txBody>
                  <a:tcPr marL="121920" marR="121920"/>
                </a:tc>
              </a:tr>
              <a:tr h="562012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es-ES" sz="1600" dirty="0" smtClean="0"/>
                        <a:t>Cara.</a:t>
                      </a:r>
                    </a:p>
                    <a:p>
                      <a:pPr marL="742950" lvl="1" indent="-285750"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es-ES" sz="1600" dirty="0" smtClean="0"/>
                        <a:t>Genitales.</a:t>
                      </a:r>
                    </a:p>
                    <a:p>
                      <a:pPr marL="742950" lvl="1" indent="-285750"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es-ES" sz="1600" dirty="0" smtClean="0"/>
                        <a:t>Pliegues (piel fina y </a:t>
                      </a:r>
                      <a:r>
                        <a:rPr lang="es-ES" sz="1600" dirty="0" err="1" smtClean="0"/>
                        <a:t>vascularizada</a:t>
                      </a:r>
                      <a:r>
                        <a:rPr lang="es-ES" sz="1600" dirty="0" smtClean="0"/>
                        <a:t>).</a:t>
                      </a:r>
                      <a:endParaRPr lang="es-ES" sz="16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es-ES" sz="1600" dirty="0" smtClean="0"/>
                        <a:t>Tronco.</a:t>
                      </a:r>
                    </a:p>
                    <a:p>
                      <a:pPr marL="742950" lvl="1" indent="-285750"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es-ES" sz="1600" dirty="0" smtClean="0"/>
                        <a:t>Extremidades.</a:t>
                      </a:r>
                      <a:endParaRPr lang="es-ES" sz="1600" b="1" dirty="0" smtClean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es-ES" sz="1600" dirty="0" smtClean="0"/>
                        <a:t>Lesiones rebeldes a otros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tratamientos.</a:t>
                      </a:r>
                    </a:p>
                    <a:p>
                      <a:pPr marL="742950" lvl="1" indent="-285750">
                        <a:lnSpc>
                          <a:spcPct val="80000"/>
                        </a:lnSpc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es-ES" sz="1600" dirty="0" smtClean="0"/>
                        <a:t>Lesiones palmo-plantares.</a:t>
                      </a:r>
                      <a:endParaRPr lang="es-ES" sz="1600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63351" y="1772816"/>
            <a:ext cx="2188767" cy="5040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000" dirty="0" smtClean="0">
                <a:solidFill>
                  <a:srgbClr val="004586"/>
                </a:solidFill>
              </a:rPr>
              <a:t>Absorción de hidrocortisona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99456" y="3768915"/>
            <a:ext cx="10513168" cy="5040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000" dirty="0" smtClean="0">
                <a:solidFill>
                  <a:srgbClr val="C00000"/>
                </a:solidFill>
              </a:rPr>
              <a:t>Variación regional de la penetración percutánea de la hidrocortisona en hombres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406334" y="3060354"/>
            <a:ext cx="720080" cy="2617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smtClean="0"/>
              <a:t>0,14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792685" y="3049470"/>
            <a:ext cx="720080" cy="2617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smtClean="0"/>
              <a:t>0,42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179367" y="3062701"/>
            <a:ext cx="720080" cy="2617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smtClean="0"/>
              <a:t>0,83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530260" y="3035419"/>
            <a:ext cx="720080" cy="2617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smtClean="0"/>
              <a:t>1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821341" y="3024977"/>
            <a:ext cx="720080" cy="2617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smtClean="0"/>
              <a:t>1,1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214952" y="2952929"/>
            <a:ext cx="720080" cy="2617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smtClean="0"/>
              <a:t>1,7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636762" y="2809269"/>
            <a:ext cx="720080" cy="2617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smtClean="0"/>
              <a:t>3,5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935032" y="2822057"/>
            <a:ext cx="720080" cy="2617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smtClean="0"/>
              <a:t>3,6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650323" y="2479751"/>
            <a:ext cx="720080" cy="2617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smtClean="0"/>
              <a:t>13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324400" y="2789449"/>
            <a:ext cx="720080" cy="2617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smtClean="0"/>
              <a:t>6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7044480" y="908720"/>
            <a:ext cx="720080" cy="26174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1100" dirty="0" smtClean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9151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solidFill>
                  <a:srgbClr val="004586"/>
                </a:solidFill>
              </a:rPr>
              <a:t>Indicaciones de los corticoides según momento evolutivo</a:t>
            </a:r>
            <a:endParaRPr lang="es-ES" dirty="0">
              <a:solidFill>
                <a:srgbClr val="004586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535765"/>
              </p:ext>
            </p:extLst>
          </p:nvPr>
        </p:nvGraphicFramePr>
        <p:xfrm>
          <a:off x="695400" y="764704"/>
          <a:ext cx="11137898" cy="504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28392"/>
                <a:gridCol w="7609506"/>
              </a:tblGrid>
              <a:tr h="354485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Tratamiento tópico  de las dermatitis</a:t>
                      </a:r>
                      <a:r>
                        <a:rPr lang="es-ES" sz="2000" baseline="0" dirty="0" smtClean="0"/>
                        <a:t>   con corticoides</a:t>
                      </a:r>
                      <a:endParaRPr lang="es-ES" sz="2000" dirty="0"/>
                    </a:p>
                  </a:txBody>
                  <a:tcPr marL="121927" marR="121927" marT="45715" marB="45715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5448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Momento</a:t>
                      </a:r>
                      <a:r>
                        <a:rPr lang="es-ES" sz="2000" baseline="0" dirty="0" smtClean="0">
                          <a:solidFill>
                            <a:srgbClr val="004586"/>
                          </a:solidFill>
                        </a:rPr>
                        <a:t> evolutivo</a:t>
                      </a:r>
                      <a:endParaRPr lang="es-ES" sz="2000" dirty="0">
                        <a:solidFill>
                          <a:srgbClr val="004586"/>
                        </a:solidFill>
                      </a:endParaRPr>
                    </a:p>
                  </a:txBody>
                  <a:tcPr marL="121927" marR="12192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Tratamiento</a:t>
                      </a:r>
                      <a:endParaRPr lang="es-ES" sz="2000" b="1" dirty="0">
                        <a:solidFill>
                          <a:srgbClr val="004586"/>
                        </a:solidFill>
                      </a:endParaRPr>
                    </a:p>
                  </a:txBody>
                  <a:tcPr marL="121927" marR="121927" marT="45715" marB="45715"/>
                </a:tc>
              </a:tr>
              <a:tr h="1439788">
                <a:tc>
                  <a:txBody>
                    <a:bodyPr/>
                    <a:lstStyle/>
                    <a:p>
                      <a:pPr algn="ctr"/>
                      <a:endParaRPr lang="es-ES" sz="2000" dirty="0" smtClean="0">
                        <a:solidFill>
                          <a:srgbClr val="004586"/>
                        </a:solidFill>
                      </a:endParaRPr>
                    </a:p>
                    <a:p>
                      <a:pPr algn="ctr"/>
                      <a:endParaRPr lang="es-ES" sz="2000" dirty="0" smtClean="0">
                        <a:solidFill>
                          <a:srgbClr val="004586"/>
                        </a:solidFill>
                      </a:endParaRPr>
                    </a:p>
                    <a:p>
                      <a:pPr algn="ctr"/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Agudo</a:t>
                      </a:r>
                      <a:endParaRPr lang="es-ES" sz="2000" b="1" dirty="0">
                        <a:solidFill>
                          <a:srgbClr val="004586"/>
                        </a:solidFill>
                      </a:endParaRPr>
                    </a:p>
                  </a:txBody>
                  <a:tcPr marL="121927" marR="121927" marT="45715" marB="45715"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Lociones astringentes.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pt-BR" sz="2000" dirty="0" smtClean="0">
                          <a:solidFill>
                            <a:srgbClr val="004586"/>
                          </a:solidFill>
                        </a:rPr>
                        <a:t>Sulfato de cobre o </a:t>
                      </a:r>
                      <a:r>
                        <a:rPr lang="pt-BR" sz="2000" dirty="0" err="1" smtClean="0">
                          <a:solidFill>
                            <a:srgbClr val="004586"/>
                          </a:solidFill>
                        </a:rPr>
                        <a:t>zinc</a:t>
                      </a:r>
                      <a:r>
                        <a:rPr lang="pt-BR" sz="2000" dirty="0" smtClean="0">
                          <a:solidFill>
                            <a:srgbClr val="004586"/>
                          </a:solidFill>
                        </a:rPr>
                        <a:t> </a:t>
                      </a: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 1/1.000.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Permanganato potásico 1/10.000.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Corticoides en crema, loción, espuma.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Potencia intermedia o alta.</a:t>
                      </a:r>
                    </a:p>
                  </a:txBody>
                  <a:tcPr marL="121927" marR="121927" marT="45715" marB="45715"/>
                </a:tc>
              </a:tr>
              <a:tr h="527670">
                <a:tc>
                  <a:txBody>
                    <a:bodyPr/>
                    <a:lstStyle/>
                    <a:p>
                      <a:pPr algn="ctr"/>
                      <a:endParaRPr lang="es-ES" sz="2000" dirty="0" smtClean="0">
                        <a:solidFill>
                          <a:srgbClr val="004586"/>
                        </a:solidFill>
                      </a:endParaRPr>
                    </a:p>
                    <a:p>
                      <a:pPr algn="ctr"/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Subagudo</a:t>
                      </a:r>
                      <a:endParaRPr lang="es-ES" sz="2000" b="1" dirty="0">
                        <a:solidFill>
                          <a:srgbClr val="004586"/>
                        </a:solidFill>
                      </a:endParaRPr>
                    </a:p>
                  </a:txBody>
                  <a:tcPr marL="121927" marR="121927" marT="45715" marB="45715"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Corticoides en crema.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Potencia intermedia.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Hidratantes, emolientes.</a:t>
                      </a:r>
                    </a:p>
                  </a:txBody>
                  <a:tcPr marL="121927" marR="121927" marT="45715" marB="45715"/>
                </a:tc>
              </a:tr>
              <a:tr h="1626840">
                <a:tc>
                  <a:txBody>
                    <a:bodyPr/>
                    <a:lstStyle/>
                    <a:p>
                      <a:pPr algn="ctr"/>
                      <a:endParaRPr lang="es-ES" sz="2000" dirty="0" smtClean="0">
                        <a:solidFill>
                          <a:srgbClr val="004586"/>
                        </a:solidFill>
                      </a:endParaRPr>
                    </a:p>
                    <a:p>
                      <a:pPr algn="ctr"/>
                      <a:endParaRPr lang="es-ES" sz="2000" dirty="0" smtClean="0">
                        <a:solidFill>
                          <a:srgbClr val="004586"/>
                        </a:solidFill>
                      </a:endParaRPr>
                    </a:p>
                    <a:p>
                      <a:pPr algn="ctr"/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Crónico</a:t>
                      </a:r>
                      <a:endParaRPr lang="es-ES" sz="2000" b="1" dirty="0">
                        <a:solidFill>
                          <a:srgbClr val="004586"/>
                        </a:solidFill>
                      </a:endParaRPr>
                    </a:p>
                  </a:txBody>
                  <a:tcPr marL="121927" marR="121927" marT="45715" marB="45715"/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Corticoides en pomada, ungüento.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Cura abierta u oclusiva de  potencia  intermedia o alta.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Hidratantes, emolientes  en cura abierta u oclusiva.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Cremas de  urea al 5-15%.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Vaselina salicílica al 3-5%.</a:t>
                      </a:r>
                    </a:p>
                  </a:txBody>
                  <a:tcPr marL="121927" marR="121927"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4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Indicaciones de los excipientes</a:t>
            </a:r>
            <a:endParaRPr lang="es-ES" dirty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160002"/>
              </p:ext>
            </p:extLst>
          </p:nvPr>
        </p:nvGraphicFramePr>
        <p:xfrm>
          <a:off x="527381" y="980729"/>
          <a:ext cx="11233152" cy="38147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2192"/>
                <a:gridCol w="1872192"/>
                <a:gridCol w="1872192"/>
                <a:gridCol w="1872192"/>
                <a:gridCol w="1872192"/>
                <a:gridCol w="1872192"/>
              </a:tblGrid>
              <a:tr h="1111095"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baseline="0" dirty="0" smtClean="0"/>
                        <a:t>FORMULACIÓN</a:t>
                      </a:r>
                      <a:endParaRPr lang="es-ES" sz="1600" dirty="0"/>
                    </a:p>
                  </a:txBody>
                  <a:tcPr marL="121919" marR="121919" marT="45718" marB="45718"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600" kern="1200" baseline="0" dirty="0" smtClean="0"/>
                    </a:p>
                    <a:p>
                      <a:pPr algn="ctr"/>
                      <a:r>
                        <a:rPr lang="es-ES" sz="1600" kern="1200" baseline="0" dirty="0" smtClean="0"/>
                        <a:t>ZONAS SIN PELO</a:t>
                      </a:r>
                    </a:p>
                    <a:p>
                      <a:endParaRPr lang="es-ES" sz="1600" dirty="0"/>
                    </a:p>
                  </a:txBody>
                  <a:tcPr marL="121919" marR="121919" marT="45718" marB="45718" anchor="ctr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ZONAS</a:t>
                      </a:r>
                      <a:r>
                        <a:rPr lang="es-ES" sz="1600" baseline="0" dirty="0" smtClean="0"/>
                        <a:t> CON PELO</a:t>
                      </a:r>
                      <a:endParaRPr lang="es-ES" sz="1600" dirty="0"/>
                    </a:p>
                  </a:txBody>
                  <a:tcPr marL="121919" marR="12191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PALMAS-PLANTAS</a:t>
                      </a:r>
                      <a:endParaRPr lang="es-ES" sz="1600" dirty="0"/>
                    </a:p>
                  </a:txBody>
                  <a:tcPr marL="121919" marR="12191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ZONAS INFECTADAS</a:t>
                      </a:r>
                      <a:endParaRPr lang="es-ES" sz="1600" dirty="0"/>
                    </a:p>
                  </a:txBody>
                  <a:tcPr marL="121919" marR="121919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ZONAS</a:t>
                      </a:r>
                      <a:r>
                        <a:rPr lang="es-ES" sz="1600" baseline="0" dirty="0" smtClean="0"/>
                        <a:t> INTERTRIGINOSAS</a:t>
                      </a:r>
                      <a:endParaRPr lang="es-ES" sz="1600" dirty="0"/>
                    </a:p>
                  </a:txBody>
                  <a:tcPr marL="121919" marR="121919" marT="45718" marB="45718" anchor="ctr"/>
                </a:tc>
              </a:tr>
              <a:tr h="45061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Ungüento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121919" marR="121919" marT="45718" marB="45718"/>
                </a:tc>
              </a:tr>
              <a:tr h="45061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Pomada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+++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+++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121919" marR="121919" marT="45718" marB="45718"/>
                </a:tc>
              </a:tr>
              <a:tr h="45061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Crema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</a:tr>
              <a:tr h="45061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Gel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</a:tr>
              <a:tr h="45061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Loción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</a:tr>
              <a:tr h="45061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Solución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+++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endParaRPr lang="es-ES" sz="180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+++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++</a:t>
                      </a:r>
                      <a:endParaRPr lang="es-ES" sz="1800" dirty="0"/>
                    </a:p>
                  </a:txBody>
                  <a:tcPr marL="121919" marR="121919" marT="45718" marB="45718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551384" y="2996952"/>
            <a:ext cx="11233248" cy="432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3392" y="4941168"/>
            <a:ext cx="3144349" cy="12436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1800" b="0" dirty="0" smtClean="0">
                <a:solidFill>
                  <a:schemeClr val="tx1"/>
                </a:solidFill>
              </a:rPr>
              <a:t>+     Utilidad ocasional</a:t>
            </a:r>
            <a:br>
              <a:rPr lang="es-ES" sz="1800" b="0" dirty="0" smtClean="0">
                <a:solidFill>
                  <a:schemeClr val="tx1"/>
                </a:solidFill>
              </a:rPr>
            </a:br>
            <a:r>
              <a:rPr lang="es-ES" sz="1800" b="0" dirty="0" smtClean="0">
                <a:solidFill>
                  <a:schemeClr val="tx1"/>
                </a:solidFill>
              </a:rPr>
              <a:t>++   Formulación aceptable</a:t>
            </a:r>
            <a:br>
              <a:rPr lang="es-ES" sz="1800" b="0" dirty="0" smtClean="0">
                <a:solidFill>
                  <a:schemeClr val="tx1"/>
                </a:solidFill>
              </a:rPr>
            </a:br>
            <a:r>
              <a:rPr lang="es-ES" sz="1800" b="0" dirty="0" smtClean="0">
                <a:solidFill>
                  <a:schemeClr val="tx1"/>
                </a:solidFill>
              </a:rPr>
              <a:t>+++ Formulación preferente</a:t>
            </a:r>
            <a:endParaRPr lang="es-E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del eccema: puntos clave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Pomada o ungüento y </a:t>
            </a:r>
            <a:r>
              <a:rPr lang="es-ES" dirty="0">
                <a:solidFill>
                  <a:srgbClr val="C00000"/>
                </a:solidFill>
              </a:rPr>
              <a:t>corticoides de potencia alta o muy </a:t>
            </a:r>
            <a:r>
              <a:rPr lang="es-ES" dirty="0" smtClean="0">
                <a:solidFill>
                  <a:srgbClr val="C00000"/>
                </a:solidFill>
              </a:rPr>
              <a:t>alta</a:t>
            </a:r>
            <a:r>
              <a:rPr lang="es-ES" dirty="0" smtClean="0"/>
              <a:t>: de elección en las </a:t>
            </a:r>
            <a:r>
              <a:rPr lang="es-ES" dirty="0"/>
              <a:t>lesiones </a:t>
            </a:r>
            <a:r>
              <a:rPr lang="es-ES" dirty="0" err="1"/>
              <a:t>liquenificadas</a:t>
            </a:r>
            <a:r>
              <a:rPr lang="es-ES" dirty="0"/>
              <a:t>, gruesas y </a:t>
            </a:r>
            <a:r>
              <a:rPr lang="es-ES" dirty="0" smtClean="0"/>
              <a:t>fisuradas.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Cremas y </a:t>
            </a:r>
            <a:r>
              <a:rPr lang="es-ES" dirty="0">
                <a:solidFill>
                  <a:srgbClr val="C00000"/>
                </a:solidFill>
              </a:rPr>
              <a:t>corticoides de </a:t>
            </a:r>
            <a:r>
              <a:rPr lang="es-ES" dirty="0" smtClean="0">
                <a:solidFill>
                  <a:srgbClr val="C00000"/>
                </a:solidFill>
              </a:rPr>
              <a:t>alta o </a:t>
            </a:r>
            <a:r>
              <a:rPr lang="es-ES" dirty="0">
                <a:solidFill>
                  <a:srgbClr val="C00000"/>
                </a:solidFill>
              </a:rPr>
              <a:t>media </a:t>
            </a:r>
            <a:r>
              <a:rPr lang="es-ES" dirty="0" smtClean="0">
                <a:solidFill>
                  <a:srgbClr val="C00000"/>
                </a:solidFill>
              </a:rPr>
              <a:t>potencia</a:t>
            </a:r>
            <a:r>
              <a:rPr lang="es-ES" dirty="0" smtClean="0"/>
              <a:t>: de </a:t>
            </a:r>
            <a:r>
              <a:rPr lang="es-ES" dirty="0"/>
              <a:t>elección para dermatosis </a:t>
            </a:r>
            <a:r>
              <a:rPr lang="es-ES" dirty="0" smtClean="0"/>
              <a:t>agudas y subagudas.</a:t>
            </a:r>
            <a:endParaRPr lang="es-ES" dirty="0"/>
          </a:p>
          <a:p>
            <a:r>
              <a:rPr lang="es-ES" dirty="0" smtClean="0">
                <a:solidFill>
                  <a:srgbClr val="C00000"/>
                </a:solidFill>
              </a:rPr>
              <a:t>Corticoides </a:t>
            </a:r>
            <a:r>
              <a:rPr lang="es-ES" dirty="0">
                <a:solidFill>
                  <a:srgbClr val="C00000"/>
                </a:solidFill>
              </a:rPr>
              <a:t>de potencia alta o muy </a:t>
            </a:r>
            <a:r>
              <a:rPr lang="es-ES" dirty="0" smtClean="0">
                <a:solidFill>
                  <a:srgbClr val="C00000"/>
                </a:solidFill>
              </a:rPr>
              <a:t>alta</a:t>
            </a:r>
            <a:r>
              <a:rPr lang="es-ES" dirty="0" smtClean="0"/>
              <a:t>: de elección en dermatosis </a:t>
            </a:r>
            <a:r>
              <a:rPr lang="es-ES" dirty="0"/>
              <a:t>localizadas en palmas y </a:t>
            </a:r>
            <a:r>
              <a:rPr lang="es-ES" dirty="0" smtClean="0"/>
              <a:t>plantas</a:t>
            </a:r>
            <a:r>
              <a:rPr lang="es-ES" dirty="0"/>
              <a:t> </a:t>
            </a:r>
            <a:r>
              <a:rPr lang="es-ES" dirty="0" smtClean="0"/>
              <a:t>(estrato córneo más grueso)</a:t>
            </a:r>
            <a:endParaRPr lang="es-ES" dirty="0"/>
          </a:p>
          <a:p>
            <a:r>
              <a:rPr lang="es-ES" dirty="0"/>
              <a:t>La frecuencia de aplicación en palmas y plantas </a:t>
            </a:r>
            <a:r>
              <a:rPr lang="es-ES" dirty="0" smtClean="0"/>
              <a:t>generalmente debe </a:t>
            </a:r>
            <a:r>
              <a:rPr lang="es-ES" dirty="0"/>
              <a:t>ser &gt; 1-2 al día, que es lo recomendado en </a:t>
            </a:r>
            <a:r>
              <a:rPr lang="es-ES" dirty="0" smtClean="0"/>
              <a:t>otras localizaciones.</a:t>
            </a:r>
            <a:endParaRPr lang="es-ES" dirty="0"/>
          </a:p>
          <a:p>
            <a:r>
              <a:rPr lang="es-ES" dirty="0"/>
              <a:t>La penetración a través del estrato córneo aumenta con el calor</a:t>
            </a:r>
            <a:r>
              <a:rPr lang="es-ES" dirty="0" smtClean="0"/>
              <a:t>, la </a:t>
            </a:r>
            <a:r>
              <a:rPr lang="es-ES" dirty="0"/>
              <a:t>hidratación y la oclusión y cuando la piel está </a:t>
            </a:r>
            <a:r>
              <a:rPr lang="es-ES" dirty="0" smtClean="0"/>
              <a:t>inflamada o erosionada.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ES" sz="1200" dirty="0" smtClean="0"/>
              <a:t>Rodríguez </a:t>
            </a:r>
            <a:r>
              <a:rPr lang="es-ES" sz="1200" dirty="0" err="1" smtClean="0"/>
              <a:t>Carunchoa</a:t>
            </a:r>
            <a:r>
              <a:rPr lang="es-ES" sz="1200" dirty="0" smtClean="0"/>
              <a:t> C,  </a:t>
            </a:r>
            <a:r>
              <a:rPr lang="es-ES" sz="1200" dirty="0"/>
              <a:t>Miquel Ribera </a:t>
            </a:r>
            <a:r>
              <a:rPr lang="es-ES" sz="1200" dirty="0" err="1" smtClean="0"/>
              <a:t>Pibernat</a:t>
            </a:r>
            <a:r>
              <a:rPr lang="es-ES" sz="1200" dirty="0" smtClean="0"/>
              <a:t> M. Tratamiento </a:t>
            </a:r>
            <a:r>
              <a:rPr lang="es-ES" sz="1200" dirty="0"/>
              <a:t>del eccema de las manos. Piel. 2009;24(9):505-12</a:t>
            </a:r>
          </a:p>
        </p:txBody>
      </p:sp>
    </p:spTree>
    <p:extLst>
      <p:ext uri="{BB962C8B-B14F-4D97-AF65-F5344CB8AC3E}">
        <p14:creationId xmlns:p14="http://schemas.microsoft.com/office/powerpoint/2010/main" val="26795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Eccema de contacto.</a:t>
            </a:r>
          </a:p>
          <a:p>
            <a:r>
              <a:rPr lang="es-ES" dirty="0" smtClean="0"/>
              <a:t>Blefaritis seborreica.</a:t>
            </a:r>
          </a:p>
          <a:p>
            <a:r>
              <a:rPr lang="es-ES" dirty="0" smtClean="0"/>
              <a:t>Dermatitis atópica.</a:t>
            </a:r>
          </a:p>
          <a:p>
            <a:r>
              <a:rPr lang="es-ES" dirty="0" smtClean="0"/>
              <a:t>Cualquiera de ellos.</a:t>
            </a:r>
            <a:endParaRPr lang="es-ES" dirty="0"/>
          </a:p>
        </p:txBody>
      </p:sp>
      <p:sp>
        <p:nvSpPr>
          <p:cNvPr id="8" name="Contenidor de text 7"/>
          <p:cNvSpPr>
            <a:spLocks noGrp="1"/>
          </p:cNvSpPr>
          <p:nvPr>
            <p:ph type="body" idx="10"/>
          </p:nvPr>
        </p:nvSpPr>
        <p:spPr>
          <a:xfrm>
            <a:off x="628368" y="899825"/>
            <a:ext cx="10363200" cy="1035465"/>
          </a:xfrm>
        </p:spPr>
        <p:txBody>
          <a:bodyPr>
            <a:normAutofit/>
          </a:bodyPr>
          <a:lstStyle/>
          <a:p>
            <a:r>
              <a:rPr lang="es-ES" dirty="0" smtClean="0"/>
              <a:t>Paciente que acude por lesiones </a:t>
            </a:r>
            <a:r>
              <a:rPr lang="es-ES" dirty="0" err="1" smtClean="0"/>
              <a:t>eritrodescamativas</a:t>
            </a:r>
            <a:r>
              <a:rPr lang="es-ES" dirty="0" smtClean="0"/>
              <a:t> en párpados. ¿Diagnóstico?</a:t>
            </a:r>
            <a:endParaRPr lang="es-ES" dirty="0"/>
          </a:p>
        </p:txBody>
      </p:sp>
      <p:sp>
        <p:nvSpPr>
          <p:cNvPr id="9" name="Contenidor de text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1</a:t>
            </a:r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5735960" y="1988840"/>
            <a:ext cx="5616624" cy="3422318"/>
            <a:chOff x="4943873" y="2060848"/>
            <a:chExt cx="6624736" cy="3748254"/>
          </a:xfrm>
        </p:grpSpPr>
        <p:pic>
          <p:nvPicPr>
            <p:cNvPr id="1026" name="Picture 2" descr="http://www.enzyklopaedie-dermatologie.de/pictures/047892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873" y="2060848"/>
              <a:ext cx="6624736" cy="3748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ángulo 9"/>
            <p:cNvSpPr/>
            <p:nvPr/>
          </p:nvSpPr>
          <p:spPr>
            <a:xfrm>
              <a:off x="9048328" y="4365104"/>
              <a:ext cx="1728192" cy="43204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168008" y="4365104"/>
              <a:ext cx="1584176" cy="43204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236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Criterios de derivación de los pacientes con eccema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61312"/>
            <a:ext cx="11582400" cy="4592024"/>
          </a:xfrm>
        </p:spPr>
        <p:txBody>
          <a:bodyPr/>
          <a:lstStyle/>
          <a:p>
            <a:pPr lvl="0"/>
            <a:r>
              <a:rPr lang="es-CL" dirty="0"/>
              <a:t>Paciente que no </a:t>
            </a:r>
            <a:r>
              <a:rPr lang="es-CL" dirty="0" smtClean="0"/>
              <a:t>responde tras 1 mes de tratamiento adecuado. </a:t>
            </a:r>
          </a:p>
          <a:p>
            <a:pPr lvl="0"/>
            <a:r>
              <a:rPr lang="es-CL" dirty="0" smtClean="0"/>
              <a:t>Paciente </a:t>
            </a:r>
            <a:r>
              <a:rPr lang="es-CL" dirty="0"/>
              <a:t>con lesiones eccematosas que comprometen mas del 20 % de la superficie </a:t>
            </a:r>
            <a:r>
              <a:rPr lang="es-CL" dirty="0" smtClean="0"/>
              <a:t>corporal.</a:t>
            </a:r>
            <a:endParaRPr lang="es-ES" dirty="0"/>
          </a:p>
          <a:p>
            <a:pPr lvl="0"/>
            <a:r>
              <a:rPr lang="es-CL" dirty="0"/>
              <a:t>Paciente con infecciones </a:t>
            </a:r>
            <a:r>
              <a:rPr lang="es-CL" dirty="0" smtClean="0"/>
              <a:t>recurrentes.</a:t>
            </a:r>
            <a:endParaRPr lang="es-ES" dirty="0"/>
          </a:p>
          <a:p>
            <a:pPr lvl="0"/>
            <a:r>
              <a:rPr lang="es-CL" dirty="0"/>
              <a:t>Paciente con eccema </a:t>
            </a:r>
            <a:r>
              <a:rPr lang="es-CL" dirty="0" smtClean="0"/>
              <a:t>recurrente.</a:t>
            </a:r>
            <a:endParaRPr lang="es-ES" dirty="0"/>
          </a:p>
          <a:p>
            <a:pPr lvl="0"/>
            <a:r>
              <a:rPr lang="es-CL" dirty="0"/>
              <a:t>Paciente con prurito </a:t>
            </a:r>
            <a:r>
              <a:rPr lang="es-CL" dirty="0" smtClean="0"/>
              <a:t>intratable.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082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>
                <a:solidFill>
                  <a:srgbClr val="004586"/>
                </a:solidFill>
              </a:rPr>
              <a:t>Mupirocina</a:t>
            </a:r>
            <a:r>
              <a:rPr lang="ca-ES" dirty="0">
                <a:solidFill>
                  <a:srgbClr val="004586"/>
                </a:solidFill>
              </a:rPr>
              <a:t> </a:t>
            </a:r>
            <a:r>
              <a:rPr lang="ca-ES" dirty="0" err="1" smtClean="0">
                <a:solidFill>
                  <a:srgbClr val="004586"/>
                </a:solidFill>
              </a:rPr>
              <a:t>tópica</a:t>
            </a:r>
            <a:r>
              <a:rPr lang="ca-ES" dirty="0" smtClean="0">
                <a:solidFill>
                  <a:srgbClr val="004586"/>
                </a:solidFill>
              </a:rPr>
              <a:t>.</a:t>
            </a:r>
            <a:endParaRPr lang="ca-ES" dirty="0">
              <a:solidFill>
                <a:srgbClr val="004586"/>
              </a:solidFill>
            </a:endParaRPr>
          </a:p>
          <a:p>
            <a:r>
              <a:rPr lang="ca-ES" dirty="0">
                <a:solidFill>
                  <a:srgbClr val="004586"/>
                </a:solidFill>
              </a:rPr>
              <a:t>Clindamicina </a:t>
            </a:r>
            <a:r>
              <a:rPr lang="ca-ES" dirty="0" err="1" smtClean="0">
                <a:solidFill>
                  <a:srgbClr val="004586"/>
                </a:solidFill>
              </a:rPr>
              <a:t>tópica</a:t>
            </a:r>
            <a:r>
              <a:rPr lang="ca-ES" dirty="0" smtClean="0">
                <a:solidFill>
                  <a:srgbClr val="004586"/>
                </a:solidFill>
              </a:rPr>
              <a:t>.</a:t>
            </a:r>
            <a:endParaRPr lang="ca-ES" dirty="0">
              <a:solidFill>
                <a:srgbClr val="004586"/>
              </a:solidFill>
            </a:endParaRPr>
          </a:p>
          <a:p>
            <a:r>
              <a:rPr lang="ca-ES" dirty="0">
                <a:solidFill>
                  <a:srgbClr val="004586"/>
                </a:solidFill>
              </a:rPr>
              <a:t>Doxiciclina 100/24 h </a:t>
            </a:r>
            <a:r>
              <a:rPr lang="ca-ES" dirty="0" smtClean="0">
                <a:solidFill>
                  <a:srgbClr val="004586"/>
                </a:solidFill>
              </a:rPr>
              <a:t>oral.</a:t>
            </a:r>
            <a:endParaRPr lang="ca-ES" dirty="0">
              <a:solidFill>
                <a:srgbClr val="004586"/>
              </a:solidFill>
            </a:endParaRPr>
          </a:p>
          <a:p>
            <a:r>
              <a:rPr lang="ca-ES" dirty="0" smtClean="0">
                <a:solidFill>
                  <a:srgbClr val="004586"/>
                </a:solidFill>
              </a:rPr>
              <a:t>Clindamicina + PBO </a:t>
            </a:r>
            <a:r>
              <a:rPr lang="ca-ES" dirty="0" err="1" smtClean="0">
                <a:solidFill>
                  <a:srgbClr val="004586"/>
                </a:solidFill>
              </a:rPr>
              <a:t>tópico</a:t>
            </a:r>
            <a:r>
              <a:rPr lang="ca-ES" dirty="0">
                <a:solidFill>
                  <a:srgbClr val="004586"/>
                </a:solidFill>
              </a:rPr>
              <a:t>.</a:t>
            </a:r>
          </a:p>
        </p:txBody>
      </p:sp>
      <p:sp>
        <p:nvSpPr>
          <p:cNvPr id="8" name="Contenidor de text 7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/>
          </a:bodyPr>
          <a:lstStyle/>
          <a:p>
            <a:r>
              <a:rPr lang="ca-ES" dirty="0" err="1">
                <a:solidFill>
                  <a:srgbClr val="C00000"/>
                </a:solidFill>
              </a:rPr>
              <a:t>Mujer</a:t>
            </a:r>
            <a:r>
              <a:rPr lang="ca-ES" dirty="0">
                <a:solidFill>
                  <a:srgbClr val="C00000"/>
                </a:solidFill>
              </a:rPr>
              <a:t> de 24 </a:t>
            </a:r>
            <a:r>
              <a:rPr lang="ca-ES" dirty="0" err="1">
                <a:solidFill>
                  <a:srgbClr val="C00000"/>
                </a:solidFill>
              </a:rPr>
              <a:t>años</a:t>
            </a:r>
            <a:r>
              <a:rPr lang="ca-ES" dirty="0">
                <a:solidFill>
                  <a:srgbClr val="C00000"/>
                </a:solidFill>
              </a:rPr>
              <a:t> que consulta por </a:t>
            </a:r>
            <a:r>
              <a:rPr lang="ca-ES" dirty="0" err="1">
                <a:solidFill>
                  <a:srgbClr val="C00000"/>
                </a:solidFill>
              </a:rPr>
              <a:t>estas</a:t>
            </a:r>
            <a:r>
              <a:rPr lang="ca-ES" dirty="0">
                <a:solidFill>
                  <a:srgbClr val="C00000"/>
                </a:solidFill>
              </a:rPr>
              <a:t> lesiones en cara. ¿</a:t>
            </a:r>
            <a:r>
              <a:rPr lang="ca-ES" dirty="0" err="1">
                <a:solidFill>
                  <a:srgbClr val="C00000"/>
                </a:solidFill>
              </a:rPr>
              <a:t>Tratamiento</a:t>
            </a:r>
            <a:r>
              <a:rPr lang="ca-ES" dirty="0">
                <a:solidFill>
                  <a:srgbClr val="C00000"/>
                </a:solidFill>
              </a:rPr>
              <a:t>?</a:t>
            </a:r>
            <a:br>
              <a:rPr lang="ca-ES" dirty="0">
                <a:solidFill>
                  <a:srgbClr val="C00000"/>
                </a:solidFill>
              </a:rPr>
            </a:b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9" name="Contenidor de text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4586"/>
                </a:solidFill>
              </a:rPr>
              <a:t>Pregunta 4</a:t>
            </a:r>
            <a:endParaRPr lang="es-ES" dirty="0">
              <a:solidFill>
                <a:srgbClr val="004586"/>
              </a:solidFill>
            </a:endParaRPr>
          </a:p>
        </p:txBody>
      </p:sp>
      <p:pic>
        <p:nvPicPr>
          <p:cNvPr id="11" name="4 Marcador de contenido" descr="http://dermatoweb2.udl.es/images/fotos/grans/acne_polimorfo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76" y="1628800"/>
            <a:ext cx="5400600" cy="414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76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Acné: manifestaciones clínicas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Inflamatorias:</a:t>
            </a:r>
          </a:p>
          <a:p>
            <a:pPr lvl="1"/>
            <a:r>
              <a:rPr lang="es-ES" sz="2400" dirty="0" smtClean="0"/>
              <a:t>Pápula.</a:t>
            </a:r>
          </a:p>
          <a:p>
            <a:pPr lvl="2"/>
            <a:r>
              <a:rPr lang="es-ES" sz="2400" dirty="0" smtClean="0"/>
              <a:t>Superficial.</a:t>
            </a:r>
          </a:p>
          <a:p>
            <a:pPr lvl="2"/>
            <a:r>
              <a:rPr lang="es-ES" sz="2400" dirty="0" smtClean="0"/>
              <a:t>Profunda.</a:t>
            </a:r>
          </a:p>
          <a:p>
            <a:pPr lvl="1"/>
            <a:r>
              <a:rPr lang="es-ES" sz="2400" dirty="0" smtClean="0"/>
              <a:t>Pústula.</a:t>
            </a:r>
          </a:p>
          <a:p>
            <a:pPr lvl="1"/>
            <a:r>
              <a:rPr lang="es-ES" sz="2400" dirty="0" smtClean="0"/>
              <a:t>Nódulo.</a:t>
            </a:r>
          </a:p>
          <a:p>
            <a:pPr lvl="1"/>
            <a:r>
              <a:rPr lang="es-ES" sz="2400" dirty="0" smtClean="0"/>
              <a:t>Quiste o absceso.</a:t>
            </a:r>
          </a:p>
          <a:p>
            <a:r>
              <a:rPr lang="es-ES" dirty="0" smtClean="0"/>
              <a:t>Residuales:</a:t>
            </a:r>
          </a:p>
          <a:p>
            <a:pPr lvl="1"/>
            <a:r>
              <a:rPr lang="es-ES" sz="2400" dirty="0" smtClean="0"/>
              <a:t>Máculas (pueden persistir unos meses).</a:t>
            </a:r>
          </a:p>
          <a:p>
            <a:pPr lvl="1"/>
            <a:r>
              <a:rPr lang="es-ES" sz="2400" dirty="0" smtClean="0"/>
              <a:t>Cicatrices </a:t>
            </a:r>
            <a:r>
              <a:rPr lang="es-ES" sz="2400" dirty="0" smtClean="0">
                <a:solidFill>
                  <a:srgbClr val="004586"/>
                </a:solidFill>
              </a:rPr>
              <a:t>(</a:t>
            </a:r>
            <a:r>
              <a:rPr lang="es-ES_tradnl" sz="2400" dirty="0">
                <a:solidFill>
                  <a:srgbClr val="004586"/>
                </a:solidFill>
              </a:rPr>
              <a:t>atróficas o </a:t>
            </a:r>
            <a:r>
              <a:rPr lang="es-ES_tradnl" sz="2400" dirty="0" smtClean="0">
                <a:solidFill>
                  <a:srgbClr val="004586"/>
                </a:solidFill>
              </a:rPr>
              <a:t>hipertróficas).</a:t>
            </a:r>
            <a:endParaRPr lang="es-ES" sz="2400" dirty="0" smtClean="0">
              <a:solidFill>
                <a:srgbClr val="004586"/>
              </a:solidFill>
            </a:endParaRPr>
          </a:p>
          <a:p>
            <a:pPr lvl="1"/>
            <a:endParaRPr lang="es-ES" dirty="0" smtClean="0"/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5" name="Picture 17" descr="AcneEsquema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1744" y="1416705"/>
            <a:ext cx="7955673" cy="2516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089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http://www.enzyklopaedie-dermatologie.de/pictures/00315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60" y="42892"/>
            <a:ext cx="47525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127228" y="186908"/>
            <a:ext cx="53285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000" b="1" dirty="0">
                <a:solidFill>
                  <a:schemeClr val="bg1"/>
                </a:solidFill>
                <a:latin typeface="+mn-lt"/>
              </a:rPr>
              <a:t>Grado II: </a:t>
            </a:r>
            <a:r>
              <a:rPr lang="es-ES" altLang="es-ES" sz="2000" b="1" dirty="0" err="1">
                <a:solidFill>
                  <a:schemeClr val="bg1"/>
                </a:solidFill>
                <a:latin typeface="+mn-lt"/>
              </a:rPr>
              <a:t>Papulo</a:t>
            </a:r>
            <a:r>
              <a:rPr lang="es-ES" altLang="es-ES" sz="2000" b="1" dirty="0">
                <a:solidFill>
                  <a:schemeClr val="bg1"/>
                </a:solidFill>
                <a:latin typeface="+mn-lt"/>
              </a:rPr>
              <a:t>-pustuloso </a:t>
            </a:r>
            <a:r>
              <a:rPr lang="es-ES" altLang="es-ES" sz="2000" b="1" dirty="0" smtClean="0">
                <a:solidFill>
                  <a:schemeClr val="bg1"/>
                </a:solidFill>
                <a:latin typeface="+mn-lt"/>
              </a:rPr>
              <a:t>superficial </a:t>
            </a:r>
            <a:r>
              <a:rPr lang="es-ES" altLang="es-ES" sz="2000" b="1" dirty="0">
                <a:solidFill>
                  <a:schemeClr val="bg1"/>
                </a:solidFill>
                <a:latin typeface="+mn-lt"/>
              </a:rPr>
              <a:t>con comedones</a:t>
            </a:r>
          </a:p>
        </p:txBody>
      </p:sp>
      <p:pic>
        <p:nvPicPr>
          <p:cNvPr id="141316" name="Picture 4" descr="http://www.enzyklopaedie-dermatologie.de/pictures/0031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85" y="3067228"/>
            <a:ext cx="5184575" cy="314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662732" y="3427268"/>
            <a:ext cx="47053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000" b="1" dirty="0">
                <a:solidFill>
                  <a:schemeClr val="bg1"/>
                </a:solidFill>
                <a:latin typeface="+mn-lt"/>
              </a:rPr>
              <a:t>Grado III: </a:t>
            </a:r>
            <a:r>
              <a:rPr lang="es-ES" altLang="es-ES" sz="2000" b="1" dirty="0" err="1" smtClean="0">
                <a:solidFill>
                  <a:schemeClr val="bg1"/>
                </a:solidFill>
                <a:latin typeface="+mn-lt"/>
              </a:rPr>
              <a:t>pápulo</a:t>
            </a:r>
            <a:r>
              <a:rPr lang="es-ES" altLang="es-ES" sz="2000" b="1" dirty="0" smtClean="0">
                <a:solidFill>
                  <a:schemeClr val="bg1"/>
                </a:solidFill>
                <a:latin typeface="+mn-lt"/>
              </a:rPr>
              <a:t>-pustuloso </a:t>
            </a:r>
            <a:r>
              <a:rPr lang="es-ES" altLang="es-ES" sz="2000" b="1" dirty="0">
                <a:solidFill>
                  <a:schemeClr val="bg1"/>
                </a:solidFill>
                <a:latin typeface="+mn-lt"/>
              </a:rPr>
              <a:t>profundo con nódulos</a:t>
            </a:r>
          </a:p>
        </p:txBody>
      </p:sp>
      <p:pic>
        <p:nvPicPr>
          <p:cNvPr id="141320" name="Picture 8" descr="http://www.enzyklopaedie-dermatologie.de/pictures/0030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60" y="3067228"/>
            <a:ext cx="47525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487268" y="3283252"/>
            <a:ext cx="4705349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000" b="1" dirty="0">
                <a:solidFill>
                  <a:schemeClr val="bg1"/>
                </a:solidFill>
                <a:latin typeface="+mn-lt"/>
              </a:rPr>
              <a:t>Grado IV: </a:t>
            </a:r>
            <a:r>
              <a:rPr lang="es-ES" altLang="es-ES" sz="2000" b="1" dirty="0" smtClean="0">
                <a:solidFill>
                  <a:schemeClr val="bg1"/>
                </a:solidFill>
                <a:latin typeface="+mn-lt"/>
              </a:rPr>
              <a:t>nódulo-quístico </a:t>
            </a:r>
            <a:r>
              <a:rPr lang="es-ES" altLang="es-ES" sz="2000" b="1" dirty="0">
                <a:solidFill>
                  <a:schemeClr val="bg1"/>
                </a:solidFill>
                <a:latin typeface="+mn-lt"/>
              </a:rPr>
              <a:t>con cicatrices </a:t>
            </a:r>
            <a:r>
              <a:rPr lang="es-ES" altLang="es-ES" sz="2000" b="1" dirty="0" smtClean="0">
                <a:solidFill>
                  <a:schemeClr val="bg1"/>
                </a:solidFill>
                <a:latin typeface="+mn-lt"/>
              </a:rPr>
              <a:t>/</a:t>
            </a:r>
            <a:r>
              <a:rPr lang="es-ES" altLang="es-ES" sz="2000" b="1" dirty="0" err="1">
                <a:solidFill>
                  <a:schemeClr val="bg1"/>
                </a:solidFill>
                <a:latin typeface="+mn-lt"/>
              </a:rPr>
              <a:t>c</a:t>
            </a:r>
            <a:r>
              <a:rPr lang="es-ES" altLang="es-ES" sz="2000" b="1" dirty="0" err="1" smtClean="0">
                <a:solidFill>
                  <a:schemeClr val="bg1"/>
                </a:solidFill>
                <a:latin typeface="+mn-lt"/>
              </a:rPr>
              <a:t>onglobata</a:t>
            </a:r>
            <a:endParaRPr lang="es-ES" altLang="es-E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1322" name="Picture 10" descr="http://www.enzyklopaedie-dermatologie.de/pictures/00299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85" y="42893"/>
            <a:ext cx="5184576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302692" y="186908"/>
            <a:ext cx="47053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2000" b="1" dirty="0">
                <a:solidFill>
                  <a:schemeClr val="bg1"/>
                </a:solidFill>
                <a:latin typeface="+mn-lt"/>
              </a:rPr>
              <a:t>Grado I: </a:t>
            </a:r>
            <a:r>
              <a:rPr lang="es-ES" altLang="es-ES" sz="2000" b="1" dirty="0" err="1">
                <a:solidFill>
                  <a:schemeClr val="bg1"/>
                </a:solidFill>
                <a:latin typeface="+mn-lt"/>
              </a:rPr>
              <a:t>c</a:t>
            </a:r>
            <a:r>
              <a:rPr lang="es-ES" altLang="es-ES" sz="2000" b="1" dirty="0" err="1" smtClean="0">
                <a:solidFill>
                  <a:schemeClr val="bg1"/>
                </a:solidFill>
                <a:latin typeface="+mn-lt"/>
              </a:rPr>
              <a:t>omedoniano</a:t>
            </a:r>
            <a:endParaRPr lang="es-ES" altLang="es-E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50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5" name="Picture 4" descr="scarac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628799"/>
            <a:ext cx="4752528" cy="30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eloid_1_0704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648942"/>
            <a:ext cx="4968552" cy="300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3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rupcion_acneiforme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36356"/>
            <a:ext cx="316835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cne_neonata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6" y="236356"/>
            <a:ext cx="3312368" cy="2952328"/>
          </a:xfrm>
          <a:prstGeom prst="rect">
            <a:avLst/>
          </a:prstGeom>
          <a:noFill/>
        </p:spPr>
      </p:pic>
      <p:pic>
        <p:nvPicPr>
          <p:cNvPr id="8" name="Picture 8" descr="neonatal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65852"/>
            <a:ext cx="3096344" cy="296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acne_cosmeticos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1464" y="3188684"/>
            <a:ext cx="3171625" cy="2736304"/>
          </a:xfrm>
          <a:prstGeom prst="rect">
            <a:avLst/>
          </a:prstGeom>
          <a:noFill/>
        </p:spPr>
      </p:pic>
      <p:pic>
        <p:nvPicPr>
          <p:cNvPr id="10" name="Picture 8" descr="favre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3188684"/>
            <a:ext cx="3312368" cy="276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steroid_acne_1_0412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2184" y="3258960"/>
            <a:ext cx="3053247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03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7" name="Picture 5" descr="peri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376" y="1699974"/>
            <a:ext cx="3791744" cy="2809146"/>
          </a:xfrm>
          <a:prstGeom prst="rect">
            <a:avLst/>
          </a:prstGeom>
          <a:noFill/>
        </p:spPr>
      </p:pic>
      <p:pic>
        <p:nvPicPr>
          <p:cNvPr id="8" name="4 Imagen" descr="http://dermatoweb2.udl.es/images/fotos/grans/rosacea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808" y="1699974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5 Imagen" descr="http://dermatoweb2.udl.es/images/fotos/grans/foliculitis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240" y="1699974"/>
            <a:ext cx="34563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 diferencial del acné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63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Acné: </a:t>
            </a:r>
            <a:r>
              <a:rPr lang="es-ES_tradnl" dirty="0"/>
              <a:t>e</a:t>
            </a:r>
            <a:r>
              <a:rPr lang="es-ES_tradnl" dirty="0" smtClean="0"/>
              <a:t>nfoque </a:t>
            </a:r>
            <a:r>
              <a:rPr lang="es-ES_tradnl" dirty="0"/>
              <a:t>diagnóstico</a:t>
            </a:r>
            <a:endParaRPr lang="es-ES" dirty="0"/>
          </a:p>
        </p:txBody>
      </p:sp>
      <p:sp>
        <p:nvSpPr>
          <p:cNvPr id="15" name="Contenidor de contingut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solidFill>
                  <a:schemeClr val="tx2"/>
                </a:solidFill>
              </a:rPr>
              <a:t>Historia clínica </a:t>
            </a:r>
            <a:r>
              <a:rPr lang="es-ES_tradnl" dirty="0" smtClean="0">
                <a:solidFill>
                  <a:schemeClr val="tx2"/>
                </a:solidFill>
              </a:rPr>
              <a:t>completa.</a:t>
            </a:r>
            <a:endParaRPr lang="es-ES_tradnl" dirty="0">
              <a:solidFill>
                <a:schemeClr val="tx2"/>
              </a:solidFill>
            </a:endParaRPr>
          </a:p>
          <a:p>
            <a:r>
              <a:rPr lang="es-ES_tradnl" dirty="0">
                <a:solidFill>
                  <a:schemeClr val="tx2"/>
                </a:solidFill>
              </a:rPr>
              <a:t>Examen físico: </a:t>
            </a:r>
          </a:p>
          <a:p>
            <a:pPr lvl="1"/>
            <a:r>
              <a:rPr lang="es-ES_tradnl" sz="2400" dirty="0" smtClean="0"/>
              <a:t>Localizaciones.</a:t>
            </a:r>
            <a:endParaRPr lang="es-ES_tradnl" sz="2400" dirty="0"/>
          </a:p>
          <a:p>
            <a:pPr lvl="1"/>
            <a:r>
              <a:rPr lang="es-ES_tradnl" sz="2400" dirty="0"/>
              <a:t>Buscar la presencia de </a:t>
            </a:r>
            <a:r>
              <a:rPr lang="es-ES_tradnl" sz="2400" dirty="0" smtClean="0"/>
              <a:t>comedones.</a:t>
            </a:r>
            <a:endParaRPr lang="es-ES_tradnl" sz="2400" dirty="0"/>
          </a:p>
          <a:p>
            <a:pPr lvl="1"/>
            <a:r>
              <a:rPr lang="es-ES_tradnl" sz="2400" dirty="0"/>
              <a:t>Excluir otras </a:t>
            </a:r>
            <a:r>
              <a:rPr lang="es-ES_tradnl" sz="2400" dirty="0" smtClean="0"/>
              <a:t>enfermedades.</a:t>
            </a:r>
            <a:endParaRPr lang="es-ES_tradnl" sz="2400" dirty="0"/>
          </a:p>
          <a:p>
            <a:r>
              <a:rPr lang="es-ES_tradnl" dirty="0">
                <a:solidFill>
                  <a:schemeClr val="tx2"/>
                </a:solidFill>
              </a:rPr>
              <a:t>Valorar la esfera psicosocial:</a:t>
            </a:r>
          </a:p>
          <a:p>
            <a:pPr lvl="1"/>
            <a:r>
              <a:rPr lang="es-ES_tradnl" sz="2400" dirty="0">
                <a:solidFill>
                  <a:schemeClr val="tx2"/>
                </a:solidFill>
              </a:rPr>
              <a:t> </a:t>
            </a:r>
            <a:r>
              <a:rPr lang="es-ES_tradnl" sz="2400" dirty="0"/>
              <a:t>I</a:t>
            </a:r>
            <a:r>
              <a:rPr lang="es-ES_tradnl" sz="2400" dirty="0" smtClean="0"/>
              <a:t>mpacto </a:t>
            </a:r>
            <a:r>
              <a:rPr lang="es-ES_tradnl" sz="2400" dirty="0"/>
              <a:t>del </a:t>
            </a:r>
            <a:r>
              <a:rPr lang="es-ES_tradnl" sz="2400" dirty="0" smtClean="0"/>
              <a:t>acné.</a:t>
            </a:r>
            <a:endParaRPr lang="es-ES" sz="2400" dirty="0"/>
          </a:p>
          <a:p>
            <a:r>
              <a:rPr lang="es-ES_tradnl" dirty="0">
                <a:solidFill>
                  <a:schemeClr val="tx2"/>
                </a:solidFill>
              </a:rPr>
              <a:t>Pruebas </a:t>
            </a:r>
            <a:r>
              <a:rPr lang="es-ES_tradnl" dirty="0" smtClean="0">
                <a:solidFill>
                  <a:schemeClr val="tx2"/>
                </a:solidFill>
              </a:rPr>
              <a:t>complementarias.</a:t>
            </a:r>
            <a:endParaRPr lang="es-ES_tradnl" dirty="0">
              <a:solidFill>
                <a:schemeClr val="tx2"/>
              </a:solidFill>
            </a:endParaRPr>
          </a:p>
          <a:p>
            <a:pPr lvl="1"/>
            <a:r>
              <a:rPr lang="es-ES_tradnl" sz="2400" dirty="0"/>
              <a:t>Si sospecha de endocrinopatía </a:t>
            </a:r>
            <a:r>
              <a:rPr lang="es-ES_tradnl" sz="2400" dirty="0" smtClean="0"/>
              <a:t>subyacente.</a:t>
            </a:r>
            <a:endParaRPr lang="es-ES_tradnl" sz="2400" dirty="0"/>
          </a:p>
          <a:p>
            <a:endParaRPr lang="es-ES" dirty="0"/>
          </a:p>
        </p:txBody>
      </p:sp>
      <p:sp>
        <p:nvSpPr>
          <p:cNvPr id="16" name="Contenidor de text 1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0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>
          <a:xfrm>
            <a:off x="963084" y="2276872"/>
            <a:ext cx="5288954" cy="3330826"/>
          </a:xfrm>
        </p:spPr>
        <p:txBody>
          <a:bodyPr/>
          <a:lstStyle/>
          <a:p>
            <a:r>
              <a:rPr lang="es-ES" dirty="0" err="1" smtClean="0"/>
              <a:t>Doxiciclina</a:t>
            </a:r>
            <a:r>
              <a:rPr lang="es-ES" dirty="0" smtClean="0"/>
              <a:t> 100 mg/24 horas + </a:t>
            </a:r>
            <a:r>
              <a:rPr lang="es-ES" dirty="0" err="1" smtClean="0"/>
              <a:t>clindamicina</a:t>
            </a:r>
            <a:r>
              <a:rPr lang="es-ES" dirty="0" smtClean="0"/>
              <a:t> tópica.</a:t>
            </a:r>
          </a:p>
          <a:p>
            <a:r>
              <a:rPr lang="es-ES" dirty="0" smtClean="0"/>
              <a:t>Peróxido de </a:t>
            </a:r>
            <a:r>
              <a:rPr lang="es-ES" dirty="0" err="1" smtClean="0"/>
              <a:t>benzoilo</a:t>
            </a:r>
            <a:r>
              <a:rPr lang="es-ES" dirty="0" smtClean="0"/>
              <a:t> (PBO) + </a:t>
            </a:r>
            <a:r>
              <a:rPr lang="es-ES" dirty="0" err="1" smtClean="0"/>
              <a:t>retinoide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Clindamicina</a:t>
            </a:r>
            <a:r>
              <a:rPr lang="es-ES" dirty="0" smtClean="0"/>
              <a:t> + PBO.</a:t>
            </a:r>
          </a:p>
          <a:p>
            <a:r>
              <a:rPr lang="es-ES" dirty="0" err="1" smtClean="0"/>
              <a:t>Isotretinoina</a:t>
            </a:r>
            <a:r>
              <a:rPr lang="es-ES" dirty="0" smtClean="0"/>
              <a:t> tópica.</a:t>
            </a:r>
            <a:endParaRPr lang="es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idx="10"/>
          </p:nvPr>
        </p:nvSpPr>
        <p:spPr>
          <a:xfrm>
            <a:off x="911424" y="692696"/>
            <a:ext cx="10363200" cy="1035465"/>
          </a:xfrm>
        </p:spPr>
        <p:txBody>
          <a:bodyPr/>
          <a:lstStyle/>
          <a:p>
            <a:r>
              <a:rPr lang="es-ES" dirty="0" smtClean="0"/>
              <a:t>¿Qué </a:t>
            </a:r>
            <a:r>
              <a:rPr lang="es-ES" dirty="0"/>
              <a:t>tratamiento </a:t>
            </a:r>
            <a:r>
              <a:rPr lang="es-ES" dirty="0" smtClean="0"/>
              <a:t>no pautaría </a:t>
            </a:r>
            <a:r>
              <a:rPr lang="es-ES" dirty="0"/>
              <a:t>a esta paciente con acné?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Pregunta 5</a:t>
            </a:r>
            <a:endParaRPr lang="es-ES" dirty="0"/>
          </a:p>
        </p:txBody>
      </p:sp>
      <p:pic>
        <p:nvPicPr>
          <p:cNvPr id="10242" name="Picture 2" descr="http://www.enzyklopaedie-dermatologie.de/pictures/0031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38" y="1916832"/>
            <a:ext cx="518396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095543"/>
              </p:ext>
            </p:extLst>
          </p:nvPr>
        </p:nvGraphicFramePr>
        <p:xfrm>
          <a:off x="407368" y="620688"/>
          <a:ext cx="11329259" cy="5419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8179"/>
                <a:gridCol w="1584176"/>
                <a:gridCol w="3240360"/>
                <a:gridCol w="2736304"/>
                <a:gridCol w="2160240"/>
              </a:tblGrid>
              <a:tr h="388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 smtClean="0"/>
                        <a:t>Acné </a:t>
                      </a:r>
                      <a:r>
                        <a:rPr lang="es-ES_tradnl" sz="1200" dirty="0" err="1" smtClean="0"/>
                        <a:t>Comedogénico</a:t>
                      </a:r>
                      <a:endParaRPr lang="es-ES_tradnl" sz="12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 smtClean="0"/>
                        <a:t>Acné papulopustular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 smtClean="0"/>
                        <a:t>Leve a moderado</a:t>
                      </a:r>
                      <a:endParaRPr lang="es-ES_tradnl" sz="12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 smtClean="0"/>
                        <a:t>Acné </a:t>
                      </a:r>
                      <a:r>
                        <a:rPr lang="es-ES_tradnl" sz="1200" dirty="0" err="1" smtClean="0"/>
                        <a:t>papulopustular</a:t>
                      </a:r>
                      <a:r>
                        <a:rPr lang="es-ES_tradnl" sz="1200" dirty="0" smtClean="0"/>
                        <a:t> severo /nodular moderado</a:t>
                      </a:r>
                      <a:endParaRPr lang="es-ES_tradnl" sz="1200" b="1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 smtClean="0"/>
                        <a:t>Acné </a:t>
                      </a:r>
                      <a:r>
                        <a:rPr lang="es-ES_tradnl" sz="1200" dirty="0" err="1" smtClean="0"/>
                        <a:t>conglobata</a:t>
                      </a:r>
                      <a:r>
                        <a:rPr lang="es-ES_tradnl" sz="1200" dirty="0" smtClean="0"/>
                        <a:t>/ nodular severo</a:t>
                      </a:r>
                      <a:endParaRPr lang="es-ES_tradnl" sz="1200" b="1" dirty="0"/>
                    </a:p>
                  </a:txBody>
                  <a:tcPr marL="36000" marR="36000" marT="36000" marB="36000" anchor="ctr"/>
                </a:tc>
              </a:tr>
              <a:tr h="496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Recomendación Alta</a:t>
                      </a:r>
                      <a:endParaRPr lang="es-ES_tradnl" sz="14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-</a:t>
                      </a:r>
                      <a:endParaRPr lang="es-ES_tradnl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Adapaleno + PBO (fc)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o</a:t>
                      </a:r>
                      <a:endParaRPr lang="es-ES_tradnl" sz="1100" baseline="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aseline="0" dirty="0" smtClean="0"/>
                        <a:t>PBO + clindamicina (fc)</a:t>
                      </a:r>
                      <a:endParaRPr lang="es-ES_tradnl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Isotretinoina</a:t>
                      </a:r>
                      <a:endParaRPr lang="es-ES_tradnl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Isotretinoina</a:t>
                      </a:r>
                      <a:endParaRPr lang="es-ES_tradnl" sz="11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8595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Recomendación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Media</a:t>
                      </a:r>
                      <a:endParaRPr lang="es-ES_tradnl" sz="14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Retinoides tópicos</a:t>
                      </a:r>
                      <a:endParaRPr lang="es-ES_tradnl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Acido </a:t>
                      </a:r>
                      <a:r>
                        <a:rPr lang="es-ES_tradnl" sz="1100" dirty="0" err="1" smtClean="0"/>
                        <a:t>Azelaico</a:t>
                      </a:r>
                      <a:r>
                        <a:rPr lang="es-ES_tradnl" sz="1100" dirty="0" smtClean="0"/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PBO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err="1" smtClean="0"/>
                        <a:t>Retinoide</a:t>
                      </a:r>
                      <a:r>
                        <a:rPr lang="es-ES_tradnl" sz="1100" dirty="0" smtClean="0"/>
                        <a:t> tópico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Antibióticos sistémicos + adapaleno</a:t>
                      </a:r>
                      <a:endParaRPr lang="es-ES_tradnl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 smtClean="0"/>
                        <a:t>Antibióticos sistémicos + adapaleno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 smtClean="0"/>
                        <a:t>Antibióticos sistémicos + acido azelaico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 smtClean="0"/>
                        <a:t>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 smtClean="0"/>
                        <a:t>Antibióticos sistémicos + adapaleno + PBO</a:t>
                      </a:r>
                      <a:r>
                        <a:rPr lang="es-ES_tradnl" sz="1100" baseline="0" dirty="0" smtClean="0"/>
                        <a:t> (fc)</a:t>
                      </a:r>
                      <a:endParaRPr lang="es-ES_tradnl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 smtClean="0"/>
                        <a:t>Antibióticos sistémicos + acido azelaico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1896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Recomendación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Baja</a:t>
                      </a:r>
                      <a:endParaRPr lang="es-ES_tradnl" sz="14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Acido azelaico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PBO</a:t>
                      </a:r>
                      <a:endParaRPr lang="es-ES_tradnl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Luz azul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Zinc oral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Eritromicina topica + isotretinoina (fc)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Eritromicina</a:t>
                      </a:r>
                      <a:r>
                        <a:rPr lang="es-ES_tradnl" sz="1100" baseline="0" dirty="0" smtClean="0"/>
                        <a:t> topica + tretinoina (fc)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aseline="0" dirty="0" smtClean="0"/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aseline="0" dirty="0" smtClean="0"/>
                        <a:t>Antibióticos sistémicos + PBO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aseline="0" dirty="0" smtClean="0"/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aseline="0" dirty="0" smtClean="0"/>
                        <a:t>Antibióticos sistémicos + acido azelaico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aseline="0" dirty="0" smtClean="0"/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aseline="0" dirty="0" smtClean="0"/>
                        <a:t>Antibióticos sistémicos + adapaleno + PBO (fc)</a:t>
                      </a:r>
                      <a:endParaRPr lang="es-ES_tradnl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Antibióticos sistémicos + PBO</a:t>
                      </a:r>
                      <a:endParaRPr lang="es-ES_tradnl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aseline="0" dirty="0" smtClean="0"/>
                        <a:t>Antibióticos sistémicos + PBO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aseline="0" dirty="0" smtClean="0"/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aseline="0" dirty="0" smtClean="0"/>
                        <a:t>Antibióticos sistémicos + adapaleno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aseline="0" dirty="0" smtClean="0"/>
                        <a:t>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baseline="0" dirty="0" smtClean="0"/>
                        <a:t>Antibióticos sistémicos + adapaleno + PBO (fc)</a:t>
                      </a:r>
                      <a:endParaRPr lang="es-ES_tradnl" sz="1100" dirty="0" smtClean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675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</a:rPr>
                        <a:t>Alternativa para mujeres</a:t>
                      </a:r>
                      <a:endParaRPr lang="es-ES_tradnl" sz="14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-</a:t>
                      </a:r>
                      <a:endParaRPr lang="es-ES_tradnl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-</a:t>
                      </a:r>
                      <a:endParaRPr lang="es-ES_tradnl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Terapia hormonal con </a:t>
                      </a:r>
                      <a:r>
                        <a:rPr lang="es-ES_tradnl" sz="1100" dirty="0" err="1" smtClean="0"/>
                        <a:t>antiandrógenos</a:t>
                      </a:r>
                      <a:r>
                        <a:rPr lang="es-ES_tradnl" sz="1100" dirty="0" smtClean="0"/>
                        <a:t> + tratamientos tópicos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o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 smtClean="0"/>
                        <a:t>Terapia hormonal con </a:t>
                      </a:r>
                      <a:r>
                        <a:rPr lang="es-ES_tradnl" sz="1100" dirty="0" err="1" smtClean="0"/>
                        <a:t>antiandrógenos</a:t>
                      </a:r>
                      <a:r>
                        <a:rPr lang="es-ES_tradnl" sz="1100" dirty="0" smtClean="0"/>
                        <a:t> + antibióticos sistémicos</a:t>
                      </a:r>
                      <a:endParaRPr lang="es-ES_tradnl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dirty="0" smtClean="0"/>
                        <a:t>Terapia hormonal con </a:t>
                      </a:r>
                      <a:r>
                        <a:rPr lang="es-ES_tradnl" sz="1100" dirty="0" err="1" smtClean="0"/>
                        <a:t>antiandrógenos</a:t>
                      </a:r>
                      <a:r>
                        <a:rPr lang="es-ES_tradnl" sz="1100" dirty="0" smtClean="0"/>
                        <a:t> + antibióticos sistémicos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3874136" y="21492"/>
            <a:ext cx="3772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_tradnl" sz="3200" b="1" dirty="0" smtClean="0">
                <a:solidFill>
                  <a:schemeClr val="accent1"/>
                </a:solidFill>
              </a:rPr>
              <a:t>Tratamiento del acné</a:t>
            </a:r>
            <a:endParaRPr lang="es-ES" sz="3200" b="1" dirty="0">
              <a:solidFill>
                <a:schemeClr val="accent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91744" y="6021288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i="1" dirty="0" err="1">
                <a:solidFill>
                  <a:schemeClr val="accent2"/>
                </a:solidFill>
              </a:rPr>
              <a:t>Nast</a:t>
            </a:r>
            <a:r>
              <a:rPr lang="es-ES" sz="1200" i="1" dirty="0">
                <a:solidFill>
                  <a:schemeClr val="accent2"/>
                </a:solidFill>
              </a:rPr>
              <a:t> A</a:t>
            </a:r>
            <a:r>
              <a:rPr lang="es-ES" sz="1200" i="1" dirty="0" smtClean="0">
                <a:solidFill>
                  <a:schemeClr val="accent2"/>
                </a:solidFill>
              </a:rPr>
              <a:t>,  </a:t>
            </a:r>
            <a:r>
              <a:rPr lang="es-ES" sz="1200" i="1" dirty="0">
                <a:solidFill>
                  <a:schemeClr val="accent2"/>
                </a:solidFill>
              </a:rPr>
              <a:t> </a:t>
            </a:r>
            <a:r>
              <a:rPr lang="es-ES" sz="1200" i="1" dirty="0" smtClean="0">
                <a:solidFill>
                  <a:schemeClr val="accent2"/>
                </a:solidFill>
              </a:rPr>
              <a:t>et al</a:t>
            </a:r>
            <a:r>
              <a:rPr lang="es-ES" sz="1200" i="1" dirty="0">
                <a:solidFill>
                  <a:schemeClr val="accent2"/>
                </a:solidFill>
              </a:rPr>
              <a:t>. </a:t>
            </a:r>
            <a:r>
              <a:rPr lang="es-ES" sz="1200" i="1" dirty="0" err="1">
                <a:solidFill>
                  <a:schemeClr val="accent2"/>
                </a:solidFill>
              </a:rPr>
              <a:t>European</a:t>
            </a:r>
            <a:r>
              <a:rPr lang="es-ES" sz="1200" i="1" dirty="0">
                <a:solidFill>
                  <a:schemeClr val="accent2"/>
                </a:solidFill>
              </a:rPr>
              <a:t> </a:t>
            </a:r>
            <a:r>
              <a:rPr lang="es-ES" sz="1200" i="1" dirty="0" err="1">
                <a:solidFill>
                  <a:schemeClr val="accent2"/>
                </a:solidFill>
              </a:rPr>
              <a:t>Evidence-based</a:t>
            </a:r>
            <a:r>
              <a:rPr lang="es-ES" sz="1200" i="1" dirty="0">
                <a:solidFill>
                  <a:schemeClr val="accent2"/>
                </a:solidFill>
              </a:rPr>
              <a:t> (S3) </a:t>
            </a:r>
            <a:r>
              <a:rPr lang="es-ES" sz="1200" i="1" dirty="0" err="1">
                <a:solidFill>
                  <a:schemeClr val="accent2"/>
                </a:solidFill>
              </a:rPr>
              <a:t>Guidelines</a:t>
            </a:r>
            <a:r>
              <a:rPr lang="es-ES" sz="1200" i="1" dirty="0">
                <a:solidFill>
                  <a:schemeClr val="accent2"/>
                </a:solidFill>
              </a:rPr>
              <a:t> </a:t>
            </a:r>
            <a:r>
              <a:rPr lang="es-ES" sz="1200" i="1" dirty="0" err="1">
                <a:solidFill>
                  <a:schemeClr val="accent2"/>
                </a:solidFill>
              </a:rPr>
              <a:t>for</a:t>
            </a:r>
            <a:r>
              <a:rPr lang="es-ES" sz="1200" i="1" dirty="0">
                <a:solidFill>
                  <a:schemeClr val="accent2"/>
                </a:solidFill>
              </a:rPr>
              <a:t> </a:t>
            </a:r>
            <a:r>
              <a:rPr lang="es-ES" sz="1200" i="1" dirty="0" err="1">
                <a:solidFill>
                  <a:schemeClr val="accent2"/>
                </a:solidFill>
              </a:rPr>
              <a:t>the</a:t>
            </a:r>
            <a:r>
              <a:rPr lang="es-ES" sz="1200" i="1" dirty="0">
                <a:solidFill>
                  <a:schemeClr val="accent2"/>
                </a:solidFill>
              </a:rPr>
              <a:t> </a:t>
            </a:r>
            <a:r>
              <a:rPr lang="es-ES" sz="1200" i="1" dirty="0" err="1">
                <a:solidFill>
                  <a:schemeClr val="accent2"/>
                </a:solidFill>
              </a:rPr>
              <a:t>Treatment</a:t>
            </a:r>
            <a:r>
              <a:rPr lang="es-ES" sz="1200" i="1" dirty="0">
                <a:solidFill>
                  <a:schemeClr val="accent2"/>
                </a:solidFill>
              </a:rPr>
              <a:t> of </a:t>
            </a:r>
            <a:r>
              <a:rPr lang="es-ES" sz="1200" i="1" dirty="0" err="1">
                <a:solidFill>
                  <a:schemeClr val="accent2"/>
                </a:solidFill>
              </a:rPr>
              <a:t>Acne</a:t>
            </a:r>
            <a:r>
              <a:rPr lang="es-ES" sz="1200" i="1" dirty="0">
                <a:solidFill>
                  <a:schemeClr val="accent2"/>
                </a:solidFill>
              </a:rPr>
              <a:t>. J </a:t>
            </a:r>
            <a:r>
              <a:rPr lang="es-ES" sz="1200" i="1" dirty="0" err="1">
                <a:solidFill>
                  <a:schemeClr val="accent2"/>
                </a:solidFill>
              </a:rPr>
              <a:t>Eur</a:t>
            </a:r>
            <a:r>
              <a:rPr lang="es-ES" sz="1200" i="1" dirty="0">
                <a:solidFill>
                  <a:schemeClr val="accent2"/>
                </a:solidFill>
              </a:rPr>
              <a:t> </a:t>
            </a:r>
            <a:r>
              <a:rPr lang="es-ES" sz="1200" i="1" dirty="0" err="1">
                <a:solidFill>
                  <a:schemeClr val="accent2"/>
                </a:solidFill>
              </a:rPr>
              <a:t>Acad</a:t>
            </a:r>
            <a:r>
              <a:rPr lang="es-ES" sz="1200" i="1" dirty="0">
                <a:solidFill>
                  <a:schemeClr val="accent2"/>
                </a:solidFill>
              </a:rPr>
              <a:t> </a:t>
            </a:r>
            <a:r>
              <a:rPr lang="es-ES" sz="1200" i="1" dirty="0" err="1">
                <a:solidFill>
                  <a:schemeClr val="accent2"/>
                </a:solidFill>
              </a:rPr>
              <a:t>Dermatol</a:t>
            </a:r>
            <a:r>
              <a:rPr lang="es-ES" sz="1200" i="1" dirty="0">
                <a:solidFill>
                  <a:schemeClr val="accent2"/>
                </a:solidFill>
              </a:rPr>
              <a:t> </a:t>
            </a:r>
            <a:r>
              <a:rPr lang="es-ES" sz="1200" i="1" dirty="0" err="1">
                <a:solidFill>
                  <a:schemeClr val="accent2"/>
                </a:solidFill>
              </a:rPr>
              <a:t>Venereol</a:t>
            </a:r>
            <a:r>
              <a:rPr lang="es-ES" sz="1200" i="1" dirty="0">
                <a:solidFill>
                  <a:schemeClr val="accent2"/>
                </a:solidFill>
              </a:rPr>
              <a:t>. </a:t>
            </a:r>
            <a:r>
              <a:rPr lang="es-ES" sz="1200" i="1" dirty="0" smtClean="0">
                <a:solidFill>
                  <a:schemeClr val="accent2"/>
                </a:solidFill>
              </a:rPr>
              <a:t>2012</a:t>
            </a:r>
            <a:endParaRPr lang="es-ES" sz="12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Eccema atópico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Para el correcto diagnóstico, realizar una anamnesis y exploración completas.</a:t>
            </a:r>
            <a:endParaRPr lang="es-ES" dirty="0"/>
          </a:p>
        </p:txBody>
      </p:sp>
      <p:pic>
        <p:nvPicPr>
          <p:cNvPr id="3074" name="Picture 2" descr="http://www.enzyklopaedie-dermatologie.de/pictures/0110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3" y="1484784"/>
            <a:ext cx="3168352" cy="47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644560"/>
              </p:ext>
            </p:extLst>
          </p:nvPr>
        </p:nvGraphicFramePr>
        <p:xfrm>
          <a:off x="263352" y="1268760"/>
          <a:ext cx="11582400" cy="39604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16480"/>
                <a:gridCol w="2316480"/>
                <a:gridCol w="2316480"/>
                <a:gridCol w="2316480"/>
                <a:gridCol w="2316480"/>
              </a:tblGrid>
              <a:tr h="135503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Acné </a:t>
                      </a:r>
                      <a:r>
                        <a:rPr lang="es-ES" dirty="0" err="1" smtClean="0"/>
                        <a:t>comedoniano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Acné </a:t>
                      </a:r>
                      <a:r>
                        <a:rPr lang="es-ES" dirty="0" err="1" smtClean="0"/>
                        <a:t>papulopustuloso</a:t>
                      </a:r>
                      <a:r>
                        <a:rPr lang="es-ES" dirty="0" smtClean="0"/>
                        <a:t> leve o moderado </a:t>
                      </a:r>
                      <a:endParaRPr lang="es-ES" dirty="0"/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Acné </a:t>
                      </a:r>
                      <a:r>
                        <a:rPr lang="es-ES" dirty="0" err="1" smtClean="0"/>
                        <a:t>papulopustuloso</a:t>
                      </a:r>
                      <a:r>
                        <a:rPr lang="es-ES" dirty="0" smtClean="0"/>
                        <a:t> grave o nodular moderado </a:t>
                      </a:r>
                      <a:endParaRPr lang="es-ES" dirty="0"/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Acné grave </a:t>
                      </a:r>
                      <a:r>
                        <a:rPr lang="es-ES" dirty="0" err="1" smtClean="0"/>
                        <a:t>noduloquístico</a:t>
                      </a:r>
                      <a:r>
                        <a:rPr lang="es-ES" dirty="0" smtClean="0"/>
                        <a:t> o con tendencia a desarrollar cicatrices </a:t>
                      </a:r>
                      <a:endParaRPr lang="es-ES" dirty="0"/>
                    </a:p>
                  </a:txBody>
                  <a:tcPr marL="96520" marR="96520" anchor="ctr"/>
                </a:tc>
              </a:tr>
              <a:tr h="102237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Tratamiento primera elección </a:t>
                      </a:r>
                      <a:endParaRPr lang="es-ES" sz="1400" b="1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Retinoides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 tópicos</a:t>
                      </a:r>
                    </a:p>
                    <a:p>
                      <a:pPr algn="ctr"/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 tópico-POB </a:t>
                      </a:r>
                      <a:endParaRPr lang="es-ES" sz="1400" b="1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antibiótico tópico-POB</a:t>
                      </a:r>
                    </a:p>
                    <a:p>
                      <a:pPr algn="ctr"/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-PBO</a:t>
                      </a:r>
                    </a:p>
                    <a:p>
                      <a:pPr algn="ctr"/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-antibiótico tópico</a:t>
                      </a:r>
                      <a:endParaRPr lang="es-ES" sz="1400" b="1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Antibiótico oral + </a:t>
                      </a:r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 tópico-POB </a:t>
                      </a:r>
                      <a:endParaRPr lang="es-ES" sz="1400" b="1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ISO</a:t>
                      </a:r>
                      <a:endParaRPr lang="es-ES" sz="1400" b="1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</a:tr>
              <a:tr h="79151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Tratamiento segunda elección </a:t>
                      </a:r>
                      <a:endParaRPr lang="es-ES" sz="1400" b="1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POB, </a:t>
                      </a:r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ac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. salicílico, AHA o </a:t>
                      </a:r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ac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. </a:t>
                      </a:r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azelaico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 </a:t>
                      </a:r>
                      <a:endParaRPr lang="es-ES" sz="1400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Antibiótico oral ± </a:t>
                      </a:r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-POB/ POB/ </a:t>
                      </a:r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 </a:t>
                      </a:r>
                      <a:endParaRPr lang="es-ES" sz="1400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ISO</a:t>
                      </a:r>
                      <a:endParaRPr lang="es-ES" sz="1400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Antibiótico oral + </a:t>
                      </a:r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 tópico-POB </a:t>
                      </a:r>
                      <a:endParaRPr lang="es-ES" sz="1400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</a:tr>
              <a:tr h="791516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Mantenimiento</a:t>
                      </a:r>
                      <a:endParaRPr lang="es-ES" sz="1400" b="1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Retinoides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 tópicos</a:t>
                      </a:r>
                    </a:p>
                    <a:p>
                      <a:pPr algn="ctr"/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AHA </a:t>
                      </a:r>
                      <a:endParaRPr lang="es-ES" sz="1400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Retinoides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 tópicos</a:t>
                      </a:r>
                    </a:p>
                    <a:p>
                      <a:pPr algn="ctr"/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 tópico-POB</a:t>
                      </a:r>
                    </a:p>
                    <a:p>
                      <a:pPr algn="ctr"/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AHA </a:t>
                      </a:r>
                      <a:endParaRPr lang="es-ES" sz="1400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Retinoides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 tópicos</a:t>
                      </a:r>
                    </a:p>
                    <a:p>
                      <a:pPr algn="ctr"/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 tópico-POB</a:t>
                      </a:r>
                    </a:p>
                    <a:p>
                      <a:pPr algn="ctr"/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AHA</a:t>
                      </a:r>
                      <a:endParaRPr lang="es-ES" sz="1400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Retinoides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 tópicos</a:t>
                      </a:r>
                    </a:p>
                    <a:p>
                      <a:pPr algn="ctr"/>
                      <a:r>
                        <a:rPr lang="es-ES" sz="1400" dirty="0" err="1" smtClean="0">
                          <a:solidFill>
                            <a:srgbClr val="004586"/>
                          </a:solidFill>
                        </a:rPr>
                        <a:t>retinoide</a:t>
                      </a:r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 tópico-POB</a:t>
                      </a:r>
                    </a:p>
                    <a:p>
                      <a:pPr algn="ctr"/>
                      <a:r>
                        <a:rPr lang="es-ES" sz="1400" dirty="0" smtClean="0">
                          <a:solidFill>
                            <a:srgbClr val="004586"/>
                          </a:solidFill>
                        </a:rPr>
                        <a:t>AHA </a:t>
                      </a:r>
                      <a:endParaRPr lang="es-ES" sz="1400" dirty="0">
                        <a:solidFill>
                          <a:srgbClr val="004586"/>
                        </a:solidFill>
                      </a:endParaRPr>
                    </a:p>
                  </a:txBody>
                  <a:tcPr marL="96520" marR="96520" anchor="ctr"/>
                </a:tc>
              </a:tr>
            </a:tbl>
          </a:graphicData>
        </a:graphic>
      </p:graphicFrame>
      <p:sp>
        <p:nvSpPr>
          <p:cNvPr id="8" name="Contenidor de text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ES" sz="1200" dirty="0"/>
              <a:t>López-</a:t>
            </a:r>
            <a:r>
              <a:rPr lang="es-ES" sz="1200" dirty="0" err="1"/>
              <a:t>Estebaranz</a:t>
            </a:r>
            <a:r>
              <a:rPr lang="es-ES" sz="1200" dirty="0"/>
              <a:t> JL, et al. Consenso español para establecer una clasificación y un algoritmo de tratamiento del acné. Actas </a:t>
            </a:r>
            <a:r>
              <a:rPr lang="es-ES" sz="1200" dirty="0" err="1"/>
              <a:t>Dermosifiliogr</a:t>
            </a:r>
            <a:r>
              <a:rPr lang="es-ES" sz="1200" dirty="0"/>
              <a:t>. 2016. </a:t>
            </a:r>
          </a:p>
          <a:p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9600" y="159904"/>
            <a:ext cx="10972800" cy="60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Consenso español de tratamiento del acné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33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ol 4"/>
          <p:cNvSpPr>
            <a:spLocks noGrp="1"/>
          </p:cNvSpPr>
          <p:nvPr>
            <p:ph type="title"/>
          </p:nvPr>
        </p:nvSpPr>
        <p:spPr>
          <a:xfrm>
            <a:off x="609600" y="303920"/>
            <a:ext cx="10972800" cy="604800"/>
          </a:xfrm>
        </p:spPr>
        <p:txBody>
          <a:bodyPr/>
          <a:lstStyle/>
          <a:p>
            <a:r>
              <a:rPr lang="es-ES" dirty="0"/>
              <a:t>T</a:t>
            </a:r>
            <a:r>
              <a:rPr lang="es-ES" dirty="0" smtClean="0"/>
              <a:t>ratamiento </a:t>
            </a:r>
            <a:r>
              <a:rPr lang="es-ES" dirty="0"/>
              <a:t>en base a la tipología del </a:t>
            </a:r>
            <a:r>
              <a:rPr lang="es-ES" dirty="0" smtClean="0"/>
              <a:t>paciente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7" name="Contenidor de contingut 6"/>
          <p:cNvSpPr>
            <a:spLocks noGrp="1"/>
          </p:cNvSpPr>
          <p:nvPr>
            <p:ph idx="1"/>
          </p:nvPr>
        </p:nvSpPr>
        <p:spPr>
          <a:xfrm>
            <a:off x="0" y="637176"/>
            <a:ext cx="11582400" cy="4592024"/>
          </a:xfrm>
        </p:spPr>
        <p:txBody>
          <a:bodyPr>
            <a:noAutofit/>
          </a:bodyPr>
          <a:lstStyle/>
          <a:p>
            <a:r>
              <a:rPr lang="es-ES" sz="1500" b="1" dirty="0" smtClean="0"/>
              <a:t>Edad:</a:t>
            </a:r>
            <a:endParaRPr lang="es-ES" sz="1500" b="1" dirty="0"/>
          </a:p>
          <a:p>
            <a:pPr lvl="1"/>
            <a:r>
              <a:rPr lang="es-ES" sz="1500" dirty="0"/>
              <a:t>ISO CI en pacientes &lt; 12 </a:t>
            </a:r>
            <a:r>
              <a:rPr lang="es-ES" sz="1500" dirty="0" smtClean="0"/>
              <a:t>años.</a:t>
            </a:r>
            <a:endParaRPr lang="es-ES" sz="1500" dirty="0"/>
          </a:p>
          <a:p>
            <a:pPr lvl="1"/>
            <a:r>
              <a:rPr lang="es-ES" sz="1500" dirty="0"/>
              <a:t>Tetraciclinas CI en pacientes &lt; 8 </a:t>
            </a:r>
            <a:r>
              <a:rPr lang="es-ES" sz="1500" dirty="0" smtClean="0"/>
              <a:t>años.</a:t>
            </a:r>
            <a:endParaRPr lang="es-ES" sz="1500" dirty="0"/>
          </a:p>
          <a:p>
            <a:r>
              <a:rPr lang="es-ES" sz="1500" b="1" dirty="0"/>
              <a:t>Compromiso </a:t>
            </a:r>
            <a:r>
              <a:rPr lang="es-ES" sz="1500" b="1" dirty="0" smtClean="0"/>
              <a:t>psicológico:</a:t>
            </a:r>
            <a:endParaRPr lang="es-ES" sz="1500" b="1" dirty="0"/>
          </a:p>
          <a:p>
            <a:pPr lvl="1"/>
            <a:r>
              <a:rPr lang="es-ES" sz="1500" dirty="0"/>
              <a:t>Aumenta un grado de </a:t>
            </a:r>
            <a:r>
              <a:rPr lang="es-ES" sz="1500" dirty="0" smtClean="0"/>
              <a:t>gravedad.</a:t>
            </a:r>
            <a:endParaRPr lang="es-ES" sz="1500" dirty="0"/>
          </a:p>
          <a:p>
            <a:r>
              <a:rPr lang="es-ES" sz="1500" b="1" dirty="0" smtClean="0"/>
              <a:t>Comorbilidades:</a:t>
            </a:r>
            <a:endParaRPr lang="es-ES" sz="1500" b="1" dirty="0"/>
          </a:p>
          <a:p>
            <a:pPr lvl="1"/>
            <a:r>
              <a:rPr lang="es-ES" sz="1500" dirty="0" err="1"/>
              <a:t>Androgenismo</a:t>
            </a:r>
            <a:r>
              <a:rPr lang="es-ES" sz="1500" dirty="0"/>
              <a:t>: tratamiento </a:t>
            </a:r>
            <a:r>
              <a:rPr lang="es-ES" sz="1500" dirty="0" err="1"/>
              <a:t>antiandrogénico</a:t>
            </a:r>
            <a:r>
              <a:rPr lang="es-ES" sz="1500" dirty="0"/>
              <a:t> y ACO </a:t>
            </a:r>
            <a:r>
              <a:rPr lang="es-ES" sz="1500" dirty="0" err="1" smtClean="0"/>
              <a:t>antiandrogénicos</a:t>
            </a:r>
            <a:r>
              <a:rPr lang="es-ES" sz="1500" dirty="0" smtClean="0"/>
              <a:t>.</a:t>
            </a:r>
            <a:endParaRPr lang="es-ES" sz="1500" dirty="0"/>
          </a:p>
          <a:p>
            <a:pPr lvl="1"/>
            <a:r>
              <a:rPr lang="es-ES" sz="1500" dirty="0"/>
              <a:t>Enfermedad inflamatoria: no es una contraindicación de la ISO (última evidencia la relaciona con la constitución del paciente con acné</a:t>
            </a:r>
            <a:r>
              <a:rPr lang="es-ES" sz="1500" dirty="0" smtClean="0"/>
              <a:t>). </a:t>
            </a:r>
            <a:endParaRPr lang="es-ES" sz="1500" dirty="0"/>
          </a:p>
          <a:p>
            <a:r>
              <a:rPr lang="es-ES" sz="1500" b="1" dirty="0" smtClean="0"/>
              <a:t>Persistencia:</a:t>
            </a:r>
            <a:endParaRPr lang="es-ES" sz="1500" b="1" dirty="0"/>
          </a:p>
          <a:p>
            <a:pPr lvl="1"/>
            <a:r>
              <a:rPr lang="es-ES" sz="1500" dirty="0"/>
              <a:t>Usar </a:t>
            </a:r>
            <a:r>
              <a:rPr lang="es-ES" sz="1500" dirty="0" smtClean="0"/>
              <a:t>ISO.</a:t>
            </a:r>
            <a:endParaRPr lang="es-ES" sz="1500" dirty="0"/>
          </a:p>
          <a:p>
            <a:r>
              <a:rPr lang="es-ES" sz="1500" b="1" dirty="0" smtClean="0"/>
              <a:t>Gestación</a:t>
            </a:r>
            <a:r>
              <a:rPr lang="es-ES" sz="1500" dirty="0"/>
              <a:t>:</a:t>
            </a:r>
          </a:p>
          <a:p>
            <a:pPr lvl="1"/>
            <a:r>
              <a:rPr lang="es-ES" sz="1500" dirty="0"/>
              <a:t>Antibióticos </a:t>
            </a:r>
            <a:r>
              <a:rPr lang="es-ES" sz="1500" dirty="0" smtClean="0"/>
              <a:t>recomendados:</a:t>
            </a:r>
            <a:endParaRPr lang="es-ES" sz="1500" dirty="0"/>
          </a:p>
          <a:p>
            <a:pPr lvl="2"/>
            <a:r>
              <a:rPr lang="es-ES" sz="1500" dirty="0" smtClean="0"/>
              <a:t>Amoxicilina.</a:t>
            </a:r>
            <a:endParaRPr lang="es-ES" sz="1500" dirty="0"/>
          </a:p>
          <a:p>
            <a:pPr lvl="2"/>
            <a:r>
              <a:rPr lang="es-ES" sz="1500" dirty="0" smtClean="0"/>
              <a:t>Cefalosporinas. </a:t>
            </a:r>
            <a:endParaRPr lang="es-ES" sz="1500" dirty="0"/>
          </a:p>
          <a:p>
            <a:pPr lvl="2"/>
            <a:r>
              <a:rPr lang="es-ES" sz="1500" dirty="0" err="1" smtClean="0"/>
              <a:t>Eritromicina</a:t>
            </a:r>
            <a:r>
              <a:rPr lang="es-ES" sz="1500" dirty="0"/>
              <a:t>.</a:t>
            </a:r>
          </a:p>
          <a:p>
            <a:pPr lvl="2"/>
            <a:r>
              <a:rPr lang="es-ES" sz="1500" dirty="0" err="1" smtClean="0"/>
              <a:t>Azitromicina</a:t>
            </a:r>
            <a:r>
              <a:rPr lang="es-ES" sz="1500" dirty="0" smtClean="0"/>
              <a:t>. </a:t>
            </a:r>
            <a:endParaRPr lang="es-ES" sz="1500" dirty="0"/>
          </a:p>
          <a:p>
            <a:pPr lvl="2"/>
            <a:r>
              <a:rPr lang="es-ES" sz="1500" dirty="0" err="1" smtClean="0"/>
              <a:t>Clindamicina</a:t>
            </a:r>
            <a:r>
              <a:rPr lang="es-ES" sz="1500" dirty="0" smtClean="0"/>
              <a:t>.</a:t>
            </a:r>
            <a:endParaRPr lang="es-ES" sz="1500" dirty="0"/>
          </a:p>
          <a:p>
            <a:pPr lvl="1"/>
            <a:r>
              <a:rPr lang="es-ES" sz="1500" dirty="0"/>
              <a:t>Tratamiento tópico recomendado: POB y ácido </a:t>
            </a:r>
            <a:r>
              <a:rPr lang="es-ES" sz="1500" dirty="0" err="1" smtClean="0"/>
              <a:t>azelaico</a:t>
            </a:r>
            <a:r>
              <a:rPr lang="es-ES" sz="1500" dirty="0" smtClean="0"/>
              <a:t>.</a:t>
            </a:r>
            <a:endParaRPr lang="es-ES" sz="1500" dirty="0"/>
          </a:p>
          <a:p>
            <a:endParaRPr lang="es-ES" sz="1500" dirty="0"/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0"/>
          </p:nvPr>
        </p:nvSpPr>
        <p:spPr>
          <a:xfrm>
            <a:off x="6672064" y="5589240"/>
            <a:ext cx="5270376" cy="360040"/>
          </a:xfrm>
        </p:spPr>
        <p:txBody>
          <a:bodyPr>
            <a:noAutofit/>
          </a:bodyPr>
          <a:lstStyle/>
          <a:p>
            <a:r>
              <a:rPr lang="es-ES" sz="1200" dirty="0"/>
              <a:t>López-</a:t>
            </a:r>
            <a:r>
              <a:rPr lang="es-ES" sz="1200" dirty="0" err="1"/>
              <a:t>Estebaranz</a:t>
            </a:r>
            <a:r>
              <a:rPr lang="es-ES" sz="1200" dirty="0"/>
              <a:t> JL, et al. Consenso </a:t>
            </a:r>
            <a:r>
              <a:rPr lang="es-ES" sz="1200" dirty="0" err="1"/>
              <a:t>espanol</a:t>
            </a:r>
            <a:r>
              <a:rPr lang="es-ES" sz="1200" dirty="0"/>
              <a:t> para establecer una clasificación y un algoritmo de tratamiento del acné. Actas </a:t>
            </a:r>
            <a:r>
              <a:rPr lang="es-ES" sz="1200" dirty="0" err="1"/>
              <a:t>Dermosifiliogr</a:t>
            </a:r>
            <a:r>
              <a:rPr lang="es-ES" sz="1200" dirty="0"/>
              <a:t>. 2016.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41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con combinaciones </a:t>
            </a:r>
            <a:r>
              <a:rPr lang="es-ES" dirty="0" smtClean="0"/>
              <a:t>fijas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Muy útiles </a:t>
            </a:r>
            <a:r>
              <a:rPr lang="es-ES" dirty="0"/>
              <a:t>en el acné leve a moderado.</a:t>
            </a:r>
          </a:p>
          <a:p>
            <a:r>
              <a:rPr lang="es-ES" dirty="0"/>
              <a:t>Disminuyen el recuento de lesiones más que cualquier producto usado solo. </a:t>
            </a:r>
          </a:p>
          <a:p>
            <a:r>
              <a:rPr lang="es-ES" dirty="0">
                <a:solidFill>
                  <a:srgbClr val="C00000"/>
                </a:solidFill>
              </a:rPr>
              <a:t>Una vez al día</a:t>
            </a:r>
            <a:r>
              <a:rPr lang="es-ES" dirty="0"/>
              <a:t>: </a:t>
            </a:r>
            <a:r>
              <a:rPr lang="es-ES" dirty="0">
                <a:solidFill>
                  <a:schemeClr val="tx2"/>
                </a:solidFill>
              </a:rPr>
              <a:t>aumentan la confiabilidad en la terapia y mejoran el cumplimiento</a:t>
            </a:r>
            <a:r>
              <a:rPr lang="es-ES" dirty="0"/>
              <a:t>. Pueden reducir los costos.</a:t>
            </a:r>
          </a:p>
          <a:p>
            <a:r>
              <a:rPr lang="es-ES" dirty="0">
                <a:solidFill>
                  <a:srgbClr val="C00000"/>
                </a:solidFill>
              </a:rPr>
              <a:t>Actúan en 2 o más sitios blanco del proceso fisiopatológico del acné</a:t>
            </a:r>
            <a:r>
              <a:rPr lang="es-ES" dirty="0"/>
              <a:t>:  se potencian sus efectos, el comienzo de acción es más rápido y aumenta la penetración.</a:t>
            </a:r>
          </a:p>
          <a:p>
            <a:r>
              <a:rPr lang="es-ES" dirty="0"/>
              <a:t>La </a:t>
            </a:r>
            <a:r>
              <a:rPr lang="es-ES" dirty="0">
                <a:solidFill>
                  <a:srgbClr val="C00000"/>
                </a:solidFill>
              </a:rPr>
              <a:t>combinación fija </a:t>
            </a:r>
            <a:r>
              <a:rPr lang="es-ES" dirty="0" smtClean="0">
                <a:solidFill>
                  <a:srgbClr val="C00000"/>
                </a:solidFill>
              </a:rPr>
              <a:t>PBO + </a:t>
            </a:r>
            <a:r>
              <a:rPr lang="es-ES" dirty="0" err="1" smtClean="0">
                <a:solidFill>
                  <a:srgbClr val="C00000"/>
                </a:solidFill>
              </a:rPr>
              <a:t>clindamicina</a:t>
            </a:r>
            <a:r>
              <a:rPr lang="es-ES" b="1" dirty="0" smtClean="0"/>
              <a:t> </a:t>
            </a:r>
            <a:r>
              <a:rPr lang="es-ES" dirty="0"/>
              <a:t>previene el desarrollo de resistencia a los antibióticos.</a:t>
            </a:r>
          </a:p>
          <a:p>
            <a:r>
              <a:rPr lang="es-ES" dirty="0"/>
              <a:t>La </a:t>
            </a:r>
            <a:r>
              <a:rPr lang="es-ES" dirty="0">
                <a:solidFill>
                  <a:srgbClr val="C00000"/>
                </a:solidFill>
              </a:rPr>
              <a:t>combinación fija de </a:t>
            </a:r>
            <a:r>
              <a:rPr lang="es-ES" dirty="0" err="1" smtClean="0">
                <a:solidFill>
                  <a:srgbClr val="C00000"/>
                </a:solidFill>
              </a:rPr>
              <a:t>adapaleno</a:t>
            </a:r>
            <a:r>
              <a:rPr lang="es-ES" dirty="0" smtClean="0">
                <a:solidFill>
                  <a:srgbClr val="C00000"/>
                </a:solidFill>
              </a:rPr>
              <a:t> + PBO</a:t>
            </a:r>
            <a:r>
              <a:rPr lang="es-ES" b="1" dirty="0" smtClean="0"/>
              <a:t> </a:t>
            </a:r>
            <a:r>
              <a:rPr lang="es-ES" dirty="0"/>
              <a:t>es útil en la terapia de inicio y de mantenimiento.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795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Isotretinoína</a:t>
            </a:r>
            <a:r>
              <a:rPr lang="es-ES" dirty="0" smtClean="0"/>
              <a:t> oral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73280"/>
            <a:ext cx="11582400" cy="4592024"/>
          </a:xfrm>
        </p:spPr>
        <p:txBody>
          <a:bodyPr>
            <a:normAutofit/>
          </a:bodyPr>
          <a:lstStyle/>
          <a:p>
            <a:r>
              <a:rPr lang="es-ES" dirty="0"/>
              <a:t>Indicaciones:</a:t>
            </a:r>
          </a:p>
          <a:p>
            <a:pPr lvl="1"/>
            <a:r>
              <a:rPr lang="es-ES" dirty="0" smtClean="0"/>
              <a:t>Acné </a:t>
            </a:r>
            <a:r>
              <a:rPr lang="es-ES" dirty="0"/>
              <a:t>severo nódulo </a:t>
            </a:r>
            <a:r>
              <a:rPr lang="es-ES" dirty="0" smtClean="0"/>
              <a:t>quístico.</a:t>
            </a:r>
            <a:endParaRPr lang="es-ES" dirty="0"/>
          </a:p>
          <a:p>
            <a:pPr lvl="1"/>
            <a:r>
              <a:rPr lang="es-ES" dirty="0"/>
              <a:t>Acné moderado que no responde a otros </a:t>
            </a:r>
            <a:r>
              <a:rPr lang="es-ES" dirty="0" smtClean="0"/>
              <a:t>tratamientos.</a:t>
            </a:r>
            <a:endParaRPr lang="es-ES" dirty="0"/>
          </a:p>
          <a:p>
            <a:pPr lvl="1"/>
            <a:r>
              <a:rPr lang="es-ES" dirty="0"/>
              <a:t>Acné </a:t>
            </a:r>
            <a:r>
              <a:rPr lang="es-ES" dirty="0" smtClean="0"/>
              <a:t>cicatrizante.</a:t>
            </a:r>
            <a:endParaRPr lang="es-ES" dirty="0"/>
          </a:p>
          <a:p>
            <a:pPr lvl="1"/>
            <a:r>
              <a:rPr lang="es-ES" dirty="0"/>
              <a:t>Afectación </a:t>
            </a:r>
            <a:r>
              <a:rPr lang="es-ES" dirty="0" smtClean="0"/>
              <a:t>psicológica.</a:t>
            </a:r>
            <a:endParaRPr lang="es-ES" dirty="0"/>
          </a:p>
          <a:p>
            <a:r>
              <a:rPr lang="es-ES" dirty="0">
                <a:solidFill>
                  <a:srgbClr val="C00000"/>
                </a:solidFill>
              </a:rPr>
              <a:t>Dosis total acumulada 125 a 150 </a:t>
            </a:r>
            <a:r>
              <a:rPr lang="es-ES" dirty="0" smtClean="0">
                <a:solidFill>
                  <a:srgbClr val="C00000"/>
                </a:solidFill>
              </a:rPr>
              <a:t>mg/kg.</a:t>
            </a:r>
            <a:endParaRPr lang="es-ES" dirty="0">
              <a:solidFill>
                <a:srgbClr val="C00000"/>
              </a:solidFill>
            </a:endParaRPr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443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Acné: ¿cuándo derivar?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s-ES" dirty="0"/>
              <a:t>Formas </a:t>
            </a:r>
            <a:r>
              <a:rPr lang="es-ES" dirty="0" err="1"/>
              <a:t>acneiformes</a:t>
            </a:r>
            <a:r>
              <a:rPr lang="es-ES" dirty="0"/>
              <a:t> y tipos de acné candidatos a tratamiento con </a:t>
            </a:r>
            <a:r>
              <a:rPr lang="es-ES" dirty="0" err="1"/>
              <a:t>retinoides</a:t>
            </a:r>
            <a:r>
              <a:rPr lang="es-ES" dirty="0"/>
              <a:t> vía oral.</a:t>
            </a:r>
          </a:p>
          <a:p>
            <a:r>
              <a:rPr lang="es-ES" dirty="0"/>
              <a:t>Acné moderado que no mejora tras 6 meses de tratamiento combinado o con repercusión psicológica o social.</a:t>
            </a:r>
          </a:p>
          <a:p>
            <a:r>
              <a:rPr lang="es-ES" dirty="0"/>
              <a:t>Sospecha de proceso endocrinológico de base</a:t>
            </a:r>
          </a:p>
          <a:p>
            <a:r>
              <a:rPr lang="es-ES" dirty="0"/>
              <a:t>Acné activo con secuelas cicatriciales evidentes.</a:t>
            </a:r>
          </a:p>
          <a:p>
            <a:pPr marL="542925" indent="0">
              <a:buNone/>
            </a:pPr>
            <a:endParaRPr lang="es-ES" sz="32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839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Acné:</a:t>
            </a:r>
          </a:p>
          <a:p>
            <a:pPr marL="1608138" lvl="1" indent="-349250">
              <a:lnSpc>
                <a:spcPct val="105000"/>
              </a:lnSpc>
              <a:spcBef>
                <a:spcPct val="5000"/>
              </a:spcBef>
              <a:buClr>
                <a:srgbClr val="C00000"/>
              </a:buClr>
              <a:buSzPct val="125000"/>
            </a:pPr>
            <a:r>
              <a:rPr lang="es-ES" altLang="es-ES" dirty="0" smtClean="0"/>
              <a:t>Peróxido </a:t>
            </a:r>
            <a:r>
              <a:rPr lang="es-ES" altLang="es-ES" dirty="0"/>
              <a:t>de </a:t>
            </a:r>
            <a:r>
              <a:rPr lang="es-ES" altLang="es-ES" dirty="0" err="1"/>
              <a:t>benzoílo</a:t>
            </a:r>
            <a:r>
              <a:rPr lang="es-ES" altLang="es-ES" dirty="0"/>
              <a:t> + </a:t>
            </a:r>
            <a:r>
              <a:rPr lang="es-ES" altLang="es-ES" dirty="0" err="1"/>
              <a:t>clindamicina</a:t>
            </a:r>
            <a:r>
              <a:rPr lang="es-ES" altLang="es-ES" dirty="0"/>
              <a:t>/</a:t>
            </a:r>
            <a:r>
              <a:rPr lang="es-ES" altLang="es-ES" dirty="0" err="1"/>
              <a:t>adapaleno</a:t>
            </a:r>
            <a:r>
              <a:rPr lang="es-ES" altLang="es-ES" dirty="0"/>
              <a:t> tópicos evidencia A en acné leve y </a:t>
            </a:r>
            <a:r>
              <a:rPr lang="es-ES" altLang="es-ES" dirty="0" smtClean="0"/>
              <a:t> moderado </a:t>
            </a:r>
            <a:r>
              <a:rPr lang="es-ES" altLang="es-ES" dirty="0"/>
              <a:t>(I-II</a:t>
            </a:r>
            <a:r>
              <a:rPr lang="es-ES" altLang="es-ES" dirty="0" smtClean="0"/>
              <a:t>).</a:t>
            </a:r>
            <a:endParaRPr lang="es-ES" altLang="es-ES" dirty="0"/>
          </a:p>
          <a:p>
            <a:pPr marL="1608138" lvl="1" indent="-349250">
              <a:lnSpc>
                <a:spcPct val="105000"/>
              </a:lnSpc>
              <a:spcBef>
                <a:spcPct val="5000"/>
              </a:spcBef>
              <a:buClr>
                <a:srgbClr val="C00000"/>
              </a:buClr>
              <a:buSzPct val="125000"/>
            </a:pPr>
            <a:r>
              <a:rPr lang="es-ES" altLang="es-ES" dirty="0"/>
              <a:t>No tratar con antibióticos en </a:t>
            </a:r>
            <a:r>
              <a:rPr lang="es-ES" altLang="es-ES" dirty="0" smtClean="0"/>
              <a:t>monoterapia.</a:t>
            </a:r>
            <a:endParaRPr lang="es-ES" altLang="es-ES" dirty="0"/>
          </a:p>
          <a:p>
            <a:pPr marL="1608138" lvl="1" indent="-349250">
              <a:lnSpc>
                <a:spcPct val="105000"/>
              </a:lnSpc>
              <a:spcBef>
                <a:spcPct val="5000"/>
              </a:spcBef>
              <a:buClr>
                <a:srgbClr val="C00000"/>
              </a:buClr>
              <a:buSzPct val="125000"/>
            </a:pPr>
            <a:r>
              <a:rPr lang="es-ES" altLang="es-ES" dirty="0"/>
              <a:t>Explicar cómo se debe aplicar el producto, posibles efectos secundarios, control al </a:t>
            </a:r>
            <a:r>
              <a:rPr lang="es-ES" altLang="es-ES" dirty="0" smtClean="0"/>
              <a:t>mes.</a:t>
            </a:r>
            <a:endParaRPr lang="es-ES" altLang="es-ES" dirty="0"/>
          </a:p>
          <a:p>
            <a:pPr marL="1608138" lvl="1" indent="-349250">
              <a:lnSpc>
                <a:spcPct val="105000"/>
              </a:lnSpc>
              <a:spcBef>
                <a:spcPct val="5000"/>
              </a:spcBef>
              <a:buClr>
                <a:srgbClr val="C00000"/>
              </a:buClr>
              <a:buSzPct val="125000"/>
            </a:pPr>
            <a:r>
              <a:rPr lang="es-ES" altLang="es-ES" dirty="0"/>
              <a:t>Derivar para tratar con </a:t>
            </a:r>
            <a:r>
              <a:rPr lang="es-ES" altLang="es-ES" dirty="0" err="1"/>
              <a:t>isotretinoina</a:t>
            </a:r>
            <a:r>
              <a:rPr lang="es-ES" altLang="es-ES" dirty="0"/>
              <a:t> oral si nódulos, quistes o cicatrices (III-IV</a:t>
            </a:r>
            <a:r>
              <a:rPr lang="es-ES" altLang="es-ES" dirty="0" smtClean="0"/>
              <a:t>).</a:t>
            </a:r>
          </a:p>
          <a:p>
            <a:pPr marL="811213" indent="-268288">
              <a:lnSpc>
                <a:spcPct val="105000"/>
              </a:lnSpc>
              <a:spcBef>
                <a:spcPct val="5000"/>
              </a:spcBef>
              <a:buClr>
                <a:srgbClr val="C00000"/>
              </a:buClr>
              <a:buSzPct val="125000"/>
            </a:pPr>
            <a:r>
              <a:rPr lang="es-ES" altLang="es-ES" dirty="0" smtClean="0"/>
              <a:t> Eccemas:</a:t>
            </a:r>
          </a:p>
          <a:p>
            <a:pPr marL="1608138" lvl="1" indent="-349250">
              <a:lnSpc>
                <a:spcPct val="105000"/>
              </a:lnSpc>
              <a:spcBef>
                <a:spcPct val="5000"/>
              </a:spcBef>
              <a:buClr>
                <a:srgbClr val="C00000"/>
              </a:buClr>
              <a:buSzPct val="125000"/>
            </a:pPr>
            <a:r>
              <a:rPr lang="es-ES" altLang="es-ES" dirty="0"/>
              <a:t>Los corticoides tópicos de nueva generación son eficaces (clase III) y seguros en los </a:t>
            </a:r>
            <a:r>
              <a:rPr lang="es-ES" altLang="es-ES" dirty="0" smtClean="0"/>
              <a:t>eccemas.</a:t>
            </a:r>
            <a:endParaRPr lang="es-ES" altLang="es-ES" dirty="0"/>
          </a:p>
          <a:p>
            <a:pPr marL="1608138" lvl="1" indent="-349250">
              <a:lnSpc>
                <a:spcPct val="105000"/>
              </a:lnSpc>
              <a:spcBef>
                <a:spcPct val="5000"/>
              </a:spcBef>
              <a:buClr>
                <a:srgbClr val="C00000"/>
              </a:buClr>
              <a:buSzPct val="125000"/>
            </a:pPr>
            <a:r>
              <a:rPr lang="es-ES" altLang="es-ES" dirty="0"/>
              <a:t>Los emolientes en el brote de eccema no deben usarse en </a:t>
            </a:r>
            <a:r>
              <a:rPr lang="es-ES" altLang="es-ES" dirty="0" smtClean="0"/>
              <a:t>monoterapia.</a:t>
            </a:r>
            <a:endParaRPr lang="es-ES" altLang="es-ES" dirty="0"/>
          </a:p>
          <a:p>
            <a:pPr marL="1608138" lvl="1" indent="-349250">
              <a:lnSpc>
                <a:spcPct val="105000"/>
              </a:lnSpc>
              <a:spcBef>
                <a:spcPct val="5000"/>
              </a:spcBef>
              <a:buClr>
                <a:srgbClr val="C00000"/>
              </a:buClr>
              <a:buSzPct val="125000"/>
            </a:pPr>
            <a:r>
              <a:rPr lang="es-ES" altLang="es-ES" dirty="0"/>
              <a:t>Las pruebas complementarias (cultivos, pruebas </a:t>
            </a:r>
            <a:r>
              <a:rPr lang="es-ES" altLang="es-ES" dirty="0" err="1"/>
              <a:t>epicutáneas</a:t>
            </a:r>
            <a:r>
              <a:rPr lang="es-ES" altLang="es-ES" dirty="0"/>
              <a:t>, biopsias) son útiles si el diagnóstico no está </a:t>
            </a:r>
            <a:r>
              <a:rPr lang="es-ES" altLang="es-ES" dirty="0" smtClean="0"/>
              <a:t>claro.</a:t>
            </a:r>
            <a:endParaRPr lang="es-ES" altLang="es-ES" dirty="0"/>
          </a:p>
          <a:p>
            <a:pPr lvl="1">
              <a:lnSpc>
                <a:spcPct val="105000"/>
              </a:lnSpc>
              <a:spcBef>
                <a:spcPct val="5000"/>
              </a:spcBef>
              <a:buClr>
                <a:srgbClr val="C00000"/>
              </a:buClr>
              <a:buSzPct val="125000"/>
            </a:pPr>
            <a:endParaRPr lang="es-ES" altLang="es-ES" b="1" dirty="0" smtClean="0"/>
          </a:p>
          <a:p>
            <a:pPr lvl="1">
              <a:lnSpc>
                <a:spcPct val="105000"/>
              </a:lnSpc>
              <a:spcBef>
                <a:spcPct val="5000"/>
              </a:spcBef>
              <a:buClr>
                <a:srgbClr val="C00000"/>
              </a:buClr>
              <a:buSzPct val="125000"/>
            </a:pPr>
            <a:endParaRPr lang="es-ES" altLang="es-ES" b="1" dirty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716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1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Eccema dishidrótico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Suele asociarse a historia de atopia.</a:t>
            </a:r>
          </a:p>
          <a:p>
            <a:r>
              <a:rPr lang="es-ES" dirty="0" smtClean="0"/>
              <a:t>Aparición estacional.</a:t>
            </a:r>
          </a:p>
          <a:p>
            <a:pPr marL="542925" indent="0">
              <a:buNone/>
            </a:pPr>
            <a:endParaRPr lang="es-ES" dirty="0"/>
          </a:p>
        </p:txBody>
      </p:sp>
      <p:pic>
        <p:nvPicPr>
          <p:cNvPr id="4098" name="Picture 2" descr="http://www.enzyklopaedie-dermatologie.de/pictures/0110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08721"/>
            <a:ext cx="342119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Eccema de contacto </a:t>
            </a:r>
            <a:r>
              <a:rPr lang="es-ES" dirty="0" err="1" smtClean="0"/>
              <a:t>sobreinfectado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Sospecharlo si evoluciona tórpidamente y cambia de aspecto clínico.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2050" name="Picture 2" descr="http://www.enzyklopaedie-dermatologie.de/pictures/0478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56792"/>
            <a:ext cx="6480720" cy="433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Psoriasis.</a:t>
            </a:r>
            <a:endParaRPr lang="es-ES" dirty="0"/>
          </a:p>
          <a:p>
            <a:r>
              <a:rPr lang="es-ES" dirty="0"/>
              <a:t>Dermatitis de </a:t>
            </a:r>
            <a:r>
              <a:rPr lang="es-ES" dirty="0" smtClean="0"/>
              <a:t>contacto.</a:t>
            </a:r>
            <a:endParaRPr lang="es-ES" dirty="0"/>
          </a:p>
          <a:p>
            <a:r>
              <a:rPr lang="es-ES" dirty="0" smtClean="0"/>
              <a:t>Dermatofitosis.</a:t>
            </a:r>
            <a:endParaRPr lang="es-ES" dirty="0"/>
          </a:p>
          <a:p>
            <a:r>
              <a:rPr lang="es-ES" dirty="0"/>
              <a:t>Eccema </a:t>
            </a:r>
            <a:r>
              <a:rPr lang="es-ES" dirty="0" err="1"/>
              <a:t>dishidrótico</a:t>
            </a:r>
            <a:r>
              <a:rPr lang="es-ES" dirty="0"/>
              <a:t> </a:t>
            </a:r>
            <a:r>
              <a:rPr lang="es-ES" dirty="0" smtClean="0"/>
              <a:t>crónico.</a:t>
            </a:r>
            <a:endParaRPr lang="es-ES" dirty="0"/>
          </a:p>
        </p:txBody>
      </p:sp>
      <p:sp>
        <p:nvSpPr>
          <p:cNvPr id="8" name="Contenidor de text 7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s-ES" dirty="0"/>
              <a:t>Paciente que acude a consulta médica por presentar placas </a:t>
            </a:r>
            <a:r>
              <a:rPr lang="es-ES" dirty="0" err="1"/>
              <a:t>eritrodescamativas</a:t>
            </a:r>
            <a:r>
              <a:rPr lang="es-ES" dirty="0"/>
              <a:t> en manos. ¿Cuál será el diagnóstico más probable?</a:t>
            </a:r>
          </a:p>
        </p:txBody>
      </p:sp>
      <p:sp>
        <p:nvSpPr>
          <p:cNvPr id="9" name="Contenidor de text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 2</a:t>
            </a:r>
            <a:endParaRPr lang="es-ES" dirty="0"/>
          </a:p>
        </p:txBody>
      </p:sp>
      <p:pic>
        <p:nvPicPr>
          <p:cNvPr id="10" name="Picture 4" descr="http://dermatoweb2.udl.es/images/fotos/grans/derm_irritativa_contacto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060848"/>
            <a:ext cx="5013652" cy="37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Evaluación de las lesiones </a:t>
            </a:r>
            <a:r>
              <a:rPr lang="es-ES" dirty="0" err="1"/>
              <a:t>e</a:t>
            </a:r>
            <a:r>
              <a:rPr lang="es-ES" dirty="0" err="1" smtClean="0"/>
              <a:t>ritrodescamativas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130689"/>
              </p:ext>
            </p:extLst>
          </p:nvPr>
        </p:nvGraphicFramePr>
        <p:xfrm>
          <a:off x="767408" y="794200"/>
          <a:ext cx="11017224" cy="5151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1751"/>
                <a:gridCol w="8045473"/>
              </a:tblGrid>
              <a:tr h="24336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Anamnesis</a:t>
                      </a:r>
                    </a:p>
                    <a:p>
                      <a:pPr algn="ctr"/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/>
                        <a:t>Cronología de la aparición.</a:t>
                      </a:r>
                    </a:p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/>
                        <a:t>AP y AF de psoriasis, dermatitis atópica, asma o rinitis.</a:t>
                      </a:r>
                    </a:p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/>
                        <a:t>Exposición a posibles alérgenos o irritantes.</a:t>
                      </a:r>
                    </a:p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/>
                        <a:t>Historia laboral.</a:t>
                      </a:r>
                    </a:p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/>
                        <a:t>Aficiones.</a:t>
                      </a:r>
                    </a:p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/>
                        <a:t>Variación temporal.</a:t>
                      </a:r>
                    </a:p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/>
                        <a:t>Brotes en relación al trabajo.</a:t>
                      </a:r>
                    </a:p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/>
                        <a:t>Mejoría o empeoramiento durante las vacaciones.</a:t>
                      </a:r>
                      <a:endParaRPr lang="es-ES" sz="2000" dirty="0"/>
                    </a:p>
                  </a:txBody>
                  <a:tcPr anchor="ctr"/>
                </a:tc>
              </a:tr>
              <a:tr h="1260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Exploración física</a:t>
                      </a:r>
                    </a:p>
                    <a:p>
                      <a:pPr algn="ctr"/>
                      <a:endParaRPr lang="es-ES" sz="2000" dirty="0">
                        <a:solidFill>
                          <a:srgbClr val="00458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Morfología.</a:t>
                      </a:r>
                    </a:p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Distribución de las lesiones.</a:t>
                      </a:r>
                    </a:p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Presencia de lesiones en otras localizaciones.</a:t>
                      </a:r>
                    </a:p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Lesiones de psoriasis o dermatitis atópica concomitantes.</a:t>
                      </a:r>
                      <a:endParaRPr lang="es-ES" sz="2000" dirty="0">
                        <a:solidFill>
                          <a:srgbClr val="004586"/>
                        </a:solidFill>
                      </a:endParaRPr>
                    </a:p>
                  </a:txBody>
                  <a:tcPr anchor="ctr"/>
                </a:tc>
              </a:tr>
              <a:tr h="1260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Pruebas complementarias</a:t>
                      </a:r>
                    </a:p>
                    <a:p>
                      <a:pPr algn="ctr"/>
                      <a:endParaRPr lang="es-ES" sz="2000" dirty="0">
                        <a:solidFill>
                          <a:srgbClr val="00458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Pruebas </a:t>
                      </a:r>
                      <a:r>
                        <a:rPr lang="es-ES" sz="2000" dirty="0" err="1" smtClean="0">
                          <a:solidFill>
                            <a:srgbClr val="004586"/>
                          </a:solidFill>
                        </a:rPr>
                        <a:t>epicutáneas</a:t>
                      </a: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.</a:t>
                      </a:r>
                    </a:p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Cultivo micológico.</a:t>
                      </a:r>
                    </a:p>
                    <a:p>
                      <a:pPr marL="800100" lvl="1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v"/>
                      </a:pPr>
                      <a:r>
                        <a:rPr lang="es-ES" sz="2000" dirty="0" smtClean="0">
                          <a:solidFill>
                            <a:srgbClr val="004586"/>
                          </a:solidFill>
                        </a:rPr>
                        <a:t>Biopsia.</a:t>
                      </a:r>
                    </a:p>
                    <a:p>
                      <a:endParaRPr lang="es-ES" sz="2000" dirty="0">
                        <a:solidFill>
                          <a:srgbClr val="00458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1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542925" indent="0">
              <a:buNone/>
            </a:pPr>
            <a:r>
              <a:rPr lang="es-ES" sz="2800" b="1" dirty="0" smtClean="0">
                <a:solidFill>
                  <a:schemeClr val="tx2"/>
                </a:solidFill>
              </a:rPr>
              <a:t>Clasificación etiológica </a:t>
            </a:r>
          </a:p>
          <a:p>
            <a:endParaRPr lang="es-ES" b="1" dirty="0"/>
          </a:p>
          <a:p>
            <a:r>
              <a:rPr lang="es-ES" dirty="0"/>
              <a:t>Eccema de contacto </a:t>
            </a:r>
            <a:r>
              <a:rPr lang="es-ES" dirty="0" smtClean="0"/>
              <a:t>irritativo.</a:t>
            </a:r>
            <a:endParaRPr lang="es-ES" dirty="0"/>
          </a:p>
          <a:p>
            <a:r>
              <a:rPr lang="es-ES" dirty="0"/>
              <a:t>Eccema de contacto </a:t>
            </a:r>
            <a:r>
              <a:rPr lang="es-ES" dirty="0" smtClean="0"/>
              <a:t>alérgico.</a:t>
            </a:r>
            <a:endParaRPr lang="es-ES" dirty="0"/>
          </a:p>
          <a:p>
            <a:r>
              <a:rPr lang="es-ES" dirty="0"/>
              <a:t>Eccema de contacto </a:t>
            </a:r>
            <a:r>
              <a:rPr lang="es-ES" dirty="0" smtClean="0"/>
              <a:t>proteico.</a:t>
            </a:r>
            <a:endParaRPr lang="es-ES" dirty="0"/>
          </a:p>
          <a:p>
            <a:r>
              <a:rPr lang="es-ES" dirty="0"/>
              <a:t>Eccema </a:t>
            </a:r>
            <a:r>
              <a:rPr lang="es-ES" dirty="0" smtClean="0"/>
              <a:t>atópico.</a:t>
            </a:r>
            <a:endParaRPr lang="es-ES" dirty="0"/>
          </a:p>
          <a:p>
            <a:r>
              <a:rPr lang="es-ES" dirty="0"/>
              <a:t>Eccema de manos </a:t>
            </a:r>
            <a:r>
              <a:rPr lang="es-ES" dirty="0" smtClean="0"/>
              <a:t>etiológicamente inclasificable.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191344" y="5589240"/>
            <a:ext cx="11582443" cy="295162"/>
          </a:xfrm>
        </p:spPr>
        <p:txBody>
          <a:bodyPr>
            <a:noAutofit/>
          </a:bodyPr>
          <a:lstStyle/>
          <a:p>
            <a:r>
              <a:rPr lang="es-ES" sz="1200" dirty="0"/>
              <a:t>1. </a:t>
            </a:r>
            <a:r>
              <a:rPr lang="es-ES" sz="1200" dirty="0" err="1"/>
              <a:t>Menne</a:t>
            </a:r>
            <a:r>
              <a:rPr lang="es-ES" sz="1200" dirty="0"/>
              <a:t>´ T, </a:t>
            </a:r>
            <a:r>
              <a:rPr lang="es-ES" sz="1200" dirty="0" err="1"/>
              <a:t>Johansen</a:t>
            </a:r>
            <a:r>
              <a:rPr lang="es-ES" sz="1200" dirty="0"/>
              <a:t> JD, </a:t>
            </a:r>
            <a:r>
              <a:rPr lang="es-ES" sz="1200" dirty="0" err="1"/>
              <a:t>Sommerlund</a:t>
            </a:r>
            <a:r>
              <a:rPr lang="es-ES" sz="1200" dirty="0"/>
              <a:t> M, </a:t>
            </a:r>
            <a:r>
              <a:rPr lang="es-ES" sz="1200" dirty="0" err="1"/>
              <a:t>Veien</a:t>
            </a:r>
            <a:r>
              <a:rPr lang="es-ES" sz="1200" dirty="0"/>
              <a:t> NK. Hand eczema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based</a:t>
            </a:r>
            <a:r>
              <a:rPr lang="es-ES" sz="1200" dirty="0"/>
              <a:t> </a:t>
            </a:r>
            <a:r>
              <a:rPr lang="es-ES" sz="1200" dirty="0" err="1"/>
              <a:t>on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Danish</a:t>
            </a:r>
            <a:r>
              <a:rPr lang="es-ES" sz="1200" dirty="0"/>
              <a:t> </a:t>
            </a:r>
            <a:r>
              <a:rPr lang="es-ES" sz="1200" dirty="0" err="1"/>
              <a:t>guidelines</a:t>
            </a:r>
            <a:r>
              <a:rPr lang="es-ES" sz="1200" dirty="0"/>
              <a:t> </a:t>
            </a:r>
            <a:r>
              <a:rPr lang="es-ES" sz="1200" dirty="0" err="1"/>
              <a:t>for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diagnosis and </a:t>
            </a:r>
            <a:r>
              <a:rPr lang="es-ES" sz="1200" dirty="0" err="1"/>
              <a:t>treatment</a:t>
            </a:r>
            <a:r>
              <a:rPr lang="es-ES" sz="1200" dirty="0"/>
              <a:t> of </a:t>
            </a:r>
            <a:r>
              <a:rPr lang="es-ES" sz="1200" dirty="0" err="1"/>
              <a:t>hand</a:t>
            </a:r>
            <a:r>
              <a:rPr lang="es-ES" sz="1200" dirty="0"/>
              <a:t> eczema. </a:t>
            </a:r>
            <a:r>
              <a:rPr lang="es-ES" sz="1200" dirty="0" err="1"/>
              <a:t>Contact</a:t>
            </a:r>
            <a:r>
              <a:rPr lang="es-ES" sz="1200" dirty="0"/>
              <a:t> Dermatitis. 2011;65:3–12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800" b="1" dirty="0" smtClean="0">
                <a:solidFill>
                  <a:schemeClr val="tx2"/>
                </a:solidFill>
              </a:rPr>
              <a:t>Clasificación morfológica</a:t>
            </a:r>
            <a:endParaRPr lang="es-ES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S" dirty="0" smtClean="0"/>
              <a:t> </a:t>
            </a:r>
          </a:p>
          <a:p>
            <a:r>
              <a:rPr lang="es-ES" dirty="0" smtClean="0"/>
              <a:t>Eccema crónico fisurado.</a:t>
            </a:r>
            <a:endParaRPr lang="es-ES" dirty="0"/>
          </a:p>
          <a:p>
            <a:r>
              <a:rPr lang="es-ES" dirty="0"/>
              <a:t>Eccema vesiculoso o </a:t>
            </a:r>
            <a:r>
              <a:rPr lang="es-ES" dirty="0" err="1" smtClean="0"/>
              <a:t>dishidrótico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Eccema palmar </a:t>
            </a:r>
            <a:r>
              <a:rPr lang="es-ES" dirty="0" err="1" smtClean="0"/>
              <a:t>hiperqueratósico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smtClean="0"/>
              <a:t>Pulpitis.</a:t>
            </a:r>
            <a:endParaRPr lang="es-ES" dirty="0"/>
          </a:p>
          <a:p>
            <a:r>
              <a:rPr lang="es-ES" dirty="0"/>
              <a:t>Eccema </a:t>
            </a:r>
            <a:r>
              <a:rPr lang="es-ES" dirty="0" smtClean="0"/>
              <a:t>interdigital.</a:t>
            </a:r>
            <a:endParaRPr lang="es-ES" dirty="0"/>
          </a:p>
          <a:p>
            <a:r>
              <a:rPr lang="es-ES" dirty="0"/>
              <a:t>Eccema </a:t>
            </a:r>
            <a:r>
              <a:rPr lang="es-ES" dirty="0" smtClean="0"/>
              <a:t>numular.</a:t>
            </a:r>
            <a:endParaRPr lang="es-E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Clasificación del eccema en manos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446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patrones clínicos del eccema en manos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Algunos patrones harán sospechar origen exógeno (eccema de contacto):</a:t>
            </a:r>
          </a:p>
          <a:p>
            <a:pPr lvl="1"/>
            <a:r>
              <a:rPr lang="es-ES" dirty="0" smtClean="0"/>
              <a:t>Patrón </a:t>
            </a:r>
            <a:r>
              <a:rPr lang="es-ES" dirty="0"/>
              <a:t>de «agarre fino» («pinza») </a:t>
            </a:r>
            <a:r>
              <a:rPr lang="es-ES" dirty="0" smtClean="0"/>
              <a:t>(</a:t>
            </a:r>
            <a:r>
              <a:rPr lang="es-ES" dirty="0" smtClean="0">
                <a:solidFill>
                  <a:schemeClr val="tx2"/>
                </a:solidFill>
              </a:rPr>
              <a:t>fig. a</a:t>
            </a:r>
            <a:r>
              <a:rPr lang="es-ES" dirty="0" smtClean="0"/>
              <a:t>).</a:t>
            </a:r>
          </a:p>
          <a:p>
            <a:pPr lvl="1"/>
            <a:r>
              <a:rPr lang="es-ES" dirty="0" smtClean="0"/>
              <a:t>Patrón </a:t>
            </a:r>
            <a:r>
              <a:rPr lang="es-ES" dirty="0"/>
              <a:t>de «agarre palmar» (</a:t>
            </a:r>
            <a:r>
              <a:rPr lang="es-ES" dirty="0">
                <a:solidFill>
                  <a:schemeClr val="tx2"/>
                </a:solidFill>
              </a:rPr>
              <a:t>fig. </a:t>
            </a:r>
            <a:r>
              <a:rPr lang="es-ES" dirty="0" smtClean="0">
                <a:solidFill>
                  <a:schemeClr val="tx2"/>
                </a:solidFill>
              </a:rPr>
              <a:t>b</a:t>
            </a:r>
            <a:r>
              <a:rPr lang="es-ES" dirty="0" smtClean="0"/>
              <a:t>).</a:t>
            </a:r>
          </a:p>
          <a:p>
            <a:pPr lvl="1"/>
            <a:r>
              <a:rPr lang="es-ES" dirty="0" smtClean="0"/>
              <a:t>Patrón </a:t>
            </a:r>
            <a:r>
              <a:rPr lang="es-ES" dirty="0"/>
              <a:t>«en delantal» (</a:t>
            </a:r>
            <a:r>
              <a:rPr lang="es-ES" dirty="0">
                <a:solidFill>
                  <a:schemeClr val="tx2"/>
                </a:solidFill>
              </a:rPr>
              <a:t>fig. </a:t>
            </a:r>
            <a:r>
              <a:rPr lang="es-ES" dirty="0" smtClean="0">
                <a:solidFill>
                  <a:schemeClr val="tx2"/>
                </a:solidFill>
              </a:rPr>
              <a:t>c</a:t>
            </a:r>
            <a:r>
              <a:rPr lang="es-ES" dirty="0" smtClean="0"/>
              <a:t>).</a:t>
            </a:r>
          </a:p>
          <a:p>
            <a:pPr lvl="1"/>
            <a:r>
              <a:rPr lang="es-ES" dirty="0" smtClean="0"/>
              <a:t>Patrón </a:t>
            </a:r>
            <a:r>
              <a:rPr lang="es-ES" dirty="0"/>
              <a:t>«en anillo» (</a:t>
            </a:r>
            <a:r>
              <a:rPr lang="es-ES" dirty="0">
                <a:solidFill>
                  <a:schemeClr val="tx2"/>
                </a:solidFill>
              </a:rPr>
              <a:t>fig. </a:t>
            </a:r>
            <a:r>
              <a:rPr lang="es-ES" dirty="0" smtClean="0">
                <a:solidFill>
                  <a:schemeClr val="tx2"/>
                </a:solidFill>
              </a:rPr>
              <a:t>d</a:t>
            </a:r>
            <a:r>
              <a:rPr lang="es-ES" dirty="0"/>
              <a:t>).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191344" y="5445224"/>
            <a:ext cx="11582443" cy="295162"/>
          </a:xfrm>
        </p:spPr>
        <p:txBody>
          <a:bodyPr>
            <a:noAutofit/>
          </a:bodyPr>
          <a:lstStyle/>
          <a:p>
            <a:r>
              <a:rPr lang="es-ES" sz="1200" dirty="0" err="1"/>
              <a:t>Agarwal</a:t>
            </a:r>
            <a:r>
              <a:rPr lang="es-ES" sz="1200" dirty="0"/>
              <a:t> US, </a:t>
            </a:r>
            <a:r>
              <a:rPr lang="es-ES" sz="1200" dirty="0" err="1"/>
              <a:t>Besarwal</a:t>
            </a:r>
            <a:r>
              <a:rPr lang="es-ES" sz="1200" dirty="0"/>
              <a:t> RK, </a:t>
            </a:r>
            <a:r>
              <a:rPr lang="es-ES" sz="1200" dirty="0" err="1"/>
              <a:t>Gupta</a:t>
            </a:r>
            <a:r>
              <a:rPr lang="es-ES" sz="1200" dirty="0"/>
              <a:t> R, </a:t>
            </a:r>
            <a:r>
              <a:rPr lang="es-ES" sz="1200" dirty="0" err="1"/>
              <a:t>Agarwal</a:t>
            </a:r>
            <a:r>
              <a:rPr lang="es-ES" sz="1200" dirty="0"/>
              <a:t> P, </a:t>
            </a:r>
            <a:r>
              <a:rPr lang="es-ES" sz="1200" dirty="0" err="1"/>
              <a:t>Nepalia</a:t>
            </a:r>
            <a:r>
              <a:rPr lang="es-ES" sz="1200" dirty="0"/>
              <a:t> S. Hand eczema. </a:t>
            </a:r>
            <a:r>
              <a:rPr lang="es-ES" sz="1200" dirty="0" err="1"/>
              <a:t>Indian</a:t>
            </a:r>
            <a:r>
              <a:rPr lang="es-ES" sz="1200" dirty="0"/>
              <a:t> J </a:t>
            </a:r>
            <a:r>
              <a:rPr lang="es-ES" sz="1200" dirty="0" err="1"/>
              <a:t>Dermatol</a:t>
            </a:r>
            <a:r>
              <a:rPr lang="es-ES" sz="1200" dirty="0"/>
              <a:t>. 2014;59:213–24. 7. </a:t>
            </a:r>
            <a:endParaRPr lang="es-ES" sz="1200" dirty="0" smtClean="0"/>
          </a:p>
          <a:p>
            <a:r>
              <a:rPr lang="es-ES" sz="1200" dirty="0" err="1" smtClean="0"/>
              <a:t>Sheenan</a:t>
            </a:r>
            <a:r>
              <a:rPr lang="es-ES" sz="1200" dirty="0" smtClean="0"/>
              <a:t> </a:t>
            </a:r>
            <a:r>
              <a:rPr lang="es-ES" sz="1200" dirty="0"/>
              <a:t>MP, </a:t>
            </a:r>
            <a:r>
              <a:rPr lang="es-ES" sz="1200" dirty="0" err="1"/>
              <a:t>Huynh</a:t>
            </a:r>
            <a:r>
              <a:rPr lang="es-ES" sz="1200" dirty="0"/>
              <a:t> M, </a:t>
            </a:r>
            <a:r>
              <a:rPr lang="es-ES" sz="1200" dirty="0" err="1"/>
              <a:t>Chung</a:t>
            </a:r>
            <a:r>
              <a:rPr lang="es-ES" sz="1200" dirty="0"/>
              <a:t> M, </a:t>
            </a:r>
            <a:r>
              <a:rPr lang="es-ES" sz="1200" dirty="0" err="1"/>
              <a:t>Zirwas</a:t>
            </a:r>
            <a:r>
              <a:rPr lang="es-ES" sz="1200" dirty="0"/>
              <a:t> M, </a:t>
            </a:r>
            <a:r>
              <a:rPr lang="es-ES" sz="1200" dirty="0" err="1"/>
              <a:t>Feldman</a:t>
            </a:r>
            <a:r>
              <a:rPr lang="es-ES" sz="1200" dirty="0"/>
              <a:t> SR. </a:t>
            </a:r>
            <a:r>
              <a:rPr lang="es-ES" sz="1200" dirty="0" err="1"/>
              <a:t>Hands</a:t>
            </a:r>
            <a:r>
              <a:rPr lang="es-ES" sz="1200" dirty="0"/>
              <a:t>. En: </a:t>
            </a:r>
            <a:r>
              <a:rPr lang="es-ES" sz="1200" dirty="0" err="1"/>
              <a:t>Lewallen</a:t>
            </a:r>
            <a:r>
              <a:rPr lang="es-ES" sz="1200" dirty="0"/>
              <a:t> R, Clark A, </a:t>
            </a:r>
            <a:r>
              <a:rPr lang="es-ES" sz="1200" dirty="0" err="1"/>
              <a:t>Feldman</a:t>
            </a:r>
            <a:r>
              <a:rPr lang="es-ES" sz="1200" dirty="0"/>
              <a:t> SR, editores. </a:t>
            </a:r>
            <a:r>
              <a:rPr lang="es-ES" sz="1200" dirty="0" err="1"/>
              <a:t>Clinical</a:t>
            </a:r>
            <a:r>
              <a:rPr lang="es-ES" sz="1200" dirty="0"/>
              <a:t> </a:t>
            </a:r>
            <a:r>
              <a:rPr lang="es-ES" sz="1200" dirty="0" err="1"/>
              <a:t>handbook</a:t>
            </a:r>
            <a:r>
              <a:rPr lang="es-ES" sz="1200" dirty="0"/>
              <a:t> of </a:t>
            </a:r>
            <a:r>
              <a:rPr lang="es-ES" sz="1200" dirty="0" err="1"/>
              <a:t>contact</a:t>
            </a:r>
            <a:r>
              <a:rPr lang="es-ES" sz="1200" dirty="0"/>
              <a:t> </a:t>
            </a:r>
            <a:r>
              <a:rPr lang="es-ES" sz="1200" dirty="0" err="1"/>
              <a:t>dermatits</a:t>
            </a:r>
            <a:r>
              <a:rPr lang="es-ES" sz="1200" dirty="0"/>
              <a:t>. Diagnosis and </a:t>
            </a:r>
            <a:r>
              <a:rPr lang="es-ES" sz="1200" dirty="0" err="1"/>
              <a:t>management</a:t>
            </a:r>
            <a:r>
              <a:rPr lang="es-ES" sz="1200" dirty="0"/>
              <a:t> </a:t>
            </a:r>
            <a:r>
              <a:rPr lang="es-ES" sz="1200" dirty="0" err="1"/>
              <a:t>by</a:t>
            </a:r>
            <a:r>
              <a:rPr lang="es-ES" sz="1200" dirty="0"/>
              <a:t> </a:t>
            </a:r>
            <a:r>
              <a:rPr lang="es-ES" sz="1200" dirty="0" err="1"/>
              <a:t>body</a:t>
            </a:r>
            <a:r>
              <a:rPr lang="es-ES" sz="1200" dirty="0"/>
              <a:t> </a:t>
            </a:r>
            <a:r>
              <a:rPr lang="es-ES" sz="1200" dirty="0" err="1"/>
              <a:t>region</a:t>
            </a:r>
            <a:r>
              <a:rPr lang="es-ES" sz="1200" dirty="0"/>
              <a:t> Boca </a:t>
            </a:r>
            <a:r>
              <a:rPr lang="es-ES" sz="1200" dirty="0" err="1"/>
              <a:t>Rato´n</a:t>
            </a:r>
            <a:r>
              <a:rPr lang="es-ES" sz="1200" dirty="0"/>
              <a:t>: Taylor &amp; Francis </a:t>
            </a:r>
            <a:r>
              <a:rPr lang="es-ES" sz="1200" dirty="0" err="1"/>
              <a:t>group</a:t>
            </a:r>
            <a:r>
              <a:rPr lang="es-ES" sz="1200" dirty="0"/>
              <a:t>; 2015. p. 36–43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6" y="3198330"/>
            <a:ext cx="8837787" cy="232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0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DB3703F0-A6B8-46F9-B4A8-052571F311E0}" vid="{48F1D56D-FAD3-4DC2-96A7-77F88DA5108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ProgramaAAP2017Plantilla</Template>
  <TotalTime>618</TotalTime>
  <Words>2543</Words>
  <Application>Microsoft Office PowerPoint</Application>
  <PresentationFormat>Panorámica</PresentationFormat>
  <Paragraphs>403</Paragraphs>
  <Slides>36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Tema de Office</vt:lpstr>
      <vt:lpstr>Lesiones eritrodescamativas y acné. Claves diagnósticas y terapéuticas</vt:lpstr>
      <vt:lpstr>Pregunta 1</vt:lpstr>
      <vt:lpstr>Eccema atópico</vt:lpstr>
      <vt:lpstr>Eccema dishidrótico</vt:lpstr>
      <vt:lpstr>Eccema de contacto sobreinfectado</vt:lpstr>
      <vt:lpstr>Pregunta 2</vt:lpstr>
      <vt:lpstr> Evaluación de las lesiones eritrodescamativas</vt:lpstr>
      <vt:lpstr>Clasificación del eccema en manos</vt:lpstr>
      <vt:lpstr>Los patrones clínicos del eccema en manos</vt:lpstr>
      <vt:lpstr>Presentación de PowerPoint</vt:lpstr>
      <vt:lpstr>Pregunta 3</vt:lpstr>
      <vt:lpstr>Diagnóstico diferencial de placas eritrodescamativas en manos</vt:lpstr>
      <vt:lpstr>Diagnóstico diferencial</vt:lpstr>
      <vt:lpstr>Presentación de PowerPoint</vt:lpstr>
      <vt:lpstr>Tratamiento del eccema</vt:lpstr>
      <vt:lpstr>Indicaciones de los corticoides según localización</vt:lpstr>
      <vt:lpstr>Indicaciones de los corticoides según momento evolutivo</vt:lpstr>
      <vt:lpstr>Indicaciones de los excipientes</vt:lpstr>
      <vt:lpstr>Tratamiento del eccema: puntos clave</vt:lpstr>
      <vt:lpstr>Criterios de derivación de los pacientes con eccema</vt:lpstr>
      <vt:lpstr>Pregunta 4</vt:lpstr>
      <vt:lpstr>Acné: manifestaciones clínicas</vt:lpstr>
      <vt:lpstr>Presentación de PowerPoint</vt:lpstr>
      <vt:lpstr>Presentación de PowerPoint</vt:lpstr>
      <vt:lpstr>Presentación de PowerPoint</vt:lpstr>
      <vt:lpstr>Diagnóstico diferencial del acné</vt:lpstr>
      <vt:lpstr>Acné: enfoque diagnóstico</vt:lpstr>
      <vt:lpstr>Pregunta 5</vt:lpstr>
      <vt:lpstr>Presentación de PowerPoint</vt:lpstr>
      <vt:lpstr>Presentación de PowerPoint</vt:lpstr>
      <vt:lpstr>Tratamiento en base a la tipología del paciente </vt:lpstr>
      <vt:lpstr>Tratamiento con combinaciones fijas</vt:lpstr>
      <vt:lpstr>Isotretinoína oral</vt:lpstr>
      <vt:lpstr>Acné: ¿cuándo derivar?</vt:lpstr>
      <vt:lpstr>Conclusiones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Lesiones eritrodescamativas y acné.  Laves diagnósticas y terapéuticas.</dc:title>
  <dc:creator>Rosa Senan</dc:creator>
  <cp:lastModifiedBy>Live Med</cp:lastModifiedBy>
  <cp:revision>73</cp:revision>
  <dcterms:created xsi:type="dcterms:W3CDTF">2017-02-03T14:24:53Z</dcterms:created>
  <dcterms:modified xsi:type="dcterms:W3CDTF">2017-10-03T18:31:03Z</dcterms:modified>
</cp:coreProperties>
</file>