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7" r:id="rId2"/>
    <p:sldId id="303" r:id="rId3"/>
    <p:sldId id="304" r:id="rId4"/>
    <p:sldId id="260" r:id="rId5"/>
    <p:sldId id="261" r:id="rId6"/>
    <p:sldId id="305" r:id="rId7"/>
    <p:sldId id="263" r:id="rId8"/>
    <p:sldId id="306" r:id="rId9"/>
    <p:sldId id="265" r:id="rId10"/>
    <p:sldId id="266" r:id="rId11"/>
    <p:sldId id="267" r:id="rId12"/>
    <p:sldId id="268" r:id="rId13"/>
    <p:sldId id="269" r:id="rId14"/>
    <p:sldId id="270" r:id="rId15"/>
    <p:sldId id="271" r:id="rId16"/>
    <p:sldId id="272" r:id="rId17"/>
    <p:sldId id="273" r:id="rId18"/>
    <p:sldId id="274" r:id="rId19"/>
    <p:sldId id="307" r:id="rId20"/>
    <p:sldId id="276" r:id="rId21"/>
    <p:sldId id="277" r:id="rId22"/>
    <p:sldId id="278" r:id="rId23"/>
    <p:sldId id="308" r:id="rId24"/>
    <p:sldId id="280" r:id="rId25"/>
    <p:sldId id="281" r:id="rId26"/>
    <p:sldId id="282" r:id="rId27"/>
    <p:sldId id="283" r:id="rId28"/>
    <p:sldId id="284" r:id="rId29"/>
    <p:sldId id="285" r:id="rId30"/>
    <p:sldId id="286" r:id="rId31"/>
    <p:sldId id="287" r:id="rId32"/>
    <p:sldId id="288" r:id="rId33"/>
    <p:sldId id="289" r:id="rId34"/>
    <p:sldId id="309" r:id="rId35"/>
    <p:sldId id="291" r:id="rId36"/>
    <p:sldId id="292" r:id="rId37"/>
    <p:sldId id="312" r:id="rId38"/>
    <p:sldId id="293" r:id="rId39"/>
    <p:sldId id="311" r:id="rId40"/>
    <p:sldId id="295" r:id="rId41"/>
    <p:sldId id="314" r:id="rId42"/>
    <p:sldId id="297" r:id="rId43"/>
    <p:sldId id="310" r:id="rId44"/>
    <p:sldId id="299" r:id="rId45"/>
    <p:sldId id="300" r:id="rId46"/>
    <p:sldId id="301" r:id="rId47"/>
    <p:sldId id="313" r:id="rId48"/>
    <p:sldId id="315" r:id="rId4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6"/>
    <a:srgbClr val="287AC8"/>
    <a:srgbClr val="808080"/>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643" autoAdjust="0"/>
  </p:normalViewPr>
  <p:slideViewPr>
    <p:cSldViewPr>
      <p:cViewPr varScale="1">
        <p:scale>
          <a:sx n="63" d="100"/>
          <a:sy n="63" d="100"/>
        </p:scale>
        <p:origin x="900" y="6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2.5581502627628964E-3"/>
          <c:y val="0.10877262035192807"/>
          <c:w val="0.94305172173623941"/>
          <c:h val="0.62016986281479203"/>
        </c:manualLayout>
      </c:layout>
      <c:barChart>
        <c:barDir val="col"/>
        <c:grouping val="clustered"/>
        <c:varyColors val="0"/>
        <c:ser>
          <c:idx val="0"/>
          <c:order val="0"/>
          <c:tx>
            <c:strRef>
              <c:f>Hoja1!$B$1</c:f>
              <c:strCache>
                <c:ptCount val="1"/>
                <c:pt idx="0">
                  <c:v>Serie 1</c:v>
                </c:pt>
              </c:strCache>
            </c:strRef>
          </c:tx>
          <c:spPr>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extLst xmlns:c16r2="http://schemas.microsoft.com/office/drawing/2015/06/chart">
              <c:ext xmlns:c16="http://schemas.microsoft.com/office/drawing/2014/chart" uri="{C3380CC4-5D6E-409C-BE32-E72D297353CC}">
                <c16:uniqueId val="{00000001-7CA8-4845-B20A-19026CC4A498}"/>
              </c:ext>
            </c:extLst>
          </c:dPt>
          <c:dLbls>
            <c:dLbl>
              <c:idx val="0"/>
              <c:tx>
                <c:rich>
                  <a:bodyPr/>
                  <a:lstStyle/>
                  <a:p>
                    <a:r>
                      <a:rPr lang="en-US">
                        <a:solidFill>
                          <a:schemeClr val="bg1"/>
                        </a:solidFill>
                      </a:rPr>
                      <a:t>55,2%</a:t>
                    </a:r>
                  </a:p>
                </c:rich>
              </c:tx>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solidFill>
                          <a:schemeClr val="bg1"/>
                        </a:solidFill>
                      </a:rPr>
                      <a:t>67,4%</a:t>
                    </a:r>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solidFill>
                          <a:schemeClr val="bg1"/>
                        </a:solidFill>
                      </a:rPr>
                      <a:t>60,7%</a:t>
                    </a:r>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solidFill>
                          <a:schemeClr val="bg1"/>
                        </a:solidFill>
                      </a:rPr>
                      <a:t>48,6%</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SED*</c:v>
                </c:pt>
                <c:pt idx="1">
                  <c:v>ADA/EASD*</c:v>
                </c:pt>
                <c:pt idx="2">
                  <c:v>Riesgo hipoglucemia*</c:v>
                </c:pt>
                <c:pt idx="3">
                  <c:v>HbA1c &lt;7%</c:v>
                </c:pt>
              </c:strCache>
            </c:strRef>
          </c:cat>
          <c:val>
            <c:numRef>
              <c:f>Hoja1!$B$2:$B$5</c:f>
              <c:numCache>
                <c:formatCode>General</c:formatCode>
                <c:ptCount val="4"/>
                <c:pt idx="0">
                  <c:v>55.2</c:v>
                </c:pt>
                <c:pt idx="1">
                  <c:v>67.400000000000006</c:v>
                </c:pt>
                <c:pt idx="2">
                  <c:v>60.7</c:v>
                </c:pt>
                <c:pt idx="3">
                  <c:v>48.6</c:v>
                </c:pt>
              </c:numCache>
            </c:numRef>
          </c:val>
          <c:extLst xmlns:c16r2="http://schemas.microsoft.com/office/drawing/2015/06/chart">
            <c:ext xmlns:c16="http://schemas.microsoft.com/office/drawing/2014/chart" uri="{C3380CC4-5D6E-409C-BE32-E72D297353CC}">
              <c16:uniqueId val="{00000005-7CA8-4845-B20A-19026CC4A498}"/>
            </c:ext>
          </c:extLst>
        </c:ser>
        <c:dLbls>
          <c:showLegendKey val="0"/>
          <c:showVal val="0"/>
          <c:showCatName val="0"/>
          <c:showSerName val="0"/>
          <c:showPercent val="0"/>
          <c:showBubbleSize val="0"/>
        </c:dLbls>
        <c:gapWidth val="150"/>
        <c:overlap val="-25"/>
        <c:axId val="-124965312"/>
        <c:axId val="-124967488"/>
      </c:barChart>
      <c:catAx>
        <c:axId val="-124965312"/>
        <c:scaling>
          <c:orientation val="minMax"/>
        </c:scaling>
        <c:delete val="0"/>
        <c:axPos val="b"/>
        <c:numFmt formatCode="General" sourceLinked="1"/>
        <c:majorTickMark val="none"/>
        <c:minorTickMark val="none"/>
        <c:tickLblPos val="nextTo"/>
        <c:txPr>
          <a:bodyPr/>
          <a:lstStyle/>
          <a:p>
            <a:pPr>
              <a:defRPr>
                <a:solidFill>
                  <a:schemeClr val="tx2"/>
                </a:solidFill>
              </a:defRPr>
            </a:pPr>
            <a:endParaRPr lang="es-ES"/>
          </a:p>
        </c:txPr>
        <c:crossAx val="-124967488"/>
        <c:crosses val="autoZero"/>
        <c:auto val="1"/>
        <c:lblAlgn val="ctr"/>
        <c:lblOffset val="100"/>
        <c:noMultiLvlLbl val="0"/>
      </c:catAx>
      <c:valAx>
        <c:axId val="-124967488"/>
        <c:scaling>
          <c:orientation val="minMax"/>
        </c:scaling>
        <c:delete val="1"/>
        <c:axPos val="l"/>
        <c:numFmt formatCode="General" sourceLinked="1"/>
        <c:majorTickMark val="out"/>
        <c:minorTickMark val="none"/>
        <c:tickLblPos val="none"/>
        <c:crossAx val="-124965312"/>
        <c:crosses val="autoZero"/>
        <c:crossBetween val="between"/>
      </c:valAx>
      <c:spPr>
        <a:noFill/>
        <a:ln w="25388">
          <a:noFill/>
        </a:ln>
      </c:spPr>
    </c:plotArea>
    <c:plotVisOnly val="1"/>
    <c:dispBlanksAs val="gap"/>
    <c:showDLblsOverMax val="0"/>
  </c:chart>
  <c:txPr>
    <a:bodyPr/>
    <a:lstStyle/>
    <a:p>
      <a:pPr algn="ctr">
        <a:defRPr sz="1781">
          <a:solidFill>
            <a:schemeClr val="accent2"/>
          </a:solidFill>
        </a:defRPr>
      </a:pPr>
      <a:endParaRPr lang="es-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Varón</c:v>
                </c:pt>
              </c:strCache>
            </c:strRef>
          </c:tx>
          <c:spPr>
            <a:solidFill>
              <a:srgbClr val="262673"/>
            </a:solidFill>
          </c:spPr>
          <c:invertIfNegative val="0"/>
          <c:dLbls>
            <c:spPr>
              <a:noFill/>
              <a:ln>
                <a:noFill/>
              </a:ln>
              <a:effectLst/>
            </c:spPr>
            <c:txPr>
              <a:bodyPr/>
              <a:lstStyle/>
              <a:p>
                <a:pPr>
                  <a:defRPr sz="1400" baseline="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18-30 </c:v>
                </c:pt>
                <c:pt idx="1">
                  <c:v>31-45 </c:v>
                </c:pt>
                <c:pt idx="2">
                  <c:v>46-60 </c:v>
                </c:pt>
                <c:pt idx="3">
                  <c:v>61-75 </c:v>
                </c:pt>
                <c:pt idx="4">
                  <c:v>&gt; 75 </c:v>
                </c:pt>
              </c:strCache>
            </c:strRef>
          </c:cat>
          <c:val>
            <c:numRef>
              <c:f>Hoja1!$B$2:$B$6</c:f>
              <c:numCache>
                <c:formatCode>General</c:formatCode>
                <c:ptCount val="5"/>
                <c:pt idx="0">
                  <c:v>0.30000000000000032</c:v>
                </c:pt>
                <c:pt idx="1">
                  <c:v>2.1</c:v>
                </c:pt>
                <c:pt idx="2">
                  <c:v>11.9</c:v>
                </c:pt>
                <c:pt idx="3">
                  <c:v>24.8</c:v>
                </c:pt>
                <c:pt idx="4">
                  <c:v>20.7</c:v>
                </c:pt>
              </c:numCache>
            </c:numRef>
          </c:val>
        </c:ser>
        <c:ser>
          <c:idx val="1"/>
          <c:order val="1"/>
          <c:tx>
            <c:strRef>
              <c:f>Hoja1!$C$1</c:f>
              <c:strCache>
                <c:ptCount val="1"/>
                <c:pt idx="0">
                  <c:v>Mujer</c:v>
                </c:pt>
              </c:strCache>
            </c:strRef>
          </c:tx>
          <c:spPr>
            <a:solidFill>
              <a:srgbClr val="4E97D1"/>
            </a:solidFill>
          </c:spPr>
          <c:invertIfNegative val="0"/>
          <c:dLbls>
            <c:spPr>
              <a:noFill/>
              <a:ln>
                <a:noFill/>
              </a:ln>
              <a:effectLst/>
            </c:spPr>
            <c:txPr>
              <a:bodyPr/>
              <a:lstStyle/>
              <a:p>
                <a:pPr>
                  <a:defRPr sz="1400" baseline="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18-30 </c:v>
                </c:pt>
                <c:pt idx="1">
                  <c:v>31-45 </c:v>
                </c:pt>
                <c:pt idx="2">
                  <c:v>46-60 </c:v>
                </c:pt>
                <c:pt idx="3">
                  <c:v>61-75 </c:v>
                </c:pt>
                <c:pt idx="4">
                  <c:v>&gt; 75 </c:v>
                </c:pt>
              </c:strCache>
            </c:strRef>
          </c:cat>
          <c:val>
            <c:numRef>
              <c:f>Hoja1!$C$2:$C$6</c:f>
              <c:numCache>
                <c:formatCode>General</c:formatCode>
                <c:ptCount val="5"/>
                <c:pt idx="0">
                  <c:v>0.2</c:v>
                </c:pt>
                <c:pt idx="1">
                  <c:v>0.9</c:v>
                </c:pt>
                <c:pt idx="2">
                  <c:v>6.6</c:v>
                </c:pt>
                <c:pt idx="3">
                  <c:v>18.7</c:v>
                </c:pt>
                <c:pt idx="4">
                  <c:v>23.2</c:v>
                </c:pt>
              </c:numCache>
            </c:numRef>
          </c:val>
        </c:ser>
        <c:dLbls>
          <c:showLegendKey val="0"/>
          <c:showVal val="0"/>
          <c:showCatName val="0"/>
          <c:showSerName val="0"/>
          <c:showPercent val="0"/>
          <c:showBubbleSize val="0"/>
        </c:dLbls>
        <c:gapWidth val="150"/>
        <c:axId val="-1983810000"/>
        <c:axId val="-1983807280"/>
      </c:barChart>
      <c:catAx>
        <c:axId val="-1983810000"/>
        <c:scaling>
          <c:orientation val="minMax"/>
        </c:scaling>
        <c:delete val="0"/>
        <c:axPos val="b"/>
        <c:numFmt formatCode="General" sourceLinked="1"/>
        <c:majorTickMark val="out"/>
        <c:minorTickMark val="none"/>
        <c:tickLblPos val="nextTo"/>
        <c:spPr>
          <a:ln>
            <a:solidFill>
              <a:sysClr val="windowText" lastClr="000000"/>
            </a:solidFill>
          </a:ln>
        </c:spPr>
        <c:txPr>
          <a:bodyPr/>
          <a:lstStyle/>
          <a:p>
            <a:pPr>
              <a:defRPr sz="1396">
                <a:latin typeface="Arial" pitchFamily="34" charset="0"/>
                <a:cs typeface="Arial" pitchFamily="34" charset="0"/>
              </a:defRPr>
            </a:pPr>
            <a:endParaRPr lang="es-ES"/>
          </a:p>
        </c:txPr>
        <c:crossAx val="-1983807280"/>
        <c:crosses val="autoZero"/>
        <c:auto val="1"/>
        <c:lblAlgn val="ctr"/>
        <c:lblOffset val="100"/>
        <c:noMultiLvlLbl val="0"/>
      </c:catAx>
      <c:valAx>
        <c:axId val="-1983807280"/>
        <c:scaling>
          <c:orientation val="minMax"/>
          <c:max val="30"/>
          <c:min val="0"/>
        </c:scaling>
        <c:delete val="0"/>
        <c:axPos val="l"/>
        <c:numFmt formatCode="General" sourceLinked="1"/>
        <c:majorTickMark val="out"/>
        <c:minorTickMark val="none"/>
        <c:tickLblPos val="nextTo"/>
        <c:spPr>
          <a:ln>
            <a:solidFill>
              <a:sysClr val="windowText" lastClr="000000"/>
            </a:solidFill>
          </a:ln>
        </c:spPr>
        <c:txPr>
          <a:bodyPr/>
          <a:lstStyle/>
          <a:p>
            <a:pPr>
              <a:defRPr sz="1396">
                <a:latin typeface="Arial" pitchFamily="34" charset="0"/>
                <a:cs typeface="Arial" pitchFamily="34" charset="0"/>
              </a:defRPr>
            </a:pPr>
            <a:endParaRPr lang="es-ES"/>
          </a:p>
        </c:txPr>
        <c:crossAx val="-1983810000"/>
        <c:crosses val="autoZero"/>
        <c:crossBetween val="between"/>
        <c:majorUnit val="5"/>
        <c:minorUnit val="1"/>
      </c:valAx>
      <c:spPr>
        <a:noFill/>
        <a:ln w="25323">
          <a:noFill/>
        </a:ln>
      </c:spPr>
    </c:plotArea>
    <c:legend>
      <c:legendPos val="r"/>
      <c:layout>
        <c:manualLayout>
          <c:xMode val="edge"/>
          <c:yMode val="edge"/>
          <c:x val="0.86583990980834269"/>
          <c:y val="0.40977443609022551"/>
          <c:w val="0.11837655016910953"/>
          <c:h val="0.14849624060150399"/>
        </c:manualLayout>
      </c:layout>
      <c:overlay val="0"/>
      <c:txPr>
        <a:bodyPr/>
        <a:lstStyle/>
        <a:p>
          <a:pPr>
            <a:defRPr sz="1595">
              <a:latin typeface="+mn-lt"/>
              <a:cs typeface="Arial" pitchFamily="34" charset="0"/>
            </a:defRPr>
          </a:pPr>
          <a:endParaRPr lang="es-ES"/>
        </a:p>
      </c:txPr>
    </c:legend>
    <c:plotVisOnly val="1"/>
    <c:dispBlanksAs val="gap"/>
    <c:showDLblsOverMax val="0"/>
  </c:chart>
  <c:spPr>
    <a:ln>
      <a:noFill/>
    </a:ln>
  </c:spPr>
  <c:txPr>
    <a:bodyPr/>
    <a:lstStyle/>
    <a:p>
      <a:pPr>
        <a:defRPr sz="1795"/>
      </a:pPr>
      <a:endParaRPr lang="es-E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emf"/></Relationships>
</file>

<file path=ppt/drawings/drawing1.xml><?xml version="1.0" encoding="utf-8"?>
<c:userShapes xmlns:c="http://schemas.openxmlformats.org/drawingml/2006/chart">
  <cdr:relSizeAnchor xmlns:cdr="http://schemas.openxmlformats.org/drawingml/2006/chartDrawing">
    <cdr:from>
      <cdr:x>0.03493</cdr:x>
      <cdr:y>0.11839</cdr:y>
    </cdr:from>
    <cdr:to>
      <cdr:x>0.96507</cdr:x>
      <cdr:y>0.24865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46093" y="443369"/>
          <a:ext cx="6553138" cy="48781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06434A-7011-4046-B27F-9B9B0A0208CE}" type="datetimeFigureOut">
              <a:rPr lang="es-ES" smtClean="0"/>
              <a:t>03/10/2017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920791-3844-4429-BF6B-6A51242FBDC5}" type="slidenum">
              <a:rPr lang="es-ES" smtClean="0"/>
              <a:t>‹Nº›</a:t>
            </a:fld>
            <a:endParaRPr lang="es-ES"/>
          </a:p>
        </p:txBody>
      </p:sp>
    </p:spTree>
    <p:extLst>
      <p:ext uri="{BB962C8B-B14F-4D97-AF65-F5344CB8AC3E}">
        <p14:creationId xmlns:p14="http://schemas.microsoft.com/office/powerpoint/2010/main" val="3098808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E9DA3-B400-46AB-A4B7-57942428BB42}" type="datetimeFigureOut">
              <a:rPr lang="es-ES" smtClean="0"/>
              <a:t>03/10/2017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86643-65A2-46E8-B7E6-AB1389535177}" type="slidenum">
              <a:rPr lang="es-ES" smtClean="0"/>
              <a:t>‹Nº›</a:t>
            </a:fld>
            <a:endParaRPr lang="es-ES"/>
          </a:p>
        </p:txBody>
      </p:sp>
    </p:spTree>
    <p:extLst>
      <p:ext uri="{BB962C8B-B14F-4D97-AF65-F5344CB8AC3E}">
        <p14:creationId xmlns:p14="http://schemas.microsoft.com/office/powerpoint/2010/main" val="341925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E86643-65A2-46E8-B7E6-AB1389535177}" type="slidenum">
              <a:rPr lang="es-ES" smtClean="0"/>
              <a:t>2</a:t>
            </a:fld>
            <a:endParaRPr lang="es-ES"/>
          </a:p>
        </p:txBody>
      </p:sp>
    </p:spTree>
    <p:extLst>
      <p:ext uri="{BB962C8B-B14F-4D97-AF65-F5344CB8AC3E}">
        <p14:creationId xmlns:p14="http://schemas.microsoft.com/office/powerpoint/2010/main" val="235001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Rectangle 3"/>
          <p:cNvSpPr>
            <a:spLocks noGrp="1"/>
          </p:cNvSpPr>
          <p:nvPr>
            <p:ph type="body" idx="1"/>
          </p:nvPr>
        </p:nvSpPr>
        <p:spPr bwMode="auto">
          <a:xfrm>
            <a:off x="685800" y="4341813"/>
            <a:ext cx="56673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625"/>
              </a:spcBef>
            </a:pPr>
            <a:r>
              <a:rPr lang="en-US" altLang="es-ES" sz="800" smtClean="0">
                <a:solidFill>
                  <a:srgbClr val="FF0000"/>
                </a:solidFill>
                <a:cs typeface="Arial" pitchFamily="34" charset="0"/>
              </a:rPr>
              <a:t>cHDL: </a:t>
            </a:r>
            <a:r>
              <a:rPr lang="es-ES" altLang="es-ES" smtClean="0"/>
              <a:t>colesterol asociado a lipoproteínas de alta densidad; </a:t>
            </a:r>
            <a:r>
              <a:rPr lang="en-US" altLang="es-ES" sz="800" smtClean="0">
                <a:solidFill>
                  <a:srgbClr val="FF0000"/>
                </a:solidFill>
                <a:cs typeface="Arial" pitchFamily="34" charset="0"/>
              </a:rPr>
              <a:t>HTA: hipertensión arterial.</a:t>
            </a:r>
          </a:p>
          <a:p>
            <a:pPr eaLnBrk="1" hangingPunct="1">
              <a:spcBef>
                <a:spcPts val="1625"/>
              </a:spcBef>
            </a:pPr>
            <a:endParaRPr lang="en-US" altLang="es-ES" sz="800" smtClean="0">
              <a:solidFill>
                <a:srgbClr val="FF0000"/>
              </a:solidFill>
              <a:cs typeface="Arial" pitchFamily="34" charset="0"/>
            </a:endParaRPr>
          </a:p>
          <a:p>
            <a:pPr eaLnBrk="1" hangingPunct="1">
              <a:spcBef>
                <a:spcPts val="1625"/>
              </a:spcBef>
            </a:pPr>
            <a:r>
              <a:rPr lang="en-US" altLang="es-ES" sz="800" i="1" smtClean="0"/>
              <a:t>Referencia bibliográfica</a:t>
            </a:r>
            <a:endParaRPr lang="en-US" altLang="es-ES" sz="800" smtClean="0">
              <a:solidFill>
                <a:srgbClr val="FF0000"/>
              </a:solidFill>
              <a:cs typeface="Arial" pitchFamily="34" charset="0"/>
            </a:endParaRPr>
          </a:p>
          <a:p>
            <a:pPr eaLnBrk="1" hangingPunct="1">
              <a:spcBef>
                <a:spcPts val="1625"/>
              </a:spcBef>
            </a:pPr>
            <a:r>
              <a:rPr lang="es-ES" altLang="es-ES" sz="800" smtClean="0"/>
              <a:t>-Pérez A, Mediavilla JJ, Miñambres I, González-Segura D. </a:t>
            </a:r>
            <a:r>
              <a:rPr lang="en-US" altLang="es-ES" sz="800" smtClean="0"/>
              <a:t>Glycemic control in patients with type 2 diabetes mellitus in Spain. </a:t>
            </a:r>
            <a:r>
              <a:rPr lang="es-ES" altLang="es-ES" sz="800" smtClean="0"/>
              <a:t>Rev Clin Esp. 2014;214:429-36.</a:t>
            </a:r>
          </a:p>
          <a:p>
            <a:pPr eaLnBrk="1" hangingPunct="1">
              <a:spcBef>
                <a:spcPts val="1625"/>
              </a:spcBef>
            </a:pPr>
            <a:endParaRPr lang="en-US" altLang="es-ES" sz="800" smtClean="0">
              <a:solidFill>
                <a:srgbClr val="FF0000"/>
              </a:solidFill>
              <a:cs typeface="Arial" pitchFamily="34" charset="0"/>
            </a:endParaRPr>
          </a:p>
        </p:txBody>
      </p:sp>
      <p:sp>
        <p:nvSpPr>
          <p:cNvPr id="191492"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45" tIns="45469" rIns="90945" bIns="45469" anchor="b"/>
          <a:lstStyle>
            <a:lvl1pPr defTabSz="908050" eaLnBrk="0" hangingPunct="0">
              <a:spcBef>
                <a:spcPct val="30000"/>
              </a:spcBef>
              <a:defRPr sz="1200">
                <a:solidFill>
                  <a:schemeClr val="tx1"/>
                </a:solidFill>
                <a:latin typeface="Calibri" pitchFamily="34" charset="0"/>
              </a:defRPr>
            </a:lvl1pPr>
            <a:lvl2pPr marL="742950" indent="-285750" defTabSz="908050" eaLnBrk="0" hangingPunct="0">
              <a:spcBef>
                <a:spcPct val="30000"/>
              </a:spcBef>
              <a:defRPr sz="1200">
                <a:solidFill>
                  <a:schemeClr val="tx1"/>
                </a:solidFill>
                <a:latin typeface="Calibri" pitchFamily="34" charset="0"/>
              </a:defRPr>
            </a:lvl2pPr>
            <a:lvl3pPr marL="1143000" indent="-228600" defTabSz="908050" eaLnBrk="0" hangingPunct="0">
              <a:spcBef>
                <a:spcPct val="30000"/>
              </a:spcBef>
              <a:defRPr sz="1200">
                <a:solidFill>
                  <a:schemeClr val="tx1"/>
                </a:solidFill>
                <a:latin typeface="Calibri" pitchFamily="34" charset="0"/>
              </a:defRPr>
            </a:lvl3pPr>
            <a:lvl4pPr marL="1600200" indent="-228600" defTabSz="908050" eaLnBrk="0" hangingPunct="0">
              <a:spcBef>
                <a:spcPct val="30000"/>
              </a:spcBef>
              <a:defRPr sz="1200">
                <a:solidFill>
                  <a:schemeClr val="tx1"/>
                </a:solidFill>
                <a:latin typeface="Calibri" pitchFamily="34" charset="0"/>
              </a:defRPr>
            </a:lvl4pPr>
            <a:lvl5pPr marL="2057400" indent="-228600" defTabSz="908050" eaLnBrk="0" hangingPunct="0">
              <a:spcBef>
                <a:spcPct val="30000"/>
              </a:spcBef>
              <a:defRPr sz="1200">
                <a:solidFill>
                  <a:schemeClr val="tx1"/>
                </a:solidFill>
                <a:latin typeface="Calibri" pitchFamily="34" charset="0"/>
              </a:defRPr>
            </a:lvl5pPr>
            <a:lvl6pPr marL="2514600" indent="-228600" defTabSz="908050" eaLnBrk="0" fontAlgn="base" hangingPunct="0">
              <a:spcBef>
                <a:spcPct val="30000"/>
              </a:spcBef>
              <a:spcAft>
                <a:spcPct val="0"/>
              </a:spcAft>
              <a:defRPr sz="1200">
                <a:solidFill>
                  <a:schemeClr val="tx1"/>
                </a:solidFill>
                <a:latin typeface="Calibri" pitchFamily="34" charset="0"/>
              </a:defRPr>
            </a:lvl6pPr>
            <a:lvl7pPr marL="2971800" indent="-228600" defTabSz="908050" eaLnBrk="0" fontAlgn="base" hangingPunct="0">
              <a:spcBef>
                <a:spcPct val="30000"/>
              </a:spcBef>
              <a:spcAft>
                <a:spcPct val="0"/>
              </a:spcAft>
              <a:defRPr sz="1200">
                <a:solidFill>
                  <a:schemeClr val="tx1"/>
                </a:solidFill>
                <a:latin typeface="Calibri" pitchFamily="34" charset="0"/>
              </a:defRPr>
            </a:lvl7pPr>
            <a:lvl8pPr marL="3429000" indent="-228600" defTabSz="908050" eaLnBrk="0" fontAlgn="base" hangingPunct="0">
              <a:spcBef>
                <a:spcPct val="30000"/>
              </a:spcBef>
              <a:spcAft>
                <a:spcPct val="0"/>
              </a:spcAft>
              <a:defRPr sz="1200">
                <a:solidFill>
                  <a:schemeClr val="tx1"/>
                </a:solidFill>
                <a:latin typeface="Calibri" pitchFamily="34" charset="0"/>
              </a:defRPr>
            </a:lvl8pPr>
            <a:lvl9pPr marL="3886200" indent="-228600" defTabSz="90805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79C2044F-B416-4859-A6CD-029E9B970F6D}" type="slidenum">
              <a:rPr lang="en-US" altLang="es-ES" smtClean="0">
                <a:solidFill>
                  <a:srgbClr val="000000"/>
                </a:solidFill>
                <a:ea typeface="MS PGothic" pitchFamily="34" charset="-128"/>
                <a:cs typeface="Arial" pitchFamily="34" charset="0"/>
              </a:rPr>
              <a:pPr algn="r" eaLnBrk="1" fontAlgn="base" hangingPunct="1">
                <a:spcBef>
                  <a:spcPct val="0"/>
                </a:spcBef>
                <a:spcAft>
                  <a:spcPct val="0"/>
                </a:spcAft>
              </a:pPr>
              <a:t>20</a:t>
            </a:fld>
            <a:endParaRPr lang="en-US" altLang="es-ES" smtClean="0">
              <a:solidFill>
                <a:srgbClr val="000000"/>
              </a:solidFill>
              <a:ea typeface="MS PGothic" pitchFamily="34" charset="-128"/>
              <a:cs typeface="Arial" pitchFamily="34" charset="0"/>
            </a:endParaRPr>
          </a:p>
        </p:txBody>
      </p:sp>
    </p:spTree>
    <p:extLst>
      <p:ext uri="{BB962C8B-B14F-4D97-AF65-F5344CB8AC3E}">
        <p14:creationId xmlns:p14="http://schemas.microsoft.com/office/powerpoint/2010/main" val="3697322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normAutofit fontScale="47500" lnSpcReduction="20000"/>
          </a:bodyPr>
          <a:lstStyle/>
          <a:p>
            <a:pPr marL="228600" indent="-228600">
              <a:buAutoNum type="arabicParenR"/>
            </a:pPr>
            <a:endParaRPr lang="es-ES_tradnl" dirty="0" smtClean="0"/>
          </a:p>
          <a:p>
            <a:pPr marL="228600" indent="-228600">
              <a:buAutoNum type="arabicParenR"/>
            </a:pPr>
            <a:r>
              <a:rPr lang="es-ES_tradnl" dirty="0" smtClean="0"/>
              <a:t>El</a:t>
            </a:r>
            <a:r>
              <a:rPr lang="es-ES_tradnl" baseline="0" dirty="0" smtClean="0"/>
              <a:t> presente algoritmo sólo pretende ser un apoyo para la toma de decisiones y no exime de realizar un adecuado juicio clínico que debe basarse en la individualización de objetivos y estrategias, en las preferencias y prioridades del paciente, y en las especificaciones incluidas en las respectivas fichas técnicas de los medicamentos.</a:t>
            </a:r>
          </a:p>
          <a:p>
            <a:pPr marL="228600" indent="-228600">
              <a:buAutoNum type="arabicParenR"/>
            </a:pPr>
            <a:r>
              <a:rPr lang="es-ES_tradnl" baseline="0" dirty="0" smtClean="0"/>
              <a:t> </a:t>
            </a:r>
            <a:r>
              <a:rPr lang="es-ES_tradnl" dirty="0" smtClean="0"/>
              <a:t>El presente algoritmo, aunque está centrado en pacientes con obesidad, puede ser</a:t>
            </a:r>
            <a:r>
              <a:rPr lang="es-ES_tradnl" baseline="0" dirty="0" smtClean="0"/>
              <a:t> también</a:t>
            </a:r>
            <a:r>
              <a:rPr lang="es-ES_tradnl" dirty="0" smtClean="0"/>
              <a:t> aplicable a los pacientes con diabetes y un índice de masa corporal (IMC) ≥ 25 kg/m</a:t>
            </a:r>
            <a:r>
              <a:rPr lang="es-ES_tradnl" baseline="30000" dirty="0" smtClean="0"/>
              <a:t>2</a:t>
            </a:r>
            <a:r>
              <a:rPr lang="es-ES_tradnl" baseline="0" dirty="0" smtClean="0"/>
              <a:t> y/o un perímetro de cintura  ≥ 94 cm en varones o  ≥80 cm en mujeres (raza caucásica), especialmente si la pérdida de peso constituye un objetivo prioritario por existir complicaciones asociadas al sobrepeso (enfermedad cardiovascular, múltiples factores de riesgo vascular [hipertensión arterial, </a:t>
            </a:r>
            <a:r>
              <a:rPr lang="es-ES_tradnl" baseline="0" dirty="0" err="1" smtClean="0"/>
              <a:t>dislipemia</a:t>
            </a:r>
            <a:r>
              <a:rPr lang="es-ES_tradnl" baseline="0" dirty="0" smtClean="0"/>
              <a:t>], síndrome de apnea-</a:t>
            </a:r>
            <a:r>
              <a:rPr lang="es-ES_tradnl" baseline="0" dirty="0" err="1" smtClean="0"/>
              <a:t>hipopnea</a:t>
            </a:r>
            <a:r>
              <a:rPr lang="es-ES_tradnl" baseline="0" dirty="0" smtClean="0"/>
              <a:t> del sueño, </a:t>
            </a:r>
            <a:r>
              <a:rPr lang="es-ES_tradnl" baseline="0" dirty="0" err="1" smtClean="0"/>
              <a:t>esteatosis</a:t>
            </a:r>
            <a:r>
              <a:rPr lang="es-ES_tradnl" baseline="0" dirty="0" smtClean="0"/>
              <a:t> hepática, hipogonadismo, hipogonadismo en varones, </a:t>
            </a:r>
            <a:r>
              <a:rPr lang="es-ES_tradnl" baseline="0" dirty="0" err="1" smtClean="0"/>
              <a:t>gonartrosis</a:t>
            </a:r>
            <a:r>
              <a:rPr lang="es-ES_tradnl" baseline="0" dirty="0" smtClean="0"/>
              <a:t>).</a:t>
            </a:r>
          </a:p>
          <a:p>
            <a:pPr marL="228600" indent="-228600">
              <a:buAutoNum type="arabicParenR"/>
            </a:pPr>
            <a:r>
              <a:rPr lang="es-ES_tradnl" sz="1200" dirty="0" smtClean="0"/>
              <a:t>El IMC </a:t>
            </a:r>
            <a:r>
              <a:rPr lang="es-ES_tradnl" sz="1200" dirty="0" err="1" smtClean="0"/>
              <a:t>infraestima</a:t>
            </a:r>
            <a:r>
              <a:rPr lang="es-ES_tradnl" sz="1200" dirty="0" smtClean="0"/>
              <a:t> el grado de adiposidad en ancianos y en determinadas etnias (asiáticos, latinos).</a:t>
            </a:r>
            <a:r>
              <a:rPr lang="es-ES_tradnl" sz="1200" baseline="0" dirty="0" smtClean="0"/>
              <a:t> Para el diagnóstico de obesidad abdominal deben utilizarse los puntos de corte establecidos para las diferentes etnias (Alberti KG, et al. </a:t>
            </a:r>
            <a:r>
              <a:rPr lang="es-ES_tradnl" sz="1200" baseline="0" dirty="0" err="1" smtClean="0"/>
              <a:t>Circulation</a:t>
            </a:r>
            <a:r>
              <a:rPr lang="es-ES_tradnl" sz="1200" baseline="0" dirty="0" smtClean="0"/>
              <a:t> 2009).</a:t>
            </a:r>
            <a:endParaRPr lang="es-ES_tradnl" sz="1200" dirty="0" smtClean="0"/>
          </a:p>
          <a:p>
            <a:pPr marL="228600" indent="-228600">
              <a:buAutoNum type="arabicParenR"/>
            </a:pPr>
            <a:r>
              <a:rPr lang="es-ES_tradnl" sz="1200" dirty="0" smtClean="0"/>
              <a:t>Características de un programa de modificación del estilo de vida (MEV) intensiva: </a:t>
            </a:r>
            <a:r>
              <a:rPr lang="es-ES_tradnl" sz="1200" dirty="0" err="1" smtClean="0"/>
              <a:t>multidisciplinariedad</a:t>
            </a:r>
            <a:r>
              <a:rPr lang="es-ES_tradnl" sz="1200" dirty="0" smtClean="0"/>
              <a:t>, individualización (considerar preferencias y aptitudes</a:t>
            </a:r>
            <a:r>
              <a:rPr lang="es-ES_tradnl" sz="1200" baseline="0" dirty="0" smtClean="0"/>
              <a:t> del paciente) y</a:t>
            </a:r>
            <a:r>
              <a:rPr lang="es-ES_tradnl" sz="1200" dirty="0" smtClean="0"/>
              <a:t> estructuración (mínimo de 14 sesiones</a:t>
            </a:r>
            <a:r>
              <a:rPr lang="es-ES_tradnl" sz="1200" baseline="0" dirty="0" smtClean="0"/>
              <a:t> individuales o en grupo durante un mínimo de 6 meses). DMBC: dieta muy baja en calorías.</a:t>
            </a:r>
          </a:p>
          <a:p>
            <a:pPr marL="228600" indent="-228600">
              <a:buAutoNum type="arabicParenR"/>
            </a:pPr>
            <a:r>
              <a:rPr lang="es-ES_tradnl" sz="1200" baseline="0" dirty="0" smtClean="0"/>
              <a:t>En pacientes que no respondan a metformina, la elección del fármaco dependerá de varios factores. Los agonistas del receptor del GLP-1 (AR GLP-1) proporcionan mayor potencia </a:t>
            </a:r>
            <a:r>
              <a:rPr lang="es-ES_tradnl" sz="1200" baseline="0" dirty="0" err="1" smtClean="0"/>
              <a:t>hipoglucemiante</a:t>
            </a:r>
            <a:r>
              <a:rPr lang="es-ES_tradnl" sz="1200" baseline="0" dirty="0" smtClean="0"/>
              <a:t> y, en un subgrupo de pacientes pueden inducir una pérdida ponderal importante. En pacientes tratados con AR GLP-1 se considera que no existe respuesta terapéutica si a los 6 meses de tratamiento la HbA1c no ha bajado </a:t>
            </a:r>
            <a:r>
              <a:rPr lang="es-ES_tradnl" sz="1200" baseline="0" dirty="0" err="1" smtClean="0"/>
              <a:t>≥</a:t>
            </a:r>
            <a:r>
              <a:rPr lang="es-ES_tradnl" sz="1200" baseline="0" dirty="0" smtClean="0"/>
              <a:t> 1% y el peso corporal no se ha reducido </a:t>
            </a:r>
            <a:r>
              <a:rPr lang="es-ES_tradnl" sz="1200" baseline="0" dirty="0" err="1" smtClean="0"/>
              <a:t>≥</a:t>
            </a:r>
            <a:r>
              <a:rPr lang="es-ES_tradnl" sz="1200" baseline="0" dirty="0" smtClean="0"/>
              <a:t> 3% (criterios NICE). No obstante, pérdidas de peso inferiores pueden ser consideradas clínicamente significativas. Los inhibidores del SGLT-2 (I SGLT-2) son eficaces, tanto sobre la pérdida de peso como en el descenso de la HbA1c, con independencia del tiempo de evolución de la diabetes. Los inhibidores de la DPP-4 (I DPP-4) tienen un efecto ponderal neutro, por lo que deben considerarse sólo como alternativa en pacientes con contraindicación a los AR GLP-1 o I SGLT-2. El uso de terapias </a:t>
            </a:r>
            <a:r>
              <a:rPr lang="es-ES_tradnl" sz="1200" baseline="0" dirty="0" err="1" smtClean="0"/>
              <a:t>incretínicas</a:t>
            </a:r>
            <a:r>
              <a:rPr lang="es-ES_tradnl" sz="1200" baseline="0" dirty="0" smtClean="0"/>
              <a:t> no se recomienda en pacientes con antecedentes de pancreatitis. Los I SGLT-2 se asocian a </a:t>
            </a:r>
            <a:r>
              <a:rPr lang="es-ES_tradnl" sz="1200" baseline="0" dirty="0" err="1" smtClean="0"/>
              <a:t>candidiasis</a:t>
            </a:r>
            <a:r>
              <a:rPr lang="es-ES_tradnl" sz="1200" baseline="0" dirty="0" smtClean="0"/>
              <a:t> genital y a infecciones del tracto urinario, y no son eficaces en caso de insuficiencia renal moderada-avanzada (</a:t>
            </a:r>
            <a:r>
              <a:rPr lang="es-ES_tradnl" sz="1200" baseline="0" dirty="0" err="1" smtClean="0"/>
              <a:t>flitrado</a:t>
            </a:r>
            <a:r>
              <a:rPr lang="es-ES_tradnl" sz="1200" baseline="0" dirty="0" smtClean="0"/>
              <a:t> glomerular [FG] &lt; 60 ml/</a:t>
            </a:r>
            <a:r>
              <a:rPr lang="es-ES_tradnl" sz="1200" baseline="0" dirty="0" err="1" smtClean="0"/>
              <a:t>min</a:t>
            </a:r>
            <a:r>
              <a:rPr lang="es-ES_tradnl" sz="1200" baseline="0" dirty="0" smtClean="0"/>
              <a:t>). Según su ficha técnica, los AR GLP-1 no deben usarse en caso de insuficiencia renal importante (</a:t>
            </a:r>
            <a:r>
              <a:rPr lang="es-ES_tradnl" sz="1200" baseline="0" dirty="0" err="1" smtClean="0"/>
              <a:t>exenatida</a:t>
            </a:r>
            <a:r>
              <a:rPr lang="es-ES_tradnl" sz="1200" baseline="0" dirty="0" smtClean="0"/>
              <a:t> en FG &lt; 45 ml/</a:t>
            </a:r>
            <a:r>
              <a:rPr lang="es-ES_tradnl" sz="1200" baseline="0" dirty="0" err="1" smtClean="0"/>
              <a:t>min</a:t>
            </a:r>
            <a:r>
              <a:rPr lang="es-ES_tradnl" sz="1200" baseline="0" dirty="0" smtClean="0"/>
              <a:t>; </a:t>
            </a:r>
            <a:r>
              <a:rPr lang="es-ES_tradnl" sz="1200" baseline="0" dirty="0" err="1" smtClean="0"/>
              <a:t>liraglutida</a:t>
            </a:r>
            <a:r>
              <a:rPr lang="es-ES_tradnl" sz="1200" baseline="0" dirty="0" smtClean="0"/>
              <a:t> en FG &lt; 60 ml/</a:t>
            </a:r>
            <a:r>
              <a:rPr lang="es-ES_tradnl" sz="1200" baseline="0" dirty="0" err="1" smtClean="0"/>
              <a:t>min</a:t>
            </a:r>
            <a:r>
              <a:rPr lang="es-ES_tradnl" sz="1200" baseline="0" dirty="0" smtClean="0"/>
              <a:t>; </a:t>
            </a:r>
            <a:r>
              <a:rPr lang="es-ES_tradnl" sz="1200" baseline="0" dirty="0" err="1" smtClean="0"/>
              <a:t>lixisenatida</a:t>
            </a:r>
            <a:r>
              <a:rPr lang="es-ES_tradnl" sz="1200" baseline="0" dirty="0" smtClean="0"/>
              <a:t> en FG &lt; 30 ml/</a:t>
            </a:r>
            <a:r>
              <a:rPr lang="es-ES_tradnl" sz="1200" baseline="0" dirty="0" err="1" smtClean="0"/>
              <a:t>min</a:t>
            </a:r>
            <a:r>
              <a:rPr lang="es-ES_tradnl" sz="1200" baseline="0" dirty="0" smtClean="0"/>
              <a:t>).  Los I DPP-4 pueden usarse en casos de insuficiencia renal avanzada, ajustando dosis (salvo </a:t>
            </a:r>
            <a:r>
              <a:rPr lang="es-ES_tradnl" sz="1200" baseline="0" dirty="0" err="1" smtClean="0"/>
              <a:t>linagliptina</a:t>
            </a:r>
            <a:r>
              <a:rPr lang="es-ES_tradnl" sz="1200" baseline="0" dirty="0" smtClean="0"/>
              <a:t>, que no requiere ajuste de dosis). </a:t>
            </a:r>
          </a:p>
          <a:p>
            <a:pPr marL="228600" indent="-228600">
              <a:buAutoNum type="arabicParenR"/>
            </a:pPr>
            <a:r>
              <a:rPr lang="es-ES_tradnl" sz="1200" baseline="0" dirty="0" smtClean="0"/>
              <a:t>Las técnicas de cirugía </a:t>
            </a:r>
            <a:r>
              <a:rPr lang="es-ES_tradnl" sz="1200" baseline="0" dirty="0" err="1" smtClean="0"/>
              <a:t>bariátrica</a:t>
            </a:r>
            <a:r>
              <a:rPr lang="es-ES_tradnl" sz="1200" baseline="0" dirty="0" smtClean="0"/>
              <a:t> </a:t>
            </a:r>
            <a:r>
              <a:rPr lang="es-ES_tradnl" sz="1200" baseline="0" dirty="0" err="1" smtClean="0"/>
              <a:t>malabsortivas</a:t>
            </a:r>
            <a:r>
              <a:rPr lang="es-ES_tradnl" sz="1200" baseline="0" dirty="0" smtClean="0"/>
              <a:t> (by-pass gástrico o </a:t>
            </a:r>
            <a:r>
              <a:rPr lang="es-ES_tradnl" sz="1200" baseline="0" dirty="0" err="1" smtClean="0"/>
              <a:t>biliopancreático</a:t>
            </a:r>
            <a:r>
              <a:rPr lang="es-ES_tradnl" sz="1200" baseline="0" dirty="0" smtClean="0"/>
              <a:t>) y mixtas restrictivas-</a:t>
            </a:r>
            <a:r>
              <a:rPr lang="es-ES_tradnl" sz="1200" baseline="0" dirty="0" err="1" smtClean="0"/>
              <a:t>malabsortivas</a:t>
            </a:r>
            <a:r>
              <a:rPr lang="es-ES_tradnl" sz="1200" baseline="0" dirty="0" smtClean="0"/>
              <a:t>, (como el by-pass gástrico en Y de Roux ) son más eficaces que las restrictivas (gastrectomía en manga, bandas gástricas). La cirugía metabólica ha demostrado su eficacia en pacientes con diabetes tipo 2 y un IMC &lt; 35 </a:t>
            </a:r>
            <a:r>
              <a:rPr lang="es-ES_tradnl" sz="1200" baseline="0" dirty="0" err="1" smtClean="0"/>
              <a:t>kg</a:t>
            </a:r>
            <a:r>
              <a:rPr lang="es-ES_tradnl" sz="1200" baseline="0" dirty="0" smtClean="0"/>
              <a:t>/m</a:t>
            </a:r>
            <a:r>
              <a:rPr lang="es-ES_tradnl" sz="1200" baseline="30000" dirty="0" smtClean="0"/>
              <a:t>2</a:t>
            </a:r>
            <a:r>
              <a:rPr lang="es-ES_tradnl" sz="1200" baseline="0" dirty="0" smtClean="0"/>
              <a:t> (Dixon JB, et al. Lancet 2012).</a:t>
            </a:r>
          </a:p>
          <a:p>
            <a:pPr marL="228600" indent="-228600">
              <a:buAutoNum type="arabicParenR"/>
            </a:pPr>
            <a:r>
              <a:rPr lang="es-ES_tradnl" sz="1200" baseline="0" dirty="0" smtClean="0"/>
              <a:t>Hasta ahora no existen estudios que avalen la eficacia y seguridad de la combinación de metformina, agonistas del GLP-1 e inhibidores del SGLT-2.</a:t>
            </a:r>
          </a:p>
          <a:p>
            <a:pPr marL="228600" indent="-228600">
              <a:buAutoNum type="arabicParenR"/>
            </a:pPr>
            <a:r>
              <a:rPr lang="es-ES_tradnl" dirty="0" smtClean="0">
                <a:ea typeface="+mn-ea"/>
                <a:cs typeface="+mn-cs"/>
              </a:rPr>
              <a:t>Se</a:t>
            </a:r>
            <a:r>
              <a:rPr lang="es-ES_tradnl" baseline="0" dirty="0" smtClean="0">
                <a:ea typeface="+mn-ea"/>
                <a:cs typeface="+mn-cs"/>
              </a:rPr>
              <a:t> recomienda valorar la retirada o sustitución de </a:t>
            </a:r>
            <a:r>
              <a:rPr lang="es-ES_tradnl" sz="1200" b="0" baseline="0" dirty="0" smtClean="0">
                <a:ea typeface="ＭＳ Ｐゴシック" pitchFamily="-1" charset="-128"/>
                <a:cs typeface="ＭＳ Ｐゴシック" pitchFamily="-1" charset="-128"/>
              </a:rPr>
              <a:t>f</a:t>
            </a:r>
            <a:r>
              <a:rPr lang="es-ES_tradnl" sz="1200" b="0" dirty="0" smtClean="0"/>
              <a:t>ármacos potencialmente </a:t>
            </a:r>
            <a:r>
              <a:rPr lang="es-ES_tradnl" sz="1200" b="0" dirty="0" err="1" smtClean="0"/>
              <a:t>obesogénicos</a:t>
            </a:r>
            <a:r>
              <a:rPr lang="es-ES_tradnl" sz="1200" b="0" dirty="0" smtClean="0"/>
              <a:t>: </a:t>
            </a:r>
          </a:p>
          <a:p>
            <a:pPr>
              <a:buFontTx/>
              <a:buChar char="-"/>
            </a:pPr>
            <a:r>
              <a:rPr lang="es-ES_tradnl" sz="1200" dirty="0" smtClean="0"/>
              <a:t>Hormonas:</a:t>
            </a:r>
            <a:r>
              <a:rPr lang="es-ES_tradnl" sz="1200" baseline="0" dirty="0" smtClean="0"/>
              <a:t> </a:t>
            </a:r>
            <a:r>
              <a:rPr lang="es-ES_tradnl" sz="1200" dirty="0" err="1" smtClean="0"/>
              <a:t>glucocorticoides</a:t>
            </a:r>
            <a:r>
              <a:rPr lang="es-ES_tradnl" sz="1200" dirty="0" smtClean="0"/>
              <a:t>, hormonas sexuales femeninas.</a:t>
            </a:r>
          </a:p>
          <a:p>
            <a:pPr>
              <a:buFontTx/>
              <a:buChar char="-"/>
            </a:pPr>
            <a:r>
              <a:rPr lang="es-ES_tradnl" sz="1200" baseline="0" dirty="0" smtClean="0"/>
              <a:t>Antipsicóticos clásicos (</a:t>
            </a:r>
            <a:r>
              <a:rPr lang="es-ES_tradnl" sz="1200" baseline="0" dirty="0" err="1" smtClean="0"/>
              <a:t>fenotiazinas</a:t>
            </a:r>
            <a:r>
              <a:rPr lang="es-ES_tradnl" sz="1200" baseline="0" dirty="0" smtClean="0"/>
              <a:t>, </a:t>
            </a:r>
            <a:r>
              <a:rPr lang="es-ES_tradnl" sz="1200" baseline="0" dirty="0" err="1" smtClean="0"/>
              <a:t>butirofenonas</a:t>
            </a:r>
            <a:r>
              <a:rPr lang="es-ES_tradnl" sz="1200" baseline="0" dirty="0" smtClean="0"/>
              <a:t>) y nuevos (</a:t>
            </a:r>
            <a:r>
              <a:rPr lang="es-ES_tradnl" sz="1200" baseline="0" dirty="0" err="1" smtClean="0"/>
              <a:t>clozapina</a:t>
            </a:r>
            <a:r>
              <a:rPr lang="es-ES_tradnl" sz="1200" baseline="0" dirty="0" smtClean="0"/>
              <a:t>, </a:t>
            </a:r>
            <a:r>
              <a:rPr lang="es-ES_tradnl" sz="1200" baseline="0" dirty="0" err="1" smtClean="0"/>
              <a:t>olanzapina</a:t>
            </a:r>
            <a:r>
              <a:rPr lang="es-ES_tradnl" sz="1200" baseline="0" dirty="0" smtClean="0"/>
              <a:t>, </a:t>
            </a:r>
            <a:r>
              <a:rPr lang="es-ES_tradnl" sz="1200" baseline="0" dirty="0" err="1" smtClean="0"/>
              <a:t>quetiamina</a:t>
            </a:r>
            <a:r>
              <a:rPr lang="es-ES_tradnl" sz="1200" baseline="0" dirty="0" smtClean="0"/>
              <a:t>, </a:t>
            </a:r>
            <a:r>
              <a:rPr lang="es-ES_tradnl" sz="1200" baseline="0" dirty="0" err="1" smtClean="0"/>
              <a:t>risperidona</a:t>
            </a:r>
            <a:r>
              <a:rPr lang="es-ES_tradnl" sz="1200" baseline="0" dirty="0" smtClean="0"/>
              <a:t>), Entre los </a:t>
            </a:r>
            <a:r>
              <a:rPr lang="es-ES_tradnl" sz="1200" baseline="0" dirty="0" err="1" smtClean="0"/>
              <a:t>neuroléptcos</a:t>
            </a:r>
            <a:r>
              <a:rPr lang="es-ES_tradnl" sz="1200" baseline="0" dirty="0" smtClean="0"/>
              <a:t> con un menor efecto </a:t>
            </a:r>
            <a:r>
              <a:rPr lang="es-ES_tradnl" sz="1200" baseline="0" dirty="0" err="1" smtClean="0"/>
              <a:t>orexígeno</a:t>
            </a:r>
            <a:r>
              <a:rPr lang="es-ES_tradnl" sz="1200" baseline="0" dirty="0" smtClean="0"/>
              <a:t> y </a:t>
            </a:r>
            <a:r>
              <a:rPr lang="es-ES_tradnl" sz="1200" baseline="0" dirty="0" err="1" smtClean="0"/>
              <a:t>obesogénico</a:t>
            </a:r>
            <a:r>
              <a:rPr lang="es-ES_tradnl" sz="1200" baseline="0" dirty="0" smtClean="0"/>
              <a:t> se encuentran: </a:t>
            </a:r>
            <a:r>
              <a:rPr lang="es-ES_tradnl" sz="1200" baseline="0" dirty="0" err="1" smtClean="0"/>
              <a:t>ziprasidona</a:t>
            </a:r>
            <a:r>
              <a:rPr lang="es-ES_tradnl" sz="1200" baseline="0" dirty="0" smtClean="0"/>
              <a:t>, </a:t>
            </a:r>
            <a:r>
              <a:rPr lang="es-ES_tradnl" sz="1200" baseline="0" dirty="0" err="1" smtClean="0"/>
              <a:t>loxapina</a:t>
            </a:r>
            <a:r>
              <a:rPr lang="es-ES_tradnl" sz="1200" baseline="0" dirty="0" smtClean="0"/>
              <a:t>, </a:t>
            </a:r>
            <a:r>
              <a:rPr lang="es-ES_tradnl" sz="1200" baseline="0" dirty="0" err="1" smtClean="0"/>
              <a:t>molindona</a:t>
            </a:r>
            <a:r>
              <a:rPr lang="es-ES_tradnl" sz="1200" baseline="0" dirty="0" smtClean="0"/>
              <a:t>, </a:t>
            </a:r>
            <a:r>
              <a:rPr lang="es-ES_tradnl" sz="1200" baseline="0" dirty="0" err="1" smtClean="0"/>
              <a:t>tiotixeno</a:t>
            </a:r>
            <a:r>
              <a:rPr lang="es-ES_tradnl" sz="1200" baseline="0" dirty="0" smtClean="0"/>
              <a:t>.</a:t>
            </a:r>
            <a:r>
              <a:rPr lang="es-ES_tradnl" sz="1200" kern="1200" dirty="0" smtClean="0">
                <a:solidFill>
                  <a:schemeClr val="tx1"/>
                </a:solidFill>
                <a:latin typeface="+mn-lt"/>
                <a:ea typeface="ＭＳ Ｐゴシック" pitchFamily="-1" charset="-128"/>
                <a:cs typeface="ＭＳ Ｐゴシック" pitchFamily="-1" charset="-128"/>
              </a:rPr>
              <a:t> </a:t>
            </a:r>
            <a:r>
              <a:rPr lang="es-ES_tradnl" sz="1200" kern="1200" dirty="0" err="1" smtClean="0">
                <a:solidFill>
                  <a:schemeClr val="tx1"/>
                </a:solidFill>
                <a:latin typeface="+mn-lt"/>
                <a:ea typeface="ＭＳ Ｐゴシック" pitchFamily="-1" charset="-128"/>
                <a:cs typeface="ＭＳ Ｐゴシック" pitchFamily="-1" charset="-128"/>
              </a:rPr>
              <a:t>amisulprida</a:t>
            </a:r>
            <a:r>
              <a:rPr lang="es-ES_tradnl" sz="1200" kern="1200" dirty="0" smtClean="0">
                <a:solidFill>
                  <a:schemeClr val="tx1"/>
                </a:solidFill>
                <a:latin typeface="+mn-lt"/>
                <a:ea typeface="ＭＳ Ｐゴシック" pitchFamily="-1" charset="-128"/>
                <a:cs typeface="ＭＳ Ｐゴシック" pitchFamily="-1" charset="-128"/>
              </a:rPr>
              <a:t>, </a:t>
            </a:r>
            <a:r>
              <a:rPr lang="es-ES_tradnl" sz="1200" kern="1200" dirty="0" err="1" smtClean="0">
                <a:solidFill>
                  <a:schemeClr val="tx1"/>
                </a:solidFill>
                <a:latin typeface="+mn-lt"/>
                <a:ea typeface="ＭＳ Ｐゴシック" pitchFamily="-1" charset="-128"/>
                <a:cs typeface="ＭＳ Ｐゴシック" pitchFamily="-1" charset="-128"/>
              </a:rPr>
              <a:t>aripiprazol</a:t>
            </a:r>
            <a:r>
              <a:rPr lang="es-ES_tradnl" sz="1200" kern="1200" dirty="0" smtClean="0">
                <a:solidFill>
                  <a:schemeClr val="tx1"/>
                </a:solidFill>
                <a:latin typeface="+mn-lt"/>
                <a:ea typeface="ＭＳ Ｐゴシック" pitchFamily="-1" charset="-128"/>
                <a:cs typeface="ＭＳ Ｐゴシック" pitchFamily="-1" charset="-128"/>
              </a:rPr>
              <a:t>, y </a:t>
            </a:r>
            <a:r>
              <a:rPr lang="es-ES_tradnl" sz="1200" kern="1200" dirty="0" err="1" smtClean="0">
                <a:solidFill>
                  <a:schemeClr val="tx1"/>
                </a:solidFill>
                <a:latin typeface="+mn-lt"/>
                <a:ea typeface="ＭＳ Ｐゴシック" pitchFamily="-1" charset="-128"/>
                <a:cs typeface="ＭＳ Ｐゴシック" pitchFamily="-1" charset="-128"/>
              </a:rPr>
              <a:t>ziprasidona</a:t>
            </a:r>
            <a:r>
              <a:rPr lang="es-ES_tradnl" sz="1200" kern="1200" dirty="0" smtClean="0">
                <a:solidFill>
                  <a:schemeClr val="tx1"/>
                </a:solidFill>
                <a:latin typeface="+mn-lt"/>
                <a:ea typeface="ＭＳ Ｐゴシック" pitchFamily="-1" charset="-128"/>
                <a:cs typeface="ＭＳ Ｐゴシック" pitchFamily="-1" charset="-128"/>
              </a:rPr>
              <a:t>.</a:t>
            </a:r>
            <a:endParaRPr lang="es-ES_tradnl" sz="1200" baseline="0" dirty="0" smtClean="0"/>
          </a:p>
          <a:p>
            <a:pPr>
              <a:buFontTx/>
              <a:buChar char="-"/>
            </a:pPr>
            <a:r>
              <a:rPr lang="es-ES_tradnl" sz="1200" baseline="0" dirty="0" smtClean="0"/>
              <a:t>Antidepresivos (</a:t>
            </a:r>
            <a:r>
              <a:rPr lang="es-ES_tradnl" sz="1200" baseline="0" dirty="0" err="1" smtClean="0"/>
              <a:t>tricíclicos</a:t>
            </a:r>
            <a:r>
              <a:rPr lang="es-ES_tradnl" sz="1200" baseline="0" dirty="0" smtClean="0"/>
              <a:t>, IMAO, </a:t>
            </a:r>
            <a:r>
              <a:rPr lang="es-ES_tradnl" sz="1200" baseline="0" dirty="0" err="1" smtClean="0"/>
              <a:t>mirtazapina</a:t>
            </a:r>
            <a:r>
              <a:rPr lang="es-ES_tradnl" sz="1200" baseline="0" dirty="0" smtClean="0"/>
              <a:t>, </a:t>
            </a:r>
            <a:r>
              <a:rPr lang="es-ES_tradnl" sz="1200" baseline="0" dirty="0" err="1" smtClean="0"/>
              <a:t>paroxetina</a:t>
            </a:r>
            <a:r>
              <a:rPr lang="es-ES_tradnl" sz="1200" baseline="0" dirty="0" smtClean="0"/>
              <a:t>). Los ISRS (salvo </a:t>
            </a:r>
            <a:r>
              <a:rPr lang="es-ES_tradnl" sz="1200" baseline="0" dirty="0" err="1" smtClean="0"/>
              <a:t>paroxetina</a:t>
            </a:r>
            <a:r>
              <a:rPr lang="es-ES_tradnl" sz="1200" baseline="0" dirty="0" smtClean="0"/>
              <a:t>) y la </a:t>
            </a:r>
            <a:r>
              <a:rPr lang="es-ES_tradnl" sz="1200" baseline="0" dirty="0" err="1" smtClean="0"/>
              <a:t>trazodona</a:t>
            </a:r>
            <a:r>
              <a:rPr lang="es-ES_tradnl" sz="1200" baseline="0" dirty="0" smtClean="0"/>
              <a:t> no se han asociado a ganancia significativa de peso. Algunos antidepresivos pueden inducir pérdida de peso (fluoxetina, </a:t>
            </a:r>
            <a:r>
              <a:rPr lang="es-ES_tradnl" sz="1200" baseline="0" dirty="0" err="1" smtClean="0"/>
              <a:t>venlafaxina</a:t>
            </a:r>
            <a:r>
              <a:rPr lang="es-ES_tradnl" sz="1200" baseline="0" dirty="0" smtClean="0"/>
              <a:t>, </a:t>
            </a:r>
            <a:r>
              <a:rPr lang="es-ES_tradnl" sz="1200" baseline="0" dirty="0" err="1" smtClean="0"/>
              <a:t>topiramato</a:t>
            </a:r>
            <a:r>
              <a:rPr lang="es-ES_tradnl" sz="1200" baseline="0" dirty="0" smtClean="0"/>
              <a:t>, </a:t>
            </a:r>
            <a:r>
              <a:rPr lang="es-ES_tradnl" sz="1200" baseline="0" dirty="0" err="1" smtClean="0"/>
              <a:t>bupropion</a:t>
            </a:r>
            <a:r>
              <a:rPr lang="es-ES_tradnl" sz="1200" baseline="0" dirty="0" smtClean="0"/>
              <a:t>).</a:t>
            </a:r>
          </a:p>
          <a:p>
            <a:pPr>
              <a:buFontTx/>
              <a:buChar char="-"/>
            </a:pPr>
            <a:r>
              <a:rPr lang="es-ES_tradnl" sz="1200" baseline="0" dirty="0" smtClean="0"/>
              <a:t>Antiepilépticos y </a:t>
            </a:r>
            <a:r>
              <a:rPr lang="es-ES_tradnl" sz="1200" baseline="0" dirty="0" err="1" smtClean="0"/>
              <a:t>antimaníacos</a:t>
            </a:r>
            <a:r>
              <a:rPr lang="es-ES_tradnl" sz="1200" baseline="0" dirty="0" smtClean="0"/>
              <a:t> (</a:t>
            </a:r>
            <a:r>
              <a:rPr lang="es-ES_tradnl" sz="1200" baseline="0" dirty="0" err="1" smtClean="0"/>
              <a:t>pregabalina</a:t>
            </a:r>
            <a:r>
              <a:rPr lang="es-ES_tradnl" sz="1200" baseline="0" dirty="0" smtClean="0"/>
              <a:t>, valproato, litio). Carbamazepina, </a:t>
            </a:r>
            <a:r>
              <a:rPr lang="es-ES_tradnl" sz="1200" baseline="0" dirty="0" err="1" smtClean="0"/>
              <a:t>oxcarbamazepina</a:t>
            </a:r>
            <a:r>
              <a:rPr lang="es-ES_tradnl" sz="1200" baseline="0" dirty="0" smtClean="0"/>
              <a:t> y </a:t>
            </a:r>
            <a:r>
              <a:rPr lang="es-ES_tradnl" sz="1200" baseline="0" dirty="0" err="1" smtClean="0"/>
              <a:t>lamotrigina</a:t>
            </a:r>
            <a:r>
              <a:rPr lang="es-ES_tradnl" sz="1200" baseline="0" dirty="0" smtClean="0"/>
              <a:t> tienen un efecto ponderal neutro.</a:t>
            </a:r>
          </a:p>
          <a:p>
            <a:pPr>
              <a:buFontTx/>
              <a:buChar char="-"/>
            </a:pPr>
            <a:r>
              <a:rPr lang="es-ES_tradnl" sz="1200" baseline="0" dirty="0" smtClean="0"/>
              <a:t>Betabloqueantes no </a:t>
            </a:r>
            <a:r>
              <a:rPr lang="es-ES_tradnl" sz="1200" baseline="0" dirty="0" err="1" smtClean="0"/>
              <a:t>cardioselectivos</a:t>
            </a:r>
            <a:r>
              <a:rPr lang="es-ES_tradnl" sz="1200" baseline="0" dirty="0" smtClean="0"/>
              <a:t>.</a:t>
            </a:r>
          </a:p>
          <a:p>
            <a:pPr>
              <a:buFontTx/>
              <a:buChar char="-"/>
            </a:pPr>
            <a:r>
              <a:rPr lang="es-ES_tradnl" sz="1200" baseline="0" dirty="0" smtClean="0"/>
              <a:t>Antimigrañosos (</a:t>
            </a:r>
            <a:r>
              <a:rPr lang="es-ES_tradnl" sz="1200" baseline="0" dirty="0" err="1" smtClean="0"/>
              <a:t>flunarizina</a:t>
            </a:r>
            <a:r>
              <a:rPr lang="es-ES_tradnl" sz="1200" baseline="0" dirty="0" smtClean="0"/>
              <a:t>). </a:t>
            </a:r>
            <a:r>
              <a:rPr lang="es-ES_tradnl" sz="1200" baseline="0" dirty="0" err="1" smtClean="0"/>
              <a:t>Topiramato</a:t>
            </a:r>
            <a:r>
              <a:rPr lang="es-ES_tradnl" sz="1200" baseline="0" dirty="0" smtClean="0"/>
              <a:t> tiene efecto antimigrañoso e induce pérdida de peso.</a:t>
            </a:r>
          </a:p>
          <a:p>
            <a:pPr>
              <a:buFontTx/>
              <a:buChar char="-"/>
            </a:pPr>
            <a:r>
              <a:rPr lang="es-ES_tradnl" sz="1200" baseline="0" dirty="0" smtClean="0"/>
              <a:t>Antihistamínicos (</a:t>
            </a:r>
            <a:r>
              <a:rPr lang="es-ES_tradnl" sz="1200" baseline="0" dirty="0" err="1" smtClean="0"/>
              <a:t>difenidramina</a:t>
            </a:r>
            <a:r>
              <a:rPr lang="es-ES_tradnl" sz="1200" baseline="0" dirty="0" smtClean="0"/>
              <a:t>, </a:t>
            </a:r>
            <a:r>
              <a:rPr lang="es-ES_tradnl" sz="1200" baseline="0" dirty="0" err="1" smtClean="0"/>
              <a:t>ciproheptadina</a:t>
            </a:r>
            <a:r>
              <a:rPr lang="es-ES_tradnl" sz="1200" baseline="0" dirty="0" smtClean="0"/>
              <a:t>). Las </a:t>
            </a:r>
            <a:r>
              <a:rPr lang="es-ES_tradnl" sz="1200" baseline="0" dirty="0" err="1" smtClean="0"/>
              <a:t>benzodiacepinas</a:t>
            </a:r>
            <a:r>
              <a:rPr lang="es-ES_tradnl" sz="1200" baseline="0" dirty="0" smtClean="0"/>
              <a:t> tienen efecto hipnótico y ansiolítico sin inducir ganancia ponderal.</a:t>
            </a:r>
          </a:p>
          <a:p>
            <a:pPr>
              <a:buFontTx/>
              <a:buChar char="-"/>
            </a:pPr>
            <a:r>
              <a:rPr lang="es-ES_tradnl" sz="1200" dirty="0" smtClean="0"/>
              <a:t>Fármacos antidiabéticos que incrementan el peso corporal: sulfonilureas,</a:t>
            </a:r>
            <a:r>
              <a:rPr lang="es-ES_tradnl" sz="1200" baseline="0" dirty="0" smtClean="0"/>
              <a:t> glinidas, </a:t>
            </a:r>
            <a:r>
              <a:rPr lang="es-ES_tradnl" sz="1200" baseline="0" dirty="0" err="1" smtClean="0"/>
              <a:t>tiazolidinedionas</a:t>
            </a:r>
            <a:r>
              <a:rPr lang="es-ES_tradnl" sz="1200" baseline="0" dirty="0" smtClean="0"/>
              <a:t>, insulina.</a:t>
            </a:r>
          </a:p>
          <a:p>
            <a:r>
              <a:rPr lang="es-ES_tradnl" sz="1200" baseline="0" dirty="0" smtClean="0"/>
              <a:t>La respuesta individual a estos fármacos es variable. Considerar, si clínicamente se considera conveniente y seguro, suspender o sustituir el fármaco </a:t>
            </a:r>
            <a:r>
              <a:rPr lang="es-ES_tradnl" sz="1200" baseline="0" dirty="0" err="1" smtClean="0"/>
              <a:t>obesogénico</a:t>
            </a:r>
            <a:r>
              <a:rPr lang="es-ES_tradnl" sz="1200" baseline="0" dirty="0" smtClean="0"/>
              <a:t> por otro de la misma familia que induzca menos ganancia de peso o que facilite la pérdida de peso, considerando siempre la patología prioritaria y atendiendo al criterio del médico responsable del paciente.</a:t>
            </a:r>
          </a:p>
          <a:p>
            <a:endParaRPr lang="es-ES_tradnl" sz="1200" u="none" baseline="0" dirty="0" smtClean="0">
              <a:solidFill>
                <a:schemeClr val="tx1"/>
              </a:solidFill>
            </a:endParaRPr>
          </a:p>
          <a:p>
            <a:pPr marL="228600" indent="-228600">
              <a:buNone/>
            </a:pPr>
            <a:r>
              <a:rPr lang="es-ES" sz="1200" u="none" kern="1200" dirty="0" smtClean="0">
                <a:solidFill>
                  <a:schemeClr val="tx1"/>
                </a:solidFill>
                <a:latin typeface="+mn-lt"/>
                <a:ea typeface="+mn-ea"/>
                <a:cs typeface="+mn-cs"/>
              </a:rPr>
              <a:t>Gómez Huelgas R, Gómez Peralta F, Carrillo Fernández L, </a:t>
            </a:r>
            <a:r>
              <a:rPr lang="es-ES" sz="1200" u="none" kern="1200" dirty="0" err="1" smtClean="0">
                <a:solidFill>
                  <a:schemeClr val="tx1"/>
                </a:solidFill>
                <a:latin typeface="+mn-lt"/>
                <a:ea typeface="+mn-ea"/>
                <a:cs typeface="+mn-cs"/>
              </a:rPr>
              <a:t>Galve</a:t>
            </a:r>
            <a:r>
              <a:rPr lang="es-ES" sz="1200" u="none" kern="1200" dirty="0" smtClean="0">
                <a:solidFill>
                  <a:schemeClr val="tx1"/>
                </a:solidFill>
                <a:latin typeface="+mn-lt"/>
                <a:ea typeface="+mn-ea"/>
                <a:cs typeface="+mn-cs"/>
              </a:rPr>
              <a:t> E, Casanueva FF, Puig Domingo M, et al. Hacia  un  manejo  integral del paciente con diabetes </a:t>
            </a:r>
            <a:r>
              <a:rPr lang="es-ES" sz="1200" u="none" kern="1200" dirty="0" err="1" smtClean="0">
                <a:solidFill>
                  <a:schemeClr val="tx1"/>
                </a:solidFill>
                <a:latin typeface="+mn-lt"/>
                <a:ea typeface="+mn-ea"/>
                <a:cs typeface="+mn-cs"/>
              </a:rPr>
              <a:t>obesidad.Position</a:t>
            </a:r>
            <a:r>
              <a:rPr lang="es-ES" sz="1200" u="none" kern="1200" dirty="0" smtClean="0">
                <a:solidFill>
                  <a:schemeClr val="tx1"/>
                </a:solidFill>
                <a:latin typeface="+mn-lt"/>
                <a:ea typeface="+mn-ea"/>
                <a:cs typeface="+mn-cs"/>
              </a:rPr>
              <a:t> </a:t>
            </a:r>
            <a:r>
              <a:rPr lang="es-ES" sz="1200" u="none" kern="1200" dirty="0" err="1" smtClean="0">
                <a:solidFill>
                  <a:schemeClr val="tx1"/>
                </a:solidFill>
                <a:latin typeface="+mn-lt"/>
                <a:ea typeface="+mn-ea"/>
                <a:cs typeface="+mn-cs"/>
              </a:rPr>
              <a:t>statement</a:t>
            </a:r>
            <a:r>
              <a:rPr lang="es-ES" sz="1200" u="none" kern="1200" dirty="0" smtClean="0">
                <a:solidFill>
                  <a:schemeClr val="tx1"/>
                </a:solidFill>
                <a:latin typeface="+mn-lt"/>
                <a:ea typeface="+mn-ea"/>
                <a:cs typeface="+mn-cs"/>
              </a:rPr>
              <a:t> of </a:t>
            </a:r>
            <a:r>
              <a:rPr lang="es-ES" sz="1200" u="none" kern="1200" dirty="0" err="1" smtClean="0">
                <a:solidFill>
                  <a:schemeClr val="tx1"/>
                </a:solidFill>
                <a:latin typeface="+mn-lt"/>
                <a:ea typeface="+mn-ea"/>
                <a:cs typeface="+mn-cs"/>
              </a:rPr>
              <a:t>the</a:t>
            </a:r>
            <a:r>
              <a:rPr lang="es-ES" sz="1200" u="none" kern="1200" dirty="0" smtClean="0">
                <a:solidFill>
                  <a:schemeClr val="tx1"/>
                </a:solidFill>
                <a:latin typeface="+mn-lt"/>
                <a:ea typeface="+mn-ea"/>
                <a:cs typeface="+mn-cs"/>
              </a:rPr>
              <a:t> SEMI, SED, </a:t>
            </a:r>
            <a:r>
              <a:rPr lang="es-ES" sz="1200" u="none" kern="1200" dirty="0" err="1" smtClean="0">
                <a:solidFill>
                  <a:schemeClr val="tx1"/>
                </a:solidFill>
                <a:latin typeface="+mn-lt"/>
                <a:ea typeface="+mn-ea"/>
                <a:cs typeface="+mn-cs"/>
              </a:rPr>
              <a:t>redGDPS</a:t>
            </a:r>
            <a:r>
              <a:rPr lang="es-ES" sz="1200" u="none" kern="1200" dirty="0" smtClean="0">
                <a:solidFill>
                  <a:schemeClr val="tx1"/>
                </a:solidFill>
                <a:latin typeface="+mn-lt"/>
                <a:ea typeface="+mn-ea"/>
                <a:cs typeface="+mn-cs"/>
              </a:rPr>
              <a:t>, SEC, SEEDO, SEEN, SEMERGEN y SEMFYC. </a:t>
            </a:r>
            <a:r>
              <a:rPr lang="es-ES" sz="1200" u="none" kern="1200" dirty="0" err="1" smtClean="0">
                <a:solidFill>
                  <a:schemeClr val="tx1"/>
                </a:solidFill>
                <a:latin typeface="+mn-lt"/>
                <a:ea typeface="+mn-ea"/>
                <a:cs typeface="+mn-cs"/>
              </a:rPr>
              <a:t>Rev</a:t>
            </a:r>
            <a:r>
              <a:rPr lang="es-ES" sz="1200" u="none" kern="1200" dirty="0" smtClean="0">
                <a:solidFill>
                  <a:schemeClr val="tx1"/>
                </a:solidFill>
                <a:latin typeface="+mn-lt"/>
                <a:ea typeface="+mn-ea"/>
                <a:cs typeface="+mn-cs"/>
              </a:rPr>
              <a:t> </a:t>
            </a:r>
            <a:r>
              <a:rPr lang="es-ES" sz="1200" u="none" kern="1200" dirty="0" err="1" smtClean="0">
                <a:solidFill>
                  <a:schemeClr val="tx1"/>
                </a:solidFill>
                <a:latin typeface="+mn-lt"/>
                <a:ea typeface="+mn-ea"/>
                <a:cs typeface="+mn-cs"/>
              </a:rPr>
              <a:t>Clin</a:t>
            </a:r>
            <a:r>
              <a:rPr lang="es-ES" sz="1200" u="none" kern="1200" dirty="0" smtClean="0">
                <a:solidFill>
                  <a:schemeClr val="tx1"/>
                </a:solidFill>
                <a:latin typeface="+mn-lt"/>
                <a:ea typeface="+mn-ea"/>
                <a:cs typeface="+mn-cs"/>
              </a:rPr>
              <a:t> </a:t>
            </a:r>
            <a:r>
              <a:rPr lang="es-ES" sz="1200" u="none" kern="1200" dirty="0" err="1" smtClean="0">
                <a:solidFill>
                  <a:schemeClr val="tx1"/>
                </a:solidFill>
                <a:latin typeface="+mn-lt"/>
                <a:ea typeface="+mn-ea"/>
                <a:cs typeface="+mn-cs"/>
              </a:rPr>
              <a:t>Esp</a:t>
            </a:r>
            <a:r>
              <a:rPr lang="es-ES" sz="1200" u="none" kern="1200" dirty="0" smtClean="0">
                <a:solidFill>
                  <a:schemeClr val="tx1"/>
                </a:solidFill>
                <a:latin typeface="+mn-lt"/>
                <a:ea typeface="+mn-ea"/>
                <a:cs typeface="+mn-cs"/>
              </a:rPr>
              <a:t> 2015 Dec;215(9):505-14</a:t>
            </a:r>
            <a:endParaRPr lang="es-ES_tradnl" sz="1200" u="none" baseline="0" dirty="0" smtClean="0">
              <a:solidFill>
                <a:schemeClr val="tx1"/>
              </a:solidFill>
            </a:endParaRPr>
          </a:p>
          <a:p>
            <a:pPr marL="228600" indent="-228600">
              <a:buAutoNum type="arabicParenR"/>
            </a:pPr>
            <a:endParaRPr lang="es-ES_tradnl" sz="1200" baseline="0" dirty="0" smtClean="0"/>
          </a:p>
          <a:p>
            <a:pPr marL="228600" indent="-228600">
              <a:buAutoNum type="arabicParenR"/>
            </a:pPr>
            <a:endParaRPr lang="es-ES_tradnl" dirty="0"/>
          </a:p>
        </p:txBody>
      </p:sp>
      <p:sp>
        <p:nvSpPr>
          <p:cNvPr id="4" name="Marcador de número de diapositiva 3"/>
          <p:cNvSpPr>
            <a:spLocks noGrp="1"/>
          </p:cNvSpPr>
          <p:nvPr>
            <p:ph type="sldNum" sz="quarter" idx="10"/>
          </p:nvPr>
        </p:nvSpPr>
        <p:spPr/>
        <p:txBody>
          <a:bodyPr/>
          <a:lstStyle/>
          <a:p>
            <a:fld id="{44014FFA-C17C-0645-911F-C1BF2F93BABE}" type="slidenum">
              <a:rPr lang="es-ES_tradnl" smtClean="0"/>
              <a:pPr/>
              <a:t>21</a:t>
            </a:fld>
            <a:endParaRPr lang="es-ES_tradnl"/>
          </a:p>
        </p:txBody>
      </p:sp>
    </p:spTree>
    <p:extLst>
      <p:ext uri="{BB962C8B-B14F-4D97-AF65-F5344CB8AC3E}">
        <p14:creationId xmlns:p14="http://schemas.microsoft.com/office/powerpoint/2010/main" val="253193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lstStyle/>
          <a:p>
            <a:r>
              <a:rPr lang="es-ES" dirty="0" smtClean="0"/>
              <a:t>Como se puede apreciar en esta tabla el manejo de los inhibidores de la DPP-4 en caso de insuficiencia renal es diferente entre ellos. La </a:t>
            </a:r>
            <a:r>
              <a:rPr lang="es-ES" dirty="0" err="1" smtClean="0"/>
              <a:t>linagliptina</a:t>
            </a:r>
            <a:r>
              <a:rPr lang="es-ES" dirty="0" smtClean="0"/>
              <a:t> presenta la ventaja de que no es necesario modificar en</a:t>
            </a:r>
            <a:r>
              <a:rPr lang="es-ES" baseline="0" dirty="0" smtClean="0"/>
              <a:t> función del estadio de insuficiencia renal. En cuanto al resto de moléculas es necesario reducir su dosis cuando el filtrado es menor de 50 ml/min.</a:t>
            </a:r>
            <a:endParaRPr lang="es-ES" dirty="0"/>
          </a:p>
        </p:txBody>
      </p:sp>
      <p:sp>
        <p:nvSpPr>
          <p:cNvPr id="4" name="3 Marcador de número de diapositiva"/>
          <p:cNvSpPr>
            <a:spLocks noGrp="1"/>
          </p:cNvSpPr>
          <p:nvPr>
            <p:ph type="sldNum" sz="quarter" idx="10"/>
          </p:nvPr>
        </p:nvSpPr>
        <p:spPr/>
        <p:txBody>
          <a:bodyPr/>
          <a:lstStyle/>
          <a:p>
            <a:fld id="{2A82A251-3D32-4ABB-9EB7-26B21AE23DE5}" type="slidenum">
              <a:rPr lang="es-ES" smtClean="0">
                <a:solidFill>
                  <a:prstClr val="black"/>
                </a:solidFill>
              </a:rPr>
              <a:pPr/>
              <a:t>31</a:t>
            </a:fld>
            <a:endParaRPr lang="es-ES">
              <a:solidFill>
                <a:prstClr val="black"/>
              </a:solidFill>
            </a:endParaRPr>
          </a:p>
        </p:txBody>
      </p:sp>
    </p:spTree>
    <p:extLst>
      <p:ext uri="{BB962C8B-B14F-4D97-AF65-F5344CB8AC3E}">
        <p14:creationId xmlns:p14="http://schemas.microsoft.com/office/powerpoint/2010/main" val="1354210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normAutofit/>
          </a:bodyPr>
          <a:lstStyle/>
          <a:p>
            <a:r>
              <a:rPr lang="es-ES" dirty="0" smtClean="0"/>
              <a:t>Efectos secundarios de los iSGLT2</a:t>
            </a:r>
          </a:p>
          <a:p>
            <a:r>
              <a:rPr lang="es-ES" dirty="0" err="1" smtClean="0"/>
              <a:t>Wu</a:t>
            </a:r>
            <a:r>
              <a:rPr lang="es-ES" dirty="0" smtClean="0"/>
              <a:t> JH, </a:t>
            </a:r>
            <a:r>
              <a:rPr lang="es-ES" dirty="0" err="1" smtClean="0"/>
              <a:t>Foote</a:t>
            </a:r>
            <a:r>
              <a:rPr lang="es-ES" dirty="0" smtClean="0"/>
              <a:t> C, </a:t>
            </a:r>
            <a:r>
              <a:rPr lang="es-ES" dirty="0" err="1" smtClean="0"/>
              <a:t>Blomster</a:t>
            </a:r>
            <a:r>
              <a:rPr lang="es-ES" dirty="0" smtClean="0"/>
              <a:t> J, Toyama T, </a:t>
            </a:r>
            <a:r>
              <a:rPr lang="es-ES" dirty="0" err="1" smtClean="0"/>
              <a:t>Perkovic</a:t>
            </a:r>
            <a:r>
              <a:rPr lang="es-ES" dirty="0" smtClean="0"/>
              <a:t> V, </a:t>
            </a:r>
            <a:r>
              <a:rPr lang="es-ES" dirty="0" err="1" smtClean="0"/>
              <a:t>Sundström</a:t>
            </a:r>
            <a:r>
              <a:rPr lang="es-ES" dirty="0" smtClean="0"/>
              <a:t> J.</a:t>
            </a:r>
            <a:r>
              <a:rPr lang="es-ES" baseline="0" dirty="0" smtClean="0"/>
              <a:t> et al</a:t>
            </a:r>
            <a:r>
              <a:rPr lang="es-ES" b="0" baseline="0" dirty="0" smtClean="0"/>
              <a:t>. </a:t>
            </a:r>
            <a:r>
              <a:rPr lang="en-US" b="0" dirty="0" smtClean="0"/>
              <a:t>Effects of sodium-glucose cotransporter-2 inhibitors on cardiovascular events, death, and major safety outcomes in adults with type 2 diabetes: a systematic review and meta-analysis. </a:t>
            </a:r>
            <a:r>
              <a:rPr lang="es-ES" dirty="0" err="1" smtClean="0"/>
              <a:t>Lancet</a:t>
            </a:r>
            <a:r>
              <a:rPr lang="es-ES" dirty="0" smtClean="0"/>
              <a:t> Diabetes </a:t>
            </a:r>
            <a:r>
              <a:rPr lang="es-ES" dirty="0" err="1" smtClean="0"/>
              <a:t>Endocrinoi</a:t>
            </a:r>
            <a:r>
              <a:rPr lang="es-ES" dirty="0" smtClean="0"/>
              <a:t> 2016;4(5):411-9</a:t>
            </a:r>
            <a:endParaRPr lang="es-ES" b="0" dirty="0"/>
          </a:p>
        </p:txBody>
      </p:sp>
      <p:sp>
        <p:nvSpPr>
          <p:cNvPr id="4" name="3 Marcador de número de diapositiva"/>
          <p:cNvSpPr>
            <a:spLocks noGrp="1"/>
          </p:cNvSpPr>
          <p:nvPr>
            <p:ph type="sldNum" sz="quarter" idx="10"/>
          </p:nvPr>
        </p:nvSpPr>
        <p:spPr/>
        <p:txBody>
          <a:bodyPr/>
          <a:lstStyle/>
          <a:p>
            <a:fld id="{F1CAF090-9915-42A3-B2C5-F9E4CFF0DB61}" type="slidenum">
              <a:rPr lang="es-ES" smtClean="0">
                <a:solidFill>
                  <a:prstClr val="black"/>
                </a:solidFill>
              </a:rPr>
              <a:pPr/>
              <a:t>32</a:t>
            </a:fld>
            <a:endParaRPr lang="es-ES">
              <a:solidFill>
                <a:prstClr val="black"/>
              </a:solidFill>
            </a:endParaRPr>
          </a:p>
        </p:txBody>
      </p:sp>
    </p:spTree>
    <p:extLst>
      <p:ext uri="{BB962C8B-B14F-4D97-AF65-F5344CB8AC3E}">
        <p14:creationId xmlns:p14="http://schemas.microsoft.com/office/powerpoint/2010/main" val="1635985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ea typeface="ヒラギノ角ゴ Pro W3" charset="-128"/>
              </a:defRPr>
            </a:lvl1pPr>
            <a:lvl2pPr marL="742950" indent="-285750">
              <a:defRPr sz="2400" b="1">
                <a:solidFill>
                  <a:schemeClr val="tx1"/>
                </a:solidFill>
                <a:latin typeface="Arial" pitchFamily="34" charset="0"/>
                <a:ea typeface="ヒラギノ角ゴ Pro W3" charset="-128"/>
              </a:defRPr>
            </a:lvl2pPr>
            <a:lvl3pPr marL="1143000" indent="-228600">
              <a:defRPr sz="2400" b="1">
                <a:solidFill>
                  <a:schemeClr val="tx1"/>
                </a:solidFill>
                <a:latin typeface="Arial" pitchFamily="34" charset="0"/>
                <a:ea typeface="ヒラギノ角ゴ Pro W3" charset="-128"/>
              </a:defRPr>
            </a:lvl3pPr>
            <a:lvl4pPr marL="1600200" indent="-228600">
              <a:defRPr sz="2400" b="1">
                <a:solidFill>
                  <a:schemeClr val="tx1"/>
                </a:solidFill>
                <a:latin typeface="Arial" pitchFamily="34" charset="0"/>
                <a:ea typeface="ヒラギノ角ゴ Pro W3" charset="-128"/>
              </a:defRPr>
            </a:lvl4pPr>
            <a:lvl5pPr marL="2057400" indent="-228600">
              <a:defRPr sz="2400" b="1">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b="1">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b="1">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b="1">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b="1">
                <a:solidFill>
                  <a:schemeClr val="tx1"/>
                </a:solidFill>
                <a:latin typeface="Arial" pitchFamily="34" charset="0"/>
                <a:ea typeface="ヒラギノ角ゴ Pro W3" charset="-128"/>
              </a:defRPr>
            </a:lvl9pPr>
          </a:lstStyle>
          <a:p>
            <a:fld id="{B4AA1644-3018-41EA-90B6-B2BC273DC184}" type="slidenum">
              <a:rPr lang="es-ES_tradnl" altLang="es-ES" sz="1200" smtClean="0">
                <a:solidFill>
                  <a:prstClr val="black"/>
                </a:solidFill>
              </a:rPr>
              <a:pPr/>
              <a:t>35</a:t>
            </a:fld>
            <a:endParaRPr lang="es-ES_tradnl" altLang="es-ES" sz="1200" smtClean="0">
              <a:solidFill>
                <a:prstClr val="black"/>
              </a:solidFill>
            </a:endParaRPr>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smtClean="0">
                <a:latin typeface="Arial" pitchFamily="34" charset="0"/>
                <a:ea typeface="ヒラギノ角ゴ Pro W3" charset="-128"/>
              </a:rPr>
              <a:t>El estudio di@bet.es nos muestra las</a:t>
            </a:r>
            <a:r>
              <a:rPr lang="es-ES" altLang="es-ES" baseline="0" dirty="0" smtClean="0">
                <a:latin typeface="Arial" pitchFamily="34" charset="0"/>
                <a:ea typeface="ヒラギノ角ゴ Pro W3" charset="-128"/>
              </a:rPr>
              <a:t> grandes diferencias en la prevalencia de la diabetes tipo 2 en las distintas etapas de la vida, de tal modo que aumenta con la edad. En este sentido observamos como tiene una prevalencia muy baja por debajo de los 30 años de edad, al igual que en las mujeres en edad fértil, sin embargo es una enfermedad muy prevalente en ancianos, afectando a mas de un 20 % a partir de los 75 años.</a:t>
            </a:r>
            <a:endParaRPr lang="es-ES" altLang="es-ES" dirty="0" smtClean="0">
              <a:latin typeface="Arial" pitchFamily="34" charset="0"/>
              <a:ea typeface="ヒラギノ角ゴ Pro W3" charset="-128"/>
            </a:endParaRPr>
          </a:p>
          <a:p>
            <a:endParaRPr lang="es-ES" altLang="es-ES" dirty="0" smtClean="0">
              <a:latin typeface="Arial" pitchFamily="34" charset="0"/>
              <a:ea typeface="ヒラギノ角ゴ Pro W3" charset="-128"/>
            </a:endParaRPr>
          </a:p>
          <a:p>
            <a:r>
              <a:rPr lang="es-ES" altLang="es-ES" dirty="0" smtClean="0">
                <a:latin typeface="Arial" pitchFamily="34" charset="0"/>
                <a:ea typeface="ヒラギノ角ゴ Pro W3" charset="-128"/>
              </a:rPr>
              <a:t>- </a:t>
            </a:r>
            <a:r>
              <a:rPr lang="es-ES" altLang="es-ES" dirty="0" err="1" smtClean="0">
                <a:latin typeface="Arial" pitchFamily="34" charset="0"/>
                <a:ea typeface="ヒラギノ角ゴ Pro W3" charset="-128"/>
              </a:rPr>
              <a:t>Soriguer</a:t>
            </a:r>
            <a:r>
              <a:rPr lang="es-ES" altLang="es-ES" dirty="0" smtClean="0">
                <a:latin typeface="Arial" pitchFamily="34" charset="0"/>
                <a:ea typeface="ヒラギノ角ゴ Pro W3" charset="-128"/>
              </a:rPr>
              <a:t> F, Goday A, Bosch-Comas A, </a:t>
            </a:r>
            <a:r>
              <a:rPr lang="es-ES" altLang="es-ES" dirty="0" err="1" smtClean="0">
                <a:latin typeface="Arial" pitchFamily="34" charset="0"/>
                <a:ea typeface="ヒラギノ角ゴ Pro W3" charset="-128"/>
              </a:rPr>
              <a:t>Bordiu</a:t>
            </a:r>
            <a:r>
              <a:rPr lang="es-ES" altLang="es-ES" dirty="0" smtClean="0">
                <a:latin typeface="Arial" pitchFamily="34" charset="0"/>
                <a:ea typeface="ヒラギノ角ゴ Pro W3" charset="-128"/>
              </a:rPr>
              <a:t> E, Calle-Pascual A, Carmena R, et al. </a:t>
            </a:r>
            <a:r>
              <a:rPr lang="en-US" altLang="es-ES" dirty="0" smtClean="0">
                <a:latin typeface="Arial" pitchFamily="34" charset="0"/>
                <a:ea typeface="ヒラギノ角ゴ Pro W3" charset="-128"/>
              </a:rPr>
              <a:t>Prevalence of diabetes mellitus and impaired glucose regulation in Spain: the Di@bet.es Study. </a:t>
            </a:r>
            <a:r>
              <a:rPr lang="en-US" altLang="es-ES" dirty="0" err="1" smtClean="0">
                <a:latin typeface="Arial" pitchFamily="34" charset="0"/>
                <a:ea typeface="ヒラギノ角ゴ Pro W3" charset="-128"/>
              </a:rPr>
              <a:t>Diabetologia</a:t>
            </a:r>
            <a:r>
              <a:rPr lang="en-US" altLang="es-ES" dirty="0" smtClean="0">
                <a:latin typeface="Arial" pitchFamily="34" charset="0"/>
                <a:ea typeface="ヒラギノ角ゴ Pro W3" charset="-128"/>
              </a:rPr>
              <a:t> 2012;55:88-93.</a:t>
            </a:r>
            <a:endParaRPr lang="es-ES" altLang="es-ES" dirty="0" smtClean="0">
              <a:latin typeface="Arial" pitchFamily="34" charset="0"/>
              <a:ea typeface="ヒラギノ角ゴ Pro W3" charset="-128"/>
            </a:endParaRPr>
          </a:p>
          <a:p>
            <a:pPr eaLnBrk="1" hangingPunct="1"/>
            <a:endParaRPr lang="es-ES" altLang="es-ES" dirty="0" smtClean="0">
              <a:latin typeface="Arial" pitchFamily="34" charset="0"/>
              <a:ea typeface="ヒラギノ角ゴ Pro W3" charset="-128"/>
            </a:endParaRPr>
          </a:p>
        </p:txBody>
      </p:sp>
    </p:spTree>
    <p:extLst>
      <p:ext uri="{BB962C8B-B14F-4D97-AF65-F5344CB8AC3E}">
        <p14:creationId xmlns:p14="http://schemas.microsoft.com/office/powerpoint/2010/main" val="3281059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BA56758D-C981-43D9-802C-83B3EF25D101}" type="slidenum">
              <a:rPr lang="es-ES" smtClean="0">
                <a:solidFill>
                  <a:prstClr val="black"/>
                </a:solidFill>
                <a:ea typeface="MS PGothic" pitchFamily="34" charset="-128"/>
              </a:rPr>
              <a:pPr/>
              <a:t>36</a:t>
            </a:fld>
            <a:endParaRPr lang="es-ES" smtClean="0">
              <a:solidFill>
                <a:prstClr val="black"/>
              </a:solidFill>
              <a:ea typeface="MS PGothic" pitchFamily="34" charset="-128"/>
            </a:endParaRPr>
          </a:p>
        </p:txBody>
      </p:sp>
      <p:sp>
        <p:nvSpPr>
          <p:cNvPr id="4099" name="Rectangle 1"/>
          <p:cNvSpPr>
            <a:spLocks noGrp="1" noRot="1" noChangeAspect="1" noChangeArrowheads="1" noTextEdit="1"/>
          </p:cNvSpPr>
          <p:nvPr>
            <p:ph type="sldImg"/>
          </p:nvPr>
        </p:nvSpPr>
        <p:spPr>
          <a:xfrm>
            <a:off x="381000" y="695325"/>
            <a:ext cx="6096000" cy="3429000"/>
          </a:xfrm>
          <a:ln/>
        </p:spPr>
      </p:sp>
      <p:sp>
        <p:nvSpPr>
          <p:cNvPr id="4100" name="Rectangle 2"/>
          <p:cNvSpPr>
            <a:spLocks noGrp="1" noChangeArrowheads="1"/>
          </p:cNvSpPr>
          <p:nvPr>
            <p:ph type="body" idx="1"/>
          </p:nvPr>
        </p:nvSpPr>
        <p:spPr>
          <a:xfrm>
            <a:off x="685800" y="4343400"/>
            <a:ext cx="5484813" cy="4113213"/>
          </a:xfrm>
        </p:spPr>
        <p:txBody>
          <a:bodyPr wrap="none" lIns="0" tIns="0" rIns="0" bIns="0" anchor="ctr"/>
          <a:lstStyle/>
          <a:p>
            <a:pPr eaLnBrk="1" hangingPunct="1">
              <a:spcBef>
                <a:spcPct val="0"/>
              </a:spcBef>
              <a:defRPr/>
            </a:pPr>
            <a:r>
              <a:rPr lang="es-ES" dirty="0" smtClean="0">
                <a:ea typeface="ＭＳ Ｐゴシック" charset="0"/>
                <a:cs typeface="+mn-cs"/>
              </a:rPr>
              <a:t>NOTAS AL PIE DE LA FIGURA 2</a:t>
            </a:r>
          </a:p>
          <a:p>
            <a:pPr eaLnBrk="1" hangingPunct="1">
              <a:spcBef>
                <a:spcPct val="0"/>
              </a:spcBef>
              <a:defRPr/>
            </a:pPr>
            <a:r>
              <a:rPr lang="es-ES" dirty="0" smtClean="0">
                <a:ea typeface="ＭＳ Ｐゴシック" charset="0"/>
                <a:cs typeface="+mn-cs"/>
              </a:rPr>
              <a:t> </a:t>
            </a:r>
          </a:p>
          <a:p>
            <a:pPr eaLnBrk="1" hangingPunct="1">
              <a:spcBef>
                <a:spcPct val="0"/>
              </a:spcBef>
              <a:defRPr/>
            </a:pPr>
            <a:r>
              <a:rPr lang="es-ES" dirty="0" err="1" smtClean="0">
                <a:ea typeface="ＭＳ Ｐゴシック" charset="0"/>
                <a:cs typeface="+mn-cs"/>
              </a:rPr>
              <a:t>IDPP4</a:t>
            </a:r>
            <a:r>
              <a:rPr lang="es-ES" dirty="0" smtClean="0">
                <a:ea typeface="ＭＳ Ｐゴシック" charset="0"/>
                <a:cs typeface="+mn-cs"/>
              </a:rPr>
              <a:t>: inhibidores de la DPP-4.</a:t>
            </a:r>
          </a:p>
          <a:p>
            <a:pPr marL="228600" indent="-228600" eaLnBrk="1" hangingPunct="1">
              <a:spcBef>
                <a:spcPct val="0"/>
              </a:spcBef>
              <a:buFontTx/>
              <a:buAutoNum type="arabicParenBoth"/>
              <a:defRPr/>
            </a:pPr>
            <a:r>
              <a:rPr lang="es-ES" dirty="0" smtClean="0">
                <a:ea typeface="ＭＳ Ｐゴシック" charset="0"/>
                <a:cs typeface="+mn-cs"/>
              </a:rPr>
              <a:t>Monitorizar función renal. Reducir dosis si filtrado glomerular &lt;45 </a:t>
            </a:r>
            <a:r>
              <a:rPr lang="es-ES" dirty="0" err="1" smtClean="0">
                <a:ea typeface="ＭＳ Ｐゴシック" charset="0"/>
                <a:cs typeface="+mn-cs"/>
              </a:rPr>
              <a:t>mL</a:t>
            </a:r>
            <a:r>
              <a:rPr lang="es-ES" dirty="0" smtClean="0">
                <a:ea typeface="ＭＳ Ｐゴシック" charset="0"/>
                <a:cs typeface="+mn-cs"/>
              </a:rPr>
              <a:t>/min. Suspender si es &lt;30 </a:t>
            </a:r>
            <a:r>
              <a:rPr lang="es-ES" dirty="0" err="1" smtClean="0">
                <a:ea typeface="ＭＳ Ｐゴシック" charset="0"/>
                <a:cs typeface="+mn-cs"/>
              </a:rPr>
              <a:t>mL</a:t>
            </a:r>
            <a:r>
              <a:rPr lang="es-ES" dirty="0" smtClean="0">
                <a:ea typeface="ＭＳ Ｐゴシック" charset="0"/>
                <a:cs typeface="+mn-cs"/>
              </a:rPr>
              <a:t>/min.</a:t>
            </a:r>
          </a:p>
          <a:p>
            <a:pPr marL="228600" marR="0" lvl="0" indent="-228600" algn="l" defTabSz="914400" rtl="0" eaLnBrk="1" fontAlgn="base" latinLnBrk="0" hangingPunct="1">
              <a:lnSpc>
                <a:spcPct val="100000"/>
              </a:lnSpc>
              <a:spcBef>
                <a:spcPct val="0"/>
              </a:spcBef>
              <a:spcAft>
                <a:spcPct val="0"/>
              </a:spcAft>
              <a:buClrTx/>
              <a:buSzTx/>
              <a:buFontTx/>
              <a:buAutoNum type="arabicParenBoth"/>
              <a:tabLst/>
              <a:defRPr/>
            </a:pPr>
            <a:r>
              <a:rPr kumimoji="0" lang="es-ES" sz="1200" b="0" i="0" u="none" strike="noStrike" kern="0" cap="none" spc="0" normalizeH="0" baseline="0" noProof="0" dirty="0" smtClean="0">
                <a:ln>
                  <a:noFill/>
                </a:ln>
                <a:solidFill>
                  <a:schemeClr val="bg2">
                    <a:lumMod val="10000"/>
                  </a:schemeClr>
                </a:solidFill>
                <a:effectLst/>
                <a:uLnTx/>
                <a:uFillTx/>
                <a:latin typeface="Arial" charset="0"/>
                <a:ea typeface="MS PGothic" pitchFamily="34" charset="-128"/>
                <a:cs typeface="ＭＳ Ｐゴシック" charset="0"/>
              </a:rPr>
              <a:t>Los IDPP-4 son preferibles a los fármacos </a:t>
            </a:r>
            <a:r>
              <a:rPr kumimoji="0" lang="es-ES" sz="1200" b="0" i="0" u="none" strike="noStrike" kern="0" cap="none" spc="0" normalizeH="0" baseline="0" noProof="0" dirty="0" err="1" smtClean="0">
                <a:ln>
                  <a:noFill/>
                </a:ln>
                <a:solidFill>
                  <a:schemeClr val="bg2">
                    <a:lumMod val="10000"/>
                  </a:schemeClr>
                </a:solidFill>
                <a:effectLst/>
                <a:uLnTx/>
                <a:uFillTx/>
                <a:latin typeface="Arial" charset="0"/>
                <a:ea typeface="MS PGothic" pitchFamily="34" charset="-128"/>
                <a:cs typeface="ＭＳ Ｐゴシック" charset="0"/>
              </a:rPr>
              <a:t>secretagogos</a:t>
            </a:r>
            <a:r>
              <a:rPr kumimoji="0" lang="es-ES" sz="1200" b="0" i="0" u="none" strike="noStrike" kern="0" cap="none" spc="0" normalizeH="0" baseline="0" noProof="0" dirty="0" smtClean="0">
                <a:ln>
                  <a:noFill/>
                </a:ln>
                <a:solidFill>
                  <a:schemeClr val="bg2">
                    <a:lumMod val="10000"/>
                  </a:schemeClr>
                </a:solidFill>
                <a:effectLst/>
                <a:uLnTx/>
                <a:uFillTx/>
                <a:latin typeface="Arial" charset="0"/>
                <a:ea typeface="MS PGothic" pitchFamily="34" charset="-128"/>
                <a:cs typeface="ＭＳ Ｐゴシック" charset="0"/>
              </a:rPr>
              <a:t> si existe especial riesgo o vulnerabilidad a las hipoglucemias (ancianos frágiles, alta hospitalaria reciente, ingesta reducida, ancianos que viven solos o están institucionalizados, insuficiencia renal, enfermedad cardiovascular, hipoglucemias recurrentes, severas o no percibidas).</a:t>
            </a:r>
          </a:p>
          <a:p>
            <a:pPr marL="228600" marR="0" lvl="0" indent="-228600" algn="l" defTabSz="914400" rtl="0" eaLnBrk="1" fontAlgn="base" latinLnBrk="0" hangingPunct="1">
              <a:lnSpc>
                <a:spcPct val="100000"/>
              </a:lnSpc>
              <a:spcBef>
                <a:spcPct val="0"/>
              </a:spcBef>
              <a:spcAft>
                <a:spcPct val="0"/>
              </a:spcAft>
              <a:buClrTx/>
              <a:buSzTx/>
              <a:buFontTx/>
              <a:buAutoNum type="arabicParenBoth"/>
              <a:tabLst/>
              <a:defRPr/>
            </a:pPr>
            <a:r>
              <a:rPr lang="es-ES" dirty="0" err="1" smtClean="0">
                <a:ea typeface="ＭＳ Ｐゴシック" charset="0"/>
                <a:cs typeface="+mn-cs"/>
              </a:rPr>
              <a:t>Vildagliptina</a:t>
            </a:r>
            <a:r>
              <a:rPr lang="es-ES" dirty="0" smtClean="0">
                <a:ea typeface="ＭＳ Ｐゴシック" charset="0"/>
                <a:cs typeface="+mn-cs"/>
              </a:rPr>
              <a:t> es el único IDPP4 que dispone en la actualidad de estudios de eficacia y seguridad en pacientes ≥75 años. </a:t>
            </a:r>
            <a:r>
              <a:rPr lang="es-ES" dirty="0" err="1" smtClean="0">
                <a:ea typeface="ＭＳ Ｐゴシック" charset="0"/>
                <a:cs typeface="+mn-cs"/>
              </a:rPr>
              <a:t>Saxagliptina</a:t>
            </a:r>
            <a:r>
              <a:rPr lang="es-ES" dirty="0" smtClean="0">
                <a:ea typeface="ＭＳ Ｐゴシック" charset="0"/>
                <a:cs typeface="+mn-cs"/>
              </a:rPr>
              <a:t> no está autorizada en </a:t>
            </a:r>
            <a:r>
              <a:rPr lang="es-ES" dirty="0" err="1" smtClean="0">
                <a:ea typeface="ＭＳ Ｐゴシック" charset="0"/>
                <a:cs typeface="+mn-cs"/>
              </a:rPr>
              <a:t>monoterapia</a:t>
            </a:r>
            <a:r>
              <a:rPr lang="es-ES" dirty="0" smtClean="0">
                <a:ea typeface="ＭＳ Ｐゴシック" charset="0"/>
                <a:cs typeface="+mn-cs"/>
              </a:rPr>
              <a:t>.</a:t>
            </a:r>
          </a:p>
          <a:p>
            <a:pPr marL="228600" indent="-228600" eaLnBrk="1" hangingPunct="1">
              <a:spcBef>
                <a:spcPct val="0"/>
              </a:spcBef>
              <a:buFontTx/>
              <a:buAutoNum type="arabicParenBoth"/>
              <a:defRPr/>
            </a:pPr>
            <a:r>
              <a:rPr lang="es-ES" dirty="0" smtClean="0">
                <a:ea typeface="ＭＳ Ｐゴシック" charset="0"/>
                <a:cs typeface="+mn-cs"/>
              </a:rPr>
              <a:t>No usar</a:t>
            </a:r>
            <a:r>
              <a:rPr lang="es-ES" baseline="0" dirty="0" smtClean="0">
                <a:ea typeface="ＭＳ Ｐゴシック" charset="0"/>
                <a:cs typeface="+mn-cs"/>
              </a:rPr>
              <a:t> </a:t>
            </a:r>
            <a:r>
              <a:rPr lang="es-ES" baseline="0" dirty="0" err="1" smtClean="0">
                <a:ea typeface="ＭＳ Ｐゴシック" charset="0"/>
                <a:cs typeface="+mn-cs"/>
              </a:rPr>
              <a:t>glibenclamida</a:t>
            </a:r>
            <a:r>
              <a:rPr lang="es-ES" baseline="0" dirty="0" smtClean="0">
                <a:ea typeface="ＭＳ Ｐゴシック" charset="0"/>
                <a:cs typeface="+mn-cs"/>
              </a:rPr>
              <a:t>. Usar preferentemente </a:t>
            </a:r>
            <a:r>
              <a:rPr lang="es-ES" baseline="0" dirty="0" err="1" smtClean="0">
                <a:ea typeface="ＭＳ Ｐゴシック" charset="0"/>
                <a:cs typeface="+mn-cs"/>
              </a:rPr>
              <a:t>gliclazida</a:t>
            </a:r>
            <a:r>
              <a:rPr lang="es-ES" baseline="0" dirty="0" smtClean="0">
                <a:ea typeface="ＭＳ Ｐゴシック" charset="0"/>
                <a:cs typeface="+mn-cs"/>
              </a:rPr>
              <a:t> o </a:t>
            </a:r>
            <a:r>
              <a:rPr lang="es-ES" baseline="0" dirty="0" err="1" smtClean="0">
                <a:ea typeface="ＭＳ Ｐゴシック" charset="0"/>
                <a:cs typeface="+mn-cs"/>
              </a:rPr>
              <a:t>glimepirida</a:t>
            </a:r>
            <a:r>
              <a:rPr lang="es-ES" baseline="0" dirty="0" smtClean="0">
                <a:ea typeface="ＭＳ Ｐゴシック" charset="0"/>
                <a:cs typeface="+mn-cs"/>
              </a:rPr>
              <a:t>.</a:t>
            </a:r>
          </a:p>
          <a:p>
            <a:pPr marL="228600" indent="-228600" eaLnBrk="1" hangingPunct="1">
              <a:spcBef>
                <a:spcPct val="0"/>
              </a:spcBef>
              <a:buFontTx/>
              <a:buAutoNum type="arabicParenBoth"/>
              <a:defRPr/>
            </a:pPr>
            <a:r>
              <a:rPr lang="es-ES" sz="1200" dirty="0" err="1" smtClean="0">
                <a:ea typeface="ＭＳ Ｐゴシック" charset="0"/>
              </a:rPr>
              <a:t>repaglinida</a:t>
            </a:r>
            <a:r>
              <a:rPr lang="es-ES" sz="1200" dirty="0" smtClean="0">
                <a:ea typeface="ＭＳ Ｐゴシック" charset="0"/>
              </a:rPr>
              <a:t>: menor</a:t>
            </a:r>
            <a:r>
              <a:rPr lang="es-ES" sz="1200" dirty="0" smtClean="0">
                <a:solidFill>
                  <a:schemeClr val="bg2">
                    <a:lumMod val="10000"/>
                  </a:schemeClr>
                </a:solidFill>
              </a:rPr>
              <a:t> riesgo de hipoglucemias, especialmente en ancianos que tengan patrones erráticos de comidas; puede emplearse en pacientes con insuficiencia renal.</a:t>
            </a:r>
            <a:endParaRPr lang="es-ES" dirty="0" smtClean="0">
              <a:ea typeface="ＭＳ Ｐゴシック" charset="0"/>
              <a:cs typeface="+mn-cs"/>
            </a:endParaRPr>
          </a:p>
          <a:p>
            <a:pPr marL="228600" indent="-228600" eaLnBrk="1" hangingPunct="1">
              <a:spcBef>
                <a:spcPct val="0"/>
              </a:spcBef>
              <a:buFontTx/>
              <a:buAutoNum type="arabicParenBoth"/>
              <a:defRPr/>
            </a:pPr>
            <a:r>
              <a:rPr lang="es-ES" b="0" dirty="0" smtClean="0">
                <a:solidFill>
                  <a:srgbClr val="FF0000"/>
                </a:solidFill>
                <a:ea typeface="ＭＳ Ｐゴシック" charset="0"/>
                <a:cs typeface="+mn-cs"/>
              </a:rPr>
              <a:t>Considerar el uso de GLP-1 sólo en pacientes ancianos no frágiles con IMC &gt;30 kg/m</a:t>
            </a:r>
            <a:r>
              <a:rPr lang="es-ES" b="0" baseline="30000" dirty="0" smtClean="0">
                <a:solidFill>
                  <a:srgbClr val="FF0000"/>
                </a:solidFill>
                <a:ea typeface="ＭＳ Ｐゴシック" charset="0"/>
                <a:cs typeface="+mn-cs"/>
              </a:rPr>
              <a:t>2</a:t>
            </a:r>
            <a:r>
              <a:rPr lang="es-ES" b="0" baseline="0" dirty="0" smtClean="0">
                <a:solidFill>
                  <a:srgbClr val="FF0000"/>
                </a:solidFill>
                <a:ea typeface="ＭＳ Ｐゴシック" charset="0"/>
                <a:cs typeface="+mn-cs"/>
              </a:rPr>
              <a:t> en los que la obesidad sea</a:t>
            </a:r>
            <a:r>
              <a:rPr lang="es-ES" b="0" dirty="0" smtClean="0">
                <a:solidFill>
                  <a:srgbClr val="FF0000"/>
                </a:solidFill>
                <a:ea typeface="ＭＳ Ｐゴシック" charset="0"/>
                <a:cs typeface="+mn-cs"/>
              </a:rPr>
              <a:t> un problema prioritario.</a:t>
            </a:r>
          </a:p>
          <a:p>
            <a:pPr marL="228600" indent="-228600" eaLnBrk="1" hangingPunct="1">
              <a:spcBef>
                <a:spcPct val="0"/>
              </a:spcBef>
              <a:buFontTx/>
              <a:buAutoNum type="arabicParenBoth"/>
              <a:defRPr/>
            </a:pPr>
            <a:r>
              <a:rPr lang="es-ES" dirty="0" smtClean="0">
                <a:ea typeface="ＭＳ Ｐゴシック" charset="0"/>
                <a:cs typeface="+mn-cs"/>
              </a:rPr>
              <a:t>Sólo </a:t>
            </a:r>
            <a:r>
              <a:rPr lang="es-ES" dirty="0" err="1" smtClean="0">
                <a:ea typeface="ＭＳ Ｐゴシック" charset="0"/>
                <a:cs typeface="+mn-cs"/>
              </a:rPr>
              <a:t>sitagliptina</a:t>
            </a:r>
            <a:r>
              <a:rPr lang="es-ES" dirty="0" smtClean="0">
                <a:ea typeface="ＭＳ Ｐゴシック" charset="0"/>
                <a:cs typeface="+mn-cs"/>
              </a:rPr>
              <a:t> y </a:t>
            </a:r>
            <a:r>
              <a:rPr lang="es-ES" dirty="0" err="1" smtClean="0">
                <a:ea typeface="ＭＳ Ｐゴシック" charset="0"/>
                <a:cs typeface="+mn-cs"/>
              </a:rPr>
              <a:t>saxagliptina</a:t>
            </a:r>
            <a:r>
              <a:rPr lang="es-ES" dirty="0" smtClean="0">
                <a:ea typeface="ＭＳ Ｐゴシック" charset="0"/>
                <a:cs typeface="+mn-cs"/>
              </a:rPr>
              <a:t> </a:t>
            </a:r>
            <a:r>
              <a:rPr lang="es-ES" smtClean="0">
                <a:ea typeface="ＭＳ Ｐゴシック" charset="0"/>
                <a:cs typeface="+mn-cs"/>
              </a:rPr>
              <a:t>tienen actualmente indicación </a:t>
            </a:r>
            <a:r>
              <a:rPr lang="es-ES" dirty="0" smtClean="0">
                <a:ea typeface="ＭＳ Ｐゴシック" charset="0"/>
                <a:cs typeface="+mn-cs"/>
              </a:rPr>
              <a:t>de combinación con insulina</a:t>
            </a:r>
            <a:endParaRPr lang="es-ES" dirty="0">
              <a:ea typeface="ＭＳ Ｐゴシック" charset="0"/>
              <a:cs typeface="+mn-cs"/>
            </a:endParaRPr>
          </a:p>
        </p:txBody>
      </p:sp>
    </p:spTree>
    <p:extLst>
      <p:ext uri="{BB962C8B-B14F-4D97-AF65-F5344CB8AC3E}">
        <p14:creationId xmlns:p14="http://schemas.microsoft.com/office/powerpoint/2010/main" val="2471417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ES" dirty="0" smtClean="0"/>
              <a:t>En</a:t>
            </a:r>
            <a:r>
              <a:rPr lang="es-ES" baseline="0" dirty="0" smtClean="0"/>
              <a:t> pacientes con diabetes tipo 2 que no consiguen un buen control con otros fármacos se recomienda iniciar el uso de insulina mediante la administración de una dosis diaria de insulina basal. Si se utiliza insulina NPH es preferible administrarla antes de acostarse, pero si se utilizan insulina </a:t>
            </a:r>
            <a:r>
              <a:rPr lang="es-ES" baseline="0" dirty="0" err="1" smtClean="0"/>
              <a:t>glargina</a:t>
            </a:r>
            <a:r>
              <a:rPr lang="es-ES" baseline="0" dirty="0" smtClean="0"/>
              <a:t>, </a:t>
            </a:r>
            <a:r>
              <a:rPr lang="es-ES" baseline="0" dirty="0" err="1" smtClean="0"/>
              <a:t>detemir</a:t>
            </a:r>
            <a:r>
              <a:rPr lang="es-ES" baseline="0" dirty="0" smtClean="0"/>
              <a:t> o </a:t>
            </a:r>
            <a:r>
              <a:rPr lang="es-ES" baseline="0" dirty="0" err="1" smtClean="0"/>
              <a:t>degludec</a:t>
            </a:r>
            <a:r>
              <a:rPr lang="es-ES" baseline="0" dirty="0" smtClean="0"/>
              <a:t> pueden administrarse a cualquier hora. </a:t>
            </a:r>
          </a:p>
          <a:p>
            <a:endParaRPr lang="es-ES" baseline="0" dirty="0" smtClean="0"/>
          </a:p>
          <a:p>
            <a:r>
              <a:rPr lang="es-ES" baseline="0" dirty="0" smtClean="0"/>
              <a:t>Habitualmente se comenzará con 10 unidades y posteriormente habrá que ajustar la dosis a las necesidades del paciente, para ello es necesario que realice una determinación de la glucemia capilar en ayunas a diario ya que nuestro objetivo será reducirla por debajo de los 130 mg/dl, para ello el paciente incrementará la dosis de insulina en 2 a 4 unidades cada 3 o 4 días hasta conseguir alcanzar este objetivo.</a:t>
            </a:r>
          </a:p>
          <a:p>
            <a:endParaRPr lang="es-ES" baseline="0" dirty="0" smtClean="0"/>
          </a:p>
          <a:p>
            <a:r>
              <a:rPr lang="es-ES" baseline="0" dirty="0" smtClean="0"/>
              <a:t>En caso de que se produzca alguna hipoglucemia se reducirá la dosis de insulina en 4 unidades y se buscará la posible causa.</a:t>
            </a:r>
          </a:p>
          <a:p>
            <a:endParaRPr lang="es-ES" baseline="0" dirty="0" smtClean="0"/>
          </a:p>
          <a:p>
            <a:r>
              <a:rPr lang="es-ES" baseline="0" dirty="0" smtClean="0"/>
              <a:t>Una vez que se consiga mantener el nivel de glucemia en ayuna por debajo de los 130 mg/dl habremos ajustado la dosis de insulina, pero será preciso determinar el valor de la HbA1c al cabo de 2 a 3 meses para comprobar que el control es el adecuado a lo largo de todo el día.</a:t>
            </a:r>
            <a:endParaRPr lang="es-ES" dirty="0"/>
          </a:p>
        </p:txBody>
      </p:sp>
      <p:sp>
        <p:nvSpPr>
          <p:cNvPr id="4" name="3 Marcador de número de diapositiva"/>
          <p:cNvSpPr>
            <a:spLocks noGrp="1"/>
          </p:cNvSpPr>
          <p:nvPr>
            <p:ph type="sldNum" sz="quarter" idx="10"/>
          </p:nvPr>
        </p:nvSpPr>
        <p:spPr/>
        <p:txBody>
          <a:bodyPr/>
          <a:lstStyle/>
          <a:p>
            <a:fld id="{759E03DF-2E1F-4DE8-AB77-2814D97B02EF}" type="slidenum">
              <a:rPr lang="es-ES" smtClean="0">
                <a:solidFill>
                  <a:prstClr val="black"/>
                </a:solidFill>
              </a:rPr>
              <a:pPr/>
              <a:t>42</a:t>
            </a:fld>
            <a:endParaRPr lang="es-ES">
              <a:solidFill>
                <a:prstClr val="black"/>
              </a:solidFill>
            </a:endParaRPr>
          </a:p>
        </p:txBody>
      </p:sp>
    </p:spTree>
    <p:extLst>
      <p:ext uri="{BB962C8B-B14F-4D97-AF65-F5344CB8AC3E}">
        <p14:creationId xmlns:p14="http://schemas.microsoft.com/office/powerpoint/2010/main" val="332490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smtClean="0"/>
              <a:t>Tal y como se ha objetivado en múltiples estudios realizados en pacientes con diabéticos tipo 2 (UKPDS</a:t>
            </a:r>
            <a:r>
              <a:rPr lang="es-ES" altLang="es-ES" baseline="30000" dirty="0" smtClean="0"/>
              <a:t>1</a:t>
            </a:r>
            <a:r>
              <a:rPr lang="es-ES" altLang="es-ES" dirty="0" smtClean="0"/>
              <a:t>, ACCORD</a:t>
            </a:r>
            <a:r>
              <a:rPr lang="es-ES" altLang="es-ES" baseline="30000" dirty="0" smtClean="0"/>
              <a:t>2</a:t>
            </a:r>
            <a:r>
              <a:rPr lang="es-ES" altLang="es-ES" dirty="0" smtClean="0"/>
              <a:t>, ADVANCE</a:t>
            </a:r>
            <a:r>
              <a:rPr lang="es-ES" altLang="es-ES" baseline="30000" dirty="0" smtClean="0"/>
              <a:t>3</a:t>
            </a:r>
            <a:r>
              <a:rPr lang="es-ES" altLang="es-ES" dirty="0" smtClean="0"/>
              <a:t> y VADT</a:t>
            </a:r>
            <a:r>
              <a:rPr lang="es-ES" altLang="es-ES" baseline="30000" dirty="0" smtClean="0"/>
              <a:t>4</a:t>
            </a:r>
            <a:r>
              <a:rPr lang="es-ES" altLang="es-ES" dirty="0" smtClean="0"/>
              <a:t>) el objetivo de control glucémico debe de ser individualizado de acuerdo a las características de cada paciente.</a:t>
            </a:r>
          </a:p>
          <a:p>
            <a:r>
              <a:rPr lang="es-ES" altLang="es-ES" dirty="0" smtClean="0"/>
              <a:t>De modo que en pacientes motivados con bajo riesgo de hipoglucemia, largas expectativas de vida, sin complicaciones ni comorbilidades severas y con corta evolución de la enfermedad se ha visto que un control glucémico intensivo consigue reducir a largo plazo la aparición de complicaciones.</a:t>
            </a:r>
          </a:p>
          <a:p>
            <a:r>
              <a:rPr lang="es-ES" altLang="es-ES" dirty="0" smtClean="0"/>
              <a:t>Por el contrario en pacientes poco motivados con elevado riesgo de hipoglucemia, corta expectativa de vida, con complicaciones y comorbilidades severas y con una larga evolución de la enfermedad es preferible un control glucémico menos estricto.</a:t>
            </a:r>
          </a:p>
          <a:p>
            <a:r>
              <a:rPr lang="es-ES" altLang="es-ES" dirty="0" smtClean="0"/>
              <a:t>Bibliografía:</a:t>
            </a:r>
          </a:p>
          <a:p>
            <a:r>
              <a:rPr lang="es-ES" altLang="es-ES" dirty="0" smtClean="0"/>
              <a:t>1.</a:t>
            </a:r>
            <a:r>
              <a:rPr lang="es-ES" altLang="es-ES" baseline="0" dirty="0" smtClean="0"/>
              <a:t> </a:t>
            </a:r>
            <a:r>
              <a:rPr lang="en-US" altLang="es-ES" baseline="0" dirty="0" smtClean="0"/>
              <a:t>UK Prospective Diabetes Study Group: Intensive blood-glucose control with </a:t>
            </a:r>
            <a:r>
              <a:rPr lang="en-US" altLang="es-ES" baseline="0" dirty="0" err="1" smtClean="0"/>
              <a:t>sulphonylureas</a:t>
            </a:r>
            <a:r>
              <a:rPr lang="en-US" altLang="es-ES" baseline="0" dirty="0" smtClean="0"/>
              <a:t> or insulin compared with conventional treatment and risk of complications in patients with type 2 diabetes (UKPDS 33). Lancet 1998; 352:837–853.</a:t>
            </a:r>
            <a:endParaRPr lang="es-ES" altLang="es-ES" dirty="0" smtClean="0"/>
          </a:p>
          <a:p>
            <a:r>
              <a:rPr lang="es-ES" altLang="es-ES" dirty="0" smtClean="0"/>
              <a:t>2.</a:t>
            </a:r>
            <a:r>
              <a:rPr lang="es-ES" altLang="es-ES" baseline="0" dirty="0" smtClean="0"/>
              <a:t> </a:t>
            </a:r>
            <a:r>
              <a:rPr lang="en-US" altLang="es-ES" baseline="0" dirty="0" smtClean="0"/>
              <a:t>ACCORD study group. Effects of intensive blood pressure control in type 2 diabetes mellitus. N </a:t>
            </a:r>
            <a:r>
              <a:rPr lang="en-US" altLang="es-ES" baseline="0" dirty="0" err="1" smtClean="0"/>
              <a:t>Engl</a:t>
            </a:r>
            <a:r>
              <a:rPr lang="en-US" altLang="es-ES" baseline="0" dirty="0" smtClean="0"/>
              <a:t> J Med. 2010;362:1575-85.</a:t>
            </a:r>
          </a:p>
          <a:p>
            <a:r>
              <a:rPr lang="en-US" altLang="es-ES" baseline="0" dirty="0" smtClean="0"/>
              <a:t>3. Gerstein HC, Miller ME, </a:t>
            </a:r>
            <a:r>
              <a:rPr lang="en-US" altLang="es-ES" baseline="0" dirty="0" err="1" smtClean="0"/>
              <a:t>Byington</a:t>
            </a:r>
            <a:r>
              <a:rPr lang="en-US" altLang="es-ES" baseline="0" dirty="0" smtClean="0"/>
              <a:t> RP, Goff DC </a:t>
            </a:r>
            <a:r>
              <a:rPr lang="en-US" altLang="es-ES" baseline="0" dirty="0" err="1" smtClean="0"/>
              <a:t>Jr</a:t>
            </a:r>
            <a:r>
              <a:rPr lang="en-US" altLang="es-ES" baseline="0" dirty="0" smtClean="0"/>
              <a:t>, Bigger JT, </a:t>
            </a:r>
            <a:r>
              <a:rPr lang="en-US" altLang="es-ES" baseline="0" dirty="0" err="1" smtClean="0"/>
              <a:t>Buse</a:t>
            </a:r>
            <a:r>
              <a:rPr lang="en-US" altLang="es-ES" baseline="0" dirty="0" smtClean="0"/>
              <a:t> JB, et al. Effects of intensive glucose lowering in type 2 diabetes. N </a:t>
            </a:r>
            <a:r>
              <a:rPr lang="en-US" altLang="es-ES" baseline="0" dirty="0" err="1" smtClean="0"/>
              <a:t>Engl</a:t>
            </a:r>
            <a:r>
              <a:rPr lang="en-US" altLang="es-ES" baseline="0" dirty="0" smtClean="0"/>
              <a:t> J Med 2008;358:2545–2559. </a:t>
            </a:r>
          </a:p>
          <a:p>
            <a:r>
              <a:rPr lang="en-US" altLang="es-ES" baseline="0" dirty="0" smtClean="0"/>
              <a:t>4. Duckworth W, </a:t>
            </a:r>
            <a:r>
              <a:rPr lang="en-US" altLang="es-ES" baseline="0" dirty="0" err="1" smtClean="0"/>
              <a:t>Abraira</a:t>
            </a:r>
            <a:r>
              <a:rPr lang="en-US" altLang="es-ES" baseline="0" dirty="0" smtClean="0"/>
              <a:t> C, Moritz T, </a:t>
            </a:r>
            <a:r>
              <a:rPr lang="en-US" altLang="es-ES" baseline="0" dirty="0" err="1" smtClean="0"/>
              <a:t>Reda</a:t>
            </a:r>
            <a:r>
              <a:rPr lang="en-US" altLang="es-ES" baseline="0" dirty="0" smtClean="0"/>
              <a:t> D, </a:t>
            </a:r>
            <a:r>
              <a:rPr lang="en-US" altLang="es-ES" baseline="0" dirty="0" err="1" smtClean="0"/>
              <a:t>Emanuele</a:t>
            </a:r>
            <a:r>
              <a:rPr lang="en-US" altLang="es-ES" baseline="0" dirty="0" smtClean="0"/>
              <a:t> N, </a:t>
            </a:r>
            <a:r>
              <a:rPr lang="en-US" altLang="es-ES" baseline="0" dirty="0" err="1" smtClean="0"/>
              <a:t>Reaven</a:t>
            </a:r>
            <a:r>
              <a:rPr lang="en-US" altLang="es-ES" baseline="0" dirty="0" smtClean="0"/>
              <a:t> PD, et al. Glucose control and vascular complications in veterans with type 2 diabetes. N </a:t>
            </a:r>
            <a:r>
              <a:rPr lang="en-US" altLang="es-ES" baseline="0" dirty="0" err="1" smtClean="0"/>
              <a:t>Engl</a:t>
            </a:r>
            <a:r>
              <a:rPr lang="en-US" altLang="es-ES" baseline="0" dirty="0" smtClean="0"/>
              <a:t> J Med 2009;360:129-39. </a:t>
            </a:r>
            <a:endParaRPr lang="es-ES" altLang="es-ES" dirty="0" smtClean="0"/>
          </a:p>
        </p:txBody>
      </p:sp>
      <p:sp>
        <p:nvSpPr>
          <p:cNvPr id="4" name="3 Marcador de número de diapositiva"/>
          <p:cNvSpPr>
            <a:spLocks noGrp="1"/>
          </p:cNvSpPr>
          <p:nvPr>
            <p:ph type="sldNum" sz="quarter" idx="5"/>
          </p:nvPr>
        </p:nvSpPr>
        <p:spPr/>
        <p:txBody>
          <a:bodyPr/>
          <a:lstStyle/>
          <a:p>
            <a:pPr>
              <a:defRPr/>
            </a:pPr>
            <a:fld id="{D55073CB-57EA-4F9D-A2BF-24E86E02181B}" type="slidenum">
              <a:rPr lang="es-ES" smtClean="0">
                <a:solidFill>
                  <a:prstClr val="black"/>
                </a:solidFill>
              </a:rPr>
              <a:pPr>
                <a:defRPr/>
              </a:pPr>
              <a:t>4</a:t>
            </a:fld>
            <a:endParaRPr lang="es-ES">
              <a:solidFill>
                <a:prstClr val="black"/>
              </a:solidFill>
            </a:endParaRPr>
          </a:p>
        </p:txBody>
      </p:sp>
    </p:spTree>
    <p:extLst>
      <p:ext uri="{BB962C8B-B14F-4D97-AF65-F5344CB8AC3E}">
        <p14:creationId xmlns:p14="http://schemas.microsoft.com/office/powerpoint/2010/main" val="176372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n-US" b="1" dirty="0" err="1"/>
              <a:t>Bibliografía</a:t>
            </a:r>
            <a:endParaRPr lang="en-US" b="1" dirty="0"/>
          </a:p>
          <a:p>
            <a:r>
              <a:rPr lang="en-US" dirty="0" err="1"/>
              <a:t>Miñambres</a:t>
            </a:r>
            <a:r>
              <a:rPr lang="en-US" dirty="0"/>
              <a:t> I,</a:t>
            </a:r>
            <a:r>
              <a:rPr lang="en-US" baseline="0" dirty="0"/>
              <a:t> </a:t>
            </a:r>
            <a:r>
              <a:rPr lang="en-US" baseline="0" dirty="0" err="1"/>
              <a:t>Mediavilla</a:t>
            </a:r>
            <a:r>
              <a:rPr lang="en-US" baseline="0" dirty="0"/>
              <a:t> JJ, </a:t>
            </a:r>
            <a:r>
              <a:rPr lang="en-US" baseline="0" dirty="0" err="1"/>
              <a:t>Sarroca</a:t>
            </a:r>
            <a:r>
              <a:rPr lang="en-US" baseline="0" dirty="0"/>
              <a:t> J, Pérez A. </a:t>
            </a:r>
            <a:r>
              <a:rPr lang="en-US" dirty="0"/>
              <a:t>Meeting individualized glycemic targets in primary care patients with type 2 diabetes in Spain. BMC Endocrine Disorders.</a:t>
            </a:r>
            <a:r>
              <a:rPr lang="en-US" baseline="0" dirty="0"/>
              <a:t> 2016;16:10.</a:t>
            </a:r>
            <a:endParaRPr lang="en-US" dirty="0"/>
          </a:p>
        </p:txBody>
      </p:sp>
      <p:sp>
        <p:nvSpPr>
          <p:cNvPr id="4" name="3 Marcador de número de diapositiva"/>
          <p:cNvSpPr>
            <a:spLocks noGrp="1"/>
          </p:cNvSpPr>
          <p:nvPr>
            <p:ph type="sldNum" sz="quarter" idx="10"/>
          </p:nvPr>
        </p:nvSpPr>
        <p:spPr/>
        <p:txBody>
          <a:bodyPr/>
          <a:lstStyle/>
          <a:p>
            <a:fld id="{EE78E151-4EFA-4F94-B97B-0A63B68C9E94}" type="slidenum">
              <a:rPr lang="es-ES" smtClean="0">
                <a:solidFill>
                  <a:prstClr val="black"/>
                </a:solidFill>
              </a:rPr>
              <a:pPr/>
              <a:t>5</a:t>
            </a:fld>
            <a:endParaRPr lang="es-ES">
              <a:solidFill>
                <a:prstClr val="black"/>
              </a:solidFill>
            </a:endParaRPr>
          </a:p>
        </p:txBody>
      </p:sp>
    </p:spTree>
    <p:extLst>
      <p:ext uri="{BB962C8B-B14F-4D97-AF65-F5344CB8AC3E}">
        <p14:creationId xmlns:p14="http://schemas.microsoft.com/office/powerpoint/2010/main" val="39542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defTabSz="912813" eaLnBrk="1" hangingPunct="1">
              <a:spcBef>
                <a:spcPct val="0"/>
              </a:spcBef>
            </a:pPr>
            <a:r>
              <a:rPr lang="es-ES" sz="1200" dirty="0" smtClean="0"/>
              <a:t>Durante los 10 años de seguimiento del estudio, a pesar de perderse la diferencia de control glucémico al inicio del seguimiento, se confirma que se mantiene la reducción del riesgo de cualquier resultado relacionado con la diabetes, de infarto de miocardio y de muerte por cualquier causa en el grupo tratado con metformina. </a:t>
            </a:r>
          </a:p>
          <a:p>
            <a:pPr defTabSz="912813" eaLnBrk="1" hangingPunct="1">
              <a:spcBef>
                <a:spcPct val="0"/>
              </a:spcBef>
            </a:pPr>
            <a:r>
              <a:rPr lang="es-ES" sz="1200" dirty="0" smtClean="0">
                <a:solidFill>
                  <a:srgbClr val="7F7F7F"/>
                </a:solidFill>
              </a:rPr>
              <a:t>En el grupo de metformina se mantuvo una reducción del riesgo  significativa para </a:t>
            </a:r>
            <a:r>
              <a:rPr lang="es-ES" sz="1200" b="1" dirty="0" smtClean="0">
                <a:solidFill>
                  <a:srgbClr val="7F7F7F"/>
                </a:solidFill>
              </a:rPr>
              <a:t>cualquier resultado relacionado con la diabetes </a:t>
            </a:r>
            <a:r>
              <a:rPr lang="es-ES" sz="1200" dirty="0" smtClean="0">
                <a:solidFill>
                  <a:srgbClr val="7F7F7F"/>
                </a:solidFill>
              </a:rPr>
              <a:t>(21%, P=0,01), </a:t>
            </a:r>
            <a:r>
              <a:rPr lang="es-ES" sz="1200" b="1" dirty="0" smtClean="0">
                <a:solidFill>
                  <a:srgbClr val="7F7F7F"/>
                </a:solidFill>
              </a:rPr>
              <a:t>infarto de miocardio </a:t>
            </a:r>
            <a:r>
              <a:rPr lang="es-ES" sz="1200" dirty="0" smtClean="0">
                <a:solidFill>
                  <a:srgbClr val="7F7F7F"/>
                </a:solidFill>
              </a:rPr>
              <a:t>(33%, P=0,005), y </a:t>
            </a:r>
            <a:r>
              <a:rPr lang="es-ES" sz="1200" b="1" dirty="0" smtClean="0">
                <a:solidFill>
                  <a:srgbClr val="7F7F7F"/>
                </a:solidFill>
              </a:rPr>
              <a:t>muerte por cualquier causa </a:t>
            </a:r>
            <a:r>
              <a:rPr lang="es-ES" sz="1200" dirty="0" smtClean="0">
                <a:solidFill>
                  <a:srgbClr val="7F7F7F"/>
                </a:solidFill>
              </a:rPr>
              <a:t>(27%, P=0,002)1 </a:t>
            </a:r>
          </a:p>
          <a:p>
            <a:pPr algn="just" defTabSz="912813" eaLnBrk="1" hangingPunct="1">
              <a:lnSpc>
                <a:spcPct val="80000"/>
              </a:lnSpc>
              <a:spcBef>
                <a:spcPct val="0"/>
              </a:spcBef>
            </a:pPr>
            <a:endParaRPr lang="es-ES" sz="1200" b="1" dirty="0" smtClean="0"/>
          </a:p>
          <a:p>
            <a:pPr algn="just" defTabSz="912813" eaLnBrk="1" hangingPunct="1">
              <a:lnSpc>
                <a:spcPct val="80000"/>
              </a:lnSpc>
              <a:spcBef>
                <a:spcPct val="0"/>
              </a:spcBef>
            </a:pPr>
            <a:r>
              <a:rPr lang="es-ES" sz="1200" dirty="0" smtClean="0"/>
              <a:t>Leyenda de las gráficas:</a:t>
            </a:r>
          </a:p>
          <a:p>
            <a:pPr algn="just" defTabSz="912813" eaLnBrk="1" hangingPunct="1">
              <a:lnSpc>
                <a:spcPct val="80000"/>
              </a:lnSpc>
              <a:spcBef>
                <a:spcPct val="0"/>
              </a:spcBef>
            </a:pPr>
            <a:endParaRPr lang="es-ES" sz="1200" dirty="0" smtClean="0"/>
          </a:p>
          <a:p>
            <a:pPr algn="just" defTabSz="912813" eaLnBrk="1" hangingPunct="1">
              <a:lnSpc>
                <a:spcPct val="80000"/>
              </a:lnSpc>
              <a:spcBef>
                <a:spcPct val="0"/>
              </a:spcBef>
            </a:pPr>
            <a:r>
              <a:rPr lang="es-ES" sz="1200" dirty="0" smtClean="0"/>
              <a:t>Cuadrado rojo: Resultados globales al final del estudio</a:t>
            </a:r>
          </a:p>
          <a:p>
            <a:pPr algn="just" defTabSz="912813" eaLnBrk="1" hangingPunct="1">
              <a:lnSpc>
                <a:spcPct val="80000"/>
              </a:lnSpc>
              <a:spcBef>
                <a:spcPct val="0"/>
              </a:spcBef>
            </a:pPr>
            <a:endParaRPr lang="es-ES" sz="1200" dirty="0" smtClean="0"/>
          </a:p>
          <a:p>
            <a:pPr algn="just" defTabSz="912813" eaLnBrk="1" hangingPunct="1">
              <a:lnSpc>
                <a:spcPct val="80000"/>
              </a:lnSpc>
              <a:spcBef>
                <a:spcPct val="0"/>
              </a:spcBef>
            </a:pPr>
            <a:r>
              <a:rPr lang="es-ES" sz="1200" dirty="0" smtClean="0"/>
              <a:t>Diamante azul: Valores anuales durante los 10 años de seguimiento </a:t>
            </a:r>
            <a:r>
              <a:rPr lang="es-ES" sz="1200" dirty="0" err="1" smtClean="0"/>
              <a:t>postestudio</a:t>
            </a:r>
            <a:r>
              <a:rPr lang="es-ES" sz="1200" dirty="0" smtClean="0"/>
              <a:t>.</a:t>
            </a:r>
          </a:p>
          <a:p>
            <a:pPr algn="just" defTabSz="912813" eaLnBrk="1" hangingPunct="1">
              <a:lnSpc>
                <a:spcPct val="80000"/>
              </a:lnSpc>
              <a:spcBef>
                <a:spcPct val="0"/>
              </a:spcBef>
            </a:pPr>
            <a:endParaRPr lang="es-ES" sz="1200" dirty="0" smtClean="0"/>
          </a:p>
          <a:p>
            <a:pPr algn="just" defTabSz="912813" eaLnBrk="1" hangingPunct="1">
              <a:lnSpc>
                <a:spcPct val="80000"/>
              </a:lnSpc>
              <a:spcBef>
                <a:spcPct val="0"/>
              </a:spcBef>
            </a:pPr>
            <a:r>
              <a:rPr lang="es-ES" sz="1200" dirty="0" smtClean="0"/>
              <a:t>Las líneas verticales muestran el intervalo de confianza del 95%.</a:t>
            </a:r>
          </a:p>
          <a:p>
            <a:pPr algn="just" defTabSz="912813" eaLnBrk="1" hangingPunct="1">
              <a:lnSpc>
                <a:spcPct val="80000"/>
              </a:lnSpc>
              <a:spcBef>
                <a:spcPct val="0"/>
              </a:spcBef>
            </a:pPr>
            <a:endParaRPr lang="es-ES" sz="1200" dirty="0" smtClean="0"/>
          </a:p>
          <a:p>
            <a:pPr algn="just" defTabSz="912813" eaLnBrk="1" hangingPunct="1">
              <a:lnSpc>
                <a:spcPct val="80000"/>
              </a:lnSpc>
              <a:spcBef>
                <a:spcPct val="0"/>
              </a:spcBef>
            </a:pPr>
            <a:r>
              <a:rPr lang="es-ES" sz="1200" dirty="0" smtClean="0"/>
              <a:t>Los </a:t>
            </a:r>
            <a:r>
              <a:rPr lang="es-ES" sz="1200" dirty="0" err="1" smtClean="0"/>
              <a:t>hazard</a:t>
            </a:r>
            <a:r>
              <a:rPr lang="es-ES" sz="1200" dirty="0" smtClean="0"/>
              <a:t> ratios que de manera consistente aparecen por debajo de la línea del 0 indican un resultado favorable del tratamiento con metformina.</a:t>
            </a:r>
            <a:endParaRPr lang="es-ES" sz="1200" b="1" dirty="0" smtClean="0"/>
          </a:p>
          <a:p>
            <a:pPr algn="just" defTabSz="912813" eaLnBrk="1" hangingPunct="1">
              <a:lnSpc>
                <a:spcPct val="80000"/>
              </a:lnSpc>
              <a:spcBef>
                <a:spcPct val="0"/>
              </a:spcBef>
            </a:pPr>
            <a:r>
              <a:rPr lang="es-ES" sz="1050" dirty="0" smtClean="0"/>
              <a:t>Referencias: </a:t>
            </a:r>
          </a:p>
          <a:p>
            <a:pPr defTabSz="912813" eaLnBrk="1" hangingPunct="1"/>
            <a:r>
              <a:rPr lang="es-ES" sz="1050" dirty="0" smtClean="0"/>
              <a:t>1. </a:t>
            </a:r>
            <a:r>
              <a:rPr lang="es-ES" sz="1050" dirty="0" err="1" smtClean="0"/>
              <a:t>Holman</a:t>
            </a:r>
            <a:r>
              <a:rPr lang="es-ES" sz="1050" dirty="0" smtClean="0"/>
              <a:t> R et al. </a:t>
            </a:r>
            <a:r>
              <a:rPr lang="en-US" sz="1200" dirty="0" smtClean="0"/>
              <a:t>10-Year Follow-up of Intensive Glucose </a:t>
            </a:r>
            <a:r>
              <a:rPr lang="es-ES" sz="1200" dirty="0" smtClean="0"/>
              <a:t>Control in </a:t>
            </a:r>
            <a:r>
              <a:rPr lang="es-ES" sz="1200" dirty="0" err="1" smtClean="0"/>
              <a:t>Type</a:t>
            </a:r>
            <a:r>
              <a:rPr lang="es-ES" sz="1200" dirty="0" smtClean="0"/>
              <a:t> 2 Diabetes. </a:t>
            </a:r>
            <a:r>
              <a:rPr lang="es-ES" sz="1050" dirty="0" smtClean="0"/>
              <a:t>N </a:t>
            </a:r>
            <a:r>
              <a:rPr lang="es-ES" sz="1050" dirty="0" err="1" smtClean="0"/>
              <a:t>Engl</a:t>
            </a:r>
            <a:r>
              <a:rPr lang="es-ES" sz="1050" dirty="0" smtClean="0"/>
              <a:t> J Med 2008:359:1577-89</a:t>
            </a:r>
          </a:p>
          <a:p>
            <a:pPr defTabSz="912813" eaLnBrk="1" hangingPunct="1"/>
            <a:endParaRPr lang="es-ES" sz="1200" dirty="0" smtClean="0"/>
          </a:p>
          <a:p>
            <a:pPr algn="just" defTabSz="912813" eaLnBrk="1" hangingPunct="1">
              <a:lnSpc>
                <a:spcPct val="80000"/>
              </a:lnSpc>
              <a:spcBef>
                <a:spcPct val="0"/>
              </a:spcBef>
            </a:pPr>
            <a:endParaRPr lang="es-ES" sz="1200" b="1" dirty="0" smtClean="0"/>
          </a:p>
          <a:p>
            <a:pPr defTabSz="912813" eaLnBrk="1" hangingPunct="1"/>
            <a:endParaRPr lang="es-ES" sz="1200" dirty="0" smtClean="0"/>
          </a:p>
          <a:p>
            <a:pPr defTabSz="912813" eaLnBrk="1" hangingPunct="1"/>
            <a:endParaRPr lang="es-ES" sz="1200" dirty="0" smtClean="0"/>
          </a:p>
        </p:txBody>
      </p:sp>
      <p:sp>
        <p:nvSpPr>
          <p:cNvPr id="4" name="3 Marcador de número de diapositiva"/>
          <p:cNvSpPr>
            <a:spLocks noGrp="1"/>
          </p:cNvSpPr>
          <p:nvPr>
            <p:ph type="sldNum" sz="quarter" idx="10"/>
          </p:nvPr>
        </p:nvSpPr>
        <p:spPr/>
        <p:txBody>
          <a:bodyPr/>
          <a:lstStyle/>
          <a:p>
            <a:fld id="{6DE1D339-9226-4EBD-B96C-0B51E880BC98}" type="slidenum">
              <a:rPr lang="es-ES" smtClean="0"/>
              <a:pPr/>
              <a:t>9</a:t>
            </a:fld>
            <a:endParaRPr lang="es-ES"/>
          </a:p>
        </p:txBody>
      </p:sp>
    </p:spTree>
    <p:extLst>
      <p:ext uri="{BB962C8B-B14F-4D97-AF65-F5344CB8AC3E}">
        <p14:creationId xmlns:p14="http://schemas.microsoft.com/office/powerpoint/2010/main" val="3005584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fontScale="92500" lnSpcReduction="10000"/>
          </a:bodyPr>
          <a:lstStyle/>
          <a:p>
            <a:r>
              <a:rPr lang="es-ES" dirty="0" smtClean="0"/>
              <a:t>Durante los 10 años de seguimiento del estudio, a pesar de perderse la diferencia de control glucémico al inicio del seguimiento, se confirma que se mantiene la reducción del riesgo de complicaciones </a:t>
            </a:r>
            <a:r>
              <a:rPr lang="es-ES" dirty="0" err="1" smtClean="0"/>
              <a:t>microvasculares</a:t>
            </a:r>
            <a:r>
              <a:rPr lang="es-ES" dirty="0" smtClean="0"/>
              <a:t> y cualquier resultado relacionado con la diabetes y se detecta una disminución del riesgo de infarto de miocardio y de muerte por cualquier causa en el grupo tratado con </a:t>
            </a:r>
            <a:r>
              <a:rPr lang="es-ES" dirty="0" err="1" smtClean="0"/>
              <a:t>sulfonilurea</a:t>
            </a:r>
            <a:r>
              <a:rPr lang="es-ES" dirty="0" smtClean="0"/>
              <a:t>-insulina. </a:t>
            </a:r>
          </a:p>
          <a:p>
            <a:r>
              <a:rPr lang="es-ES" dirty="0" smtClean="0"/>
              <a:t>En el grupo de las </a:t>
            </a:r>
            <a:r>
              <a:rPr lang="es-ES" dirty="0" err="1" smtClean="0"/>
              <a:t>sulfonilureas</a:t>
            </a:r>
            <a:r>
              <a:rPr lang="es-ES" dirty="0" smtClean="0"/>
              <a:t>-insulina, las reducciones relativas de riesgo se mantuvieron a los 10 años para cualquiera de los parámetros relacionados con la diabetes (9%, P=0,04) y complicaciones </a:t>
            </a:r>
            <a:r>
              <a:rPr lang="es-ES" dirty="0" err="1" smtClean="0"/>
              <a:t>microvasculares</a:t>
            </a:r>
            <a:r>
              <a:rPr lang="es-ES" dirty="0" smtClean="0"/>
              <a:t> (24%, P=0,001), y con el tiempo aparecieron reducciones de  riesgo de infarto de miocardio (15%, P=0,01) y mortalidad por cualquier causa (13%, P=0,007), ya que tuvieron lugar más eventos1</a:t>
            </a:r>
          </a:p>
          <a:p>
            <a:endParaRPr lang="es-ES" dirty="0" smtClean="0"/>
          </a:p>
          <a:p>
            <a:r>
              <a:rPr lang="es-ES" dirty="0" smtClean="0"/>
              <a:t>Referencias: </a:t>
            </a:r>
          </a:p>
          <a:p>
            <a:r>
              <a:rPr lang="es-ES" dirty="0" smtClean="0"/>
              <a:t>1. </a:t>
            </a:r>
            <a:r>
              <a:rPr lang="es-ES" dirty="0" err="1" smtClean="0"/>
              <a:t>Holman</a:t>
            </a:r>
            <a:r>
              <a:rPr lang="es-ES" dirty="0" smtClean="0"/>
              <a:t> R et al. 10-Year </a:t>
            </a:r>
            <a:r>
              <a:rPr lang="es-ES" dirty="0" err="1" smtClean="0"/>
              <a:t>Follow</a:t>
            </a:r>
            <a:r>
              <a:rPr lang="es-ES" dirty="0" smtClean="0"/>
              <a:t>-up of </a:t>
            </a:r>
            <a:r>
              <a:rPr lang="es-ES" dirty="0" err="1" smtClean="0"/>
              <a:t>Intensive</a:t>
            </a:r>
            <a:r>
              <a:rPr lang="es-ES" dirty="0" smtClean="0"/>
              <a:t> </a:t>
            </a:r>
            <a:r>
              <a:rPr lang="es-ES" dirty="0" err="1" smtClean="0"/>
              <a:t>Glucose</a:t>
            </a:r>
            <a:r>
              <a:rPr lang="es-ES" dirty="0" smtClean="0"/>
              <a:t> Control in </a:t>
            </a:r>
            <a:r>
              <a:rPr lang="es-ES" dirty="0" err="1" smtClean="0"/>
              <a:t>Type</a:t>
            </a:r>
            <a:r>
              <a:rPr lang="es-ES" dirty="0" smtClean="0"/>
              <a:t> 2 Diabetes. N </a:t>
            </a:r>
            <a:r>
              <a:rPr lang="es-ES" dirty="0" err="1" smtClean="0"/>
              <a:t>Engl</a:t>
            </a:r>
            <a:r>
              <a:rPr lang="es-ES" dirty="0" smtClean="0"/>
              <a:t> J Med 2008:359:1577-89</a:t>
            </a:r>
          </a:p>
          <a:p>
            <a:r>
              <a:rPr lang="es-ES" dirty="0" smtClean="0"/>
              <a:t>Leyenda de las gráficas:</a:t>
            </a:r>
          </a:p>
          <a:p>
            <a:r>
              <a:rPr lang="es-ES" dirty="0" smtClean="0"/>
              <a:t>Cuadrado rojo: Resultados globales al final del estudio</a:t>
            </a:r>
          </a:p>
          <a:p>
            <a:r>
              <a:rPr lang="es-ES" dirty="0" smtClean="0"/>
              <a:t>Diamante azul: Valores anuales durante los 10 años de seguimiento </a:t>
            </a:r>
            <a:r>
              <a:rPr lang="es-ES" dirty="0" err="1" smtClean="0"/>
              <a:t>postestudio</a:t>
            </a:r>
            <a:r>
              <a:rPr lang="es-ES" dirty="0" smtClean="0"/>
              <a:t>.</a:t>
            </a:r>
          </a:p>
          <a:p>
            <a:r>
              <a:rPr lang="es-ES" dirty="0" smtClean="0"/>
              <a:t>Las líneas verticales muestran el intervalo de confianza del 95%.</a:t>
            </a:r>
          </a:p>
          <a:p>
            <a:r>
              <a:rPr lang="es-ES" dirty="0" smtClean="0"/>
              <a:t>Los </a:t>
            </a:r>
            <a:r>
              <a:rPr lang="es-ES" dirty="0" err="1" smtClean="0"/>
              <a:t>hazard</a:t>
            </a:r>
            <a:r>
              <a:rPr lang="es-ES" dirty="0" smtClean="0"/>
              <a:t> ratios que de manera consistente aparecen por debajo de la línea del 0 indican un resultado favorable del tratamiento con </a:t>
            </a:r>
            <a:r>
              <a:rPr lang="es-ES" dirty="0" err="1" smtClean="0"/>
              <a:t>sulfonilurea</a:t>
            </a:r>
            <a:r>
              <a:rPr lang="es-ES" dirty="0" smtClean="0"/>
              <a:t>-insulina</a:t>
            </a:r>
          </a:p>
          <a:p>
            <a:r>
              <a:rPr lang="es-ES" dirty="0" smtClean="0"/>
              <a:t>Referencias: </a:t>
            </a:r>
          </a:p>
          <a:p>
            <a:r>
              <a:rPr lang="es-ES" dirty="0" smtClean="0"/>
              <a:t>1. </a:t>
            </a:r>
            <a:r>
              <a:rPr lang="es-ES" dirty="0" err="1" smtClean="0"/>
              <a:t>Holman</a:t>
            </a:r>
            <a:r>
              <a:rPr lang="es-ES" dirty="0" smtClean="0"/>
              <a:t> R et al. 10-Year </a:t>
            </a:r>
            <a:r>
              <a:rPr lang="es-ES" dirty="0" err="1" smtClean="0"/>
              <a:t>Follow</a:t>
            </a:r>
            <a:r>
              <a:rPr lang="es-ES" dirty="0" smtClean="0"/>
              <a:t>-up of </a:t>
            </a:r>
            <a:r>
              <a:rPr lang="es-ES" dirty="0" err="1" smtClean="0"/>
              <a:t>Intensive</a:t>
            </a:r>
            <a:r>
              <a:rPr lang="es-ES" dirty="0" smtClean="0"/>
              <a:t> </a:t>
            </a:r>
            <a:r>
              <a:rPr lang="es-ES" dirty="0" err="1" smtClean="0"/>
              <a:t>Glucose</a:t>
            </a:r>
            <a:r>
              <a:rPr lang="es-ES" dirty="0" smtClean="0"/>
              <a:t> Control in </a:t>
            </a:r>
            <a:r>
              <a:rPr lang="es-ES" dirty="0" err="1" smtClean="0"/>
              <a:t>Type</a:t>
            </a:r>
            <a:r>
              <a:rPr lang="es-ES" dirty="0" smtClean="0"/>
              <a:t> 2 Diabetes. N </a:t>
            </a:r>
            <a:r>
              <a:rPr lang="es-ES" dirty="0" err="1" smtClean="0"/>
              <a:t>Engl</a:t>
            </a:r>
            <a:r>
              <a:rPr lang="es-ES" dirty="0" smtClean="0"/>
              <a:t> J Med 2008:359:1577-89</a:t>
            </a:r>
          </a:p>
          <a:p>
            <a:endParaRPr lang="es-ES" dirty="0"/>
          </a:p>
        </p:txBody>
      </p:sp>
      <p:sp>
        <p:nvSpPr>
          <p:cNvPr id="4" name="3 Marcador de número de diapositiva"/>
          <p:cNvSpPr>
            <a:spLocks noGrp="1"/>
          </p:cNvSpPr>
          <p:nvPr>
            <p:ph type="sldNum" sz="quarter" idx="10"/>
          </p:nvPr>
        </p:nvSpPr>
        <p:spPr/>
        <p:txBody>
          <a:bodyPr/>
          <a:lstStyle/>
          <a:p>
            <a:fld id="{6DE1D339-9226-4EBD-B96C-0B51E880BC98}" type="slidenum">
              <a:rPr lang="es-ES" smtClean="0"/>
              <a:pPr/>
              <a:t>10</a:t>
            </a:fld>
            <a:endParaRPr lang="es-ES"/>
          </a:p>
        </p:txBody>
      </p:sp>
    </p:spTree>
    <p:extLst>
      <p:ext uri="{BB962C8B-B14F-4D97-AF65-F5344CB8AC3E}">
        <p14:creationId xmlns:p14="http://schemas.microsoft.com/office/powerpoint/2010/main" val="187140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smtClean="0"/>
              <a:t>Notes</a:t>
            </a:r>
          </a:p>
          <a:p>
            <a:pPr marL="184684" indent="-184684">
              <a:buFont typeface="Arial" panose="020B0604020202020204" pitchFamily="34" charset="0"/>
              <a:buChar char="•"/>
            </a:pPr>
            <a:r>
              <a:rPr lang="en-GB" b="0" dirty="0" smtClean="0"/>
              <a:t>This overview indicates</a:t>
            </a:r>
            <a:r>
              <a:rPr lang="en-GB" b="0" baseline="0" dirty="0" smtClean="0"/>
              <a:t> all of the ongoing (and two completed – SAVOR-TIMI 53 and EXAMINE) CVOTs for the newer T2D agents.</a:t>
            </a:r>
          </a:p>
          <a:p>
            <a:pPr marL="184684" indent="-184684">
              <a:buFont typeface="Arial" panose="020B0604020202020204" pitchFamily="34" charset="0"/>
              <a:buChar char="•"/>
            </a:pPr>
            <a:r>
              <a:rPr lang="en-GB" b="0" baseline="0" dirty="0" smtClean="0"/>
              <a:t>The trial name, the estimated recruitment and the primary outcome are indicated</a:t>
            </a:r>
          </a:p>
          <a:p>
            <a:pPr marL="184684" indent="-184684">
              <a:buFont typeface="Arial" panose="020B0604020202020204" pitchFamily="34" charset="0"/>
              <a:buChar char="•"/>
            </a:pPr>
            <a:r>
              <a:rPr lang="en-GB" b="0" baseline="0" dirty="0" smtClean="0"/>
              <a:t>The timings indicate the estimated completion dates of the trial</a:t>
            </a:r>
          </a:p>
          <a:p>
            <a:pPr marL="184684" indent="-184684">
              <a:buFont typeface="Arial" panose="020B0604020202020204" pitchFamily="34" charset="0"/>
              <a:buChar char="•"/>
            </a:pPr>
            <a:r>
              <a:rPr lang="en-GB" b="0" baseline="0" dirty="0" smtClean="0"/>
              <a:t>Planned or actual event rates are indicated in some cases (e.g. EXAMINE, ELIXA etc)</a:t>
            </a:r>
          </a:p>
          <a:p>
            <a:pPr marL="184684" indent="-184684">
              <a:buFont typeface="Arial" panose="020B0604020202020204" pitchFamily="34" charset="0"/>
              <a:buChar char="•"/>
            </a:pPr>
            <a:endParaRPr lang="en-GB" b="0" baseline="0" dirty="0" smtClean="0"/>
          </a:p>
          <a:p>
            <a:r>
              <a:rPr lang="en-US" sz="1200" b="1" dirty="0" smtClean="0"/>
              <a:t>Abbreviations</a:t>
            </a:r>
          </a:p>
          <a:p>
            <a:r>
              <a:rPr lang="en-US" sz="1200" dirty="0" smtClean="0"/>
              <a:t>CANVAS, Canagliflozin Cardiovascular Assessment Study</a:t>
            </a:r>
          </a:p>
          <a:p>
            <a:r>
              <a:rPr lang="en-US" sz="1200" dirty="0" smtClean="0"/>
              <a:t>CANVAS-R, Study of the Effects of Canagliflozin on Renal Endpoints in Adult Subjects with T2DM</a:t>
            </a:r>
          </a:p>
          <a:p>
            <a:r>
              <a:rPr lang="en-US" sz="1200" dirty="0" smtClean="0"/>
              <a:t>CARMELINA</a:t>
            </a:r>
            <a:r>
              <a:rPr lang="en-US" sz="1200" baseline="30000" dirty="0" smtClean="0"/>
              <a:t>®</a:t>
            </a:r>
            <a:r>
              <a:rPr lang="en-US" sz="1200" dirty="0" smtClean="0"/>
              <a:t>, Cardiovascular Safety &amp; Renal Microvascular Outcome Study with Linagliptin</a:t>
            </a:r>
          </a:p>
          <a:p>
            <a:r>
              <a:rPr lang="en-US" sz="1200" dirty="0" smtClean="0"/>
              <a:t>CAROLINA</a:t>
            </a:r>
            <a:r>
              <a:rPr lang="en-US" sz="1200" baseline="30000" dirty="0" smtClean="0"/>
              <a:t>®</a:t>
            </a:r>
            <a:r>
              <a:rPr lang="en-US" sz="1200" dirty="0" smtClean="0"/>
              <a:t>, Cardiovascular Outcome Study of Linagliptin Versus Glimepiride in Patients With Type 2 Diabetes </a:t>
            </a:r>
          </a:p>
          <a:p>
            <a:r>
              <a:rPr lang="en-US" sz="1200" dirty="0" smtClean="0"/>
              <a:t>CREDENCE, </a:t>
            </a:r>
            <a:r>
              <a:rPr lang="en-US" sz="1200" b="0" i="0" u="none" strike="noStrike" kern="1200" baseline="0" dirty="0" smtClean="0">
                <a:solidFill>
                  <a:schemeClr val="tx1"/>
                </a:solidFill>
                <a:latin typeface="+mn-lt"/>
                <a:ea typeface="+mn-ea"/>
                <a:cs typeface="+mn-cs"/>
              </a:rPr>
              <a:t>Evaluation of the Effects of </a:t>
            </a:r>
            <a:r>
              <a:rPr lang="en-US" sz="1200" b="0" i="0" u="none" strike="noStrike" kern="1200" baseline="0" dirty="0" err="1" smtClean="0">
                <a:solidFill>
                  <a:schemeClr val="tx1"/>
                </a:solidFill>
                <a:latin typeface="+mn-lt"/>
                <a:ea typeface="+mn-ea"/>
                <a:cs typeface="+mn-cs"/>
              </a:rPr>
              <a:t>Canagliflozin</a:t>
            </a:r>
            <a:r>
              <a:rPr lang="en-US" sz="1200" b="0" i="0" u="none" strike="noStrike" kern="1200" baseline="0" dirty="0" smtClean="0">
                <a:solidFill>
                  <a:schemeClr val="tx1"/>
                </a:solidFill>
                <a:latin typeface="+mn-lt"/>
                <a:ea typeface="+mn-ea"/>
                <a:cs typeface="+mn-cs"/>
              </a:rPr>
              <a:t> on Renal and Cardiovascular Outcomes in Participants With Diabetic Nephropathy</a:t>
            </a:r>
            <a:endParaRPr lang="en-US" sz="1200" dirty="0" smtClean="0"/>
          </a:p>
          <a:p>
            <a:r>
              <a:rPr lang="en-US" sz="1200" dirty="0" smtClean="0"/>
              <a:t>CVOT, cardiovascular outcomes trial</a:t>
            </a:r>
          </a:p>
          <a:p>
            <a:r>
              <a:rPr lang="en-US" sz="1200" dirty="0" smtClean="0"/>
              <a:t>DPP4, </a:t>
            </a:r>
            <a:r>
              <a:rPr lang="en-US" sz="1200" dirty="0" err="1" smtClean="0"/>
              <a:t>dipeptidyl</a:t>
            </a:r>
            <a:r>
              <a:rPr lang="en-US" sz="1200" dirty="0" smtClean="0"/>
              <a:t> peptidase 4</a:t>
            </a:r>
          </a:p>
          <a:p>
            <a:r>
              <a:rPr lang="en-US" sz="1200" dirty="0" smtClean="0"/>
              <a:t>DECLARE-TIMI, </a:t>
            </a:r>
            <a:r>
              <a:rPr lang="en-US" sz="1200" b="0" i="0" u="none" strike="noStrike" kern="1200" baseline="0" dirty="0" smtClean="0">
                <a:solidFill>
                  <a:schemeClr val="tx1"/>
                </a:solidFill>
                <a:latin typeface="+mn-lt"/>
                <a:ea typeface="+mn-ea"/>
                <a:cs typeface="+mn-cs"/>
              </a:rPr>
              <a:t>Multicenter Trial to Evaluate the Effect of </a:t>
            </a:r>
            <a:r>
              <a:rPr lang="en-US" sz="1200" b="0" i="0" u="none" strike="noStrike" kern="1200" baseline="0" dirty="0" err="1" smtClean="0">
                <a:solidFill>
                  <a:schemeClr val="tx1"/>
                </a:solidFill>
                <a:latin typeface="+mn-lt"/>
                <a:ea typeface="+mn-ea"/>
                <a:cs typeface="+mn-cs"/>
              </a:rPr>
              <a:t>Dapagliflozin</a:t>
            </a:r>
            <a:r>
              <a:rPr lang="en-US" sz="1200" b="0" i="0" u="none" strike="noStrike" kern="1200" baseline="0" dirty="0" smtClean="0">
                <a:solidFill>
                  <a:schemeClr val="tx1"/>
                </a:solidFill>
                <a:latin typeface="+mn-lt"/>
                <a:ea typeface="+mn-ea"/>
                <a:cs typeface="+mn-cs"/>
              </a:rPr>
              <a:t> on the Incidence of Cardiovascular Events</a:t>
            </a:r>
            <a:endParaRPr lang="en-US" sz="1200" dirty="0" smtClean="0"/>
          </a:p>
          <a:p>
            <a:r>
              <a:rPr lang="en-US" sz="1200" dirty="0" smtClean="0"/>
              <a:t>ELIXA, Evaluation of Lixisenatide in Acute Coronary Syndrome </a:t>
            </a:r>
          </a:p>
          <a:p>
            <a:r>
              <a:rPr lang="en-US" sz="1200" dirty="0" smtClean="0"/>
              <a:t>EMPA-REG OUTCOME</a:t>
            </a:r>
            <a:r>
              <a:rPr lang="en-GB" sz="1200" baseline="30000" dirty="0" smtClean="0"/>
              <a:t>®</a:t>
            </a:r>
            <a:r>
              <a:rPr lang="en-US" sz="1200" dirty="0" smtClean="0"/>
              <a:t> [cardiovascular outcomes trial of </a:t>
            </a:r>
            <a:r>
              <a:rPr lang="en-US" sz="1200" dirty="0" err="1" smtClean="0"/>
              <a:t>empagliflozin</a:t>
            </a:r>
            <a:r>
              <a:rPr lang="en-US" sz="1200" dirty="0" smtClean="0"/>
              <a:t>]</a:t>
            </a:r>
          </a:p>
          <a:p>
            <a:r>
              <a:rPr lang="en-US" sz="1200" dirty="0" smtClean="0"/>
              <a:t>EXAMINE, </a:t>
            </a:r>
            <a:r>
              <a:rPr lang="en-US" sz="1200" b="0" i="0" u="none" strike="noStrike" kern="1200" baseline="0" dirty="0" smtClean="0">
                <a:solidFill>
                  <a:schemeClr val="tx1"/>
                </a:solidFill>
                <a:latin typeface="+mn-lt"/>
                <a:ea typeface="+mn-ea"/>
                <a:cs typeface="+mn-cs"/>
              </a:rPr>
              <a:t>Examination of Cardiovascular Outcomes with </a:t>
            </a:r>
            <a:r>
              <a:rPr lang="en-US" sz="1200" b="0" i="0" u="none" strike="noStrike" kern="1200" baseline="0" dirty="0" err="1" smtClean="0">
                <a:solidFill>
                  <a:schemeClr val="tx1"/>
                </a:solidFill>
                <a:latin typeface="+mn-lt"/>
                <a:ea typeface="+mn-ea"/>
                <a:cs typeface="+mn-cs"/>
              </a:rPr>
              <a:t>Alogliptin</a:t>
            </a:r>
            <a:r>
              <a:rPr lang="en-US" sz="1200" b="0" i="0" u="none" strike="noStrike" kern="1200" baseline="0" dirty="0" smtClean="0">
                <a:solidFill>
                  <a:schemeClr val="tx1"/>
                </a:solidFill>
                <a:latin typeface="+mn-lt"/>
                <a:ea typeface="+mn-ea"/>
                <a:cs typeface="+mn-cs"/>
              </a:rPr>
              <a:t> versus Standard of Care</a:t>
            </a:r>
            <a:endParaRPr lang="en-US" sz="1200" dirty="0" smtClean="0"/>
          </a:p>
          <a:p>
            <a:r>
              <a:rPr lang="en-US" sz="1200" dirty="0" smtClean="0"/>
              <a:t>EXSCEL, The </a:t>
            </a:r>
            <a:r>
              <a:rPr lang="en-US" sz="1200" dirty="0" err="1" smtClean="0"/>
              <a:t>EXenatide</a:t>
            </a:r>
            <a:r>
              <a:rPr lang="en-US" sz="1200" dirty="0" smtClean="0"/>
              <a:t> Study of Cardiovascular Event Lowering</a:t>
            </a:r>
          </a:p>
          <a:p>
            <a:r>
              <a:rPr lang="en-US" sz="1200" dirty="0" smtClean="0"/>
              <a:t>GLP1, glucagon-like peptide 1</a:t>
            </a:r>
          </a:p>
          <a:p>
            <a:r>
              <a:rPr lang="en-US" sz="1200" dirty="0" smtClean="0"/>
              <a:t>LEADER</a:t>
            </a:r>
            <a:r>
              <a:rPr lang="en-US" sz="1200" baseline="30000" dirty="0" smtClean="0"/>
              <a:t>®</a:t>
            </a:r>
            <a:r>
              <a:rPr lang="en-US" sz="1200" dirty="0" smtClean="0"/>
              <a:t>, Liraglutide Effect and Action in Diabetes: Evaluation of Cardiovascular Outcome Results</a:t>
            </a:r>
          </a:p>
          <a:p>
            <a:r>
              <a:rPr lang="en-US" sz="1200" dirty="0" smtClean="0"/>
              <a:t>OMNEON™ [randomised, double-blind, placebo-controlled, multicenter study to assess cardiovascular outcomes following treatment] </a:t>
            </a:r>
          </a:p>
          <a:p>
            <a:r>
              <a:rPr lang="en-US" sz="1200" dirty="0" smtClean="0"/>
              <a:t>REWIND, Researching Cardiovascular Events With a Weekly Incretin in Diabetes</a:t>
            </a:r>
          </a:p>
          <a:p>
            <a:r>
              <a:rPr lang="en-US" sz="1200" dirty="0" smtClean="0"/>
              <a:t>SAVOR-TIMI, Saxagliptin Assessment of Vascular Outcomes Recorded in Patients with Diabetes Mellitus - </a:t>
            </a:r>
            <a:r>
              <a:rPr lang="en-US" sz="1200" b="0" i="0" u="none" strike="noStrike" kern="1200" baseline="0" dirty="0" smtClean="0">
                <a:solidFill>
                  <a:schemeClr val="tx1"/>
                </a:solidFill>
                <a:latin typeface="+mn-lt"/>
                <a:ea typeface="+mn-ea"/>
                <a:cs typeface="+mn-cs"/>
              </a:rPr>
              <a:t>Thrombolysis in Myocardial Infarction</a:t>
            </a:r>
            <a:endParaRPr lang="en-US" sz="1200" dirty="0" smtClean="0"/>
          </a:p>
          <a:p>
            <a:r>
              <a:rPr lang="en-US" sz="1200" dirty="0" smtClean="0"/>
              <a:t>SGLT2, sodium glucose </a:t>
            </a:r>
            <a:r>
              <a:rPr lang="en-US" sz="1200" dirty="0" err="1" smtClean="0"/>
              <a:t>cotransporter</a:t>
            </a:r>
            <a:r>
              <a:rPr lang="en-US" sz="1200" dirty="0" smtClean="0"/>
              <a:t> 2</a:t>
            </a:r>
          </a:p>
          <a:p>
            <a:r>
              <a:rPr lang="en-US" sz="1200" dirty="0" smtClean="0"/>
              <a:t>SUSTAIN, </a:t>
            </a:r>
            <a:r>
              <a:rPr lang="en-US" sz="1200" b="0" i="0" u="none" strike="noStrike" kern="1200" baseline="0" dirty="0" smtClean="0">
                <a:solidFill>
                  <a:schemeClr val="tx1"/>
                </a:solidFill>
                <a:latin typeface="+mn-lt"/>
                <a:ea typeface="+mn-ea"/>
                <a:cs typeface="+mn-cs"/>
              </a:rPr>
              <a:t>Trial to Evaluate Cardiovascular and Other </a:t>
            </a:r>
            <a:r>
              <a:rPr lang="en-US" sz="1200" b="0" i="0" u="none" strike="noStrike" kern="1200" baseline="0" dirty="0" err="1" smtClean="0">
                <a:solidFill>
                  <a:schemeClr val="tx1"/>
                </a:solidFill>
                <a:latin typeface="+mn-lt"/>
                <a:ea typeface="+mn-ea"/>
                <a:cs typeface="+mn-cs"/>
              </a:rPr>
              <a:t>Longterm</a:t>
            </a:r>
            <a:r>
              <a:rPr lang="en-US" sz="1200" b="0" i="0" u="none" strike="noStrike" kern="1200" baseline="0" dirty="0" smtClean="0">
                <a:solidFill>
                  <a:schemeClr val="tx1"/>
                </a:solidFill>
                <a:latin typeface="+mn-lt"/>
                <a:ea typeface="+mn-ea"/>
                <a:cs typeface="+mn-cs"/>
              </a:rPr>
              <a:t> Outcomes With </a:t>
            </a:r>
            <a:r>
              <a:rPr lang="en-US" sz="1200" b="0" i="0" u="none" strike="noStrike" kern="1200" baseline="0" dirty="0" err="1" smtClean="0">
                <a:solidFill>
                  <a:schemeClr val="tx1"/>
                </a:solidFill>
                <a:latin typeface="+mn-lt"/>
                <a:ea typeface="+mn-ea"/>
                <a:cs typeface="+mn-cs"/>
              </a:rPr>
              <a:t>Semaglutide</a:t>
            </a:r>
            <a:r>
              <a:rPr lang="en-US" sz="1200" b="0" i="0" u="none" strike="noStrike" kern="1200" baseline="0" dirty="0" smtClean="0">
                <a:solidFill>
                  <a:schemeClr val="tx1"/>
                </a:solidFill>
                <a:latin typeface="+mn-lt"/>
                <a:ea typeface="+mn-ea"/>
                <a:cs typeface="+mn-cs"/>
              </a:rPr>
              <a:t> in Subjects With Type 2 Diabetes</a:t>
            </a:r>
          </a:p>
          <a:p>
            <a:r>
              <a:rPr lang="en-US" sz="1200" b="0" i="0" u="none" strike="noStrike" kern="1200" baseline="0" dirty="0" smtClean="0">
                <a:solidFill>
                  <a:schemeClr val="tx1"/>
                </a:solidFill>
                <a:latin typeface="+mn-lt"/>
                <a:ea typeface="+mn-ea"/>
                <a:cs typeface="+mn-cs"/>
              </a:rPr>
              <a:t>T2D, Type 2 diabetes</a:t>
            </a:r>
          </a:p>
          <a:p>
            <a:r>
              <a:rPr lang="en-US" sz="1200" dirty="0" smtClean="0"/>
              <a:t>TECOS, Trial Evaluating Cardiovascular Outcomes with Sitagliptin</a:t>
            </a:r>
          </a:p>
          <a:p>
            <a:r>
              <a:rPr lang="en-GB" sz="1200" dirty="0" smtClean="0"/>
              <a:t>3P-MACE, 3-point major adverse cardiovascular events (CV death, non-fatal myocardial infarction or non-fatal stroke)</a:t>
            </a:r>
          </a:p>
          <a:p>
            <a:r>
              <a:rPr lang="en-GB" sz="1200" dirty="0" smtClean="0"/>
              <a:t>4P-MACE, 4-point major adverse cardiovascular events (CV death, non-fatal myocardial infarction, non-fatal stroke or unstable angina requiring hospitalisation)</a:t>
            </a:r>
          </a:p>
          <a:p>
            <a:endParaRPr lang="it-IT" dirty="0" smtClean="0">
              <a:solidFill>
                <a:srgbClr val="53575E"/>
              </a:solidFill>
            </a:endParaRPr>
          </a:p>
          <a:p>
            <a:pPr defTabSz="465887"/>
            <a:r>
              <a:rPr lang="en-GB" b="1" dirty="0"/>
              <a:t>References</a:t>
            </a:r>
            <a:endParaRPr lang="en-GB" b="1" dirty="0" smtClean="0"/>
          </a:p>
          <a:p>
            <a:endParaRPr lang="de-DE" dirty="0" smtClean="0"/>
          </a:p>
          <a:p>
            <a:r>
              <a:rPr lang="de-DE" dirty="0" smtClean="0"/>
              <a:t>1. </a:t>
            </a:r>
            <a:r>
              <a:rPr lang="en-GB" sz="1200" dirty="0" err="1" smtClean="0"/>
              <a:t>Scirica</a:t>
            </a:r>
            <a:r>
              <a:rPr lang="en-GB" sz="1200" dirty="0" smtClean="0"/>
              <a:t> et al. N </a:t>
            </a:r>
            <a:r>
              <a:rPr lang="en-GB" sz="1200" dirty="0" err="1" smtClean="0"/>
              <a:t>Engl</a:t>
            </a:r>
            <a:r>
              <a:rPr lang="en-GB" sz="1200" dirty="0" smtClean="0"/>
              <a:t> J Med 2013;369:1317–26. </a:t>
            </a:r>
            <a:endParaRPr lang="de-DE" dirty="0" smtClean="0"/>
          </a:p>
          <a:p>
            <a:r>
              <a:rPr lang="de-DE" dirty="0" smtClean="0"/>
              <a:t>2. </a:t>
            </a:r>
            <a:r>
              <a:rPr lang="en-GB" sz="1200" dirty="0" smtClean="0"/>
              <a:t>White et al. N </a:t>
            </a:r>
            <a:r>
              <a:rPr lang="en-GB" sz="1200" dirty="0" err="1" smtClean="0"/>
              <a:t>Engl</a:t>
            </a:r>
            <a:r>
              <a:rPr lang="en-GB" sz="1200" dirty="0" smtClean="0"/>
              <a:t> J Med 2013;369:1327–35</a:t>
            </a:r>
            <a:endParaRPr lang="de-DE" dirty="0" smtClean="0"/>
          </a:p>
          <a:p>
            <a:r>
              <a:rPr lang="de-DE" dirty="0" smtClean="0"/>
              <a:t>3. </a:t>
            </a:r>
            <a:r>
              <a:rPr lang="en-GB" sz="1200" b="0" i="0" u="none" strike="noStrike" kern="1200" baseline="0" dirty="0" smtClean="0">
                <a:solidFill>
                  <a:schemeClr val="tx1"/>
                </a:solidFill>
                <a:latin typeface="+mn-lt"/>
                <a:ea typeface="+mn-ea"/>
                <a:cs typeface="+mn-cs"/>
              </a:rPr>
              <a:t>Bentley-Lewis et al. </a:t>
            </a:r>
            <a:r>
              <a:rPr lang="en-US" sz="1200" b="0" i="0" u="none" strike="noStrike" kern="1200" baseline="0" dirty="0" smtClean="0">
                <a:solidFill>
                  <a:schemeClr val="tx1"/>
                </a:solidFill>
                <a:latin typeface="+mn-lt"/>
                <a:ea typeface="+mn-ea"/>
                <a:cs typeface="+mn-cs"/>
              </a:rPr>
              <a:t>Am Heart J 2015;0:1</a:t>
            </a:r>
            <a:r>
              <a:rPr lang="en-GB" sz="1200" dirty="0" smtClean="0"/>
              <a:t>–</a:t>
            </a:r>
            <a:r>
              <a:rPr lang="en-US" sz="1200" b="0" i="0" u="none" strike="noStrike" kern="1200" baseline="0" dirty="0" smtClean="0">
                <a:solidFill>
                  <a:schemeClr val="tx1"/>
                </a:solidFill>
                <a:latin typeface="+mn-lt"/>
                <a:ea typeface="+mn-ea"/>
                <a:cs typeface="+mn-cs"/>
              </a:rPr>
              <a:t>8.e7.</a:t>
            </a:r>
            <a:endParaRPr lang="de-D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4. Bethel et al. Diabetes </a:t>
            </a:r>
            <a:r>
              <a:rPr lang="de-DE" dirty="0" err="1" smtClean="0"/>
              <a:t>Obes</a:t>
            </a:r>
            <a:r>
              <a:rPr lang="de-DE" dirty="0" smtClean="0"/>
              <a:t> </a:t>
            </a:r>
            <a:r>
              <a:rPr lang="de-DE" dirty="0" err="1" smtClean="0"/>
              <a:t>Metab</a:t>
            </a:r>
            <a:r>
              <a:rPr lang="de-DE" dirty="0" smtClean="0"/>
              <a:t> 2015;17:</a:t>
            </a:r>
            <a:r>
              <a:rPr lang="en-GB" sz="1200" dirty="0" smtClean="0"/>
              <a:t>1395–402</a:t>
            </a:r>
            <a:endParaRPr lang="de-DE" dirty="0" smtClean="0"/>
          </a:p>
          <a:p>
            <a:r>
              <a:rPr lang="de-DE" dirty="0" smtClean="0"/>
              <a:t>5. </a:t>
            </a:r>
            <a:r>
              <a:rPr lang="en-GB" dirty="0" err="1" smtClean="0"/>
              <a:t>Zinman</a:t>
            </a:r>
            <a:r>
              <a:rPr lang="en-GB" dirty="0" smtClean="0"/>
              <a:t> et al. </a:t>
            </a:r>
            <a:r>
              <a:rPr lang="en-GB" dirty="0" err="1" smtClean="0"/>
              <a:t>Cardiovasc</a:t>
            </a:r>
            <a:r>
              <a:rPr lang="en-GB" dirty="0" smtClean="0"/>
              <a:t> </a:t>
            </a:r>
            <a:r>
              <a:rPr lang="en-GB" dirty="0" err="1" smtClean="0"/>
              <a:t>Diabetol</a:t>
            </a:r>
            <a:r>
              <a:rPr lang="en-GB" i="1" dirty="0" smtClean="0"/>
              <a:t> </a:t>
            </a:r>
            <a:r>
              <a:rPr lang="en-GB" dirty="0" smtClean="0"/>
              <a:t>2014;13:102</a:t>
            </a:r>
            <a:endParaRPr lang="de-DE" dirty="0" smtClean="0"/>
          </a:p>
          <a:p>
            <a:r>
              <a:rPr lang="de-DE" dirty="0" smtClean="0"/>
              <a:t>6. </a:t>
            </a:r>
            <a:r>
              <a:rPr lang="en-US" sz="1200" b="0" i="0" u="none" strike="noStrike" kern="1200" baseline="0" dirty="0" smtClean="0">
                <a:solidFill>
                  <a:schemeClr val="tx1"/>
                </a:solidFill>
                <a:latin typeface="+mn-lt"/>
                <a:ea typeface="+mn-ea"/>
                <a:cs typeface="+mn-cs"/>
              </a:rPr>
              <a:t>NCT01179048</a:t>
            </a:r>
            <a:endParaRPr lang="de-DE" dirty="0" smtClean="0"/>
          </a:p>
          <a:p>
            <a:r>
              <a:rPr lang="de-DE" dirty="0" smtClean="0"/>
              <a:t>7. </a:t>
            </a:r>
            <a:r>
              <a:rPr lang="en-US" sz="1200" b="0" i="0" u="none" strike="noStrike" kern="1200" baseline="0" dirty="0" smtClean="0">
                <a:solidFill>
                  <a:schemeClr val="tx1"/>
                </a:solidFill>
                <a:latin typeface="+mn-lt"/>
                <a:ea typeface="+mn-ea"/>
                <a:cs typeface="+mn-cs"/>
              </a:rPr>
              <a:t>NCT01720446</a:t>
            </a:r>
            <a:endParaRPr lang="de-DE" dirty="0" smtClean="0"/>
          </a:p>
          <a:p>
            <a:r>
              <a:rPr lang="de-DE" dirty="0" smtClean="0"/>
              <a:t>8. </a:t>
            </a:r>
            <a:r>
              <a:rPr lang="en-US" sz="1200" b="0" i="0" u="none" strike="noStrike" kern="1200" baseline="0" dirty="0" smtClean="0">
                <a:solidFill>
                  <a:schemeClr val="tx1"/>
                </a:solidFill>
                <a:latin typeface="+mn-lt"/>
                <a:ea typeface="+mn-ea"/>
                <a:cs typeface="+mn-cs"/>
              </a:rPr>
              <a:t>NCT01989754</a:t>
            </a:r>
            <a:endParaRPr lang="de-DE" dirty="0" smtClean="0"/>
          </a:p>
          <a:p>
            <a:r>
              <a:rPr lang="de-DE" dirty="0" smtClean="0"/>
              <a:t>9. </a:t>
            </a:r>
            <a:r>
              <a:rPr lang="en-US" sz="1200" kern="1200" dirty="0" smtClean="0">
                <a:solidFill>
                  <a:schemeClr val="tx1"/>
                </a:solidFill>
                <a:latin typeface="+mn-lt"/>
                <a:ea typeface="+mn-ea"/>
                <a:cs typeface="+mn-cs"/>
              </a:rPr>
              <a:t>NCT01455896</a:t>
            </a:r>
            <a:endParaRPr lang="de-DE" dirty="0" smtClean="0"/>
          </a:p>
          <a:p>
            <a:r>
              <a:rPr lang="de-DE" dirty="0" smtClean="0"/>
              <a:t>10. </a:t>
            </a:r>
            <a:r>
              <a:rPr lang="en-US" sz="1200" b="0" i="0" u="none" strike="noStrike" kern="1200" baseline="0" dirty="0" smtClean="0">
                <a:solidFill>
                  <a:schemeClr val="tx1"/>
                </a:solidFill>
                <a:latin typeface="+mn-lt"/>
                <a:ea typeface="+mn-ea"/>
                <a:cs typeface="+mn-cs"/>
              </a:rPr>
              <a:t>NCT01032629</a:t>
            </a:r>
            <a:endParaRPr lang="de-DE" dirty="0" smtClean="0"/>
          </a:p>
          <a:p>
            <a:r>
              <a:rPr lang="de-DE" dirty="0" smtClean="0"/>
              <a:t>11. </a:t>
            </a:r>
            <a:r>
              <a:rPr lang="en-US" sz="1200" b="0" i="0" u="none" strike="noStrike" kern="1200" baseline="0" dirty="0" smtClean="0">
                <a:solidFill>
                  <a:schemeClr val="tx1"/>
                </a:solidFill>
                <a:latin typeface="+mn-lt"/>
                <a:ea typeface="+mn-ea"/>
                <a:cs typeface="+mn-cs"/>
              </a:rPr>
              <a:t>NCT01243424</a:t>
            </a:r>
            <a:endParaRPr lang="de-DE" dirty="0" smtClean="0"/>
          </a:p>
          <a:p>
            <a:r>
              <a:rPr lang="de-DE" dirty="0" smtClean="0"/>
              <a:t>12. </a:t>
            </a:r>
            <a:r>
              <a:rPr lang="en-US" sz="1200" b="0" i="0" u="none" strike="noStrike" kern="1200" baseline="0" dirty="0" smtClean="0">
                <a:solidFill>
                  <a:schemeClr val="tx1"/>
                </a:solidFill>
                <a:latin typeface="+mn-lt"/>
                <a:ea typeface="+mn-ea"/>
                <a:cs typeface="+mn-cs"/>
              </a:rPr>
              <a:t>NCT01897532</a:t>
            </a:r>
            <a:endParaRPr lang="de-DE" dirty="0" smtClean="0"/>
          </a:p>
          <a:p>
            <a:r>
              <a:rPr lang="de-DE" dirty="0" smtClean="0"/>
              <a:t>13. </a:t>
            </a:r>
            <a:r>
              <a:rPr lang="en-US" sz="1200" b="0" i="0" u="none" strike="noStrike" kern="1200" baseline="0" dirty="0" smtClean="0">
                <a:solidFill>
                  <a:schemeClr val="tx1"/>
                </a:solidFill>
                <a:latin typeface="+mn-lt"/>
                <a:ea typeface="+mn-ea"/>
                <a:cs typeface="+mn-cs"/>
              </a:rPr>
              <a:t>NCT01703208</a:t>
            </a:r>
            <a:endParaRPr lang="de-DE" dirty="0" smtClean="0"/>
          </a:p>
          <a:p>
            <a:r>
              <a:rPr lang="de-DE" dirty="0" smtClean="0"/>
              <a:t>14. </a:t>
            </a:r>
            <a:r>
              <a:rPr lang="en-US" sz="1200" b="0" i="0" u="none" strike="noStrike" kern="1200" baseline="0" dirty="0" smtClean="0">
                <a:solidFill>
                  <a:schemeClr val="tx1"/>
                </a:solidFill>
                <a:latin typeface="+mn-lt"/>
                <a:ea typeface="+mn-ea"/>
                <a:cs typeface="+mn-cs"/>
              </a:rPr>
              <a:t>NCT01144338</a:t>
            </a:r>
            <a:endParaRPr lang="de-DE" dirty="0" smtClean="0"/>
          </a:p>
          <a:p>
            <a:r>
              <a:rPr lang="de-DE" dirty="0" smtClean="0"/>
              <a:t>15. </a:t>
            </a:r>
            <a:r>
              <a:rPr lang="en-US" sz="1200" b="0" i="0" u="none" strike="noStrike" kern="1200" baseline="0" dirty="0" smtClean="0">
                <a:solidFill>
                  <a:schemeClr val="tx1"/>
                </a:solidFill>
                <a:latin typeface="+mn-lt"/>
                <a:ea typeface="+mn-ea"/>
                <a:cs typeface="+mn-cs"/>
              </a:rPr>
              <a:t>NCT01730534</a:t>
            </a:r>
            <a:endParaRPr lang="de-DE" dirty="0" smtClean="0"/>
          </a:p>
          <a:p>
            <a:r>
              <a:rPr lang="de-DE" dirty="0" smtClean="0"/>
              <a:t>16. </a:t>
            </a:r>
            <a:r>
              <a:rPr lang="en-US" sz="1200" b="0" i="0" u="none" strike="noStrike" kern="1200" baseline="0" dirty="0" smtClean="0">
                <a:solidFill>
                  <a:schemeClr val="tx1"/>
                </a:solidFill>
                <a:latin typeface="+mn-lt"/>
                <a:ea typeface="+mn-ea"/>
                <a:cs typeface="+mn-cs"/>
              </a:rPr>
              <a:t>NCT01394952</a:t>
            </a:r>
            <a:endParaRPr lang="de-DE" dirty="0" smtClean="0"/>
          </a:p>
          <a:p>
            <a:r>
              <a:rPr lang="de-DE" dirty="0" smtClean="0"/>
              <a:t>17. </a:t>
            </a:r>
            <a:r>
              <a:rPr lang="en-US" sz="1200" b="0" i="0" u="none" strike="noStrike" kern="1200" baseline="0" dirty="0" smtClean="0">
                <a:solidFill>
                  <a:schemeClr val="tx1"/>
                </a:solidFill>
                <a:latin typeface="+mn-lt"/>
                <a:ea typeface="+mn-ea"/>
                <a:cs typeface="+mn-cs"/>
              </a:rPr>
              <a:t>NCT02065791</a:t>
            </a:r>
            <a:endParaRPr lang="de-DE" dirty="0" smtClean="0"/>
          </a:p>
          <a:p>
            <a:r>
              <a:rPr lang="de-DE" dirty="0" smtClean="0"/>
              <a:t>18.</a:t>
            </a:r>
            <a:r>
              <a:rPr lang="de-DE" baseline="0" dirty="0" smtClean="0"/>
              <a:t> </a:t>
            </a:r>
            <a:r>
              <a:rPr lang="en-US" sz="1200" b="0" i="0" u="none" strike="noStrike" kern="1200" baseline="0" dirty="0" smtClean="0">
                <a:solidFill>
                  <a:schemeClr val="tx1"/>
                </a:solidFill>
                <a:latin typeface="+mn-lt"/>
                <a:ea typeface="+mn-ea"/>
                <a:cs typeface="+mn-cs"/>
              </a:rPr>
              <a:t>NCT01986881</a:t>
            </a:r>
          </a:p>
          <a:p>
            <a:r>
              <a:rPr lang="en-US" sz="1200" b="0" i="0" u="none" strike="noStrike" kern="1200" baseline="0" dirty="0" smtClean="0">
                <a:solidFill>
                  <a:schemeClr val="tx1"/>
                </a:solidFill>
                <a:latin typeface="+mn-lt"/>
                <a:ea typeface="+mn-ea"/>
                <a:cs typeface="+mn-cs"/>
              </a:rPr>
              <a:t>19. </a:t>
            </a:r>
            <a:r>
              <a:rPr lang="en-GB" dirty="0" smtClean="0">
                <a:effectLst/>
              </a:rPr>
              <a:t>NCT02465515</a:t>
            </a:r>
          </a:p>
          <a:p>
            <a:endParaRPr lang="en-GB" dirty="0" smtClean="0">
              <a:effectLst/>
            </a:endParaRPr>
          </a:p>
          <a:p>
            <a:r>
              <a:rPr lang="en-GB" b="1" dirty="0" smtClean="0">
                <a:effectLst/>
              </a:rPr>
              <a:t>Copyright</a:t>
            </a:r>
          </a:p>
          <a:p>
            <a:r>
              <a:rPr lang="en-GB" sz="1100" b="0" i="0" u="none" strike="noStrike" kern="1200" dirty="0" smtClean="0">
                <a:solidFill>
                  <a:schemeClr val="tx1"/>
                </a:solidFill>
                <a:effectLst/>
                <a:latin typeface="Arial" panose="020B0604020202020204" pitchFamily="34" charset="0"/>
                <a:ea typeface="+mn-ea"/>
                <a:cs typeface="Arial" panose="020B0604020202020204" pitchFamily="34" charset="0"/>
              </a:rPr>
              <a:t>Johansen. World J Diabetes 2015; 6:1092–96</a:t>
            </a:r>
            <a:r>
              <a:rPr lang="en-GB" dirty="0" smtClean="0"/>
              <a:t> </a:t>
            </a:r>
            <a:endParaRPr lang="de-DE" b="1" dirty="0" smtClean="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7873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ES" altLang="es-ES" b="1" dirty="0" smtClean="0"/>
              <a:t>Resultados del objetivo cardiovascular primario del estudio TECOS</a:t>
            </a:r>
          </a:p>
          <a:p>
            <a:r>
              <a:rPr lang="es-ES" altLang="es-ES" dirty="0" smtClean="0"/>
              <a:t>El principal resultado cardiovascular se midió como la combinación del tiempo hasta el primer evento confirmado de muerte cardiovascular, infarto de miocardio no mortal, derrame cerebral no mortal u hospitalización por angina inestable.</a:t>
            </a:r>
          </a:p>
          <a:p>
            <a:r>
              <a:rPr lang="es-ES" altLang="es-ES" dirty="0" smtClean="0"/>
              <a:t>La sitagliptina </a:t>
            </a:r>
            <a:r>
              <a:rPr lang="es-ES" altLang="es-ES" b="1" dirty="0" smtClean="0"/>
              <a:t>no fue inferior al placebo</a:t>
            </a:r>
            <a:r>
              <a:rPr lang="es-ES" altLang="es-ES" dirty="0" smtClean="0"/>
              <a:t> para el resultado primario compuesto cardiovascular (HR = 0,98; IC95% 0,88-1,09; p &lt; 0,001). Las </a:t>
            </a:r>
            <a:r>
              <a:rPr lang="es-ES" altLang="es-ES" b="1" dirty="0" smtClean="0"/>
              <a:t>tasas de hospitalización por insuficiencia cardiaca no fueron diferentes</a:t>
            </a:r>
            <a:r>
              <a:rPr lang="es-ES" altLang="es-ES" dirty="0" smtClean="0"/>
              <a:t> entre los dos grupos (HR = 1,00; IC95 % 0,83 a 1,20; p = 0,98). No hubo diferencias significativas entre los grupos en las tasas de pancreatitis aguda (p = 0,07) o el cáncer de páncreas (p = 0,32).</a:t>
            </a:r>
          </a:p>
          <a:p>
            <a:r>
              <a:rPr lang="es-ES" altLang="es-ES" dirty="0" smtClean="0"/>
              <a:t>Los autores concluyen que entre los pacientes con diabetes tipo 2 y enfermedad cardiovascular establecida, la adición de </a:t>
            </a:r>
            <a:r>
              <a:rPr lang="es-ES" altLang="es-ES" b="1" dirty="0" smtClean="0"/>
              <a:t>sitagliptina</a:t>
            </a:r>
            <a:r>
              <a:rPr lang="es-ES" altLang="es-ES" dirty="0" smtClean="0"/>
              <a:t> a la atención habitual </a:t>
            </a:r>
            <a:r>
              <a:rPr lang="es-ES" altLang="es-ES" b="1" dirty="0" smtClean="0"/>
              <a:t>no parece aumentar el riesgo de eventos cardiovasculares adversos</a:t>
            </a:r>
            <a:r>
              <a:rPr lang="es-ES" altLang="es-ES" dirty="0" smtClean="0"/>
              <a:t>, hospitalización por insuficiencia cardiaca u otros eventos adversos.</a:t>
            </a:r>
          </a:p>
          <a:p>
            <a:endParaRPr lang="es-ES" altLang="es-ES" dirty="0" smtClean="0"/>
          </a:p>
          <a:p>
            <a:r>
              <a:rPr lang="es-ES" altLang="es-ES" dirty="0" smtClean="0"/>
              <a:t>Bibliografía</a:t>
            </a:r>
          </a:p>
          <a:p>
            <a:pPr>
              <a:defRPr/>
            </a:pPr>
            <a:r>
              <a:rPr lang="es-ES" dirty="0"/>
              <a:t>Green JB, </a:t>
            </a:r>
            <a:r>
              <a:rPr lang="es-ES" dirty="0" err="1"/>
              <a:t>Bethel</a:t>
            </a:r>
            <a:r>
              <a:rPr lang="es-ES" dirty="0"/>
              <a:t> MA, Armstrong PW, Buse JB, </a:t>
            </a:r>
            <a:r>
              <a:rPr lang="es-ES" dirty="0" err="1"/>
              <a:t>Engel</a:t>
            </a:r>
            <a:r>
              <a:rPr lang="es-ES" dirty="0"/>
              <a:t> SS, </a:t>
            </a:r>
            <a:r>
              <a:rPr lang="es-ES" dirty="0" err="1"/>
              <a:t>Garg</a:t>
            </a:r>
            <a:r>
              <a:rPr lang="es-ES" dirty="0"/>
              <a:t> J, et al.; TECOS </a:t>
            </a:r>
            <a:r>
              <a:rPr lang="es-ES" dirty="0" err="1"/>
              <a:t>Study</a:t>
            </a:r>
            <a:r>
              <a:rPr lang="es-ES" dirty="0"/>
              <a:t> </a:t>
            </a:r>
            <a:r>
              <a:rPr lang="es-ES" dirty="0" err="1"/>
              <a:t>Group</a:t>
            </a:r>
            <a:r>
              <a:rPr lang="es-ES" dirty="0"/>
              <a:t>. </a:t>
            </a:r>
            <a:r>
              <a:rPr lang="en-US" dirty="0"/>
              <a:t>Effect of </a:t>
            </a:r>
            <a:r>
              <a:rPr lang="en-US" dirty="0" err="1"/>
              <a:t>Sitagliptin</a:t>
            </a:r>
            <a:r>
              <a:rPr lang="en-US" dirty="0"/>
              <a:t> on Cardiovascular Outcomes in Type 2 Diabetes. </a:t>
            </a:r>
            <a:r>
              <a:rPr lang="es-ES" dirty="0"/>
              <a:t>N </a:t>
            </a:r>
            <a:r>
              <a:rPr lang="es-ES" dirty="0" err="1"/>
              <a:t>Engl</a:t>
            </a:r>
            <a:r>
              <a:rPr lang="es-ES" dirty="0"/>
              <a:t> J </a:t>
            </a:r>
            <a:r>
              <a:rPr lang="es-ES" dirty="0" err="1"/>
              <a:t>Med</a:t>
            </a:r>
            <a:r>
              <a:rPr lang="es-ES" dirty="0"/>
              <a:t>. 2015; 373(3): 232-42</a:t>
            </a:r>
          </a:p>
          <a:p>
            <a:endParaRPr lang="es-ES" altLang="es-ES" dirty="0" smtClean="0"/>
          </a:p>
          <a:p>
            <a:endParaRPr lang="es-ES" dirty="0"/>
          </a:p>
        </p:txBody>
      </p:sp>
      <p:sp>
        <p:nvSpPr>
          <p:cNvPr id="4" name="3 Marcador de número de diapositiva"/>
          <p:cNvSpPr>
            <a:spLocks noGrp="1"/>
          </p:cNvSpPr>
          <p:nvPr>
            <p:ph type="sldNum" sz="quarter" idx="10"/>
          </p:nvPr>
        </p:nvSpPr>
        <p:spPr/>
        <p:txBody>
          <a:bodyPr/>
          <a:lstStyle/>
          <a:p>
            <a:fld id="{A21B90BA-C8D3-49D6-ABB3-83CB0483AC83}" type="slidenum">
              <a:rPr lang="es-ES" smtClean="0"/>
              <a:pPr/>
              <a:t>13</a:t>
            </a:fld>
            <a:endParaRPr lang="es-ES"/>
          </a:p>
        </p:txBody>
      </p:sp>
    </p:spTree>
    <p:extLst>
      <p:ext uri="{BB962C8B-B14F-4D97-AF65-F5344CB8AC3E}">
        <p14:creationId xmlns:p14="http://schemas.microsoft.com/office/powerpoint/2010/main" val="1062388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lnSpcReduction="10000"/>
          </a:bodyPr>
          <a:lstStyle/>
          <a:p>
            <a:r>
              <a:rPr lang="es-ES" sz="1200" b="1" i="0" kern="1200" dirty="0" smtClean="0">
                <a:solidFill>
                  <a:schemeClr val="tx1"/>
                </a:solidFill>
                <a:latin typeface="+mn-lt"/>
                <a:ea typeface="+mn-ea"/>
                <a:cs typeface="+mn-cs"/>
              </a:rPr>
              <a:t>Resultados</a:t>
            </a:r>
            <a:r>
              <a:rPr lang="es-ES" sz="1200" b="1" i="0" kern="1200" baseline="0" dirty="0" smtClean="0">
                <a:solidFill>
                  <a:schemeClr val="tx1"/>
                </a:solidFill>
                <a:latin typeface="+mn-lt"/>
                <a:ea typeface="+mn-ea"/>
                <a:cs typeface="+mn-cs"/>
              </a:rPr>
              <a:t> del estudio TECOS en tasas de hospitalización por insuficiencia cardiaca.</a:t>
            </a:r>
          </a:p>
          <a:p>
            <a:r>
              <a:rPr lang="es-ES" sz="1200" b="0" i="0" kern="1200" baseline="0" dirty="0" smtClean="0">
                <a:solidFill>
                  <a:schemeClr val="tx1"/>
                </a:solidFill>
                <a:latin typeface="+mn-lt"/>
                <a:ea typeface="+mn-ea"/>
                <a:cs typeface="+mn-cs"/>
              </a:rPr>
              <a:t>En el estudio de seguridad cardiovascular realizado con saxagliptina (SAVOR-TIMI),</a:t>
            </a:r>
            <a:r>
              <a:rPr lang="es-ES" sz="1200" b="0" i="0" kern="1200" dirty="0" smtClean="0">
                <a:solidFill>
                  <a:schemeClr val="tx1"/>
                </a:solidFill>
                <a:latin typeface="+mn-lt"/>
                <a:ea typeface="+mn-ea"/>
                <a:cs typeface="+mn-cs"/>
              </a:rPr>
              <a:t> aunque no se encontraron tasas más altas de muerte ni otros riesgos cardiovasculares serios,</a:t>
            </a:r>
            <a:r>
              <a:rPr lang="es-ES" sz="1200" b="0" i="0" kern="1200" baseline="0" dirty="0" smtClean="0">
                <a:solidFill>
                  <a:schemeClr val="tx1"/>
                </a:solidFill>
                <a:latin typeface="+mn-lt"/>
                <a:ea typeface="+mn-ea"/>
                <a:cs typeface="+mn-cs"/>
              </a:rPr>
              <a:t> se produjo una mayor tasa de hospitalización por insuficiencia cardiaca. Estas mayores tasas de hospitalización por insuficiencia cardiaca no se encontraron en el estudio TECOS que valora la seguridad cardiovascular de sitagliptina. </a:t>
            </a:r>
            <a:endParaRPr lang="es-ES" sz="1200" b="0" i="0" kern="1200" dirty="0" smtClean="0">
              <a:solidFill>
                <a:schemeClr val="tx1"/>
              </a:solidFill>
              <a:latin typeface="+mn-lt"/>
              <a:ea typeface="+mn-ea"/>
              <a:cs typeface="+mn-cs"/>
            </a:endParaRPr>
          </a:p>
          <a:p>
            <a:r>
              <a:rPr lang="es-ES" sz="1200" b="0" i="0" kern="1200" dirty="0" smtClean="0">
                <a:solidFill>
                  <a:schemeClr val="tx1"/>
                </a:solidFill>
                <a:latin typeface="+mn-lt"/>
                <a:ea typeface="+mn-ea"/>
                <a:cs typeface="+mn-cs"/>
              </a:rPr>
              <a:t>Las </a:t>
            </a:r>
            <a:r>
              <a:rPr lang="es-ES" sz="1200" b="1" i="0" kern="1200" dirty="0" smtClean="0">
                <a:solidFill>
                  <a:schemeClr val="tx1"/>
                </a:solidFill>
                <a:latin typeface="+mn-lt"/>
                <a:ea typeface="+mn-ea"/>
                <a:cs typeface="+mn-cs"/>
              </a:rPr>
              <a:t>tasas de hospitalización por insuficiencia cardíaca no fueron diferentes</a:t>
            </a:r>
            <a:r>
              <a:rPr lang="es-ES" sz="1200" b="0" i="0" kern="1200" dirty="0" smtClean="0">
                <a:solidFill>
                  <a:schemeClr val="tx1"/>
                </a:solidFill>
                <a:latin typeface="+mn-lt"/>
                <a:ea typeface="+mn-ea"/>
                <a:cs typeface="+mn-cs"/>
              </a:rPr>
              <a:t> entre los dos grupos (HR = 1,00; IC95 % 0,83 a 1,20; p = 0,98). No hubo diferencias significativas entre los grupos en las tasas de pancreatitis aguda (p = 0,07) o el cáncer de páncreas (p = 0,32).</a:t>
            </a:r>
          </a:p>
          <a:p>
            <a:r>
              <a:rPr lang="es-ES" sz="1200" b="0" i="0" kern="1200" dirty="0" smtClean="0">
                <a:solidFill>
                  <a:schemeClr val="tx1"/>
                </a:solidFill>
                <a:latin typeface="+mn-lt"/>
                <a:ea typeface="+mn-ea"/>
                <a:cs typeface="+mn-cs"/>
              </a:rPr>
              <a:t>Los autores concluyen que entre los pacientes con diabetes tipo 2 y enfermedad cardiovascular establecida, la adición de </a:t>
            </a:r>
            <a:r>
              <a:rPr lang="es-ES" sz="1200" b="1" i="0" kern="1200" dirty="0" smtClean="0">
                <a:solidFill>
                  <a:schemeClr val="tx1"/>
                </a:solidFill>
                <a:latin typeface="+mn-lt"/>
                <a:ea typeface="+mn-ea"/>
                <a:cs typeface="+mn-cs"/>
              </a:rPr>
              <a:t>sitagliptina</a:t>
            </a:r>
            <a:r>
              <a:rPr lang="es-ES" sz="1200" b="0" i="0" kern="1200" dirty="0" smtClean="0">
                <a:solidFill>
                  <a:schemeClr val="tx1"/>
                </a:solidFill>
                <a:latin typeface="+mn-lt"/>
                <a:ea typeface="+mn-ea"/>
                <a:cs typeface="+mn-cs"/>
              </a:rPr>
              <a:t> a la atención habitual </a:t>
            </a:r>
            <a:r>
              <a:rPr lang="es-ES" sz="1200" b="1" i="0" kern="1200" dirty="0" smtClean="0">
                <a:solidFill>
                  <a:schemeClr val="tx1"/>
                </a:solidFill>
                <a:latin typeface="+mn-lt"/>
                <a:ea typeface="+mn-ea"/>
                <a:cs typeface="+mn-cs"/>
              </a:rPr>
              <a:t>no parece aumentar el riesgo de eventos cardiovasculares adversos</a:t>
            </a:r>
            <a:r>
              <a:rPr lang="es-ES" sz="1200" b="0" i="0" kern="1200" dirty="0" smtClean="0">
                <a:solidFill>
                  <a:schemeClr val="tx1"/>
                </a:solidFill>
                <a:latin typeface="+mn-lt"/>
                <a:ea typeface="+mn-ea"/>
                <a:cs typeface="+mn-cs"/>
              </a:rPr>
              <a:t>, hospitalización por insuficiencia cardiaca u otros eventos adversos.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smtClean="0">
              <a:solidFill>
                <a:schemeClr val="tx1"/>
              </a:solidFill>
              <a:latin typeface="+mn-lt"/>
              <a:ea typeface="+mn-ea"/>
              <a:cs typeface="+mn-cs"/>
            </a:endParaRPr>
          </a:p>
          <a:p>
            <a:r>
              <a:rPr lang="es-ES" altLang="es-ES" b="1" dirty="0"/>
              <a:t>Bibliografía </a:t>
            </a:r>
            <a:endParaRPr lang="es-ES" altLang="es-ES" b="1" dirty="0" smtClean="0"/>
          </a:p>
          <a:p>
            <a:r>
              <a:rPr lang="es-ES" sz="1200" b="0" i="0" kern="1200" dirty="0" smtClean="0">
                <a:solidFill>
                  <a:schemeClr val="tx1"/>
                </a:solidFill>
                <a:latin typeface="+mn-lt"/>
                <a:ea typeface="+mn-ea"/>
                <a:cs typeface="+mn-cs"/>
              </a:rPr>
              <a:t>Green JB, </a:t>
            </a:r>
            <a:r>
              <a:rPr lang="es-ES" sz="1200" b="0" i="0" kern="1200" dirty="0" err="1" smtClean="0">
                <a:solidFill>
                  <a:schemeClr val="tx1"/>
                </a:solidFill>
                <a:latin typeface="+mn-lt"/>
                <a:ea typeface="+mn-ea"/>
                <a:cs typeface="+mn-cs"/>
              </a:rPr>
              <a:t>Bethel</a:t>
            </a:r>
            <a:r>
              <a:rPr lang="es-ES" sz="1200" b="0" i="0" kern="1200" dirty="0" smtClean="0">
                <a:solidFill>
                  <a:schemeClr val="tx1"/>
                </a:solidFill>
                <a:latin typeface="+mn-lt"/>
                <a:ea typeface="+mn-ea"/>
                <a:cs typeface="+mn-cs"/>
              </a:rPr>
              <a:t> MA, Armstrong PW, Buse JB, </a:t>
            </a:r>
            <a:r>
              <a:rPr lang="es-ES" sz="1200" b="0" i="0" kern="1200" dirty="0" err="1" smtClean="0">
                <a:solidFill>
                  <a:schemeClr val="tx1"/>
                </a:solidFill>
                <a:latin typeface="+mn-lt"/>
                <a:ea typeface="+mn-ea"/>
                <a:cs typeface="+mn-cs"/>
              </a:rPr>
              <a:t>Engel</a:t>
            </a:r>
            <a:r>
              <a:rPr lang="es-ES" sz="1200" b="0" i="0" kern="1200" dirty="0" smtClean="0">
                <a:solidFill>
                  <a:schemeClr val="tx1"/>
                </a:solidFill>
                <a:latin typeface="+mn-lt"/>
                <a:ea typeface="+mn-ea"/>
                <a:cs typeface="+mn-cs"/>
              </a:rPr>
              <a:t> SS, </a:t>
            </a:r>
            <a:r>
              <a:rPr lang="es-ES" sz="1200" b="0" i="0" kern="1200" dirty="0" err="1" smtClean="0">
                <a:solidFill>
                  <a:schemeClr val="tx1"/>
                </a:solidFill>
                <a:latin typeface="+mn-lt"/>
                <a:ea typeface="+mn-ea"/>
                <a:cs typeface="+mn-cs"/>
              </a:rPr>
              <a:t>Garg</a:t>
            </a:r>
            <a:r>
              <a:rPr lang="es-ES" sz="1200" b="0" i="0" kern="1200" dirty="0" smtClean="0">
                <a:solidFill>
                  <a:schemeClr val="tx1"/>
                </a:solidFill>
                <a:latin typeface="+mn-lt"/>
                <a:ea typeface="+mn-ea"/>
                <a:cs typeface="+mn-cs"/>
              </a:rPr>
              <a:t> J, et al.; TECOS </a:t>
            </a:r>
            <a:r>
              <a:rPr lang="es-ES" sz="1200" b="0" i="0" kern="1200" dirty="0" err="1" smtClean="0">
                <a:solidFill>
                  <a:schemeClr val="tx1"/>
                </a:solidFill>
                <a:latin typeface="+mn-lt"/>
                <a:ea typeface="+mn-ea"/>
                <a:cs typeface="+mn-cs"/>
              </a:rPr>
              <a:t>Study</a:t>
            </a:r>
            <a:r>
              <a:rPr lang="es-ES" sz="1200" b="0" i="0" kern="1200" dirty="0" smtClean="0">
                <a:solidFill>
                  <a:schemeClr val="tx1"/>
                </a:solidFill>
                <a:latin typeface="+mn-lt"/>
                <a:ea typeface="+mn-ea"/>
                <a:cs typeface="+mn-cs"/>
              </a:rPr>
              <a:t> </a:t>
            </a:r>
            <a:r>
              <a:rPr lang="es-ES" sz="1200" b="0" i="0" kern="1200" dirty="0" err="1" smtClean="0">
                <a:solidFill>
                  <a:schemeClr val="tx1"/>
                </a:solidFill>
                <a:latin typeface="+mn-lt"/>
                <a:ea typeface="+mn-ea"/>
                <a:cs typeface="+mn-cs"/>
              </a:rPr>
              <a:t>Group</a:t>
            </a:r>
            <a:r>
              <a:rPr lang="es-ES" sz="1200" b="0" i="0" kern="1200" dirty="0" smtClean="0">
                <a:solidFill>
                  <a:schemeClr val="tx1"/>
                </a:solidFill>
                <a:latin typeface="+mn-lt"/>
                <a:ea typeface="+mn-ea"/>
                <a:cs typeface="+mn-cs"/>
              </a:rPr>
              <a:t>.</a:t>
            </a:r>
            <a:r>
              <a:rPr lang="es-ES" sz="1200" b="0" i="0" kern="1200" baseline="0" dirty="0" smtClean="0">
                <a:solidFill>
                  <a:schemeClr val="tx1"/>
                </a:solidFill>
                <a:latin typeface="+mn-lt"/>
                <a:ea typeface="+mn-ea"/>
                <a:cs typeface="+mn-cs"/>
              </a:rPr>
              <a:t> </a:t>
            </a:r>
            <a:r>
              <a:rPr lang="en-US" b="0" dirty="0" smtClean="0"/>
              <a:t>Effect of </a:t>
            </a:r>
            <a:r>
              <a:rPr lang="en-US" b="0" dirty="0" err="1" smtClean="0"/>
              <a:t>Sitagliptin</a:t>
            </a:r>
            <a:r>
              <a:rPr lang="en-US" b="0" dirty="0" smtClean="0"/>
              <a:t> on Cardiovascular Outcomes in Type 2 Diabetes. </a:t>
            </a:r>
            <a:r>
              <a:rPr lang="es-ES" sz="1200" b="0" i="0" kern="1200" dirty="0" smtClean="0">
                <a:solidFill>
                  <a:schemeClr val="tx1"/>
                </a:solidFill>
                <a:latin typeface="+mn-lt"/>
                <a:ea typeface="+mn-ea"/>
                <a:cs typeface="+mn-cs"/>
              </a:rPr>
              <a:t>N </a:t>
            </a:r>
            <a:r>
              <a:rPr lang="es-ES" sz="1200" b="0" i="0" kern="1200" dirty="0" err="1" smtClean="0">
                <a:solidFill>
                  <a:schemeClr val="tx1"/>
                </a:solidFill>
                <a:latin typeface="+mn-lt"/>
                <a:ea typeface="+mn-ea"/>
                <a:cs typeface="+mn-cs"/>
              </a:rPr>
              <a:t>Engl</a:t>
            </a:r>
            <a:r>
              <a:rPr lang="es-ES" sz="1200" b="0" i="0" kern="1200" dirty="0" smtClean="0">
                <a:solidFill>
                  <a:schemeClr val="tx1"/>
                </a:solidFill>
                <a:latin typeface="+mn-lt"/>
                <a:ea typeface="+mn-ea"/>
                <a:cs typeface="+mn-cs"/>
              </a:rPr>
              <a:t> J </a:t>
            </a:r>
            <a:r>
              <a:rPr lang="es-ES" sz="1200" b="0" i="0" kern="1200" dirty="0" err="1" smtClean="0">
                <a:solidFill>
                  <a:schemeClr val="tx1"/>
                </a:solidFill>
                <a:latin typeface="+mn-lt"/>
                <a:ea typeface="+mn-ea"/>
                <a:cs typeface="+mn-cs"/>
              </a:rPr>
              <a:t>Med</a:t>
            </a:r>
            <a:r>
              <a:rPr lang="es-ES" sz="1200" b="0" i="0" kern="1200" dirty="0" smtClean="0">
                <a:solidFill>
                  <a:schemeClr val="tx1"/>
                </a:solidFill>
                <a:latin typeface="+mn-lt"/>
                <a:ea typeface="+mn-ea"/>
                <a:cs typeface="+mn-cs"/>
              </a:rPr>
              <a:t>. 2015; 373(3): 232-42</a:t>
            </a:r>
          </a:p>
          <a:p>
            <a:endParaRPr lang="es-ES" sz="1200" b="0" i="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A21B90BA-C8D3-49D6-ABB3-83CB0483AC83}" type="slidenum">
              <a:rPr lang="es-ES" smtClean="0"/>
              <a:pPr/>
              <a:t>14</a:t>
            </a:fld>
            <a:endParaRPr lang="es-ES"/>
          </a:p>
        </p:txBody>
      </p:sp>
    </p:spTree>
    <p:extLst>
      <p:ext uri="{BB962C8B-B14F-4D97-AF65-F5344CB8AC3E}">
        <p14:creationId xmlns:p14="http://schemas.microsoft.com/office/powerpoint/2010/main" val="2736720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normAutofit fontScale="92500" lnSpcReduction="10000"/>
          </a:bodyPr>
          <a:lstStyle/>
          <a:p>
            <a:r>
              <a:rPr lang="en-US" sz="1200" kern="1200" dirty="0" err="1" smtClean="0">
                <a:solidFill>
                  <a:schemeClr val="tx1"/>
                </a:solidFill>
                <a:latin typeface="+mn-lt"/>
                <a:ea typeface="+mn-ea"/>
                <a:cs typeface="+mn-cs"/>
              </a:rPr>
              <a:t>Estudio</a:t>
            </a:r>
            <a:r>
              <a:rPr lang="en-US" sz="1200" kern="1200" dirty="0" smtClean="0">
                <a:solidFill>
                  <a:schemeClr val="tx1"/>
                </a:solidFill>
                <a:latin typeface="+mn-lt"/>
                <a:ea typeface="+mn-ea"/>
                <a:cs typeface="+mn-cs"/>
              </a:rPr>
              <a:t> </a:t>
            </a:r>
            <a:r>
              <a:rPr lang="es-ES" dirty="0" smtClean="0"/>
              <a:t>EMPA-REG OUTCOME</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El</a:t>
            </a:r>
            <a:r>
              <a:rPr lang="es-ES" baseline="0" dirty="0" smtClean="0"/>
              <a:t> estudio </a:t>
            </a:r>
            <a:r>
              <a:rPr lang="es-ES" dirty="0" smtClean="0"/>
              <a:t>EMPA-REG OUTCOME</a:t>
            </a:r>
            <a:r>
              <a:rPr lang="es-ES" baseline="0" dirty="0" smtClean="0"/>
              <a:t> es un </a:t>
            </a:r>
            <a:r>
              <a:rPr lang="es-ES" dirty="0" smtClean="0"/>
              <a:t>estudio </a:t>
            </a:r>
            <a:r>
              <a:rPr lang="es-ES" dirty="0" err="1" smtClean="0"/>
              <a:t>multicéntrico</a:t>
            </a:r>
            <a:r>
              <a:rPr lang="es-ES" dirty="0" smtClean="0"/>
              <a:t> y doble ciego, en el que se asignó aleatoriamente 7.034 pacientes a recibir </a:t>
            </a:r>
            <a:r>
              <a:rPr lang="es-ES" dirty="0" err="1" smtClean="0"/>
              <a:t>empagliflozina</a:t>
            </a:r>
            <a:r>
              <a:rPr lang="es-ES" dirty="0" smtClean="0"/>
              <a:t> (a dosis de 10 mg o 25 mg una vez al día) o placebo. La mediana de duración de tratamiento fue de 2,6 años. El objetivo primario fue la variable compuesta por mortalidad cardiovascular, infarto de miocardio no mortal o ictus no mortal. Para el objetivo secundario, se añadió a la variable primaria anterior, la hospitalización por angina inestable. Estaba previsto que el estudio finalizara cuando se alcanzaran 691 eventos primarios confirmados.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El estudio demostró una disminución</a:t>
            </a:r>
            <a:r>
              <a:rPr lang="es-ES" sz="1200" kern="1200" baseline="0" dirty="0" smtClean="0">
                <a:solidFill>
                  <a:schemeClr val="tx1"/>
                </a:solidFill>
                <a:latin typeface="+mn-lt"/>
                <a:ea typeface="+mn-ea"/>
                <a:cs typeface="+mn-cs"/>
              </a:rPr>
              <a:t> significativa del objetivo primario para el grupo tratado con </a:t>
            </a:r>
            <a:r>
              <a:rPr lang="es-ES" sz="1200" kern="1200" baseline="0" dirty="0" err="1" smtClean="0">
                <a:solidFill>
                  <a:schemeClr val="tx1"/>
                </a:solidFill>
                <a:latin typeface="+mn-lt"/>
                <a:ea typeface="+mn-ea"/>
                <a:cs typeface="+mn-cs"/>
              </a:rPr>
              <a:t>empagliflozina</a:t>
            </a:r>
            <a:r>
              <a:rPr lang="es-ES" sz="1200" kern="1200" baseline="0" dirty="0" smtClean="0">
                <a:solidFill>
                  <a:schemeClr val="tx1"/>
                </a:solidFill>
                <a:latin typeface="+mn-lt"/>
                <a:ea typeface="+mn-ea"/>
                <a:cs typeface="+mn-cs"/>
              </a:rPr>
              <a:t> del 14 %. </a:t>
            </a:r>
            <a:r>
              <a:rPr lang="es-ES" dirty="0" smtClean="0"/>
              <a:t>El resultado primario ocurrió en 490 de 4.687 pacientes (10,5%) en el grupo </a:t>
            </a:r>
            <a:r>
              <a:rPr lang="es-ES" dirty="0" err="1" smtClean="0"/>
              <a:t>empagliflozina</a:t>
            </a:r>
            <a:r>
              <a:rPr lang="es-ES" dirty="0" smtClean="0"/>
              <a:t> agrupada y en 282 de los 2.333 pacientes (12,1%) en el grupo placebo (HR = 0,86; IC95,02%, 0,74 a 0,99 ; P=0,04 para superioridad). No hubo diferencias significativas en las tasas de infarto de miocardio o de accidente </a:t>
            </a:r>
            <a:r>
              <a:rPr lang="es-ES" dirty="0" err="1" smtClean="0"/>
              <a:t>cerebrovascular</a:t>
            </a:r>
            <a:r>
              <a:rPr lang="es-ES" dirty="0" smtClean="0"/>
              <a:t>, pero en el grupo de </a:t>
            </a:r>
            <a:r>
              <a:rPr lang="es-ES" dirty="0" err="1" smtClean="0"/>
              <a:t>empagliflozina</a:t>
            </a:r>
            <a:r>
              <a:rPr lang="es-ES" dirty="0" smtClean="0"/>
              <a:t> hubo tasas significativamente más bajas de muerte por causas cardiovasculares (HR = 0.62; IC95% 0,49 a 0,77; reducción del riesgo relativo del 38%).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s-ES" dirty="0" smtClean="0"/>
              <a:t>En el grupo de </a:t>
            </a:r>
            <a:r>
              <a:rPr lang="es-ES" dirty="0" err="1" smtClean="0"/>
              <a:t>empagliflozina</a:t>
            </a:r>
            <a:r>
              <a:rPr lang="es-ES" dirty="0" smtClean="0"/>
              <a:t>, se encontró una reducción del riesgo relativo del 35% de la hospitalización por insuficiencia cardiaca (2,7% vs. 4,1%), y del 32% en la muerte por cualquier causa (5,7% vs. </a:t>
            </a:r>
            <a:r>
              <a:rPr lang="es-ES" smtClean="0"/>
              <a:t>8,3%, respectivamente).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a:t>
            </a:r>
            <a:r>
              <a:rPr lang="en-US" sz="1200" kern="1200" dirty="0" err="1" smtClean="0">
                <a:solidFill>
                  <a:schemeClr val="tx1"/>
                </a:solidFill>
                <a:latin typeface="+mn-lt"/>
                <a:ea typeface="+mn-ea"/>
                <a:cs typeface="+mn-cs"/>
              </a:rPr>
              <a:t>Zinman</a:t>
            </a:r>
            <a:r>
              <a:rPr lang="en-US" sz="1200" kern="1200" dirty="0" smtClean="0">
                <a:solidFill>
                  <a:schemeClr val="tx1"/>
                </a:solidFill>
                <a:latin typeface="+mn-lt"/>
                <a:ea typeface="+mn-ea"/>
                <a:cs typeface="+mn-cs"/>
              </a:rPr>
              <a:t> B, </a:t>
            </a:r>
            <a:r>
              <a:rPr lang="en-US" sz="1200" kern="1200" dirty="0" err="1" smtClean="0">
                <a:solidFill>
                  <a:schemeClr val="tx1"/>
                </a:solidFill>
                <a:latin typeface="+mn-lt"/>
                <a:ea typeface="+mn-ea"/>
                <a:cs typeface="+mn-cs"/>
              </a:rPr>
              <a:t>Wanner</a:t>
            </a:r>
            <a:r>
              <a:rPr lang="en-US" sz="1200" kern="1200" dirty="0" smtClean="0">
                <a:solidFill>
                  <a:schemeClr val="tx1"/>
                </a:solidFill>
                <a:latin typeface="+mn-lt"/>
                <a:ea typeface="+mn-ea"/>
                <a:cs typeface="+mn-cs"/>
              </a:rPr>
              <a:t> C, </a:t>
            </a:r>
            <a:r>
              <a:rPr lang="en-US" sz="1200" kern="1200" dirty="0" err="1" smtClean="0">
                <a:solidFill>
                  <a:schemeClr val="tx1"/>
                </a:solidFill>
                <a:latin typeface="+mn-lt"/>
                <a:ea typeface="+mn-ea"/>
                <a:cs typeface="+mn-cs"/>
              </a:rPr>
              <a:t>Lachin</a:t>
            </a:r>
            <a:r>
              <a:rPr lang="en-US" sz="1200" kern="1200" dirty="0" smtClean="0">
                <a:solidFill>
                  <a:schemeClr val="tx1"/>
                </a:solidFill>
                <a:latin typeface="+mn-lt"/>
                <a:ea typeface="+mn-ea"/>
                <a:cs typeface="+mn-cs"/>
              </a:rPr>
              <a:t> JM, </a:t>
            </a:r>
            <a:r>
              <a:rPr lang="en-US" sz="1200" kern="1200" dirty="0" err="1" smtClean="0">
                <a:solidFill>
                  <a:schemeClr val="tx1"/>
                </a:solidFill>
                <a:latin typeface="+mn-lt"/>
                <a:ea typeface="+mn-ea"/>
                <a:cs typeface="+mn-cs"/>
              </a:rPr>
              <a:t>Fitchett</a:t>
            </a:r>
            <a:r>
              <a:rPr lang="en-US" sz="1200" kern="1200" dirty="0" smtClean="0">
                <a:solidFill>
                  <a:schemeClr val="tx1"/>
                </a:solidFill>
                <a:latin typeface="+mn-lt"/>
                <a:ea typeface="+mn-ea"/>
                <a:cs typeface="+mn-cs"/>
              </a:rPr>
              <a:t> D, </a:t>
            </a:r>
            <a:r>
              <a:rPr lang="en-US" sz="1200" kern="1200" dirty="0" err="1" smtClean="0">
                <a:solidFill>
                  <a:schemeClr val="tx1"/>
                </a:solidFill>
                <a:latin typeface="+mn-lt"/>
                <a:ea typeface="+mn-ea"/>
                <a:cs typeface="+mn-cs"/>
              </a:rPr>
              <a:t>Bluhmki</a:t>
            </a:r>
            <a:r>
              <a:rPr lang="en-US" sz="1200" kern="1200" dirty="0" smtClean="0">
                <a:solidFill>
                  <a:schemeClr val="tx1"/>
                </a:solidFill>
                <a:latin typeface="+mn-lt"/>
                <a:ea typeface="+mn-ea"/>
                <a:cs typeface="+mn-cs"/>
              </a:rPr>
              <a:t> E, </a:t>
            </a:r>
            <a:r>
              <a:rPr lang="en-US" sz="1200" kern="1200" dirty="0" err="1" smtClean="0">
                <a:solidFill>
                  <a:schemeClr val="tx1"/>
                </a:solidFill>
                <a:latin typeface="+mn-lt"/>
                <a:ea typeface="+mn-ea"/>
                <a:cs typeface="+mn-cs"/>
              </a:rPr>
              <a:t>Hantel</a:t>
            </a:r>
            <a:r>
              <a:rPr lang="en-US" sz="1200" kern="1200" dirty="0" smtClean="0">
                <a:solidFill>
                  <a:schemeClr val="tx1"/>
                </a:solidFill>
                <a:latin typeface="+mn-lt"/>
                <a:ea typeface="+mn-ea"/>
                <a:cs typeface="+mn-cs"/>
              </a:rPr>
              <a:t> S et al EMPA-REG OUTCOME Investigators. </a:t>
            </a:r>
            <a:r>
              <a:rPr lang="en-US" sz="1200" kern="1200" dirty="0" err="1" smtClean="0">
                <a:solidFill>
                  <a:schemeClr val="tx1"/>
                </a:solidFill>
                <a:latin typeface="+mn-lt"/>
                <a:ea typeface="+mn-ea"/>
                <a:cs typeface="+mn-cs"/>
              </a:rPr>
              <a:t>Empagliflozin</a:t>
            </a:r>
            <a:r>
              <a:rPr lang="en-US" sz="1200" kern="1200" dirty="0" smtClean="0">
                <a:solidFill>
                  <a:schemeClr val="tx1"/>
                </a:solidFill>
                <a:latin typeface="+mn-lt"/>
                <a:ea typeface="+mn-ea"/>
                <a:cs typeface="+mn-cs"/>
              </a:rPr>
              <a:t>, cardiovascular outcomes, and mortality in type 2 diabetes. N </a:t>
            </a:r>
            <a:r>
              <a:rPr lang="en-US" sz="1200" kern="1200" dirty="0" err="1" smtClean="0">
                <a:solidFill>
                  <a:schemeClr val="tx1"/>
                </a:solidFill>
                <a:latin typeface="+mn-lt"/>
                <a:ea typeface="+mn-ea"/>
                <a:cs typeface="+mn-cs"/>
              </a:rPr>
              <a:t>Engl</a:t>
            </a:r>
            <a:r>
              <a:rPr lang="en-US" sz="1200" kern="1200" dirty="0" smtClean="0">
                <a:solidFill>
                  <a:schemeClr val="tx1"/>
                </a:solidFill>
                <a:latin typeface="+mn-lt"/>
                <a:ea typeface="+mn-ea"/>
                <a:cs typeface="+mn-cs"/>
              </a:rPr>
              <a:t> J Med 2015; 373:2117–28</a:t>
            </a:r>
            <a:endParaRPr lang="es-ES" dirty="0"/>
          </a:p>
        </p:txBody>
      </p:sp>
      <p:sp>
        <p:nvSpPr>
          <p:cNvPr id="4" name="3 Marcador de número de diapositiva"/>
          <p:cNvSpPr>
            <a:spLocks noGrp="1"/>
          </p:cNvSpPr>
          <p:nvPr>
            <p:ph type="sldNum" sz="quarter" idx="10"/>
          </p:nvPr>
        </p:nvSpPr>
        <p:spPr/>
        <p:txBody>
          <a:bodyPr/>
          <a:lstStyle/>
          <a:p>
            <a:fld id="{F1CAF090-9915-42A3-B2C5-F9E4CFF0DB61}" type="slidenum">
              <a:rPr lang="es-ES" smtClean="0">
                <a:solidFill>
                  <a:prstClr val="black"/>
                </a:solidFill>
              </a:rPr>
              <a:pPr/>
              <a:t>15</a:t>
            </a:fld>
            <a:endParaRPr lang="es-ES">
              <a:solidFill>
                <a:prstClr val="black"/>
              </a:solidFill>
            </a:endParaRPr>
          </a:p>
        </p:txBody>
      </p:sp>
    </p:spTree>
    <p:extLst>
      <p:ext uri="{BB962C8B-B14F-4D97-AF65-F5344CB8AC3E}">
        <p14:creationId xmlns:p14="http://schemas.microsoft.com/office/powerpoint/2010/main" val="1468374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rotWithShape="1">
          <a:blip r:embed="rId2">
            <a:alphaModFix amt="70000"/>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914401" y="3789041"/>
            <a:ext cx="10534651" cy="1285883"/>
          </a:xfrm>
          <a:prstGeom prst="rect">
            <a:avLst/>
          </a:prstGeom>
          <a:solidFill>
            <a:srgbClr val="FFFFFF">
              <a:alpha val="49803"/>
            </a:srgbClr>
          </a:solidFill>
          <a:ln>
            <a:noFill/>
          </a:ln>
        </p:spPr>
        <p:txBody>
          <a:bodyPr lIns="91425" tIns="91425" rIns="91425" bIns="91425" anchor="ctr" anchorCtr="0"/>
          <a:lstStyle>
            <a:lvl1pPr marL="0" marR="0" lvl="0" indent="0" algn="l" rtl="0">
              <a:spcBef>
                <a:spcPts val="0"/>
              </a:spcBef>
              <a:buClr>
                <a:schemeClr val="dk2"/>
              </a:buClr>
              <a:buFont typeface="Calibri"/>
              <a:buNone/>
              <a:defRPr sz="3000" b="1" i="0" u="none" strike="noStrike" cap="none">
                <a:solidFill>
                  <a:schemeClr val="dk2"/>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3" name="Shape 13"/>
          <p:cNvSpPr txBox="1">
            <a:spLocks noGrp="1"/>
          </p:cNvSpPr>
          <p:nvPr>
            <p:ph type="subTitle" idx="1"/>
          </p:nvPr>
        </p:nvSpPr>
        <p:spPr>
          <a:xfrm>
            <a:off x="895351" y="5146330"/>
            <a:ext cx="10553700" cy="914420"/>
          </a:xfrm>
          <a:prstGeom prst="rect">
            <a:avLst/>
          </a:prstGeom>
          <a:solidFill>
            <a:srgbClr val="FFFFFF">
              <a:alpha val="49803"/>
            </a:srgbClr>
          </a:solidFill>
          <a:ln>
            <a:noFill/>
          </a:ln>
        </p:spPr>
        <p:txBody>
          <a:bodyPr lIns="91425" tIns="91425" rIns="91425" bIns="91425" anchor="t" anchorCtr="0"/>
          <a:lstStyle>
            <a:lvl1pPr marL="0" marR="0" lvl="0" indent="0" algn="l" rtl="0">
              <a:spcBef>
                <a:spcPts val="420"/>
              </a:spcBef>
              <a:buClr>
                <a:schemeClr val="accent1"/>
              </a:buClr>
              <a:buFont typeface="Arial"/>
              <a:buNone/>
              <a:defRPr sz="2100" b="1" i="0" u="none" strike="noStrike" cap="none">
                <a:solidFill>
                  <a:schemeClr val="accent1"/>
                </a:solidFill>
                <a:latin typeface="Calibri"/>
                <a:ea typeface="Calibri"/>
                <a:cs typeface="Calibri"/>
                <a:sym typeface="Calibri"/>
              </a:defRPr>
            </a:lvl1pPr>
            <a:lvl2pPr marL="342900" marR="0" lvl="1" indent="0" algn="ctr" rtl="0">
              <a:spcBef>
                <a:spcPts val="420"/>
              </a:spcBef>
              <a:buClr>
                <a:srgbClr val="8BA8D7"/>
              </a:buClr>
              <a:buFont typeface="Arial"/>
              <a:buNone/>
              <a:defRPr sz="2100" b="0" i="0" u="none" strike="noStrike" cap="none">
                <a:solidFill>
                  <a:srgbClr val="8BA8D7"/>
                </a:solidFill>
                <a:latin typeface="Calibri"/>
                <a:ea typeface="Calibri"/>
                <a:cs typeface="Calibri"/>
                <a:sym typeface="Calibri"/>
              </a:defRPr>
            </a:lvl2pPr>
            <a:lvl3pPr marL="685800" marR="0" lvl="2" indent="0" algn="ctr" rtl="0">
              <a:spcBef>
                <a:spcPts val="360"/>
              </a:spcBef>
              <a:buClr>
                <a:srgbClr val="8BA8D7"/>
              </a:buClr>
              <a:buFont typeface="Arial"/>
              <a:buNone/>
              <a:defRPr sz="1800" b="0" i="0" u="none" strike="noStrike" cap="none">
                <a:solidFill>
                  <a:srgbClr val="8BA8D7"/>
                </a:solidFill>
                <a:latin typeface="Calibri"/>
                <a:ea typeface="Calibri"/>
                <a:cs typeface="Calibri"/>
                <a:sym typeface="Calibri"/>
              </a:defRPr>
            </a:lvl3pPr>
            <a:lvl4pPr marL="1028700" marR="0" lvl="3" indent="0" algn="ctr" rtl="0">
              <a:spcBef>
                <a:spcPts val="300"/>
              </a:spcBef>
              <a:buClr>
                <a:srgbClr val="8BA8D7"/>
              </a:buClr>
              <a:buFont typeface="Arial"/>
              <a:buNone/>
              <a:defRPr sz="1500" b="0" i="0" u="none" strike="noStrike" cap="none">
                <a:solidFill>
                  <a:srgbClr val="8BA8D7"/>
                </a:solidFill>
                <a:latin typeface="Calibri"/>
                <a:ea typeface="Calibri"/>
                <a:cs typeface="Calibri"/>
                <a:sym typeface="Calibri"/>
              </a:defRPr>
            </a:lvl4pPr>
            <a:lvl5pPr marL="1371600" marR="0" lvl="4" indent="0" algn="ctr" rtl="0">
              <a:spcBef>
                <a:spcPts val="300"/>
              </a:spcBef>
              <a:buClr>
                <a:srgbClr val="8BA8D7"/>
              </a:buClr>
              <a:buFont typeface="Arial"/>
              <a:buNone/>
              <a:defRPr sz="1500" b="0" i="0" u="none" strike="noStrike" cap="none">
                <a:solidFill>
                  <a:srgbClr val="8BA8D7"/>
                </a:solidFill>
                <a:latin typeface="Calibri"/>
                <a:ea typeface="Calibri"/>
                <a:cs typeface="Calibri"/>
                <a:sym typeface="Calibri"/>
              </a:defRPr>
            </a:lvl5pPr>
            <a:lvl6pPr marL="1714500" marR="0" lvl="5" indent="0" algn="ctr" rtl="0">
              <a:spcBef>
                <a:spcPts val="300"/>
              </a:spcBef>
              <a:buClr>
                <a:srgbClr val="8BA8D7"/>
              </a:buClr>
              <a:buFont typeface="Arial"/>
              <a:buNone/>
              <a:defRPr sz="1500" b="0" i="0" u="none" strike="noStrike" cap="none">
                <a:solidFill>
                  <a:srgbClr val="8BA8D7"/>
                </a:solidFill>
                <a:latin typeface="Calibri"/>
                <a:ea typeface="Calibri"/>
                <a:cs typeface="Calibri"/>
                <a:sym typeface="Calibri"/>
              </a:defRPr>
            </a:lvl6pPr>
            <a:lvl7pPr marL="2057400" marR="0" lvl="6" indent="0" algn="ctr" rtl="0">
              <a:spcBef>
                <a:spcPts val="300"/>
              </a:spcBef>
              <a:buClr>
                <a:srgbClr val="8BA8D7"/>
              </a:buClr>
              <a:buFont typeface="Arial"/>
              <a:buNone/>
              <a:defRPr sz="1500" b="0" i="0" u="none" strike="noStrike" cap="none">
                <a:solidFill>
                  <a:srgbClr val="8BA8D7"/>
                </a:solidFill>
                <a:latin typeface="Calibri"/>
                <a:ea typeface="Calibri"/>
                <a:cs typeface="Calibri"/>
                <a:sym typeface="Calibri"/>
              </a:defRPr>
            </a:lvl7pPr>
            <a:lvl8pPr marL="2400300" marR="0" lvl="7" indent="0" algn="ctr" rtl="0">
              <a:spcBef>
                <a:spcPts val="300"/>
              </a:spcBef>
              <a:buClr>
                <a:srgbClr val="8BA8D7"/>
              </a:buClr>
              <a:buFont typeface="Arial"/>
              <a:buNone/>
              <a:defRPr sz="1500" b="0" i="0" u="none" strike="noStrike" cap="none">
                <a:solidFill>
                  <a:srgbClr val="8BA8D7"/>
                </a:solidFill>
                <a:latin typeface="Calibri"/>
                <a:ea typeface="Calibri"/>
                <a:cs typeface="Calibri"/>
                <a:sym typeface="Calibri"/>
              </a:defRPr>
            </a:lvl8pPr>
            <a:lvl9pPr marL="2743200" marR="0" lvl="8" indent="0" algn="ctr" rtl="0">
              <a:spcBef>
                <a:spcPts val="300"/>
              </a:spcBef>
              <a:buClr>
                <a:srgbClr val="8BA8D7"/>
              </a:buClr>
              <a:buFont typeface="Arial"/>
              <a:buNone/>
              <a:defRPr sz="1500" b="0" i="0" u="none" strike="noStrike" cap="none">
                <a:solidFill>
                  <a:srgbClr val="8BA8D7"/>
                </a:solidFill>
                <a:latin typeface="Calibri"/>
                <a:ea typeface="Calibri"/>
                <a:cs typeface="Calibri"/>
                <a:sym typeface="Calibri"/>
              </a:defRPr>
            </a:lvl9pPr>
          </a:lstStyle>
          <a:p>
            <a:endParaRPr/>
          </a:p>
        </p:txBody>
      </p:sp>
      <p:cxnSp>
        <p:nvCxnSpPr>
          <p:cNvPr id="14" name="Shape 14"/>
          <p:cNvCxnSpPr/>
          <p:nvPr/>
        </p:nvCxnSpPr>
        <p:spPr>
          <a:xfrm rot="5400000">
            <a:off x="298683" y="4417950"/>
            <a:ext cx="1116000" cy="1059"/>
          </a:xfrm>
          <a:prstGeom prst="straightConnector1">
            <a:avLst/>
          </a:prstGeom>
          <a:noFill/>
          <a:ln w="123825" cap="rnd" cmpd="thickThin">
            <a:solidFill>
              <a:srgbClr val="7F7F7F"/>
            </a:solidFill>
            <a:prstDash val="solid"/>
            <a:round/>
            <a:headEnd type="none" w="med" len="med"/>
            <a:tailEnd type="none" w="med" len="med"/>
          </a:ln>
        </p:spPr>
      </p:cxnSp>
      <p:cxnSp>
        <p:nvCxnSpPr>
          <p:cNvPr id="15" name="Shape 15"/>
          <p:cNvCxnSpPr/>
          <p:nvPr/>
        </p:nvCxnSpPr>
        <p:spPr>
          <a:xfrm rot="5400000">
            <a:off x="497780" y="5585923"/>
            <a:ext cx="719999" cy="1059"/>
          </a:xfrm>
          <a:prstGeom prst="straightConnector1">
            <a:avLst/>
          </a:prstGeom>
          <a:noFill/>
          <a:ln w="123825" cap="rnd" cmpd="thickThin">
            <a:solidFill>
              <a:srgbClr val="A5A5A5"/>
            </a:solidFill>
            <a:prstDash val="solid"/>
            <a:round/>
            <a:headEnd type="none" w="med" len="med"/>
            <a:tailEnd type="none" w="med" len="med"/>
          </a:ln>
        </p:spPr>
      </p:cxnSp>
      <p:pic>
        <p:nvPicPr>
          <p:cNvPr id="16" name="Shape 16"/>
          <p:cNvPicPr preferRelativeResize="0"/>
          <p:nvPr/>
        </p:nvPicPr>
        <p:blipFill rotWithShape="1">
          <a:blip r:embed="rId3">
            <a:alphaModFix/>
          </a:blip>
          <a:srcRect/>
          <a:stretch/>
        </p:blipFill>
        <p:spPr>
          <a:xfrm>
            <a:off x="10027567" y="6132300"/>
            <a:ext cx="2088232" cy="609068"/>
          </a:xfrm>
          <a:prstGeom prst="rect">
            <a:avLst/>
          </a:prstGeom>
          <a:noFill/>
          <a:ln>
            <a:noFill/>
          </a:ln>
        </p:spPr>
      </p:pic>
      <p:pic>
        <p:nvPicPr>
          <p:cNvPr id="2" name="Imagen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5803200" cy="935086"/>
          </a:xfrm>
          <a:prstGeom prst="rect">
            <a:avLst/>
          </a:prstGeom>
        </p:spPr>
      </p:pic>
    </p:spTree>
    <p:extLst>
      <p:ext uri="{BB962C8B-B14F-4D97-AF65-F5344CB8AC3E}">
        <p14:creationId xmlns:p14="http://schemas.microsoft.com/office/powerpoint/2010/main" val="360573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enzo en blanco">
    <p:bg>
      <p:bgPr>
        <a:blipFill rotWithShape="1">
          <a:blip r:embed="rId2">
            <a:alphaModFix/>
          </a:blip>
          <a:stretch>
            <a:fillRect/>
          </a:stretch>
        </a:blipFill>
        <a:effectLst/>
      </p:bgPr>
    </p:bg>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44" y="5661250"/>
            <a:ext cx="11582443" cy="295161"/>
          </a:xfrm>
          <a:prstGeom prst="rect">
            <a:avLst/>
          </a:prstGeom>
          <a:noFill/>
          <a:ln>
            <a:noFill/>
          </a:ln>
        </p:spPr>
        <p:txBody>
          <a:bodyPr lIns="91425" tIns="91425" rIns="91425" bIns="91425" anchor="t" anchorCtr="0"/>
          <a:lstStyle>
            <a:lvl1pPr marL="0" marR="0" lvl="0" indent="0" algn="r" rtl="0">
              <a:spcBef>
                <a:spcPts val="210"/>
              </a:spcBef>
              <a:buClr>
                <a:schemeClr val="accent2"/>
              </a:buClr>
              <a:buFont typeface="Arial"/>
              <a:buNone/>
              <a:defRPr sz="1050" b="0" i="1" u="none" strike="noStrike" cap="none">
                <a:solidFill>
                  <a:schemeClr val="accent2"/>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59" name="Shape 59"/>
          <p:cNvPicPr preferRelativeResize="0"/>
          <p:nvPr/>
        </p:nvPicPr>
        <p:blipFill rotWithShape="1">
          <a:blip r:embed="rId3">
            <a:alphaModFix/>
          </a:blip>
          <a:srcRect/>
          <a:stretch/>
        </p:blipFill>
        <p:spPr>
          <a:xfrm>
            <a:off x="10288801" y="6226569"/>
            <a:ext cx="1765027" cy="514799"/>
          </a:xfrm>
          <a:prstGeom prst="rect">
            <a:avLst/>
          </a:prstGeom>
          <a:noFill/>
          <a:ln>
            <a:noFill/>
          </a:ln>
        </p:spPr>
      </p:pic>
      <p:pic>
        <p:nvPicPr>
          <p:cNvPr id="60" name="Shape 60"/>
          <p:cNvPicPr preferRelativeResize="0"/>
          <p:nvPr/>
        </p:nvPicPr>
        <p:blipFill rotWithShape="1">
          <a:blip r:embed="rId4">
            <a:alphaModFix/>
          </a:blip>
          <a:srcRect/>
          <a:stretch/>
        </p:blipFill>
        <p:spPr>
          <a:xfrm>
            <a:off x="118801" y="6447602"/>
            <a:ext cx="2972697" cy="291599"/>
          </a:xfrm>
          <a:prstGeom prst="rect">
            <a:avLst/>
          </a:prstGeom>
          <a:noFill/>
          <a:ln>
            <a:noFill/>
          </a:ln>
        </p:spPr>
      </p:pic>
      <p:pic>
        <p:nvPicPr>
          <p:cNvPr id="61" name="Shape 61" descr="Heartbeat.png"/>
          <p:cNvPicPr preferRelativeResize="0"/>
          <p:nvPr/>
        </p:nvPicPr>
        <p:blipFill rotWithShape="1">
          <a:blip r:embed="rId5">
            <a:alphaModFix/>
          </a:blip>
          <a:srcRect r="37971" b="1132"/>
          <a:stretch/>
        </p:blipFill>
        <p:spPr>
          <a:xfrm>
            <a:off x="12391" y="6119705"/>
            <a:ext cx="3336320" cy="333631"/>
          </a:xfrm>
          <a:prstGeom prst="rect">
            <a:avLst/>
          </a:prstGeom>
          <a:noFill/>
          <a:ln>
            <a:noFill/>
          </a:ln>
        </p:spPr>
      </p:pic>
    </p:spTree>
    <p:extLst>
      <p:ext uri="{BB962C8B-B14F-4D97-AF65-F5344CB8AC3E}">
        <p14:creationId xmlns:p14="http://schemas.microsoft.com/office/powerpoint/2010/main" val="364925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os áreas asimétricas">
    <p:bg>
      <p:bgPr>
        <a:blipFill rotWithShape="1">
          <a:blip r:embed="rId2">
            <a:alphaModFix/>
          </a:blip>
          <a:stretch>
            <a:fillRect/>
          </a:stretch>
        </a:blipFill>
        <a:effectLst/>
      </p:bgPr>
    </p:bg>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09600" y="1484783"/>
            <a:ext cx="4085547" cy="690092"/>
          </a:xfrm>
          <a:prstGeom prst="rect">
            <a:avLst/>
          </a:prstGeom>
          <a:noFill/>
          <a:ln>
            <a:noFill/>
          </a:ln>
        </p:spPr>
        <p:txBody>
          <a:bodyPr lIns="91425" tIns="91425" rIns="91425" bIns="91425" anchor="b" anchorCtr="0"/>
          <a:lstStyle>
            <a:lvl1pPr marL="0" marR="0" lvl="0" indent="0" algn="l" rtl="0">
              <a:spcBef>
                <a:spcPts val="300"/>
              </a:spcBef>
              <a:buClr>
                <a:schemeClr val="dk2"/>
              </a:buClr>
              <a:buFont typeface="Arial"/>
              <a:buNone/>
              <a:defRPr sz="1500" b="0" i="0" u="none" strike="noStrike" cap="none">
                <a:solidFill>
                  <a:schemeClr val="dk2"/>
                </a:solidFill>
                <a:latin typeface="Calibri"/>
                <a:ea typeface="Calibri"/>
                <a:cs typeface="Calibri"/>
                <a:sym typeface="Calibri"/>
              </a:defRPr>
            </a:lvl1pPr>
            <a:lvl2pPr marL="342900" marR="0" lvl="1" indent="0" algn="l" rtl="0">
              <a:spcBef>
                <a:spcPts val="3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spcBef>
                <a:spcPts val="270"/>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1" y="2174875"/>
            <a:ext cx="4659993" cy="3486706"/>
          </a:xfrm>
          <a:prstGeom prst="rect">
            <a:avLst/>
          </a:prstGeom>
          <a:noFill/>
          <a:ln>
            <a:noFill/>
          </a:ln>
        </p:spPr>
        <p:txBody>
          <a:bodyPr lIns="91425" tIns="91425" rIns="91425" bIns="91425" anchor="t" anchorCtr="0"/>
          <a:lstStyle>
            <a:lvl1pPr marL="536972" marR="0" lvl="0" indent="-60722" algn="l" rtl="0">
              <a:spcBef>
                <a:spcPts val="450"/>
              </a:spcBef>
              <a:buClr>
                <a:schemeClr val="accent1"/>
              </a:buClr>
              <a:buSzPct val="100000"/>
              <a:buFont typeface="Arial"/>
              <a:buChar char="•"/>
              <a:defRPr sz="1350" b="0" i="0" u="none" strike="noStrike" cap="none">
                <a:solidFill>
                  <a:schemeClr val="accent1"/>
                </a:solidFill>
                <a:latin typeface="Calibri"/>
                <a:ea typeface="Calibri"/>
                <a:cs typeface="Calibri"/>
                <a:sym typeface="Calibri"/>
              </a:defRPr>
            </a:lvl1pPr>
            <a:lvl2pPr marL="804863" marR="0" lvl="1" indent="-61913" algn="l" rtl="0">
              <a:spcBef>
                <a:spcPts val="450"/>
              </a:spcBef>
              <a:buClr>
                <a:schemeClr val="dk2"/>
              </a:buClr>
              <a:buSzPct val="100000"/>
              <a:buFont typeface="Noto Sans Symbols"/>
              <a:buChar char="❖"/>
              <a:defRPr sz="1200" b="0" i="0" u="none" strike="noStrike" cap="none">
                <a:solidFill>
                  <a:schemeClr val="accent1"/>
                </a:solidFill>
                <a:latin typeface="Calibri"/>
                <a:ea typeface="Calibri"/>
                <a:cs typeface="Calibri"/>
                <a:sym typeface="Calibri"/>
              </a:defRPr>
            </a:lvl2pPr>
            <a:lvl3pPr marL="1073944" marR="0" lvl="2" indent="-64294" algn="l" rtl="0">
              <a:spcBef>
                <a:spcPts val="450"/>
              </a:spcBef>
              <a:buClr>
                <a:schemeClr val="dk2"/>
              </a:buClr>
              <a:buSzPct val="100000"/>
              <a:buFont typeface="Noto Sans Symbols"/>
              <a:buChar char="✓"/>
              <a:defRPr sz="1050" b="0" i="0" u="none" strike="noStrike" cap="none">
                <a:solidFill>
                  <a:schemeClr val="accent1"/>
                </a:solidFill>
                <a:latin typeface="Calibri"/>
                <a:ea typeface="Calibri"/>
                <a:cs typeface="Calibri"/>
                <a:sym typeface="Calibri"/>
              </a:defRPr>
            </a:lvl3pPr>
            <a:lvl4pPr marL="1341835" marR="0" lvl="3" indent="-65485" algn="l" rtl="0">
              <a:spcBef>
                <a:spcPts val="450"/>
              </a:spcBef>
              <a:buClr>
                <a:schemeClr val="dk2"/>
              </a:buClr>
              <a:buSzPct val="100000"/>
              <a:buFont typeface="Arial"/>
              <a:buChar char="–"/>
              <a:defRPr sz="1050" b="0" i="0" u="none" strike="noStrike" cap="none">
                <a:solidFill>
                  <a:schemeClr val="accent1"/>
                </a:solidFill>
                <a:latin typeface="Calibri"/>
                <a:ea typeface="Calibri"/>
                <a:cs typeface="Calibri"/>
                <a:sym typeface="Calibri"/>
              </a:defRPr>
            </a:lvl4pPr>
            <a:lvl5pPr marL="1609725" marR="0" lvl="4" indent="-66675" algn="l" rtl="0">
              <a:spcBef>
                <a:spcPts val="450"/>
              </a:spcBef>
              <a:buClr>
                <a:schemeClr val="dk2"/>
              </a:buClr>
              <a:buSzPct val="100000"/>
              <a:buFont typeface="Arial"/>
              <a:buChar char="»"/>
              <a:defRPr sz="1050" b="0" i="0" u="none" strike="noStrike" cap="none">
                <a:solidFill>
                  <a:schemeClr val="accent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3"/>
          </p:nvPr>
        </p:nvSpPr>
        <p:spPr>
          <a:xfrm>
            <a:off x="4695147" y="274639"/>
            <a:ext cx="6887253" cy="5386608"/>
          </a:xfrm>
          <a:prstGeom prst="rect">
            <a:avLst/>
          </a:prstGeom>
          <a:noFill/>
          <a:ln>
            <a:noFill/>
          </a:ln>
        </p:spPr>
        <p:txBody>
          <a:bodyPr lIns="91425" tIns="91425" rIns="91425" bIns="91425" anchor="t" anchorCtr="0"/>
          <a:lstStyle>
            <a:lvl1pPr marL="338138" marR="0" lvl="0" indent="-90488" algn="l" rtl="0">
              <a:spcBef>
                <a:spcPts val="450"/>
              </a:spcBef>
              <a:buClr>
                <a:schemeClr val="accent1"/>
              </a:buClr>
              <a:buSzPct val="100000"/>
              <a:buFont typeface="Arial"/>
              <a:buChar char="•"/>
              <a:defRPr sz="1800" b="0" i="0" u="none" strike="noStrike" cap="none">
                <a:solidFill>
                  <a:schemeClr val="accent1"/>
                </a:solidFill>
                <a:latin typeface="Calibri"/>
                <a:ea typeface="Calibri"/>
                <a:cs typeface="Calibri"/>
                <a:sym typeface="Calibri"/>
              </a:defRPr>
            </a:lvl1pPr>
            <a:lvl2pPr marL="875110" marR="0" lvl="1" indent="-94059" algn="l" rtl="0">
              <a:spcBef>
                <a:spcPts val="450"/>
              </a:spcBef>
              <a:buClr>
                <a:schemeClr val="dk2"/>
              </a:buClr>
              <a:buSzPct val="100000"/>
              <a:buFont typeface="Noto Sans Symbols"/>
              <a:buChar char="❖"/>
              <a:defRPr sz="1650" b="0" i="0" u="none" strike="noStrike" cap="none">
                <a:solidFill>
                  <a:schemeClr val="accent1"/>
                </a:solidFill>
                <a:latin typeface="Calibri"/>
                <a:ea typeface="Calibri"/>
                <a:cs typeface="Calibri"/>
                <a:sym typeface="Calibri"/>
              </a:defRPr>
            </a:lvl2pPr>
            <a:lvl3pPr marL="1410891" marR="0" lvl="2" indent="-105966" algn="l" rtl="0">
              <a:spcBef>
                <a:spcPts val="450"/>
              </a:spcBef>
              <a:buClr>
                <a:schemeClr val="dk2"/>
              </a:buClr>
              <a:buSzPct val="100000"/>
              <a:buFont typeface="Noto Sans Symbols"/>
              <a:buChar char="✓"/>
              <a:defRPr sz="1500" b="0" i="0" u="none" strike="noStrike" cap="none">
                <a:solidFill>
                  <a:schemeClr val="accent1"/>
                </a:solidFill>
                <a:latin typeface="Calibri"/>
                <a:ea typeface="Calibri"/>
                <a:cs typeface="Calibri"/>
                <a:sym typeface="Calibri"/>
              </a:defRPr>
            </a:lvl3pPr>
            <a:lvl4pPr marL="1888331" marR="0" lvl="3" indent="-40481" algn="l" rtl="0">
              <a:spcBef>
                <a:spcPts val="450"/>
              </a:spcBef>
              <a:buClr>
                <a:schemeClr val="dk2"/>
              </a:buClr>
              <a:buSzPct val="100000"/>
              <a:buFont typeface="Arial"/>
              <a:buChar char="–"/>
              <a:defRPr sz="1500" b="0" i="0" u="none" strike="noStrike" cap="none">
                <a:solidFill>
                  <a:schemeClr val="accent1"/>
                </a:solidFill>
                <a:latin typeface="Calibri"/>
                <a:ea typeface="Calibri"/>
                <a:cs typeface="Calibri"/>
                <a:sym typeface="Calibri"/>
              </a:defRPr>
            </a:lvl4pPr>
            <a:lvl5pPr marL="2425304" marR="0" lvl="4" indent="-44054" algn="l" rtl="0">
              <a:spcBef>
                <a:spcPts val="450"/>
              </a:spcBef>
              <a:buClr>
                <a:schemeClr val="dk2"/>
              </a:buClr>
              <a:buSzPct val="100000"/>
              <a:buFont typeface="Arial"/>
              <a:buChar char="»"/>
              <a:defRPr sz="1500" b="0" i="0" u="none" strike="noStrike" cap="none">
                <a:solidFill>
                  <a:schemeClr val="accent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title"/>
          </p:nvPr>
        </p:nvSpPr>
        <p:spPr>
          <a:xfrm>
            <a:off x="609601" y="274639"/>
            <a:ext cx="4050393" cy="1210145"/>
          </a:xfrm>
          <a:prstGeom prst="rect">
            <a:avLst/>
          </a:prstGeom>
          <a:noFill/>
          <a:ln>
            <a:noFill/>
          </a:ln>
        </p:spPr>
        <p:txBody>
          <a:bodyPr lIns="91425" tIns="91425" rIns="91425" bIns="91425" anchor="ctr" anchorCtr="0"/>
          <a:lstStyle>
            <a:lvl1pPr marL="0" marR="0" lvl="0" indent="0" algn="ctr" rtl="0">
              <a:spcBef>
                <a:spcPts val="0"/>
              </a:spcBef>
              <a:buClr>
                <a:schemeClr val="accent1"/>
              </a:buClr>
              <a:buFont typeface="Calibri"/>
              <a:buNone/>
              <a:defRPr sz="1800" b="1" i="0" u="none" strike="noStrike" cap="none">
                <a:solidFill>
                  <a:schemeClr val="accent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7" name="Shape 67"/>
          <p:cNvSpPr txBox="1">
            <a:spLocks noGrp="1"/>
          </p:cNvSpPr>
          <p:nvPr>
            <p:ph type="body" idx="4"/>
          </p:nvPr>
        </p:nvSpPr>
        <p:spPr>
          <a:xfrm>
            <a:off x="-44" y="5661250"/>
            <a:ext cx="11582443" cy="295161"/>
          </a:xfrm>
          <a:prstGeom prst="rect">
            <a:avLst/>
          </a:prstGeom>
          <a:noFill/>
          <a:ln>
            <a:noFill/>
          </a:ln>
        </p:spPr>
        <p:txBody>
          <a:bodyPr lIns="91425" tIns="91425" rIns="91425" bIns="91425" anchor="t" anchorCtr="0"/>
          <a:lstStyle>
            <a:lvl1pPr marL="0" marR="0" lvl="0" indent="0" algn="r" rtl="0">
              <a:spcBef>
                <a:spcPts val="210"/>
              </a:spcBef>
              <a:buClr>
                <a:schemeClr val="accent2"/>
              </a:buClr>
              <a:buFont typeface="Arial"/>
              <a:buNone/>
              <a:defRPr sz="1050" b="0" i="1" u="none" strike="noStrike" cap="none">
                <a:solidFill>
                  <a:schemeClr val="accent2"/>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68" name="Shape 68"/>
          <p:cNvPicPr preferRelativeResize="0"/>
          <p:nvPr/>
        </p:nvPicPr>
        <p:blipFill rotWithShape="1">
          <a:blip r:embed="rId3">
            <a:alphaModFix/>
          </a:blip>
          <a:srcRect/>
          <a:stretch/>
        </p:blipFill>
        <p:spPr>
          <a:xfrm>
            <a:off x="10288801" y="6226569"/>
            <a:ext cx="1765027" cy="514799"/>
          </a:xfrm>
          <a:prstGeom prst="rect">
            <a:avLst/>
          </a:prstGeom>
          <a:noFill/>
          <a:ln>
            <a:noFill/>
          </a:ln>
        </p:spPr>
      </p:pic>
      <p:pic>
        <p:nvPicPr>
          <p:cNvPr id="69" name="Shape 69"/>
          <p:cNvPicPr preferRelativeResize="0"/>
          <p:nvPr/>
        </p:nvPicPr>
        <p:blipFill rotWithShape="1">
          <a:blip r:embed="rId4">
            <a:alphaModFix/>
          </a:blip>
          <a:srcRect/>
          <a:stretch/>
        </p:blipFill>
        <p:spPr>
          <a:xfrm>
            <a:off x="118801" y="6447602"/>
            <a:ext cx="2972697" cy="291599"/>
          </a:xfrm>
          <a:prstGeom prst="rect">
            <a:avLst/>
          </a:prstGeom>
          <a:noFill/>
          <a:ln>
            <a:noFill/>
          </a:ln>
        </p:spPr>
      </p:pic>
      <p:pic>
        <p:nvPicPr>
          <p:cNvPr id="70" name="Shape 70" descr="Heartbeat.png"/>
          <p:cNvPicPr preferRelativeResize="0"/>
          <p:nvPr/>
        </p:nvPicPr>
        <p:blipFill rotWithShape="1">
          <a:blip r:embed="rId5">
            <a:alphaModFix/>
          </a:blip>
          <a:srcRect r="37971" b="1132"/>
          <a:stretch/>
        </p:blipFill>
        <p:spPr>
          <a:xfrm>
            <a:off x="12391" y="6119705"/>
            <a:ext cx="3336320" cy="333631"/>
          </a:xfrm>
          <a:prstGeom prst="rect">
            <a:avLst/>
          </a:prstGeom>
          <a:noFill/>
          <a:ln>
            <a:noFill/>
          </a:ln>
        </p:spPr>
      </p:pic>
    </p:spTree>
    <p:extLst>
      <p:ext uri="{BB962C8B-B14F-4D97-AF65-F5344CB8AC3E}">
        <p14:creationId xmlns:p14="http://schemas.microsoft.com/office/powerpoint/2010/main" val="560961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Imagen y explicación">
    <p:bg>
      <p:bgPr>
        <a:blipFill rotWithShape="1">
          <a:blip r:embed="rId2">
            <a:alphaModFix/>
          </a:blip>
          <a:stretch>
            <a:fillRect/>
          </a:stretch>
        </a:blipFill>
        <a:effectLst/>
      </p:bgPr>
    </p:bg>
    <p:spTree>
      <p:nvGrpSpPr>
        <p:cNvPr id="1" name="Shape 71"/>
        <p:cNvGrpSpPr/>
        <p:nvPr/>
      </p:nvGrpSpPr>
      <p:grpSpPr>
        <a:xfrm>
          <a:off x="0" y="0"/>
          <a:ext cx="0" cy="0"/>
          <a:chOff x="0" y="0"/>
          <a:chExt cx="0" cy="0"/>
        </a:xfrm>
      </p:grpSpPr>
      <p:sp>
        <p:nvSpPr>
          <p:cNvPr id="72" name="Shape 72"/>
          <p:cNvSpPr>
            <a:spLocks noGrp="1"/>
          </p:cNvSpPr>
          <p:nvPr>
            <p:ph type="pic" idx="2"/>
          </p:nvPr>
        </p:nvSpPr>
        <p:spPr>
          <a:xfrm>
            <a:off x="3503713" y="908720"/>
            <a:ext cx="5183220" cy="2164572"/>
          </a:xfrm>
          <a:prstGeom prst="rect">
            <a:avLst/>
          </a:prstGeom>
          <a:noFill/>
          <a:ln>
            <a:noFill/>
          </a:ln>
        </p:spPr>
        <p:txBody>
          <a:bodyPr lIns="91425" tIns="91425" rIns="91425" bIns="91425" anchor="t" anchorCtr="0"/>
          <a:lstStyle>
            <a:lvl1pPr marL="0" marR="0" lvl="0"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spcBef>
                <a:spcPts val="420"/>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spcBef>
                <a:spcPts val="360"/>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1"/>
          </p:nvPr>
        </p:nvSpPr>
        <p:spPr>
          <a:xfrm>
            <a:off x="-44" y="5661250"/>
            <a:ext cx="11582443" cy="295161"/>
          </a:xfrm>
          <a:prstGeom prst="rect">
            <a:avLst/>
          </a:prstGeom>
          <a:noFill/>
          <a:ln>
            <a:noFill/>
          </a:ln>
        </p:spPr>
        <p:txBody>
          <a:bodyPr lIns="91425" tIns="91425" rIns="91425" bIns="91425" anchor="t" anchorCtr="0"/>
          <a:lstStyle>
            <a:lvl1pPr marL="0" marR="0" lvl="0" indent="0" algn="r" rtl="0">
              <a:spcBef>
                <a:spcPts val="210"/>
              </a:spcBef>
              <a:buClr>
                <a:schemeClr val="accent2"/>
              </a:buClr>
              <a:buFont typeface="Arial"/>
              <a:buNone/>
              <a:defRPr sz="1050" b="0" i="1" u="none" strike="noStrike" cap="none">
                <a:solidFill>
                  <a:schemeClr val="accent2"/>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3"/>
          </p:nvPr>
        </p:nvSpPr>
        <p:spPr>
          <a:xfrm>
            <a:off x="911424" y="3140969"/>
            <a:ext cx="10271787" cy="417053"/>
          </a:xfrm>
          <a:prstGeom prst="rect">
            <a:avLst/>
          </a:prstGeom>
          <a:noFill/>
          <a:ln>
            <a:noFill/>
          </a:ln>
        </p:spPr>
        <p:txBody>
          <a:bodyPr lIns="91425" tIns="91425" rIns="91425" bIns="91425" anchor="b" anchorCtr="0"/>
          <a:lstStyle>
            <a:lvl1pPr marL="0" marR="0" lvl="0" indent="0" algn="ctr" rtl="0">
              <a:spcBef>
                <a:spcPts val="360"/>
              </a:spcBef>
              <a:buClr>
                <a:schemeClr val="dk2"/>
              </a:buClr>
              <a:buFont typeface="Arial"/>
              <a:buNone/>
              <a:defRPr sz="1800" b="1" i="0" u="none" strike="noStrike" cap="none">
                <a:solidFill>
                  <a:schemeClr val="dk2"/>
                </a:solidFill>
                <a:latin typeface="Calibri"/>
                <a:ea typeface="Calibri"/>
                <a:cs typeface="Calibri"/>
                <a:sym typeface="Calibri"/>
              </a:defRPr>
            </a:lvl1pPr>
            <a:lvl2pPr marL="342900" marR="0" lvl="1" indent="0" algn="l" rtl="0">
              <a:spcBef>
                <a:spcPts val="3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spcBef>
                <a:spcPts val="270"/>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4"/>
          </p:nvPr>
        </p:nvSpPr>
        <p:spPr>
          <a:xfrm>
            <a:off x="0" y="3573016"/>
            <a:ext cx="11183211" cy="2088232"/>
          </a:xfrm>
          <a:prstGeom prst="rect">
            <a:avLst/>
          </a:prstGeom>
          <a:noFill/>
          <a:ln>
            <a:noFill/>
          </a:ln>
        </p:spPr>
        <p:txBody>
          <a:bodyPr lIns="91425" tIns="91425" rIns="91425" bIns="91425" anchor="t" anchorCtr="0"/>
          <a:lstStyle>
            <a:lvl1pPr marL="606029" marR="0" lvl="0" indent="-91678" algn="l" rtl="0">
              <a:spcBef>
                <a:spcPts val="450"/>
              </a:spcBef>
              <a:buClr>
                <a:schemeClr val="accent1"/>
              </a:buClr>
              <a:buSzPct val="100000"/>
              <a:buFont typeface="Arial"/>
              <a:buChar char="•"/>
              <a:defRPr sz="1800" b="0" i="0" u="none" strike="noStrike" cap="none">
                <a:solidFill>
                  <a:schemeClr val="accent1"/>
                </a:solidFill>
                <a:latin typeface="Calibri"/>
                <a:ea typeface="Calibri"/>
                <a:cs typeface="Calibri"/>
                <a:sym typeface="Calibri"/>
              </a:defRPr>
            </a:lvl1pPr>
            <a:lvl2pPr marL="1143000" marR="0" lvl="1" indent="-104775" algn="l" rtl="0">
              <a:spcBef>
                <a:spcPts val="450"/>
              </a:spcBef>
              <a:buClr>
                <a:schemeClr val="dk2"/>
              </a:buClr>
              <a:buSzPct val="100000"/>
              <a:buFont typeface="Noto Sans Symbols"/>
              <a:buChar char="❖"/>
              <a:defRPr sz="1500" b="0" i="0" u="none" strike="noStrike" cap="none">
                <a:solidFill>
                  <a:schemeClr val="accent1"/>
                </a:solidFill>
                <a:latin typeface="Calibri"/>
                <a:ea typeface="Calibri"/>
                <a:cs typeface="Calibri"/>
                <a:sym typeface="Calibri"/>
              </a:defRPr>
            </a:lvl2pPr>
            <a:lvl3pPr marL="1679972" marR="0" lvl="2" indent="-127397" algn="l" rtl="0">
              <a:spcBef>
                <a:spcPts val="450"/>
              </a:spcBef>
              <a:buClr>
                <a:schemeClr val="dk2"/>
              </a:buClr>
              <a:buSzPct val="100000"/>
              <a:buFont typeface="Noto Sans Symbols"/>
              <a:buChar char="✓"/>
              <a:defRPr sz="1200" b="0" i="0" u="none" strike="noStrike" cap="none">
                <a:solidFill>
                  <a:schemeClr val="accent1"/>
                </a:solidFill>
                <a:latin typeface="Calibri"/>
                <a:ea typeface="Calibri"/>
                <a:cs typeface="Calibri"/>
                <a:sym typeface="Calibri"/>
              </a:defRPr>
            </a:lvl3pPr>
            <a:lvl4pPr marL="2156222" marR="0" lvl="3" indent="-70247" algn="l" rtl="0">
              <a:spcBef>
                <a:spcPts val="450"/>
              </a:spcBef>
              <a:buClr>
                <a:schemeClr val="dk2"/>
              </a:buClr>
              <a:buSzPct val="100000"/>
              <a:buFont typeface="Arial"/>
              <a:buChar char="–"/>
              <a:defRPr sz="1200" b="0" i="0" u="none" strike="noStrike" cap="none">
                <a:solidFill>
                  <a:schemeClr val="accent1"/>
                </a:solidFill>
                <a:latin typeface="Calibri"/>
                <a:ea typeface="Calibri"/>
                <a:cs typeface="Calibri"/>
                <a:sym typeface="Calibri"/>
              </a:defRPr>
            </a:lvl4pPr>
            <a:lvl5pPr marL="2693194" marR="0" lvl="4" indent="-64294" algn="l" rtl="0">
              <a:spcBef>
                <a:spcPts val="450"/>
              </a:spcBef>
              <a:buClr>
                <a:schemeClr val="dk2"/>
              </a:buClr>
              <a:buSzPct val="100000"/>
              <a:buFont typeface="Arial"/>
              <a:buChar char="»"/>
              <a:defRPr sz="1200" b="0" i="0" u="none" strike="noStrike" cap="none">
                <a:solidFill>
                  <a:schemeClr val="accent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title"/>
          </p:nvPr>
        </p:nvSpPr>
        <p:spPr>
          <a:xfrm>
            <a:off x="609602" y="159904"/>
            <a:ext cx="10972799" cy="604800"/>
          </a:xfrm>
          <a:prstGeom prst="rect">
            <a:avLst/>
          </a:prstGeom>
          <a:noFill/>
          <a:ln>
            <a:noFill/>
          </a:ln>
        </p:spPr>
        <p:txBody>
          <a:bodyPr lIns="91425" tIns="91425" rIns="91425" bIns="91425" anchor="ctr" anchorCtr="0"/>
          <a:lstStyle>
            <a:lvl1pPr marL="0" marR="0" lvl="0" indent="0" algn="ctr" rtl="0">
              <a:spcBef>
                <a:spcPts val="0"/>
              </a:spcBef>
              <a:buClr>
                <a:schemeClr val="accent1"/>
              </a:buClr>
              <a:buFont typeface="Calibri"/>
              <a:buNone/>
              <a:defRPr sz="2400" b="1" i="0" u="none" strike="noStrike" cap="none">
                <a:solidFill>
                  <a:schemeClr val="accent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pic>
        <p:nvPicPr>
          <p:cNvPr id="77" name="Shape 77"/>
          <p:cNvPicPr preferRelativeResize="0"/>
          <p:nvPr/>
        </p:nvPicPr>
        <p:blipFill rotWithShape="1">
          <a:blip r:embed="rId3">
            <a:alphaModFix/>
          </a:blip>
          <a:srcRect/>
          <a:stretch/>
        </p:blipFill>
        <p:spPr>
          <a:xfrm>
            <a:off x="10288801" y="6226569"/>
            <a:ext cx="1765027" cy="514799"/>
          </a:xfrm>
          <a:prstGeom prst="rect">
            <a:avLst/>
          </a:prstGeom>
          <a:noFill/>
          <a:ln>
            <a:noFill/>
          </a:ln>
        </p:spPr>
      </p:pic>
      <p:pic>
        <p:nvPicPr>
          <p:cNvPr id="78" name="Shape 78"/>
          <p:cNvPicPr preferRelativeResize="0"/>
          <p:nvPr/>
        </p:nvPicPr>
        <p:blipFill rotWithShape="1">
          <a:blip r:embed="rId4">
            <a:alphaModFix/>
          </a:blip>
          <a:srcRect/>
          <a:stretch/>
        </p:blipFill>
        <p:spPr>
          <a:xfrm>
            <a:off x="118801" y="6447602"/>
            <a:ext cx="2972697" cy="291599"/>
          </a:xfrm>
          <a:prstGeom prst="rect">
            <a:avLst/>
          </a:prstGeom>
          <a:noFill/>
          <a:ln>
            <a:noFill/>
          </a:ln>
        </p:spPr>
      </p:pic>
      <p:pic>
        <p:nvPicPr>
          <p:cNvPr id="79" name="Shape 79" descr="Heartbeat.png"/>
          <p:cNvPicPr preferRelativeResize="0"/>
          <p:nvPr/>
        </p:nvPicPr>
        <p:blipFill rotWithShape="1">
          <a:blip r:embed="rId5">
            <a:alphaModFix/>
          </a:blip>
          <a:srcRect r="37971" b="1132"/>
          <a:stretch/>
        </p:blipFill>
        <p:spPr>
          <a:xfrm>
            <a:off x="12391" y="6119705"/>
            <a:ext cx="3336320" cy="333631"/>
          </a:xfrm>
          <a:prstGeom prst="rect">
            <a:avLst/>
          </a:prstGeom>
          <a:noFill/>
          <a:ln>
            <a:noFill/>
          </a:ln>
        </p:spPr>
      </p:pic>
    </p:spTree>
    <p:extLst>
      <p:ext uri="{BB962C8B-B14F-4D97-AF65-F5344CB8AC3E}">
        <p14:creationId xmlns:p14="http://schemas.microsoft.com/office/powerpoint/2010/main" val="3250960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a AAP">
    <p:bg>
      <p:bgPr>
        <a:blipFill rotWithShape="1">
          <a:blip r:embed="rId2">
            <a:alphaModFix/>
          </a:blip>
          <a:stretch>
            <a:fillRect/>
          </a:stretch>
        </a:blipFill>
        <a:effectLst/>
      </p:bgPr>
    </p:bg>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44" y="5661250"/>
            <a:ext cx="11582443" cy="295161"/>
          </a:xfrm>
          <a:prstGeom prst="rect">
            <a:avLst/>
          </a:prstGeom>
          <a:noFill/>
          <a:ln>
            <a:noFill/>
          </a:ln>
        </p:spPr>
        <p:txBody>
          <a:bodyPr lIns="91425" tIns="91425" rIns="91425" bIns="91425" anchor="t" anchorCtr="0"/>
          <a:lstStyle>
            <a:lvl1pPr marL="0" marR="0" lvl="0" indent="0" algn="r" rtl="0">
              <a:spcBef>
                <a:spcPts val="210"/>
              </a:spcBef>
              <a:buClr>
                <a:schemeClr val="accent2"/>
              </a:buClr>
              <a:buFont typeface="Arial"/>
              <a:buNone/>
              <a:defRPr sz="1050" b="0" i="1" u="none" strike="noStrike" cap="none">
                <a:solidFill>
                  <a:schemeClr val="accent2"/>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title"/>
          </p:nvPr>
        </p:nvSpPr>
        <p:spPr>
          <a:xfrm>
            <a:off x="609602" y="159904"/>
            <a:ext cx="10972799" cy="604800"/>
          </a:xfrm>
          <a:prstGeom prst="rect">
            <a:avLst/>
          </a:prstGeom>
          <a:noFill/>
          <a:ln>
            <a:noFill/>
          </a:ln>
        </p:spPr>
        <p:txBody>
          <a:bodyPr lIns="91425" tIns="91425" rIns="91425" bIns="91425" anchor="ctr" anchorCtr="0"/>
          <a:lstStyle>
            <a:lvl1pPr marL="0" marR="0" lvl="0" indent="0" algn="ctr" rtl="0">
              <a:spcBef>
                <a:spcPts val="0"/>
              </a:spcBef>
              <a:buClr>
                <a:schemeClr val="accent1"/>
              </a:buClr>
              <a:buFont typeface="Calibri"/>
              <a:buNone/>
              <a:defRPr sz="2400" b="1" i="0" u="none" strike="noStrike" cap="none">
                <a:solidFill>
                  <a:schemeClr val="accent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pic>
        <p:nvPicPr>
          <p:cNvPr id="83" name="Shape 83"/>
          <p:cNvPicPr preferRelativeResize="0"/>
          <p:nvPr/>
        </p:nvPicPr>
        <p:blipFill rotWithShape="1">
          <a:blip r:embed="rId3">
            <a:alphaModFix/>
          </a:blip>
          <a:srcRect/>
          <a:stretch/>
        </p:blipFill>
        <p:spPr>
          <a:xfrm>
            <a:off x="10288801" y="6226569"/>
            <a:ext cx="1765027" cy="514799"/>
          </a:xfrm>
          <a:prstGeom prst="rect">
            <a:avLst/>
          </a:prstGeom>
          <a:noFill/>
          <a:ln>
            <a:noFill/>
          </a:ln>
        </p:spPr>
      </p:pic>
      <p:pic>
        <p:nvPicPr>
          <p:cNvPr id="84" name="Shape 84"/>
          <p:cNvPicPr preferRelativeResize="0"/>
          <p:nvPr/>
        </p:nvPicPr>
        <p:blipFill rotWithShape="1">
          <a:blip r:embed="rId4">
            <a:alphaModFix/>
          </a:blip>
          <a:srcRect/>
          <a:stretch/>
        </p:blipFill>
        <p:spPr>
          <a:xfrm>
            <a:off x="118801" y="6447602"/>
            <a:ext cx="2972697" cy="291599"/>
          </a:xfrm>
          <a:prstGeom prst="rect">
            <a:avLst/>
          </a:prstGeom>
          <a:noFill/>
          <a:ln>
            <a:noFill/>
          </a:ln>
        </p:spPr>
      </p:pic>
      <p:pic>
        <p:nvPicPr>
          <p:cNvPr id="85" name="Shape 85" descr="Heartbeat.png"/>
          <p:cNvPicPr preferRelativeResize="0"/>
          <p:nvPr/>
        </p:nvPicPr>
        <p:blipFill rotWithShape="1">
          <a:blip r:embed="rId5">
            <a:alphaModFix/>
          </a:blip>
          <a:srcRect r="37971" b="1132"/>
          <a:stretch/>
        </p:blipFill>
        <p:spPr>
          <a:xfrm>
            <a:off x="12391" y="6119705"/>
            <a:ext cx="3336320" cy="333631"/>
          </a:xfrm>
          <a:prstGeom prst="rect">
            <a:avLst/>
          </a:prstGeom>
          <a:noFill/>
          <a:ln>
            <a:noFill/>
          </a:ln>
        </p:spPr>
      </p:pic>
      <p:graphicFrame>
        <p:nvGraphicFramePr>
          <p:cNvPr id="86" name="Shape 86"/>
          <p:cNvGraphicFramePr/>
          <p:nvPr/>
        </p:nvGraphicFramePr>
        <p:xfrm>
          <a:off x="1775519" y="908720"/>
          <a:ext cx="3000000" cy="3000000"/>
        </p:xfrm>
        <a:graphic>
          <a:graphicData uri="http://schemas.openxmlformats.org/drawingml/2006/table">
            <a:tbl>
              <a:tblPr firstRow="1" bandRow="1">
                <a:noFill/>
              </a:tblPr>
              <a:tblGrid>
                <a:gridCol w="3846751"/>
                <a:gridCol w="4877275"/>
              </a:tblGrid>
              <a:tr h="365750">
                <a:tc>
                  <a:txBody>
                    <a:bodyPr/>
                    <a:lstStyle/>
                    <a:p>
                      <a:pPr marL="0" marR="0" lvl="0" indent="0" algn="ctr" rtl="0">
                        <a:lnSpc>
                          <a:spcPct val="100000"/>
                        </a:lnSpc>
                        <a:spcBef>
                          <a:spcPts val="0"/>
                        </a:spcBef>
                        <a:spcAft>
                          <a:spcPts val="0"/>
                        </a:spcAft>
                        <a:buClr>
                          <a:schemeClr val="lt1"/>
                        </a:buClr>
                        <a:buSzPct val="25000"/>
                        <a:buFont typeface="Calibri"/>
                        <a:buNone/>
                      </a:pPr>
                      <a:r>
                        <a:rPr lang="en-US" sz="1800" b="1" i="0" u="none" strike="noStrike" cap="none">
                          <a:solidFill>
                            <a:schemeClr val="lt1"/>
                          </a:solidFill>
                          <a:latin typeface="Calibri"/>
                          <a:ea typeface="Calibri"/>
                          <a:cs typeface="Calibri"/>
                          <a:sym typeface="Calibri"/>
                        </a:rPr>
                        <a:t>Clase</a:t>
                      </a:r>
                    </a:p>
                  </a:txBody>
                  <a:tcPr marL="91451" marR="91451" marT="45725" marB="45725" anchor="b">
                    <a:solidFill>
                      <a:schemeClr val="dk1"/>
                    </a:solidFill>
                  </a:tcPr>
                </a:tc>
                <a:tc>
                  <a:txBody>
                    <a:bodyPr/>
                    <a:lstStyle/>
                    <a:p>
                      <a:pPr marL="0" marR="0" lvl="0" indent="0" algn="ctr" rtl="0">
                        <a:lnSpc>
                          <a:spcPct val="100000"/>
                        </a:lnSpc>
                        <a:spcBef>
                          <a:spcPts val="0"/>
                        </a:spcBef>
                        <a:spcAft>
                          <a:spcPts val="0"/>
                        </a:spcAft>
                        <a:buClr>
                          <a:schemeClr val="lt1"/>
                        </a:buClr>
                        <a:buSzPct val="25000"/>
                        <a:buFont typeface="Calibri"/>
                        <a:buNone/>
                      </a:pPr>
                      <a:r>
                        <a:rPr lang="en-US" sz="1800" b="1" i="0" u="none" strike="noStrike" cap="none">
                          <a:solidFill>
                            <a:schemeClr val="lt1"/>
                          </a:solidFill>
                          <a:latin typeface="Calibri"/>
                          <a:ea typeface="Calibri"/>
                          <a:cs typeface="Calibri"/>
                          <a:sym typeface="Calibri"/>
                        </a:rPr>
                        <a:t>Principio activo</a:t>
                      </a:r>
                    </a:p>
                  </a:txBody>
                  <a:tcPr marL="91451" marR="91451" marT="45725" marB="45725" anchor="b">
                    <a:solidFill>
                      <a:schemeClr val="dk1"/>
                    </a:solidFill>
                  </a:tcPr>
                </a:tc>
              </a:tr>
              <a:tr h="361625">
                <a:tc>
                  <a:txBody>
                    <a:bodyPr/>
                    <a:lstStyle/>
                    <a:p>
                      <a:pPr marL="0" marR="0" lvl="0" indent="0" algn="l" rtl="0">
                        <a:lnSpc>
                          <a:spcPct val="100000"/>
                        </a:lnSpc>
                        <a:spcBef>
                          <a:spcPts val="0"/>
                        </a:spcBef>
                        <a:spcAft>
                          <a:spcPts val="0"/>
                        </a:spcAft>
                        <a:buClr>
                          <a:srgbClr val="C00000"/>
                        </a:buClr>
                        <a:buSzPct val="25000"/>
                        <a:buFont typeface="Calibri"/>
                        <a:buNone/>
                      </a:pPr>
                      <a:r>
                        <a:rPr lang="en-US" sz="1600" b="1" i="0" u="none" strike="noStrike" cap="none">
                          <a:solidFill>
                            <a:srgbClr val="C00000"/>
                          </a:solidFill>
                          <a:latin typeface="Calibri"/>
                          <a:ea typeface="Calibri"/>
                          <a:cs typeface="Calibri"/>
                          <a:sym typeface="Calibri"/>
                        </a:rPr>
                        <a:t>I ( muy alta)</a:t>
                      </a:r>
                    </a:p>
                  </a:txBody>
                  <a:tcPr marL="91451" marR="91451" marT="45725" marB="45725" anchor="b">
                    <a:solidFill>
                      <a:srgbClr val="CDD7EB"/>
                    </a:solidFill>
                  </a:tcPr>
                </a:tc>
                <a:tc>
                  <a:txBody>
                    <a:bodyPr/>
                    <a:lstStyle/>
                    <a:p>
                      <a:pPr marL="0" marR="0" lvl="0" indent="0" algn="l" rtl="0">
                        <a:lnSpc>
                          <a:spcPct val="100000"/>
                        </a:lnSpc>
                        <a:spcBef>
                          <a:spcPts val="0"/>
                        </a:spcBef>
                        <a:spcAft>
                          <a:spcPts val="0"/>
                        </a:spcAft>
                        <a:buClr>
                          <a:schemeClr val="accent1"/>
                        </a:buClr>
                        <a:buSzPct val="25000"/>
                        <a:buFont typeface="Calibri"/>
                        <a:buNone/>
                      </a:pPr>
                      <a:r>
                        <a:rPr lang="en-US" sz="1600" b="0" i="0" u="none" strike="noStrike" cap="none">
                          <a:solidFill>
                            <a:schemeClr val="accent1"/>
                          </a:solidFill>
                          <a:latin typeface="Calibri"/>
                          <a:ea typeface="Calibri"/>
                          <a:cs typeface="Calibri"/>
                          <a:sym typeface="Calibri"/>
                        </a:rPr>
                        <a:t>Propionato clobetasol 0,05%</a:t>
                      </a:r>
                    </a:p>
                  </a:txBody>
                  <a:tcPr marL="91451" marR="91451" marT="45725" marB="45725" anchor="ctr">
                    <a:solidFill>
                      <a:srgbClr val="CDD7EB"/>
                    </a:solidFill>
                  </a:tcPr>
                </a:tc>
              </a:tr>
              <a:tr h="361625">
                <a:tc>
                  <a:txBody>
                    <a:bodyPr/>
                    <a:lstStyle/>
                    <a:p>
                      <a:pPr marL="0" marR="0" lvl="0" indent="0" algn="l" rtl="0">
                        <a:lnSpc>
                          <a:spcPct val="100000"/>
                        </a:lnSpc>
                        <a:spcBef>
                          <a:spcPts val="0"/>
                        </a:spcBef>
                        <a:spcAft>
                          <a:spcPts val="0"/>
                        </a:spcAft>
                        <a:buClr>
                          <a:srgbClr val="C00000"/>
                        </a:buClr>
                        <a:buSzPct val="25000"/>
                        <a:buFont typeface="Calibri"/>
                        <a:buNone/>
                      </a:pPr>
                      <a:r>
                        <a:rPr lang="en-US" sz="1600" b="1" i="0" u="none" strike="noStrike" cap="none">
                          <a:solidFill>
                            <a:srgbClr val="C00000"/>
                          </a:solidFill>
                          <a:latin typeface="Calibri"/>
                          <a:ea typeface="Calibri"/>
                          <a:cs typeface="Calibri"/>
                          <a:sym typeface="Calibri"/>
                        </a:rPr>
                        <a:t>II (potencia alta)</a:t>
                      </a:r>
                    </a:p>
                  </a:txBody>
                  <a:tcPr marL="91451" marR="91451" marT="45725" marB="45725" anchor="b">
                    <a:solidFill>
                      <a:srgbClr val="E8ECF5"/>
                    </a:solidFill>
                  </a:tcPr>
                </a:tc>
                <a:tc>
                  <a:txBody>
                    <a:bodyPr/>
                    <a:lstStyle/>
                    <a:p>
                      <a:pPr marL="0" marR="0" lvl="0" indent="0" algn="l" rtl="0">
                        <a:lnSpc>
                          <a:spcPct val="100000"/>
                        </a:lnSpc>
                        <a:spcBef>
                          <a:spcPts val="0"/>
                        </a:spcBef>
                        <a:spcAft>
                          <a:spcPts val="0"/>
                        </a:spcAft>
                        <a:buClr>
                          <a:srgbClr val="C00000"/>
                        </a:buClr>
                        <a:buSzPct val="25000"/>
                        <a:buFont typeface="Calibri"/>
                        <a:buNone/>
                      </a:pPr>
                      <a:r>
                        <a:rPr lang="en-US" sz="1600" b="1" i="0" u="none" strike="noStrike" cap="none">
                          <a:solidFill>
                            <a:srgbClr val="C00000"/>
                          </a:solidFill>
                          <a:latin typeface="Calibri"/>
                          <a:ea typeface="Calibri"/>
                          <a:cs typeface="Calibri"/>
                          <a:sym typeface="Calibri"/>
                        </a:rPr>
                        <a:t>Prednicarbato 0,25%  </a:t>
                      </a:r>
                    </a:p>
                  </a:txBody>
                  <a:tcPr marL="91451" marR="91451" marT="45725" marB="45725" anchor="ctr">
                    <a:solidFill>
                      <a:srgbClr val="E8ECF5"/>
                    </a:solidFill>
                  </a:tcPr>
                </a:tc>
              </a:tr>
              <a:tr h="361625">
                <a:tc>
                  <a:txBody>
                    <a:bodyPr/>
                    <a:lstStyle/>
                    <a:p>
                      <a:pPr marL="0" marR="0" lvl="0" indent="0" algn="l" rtl="0">
                        <a:lnSpc>
                          <a:spcPct val="100000"/>
                        </a:lnSpc>
                        <a:spcBef>
                          <a:spcPts val="0"/>
                        </a:spcBef>
                        <a:spcAft>
                          <a:spcPts val="0"/>
                        </a:spcAft>
                        <a:buClr>
                          <a:schemeClr val="accent1"/>
                        </a:buClr>
                        <a:buSzPct val="25000"/>
                        <a:buFont typeface="Calibri"/>
                        <a:buNone/>
                      </a:pPr>
                      <a:r>
                        <a:rPr lang="en-US" sz="1600" b="0" i="0" u="none" strike="noStrike" cap="none">
                          <a:solidFill>
                            <a:schemeClr val="accent1"/>
                          </a:solidFill>
                          <a:latin typeface="Calibri"/>
                          <a:ea typeface="Calibri"/>
                          <a:cs typeface="Calibri"/>
                          <a:sym typeface="Calibri"/>
                        </a:rPr>
                        <a:t> </a:t>
                      </a:r>
                    </a:p>
                  </a:txBody>
                  <a:tcPr marL="91451" marR="91451" marT="45725" marB="45725" anchor="b">
                    <a:solidFill>
                      <a:srgbClr val="CDD7EB"/>
                    </a:solidFill>
                  </a:tcPr>
                </a:tc>
                <a:tc>
                  <a:txBody>
                    <a:bodyPr/>
                    <a:lstStyle/>
                    <a:p>
                      <a:pPr marL="0" marR="0" lvl="0" indent="0" algn="l" rtl="0">
                        <a:lnSpc>
                          <a:spcPct val="100000"/>
                        </a:lnSpc>
                        <a:spcBef>
                          <a:spcPts val="0"/>
                        </a:spcBef>
                        <a:spcAft>
                          <a:spcPts val="0"/>
                        </a:spcAft>
                        <a:buClr>
                          <a:srgbClr val="C00000"/>
                        </a:buClr>
                        <a:buSzPct val="25000"/>
                        <a:buFont typeface="Calibri"/>
                        <a:buNone/>
                      </a:pPr>
                      <a:r>
                        <a:rPr lang="en-US" sz="1600" b="1" i="0" u="none" strike="noStrike" cap="none">
                          <a:solidFill>
                            <a:srgbClr val="C00000"/>
                          </a:solidFill>
                          <a:latin typeface="Calibri"/>
                          <a:ea typeface="Calibri"/>
                          <a:cs typeface="Calibri"/>
                          <a:sym typeface="Calibri"/>
                        </a:rPr>
                        <a:t>Mometasona 0,1%</a:t>
                      </a:r>
                    </a:p>
                  </a:txBody>
                  <a:tcPr marL="91451" marR="91451" marT="45725" marB="45725" anchor="ctr">
                    <a:solidFill>
                      <a:srgbClr val="CDD7EB"/>
                    </a:solidFill>
                  </a:tcPr>
                </a:tc>
              </a:tr>
              <a:tr h="361625">
                <a:tc>
                  <a:txBody>
                    <a:bodyPr/>
                    <a:lstStyle/>
                    <a:p>
                      <a:pPr marL="0" marR="0" lvl="0" indent="0" algn="l" rtl="0">
                        <a:lnSpc>
                          <a:spcPct val="100000"/>
                        </a:lnSpc>
                        <a:spcBef>
                          <a:spcPts val="0"/>
                        </a:spcBef>
                        <a:spcAft>
                          <a:spcPts val="0"/>
                        </a:spcAft>
                        <a:buClr>
                          <a:schemeClr val="accent1"/>
                        </a:buClr>
                        <a:buSzPct val="25000"/>
                        <a:buFont typeface="Calibri"/>
                        <a:buNone/>
                      </a:pPr>
                      <a:r>
                        <a:rPr lang="en-US" sz="1600" b="0" i="0" u="none" strike="noStrike" cap="none">
                          <a:solidFill>
                            <a:schemeClr val="accent1"/>
                          </a:solidFill>
                          <a:latin typeface="Calibri"/>
                          <a:ea typeface="Calibri"/>
                          <a:cs typeface="Calibri"/>
                          <a:sym typeface="Calibri"/>
                        </a:rPr>
                        <a:t> </a:t>
                      </a:r>
                    </a:p>
                  </a:txBody>
                  <a:tcPr marL="91451" marR="91451" marT="45725" marB="45725" anchor="b">
                    <a:solidFill>
                      <a:srgbClr val="E8ECF5"/>
                    </a:solidFill>
                  </a:tcPr>
                </a:tc>
                <a:tc>
                  <a:txBody>
                    <a:bodyPr/>
                    <a:lstStyle/>
                    <a:p>
                      <a:pPr marL="0" marR="0" lvl="0" indent="0" algn="l" rtl="0">
                        <a:lnSpc>
                          <a:spcPct val="100000"/>
                        </a:lnSpc>
                        <a:spcBef>
                          <a:spcPts val="0"/>
                        </a:spcBef>
                        <a:spcAft>
                          <a:spcPts val="0"/>
                        </a:spcAft>
                        <a:buClr>
                          <a:srgbClr val="C00000"/>
                        </a:buClr>
                        <a:buSzPct val="25000"/>
                        <a:buFont typeface="Calibri"/>
                        <a:buNone/>
                      </a:pPr>
                      <a:r>
                        <a:rPr lang="en-US" sz="1600" b="1" i="0" u="none" strike="noStrike" cap="none">
                          <a:solidFill>
                            <a:srgbClr val="C00000"/>
                          </a:solidFill>
                          <a:latin typeface="Calibri"/>
                          <a:ea typeface="Calibri"/>
                          <a:cs typeface="Calibri"/>
                          <a:sym typeface="Calibri"/>
                        </a:rPr>
                        <a:t>Metilprednisolona 0,1%</a:t>
                      </a:r>
                    </a:p>
                  </a:txBody>
                  <a:tcPr marL="91451" marR="91451" marT="45725" marB="45725" anchor="ctr">
                    <a:solidFill>
                      <a:srgbClr val="E8ECF5"/>
                    </a:solidFill>
                  </a:tcPr>
                </a:tc>
              </a:tr>
              <a:tr h="361625">
                <a:tc>
                  <a:txBody>
                    <a:bodyPr/>
                    <a:lstStyle/>
                    <a:p>
                      <a:pPr marL="0" marR="0" lvl="0" indent="0" algn="l" rtl="0">
                        <a:lnSpc>
                          <a:spcPct val="100000"/>
                        </a:lnSpc>
                        <a:spcBef>
                          <a:spcPts val="0"/>
                        </a:spcBef>
                        <a:spcAft>
                          <a:spcPts val="0"/>
                        </a:spcAft>
                        <a:buClr>
                          <a:schemeClr val="accent1"/>
                        </a:buClr>
                        <a:buSzPct val="25000"/>
                        <a:buFont typeface="Calibri"/>
                        <a:buNone/>
                      </a:pPr>
                      <a:r>
                        <a:rPr lang="en-US" sz="1600" b="0" i="0" u="none" strike="noStrike" cap="none">
                          <a:solidFill>
                            <a:schemeClr val="accent1"/>
                          </a:solidFill>
                          <a:latin typeface="Calibri"/>
                          <a:ea typeface="Calibri"/>
                          <a:cs typeface="Calibri"/>
                          <a:sym typeface="Calibri"/>
                        </a:rPr>
                        <a:t> </a:t>
                      </a:r>
                    </a:p>
                  </a:txBody>
                  <a:tcPr marL="91451" marR="91451" marT="45725" marB="45725" anchor="b">
                    <a:solidFill>
                      <a:srgbClr val="CDD7EB"/>
                    </a:solidFill>
                  </a:tcPr>
                </a:tc>
                <a:tc>
                  <a:txBody>
                    <a:bodyPr/>
                    <a:lstStyle/>
                    <a:p>
                      <a:pPr marL="0" marR="0" lvl="0" indent="0" algn="l" rtl="0">
                        <a:lnSpc>
                          <a:spcPct val="100000"/>
                        </a:lnSpc>
                        <a:spcBef>
                          <a:spcPts val="0"/>
                        </a:spcBef>
                        <a:spcAft>
                          <a:spcPts val="0"/>
                        </a:spcAft>
                        <a:buClr>
                          <a:schemeClr val="accent1"/>
                        </a:buClr>
                        <a:buSzPct val="25000"/>
                        <a:buFont typeface="Calibri"/>
                        <a:buNone/>
                      </a:pPr>
                      <a:r>
                        <a:rPr lang="en-US" sz="1600" b="0" i="0" u="none" strike="noStrike" cap="none">
                          <a:solidFill>
                            <a:schemeClr val="accent1"/>
                          </a:solidFill>
                          <a:latin typeface="Calibri"/>
                          <a:ea typeface="Calibri"/>
                          <a:cs typeface="Calibri"/>
                          <a:sym typeface="Calibri"/>
                        </a:rPr>
                        <a:t>Betametasona</a:t>
                      </a:r>
                    </a:p>
                  </a:txBody>
                  <a:tcPr marL="91451" marR="91451" marT="45725" marB="45725" anchor="ctr">
                    <a:solidFill>
                      <a:srgbClr val="CDD7EB"/>
                    </a:solidFill>
                  </a:tcPr>
                </a:tc>
              </a:tr>
              <a:tr h="361625">
                <a:tc>
                  <a:txBody>
                    <a:bodyPr/>
                    <a:lstStyle/>
                    <a:p>
                      <a:pPr marL="0" marR="0" lvl="0" indent="0" algn="l" rtl="0">
                        <a:lnSpc>
                          <a:spcPct val="100000"/>
                        </a:lnSpc>
                        <a:spcBef>
                          <a:spcPts val="0"/>
                        </a:spcBef>
                        <a:spcAft>
                          <a:spcPts val="0"/>
                        </a:spcAft>
                        <a:buClr>
                          <a:schemeClr val="accent1"/>
                        </a:buClr>
                        <a:buSzPct val="25000"/>
                        <a:buFont typeface="Calibri"/>
                        <a:buNone/>
                      </a:pPr>
                      <a:r>
                        <a:rPr lang="en-US" sz="1600" b="0" i="0" u="none" strike="noStrike" cap="none">
                          <a:solidFill>
                            <a:schemeClr val="accent1"/>
                          </a:solidFill>
                          <a:latin typeface="Calibri"/>
                          <a:ea typeface="Calibri"/>
                          <a:cs typeface="Calibri"/>
                          <a:sym typeface="Calibri"/>
                        </a:rPr>
                        <a:t> </a:t>
                      </a:r>
                    </a:p>
                  </a:txBody>
                  <a:tcPr marL="91451" marR="91451" marT="45725" marB="45725" anchor="b">
                    <a:solidFill>
                      <a:srgbClr val="E8ECF5"/>
                    </a:solidFill>
                  </a:tcPr>
                </a:tc>
                <a:tc>
                  <a:txBody>
                    <a:bodyPr/>
                    <a:lstStyle/>
                    <a:p>
                      <a:pPr marL="0" marR="0" lvl="0" indent="0" algn="l" rtl="0">
                        <a:lnSpc>
                          <a:spcPct val="100000"/>
                        </a:lnSpc>
                        <a:spcBef>
                          <a:spcPts val="0"/>
                        </a:spcBef>
                        <a:spcAft>
                          <a:spcPts val="0"/>
                        </a:spcAft>
                        <a:buClr>
                          <a:schemeClr val="accent1"/>
                        </a:buClr>
                        <a:buSzPct val="25000"/>
                        <a:buFont typeface="Calibri"/>
                        <a:buNone/>
                      </a:pPr>
                      <a:r>
                        <a:rPr lang="en-US" sz="1600" b="0" i="0" u="none" strike="noStrike" cap="none">
                          <a:solidFill>
                            <a:schemeClr val="accent1"/>
                          </a:solidFill>
                          <a:latin typeface="Calibri"/>
                          <a:ea typeface="Calibri"/>
                          <a:cs typeface="Calibri"/>
                          <a:sym typeface="Calibri"/>
                        </a:rPr>
                        <a:t>Beclometasona</a:t>
                      </a:r>
                    </a:p>
                  </a:txBody>
                  <a:tcPr marL="91451" marR="91451" marT="45725" marB="45725" anchor="ctr">
                    <a:solidFill>
                      <a:srgbClr val="E8ECF5"/>
                    </a:solidFill>
                  </a:tcPr>
                </a:tc>
              </a:tr>
              <a:tr h="361625">
                <a:tc>
                  <a:txBody>
                    <a:bodyPr/>
                    <a:lstStyle/>
                    <a:p>
                      <a:pPr marL="0" marR="0" lvl="0" indent="0" algn="l" rtl="0">
                        <a:lnSpc>
                          <a:spcPct val="100000"/>
                        </a:lnSpc>
                        <a:spcBef>
                          <a:spcPts val="0"/>
                        </a:spcBef>
                        <a:spcAft>
                          <a:spcPts val="0"/>
                        </a:spcAft>
                        <a:buClr>
                          <a:schemeClr val="dk1"/>
                        </a:buClr>
                        <a:buSzPct val="25000"/>
                        <a:buFont typeface="Calibri"/>
                        <a:buNone/>
                      </a:pPr>
                      <a:endParaRPr sz="1600" b="0" i="0" u="none" strike="noStrike" cap="none">
                        <a:solidFill>
                          <a:schemeClr val="accent1"/>
                        </a:solidFill>
                        <a:latin typeface="Calibri"/>
                        <a:ea typeface="Calibri"/>
                        <a:cs typeface="Calibri"/>
                        <a:sym typeface="Calibri"/>
                      </a:endParaRPr>
                    </a:p>
                  </a:txBody>
                  <a:tcPr marL="91451" marR="91451" marT="45725" marB="45725" anchor="b">
                    <a:solidFill>
                      <a:srgbClr val="CDD7EB"/>
                    </a:solidFill>
                  </a:tcPr>
                </a:tc>
                <a:tc>
                  <a:txBody>
                    <a:bodyPr/>
                    <a:lstStyle/>
                    <a:p>
                      <a:pPr marL="0" marR="0" lvl="0" indent="0" algn="l" rtl="0">
                        <a:lnSpc>
                          <a:spcPct val="100000"/>
                        </a:lnSpc>
                        <a:spcBef>
                          <a:spcPts val="0"/>
                        </a:spcBef>
                        <a:spcAft>
                          <a:spcPts val="0"/>
                        </a:spcAft>
                        <a:buClr>
                          <a:srgbClr val="C00000"/>
                        </a:buClr>
                        <a:buSzPct val="25000"/>
                        <a:buFont typeface="Calibri"/>
                        <a:buNone/>
                      </a:pPr>
                      <a:r>
                        <a:rPr lang="en-US" sz="1600" b="1" i="0" u="none" strike="noStrike" cap="none">
                          <a:solidFill>
                            <a:srgbClr val="C00000"/>
                          </a:solidFill>
                          <a:latin typeface="Calibri"/>
                          <a:ea typeface="Calibri"/>
                          <a:cs typeface="Calibri"/>
                          <a:sym typeface="Calibri"/>
                        </a:rPr>
                        <a:t>Propionato fluticasona</a:t>
                      </a:r>
                    </a:p>
                  </a:txBody>
                  <a:tcPr marL="91451" marR="91451" marT="45725" marB="45725" anchor="ctr">
                    <a:solidFill>
                      <a:srgbClr val="CDD7EB"/>
                    </a:solidFill>
                  </a:tcPr>
                </a:tc>
              </a:tr>
              <a:tr h="361625">
                <a:tc>
                  <a:txBody>
                    <a:bodyPr/>
                    <a:lstStyle/>
                    <a:p>
                      <a:pPr marL="0" marR="0" lvl="0" indent="0" algn="l" rtl="0">
                        <a:lnSpc>
                          <a:spcPct val="100000"/>
                        </a:lnSpc>
                        <a:spcBef>
                          <a:spcPts val="0"/>
                        </a:spcBef>
                        <a:spcAft>
                          <a:spcPts val="0"/>
                        </a:spcAft>
                        <a:buClr>
                          <a:srgbClr val="C00000"/>
                        </a:buClr>
                        <a:buSzPct val="25000"/>
                        <a:buFont typeface="Calibri"/>
                        <a:buNone/>
                      </a:pPr>
                      <a:r>
                        <a:rPr lang="en-US" sz="1600" b="1" i="0" u="none" strike="noStrike" cap="none">
                          <a:solidFill>
                            <a:srgbClr val="C00000"/>
                          </a:solidFill>
                          <a:latin typeface="Calibri"/>
                          <a:ea typeface="Calibri"/>
                          <a:cs typeface="Calibri"/>
                          <a:sym typeface="Calibri"/>
                        </a:rPr>
                        <a:t> III (potencia intermedia)</a:t>
                      </a:r>
                    </a:p>
                  </a:txBody>
                  <a:tcPr marL="91451" marR="91451" marT="45725" marB="45725" anchor="b">
                    <a:solidFill>
                      <a:srgbClr val="E8ECF5"/>
                    </a:solidFill>
                  </a:tcPr>
                </a:tc>
                <a:tc>
                  <a:txBody>
                    <a:bodyPr/>
                    <a:lstStyle/>
                    <a:p>
                      <a:pPr marL="0" marR="0" lvl="0" indent="0" algn="l" rtl="0">
                        <a:lnSpc>
                          <a:spcPct val="100000"/>
                        </a:lnSpc>
                        <a:spcBef>
                          <a:spcPts val="0"/>
                        </a:spcBef>
                        <a:spcAft>
                          <a:spcPts val="0"/>
                        </a:spcAft>
                        <a:buClr>
                          <a:schemeClr val="accent1"/>
                        </a:buClr>
                        <a:buSzPct val="25000"/>
                        <a:buFont typeface="Calibri"/>
                        <a:buNone/>
                      </a:pPr>
                      <a:r>
                        <a:rPr lang="en-US" sz="1600" b="0" i="0" u="none" strike="noStrike" cap="none">
                          <a:solidFill>
                            <a:schemeClr val="accent1"/>
                          </a:solidFill>
                          <a:latin typeface="Calibri"/>
                          <a:ea typeface="Calibri"/>
                          <a:cs typeface="Calibri"/>
                          <a:sym typeface="Calibri"/>
                        </a:rPr>
                        <a:t>Clobetasona 0,05%</a:t>
                      </a:r>
                    </a:p>
                  </a:txBody>
                  <a:tcPr marL="91451" marR="91451" marT="45725" marB="45725" anchor="ctr">
                    <a:solidFill>
                      <a:srgbClr val="E8ECF5"/>
                    </a:solidFill>
                  </a:tcPr>
                </a:tc>
              </a:tr>
              <a:tr h="361625">
                <a:tc>
                  <a:txBody>
                    <a:bodyPr/>
                    <a:lstStyle/>
                    <a:p>
                      <a:pPr marL="0" marR="0" lvl="0" indent="0" algn="l" rtl="0">
                        <a:lnSpc>
                          <a:spcPct val="100000"/>
                        </a:lnSpc>
                        <a:spcBef>
                          <a:spcPts val="0"/>
                        </a:spcBef>
                        <a:spcAft>
                          <a:spcPts val="0"/>
                        </a:spcAft>
                        <a:buClr>
                          <a:schemeClr val="accent1"/>
                        </a:buClr>
                        <a:buSzPct val="25000"/>
                        <a:buFont typeface="Calibri"/>
                        <a:buNone/>
                      </a:pPr>
                      <a:r>
                        <a:rPr lang="en-US" sz="1600" b="1" i="0" u="none" strike="noStrike" cap="none">
                          <a:solidFill>
                            <a:schemeClr val="accent1"/>
                          </a:solidFill>
                          <a:latin typeface="Calibri"/>
                          <a:ea typeface="Calibri"/>
                          <a:cs typeface="Calibri"/>
                          <a:sym typeface="Calibri"/>
                        </a:rPr>
                        <a:t> </a:t>
                      </a:r>
                    </a:p>
                  </a:txBody>
                  <a:tcPr marL="91451" marR="91451" marT="45725" marB="45725" anchor="b">
                    <a:solidFill>
                      <a:srgbClr val="CDD7EB"/>
                    </a:solidFill>
                  </a:tcPr>
                </a:tc>
                <a:tc>
                  <a:txBody>
                    <a:bodyPr/>
                    <a:lstStyle/>
                    <a:p>
                      <a:pPr marL="0" marR="0" lvl="0" indent="0" algn="l" rtl="0">
                        <a:lnSpc>
                          <a:spcPct val="100000"/>
                        </a:lnSpc>
                        <a:spcBef>
                          <a:spcPts val="0"/>
                        </a:spcBef>
                        <a:spcAft>
                          <a:spcPts val="0"/>
                        </a:spcAft>
                        <a:buClr>
                          <a:schemeClr val="accent1"/>
                        </a:buClr>
                        <a:buSzPct val="25000"/>
                        <a:buFont typeface="Calibri"/>
                        <a:buNone/>
                      </a:pPr>
                      <a:r>
                        <a:rPr lang="en-US" sz="1600" b="0" i="0" u="none" strike="noStrike" cap="none">
                          <a:solidFill>
                            <a:schemeClr val="accent1"/>
                          </a:solidFill>
                          <a:latin typeface="Calibri"/>
                          <a:ea typeface="Calibri"/>
                          <a:cs typeface="Calibri"/>
                          <a:sym typeface="Calibri"/>
                        </a:rPr>
                        <a:t>Hidrocortisona aceponato</a:t>
                      </a:r>
                    </a:p>
                  </a:txBody>
                  <a:tcPr marL="91451" marR="91451" marT="45725" marB="45725" anchor="ctr">
                    <a:solidFill>
                      <a:srgbClr val="CDD7EB"/>
                    </a:solidFill>
                  </a:tcPr>
                </a:tc>
              </a:tr>
              <a:tr h="361625">
                <a:tc>
                  <a:txBody>
                    <a:bodyPr/>
                    <a:lstStyle/>
                    <a:p>
                      <a:pPr marL="0" marR="0" lvl="0" indent="0" algn="l" rtl="0">
                        <a:lnSpc>
                          <a:spcPct val="100000"/>
                        </a:lnSpc>
                        <a:spcBef>
                          <a:spcPts val="0"/>
                        </a:spcBef>
                        <a:spcAft>
                          <a:spcPts val="0"/>
                        </a:spcAft>
                        <a:buClr>
                          <a:schemeClr val="accent1"/>
                        </a:buClr>
                        <a:buSzPct val="25000"/>
                        <a:buFont typeface="Calibri"/>
                        <a:buNone/>
                      </a:pPr>
                      <a:r>
                        <a:rPr lang="en-US" sz="1600" b="1" i="0" u="none" strike="noStrike" cap="none">
                          <a:solidFill>
                            <a:schemeClr val="accent1"/>
                          </a:solidFill>
                          <a:latin typeface="Calibri"/>
                          <a:ea typeface="Calibri"/>
                          <a:cs typeface="Calibri"/>
                          <a:sym typeface="Calibri"/>
                        </a:rPr>
                        <a:t> </a:t>
                      </a:r>
                    </a:p>
                  </a:txBody>
                  <a:tcPr marL="91451" marR="91451" marT="45725" marB="45725" anchor="b">
                    <a:solidFill>
                      <a:srgbClr val="E8ECF5"/>
                    </a:solidFill>
                  </a:tcPr>
                </a:tc>
                <a:tc>
                  <a:txBody>
                    <a:bodyPr/>
                    <a:lstStyle/>
                    <a:p>
                      <a:pPr marL="0" marR="0" lvl="0" indent="0" algn="l" rtl="0">
                        <a:lnSpc>
                          <a:spcPct val="100000"/>
                        </a:lnSpc>
                        <a:spcBef>
                          <a:spcPts val="0"/>
                        </a:spcBef>
                        <a:spcAft>
                          <a:spcPts val="0"/>
                        </a:spcAft>
                        <a:buClr>
                          <a:schemeClr val="accent1"/>
                        </a:buClr>
                        <a:buSzPct val="25000"/>
                        <a:buFont typeface="Calibri"/>
                        <a:buNone/>
                      </a:pPr>
                      <a:r>
                        <a:rPr lang="en-US" sz="1600" b="0" i="0" u="none" strike="noStrike" cap="none">
                          <a:solidFill>
                            <a:schemeClr val="accent1"/>
                          </a:solidFill>
                          <a:latin typeface="Calibri"/>
                          <a:ea typeface="Calibri"/>
                          <a:cs typeface="Calibri"/>
                          <a:sym typeface="Calibri"/>
                        </a:rPr>
                        <a:t>Hidrocortisona butirato</a:t>
                      </a:r>
                    </a:p>
                  </a:txBody>
                  <a:tcPr marL="91451" marR="91451" marT="45725" marB="45725" anchor="ctr">
                    <a:solidFill>
                      <a:srgbClr val="E8ECF5"/>
                    </a:solidFill>
                  </a:tcPr>
                </a:tc>
              </a:tr>
              <a:tr h="361625">
                <a:tc>
                  <a:txBody>
                    <a:bodyPr/>
                    <a:lstStyle/>
                    <a:p>
                      <a:pPr marL="0" marR="0" lvl="0" indent="0" algn="l" rtl="0">
                        <a:lnSpc>
                          <a:spcPct val="100000"/>
                        </a:lnSpc>
                        <a:spcBef>
                          <a:spcPts val="0"/>
                        </a:spcBef>
                        <a:spcAft>
                          <a:spcPts val="0"/>
                        </a:spcAft>
                        <a:buClr>
                          <a:schemeClr val="dk1"/>
                        </a:buClr>
                        <a:buSzPct val="25000"/>
                        <a:buFont typeface="Calibri"/>
                        <a:buNone/>
                      </a:pPr>
                      <a:endParaRPr sz="1600" b="0" i="0" u="none" strike="noStrike" cap="none">
                        <a:solidFill>
                          <a:schemeClr val="accent1"/>
                        </a:solidFill>
                        <a:latin typeface="Calibri"/>
                        <a:ea typeface="Calibri"/>
                        <a:cs typeface="Calibri"/>
                        <a:sym typeface="Calibri"/>
                      </a:endParaRPr>
                    </a:p>
                  </a:txBody>
                  <a:tcPr marL="91451" marR="91451" marT="45725" marB="45725" anchor="b">
                    <a:solidFill>
                      <a:srgbClr val="CDD7EB"/>
                    </a:solidFill>
                  </a:tcPr>
                </a:tc>
                <a:tc>
                  <a:txBody>
                    <a:bodyPr/>
                    <a:lstStyle/>
                    <a:p>
                      <a:pPr marL="0" marR="0" lvl="0" indent="0" algn="l" rtl="0">
                        <a:lnSpc>
                          <a:spcPct val="100000"/>
                        </a:lnSpc>
                        <a:spcBef>
                          <a:spcPts val="0"/>
                        </a:spcBef>
                        <a:spcAft>
                          <a:spcPts val="0"/>
                        </a:spcAft>
                        <a:buClr>
                          <a:schemeClr val="accent1"/>
                        </a:buClr>
                        <a:buSzPct val="25000"/>
                        <a:buFont typeface="Calibri"/>
                        <a:buNone/>
                      </a:pPr>
                      <a:r>
                        <a:rPr lang="en-US" sz="1600" b="0" i="0" u="none" strike="noStrike" cap="none">
                          <a:solidFill>
                            <a:schemeClr val="accent1"/>
                          </a:solidFill>
                          <a:latin typeface="Calibri"/>
                          <a:ea typeface="Calibri"/>
                          <a:cs typeface="Calibri"/>
                          <a:sym typeface="Calibri"/>
                        </a:rPr>
                        <a:t>Ac fluocinolona</a:t>
                      </a:r>
                    </a:p>
                  </a:txBody>
                  <a:tcPr marL="91451" marR="91451" marT="45725" marB="45725" anchor="ctr">
                    <a:solidFill>
                      <a:srgbClr val="CDD7EB"/>
                    </a:solidFill>
                  </a:tcPr>
                </a:tc>
              </a:tr>
              <a:tr h="361625">
                <a:tc>
                  <a:txBody>
                    <a:bodyPr/>
                    <a:lstStyle/>
                    <a:p>
                      <a:pPr marL="0" marR="0" lvl="0" indent="0" algn="l" rtl="0">
                        <a:lnSpc>
                          <a:spcPct val="100000"/>
                        </a:lnSpc>
                        <a:spcBef>
                          <a:spcPts val="0"/>
                        </a:spcBef>
                        <a:spcAft>
                          <a:spcPts val="0"/>
                        </a:spcAft>
                        <a:buClr>
                          <a:srgbClr val="C00000"/>
                        </a:buClr>
                        <a:buSzPct val="25000"/>
                        <a:buFont typeface="Calibri"/>
                        <a:buNone/>
                      </a:pPr>
                      <a:r>
                        <a:rPr lang="en-US" sz="1600" b="1" i="0" u="none" strike="noStrike" cap="none">
                          <a:solidFill>
                            <a:srgbClr val="C00000"/>
                          </a:solidFill>
                          <a:latin typeface="Calibri"/>
                          <a:ea typeface="Calibri"/>
                          <a:cs typeface="Calibri"/>
                          <a:sym typeface="Calibri"/>
                        </a:rPr>
                        <a:t>IV (potencia baja)</a:t>
                      </a:r>
                    </a:p>
                  </a:txBody>
                  <a:tcPr marL="91451" marR="91451" marT="45725" marB="45725" anchor="b">
                    <a:solidFill>
                      <a:srgbClr val="E8ECF5"/>
                    </a:solidFill>
                  </a:tcPr>
                </a:tc>
                <a:tc>
                  <a:txBody>
                    <a:bodyPr/>
                    <a:lstStyle/>
                    <a:p>
                      <a:pPr marL="0" marR="0" lvl="0" indent="0" algn="l" rtl="0">
                        <a:lnSpc>
                          <a:spcPct val="100000"/>
                        </a:lnSpc>
                        <a:spcBef>
                          <a:spcPts val="0"/>
                        </a:spcBef>
                        <a:spcAft>
                          <a:spcPts val="0"/>
                        </a:spcAft>
                        <a:buClr>
                          <a:schemeClr val="accent1"/>
                        </a:buClr>
                        <a:buSzPct val="25000"/>
                        <a:buFont typeface="Calibri"/>
                        <a:buNone/>
                      </a:pPr>
                      <a:r>
                        <a:rPr lang="en-US" sz="1600" b="0" i="0" u="none" strike="noStrike" cap="none">
                          <a:solidFill>
                            <a:schemeClr val="accent1"/>
                          </a:solidFill>
                          <a:latin typeface="Calibri"/>
                          <a:ea typeface="Calibri"/>
                          <a:cs typeface="Calibri"/>
                          <a:sym typeface="Calibri"/>
                        </a:rPr>
                        <a:t>Hidrocortisona acetato</a:t>
                      </a:r>
                    </a:p>
                  </a:txBody>
                  <a:tcPr marL="91451" marR="91451" marT="45725" marB="45725" anchor="ctr">
                    <a:solidFill>
                      <a:srgbClr val="E8ECF5"/>
                    </a:solidFill>
                  </a:tcPr>
                </a:tc>
              </a:tr>
            </a:tbl>
          </a:graphicData>
        </a:graphic>
      </p:graphicFrame>
    </p:spTree>
    <p:extLst>
      <p:ext uri="{BB962C8B-B14F-4D97-AF65-F5344CB8AC3E}">
        <p14:creationId xmlns:p14="http://schemas.microsoft.com/office/powerpoint/2010/main" val="2452023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alphaModFix amt="70000"/>
            <a:lum/>
          </a:blip>
          <a:srcRect/>
          <a:stretch>
            <a:fillRect l="-11000" r="-11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CuadroTexto 7"/>
          <p:cNvSpPr txBox="1"/>
          <p:nvPr userDrawn="1"/>
        </p:nvSpPr>
        <p:spPr>
          <a:xfrm>
            <a:off x="-144693" y="260648"/>
            <a:ext cx="7392821" cy="720080"/>
          </a:xfrm>
          <a:prstGeom prst="rect">
            <a:avLst/>
          </a:prstGeom>
          <a:noFill/>
        </p:spPr>
        <p:txBody>
          <a:bodyPr vert="horz" wrap="square" lIns="91440" tIns="45720" rIns="91440" bIns="45720" rtlCol="0" anchor="ctr">
            <a:noAutofit/>
          </a:bodyPr>
          <a:lstStyle/>
          <a:p>
            <a:pPr algn="ctr"/>
            <a:r>
              <a:rPr lang="es-ES" sz="36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3600" dirty="0" smtClean="0">
                <a:latin typeface="Palatino Linotype" panose="02040502050505030304" pitchFamily="18" charset="0"/>
                <a:ea typeface="Microsoft Himalaya" panose="01010100010101010101" pitchFamily="2" charset="0"/>
                <a:cs typeface="Microsoft Himalaya" panose="01010100010101010101" pitchFamily="2" charset="0"/>
              </a:rPr>
              <a:t>  </a:t>
            </a:r>
            <a:r>
              <a:rPr lang="es-ES" sz="4000" dirty="0" smtClean="0">
                <a:latin typeface="Palatino Linotype" panose="02040502050505030304" pitchFamily="18" charset="0"/>
                <a:ea typeface="Microsoft Himalaya" panose="01010100010101010101" pitchFamily="2" charset="0"/>
                <a:cs typeface="Microsoft Himalaya" panose="01010100010101010101" pitchFamily="2" charset="0"/>
              </a:rPr>
              <a:t>A</a:t>
            </a:r>
            <a:r>
              <a:rPr lang="es-ES" sz="40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4000" dirty="0" smtClean="0">
                <a:latin typeface="Palatino Linotype" panose="02040502050505030304" pitchFamily="18" charset="0"/>
                <a:ea typeface="Microsoft Himalaya" panose="01010100010101010101" pitchFamily="2" charset="0"/>
                <a:cs typeface="Microsoft Himalaya" panose="01010100010101010101" pitchFamily="2" charset="0"/>
              </a:rPr>
              <a:t>P</a:t>
            </a:r>
            <a:r>
              <a:rPr lang="es-ES" sz="3600" dirty="0" smtClean="0">
                <a:latin typeface="Palatino Linotype" panose="02040502050505030304" pitchFamily="18" charset="0"/>
                <a:ea typeface="Microsoft Himalaya" panose="01010100010101010101" pitchFamily="2" charset="0"/>
                <a:cs typeface="Microsoft Himalaya" panose="01010100010101010101" pitchFamily="2" charset="0"/>
              </a:rPr>
              <a:t> </a:t>
            </a:r>
            <a:r>
              <a:rPr lang="es-ES" sz="36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a:p>
            <a:pPr algn="ctr"/>
            <a:r>
              <a:rPr lang="es-ES" sz="2600" i="1" dirty="0" smtClean="0">
                <a:solidFill>
                  <a:schemeClr val="bg1">
                    <a:lumMod val="50000"/>
                  </a:schemeClr>
                </a:solidFill>
                <a:latin typeface="Palatino Linotype" panose="02040502050505030304" pitchFamily="18" charset="0"/>
                <a:ea typeface="Microsoft Himalaya" panose="01010100010101010101" pitchFamily="2" charset="0"/>
                <a:cs typeface="Microsoft Himalaya" panose="01010100010101010101" pitchFamily="2" charset="0"/>
              </a:rPr>
              <a:t>Actualización en Atención Primaria</a:t>
            </a:r>
          </a:p>
        </p:txBody>
      </p:sp>
      <p:pic>
        <p:nvPicPr>
          <p:cNvPr id="1026" name="Picture 2" descr="Live-Med Iberi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76321" y="6037640"/>
            <a:ext cx="2721239" cy="7203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0"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lstStyle>
            <a:lvl1pPr marL="808038" indent="-265113">
              <a:buFontTx/>
              <a:buBlip>
                <a:blip r:embed="rId3"/>
              </a:buBlip>
              <a:defRPr sz="2800">
                <a:solidFill>
                  <a:schemeClr val="accent1"/>
                </a:solidFill>
              </a:defRPr>
            </a:lvl1pPr>
            <a:lvl2pPr marL="1524000" indent="-265113">
              <a:buClr>
                <a:schemeClr val="tx2"/>
              </a:buClr>
              <a:buSzPct val="100000"/>
              <a:buFont typeface="Wingdings" panose="05000000000000000000" pitchFamily="2" charset="2"/>
              <a:buChar char="v"/>
              <a:defRPr sz="2400">
                <a:solidFill>
                  <a:schemeClr val="accent1"/>
                </a:solidFill>
              </a:defRPr>
            </a:lvl2pPr>
            <a:lvl3pPr marL="2239963" indent="-265113">
              <a:buClr>
                <a:schemeClr val="tx2"/>
              </a:buClr>
              <a:buSzPct val="100000"/>
              <a:buFont typeface="Wingdings" panose="05000000000000000000" pitchFamily="2" charset="2"/>
              <a:buChar char="ü"/>
              <a:defRPr sz="2000">
                <a:solidFill>
                  <a:schemeClr val="accent1"/>
                </a:solidFill>
              </a:defRPr>
            </a:lvl3pPr>
            <a:lvl4pPr marL="2874963" indent="-184150">
              <a:buClr>
                <a:schemeClr val="tx2"/>
              </a:buClr>
              <a:defRPr sz="2000">
                <a:solidFill>
                  <a:schemeClr val="accent1"/>
                </a:solidFill>
              </a:defRPr>
            </a:lvl4pPr>
            <a:lvl5pPr marL="3590925" indent="-185738">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12"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0" name="CuadroTexto 9"/>
          <p:cNvSpPr txBox="1"/>
          <p:nvPr userDrawn="1"/>
        </p:nvSpPr>
        <p:spPr>
          <a:xfrm>
            <a:off x="-1296821" y="6165304"/>
            <a:ext cx="7392821" cy="720080"/>
          </a:xfrm>
          <a:prstGeom prst="rect">
            <a:avLst/>
          </a:prstGeom>
          <a:noFill/>
        </p:spPr>
        <p:txBody>
          <a:bodyPr vert="horz" wrap="square" lIns="91440" tIns="45720" rIns="91440" bIns="45720" rtlCol="0" anchor="ctr">
            <a:noAutofit/>
          </a:bodyPr>
          <a:lstStyle/>
          <a:p>
            <a:pPr algn="ct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pic>
        <p:nvPicPr>
          <p:cNvPr id="8" name="Picture 2" descr="Live-Med Iberia"/>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56373" y="6137672"/>
            <a:ext cx="2159000" cy="571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0"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lstStyle>
            <a:lvl1pPr marL="808038" indent="-265113">
              <a:buFontTx/>
              <a:buBlip>
                <a:blip r:embed="rId3"/>
              </a:buBlip>
              <a:defRPr sz="2800">
                <a:solidFill>
                  <a:schemeClr val="accent1"/>
                </a:solidFill>
              </a:defRPr>
            </a:lvl1pPr>
            <a:lvl2pPr marL="1524000" indent="-265113">
              <a:buClr>
                <a:schemeClr val="tx2"/>
              </a:buClr>
              <a:buSzPct val="100000"/>
              <a:buFont typeface="Wingdings" panose="05000000000000000000" pitchFamily="2" charset="2"/>
              <a:buChar char="v"/>
              <a:defRPr sz="2400">
                <a:solidFill>
                  <a:schemeClr val="accent1"/>
                </a:solidFill>
              </a:defRPr>
            </a:lvl2pPr>
            <a:lvl3pPr marL="2239963" indent="-265113">
              <a:buClr>
                <a:schemeClr val="tx2"/>
              </a:buClr>
              <a:buSzPct val="100000"/>
              <a:buFont typeface="Wingdings" panose="05000000000000000000" pitchFamily="2" charset="2"/>
              <a:buChar char="ü"/>
              <a:defRPr sz="2000">
                <a:solidFill>
                  <a:schemeClr val="accent1"/>
                </a:solidFill>
              </a:defRPr>
            </a:lvl3pPr>
            <a:lvl4pPr marL="2874963" indent="-184150">
              <a:buClr>
                <a:schemeClr val="tx2"/>
              </a:buClr>
              <a:defRPr sz="2000">
                <a:solidFill>
                  <a:schemeClr val="accent1"/>
                </a:solidFill>
              </a:defRPr>
            </a:lvl4pPr>
            <a:lvl5pPr marL="3590925" indent="-185738">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12"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8" name="CuadroTexto 7"/>
          <p:cNvSpPr txBox="1"/>
          <p:nvPr userDrawn="1"/>
        </p:nvSpPr>
        <p:spPr>
          <a:xfrm>
            <a:off x="-1392832" y="6237312"/>
            <a:ext cx="7392821" cy="720080"/>
          </a:xfrm>
          <a:prstGeom prst="rect">
            <a:avLst/>
          </a:prstGeom>
          <a:noFill/>
        </p:spPr>
        <p:txBody>
          <a:bodyPr vert="horz" wrap="square" lIns="91440" tIns="45720" rIns="91440" bIns="45720" rtlCol="0" anchor="ctr">
            <a:noAutofit/>
          </a:bodyPr>
          <a:lstStyle/>
          <a:p>
            <a:pPr algn="ct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pic>
        <p:nvPicPr>
          <p:cNvPr id="9" name="Picture 2" descr="Live-Med Iberia"/>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56373" y="6137672"/>
            <a:ext cx="215900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26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pic>
        <p:nvPicPr>
          <p:cNvPr id="11" name="10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0">
                <a:solidFill>
                  <a:schemeClr val="accent1"/>
                </a:solidFill>
              </a:defRPr>
            </a:lvl1pPr>
          </a:lstStyle>
          <a:p>
            <a:r>
              <a:rPr lang="es-ES" dirty="0" smtClean="0"/>
              <a:t>Pregunta X</a:t>
            </a:r>
            <a:endParaRPr lang="es-ES" dirty="0"/>
          </a:p>
        </p:txBody>
      </p:sp>
      <p:sp>
        <p:nvSpPr>
          <p:cNvPr id="15" name="CuadroTexto 14"/>
          <p:cNvSpPr txBox="1"/>
          <p:nvPr userDrawn="1"/>
        </p:nvSpPr>
        <p:spPr>
          <a:xfrm>
            <a:off x="-1392832" y="6237312"/>
            <a:ext cx="7392821" cy="720080"/>
          </a:xfrm>
          <a:prstGeom prst="rect">
            <a:avLst/>
          </a:prstGeom>
          <a:noFill/>
        </p:spPr>
        <p:txBody>
          <a:bodyPr vert="horz" wrap="square" lIns="91440" tIns="45720" rIns="91440" bIns="45720" rtlCol="0" anchor="ctr">
            <a:noAutofit/>
          </a:bodyPr>
          <a:lstStyle/>
          <a:p>
            <a:pPr algn="ct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pic>
        <p:nvPicPr>
          <p:cNvPr id="9" name="Picture 2" descr="Live-Med Iberi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6373" y="6137672"/>
            <a:ext cx="2159000" cy="571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regunta interac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pic>
        <p:nvPicPr>
          <p:cNvPr id="11" name="10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0">
                <a:solidFill>
                  <a:schemeClr val="accent1"/>
                </a:solidFill>
              </a:defRPr>
            </a:lvl1pPr>
          </a:lstStyle>
          <a:p>
            <a:r>
              <a:rPr lang="es-ES" dirty="0" smtClean="0"/>
              <a:t>Pregunta X</a:t>
            </a:r>
            <a:endParaRPr lang="es-ES" dirty="0"/>
          </a:p>
        </p:txBody>
      </p:sp>
      <p:sp>
        <p:nvSpPr>
          <p:cNvPr id="10" name="CuadroTexto 9"/>
          <p:cNvSpPr txBox="1"/>
          <p:nvPr userDrawn="1"/>
        </p:nvSpPr>
        <p:spPr>
          <a:xfrm>
            <a:off x="-1392832" y="6237312"/>
            <a:ext cx="7392821" cy="720080"/>
          </a:xfrm>
          <a:prstGeom prst="rect">
            <a:avLst/>
          </a:prstGeom>
          <a:noFill/>
        </p:spPr>
        <p:txBody>
          <a:bodyPr vert="horz" wrap="square" lIns="91440" tIns="45720" rIns="91440" bIns="45720" rtlCol="0" anchor="ctr">
            <a:noAutofit/>
          </a:bodyPr>
          <a:lstStyle/>
          <a:p>
            <a:pPr algn="ct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pic>
        <p:nvPicPr>
          <p:cNvPr id="9" name="Picture 2" descr="Live-Med Iberi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6373" y="6137672"/>
            <a:ext cx="215900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892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7" name="2 Marcador de contenido"/>
          <p:cNvSpPr>
            <a:spLocks noGrp="1"/>
          </p:cNvSpPr>
          <p:nvPr>
            <p:ph idx="10"/>
          </p:nvPr>
        </p:nvSpPr>
        <p:spPr>
          <a:xfrm>
            <a:off x="0" y="1015674"/>
            <a:ext cx="5999989" cy="4645574"/>
          </a:xfrm>
        </p:spPr>
        <p:txBody>
          <a:bodyPr/>
          <a:lstStyle>
            <a:lvl1pPr marL="808038" indent="-265113">
              <a:buFontTx/>
              <a:buBlip>
                <a:blip r:embed="rId4"/>
              </a:buBlip>
              <a:defRPr sz="2400">
                <a:solidFill>
                  <a:schemeClr val="accent1"/>
                </a:solidFill>
              </a:defRPr>
            </a:lvl1pPr>
            <a:lvl2pPr marL="1524000" indent="-265113">
              <a:buClr>
                <a:schemeClr val="tx2"/>
              </a:buClr>
              <a:buSzPct val="100000"/>
              <a:buFont typeface="Wingdings" panose="05000000000000000000" pitchFamily="2" charset="2"/>
              <a:buChar char="v"/>
              <a:defRPr sz="2400">
                <a:solidFill>
                  <a:schemeClr val="accent1"/>
                </a:solidFill>
              </a:defRPr>
            </a:lvl2pPr>
            <a:lvl3pPr marL="2239963" indent="-265113">
              <a:buClr>
                <a:schemeClr val="tx2"/>
              </a:buClr>
              <a:buSzPct val="100000"/>
              <a:buFont typeface="Wingdings" panose="05000000000000000000" pitchFamily="2" charset="2"/>
              <a:buChar char="ü"/>
              <a:defRPr sz="2000">
                <a:solidFill>
                  <a:schemeClr val="accent1"/>
                </a:solidFill>
              </a:defRPr>
            </a:lvl3pPr>
            <a:lvl4pPr marL="2874963" indent="-184150">
              <a:buClr>
                <a:schemeClr val="tx2"/>
              </a:buClr>
              <a:defRPr sz="2000">
                <a:solidFill>
                  <a:schemeClr val="accent1"/>
                </a:solidFill>
              </a:defRPr>
            </a:lvl4pPr>
            <a:lvl5pPr marL="3590925" indent="-185738">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buFontTx/>
              <a:buBlip>
                <a:blip r:embed="rId4"/>
              </a:buBlip>
              <a:defRPr sz="2400">
                <a:solidFill>
                  <a:schemeClr val="accent1"/>
                </a:solidFill>
              </a:defRPr>
            </a:lvl1pPr>
            <a:lvl2pPr marL="981075" indent="-265113">
              <a:buClr>
                <a:schemeClr val="tx2"/>
              </a:buClr>
              <a:buSzPct val="100000"/>
              <a:buFont typeface="Wingdings" panose="05000000000000000000" pitchFamily="2" charset="2"/>
              <a:buChar char="v"/>
              <a:defRPr sz="2400">
                <a:solidFill>
                  <a:schemeClr val="accent1"/>
                </a:solidFill>
              </a:defRPr>
            </a:lvl2pPr>
            <a:lvl3pPr marL="1709738" indent="-279400">
              <a:buClr>
                <a:schemeClr val="tx2"/>
              </a:buClr>
              <a:buSzPct val="100000"/>
              <a:buFont typeface="Wingdings" panose="05000000000000000000" pitchFamily="2" charset="2"/>
              <a:buChar char="ü"/>
              <a:defRPr sz="2000">
                <a:solidFill>
                  <a:schemeClr val="accent1"/>
                </a:solidFill>
              </a:defRPr>
            </a:lvl3pPr>
            <a:lvl4pPr marL="2332038" indent="-184150">
              <a:buClr>
                <a:schemeClr val="tx2"/>
              </a:buClr>
              <a:defRPr sz="2000">
                <a:solidFill>
                  <a:schemeClr val="accent1"/>
                </a:solidFill>
              </a:defRPr>
            </a:lvl4pPr>
            <a:lvl5pPr marL="3048000" indent="-173038">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0">
                <a:solidFill>
                  <a:schemeClr val="accent1"/>
                </a:solidFill>
              </a:defRPr>
            </a:lvl1pPr>
          </a:lstStyle>
          <a:p>
            <a:r>
              <a:rPr lang="es-ES" dirty="0" smtClean="0"/>
              <a:t>Título de diapositiva: es obligatorio</a:t>
            </a:r>
            <a:endParaRPr lang="es-ES" dirty="0"/>
          </a:p>
        </p:txBody>
      </p:sp>
      <p:sp>
        <p:nvSpPr>
          <p:cNvPr id="10" name="CuadroTexto 9"/>
          <p:cNvSpPr txBox="1"/>
          <p:nvPr userDrawn="1"/>
        </p:nvSpPr>
        <p:spPr>
          <a:xfrm>
            <a:off x="-1392832" y="6237312"/>
            <a:ext cx="7392821" cy="720080"/>
          </a:xfrm>
          <a:prstGeom prst="rect">
            <a:avLst/>
          </a:prstGeom>
          <a:noFill/>
        </p:spPr>
        <p:txBody>
          <a:bodyPr vert="horz" wrap="square" lIns="91440" tIns="45720" rIns="91440" bIns="45720" rtlCol="0" anchor="ctr">
            <a:noAutofit/>
          </a:bodyPr>
          <a:lstStyle/>
          <a:p>
            <a:pPr algn="ct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pic>
        <p:nvPicPr>
          <p:cNvPr id="9" name="Picture 2" descr="Live-Med Iberia"/>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56373" y="6137672"/>
            <a:ext cx="2159000" cy="571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n 15"/>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5" name="Imagen 8"/>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13"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
        <p:nvSpPr>
          <p:cNvPr id="15"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smtClean="0"/>
              <a:t>Click to edit Master title style</a:t>
            </a:r>
            <a:endParaRPr lang="es-ES" dirty="0"/>
          </a:p>
        </p:txBody>
      </p:sp>
    </p:spTree>
    <p:extLst>
      <p:ext uri="{BB962C8B-B14F-4D97-AF65-F5344CB8AC3E}">
        <p14:creationId xmlns:p14="http://schemas.microsoft.com/office/powerpoint/2010/main" val="2989309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7" name="2 Marcador de contenido"/>
          <p:cNvSpPr>
            <a:spLocks noGrp="1"/>
          </p:cNvSpPr>
          <p:nvPr>
            <p:ph idx="10"/>
          </p:nvPr>
        </p:nvSpPr>
        <p:spPr>
          <a:xfrm>
            <a:off x="0" y="1015674"/>
            <a:ext cx="5999989" cy="4645574"/>
          </a:xfrm>
        </p:spPr>
        <p:txBody>
          <a:bodyPr/>
          <a:lstStyle>
            <a:lvl1pPr marL="808038" indent="-265113">
              <a:buFontTx/>
              <a:buBlip>
                <a:blip r:embed="rId4"/>
              </a:buBlip>
              <a:defRPr sz="2400">
                <a:solidFill>
                  <a:schemeClr val="accent1"/>
                </a:solidFill>
              </a:defRPr>
            </a:lvl1pPr>
            <a:lvl2pPr marL="1524000" indent="-265113">
              <a:buClr>
                <a:schemeClr val="tx2"/>
              </a:buClr>
              <a:buSzPct val="100000"/>
              <a:buFont typeface="Wingdings" panose="05000000000000000000" pitchFamily="2" charset="2"/>
              <a:buChar char="v"/>
              <a:defRPr sz="2400">
                <a:solidFill>
                  <a:schemeClr val="accent1"/>
                </a:solidFill>
              </a:defRPr>
            </a:lvl2pPr>
            <a:lvl3pPr marL="2239963" indent="-265113">
              <a:buClr>
                <a:schemeClr val="tx2"/>
              </a:buClr>
              <a:buSzPct val="100000"/>
              <a:buFont typeface="Wingdings" panose="05000000000000000000" pitchFamily="2" charset="2"/>
              <a:buChar char="ü"/>
              <a:defRPr sz="2000">
                <a:solidFill>
                  <a:schemeClr val="accent1"/>
                </a:solidFill>
              </a:defRPr>
            </a:lvl3pPr>
            <a:lvl4pPr marL="2874963" indent="-184150">
              <a:buClr>
                <a:schemeClr val="tx2"/>
              </a:buClr>
              <a:defRPr sz="2000">
                <a:solidFill>
                  <a:schemeClr val="accent1"/>
                </a:solidFill>
              </a:defRPr>
            </a:lvl4pPr>
            <a:lvl5pPr marL="3590925" indent="-185738">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buFontTx/>
              <a:buBlip>
                <a:blip r:embed="rId4"/>
              </a:buBlip>
              <a:defRPr sz="2400">
                <a:solidFill>
                  <a:schemeClr val="accent1"/>
                </a:solidFill>
              </a:defRPr>
            </a:lvl1pPr>
            <a:lvl2pPr marL="981075" indent="-265113">
              <a:buClr>
                <a:schemeClr val="tx2"/>
              </a:buClr>
              <a:buSzPct val="100000"/>
              <a:buFont typeface="Wingdings" panose="05000000000000000000" pitchFamily="2" charset="2"/>
              <a:buChar char="v"/>
              <a:defRPr sz="2400">
                <a:solidFill>
                  <a:schemeClr val="accent1"/>
                </a:solidFill>
              </a:defRPr>
            </a:lvl2pPr>
            <a:lvl3pPr marL="1709738" indent="-279400">
              <a:buClr>
                <a:schemeClr val="tx2"/>
              </a:buClr>
              <a:buSzPct val="100000"/>
              <a:buFont typeface="Wingdings" panose="05000000000000000000" pitchFamily="2" charset="2"/>
              <a:buChar char="ü"/>
              <a:defRPr sz="2000">
                <a:solidFill>
                  <a:schemeClr val="accent1"/>
                </a:solidFill>
              </a:defRPr>
            </a:lvl3pPr>
            <a:lvl4pPr marL="2332038" indent="-184150">
              <a:buClr>
                <a:schemeClr val="tx2"/>
              </a:buClr>
              <a:defRPr sz="2000">
                <a:solidFill>
                  <a:schemeClr val="accent1"/>
                </a:solidFill>
              </a:defRPr>
            </a:lvl4pPr>
            <a:lvl5pPr marL="3048000" indent="-173038">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0">
                <a:solidFill>
                  <a:schemeClr val="accent1"/>
                </a:solidFill>
              </a:defRPr>
            </a:lvl1pPr>
          </a:lstStyle>
          <a:p>
            <a:r>
              <a:rPr lang="es-ES" dirty="0" smtClean="0"/>
              <a:t>Título de diapositiva: es obligatorio</a:t>
            </a:r>
            <a:endParaRPr lang="es-ES" dirty="0"/>
          </a:p>
        </p:txBody>
      </p:sp>
      <p:sp>
        <p:nvSpPr>
          <p:cNvPr id="9" name="CuadroTexto 8"/>
          <p:cNvSpPr txBox="1"/>
          <p:nvPr userDrawn="1"/>
        </p:nvSpPr>
        <p:spPr>
          <a:xfrm>
            <a:off x="-1392832" y="6237312"/>
            <a:ext cx="7392821" cy="720080"/>
          </a:xfrm>
          <a:prstGeom prst="rect">
            <a:avLst/>
          </a:prstGeom>
          <a:noFill/>
        </p:spPr>
        <p:txBody>
          <a:bodyPr vert="horz" wrap="square" lIns="91440" tIns="45720" rIns="91440" bIns="45720" rtlCol="0" anchor="ctr">
            <a:noAutofit/>
          </a:bodyPr>
          <a:lstStyle/>
          <a:p>
            <a:pPr algn="ct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pic>
        <p:nvPicPr>
          <p:cNvPr id="10" name="Picture 2" descr="Live-Med Iberia"/>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56373" y="6137672"/>
            <a:ext cx="215900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70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os áreas con cabecera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Imagen 22"/>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9" name="Imagen 12"/>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6"/>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6"/>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p:nvPr>
        </p:nvSpPr>
        <p:spPr>
          <a:xfrm>
            <a:off x="609600" y="159904"/>
            <a:ext cx="10972800" cy="604800"/>
          </a:xfrm>
          <a:noFill/>
        </p:spPr>
        <p:txBody>
          <a:bodyPr>
            <a:noAutofit/>
          </a:bodyPr>
          <a:lstStyle>
            <a:lvl1pPr algn="ctr">
              <a:defRPr sz="3200" b="1">
                <a:solidFill>
                  <a:schemeClr val="accent1"/>
                </a:solidFill>
              </a:defRPr>
            </a:lvl1pPr>
          </a:lstStyle>
          <a:p>
            <a:r>
              <a:rPr lang="en-US" dirty="0" smtClean="0"/>
              <a:t>Click to edit Master title style</a:t>
            </a:r>
            <a:endParaRPr lang="es-ES" dirty="0"/>
          </a:p>
        </p:txBody>
      </p:sp>
    </p:spTree>
    <p:extLst>
      <p:ext uri="{BB962C8B-B14F-4D97-AF65-F5344CB8AC3E}">
        <p14:creationId xmlns:p14="http://schemas.microsoft.com/office/powerpoint/2010/main" val="4051159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pic>
        <p:nvPicPr>
          <p:cNvPr id="14" name="13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buFontTx/>
              <a:buBlip>
                <a:blip r:embed="rId4"/>
              </a:buBlip>
              <a:defRPr sz="2200">
                <a:solidFill>
                  <a:schemeClr val="accent1"/>
                </a:solidFill>
              </a:defRPr>
            </a:lvl1pPr>
            <a:lvl2pPr marL="1524000" indent="-265113">
              <a:buClr>
                <a:schemeClr val="tx2"/>
              </a:buClr>
              <a:buSzPct val="100000"/>
              <a:buFont typeface="Wingdings" panose="05000000000000000000" pitchFamily="2" charset="2"/>
              <a:buChar char="v"/>
              <a:defRPr sz="2000">
                <a:solidFill>
                  <a:schemeClr val="accent1"/>
                </a:solidFill>
              </a:defRPr>
            </a:lvl2pPr>
            <a:lvl3pPr marL="2239963" indent="-265113">
              <a:buClr>
                <a:schemeClr val="tx2"/>
              </a:buClr>
              <a:buSzPct val="100000"/>
              <a:buFont typeface="Wingdings" panose="05000000000000000000" pitchFamily="2" charset="2"/>
              <a:buChar char="ü"/>
              <a:defRPr sz="1800">
                <a:solidFill>
                  <a:schemeClr val="accent1"/>
                </a:solidFill>
              </a:defRPr>
            </a:lvl3pPr>
            <a:lvl4pPr marL="2874963" indent="-184150">
              <a:buClr>
                <a:schemeClr val="tx2"/>
              </a:buClr>
              <a:defRPr sz="1800">
                <a:solidFill>
                  <a:schemeClr val="accent1"/>
                </a:solidFill>
              </a:defRPr>
            </a:lvl4pPr>
            <a:lvl5pPr marL="3590925" indent="-185738">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buFontTx/>
              <a:buBlip>
                <a:blip r:embed="rId4"/>
              </a:buBlip>
              <a:defRPr sz="2200">
                <a:solidFill>
                  <a:schemeClr val="accent1"/>
                </a:solidFill>
              </a:defRPr>
            </a:lvl1pPr>
            <a:lvl2pPr marL="981075" indent="-265113">
              <a:buClr>
                <a:schemeClr val="tx2"/>
              </a:buClr>
              <a:buSzPct val="100000"/>
              <a:buFont typeface="Wingdings" panose="05000000000000000000" pitchFamily="2" charset="2"/>
              <a:buChar char="v"/>
              <a:defRPr sz="2000">
                <a:solidFill>
                  <a:schemeClr val="accent1"/>
                </a:solidFill>
              </a:defRPr>
            </a:lvl2pPr>
            <a:lvl3pPr marL="1709738" indent="-265113">
              <a:buClr>
                <a:schemeClr val="tx2"/>
              </a:buClr>
              <a:buSzPct val="100000"/>
              <a:buFont typeface="Wingdings" panose="05000000000000000000" pitchFamily="2" charset="2"/>
              <a:buChar char="ü"/>
              <a:defRPr sz="1800">
                <a:solidFill>
                  <a:schemeClr val="accent1"/>
                </a:solidFill>
              </a:defRPr>
            </a:lvl3pPr>
            <a:lvl4pPr marL="2332038" indent="-184150">
              <a:buClr>
                <a:schemeClr val="tx2"/>
              </a:buClr>
              <a:defRPr sz="1800">
                <a:solidFill>
                  <a:schemeClr val="accent1"/>
                </a:solidFill>
              </a:defRPr>
            </a:lvl4pPr>
            <a:lvl5pPr marL="3048000" indent="-173038">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19" name="Imagen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48395" y="6227877"/>
            <a:ext cx="2347384" cy="513491"/>
          </a:xfrm>
          <a:prstGeom prst="rect">
            <a:avLst/>
          </a:prstGeom>
        </p:spPr>
      </p:pic>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0">
                <a:solidFill>
                  <a:schemeClr val="accent1"/>
                </a:solidFill>
              </a:defRPr>
            </a:lvl1pPr>
          </a:lstStyle>
          <a:p>
            <a:r>
              <a:rPr lang="es-ES" dirty="0" smtClean="0"/>
              <a:t>Título de diapositiva: es obligatorio</a:t>
            </a:r>
            <a:endParaRPr lang="es-ES" dirty="0"/>
          </a:p>
        </p:txBody>
      </p:sp>
      <p:sp>
        <p:nvSpPr>
          <p:cNvPr id="12" name="CuadroTexto 11"/>
          <p:cNvSpPr txBox="1"/>
          <p:nvPr userDrawn="1"/>
        </p:nvSpPr>
        <p:spPr>
          <a:xfrm>
            <a:off x="-1392832" y="6237312"/>
            <a:ext cx="7392821" cy="720080"/>
          </a:xfrm>
          <a:prstGeom prst="rect">
            <a:avLst/>
          </a:prstGeom>
          <a:noFill/>
        </p:spPr>
        <p:txBody>
          <a:bodyPr vert="horz" wrap="square" lIns="91440" tIns="45720" rIns="91440" bIns="45720" rtlCol="0" anchor="ctr">
            <a:noAutofit/>
          </a:bodyPr>
          <a:lstStyle/>
          <a:p>
            <a:pPr algn="ct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ó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9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0">
                <a:solidFill>
                  <a:schemeClr val="accent1"/>
                </a:solidFill>
              </a:defRPr>
            </a:lvl1pPr>
          </a:lstStyle>
          <a:p>
            <a:r>
              <a:rPr lang="es-ES" dirty="0" smtClean="0"/>
              <a:t>Título de diapositiva: es obligatorio</a:t>
            </a:r>
            <a:endParaRPr lang="es-ES" dirty="0"/>
          </a:p>
        </p:txBody>
      </p:sp>
      <p:sp>
        <p:nvSpPr>
          <p:cNvPr id="8" name="CuadroTexto 7"/>
          <p:cNvSpPr txBox="1"/>
          <p:nvPr userDrawn="1"/>
        </p:nvSpPr>
        <p:spPr>
          <a:xfrm>
            <a:off x="-1392832" y="6237312"/>
            <a:ext cx="7392821" cy="720080"/>
          </a:xfrm>
          <a:prstGeom prst="rect">
            <a:avLst/>
          </a:prstGeom>
          <a:noFill/>
        </p:spPr>
        <p:txBody>
          <a:bodyPr vert="horz" wrap="square" lIns="91440" tIns="45720" rIns="91440" bIns="45720" rtlCol="0" anchor="ctr">
            <a:noAutofit/>
          </a:bodyPr>
          <a:lstStyle/>
          <a:p>
            <a:pPr algn="ct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pic>
        <p:nvPicPr>
          <p:cNvPr id="7" name="Picture 2" descr="Live-Med Iberi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6373" y="6137672"/>
            <a:ext cx="2159000" cy="571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ó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9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0">
                <a:solidFill>
                  <a:schemeClr val="accent1"/>
                </a:solidFill>
              </a:defRPr>
            </a:lvl1pPr>
          </a:lstStyle>
          <a:p>
            <a:r>
              <a:rPr lang="es-ES" dirty="0" smtClean="0"/>
              <a:t>Título de diapositiva: es obligatorio</a:t>
            </a:r>
            <a:endParaRPr lang="es-ES" dirty="0"/>
          </a:p>
        </p:txBody>
      </p:sp>
      <p:sp>
        <p:nvSpPr>
          <p:cNvPr id="7" name="CuadroTexto 6"/>
          <p:cNvSpPr txBox="1"/>
          <p:nvPr userDrawn="1"/>
        </p:nvSpPr>
        <p:spPr>
          <a:xfrm>
            <a:off x="-1392832" y="6237312"/>
            <a:ext cx="7392821" cy="720080"/>
          </a:xfrm>
          <a:prstGeom prst="rect">
            <a:avLst/>
          </a:prstGeom>
          <a:noFill/>
        </p:spPr>
        <p:txBody>
          <a:bodyPr vert="horz" wrap="square" lIns="91440" tIns="45720" rIns="91440" bIns="45720" rtlCol="0" anchor="ctr">
            <a:noAutofit/>
          </a:bodyPr>
          <a:lstStyle/>
          <a:p>
            <a:pPr algn="ct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pic>
        <p:nvPicPr>
          <p:cNvPr id="8" name="Picture 2" descr="Live-Med Iberi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6373" y="6137672"/>
            <a:ext cx="215900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621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8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CuadroTexto 6"/>
          <p:cNvSpPr txBox="1"/>
          <p:nvPr userDrawn="1"/>
        </p:nvSpPr>
        <p:spPr>
          <a:xfrm>
            <a:off x="-1392832" y="6237312"/>
            <a:ext cx="7392821" cy="720080"/>
          </a:xfrm>
          <a:prstGeom prst="rect">
            <a:avLst/>
          </a:prstGeom>
          <a:noFill/>
        </p:spPr>
        <p:txBody>
          <a:bodyPr vert="horz" wrap="square" lIns="91440" tIns="45720" rIns="91440" bIns="45720" rtlCol="0" anchor="ctr">
            <a:noAutofit/>
          </a:bodyPr>
          <a:lstStyle/>
          <a:p>
            <a:pPr algn="ct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pic>
        <p:nvPicPr>
          <p:cNvPr id="6" name="Picture 2" descr="Live-Med Iberi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6373" y="6137672"/>
            <a:ext cx="2159000" cy="571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8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6" name="CuadroTexto 5"/>
          <p:cNvSpPr txBox="1"/>
          <p:nvPr userDrawn="1"/>
        </p:nvSpPr>
        <p:spPr>
          <a:xfrm>
            <a:off x="-1392832" y="6237312"/>
            <a:ext cx="7392821" cy="720080"/>
          </a:xfrm>
          <a:prstGeom prst="rect">
            <a:avLst/>
          </a:prstGeom>
          <a:noFill/>
        </p:spPr>
        <p:txBody>
          <a:bodyPr vert="horz" wrap="square" lIns="91440" tIns="45720" rIns="91440" bIns="45720" rtlCol="0" anchor="ctr">
            <a:noAutofit/>
          </a:bodyPr>
          <a:lstStyle/>
          <a:p>
            <a:pPr algn="ct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pic>
        <p:nvPicPr>
          <p:cNvPr id="7" name="Picture 2" descr="Live-Med Iberi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6373" y="6137672"/>
            <a:ext cx="215900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779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as desigua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lstStyle>
            <a:lvl1pPr marL="715963" indent="-185738">
              <a:buFontTx/>
              <a:buBlip>
                <a:blip r:embed="rId4"/>
              </a:buBlip>
              <a:defRPr sz="1800">
                <a:solidFill>
                  <a:schemeClr val="accent1"/>
                </a:solidFill>
              </a:defRPr>
            </a:lvl1pPr>
            <a:lvl2pPr marL="1073150" indent="-173038">
              <a:buClr>
                <a:schemeClr val="tx2"/>
              </a:buClr>
              <a:buSzPct val="100000"/>
              <a:buFont typeface="Wingdings" panose="05000000000000000000" pitchFamily="2" charset="2"/>
              <a:buChar char="v"/>
              <a:defRPr sz="1800">
                <a:solidFill>
                  <a:schemeClr val="accent1"/>
                </a:solidFill>
              </a:defRPr>
            </a:lvl2pPr>
            <a:lvl3pPr marL="1431925" indent="-173038">
              <a:buClr>
                <a:schemeClr val="tx2"/>
              </a:buClr>
              <a:buSzPct val="100000"/>
              <a:buFont typeface="Wingdings" panose="05000000000000000000" pitchFamily="2" charset="2"/>
              <a:buChar char="ü"/>
              <a:defRPr sz="1800">
                <a:solidFill>
                  <a:schemeClr val="accent1"/>
                </a:solidFill>
              </a:defRPr>
            </a:lvl3pPr>
            <a:lvl4pPr marL="1789113" indent="-173038">
              <a:buClr>
                <a:schemeClr val="tx2"/>
              </a:buClr>
              <a:defRPr sz="1800">
                <a:solidFill>
                  <a:schemeClr val="accent1"/>
                </a:solidFill>
              </a:defRPr>
            </a:lvl4pPr>
            <a:lvl5pPr marL="2146300" indent="-173038">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buFontTx/>
              <a:buBlip>
                <a:blip r:embed="rId4"/>
              </a:buBlip>
              <a:defRPr sz="2800">
                <a:solidFill>
                  <a:schemeClr val="accent1"/>
                </a:solidFill>
              </a:defRPr>
            </a:lvl1pPr>
            <a:lvl2pPr marL="1166813" indent="-265113">
              <a:buClr>
                <a:schemeClr val="tx2"/>
              </a:buClr>
              <a:buSzPct val="100000"/>
              <a:buFont typeface="Wingdings" panose="05000000000000000000" pitchFamily="2" charset="2"/>
              <a:buChar char="v"/>
              <a:defRPr sz="2400">
                <a:solidFill>
                  <a:schemeClr val="accent1"/>
                </a:solidFill>
              </a:defRPr>
            </a:lvl2pPr>
            <a:lvl3pPr marL="1881188" indent="-265113">
              <a:buClr>
                <a:schemeClr val="tx2"/>
              </a:buClr>
              <a:buSzPct val="100000"/>
              <a:buFont typeface="Wingdings" panose="05000000000000000000" pitchFamily="2" charset="2"/>
              <a:buChar char="ü"/>
              <a:defRPr sz="2200">
                <a:solidFill>
                  <a:schemeClr val="accent1"/>
                </a:solidFill>
              </a:defRPr>
            </a:lvl3pPr>
            <a:lvl4pPr marL="2517775" indent="-173038">
              <a:buClr>
                <a:schemeClr val="tx2"/>
              </a:buClr>
              <a:defRPr>
                <a:solidFill>
                  <a:schemeClr val="accent1"/>
                </a:solidFill>
              </a:defRPr>
            </a:lvl4pPr>
            <a:lvl5pPr marL="3233738" indent="-185738">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0">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9" name="CuadroTexto 18"/>
          <p:cNvSpPr txBox="1"/>
          <p:nvPr userDrawn="1"/>
        </p:nvSpPr>
        <p:spPr>
          <a:xfrm>
            <a:off x="-1392832" y="6237312"/>
            <a:ext cx="7392821" cy="720080"/>
          </a:xfrm>
          <a:prstGeom prst="rect">
            <a:avLst/>
          </a:prstGeom>
          <a:noFill/>
        </p:spPr>
        <p:txBody>
          <a:bodyPr vert="horz" wrap="square" lIns="91440" tIns="45720" rIns="91440" bIns="45720" rtlCol="0" anchor="ctr">
            <a:noAutofit/>
          </a:bodyPr>
          <a:lstStyle/>
          <a:p>
            <a:pPr algn="ct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pic>
        <p:nvPicPr>
          <p:cNvPr id="10" name="Picture 2" descr="Live-Med Iberia"/>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56373" y="6137672"/>
            <a:ext cx="2159000" cy="571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119669" y="908720"/>
            <a:ext cx="5951307" cy="24853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pic>
        <p:nvPicPr>
          <p:cNvPr id="12"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4" y="350100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948050"/>
            <a:ext cx="11183211" cy="1713198"/>
          </a:xfrm>
        </p:spPr>
        <p:txBody>
          <a:bodyPr/>
          <a:lstStyle>
            <a:lvl1pPr marL="808038" indent="-265113">
              <a:buFontTx/>
              <a:buBlip>
                <a:blip r:embed="rId4"/>
              </a:buBlip>
              <a:defRPr sz="2400">
                <a:solidFill>
                  <a:schemeClr val="accent1"/>
                </a:solidFill>
              </a:defRPr>
            </a:lvl1pPr>
            <a:lvl2pPr marL="1524000" indent="-265113">
              <a:buClr>
                <a:schemeClr val="tx2"/>
              </a:buClr>
              <a:buSzPct val="100000"/>
              <a:buFont typeface="Wingdings" panose="05000000000000000000" pitchFamily="2" charset="2"/>
              <a:buChar char="v"/>
              <a:defRPr sz="2000">
                <a:solidFill>
                  <a:schemeClr val="accent1"/>
                </a:solidFill>
              </a:defRPr>
            </a:lvl2pPr>
            <a:lvl3pPr marL="2239963" indent="-265113">
              <a:buClr>
                <a:schemeClr val="tx2"/>
              </a:buClr>
              <a:buSzPct val="100000"/>
              <a:buFont typeface="Wingdings" panose="05000000000000000000" pitchFamily="2" charset="2"/>
              <a:buChar char="ü"/>
              <a:defRPr sz="1800">
                <a:solidFill>
                  <a:schemeClr val="accent1"/>
                </a:solidFill>
              </a:defRPr>
            </a:lvl3pPr>
            <a:lvl4pPr marL="2874963" indent="-184150">
              <a:buClr>
                <a:schemeClr val="tx2"/>
              </a:buClr>
              <a:defRPr sz="1800">
                <a:solidFill>
                  <a:schemeClr val="accent1"/>
                </a:solidFill>
              </a:defRPr>
            </a:lvl4pPr>
            <a:lvl5pPr marL="3590925" indent="-185738">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0">
                <a:solidFill>
                  <a:schemeClr val="accent1"/>
                </a:solidFill>
              </a:defRPr>
            </a:lvl1pPr>
          </a:lstStyle>
          <a:p>
            <a:r>
              <a:rPr lang="es-ES" dirty="0" smtClean="0"/>
              <a:t>Título de diapositiva: es obligatorio</a:t>
            </a:r>
            <a:endParaRPr lang="es-ES" dirty="0"/>
          </a:p>
        </p:txBody>
      </p:sp>
      <p:sp>
        <p:nvSpPr>
          <p:cNvPr id="15" name="CuadroTexto 14"/>
          <p:cNvSpPr txBox="1"/>
          <p:nvPr userDrawn="1"/>
        </p:nvSpPr>
        <p:spPr>
          <a:xfrm>
            <a:off x="-1392832" y="6237312"/>
            <a:ext cx="7392821" cy="720080"/>
          </a:xfrm>
          <a:prstGeom prst="rect">
            <a:avLst/>
          </a:prstGeom>
          <a:noFill/>
        </p:spPr>
        <p:txBody>
          <a:bodyPr vert="horz" wrap="square" lIns="91440" tIns="45720" rIns="91440" bIns="45720" rtlCol="0" anchor="ctr">
            <a:noAutofit/>
          </a:bodyPr>
          <a:lstStyle/>
          <a:p>
            <a:pPr algn="ct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smtClean="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smtClean="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smtClean="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pic>
        <p:nvPicPr>
          <p:cNvPr id="10" name="Picture 2" descr="Live-Med Iberia"/>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56373" y="6137672"/>
            <a:ext cx="2159000" cy="571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609600" y="1600203"/>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609600" y="6356353"/>
            <a:ext cx="2844800" cy="365125"/>
          </a:xfrm>
          <a:prstGeom prst="rect">
            <a:avLst/>
          </a:prstGeom>
        </p:spPr>
        <p:txBody>
          <a:bodyPr/>
          <a:lstStyle>
            <a:lvl1pPr>
              <a:defRPr/>
            </a:lvl1pPr>
          </a:lstStyle>
          <a:p>
            <a:pPr>
              <a:defRPr/>
            </a:pPr>
            <a:fld id="{447CD433-C6C8-48E1-BF81-8BA003F948FC}" type="datetimeFigureOut">
              <a:rPr lang="es-ES"/>
              <a:pPr>
                <a:defRPr/>
              </a:pPr>
              <a:t>03/10/2017</a:t>
            </a:fld>
            <a:endParaRPr lang="es-ES"/>
          </a:p>
        </p:txBody>
      </p:sp>
      <p:sp>
        <p:nvSpPr>
          <p:cNvPr id="5" name="4 Marcador de pie de página"/>
          <p:cNvSpPr>
            <a:spLocks noGrp="1"/>
          </p:cNvSpPr>
          <p:nvPr>
            <p:ph type="ftr" sz="quarter" idx="11"/>
          </p:nvPr>
        </p:nvSpPr>
        <p:spPr>
          <a:xfrm>
            <a:off x="4165600" y="6356353"/>
            <a:ext cx="38608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8737600" y="6356353"/>
            <a:ext cx="2844800" cy="365125"/>
          </a:xfrm>
          <a:prstGeom prst="rect">
            <a:avLst/>
          </a:prstGeom>
        </p:spPr>
        <p:txBody>
          <a:bodyPr/>
          <a:lstStyle>
            <a:lvl1pPr>
              <a:defRPr/>
            </a:lvl1pPr>
          </a:lstStyle>
          <a:p>
            <a:pPr>
              <a:defRPr/>
            </a:pPr>
            <a:fld id="{E2E1F16B-368B-4832-8C69-4866283746DB}" type="slidenum">
              <a:rPr lang="es-ES"/>
              <a:pPr>
                <a:defRPr/>
              </a:pPr>
              <a:t>‹Nº›</a:t>
            </a:fld>
            <a:endParaRPr lang="es-ES"/>
          </a:p>
        </p:txBody>
      </p:sp>
    </p:spTree>
    <p:extLst>
      <p:ext uri="{BB962C8B-B14F-4D97-AF65-F5344CB8AC3E}">
        <p14:creationId xmlns:p14="http://schemas.microsoft.com/office/powerpoint/2010/main" val="273693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olos y subnive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24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606029" indent="-198835">
              <a:spcBef>
                <a:spcPts val="450"/>
              </a:spcBef>
              <a:buFontTx/>
              <a:buBlip>
                <a:blip r:embed="rId3"/>
              </a:buBlip>
              <a:defRPr sz="1800">
                <a:solidFill>
                  <a:schemeClr val="accent1"/>
                </a:solidFill>
              </a:defRPr>
            </a:lvl1pPr>
            <a:lvl2pPr marL="1143000" indent="-198835">
              <a:spcBef>
                <a:spcPts val="450"/>
              </a:spcBef>
              <a:buClr>
                <a:schemeClr val="tx2"/>
              </a:buClr>
              <a:buSzPct val="100000"/>
              <a:buFont typeface="Wingdings" panose="05000000000000000000" pitchFamily="2" charset="2"/>
              <a:buChar char="v"/>
              <a:defRPr sz="1650">
                <a:solidFill>
                  <a:schemeClr val="accent1"/>
                </a:solidFill>
              </a:defRPr>
            </a:lvl2pPr>
            <a:lvl3pPr marL="1679972" indent="-198835">
              <a:spcBef>
                <a:spcPts val="450"/>
              </a:spcBef>
              <a:buClr>
                <a:schemeClr val="tx2"/>
              </a:buClr>
              <a:buSzPct val="100000"/>
              <a:buFont typeface="Wingdings" panose="05000000000000000000" pitchFamily="2" charset="2"/>
              <a:buChar char="ü"/>
              <a:defRPr sz="1500">
                <a:solidFill>
                  <a:schemeClr val="accent1"/>
                </a:solidFill>
              </a:defRPr>
            </a:lvl3pPr>
            <a:lvl4pPr marL="2156222" indent="-138113">
              <a:spcBef>
                <a:spcPts val="450"/>
              </a:spcBef>
              <a:buClr>
                <a:schemeClr val="tx2"/>
              </a:buClr>
              <a:defRPr sz="1500">
                <a:solidFill>
                  <a:schemeClr val="accent1"/>
                </a:solidFill>
              </a:defRPr>
            </a:lvl4pPr>
            <a:lvl5pPr marL="2693194" indent="-139304">
              <a:spcBef>
                <a:spcPts val="450"/>
              </a:spcBef>
              <a:buClr>
                <a:schemeClr val="tx2"/>
              </a:buClr>
              <a:defRPr sz="15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4" name="Imagen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8"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4159355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Rectangle 7"/>
          <p:cNvSpPr/>
          <p:nvPr userDrawn="1"/>
        </p:nvSpPr>
        <p:spPr>
          <a:xfrm>
            <a:off x="0" y="6153474"/>
            <a:ext cx="10058400" cy="571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10" name="Rectangle 9"/>
          <p:cNvSpPr/>
          <p:nvPr userDrawn="1"/>
        </p:nvSpPr>
        <p:spPr>
          <a:xfrm>
            <a:off x="11734800" y="6153474"/>
            <a:ext cx="457200"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pic>
        <p:nvPicPr>
          <p:cNvPr id="11" name="Picture 10" descr="ACROSS_T2D_BM_P_RG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40494"/>
          <a:stretch/>
        </p:blipFill>
        <p:spPr>
          <a:xfrm>
            <a:off x="10910313" y="6153474"/>
            <a:ext cx="723503" cy="571500"/>
          </a:xfrm>
          <a:prstGeom prst="rect">
            <a:avLst/>
          </a:prstGeom>
        </p:spPr>
      </p:pic>
      <p:sp>
        <p:nvSpPr>
          <p:cNvPr id="2" name="Title 1"/>
          <p:cNvSpPr>
            <a:spLocks noGrp="1"/>
          </p:cNvSpPr>
          <p:nvPr>
            <p:ph type="title"/>
          </p:nvPr>
        </p:nvSpPr>
        <p:spPr>
          <a:xfrm>
            <a:off x="609600" y="274638"/>
            <a:ext cx="10972800" cy="914400"/>
          </a:xfrm>
        </p:spPr>
        <p:txBody>
          <a:bodyPr/>
          <a:lstStyle>
            <a:lvl1pPr>
              <a:defRPr>
                <a:solidFill>
                  <a:srgbClr val="6482C3"/>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1583269" y="6310631"/>
            <a:ext cx="3430209" cy="352424"/>
          </a:xfrm>
        </p:spPr>
        <p:txBody>
          <a:bodyPr/>
          <a:lstStyle/>
          <a:p>
            <a:r>
              <a:rPr lang="en-US" dirty="0" smtClean="0">
                <a:solidFill>
                  <a:srgbClr val="FFFFFF"/>
                </a:solidFill>
              </a:rPr>
              <a:t>FOR INTERNAL USE ONLY,</a:t>
            </a:r>
            <a:br>
              <a:rPr lang="en-US" dirty="0" smtClean="0">
                <a:solidFill>
                  <a:srgbClr val="FFFFFF"/>
                </a:solidFill>
              </a:rPr>
            </a:br>
            <a:r>
              <a:rPr lang="en-US" dirty="0" smtClean="0">
                <a:solidFill>
                  <a:srgbClr val="FFFFFF"/>
                </a:solidFill>
              </a:rPr>
              <a:t>DO NOT DETAIL OR DISTRIBUTE</a:t>
            </a:r>
            <a:endParaRPr lang="en-US" dirty="0">
              <a:solidFill>
                <a:srgbClr val="FFFFFF"/>
              </a:solidFill>
            </a:endParaRPr>
          </a:p>
        </p:txBody>
      </p:sp>
      <p:sp>
        <p:nvSpPr>
          <p:cNvPr id="5" name="Slide Number Placeholder 4"/>
          <p:cNvSpPr>
            <a:spLocks noGrp="1"/>
          </p:cNvSpPr>
          <p:nvPr>
            <p:ph type="sldNum" sz="quarter" idx="12"/>
          </p:nvPr>
        </p:nvSpPr>
        <p:spPr>
          <a:xfrm>
            <a:off x="609600" y="6267453"/>
            <a:ext cx="846667" cy="365125"/>
          </a:xfrm>
        </p:spPr>
        <p:txBody>
          <a:bodyPr/>
          <a:lstStyle/>
          <a:p>
            <a:fld id="{1E3D6C54-B124-AC41-90C1-F7EEF34AAC27}" type="slidenum">
              <a:rPr lang="en-US" smtClean="0">
                <a:solidFill>
                  <a:srgbClr val="FFFFFF"/>
                </a:solidFill>
              </a:rPr>
              <a:pPr/>
              <a:t>‹Nº›</a:t>
            </a:fld>
            <a:endParaRPr lang="en-US">
              <a:solidFill>
                <a:srgbClr val="FFFFFF"/>
              </a:solidFill>
            </a:endParaRPr>
          </a:p>
        </p:txBody>
      </p:sp>
      <p:sp>
        <p:nvSpPr>
          <p:cNvPr id="9" name="Text Placeholder 4"/>
          <p:cNvSpPr>
            <a:spLocks noGrp="1"/>
          </p:cNvSpPr>
          <p:nvPr>
            <p:ph type="body" sz="quarter" idx="10" hasCustomPrompt="1"/>
          </p:nvPr>
        </p:nvSpPr>
        <p:spPr>
          <a:xfrm>
            <a:off x="609600" y="5575300"/>
            <a:ext cx="9448800" cy="482600"/>
          </a:xfrm>
        </p:spPr>
        <p:txBody>
          <a:bodyPr anchor="b"/>
          <a:lstStyle>
            <a:lvl1pPr marL="0" indent="0">
              <a:buNone/>
              <a:defRPr sz="1000" baseline="0"/>
            </a:lvl1pPr>
          </a:lstStyle>
          <a:p>
            <a:r>
              <a:rPr lang="en-US" dirty="0" smtClean="0"/>
              <a:t>*Reference copy goes here in Arial Regular 10pts</a:t>
            </a:r>
            <a:endParaRPr lang="en-US" dirty="0"/>
          </a:p>
        </p:txBody>
      </p:sp>
    </p:spTree>
    <p:extLst>
      <p:ext uri="{BB962C8B-B14F-4D97-AF65-F5344CB8AC3E}">
        <p14:creationId xmlns:p14="http://schemas.microsoft.com/office/powerpoint/2010/main" val="2727597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2_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1"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a:defRPr/>
            </a:pPr>
            <a:fld id="{72AA0277-42AA-4FB8-BA74-27F99E26AEF9}" type="datetimeFigureOut">
              <a:rPr lang="es-ES"/>
              <a:pPr>
                <a:defRPr/>
              </a:pPr>
              <a:t>03/10/2017</a:t>
            </a:fld>
            <a:endParaRPr lang="es-ES"/>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Calibri" pitchFamily="34" charset="0"/>
                <a:cs typeface="Arial" pitchFamily="34" charset="0"/>
              </a:defRPr>
            </a:lvl1pPr>
          </a:lstStyle>
          <a:p>
            <a:pPr>
              <a:defRPr/>
            </a:pPr>
            <a:fld id="{91167765-09FC-4470-AC58-9E9C4ACE255E}" type="slidenum">
              <a:rPr lang="es-ES"/>
              <a:pPr>
                <a:defRPr/>
              </a:pPr>
              <a:t>‹Nº›</a:t>
            </a:fld>
            <a:endParaRPr lang="es-ES"/>
          </a:p>
        </p:txBody>
      </p:sp>
    </p:spTree>
    <p:extLst>
      <p:ext uri="{BB962C8B-B14F-4D97-AF65-F5344CB8AC3E}">
        <p14:creationId xmlns:p14="http://schemas.microsoft.com/office/powerpoint/2010/main" val="2866084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2_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E69F7F3C-59A6-474D-B281-7EA557B833DC}" type="datetimeFigureOut">
              <a:rPr lang="es-ES"/>
              <a:pPr>
                <a:defRPr/>
              </a:pPr>
              <a:t>03/10/2017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6B1C2DE6-75BE-4A10-8806-E8631A0BB927}" type="slidenum">
              <a:rPr lang="es-ES"/>
              <a:pPr>
                <a:defRPr/>
              </a:pPr>
              <a:t>‹Nº›</a:t>
            </a:fld>
            <a:endParaRPr lang="es-ES"/>
          </a:p>
        </p:txBody>
      </p:sp>
    </p:spTree>
    <p:extLst>
      <p:ext uri="{BB962C8B-B14F-4D97-AF65-F5344CB8AC3E}">
        <p14:creationId xmlns:p14="http://schemas.microsoft.com/office/powerpoint/2010/main" val="2604287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09600" y="1600203"/>
            <a:ext cx="10972800" cy="4525963"/>
          </a:xfrm>
          <a:prstGeom prst="rect">
            <a:avLst/>
          </a:prstGeom>
        </p:spPr>
        <p:txBody>
          <a:bodyPr rtlCol="0">
            <a:normAutofit/>
          </a:bodyPr>
          <a:lstStyle/>
          <a:p>
            <a:pPr lvl="0"/>
            <a:r>
              <a:rPr lang="es-ES" noProof="0" smtClean="0"/>
              <a:t>Haga clic en el icono para agregar una tabla</a:t>
            </a:r>
          </a:p>
        </p:txBody>
      </p:sp>
      <p:sp>
        <p:nvSpPr>
          <p:cNvPr id="4" name="Rectangle 4"/>
          <p:cNvSpPr>
            <a:spLocks noGrp="1" noChangeArrowheads="1"/>
          </p:cNvSpPr>
          <p:nvPr>
            <p:ph type="dt" sz="half" idx="10"/>
          </p:nvPr>
        </p:nvSpPr>
        <p:spPr>
          <a:xfrm>
            <a:off x="609600" y="6356353"/>
            <a:ext cx="2844800" cy="365125"/>
          </a:xfrm>
          <a:prstGeom prst="rect">
            <a:avLst/>
          </a:prstGeom>
        </p:spPr>
        <p:txBody>
          <a:bodyPr/>
          <a:lstStyle>
            <a:lvl1pPr fontAlgn="base">
              <a:spcBef>
                <a:spcPct val="0"/>
              </a:spcBef>
              <a:spcAft>
                <a:spcPct val="0"/>
              </a:spcAft>
              <a:defRPr>
                <a:solidFill>
                  <a:prstClr val="black"/>
                </a:solidFill>
                <a:latin typeface="Calibri" pitchFamily="34" charset="0"/>
                <a:cs typeface="Arial" pitchFamily="34" charset="0"/>
              </a:defRPr>
            </a:lvl1pPr>
          </a:lstStyle>
          <a:p>
            <a:pPr>
              <a:defRPr/>
            </a:pPr>
            <a:endParaRPr lang="es-ES"/>
          </a:p>
        </p:txBody>
      </p:sp>
      <p:sp>
        <p:nvSpPr>
          <p:cNvPr id="5" name="Rectangle 5"/>
          <p:cNvSpPr>
            <a:spLocks noGrp="1" noChangeArrowheads="1"/>
          </p:cNvSpPr>
          <p:nvPr>
            <p:ph type="ftr" sz="quarter" idx="11"/>
          </p:nvPr>
        </p:nvSpPr>
        <p:spPr>
          <a:xfrm>
            <a:off x="622300" y="6319838"/>
            <a:ext cx="10972800" cy="277812"/>
          </a:xfrm>
          <a:prstGeom prst="rect">
            <a:avLst/>
          </a:prstGeom>
        </p:spPr>
        <p:txBody>
          <a:bodyPr/>
          <a:lstStyle>
            <a:lvl1pPr fontAlgn="base">
              <a:spcBef>
                <a:spcPct val="0"/>
              </a:spcBef>
              <a:spcAft>
                <a:spcPct val="0"/>
              </a:spcAft>
              <a:defRPr>
                <a:latin typeface="Calibri" pitchFamily="34" charset="0"/>
              </a:defRPr>
            </a:lvl1pPr>
          </a:lstStyle>
          <a:p>
            <a:pPr>
              <a:defRPr/>
            </a:pPr>
            <a:endParaRPr lang="es-ES"/>
          </a:p>
        </p:txBody>
      </p:sp>
      <p:sp>
        <p:nvSpPr>
          <p:cNvPr id="6" name="Rectangle 6"/>
          <p:cNvSpPr>
            <a:spLocks noGrp="1" noChangeArrowheads="1"/>
          </p:cNvSpPr>
          <p:nvPr>
            <p:ph type="sldNum" sz="quarter" idx="12"/>
          </p:nvPr>
        </p:nvSpPr>
        <p:spPr>
          <a:xfrm>
            <a:off x="8737600" y="6356353"/>
            <a:ext cx="2844800" cy="365125"/>
          </a:xfrm>
          <a:prstGeom prst="rect">
            <a:avLst/>
          </a:prstGeom>
        </p:spPr>
        <p:txBody>
          <a:bodyPr/>
          <a:lstStyle>
            <a:lvl1pPr fontAlgn="base">
              <a:spcBef>
                <a:spcPct val="0"/>
              </a:spcBef>
              <a:spcAft>
                <a:spcPct val="0"/>
              </a:spcAft>
              <a:defRPr>
                <a:solidFill>
                  <a:prstClr val="black"/>
                </a:solidFill>
                <a:latin typeface="Calibri" pitchFamily="34" charset="0"/>
                <a:cs typeface="Arial" pitchFamily="34" charset="0"/>
              </a:defRPr>
            </a:lvl1pPr>
          </a:lstStyle>
          <a:p>
            <a:pPr>
              <a:defRPr/>
            </a:pPr>
            <a:fld id="{E6AA13D4-BD32-4DA2-BE30-526FF66B047B}" type="slidenum">
              <a:rPr lang="es-ES"/>
              <a:pPr>
                <a:defRPr/>
              </a:pPr>
              <a:t>‹Nº›</a:t>
            </a:fld>
            <a:endParaRPr lang="es-ES"/>
          </a:p>
        </p:txBody>
      </p:sp>
    </p:spTree>
    <p:extLst>
      <p:ext uri="{BB962C8B-B14F-4D97-AF65-F5344CB8AC3E}">
        <p14:creationId xmlns:p14="http://schemas.microsoft.com/office/powerpoint/2010/main" val="3390402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olos y subnivel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Imagen 12"/>
          <p:cNvPicPr>
            <a:picLocks noChangeAspect="1"/>
          </p:cNvPicPr>
          <p:nvPr userDrawn="1"/>
        </p:nvPicPr>
        <p:blipFill>
          <a:blip r:embed="rId3"/>
          <a:srcRect/>
          <a:stretch>
            <a:fillRect/>
          </a:stretch>
        </p:blipFill>
        <p:spPr bwMode="auto">
          <a:xfrm>
            <a:off x="10288588" y="6226175"/>
            <a:ext cx="1765300" cy="515938"/>
          </a:xfrm>
          <a:prstGeom prst="rect">
            <a:avLst/>
          </a:prstGeom>
          <a:noFill/>
          <a:ln w="9525">
            <a:noFill/>
            <a:miter lim="800000"/>
            <a:headEnd/>
            <a:tailEnd/>
          </a:ln>
        </p:spPr>
      </p:pic>
      <p:pic>
        <p:nvPicPr>
          <p:cNvPr id="7" name="Imagen 3"/>
          <p:cNvPicPr>
            <a:picLocks noChangeAspect="1"/>
          </p:cNvPicPr>
          <p:nvPr userDrawn="1"/>
        </p:nvPicPr>
        <p:blipFill>
          <a:blip r:embed="rId4"/>
          <a:srcRect/>
          <a:stretch>
            <a:fillRect/>
          </a:stretch>
        </p:blipFill>
        <p:spPr bwMode="auto">
          <a:xfrm>
            <a:off x="119063" y="6446838"/>
            <a:ext cx="2971800" cy="292100"/>
          </a:xfrm>
          <a:prstGeom prst="rect">
            <a:avLst/>
          </a:prstGeom>
          <a:noFill/>
          <a:ln w="9525">
            <a:noFill/>
            <a:miter lim="800000"/>
            <a:headEnd/>
            <a:tailEnd/>
          </a:ln>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2" name="1 Título"/>
          <p:cNvSpPr>
            <a:spLocks noGrp="1"/>
          </p:cNvSpPr>
          <p:nvPr>
            <p:ph type="title"/>
          </p:nvPr>
        </p:nvSpPr>
        <p:spPr>
          <a:xfrm>
            <a:off x="609600" y="159904"/>
            <a:ext cx="10972800" cy="604800"/>
          </a:xfrm>
          <a:noFill/>
        </p:spPr>
        <p:txBody>
          <a:bodyPr>
            <a:noAutofit/>
          </a:bodyPr>
          <a:lstStyle>
            <a:lvl1pPr algn="ctr">
              <a:defRPr sz="3200" b="1" baseline="0">
                <a:solidFill>
                  <a:schemeClr val="accent1"/>
                </a:solidFill>
              </a:defRPr>
            </a:lvl1pPr>
          </a:lstStyle>
          <a:p>
            <a:r>
              <a:rPr lang="en-US" dirty="0" smtClean="0"/>
              <a:t>Click to edit Master title style</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6"/>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p:nvPr>
        </p:nvSpPr>
        <p:spPr>
          <a:xfrm>
            <a:off x="-43" y="5661248"/>
            <a:ext cx="11582443" cy="295162"/>
          </a:xfrm>
        </p:spPr>
        <p:txBody>
          <a:bodyPr/>
          <a:lstStyle>
            <a:lvl1pPr marL="0" indent="0" algn="r">
              <a:buNone/>
              <a:defRPr sz="1400" i="1">
                <a:solidFill>
                  <a:schemeClr val="accent2"/>
                </a:solidFill>
              </a:defRPr>
            </a:lvl1pPr>
          </a:lstStyle>
          <a:p>
            <a:pPr lvl="0"/>
            <a:r>
              <a:rPr lang="en-US" dirty="0" smtClean="0"/>
              <a:t>Click to edit Master text styles</a:t>
            </a:r>
          </a:p>
        </p:txBody>
      </p:sp>
    </p:spTree>
    <p:extLst>
      <p:ext uri="{BB962C8B-B14F-4D97-AF65-F5344CB8AC3E}">
        <p14:creationId xmlns:p14="http://schemas.microsoft.com/office/powerpoint/2010/main" val="354507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Pregunta interactiva">
    <p:bg>
      <p:bgPr>
        <a:blipFill rotWithShape="1">
          <a:blip r:embed="rId2">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963083" y="2276872"/>
            <a:ext cx="10363200" cy="3330826"/>
          </a:xfrm>
          <a:prstGeom prst="rect">
            <a:avLst/>
          </a:prstGeom>
          <a:noFill/>
          <a:ln>
            <a:noFill/>
          </a:ln>
        </p:spPr>
        <p:txBody>
          <a:bodyPr lIns="91425" tIns="91425" rIns="91425" bIns="91425" anchor="t" anchorCtr="0"/>
          <a:lstStyle>
            <a:lvl1pPr marL="342900" marR="0" lvl="0" indent="-228600" algn="l" rtl="0">
              <a:spcBef>
                <a:spcPts val="450"/>
              </a:spcBef>
              <a:buClr>
                <a:schemeClr val="dk2"/>
              </a:buClr>
              <a:buSzPct val="100000"/>
              <a:buFont typeface="Calibri"/>
              <a:buAutoNum type="arabicPeriod"/>
              <a:defRPr sz="1800" b="1" i="0" u="none" strike="noStrike" cap="none">
                <a:solidFill>
                  <a:schemeClr val="accent1"/>
                </a:solidFill>
                <a:latin typeface="Calibri"/>
                <a:ea typeface="Calibri"/>
                <a:cs typeface="Calibri"/>
                <a:sym typeface="Calibri"/>
              </a:defRPr>
            </a:lvl1pPr>
            <a:lvl2pPr marL="342900" marR="0" lvl="1" indent="0" algn="l" rtl="0">
              <a:spcBef>
                <a:spcPts val="270"/>
              </a:spcBef>
              <a:buClr>
                <a:srgbClr val="8BA8D7"/>
              </a:buClr>
              <a:buFont typeface="Arial"/>
              <a:buNone/>
              <a:defRPr sz="1350" b="0" i="0" u="none" strike="noStrike" cap="none">
                <a:solidFill>
                  <a:srgbClr val="8BA8D7"/>
                </a:solidFill>
                <a:latin typeface="Calibri"/>
                <a:ea typeface="Calibri"/>
                <a:cs typeface="Calibri"/>
                <a:sym typeface="Calibri"/>
              </a:defRPr>
            </a:lvl2pPr>
            <a:lvl3pPr marL="685800" marR="0" lvl="2" indent="0" algn="l" rtl="0">
              <a:spcBef>
                <a:spcPts val="240"/>
              </a:spcBef>
              <a:buClr>
                <a:srgbClr val="8BA8D7"/>
              </a:buClr>
              <a:buFont typeface="Arial"/>
              <a:buNone/>
              <a:defRPr sz="1200" b="0" i="0" u="none" strike="noStrike" cap="none">
                <a:solidFill>
                  <a:srgbClr val="8BA8D7"/>
                </a:solidFill>
                <a:latin typeface="Calibri"/>
                <a:ea typeface="Calibri"/>
                <a:cs typeface="Calibri"/>
                <a:sym typeface="Calibri"/>
              </a:defRPr>
            </a:lvl3pPr>
            <a:lvl4pPr marL="1028700" marR="0" lvl="3" indent="0" algn="l" rtl="0">
              <a:spcBef>
                <a:spcPts val="210"/>
              </a:spcBef>
              <a:buClr>
                <a:srgbClr val="8BA8D7"/>
              </a:buClr>
              <a:buFont typeface="Arial"/>
              <a:buNone/>
              <a:defRPr sz="1050" b="0" i="0" u="none" strike="noStrike" cap="none">
                <a:solidFill>
                  <a:srgbClr val="8BA8D7"/>
                </a:solidFill>
                <a:latin typeface="Calibri"/>
                <a:ea typeface="Calibri"/>
                <a:cs typeface="Calibri"/>
                <a:sym typeface="Calibri"/>
              </a:defRPr>
            </a:lvl4pPr>
            <a:lvl5pPr marL="1371600" marR="0" lvl="4" indent="0" algn="l" rtl="0">
              <a:spcBef>
                <a:spcPts val="210"/>
              </a:spcBef>
              <a:buClr>
                <a:srgbClr val="8BA8D7"/>
              </a:buClr>
              <a:buFont typeface="Arial"/>
              <a:buNone/>
              <a:defRPr sz="1050" b="0" i="0" u="none" strike="noStrike" cap="none">
                <a:solidFill>
                  <a:srgbClr val="8BA8D7"/>
                </a:solidFill>
                <a:latin typeface="Calibri"/>
                <a:ea typeface="Calibri"/>
                <a:cs typeface="Calibri"/>
                <a:sym typeface="Calibri"/>
              </a:defRPr>
            </a:lvl5pPr>
            <a:lvl6pPr marL="1714500" marR="0" lvl="5" indent="0" algn="l" rtl="0">
              <a:spcBef>
                <a:spcPts val="210"/>
              </a:spcBef>
              <a:buClr>
                <a:srgbClr val="8BA8D7"/>
              </a:buClr>
              <a:buFont typeface="Arial"/>
              <a:buNone/>
              <a:defRPr sz="1050" b="0" i="0" u="none" strike="noStrike" cap="none">
                <a:solidFill>
                  <a:srgbClr val="8BA8D7"/>
                </a:solidFill>
                <a:latin typeface="Calibri"/>
                <a:ea typeface="Calibri"/>
                <a:cs typeface="Calibri"/>
                <a:sym typeface="Calibri"/>
              </a:defRPr>
            </a:lvl6pPr>
            <a:lvl7pPr marL="2057400" marR="0" lvl="6" indent="0" algn="l" rtl="0">
              <a:spcBef>
                <a:spcPts val="210"/>
              </a:spcBef>
              <a:buClr>
                <a:srgbClr val="8BA8D7"/>
              </a:buClr>
              <a:buFont typeface="Arial"/>
              <a:buNone/>
              <a:defRPr sz="1050" b="0" i="0" u="none" strike="noStrike" cap="none">
                <a:solidFill>
                  <a:srgbClr val="8BA8D7"/>
                </a:solidFill>
                <a:latin typeface="Calibri"/>
                <a:ea typeface="Calibri"/>
                <a:cs typeface="Calibri"/>
                <a:sym typeface="Calibri"/>
              </a:defRPr>
            </a:lvl7pPr>
            <a:lvl8pPr marL="2400300" marR="0" lvl="7" indent="0" algn="l" rtl="0">
              <a:spcBef>
                <a:spcPts val="210"/>
              </a:spcBef>
              <a:buClr>
                <a:srgbClr val="8BA8D7"/>
              </a:buClr>
              <a:buFont typeface="Arial"/>
              <a:buNone/>
              <a:defRPr sz="1050" b="0" i="0" u="none" strike="noStrike" cap="none">
                <a:solidFill>
                  <a:srgbClr val="8BA8D7"/>
                </a:solidFill>
                <a:latin typeface="Calibri"/>
                <a:ea typeface="Calibri"/>
                <a:cs typeface="Calibri"/>
                <a:sym typeface="Calibri"/>
              </a:defRPr>
            </a:lvl8pPr>
            <a:lvl9pPr marL="2743200" marR="0" lvl="8" indent="0" algn="l" rtl="0">
              <a:spcBef>
                <a:spcPts val="210"/>
              </a:spcBef>
              <a:buClr>
                <a:srgbClr val="8BA8D7"/>
              </a:buClr>
              <a:buFont typeface="Arial"/>
              <a:buNone/>
              <a:defRPr sz="1050" b="0" i="0" u="none" strike="noStrike" cap="none">
                <a:solidFill>
                  <a:srgbClr val="8BA8D7"/>
                </a:solidFill>
                <a:latin typeface="Calibri"/>
                <a:ea typeface="Calibri"/>
                <a:cs typeface="Calibri"/>
                <a:sym typeface="Calibri"/>
              </a:defRPr>
            </a:lvl9pPr>
          </a:lstStyle>
          <a:p>
            <a:endParaRPr/>
          </a:p>
        </p:txBody>
      </p:sp>
      <p:sp>
        <p:nvSpPr>
          <p:cNvPr id="27" name="Shape 27"/>
          <p:cNvSpPr txBox="1">
            <a:spLocks noGrp="1"/>
          </p:cNvSpPr>
          <p:nvPr>
            <p:ph type="body" idx="2"/>
          </p:nvPr>
        </p:nvSpPr>
        <p:spPr>
          <a:xfrm>
            <a:off x="963083" y="908722"/>
            <a:ext cx="10363200" cy="1035465"/>
          </a:xfrm>
          <a:prstGeom prst="rect">
            <a:avLst/>
          </a:prstGeom>
          <a:noFill/>
          <a:ln>
            <a:noFill/>
          </a:ln>
        </p:spPr>
        <p:txBody>
          <a:bodyPr lIns="91425" tIns="91425" rIns="91425" bIns="91425" anchor="b" anchorCtr="0"/>
          <a:lstStyle>
            <a:lvl1pPr marL="0" marR="0" lvl="0" indent="0" algn="ctr" rtl="0">
              <a:spcBef>
                <a:spcPts val="420"/>
              </a:spcBef>
              <a:buClr>
                <a:schemeClr val="dk2"/>
              </a:buClr>
              <a:buFont typeface="Arial"/>
              <a:buNone/>
              <a:defRPr sz="2100" b="0" i="0" u="none" strike="noStrike" cap="none">
                <a:solidFill>
                  <a:schemeClr val="dk2"/>
                </a:solidFill>
                <a:latin typeface="Calibri"/>
                <a:ea typeface="Calibri"/>
                <a:cs typeface="Calibri"/>
                <a:sym typeface="Calibri"/>
              </a:defRPr>
            </a:lvl1pPr>
            <a:lvl2pPr marL="342900" marR="0" lvl="1" indent="0" algn="l" rtl="0">
              <a:spcBef>
                <a:spcPts val="270"/>
              </a:spcBef>
              <a:buClr>
                <a:srgbClr val="8BA8D7"/>
              </a:buClr>
              <a:buFont typeface="Arial"/>
              <a:buNone/>
              <a:defRPr sz="1350" b="0" i="0" u="none" strike="noStrike" cap="none">
                <a:solidFill>
                  <a:srgbClr val="8BA8D7"/>
                </a:solidFill>
                <a:latin typeface="Calibri"/>
                <a:ea typeface="Calibri"/>
                <a:cs typeface="Calibri"/>
                <a:sym typeface="Calibri"/>
              </a:defRPr>
            </a:lvl2pPr>
            <a:lvl3pPr marL="685800" marR="0" lvl="2" indent="0" algn="l" rtl="0">
              <a:spcBef>
                <a:spcPts val="240"/>
              </a:spcBef>
              <a:buClr>
                <a:srgbClr val="8BA8D7"/>
              </a:buClr>
              <a:buFont typeface="Arial"/>
              <a:buNone/>
              <a:defRPr sz="1200" b="0" i="0" u="none" strike="noStrike" cap="none">
                <a:solidFill>
                  <a:srgbClr val="8BA8D7"/>
                </a:solidFill>
                <a:latin typeface="Calibri"/>
                <a:ea typeface="Calibri"/>
                <a:cs typeface="Calibri"/>
                <a:sym typeface="Calibri"/>
              </a:defRPr>
            </a:lvl3pPr>
            <a:lvl4pPr marL="1028700" marR="0" lvl="3" indent="0" algn="l" rtl="0">
              <a:spcBef>
                <a:spcPts val="210"/>
              </a:spcBef>
              <a:buClr>
                <a:srgbClr val="8BA8D7"/>
              </a:buClr>
              <a:buFont typeface="Arial"/>
              <a:buNone/>
              <a:defRPr sz="1050" b="0" i="0" u="none" strike="noStrike" cap="none">
                <a:solidFill>
                  <a:srgbClr val="8BA8D7"/>
                </a:solidFill>
                <a:latin typeface="Calibri"/>
                <a:ea typeface="Calibri"/>
                <a:cs typeface="Calibri"/>
                <a:sym typeface="Calibri"/>
              </a:defRPr>
            </a:lvl4pPr>
            <a:lvl5pPr marL="1371600" marR="0" lvl="4" indent="0" algn="l" rtl="0">
              <a:spcBef>
                <a:spcPts val="210"/>
              </a:spcBef>
              <a:buClr>
                <a:srgbClr val="8BA8D7"/>
              </a:buClr>
              <a:buFont typeface="Arial"/>
              <a:buNone/>
              <a:defRPr sz="1050" b="0" i="0" u="none" strike="noStrike" cap="none">
                <a:solidFill>
                  <a:srgbClr val="8BA8D7"/>
                </a:solidFill>
                <a:latin typeface="Calibri"/>
                <a:ea typeface="Calibri"/>
                <a:cs typeface="Calibri"/>
                <a:sym typeface="Calibri"/>
              </a:defRPr>
            </a:lvl5pPr>
            <a:lvl6pPr marL="1714500" marR="0" lvl="5" indent="0" algn="l" rtl="0">
              <a:spcBef>
                <a:spcPts val="210"/>
              </a:spcBef>
              <a:buClr>
                <a:srgbClr val="8BA8D7"/>
              </a:buClr>
              <a:buFont typeface="Arial"/>
              <a:buNone/>
              <a:defRPr sz="1050" b="0" i="0" u="none" strike="noStrike" cap="none">
                <a:solidFill>
                  <a:srgbClr val="8BA8D7"/>
                </a:solidFill>
                <a:latin typeface="Calibri"/>
                <a:ea typeface="Calibri"/>
                <a:cs typeface="Calibri"/>
                <a:sym typeface="Calibri"/>
              </a:defRPr>
            </a:lvl6pPr>
            <a:lvl7pPr marL="2057400" marR="0" lvl="6" indent="0" algn="l" rtl="0">
              <a:spcBef>
                <a:spcPts val="210"/>
              </a:spcBef>
              <a:buClr>
                <a:srgbClr val="8BA8D7"/>
              </a:buClr>
              <a:buFont typeface="Arial"/>
              <a:buNone/>
              <a:defRPr sz="1050" b="0" i="0" u="none" strike="noStrike" cap="none">
                <a:solidFill>
                  <a:srgbClr val="8BA8D7"/>
                </a:solidFill>
                <a:latin typeface="Calibri"/>
                <a:ea typeface="Calibri"/>
                <a:cs typeface="Calibri"/>
                <a:sym typeface="Calibri"/>
              </a:defRPr>
            </a:lvl7pPr>
            <a:lvl8pPr marL="2400300" marR="0" lvl="7" indent="0" algn="l" rtl="0">
              <a:spcBef>
                <a:spcPts val="210"/>
              </a:spcBef>
              <a:buClr>
                <a:srgbClr val="8BA8D7"/>
              </a:buClr>
              <a:buFont typeface="Arial"/>
              <a:buNone/>
              <a:defRPr sz="1050" b="0" i="0" u="none" strike="noStrike" cap="none">
                <a:solidFill>
                  <a:srgbClr val="8BA8D7"/>
                </a:solidFill>
                <a:latin typeface="Calibri"/>
                <a:ea typeface="Calibri"/>
                <a:cs typeface="Calibri"/>
                <a:sym typeface="Calibri"/>
              </a:defRPr>
            </a:lvl8pPr>
            <a:lvl9pPr marL="2743200" marR="0" lvl="8" indent="0" algn="l" rtl="0">
              <a:spcBef>
                <a:spcPts val="210"/>
              </a:spcBef>
              <a:buClr>
                <a:srgbClr val="8BA8D7"/>
              </a:buClr>
              <a:buFont typeface="Arial"/>
              <a:buNone/>
              <a:defRPr sz="1050" b="0" i="0" u="none" strike="noStrike" cap="none">
                <a:solidFill>
                  <a:srgbClr val="8BA8D7"/>
                </a:solidFill>
                <a:latin typeface="Calibri"/>
                <a:ea typeface="Calibri"/>
                <a:cs typeface="Calibri"/>
                <a:sym typeface="Calibri"/>
              </a:defRPr>
            </a:lvl9pPr>
          </a:lstStyle>
          <a:p>
            <a:endParaRPr/>
          </a:p>
        </p:txBody>
      </p:sp>
      <p:sp>
        <p:nvSpPr>
          <p:cNvPr id="28" name="Shape 28"/>
          <p:cNvSpPr txBox="1">
            <a:spLocks noGrp="1"/>
          </p:cNvSpPr>
          <p:nvPr>
            <p:ph type="body" idx="3"/>
          </p:nvPr>
        </p:nvSpPr>
        <p:spPr>
          <a:xfrm>
            <a:off x="-44" y="5661250"/>
            <a:ext cx="11582443" cy="295161"/>
          </a:xfrm>
          <a:prstGeom prst="rect">
            <a:avLst/>
          </a:prstGeom>
          <a:noFill/>
          <a:ln>
            <a:noFill/>
          </a:ln>
        </p:spPr>
        <p:txBody>
          <a:bodyPr lIns="91425" tIns="91425" rIns="91425" bIns="91425" anchor="t" anchorCtr="0"/>
          <a:lstStyle>
            <a:lvl1pPr marL="0" marR="0" lvl="0" indent="0" algn="r" rtl="0">
              <a:spcBef>
                <a:spcPts val="210"/>
              </a:spcBef>
              <a:buClr>
                <a:schemeClr val="accent2"/>
              </a:buClr>
              <a:buFont typeface="Arial"/>
              <a:buNone/>
              <a:defRPr sz="1050" b="0" i="1" u="none" strike="noStrike" cap="none">
                <a:solidFill>
                  <a:schemeClr val="accent2"/>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title"/>
          </p:nvPr>
        </p:nvSpPr>
        <p:spPr>
          <a:xfrm>
            <a:off x="609602" y="159904"/>
            <a:ext cx="10972799" cy="604800"/>
          </a:xfrm>
          <a:prstGeom prst="rect">
            <a:avLst/>
          </a:prstGeom>
          <a:noFill/>
          <a:ln>
            <a:noFill/>
          </a:ln>
        </p:spPr>
        <p:txBody>
          <a:bodyPr lIns="91425" tIns="91425" rIns="91425" bIns="91425" anchor="ctr" anchorCtr="0"/>
          <a:lstStyle>
            <a:lvl1pPr marL="0" marR="0" lvl="0" indent="0" algn="ctr" rtl="0">
              <a:spcBef>
                <a:spcPts val="0"/>
              </a:spcBef>
              <a:buClr>
                <a:schemeClr val="accent1"/>
              </a:buClr>
              <a:buFont typeface="Calibri"/>
              <a:buNone/>
              <a:defRPr sz="2400" b="1" i="0" u="none" strike="noStrike" cap="none">
                <a:solidFill>
                  <a:schemeClr val="accent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pic>
        <p:nvPicPr>
          <p:cNvPr id="30" name="Shape 30"/>
          <p:cNvPicPr preferRelativeResize="0"/>
          <p:nvPr/>
        </p:nvPicPr>
        <p:blipFill rotWithShape="1">
          <a:blip r:embed="rId3">
            <a:alphaModFix/>
          </a:blip>
          <a:srcRect/>
          <a:stretch/>
        </p:blipFill>
        <p:spPr>
          <a:xfrm>
            <a:off x="10288801" y="6226569"/>
            <a:ext cx="1765027" cy="514799"/>
          </a:xfrm>
          <a:prstGeom prst="rect">
            <a:avLst/>
          </a:prstGeom>
          <a:noFill/>
          <a:ln>
            <a:noFill/>
          </a:ln>
        </p:spPr>
      </p:pic>
      <p:pic>
        <p:nvPicPr>
          <p:cNvPr id="31" name="Shape 31"/>
          <p:cNvPicPr preferRelativeResize="0"/>
          <p:nvPr/>
        </p:nvPicPr>
        <p:blipFill rotWithShape="1">
          <a:blip r:embed="rId4">
            <a:alphaModFix/>
          </a:blip>
          <a:srcRect/>
          <a:stretch/>
        </p:blipFill>
        <p:spPr>
          <a:xfrm>
            <a:off x="118801" y="6447602"/>
            <a:ext cx="2972697" cy="291599"/>
          </a:xfrm>
          <a:prstGeom prst="rect">
            <a:avLst/>
          </a:prstGeom>
          <a:noFill/>
          <a:ln>
            <a:noFill/>
          </a:ln>
        </p:spPr>
      </p:pic>
      <p:pic>
        <p:nvPicPr>
          <p:cNvPr id="32" name="Shape 32" descr="Heartbeat.png"/>
          <p:cNvPicPr preferRelativeResize="0"/>
          <p:nvPr/>
        </p:nvPicPr>
        <p:blipFill rotWithShape="1">
          <a:blip r:embed="rId5">
            <a:alphaModFix/>
          </a:blip>
          <a:srcRect r="37971" b="1132"/>
          <a:stretch/>
        </p:blipFill>
        <p:spPr>
          <a:xfrm>
            <a:off x="12391" y="6119705"/>
            <a:ext cx="3336320" cy="333631"/>
          </a:xfrm>
          <a:prstGeom prst="rect">
            <a:avLst/>
          </a:prstGeom>
          <a:noFill/>
          <a:ln>
            <a:noFill/>
          </a:ln>
        </p:spPr>
      </p:pic>
    </p:spTree>
    <p:extLst>
      <p:ext uri="{BB962C8B-B14F-4D97-AF65-F5344CB8AC3E}">
        <p14:creationId xmlns:p14="http://schemas.microsoft.com/office/powerpoint/2010/main" val="381976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magen y explica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5" y="3140968"/>
            <a:ext cx="10271787" cy="417054"/>
          </a:xfrm>
        </p:spPr>
        <p:txBody>
          <a:bodyPr anchor="b">
            <a:noAutofit/>
          </a:bodyPr>
          <a:lstStyle>
            <a:lvl1pPr marL="0" indent="0" algn="ctr">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18" name="2 Marcador de contenido"/>
          <p:cNvSpPr>
            <a:spLocks noGrp="1"/>
          </p:cNvSpPr>
          <p:nvPr>
            <p:ph idx="11"/>
          </p:nvPr>
        </p:nvSpPr>
        <p:spPr>
          <a:xfrm>
            <a:off x="1" y="3573016"/>
            <a:ext cx="11183211" cy="2088232"/>
          </a:xfrm>
        </p:spPr>
        <p:txBody>
          <a:bodyPr>
            <a:noAutofit/>
          </a:bodyPr>
          <a:lstStyle>
            <a:lvl1pPr marL="606029" indent="-198835">
              <a:spcBef>
                <a:spcPts val="450"/>
              </a:spcBef>
              <a:buFontTx/>
              <a:buBlip>
                <a:blip r:embed="rId3"/>
              </a:buBlip>
              <a:defRPr sz="1800">
                <a:solidFill>
                  <a:schemeClr val="accent1"/>
                </a:solidFill>
              </a:defRPr>
            </a:lvl1pPr>
            <a:lvl2pPr marL="1143000" indent="-198835">
              <a:spcBef>
                <a:spcPts val="450"/>
              </a:spcBef>
              <a:buClr>
                <a:schemeClr val="tx2"/>
              </a:buClr>
              <a:buSzPct val="100000"/>
              <a:buFont typeface="Wingdings" panose="05000000000000000000" pitchFamily="2" charset="2"/>
              <a:buChar char="v"/>
              <a:defRPr sz="1500">
                <a:solidFill>
                  <a:schemeClr val="accent1"/>
                </a:solidFill>
              </a:defRPr>
            </a:lvl2pPr>
            <a:lvl3pPr marL="1679972" indent="-198835">
              <a:spcBef>
                <a:spcPts val="450"/>
              </a:spcBef>
              <a:buClr>
                <a:schemeClr val="tx2"/>
              </a:buClr>
              <a:buSzPct val="100000"/>
              <a:buFont typeface="Wingdings" panose="05000000000000000000" pitchFamily="2" charset="2"/>
              <a:buChar char="ü"/>
              <a:defRPr sz="1200">
                <a:solidFill>
                  <a:schemeClr val="accent1"/>
                </a:solidFill>
              </a:defRPr>
            </a:lvl3pPr>
            <a:lvl4pPr marL="2156222" indent="-138113">
              <a:spcBef>
                <a:spcPts val="450"/>
              </a:spcBef>
              <a:buClr>
                <a:schemeClr val="tx2"/>
              </a:buClr>
              <a:defRPr sz="1200">
                <a:solidFill>
                  <a:schemeClr val="accent1"/>
                </a:solidFill>
              </a:defRPr>
            </a:lvl4pPr>
            <a:lvl5pPr marL="2693194" indent="-139304">
              <a:spcBef>
                <a:spcPts val="450"/>
              </a:spcBef>
              <a:buClr>
                <a:schemeClr val="tx2"/>
              </a:buClr>
              <a:defRPr sz="12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2400" b="1">
                <a:solidFill>
                  <a:schemeClr val="accent1"/>
                </a:solidFill>
              </a:defRPr>
            </a:lvl1pPr>
          </a:lstStyle>
          <a:p>
            <a:r>
              <a:rPr lang="es-ES" dirty="0" smtClean="0"/>
              <a:t>Título de diapositiva: es obligatorio</a:t>
            </a:r>
            <a:endParaRPr lang="es-ES" dirty="0"/>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128069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os áreas con cabecer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3"/>
            <a:ext cx="5386917" cy="906115"/>
          </a:xfrm>
        </p:spPr>
        <p:txBody>
          <a:bodyPr anchor="b"/>
          <a:lstStyle>
            <a:lvl1pPr marL="0" indent="0" algn="ctr">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2" y="908724"/>
            <a:ext cx="5386917" cy="906115"/>
          </a:xfrm>
        </p:spPr>
        <p:txBody>
          <a:bodyPr anchor="b"/>
          <a:lstStyle>
            <a:lvl1pPr marL="0" indent="0" algn="ctr">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6"/>
            <a:ext cx="6000032" cy="3774405"/>
          </a:xfrm>
        </p:spPr>
        <p:txBody>
          <a:bodyPr/>
          <a:lstStyle>
            <a:lvl1pPr marL="606029" indent="-198835">
              <a:spcBef>
                <a:spcPts val="450"/>
              </a:spcBef>
              <a:buFontTx/>
              <a:buBlip>
                <a:blip r:embed="rId3"/>
              </a:buBlip>
              <a:defRPr sz="1650">
                <a:solidFill>
                  <a:schemeClr val="accent1"/>
                </a:solidFill>
              </a:defRPr>
            </a:lvl1pPr>
            <a:lvl2pPr marL="1143000" indent="-198835">
              <a:spcBef>
                <a:spcPts val="450"/>
              </a:spcBef>
              <a:buClr>
                <a:schemeClr val="tx2"/>
              </a:buClr>
              <a:buSzPct val="100000"/>
              <a:buFont typeface="Wingdings" panose="05000000000000000000" pitchFamily="2" charset="2"/>
              <a:buChar char="v"/>
              <a:defRPr sz="1500">
                <a:solidFill>
                  <a:schemeClr val="accent1"/>
                </a:solidFill>
              </a:defRPr>
            </a:lvl2pPr>
            <a:lvl3pPr marL="1679972" indent="-198835">
              <a:spcBef>
                <a:spcPts val="450"/>
              </a:spcBef>
              <a:buClr>
                <a:schemeClr val="tx2"/>
              </a:buClr>
              <a:buSzPct val="100000"/>
              <a:buFont typeface="Wingdings" panose="05000000000000000000" pitchFamily="2" charset="2"/>
              <a:buChar char="ü"/>
              <a:defRPr sz="1350">
                <a:solidFill>
                  <a:schemeClr val="accent1"/>
                </a:solidFill>
              </a:defRPr>
            </a:lvl3pPr>
            <a:lvl4pPr marL="2156222" indent="-138113">
              <a:spcBef>
                <a:spcPts val="450"/>
              </a:spcBef>
              <a:buClr>
                <a:schemeClr val="tx2"/>
              </a:buClr>
              <a:defRPr sz="1350">
                <a:solidFill>
                  <a:schemeClr val="accent1"/>
                </a:solidFill>
              </a:defRPr>
            </a:lvl4pPr>
            <a:lvl5pPr marL="2693194" indent="-139304">
              <a:spcBef>
                <a:spcPts val="450"/>
              </a:spcBef>
              <a:buClr>
                <a:schemeClr val="tx2"/>
              </a:buClr>
              <a:defRPr sz="135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6"/>
            <a:ext cx="5384800" cy="3774405"/>
          </a:xfrm>
        </p:spPr>
        <p:txBody>
          <a:bodyPr/>
          <a:lstStyle>
            <a:lvl1pPr marL="198835" indent="-198835">
              <a:spcBef>
                <a:spcPts val="450"/>
              </a:spcBef>
              <a:buFontTx/>
              <a:buBlip>
                <a:blip r:embed="rId3"/>
              </a:buBlip>
              <a:defRPr sz="1650">
                <a:solidFill>
                  <a:schemeClr val="accent1"/>
                </a:solidFill>
              </a:defRPr>
            </a:lvl1pPr>
            <a:lvl2pPr marL="735806" indent="-198835">
              <a:spcBef>
                <a:spcPts val="450"/>
              </a:spcBef>
              <a:buClr>
                <a:schemeClr val="tx2"/>
              </a:buClr>
              <a:buSzPct val="100000"/>
              <a:buFont typeface="Wingdings" panose="05000000000000000000" pitchFamily="2" charset="2"/>
              <a:buChar char="v"/>
              <a:defRPr sz="1500">
                <a:solidFill>
                  <a:schemeClr val="accent1"/>
                </a:solidFill>
              </a:defRPr>
            </a:lvl2pPr>
            <a:lvl3pPr marL="1282304" indent="-198835">
              <a:spcBef>
                <a:spcPts val="450"/>
              </a:spcBef>
              <a:buClr>
                <a:schemeClr val="tx2"/>
              </a:buClr>
              <a:buSzPct val="100000"/>
              <a:buFont typeface="Wingdings" panose="05000000000000000000" pitchFamily="2" charset="2"/>
              <a:buChar char="ü"/>
              <a:defRPr sz="1350">
                <a:solidFill>
                  <a:schemeClr val="accent1"/>
                </a:solidFill>
              </a:defRPr>
            </a:lvl3pPr>
            <a:lvl4pPr marL="1749029" indent="-138113">
              <a:spcBef>
                <a:spcPts val="450"/>
              </a:spcBef>
              <a:buClr>
                <a:schemeClr val="tx2"/>
              </a:buClr>
              <a:defRPr sz="1350">
                <a:solidFill>
                  <a:schemeClr val="accent1"/>
                </a:solidFill>
              </a:defRPr>
            </a:lvl4pPr>
            <a:lvl5pPr marL="2286000" indent="-129779">
              <a:spcBef>
                <a:spcPts val="450"/>
              </a:spcBef>
              <a:buClr>
                <a:schemeClr val="tx2"/>
              </a:buClr>
              <a:defRPr sz="135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2400" b="1">
                <a:solidFill>
                  <a:schemeClr val="accent1"/>
                </a:solidFill>
              </a:defRPr>
            </a:lvl1pPr>
          </a:lstStyle>
          <a:p>
            <a:r>
              <a:rPr lang="es-ES" dirty="0" smtClean="0"/>
              <a:t>Título de diapositiva: es obligatorio</a:t>
            </a:r>
            <a:endParaRPr lang="es-ES" dirty="0"/>
          </a:p>
        </p:txBody>
      </p:sp>
      <p:pic>
        <p:nvPicPr>
          <p:cNvPr id="23" name="Imagen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11"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231159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os áreas">
    <p:bg>
      <p:bgPr>
        <a:blipFill rotWithShape="1">
          <a:blip r:embed="rId2">
            <a:alphaModFix/>
          </a:blip>
          <a:stretch>
            <a:fillRect/>
          </a:stretch>
        </a:blipFill>
        <a:effectLst/>
      </p:bgPr>
    </p:bg>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1" y="1015676"/>
            <a:ext cx="5999988" cy="4645573"/>
          </a:xfrm>
          <a:prstGeom prst="rect">
            <a:avLst/>
          </a:prstGeom>
          <a:noFill/>
          <a:ln>
            <a:noFill/>
          </a:ln>
        </p:spPr>
        <p:txBody>
          <a:bodyPr lIns="91425" tIns="91425" rIns="91425" bIns="91425" anchor="t" anchorCtr="0"/>
          <a:lstStyle>
            <a:lvl1pPr marL="606029" marR="0" lvl="0" indent="-91678" algn="l" rtl="0">
              <a:spcBef>
                <a:spcPts val="450"/>
              </a:spcBef>
              <a:buClr>
                <a:schemeClr val="accent1"/>
              </a:buClr>
              <a:buSzPct val="100000"/>
              <a:buFont typeface="Arial"/>
              <a:buChar char="•"/>
              <a:defRPr sz="1800" b="0" i="0" u="none" strike="noStrike" cap="none">
                <a:solidFill>
                  <a:schemeClr val="accent1"/>
                </a:solidFill>
                <a:latin typeface="Calibri"/>
                <a:ea typeface="Calibri"/>
                <a:cs typeface="Calibri"/>
                <a:sym typeface="Calibri"/>
              </a:defRPr>
            </a:lvl1pPr>
            <a:lvl2pPr marL="1143000" marR="0" lvl="1" indent="-95250" algn="l" rtl="0">
              <a:spcBef>
                <a:spcPts val="450"/>
              </a:spcBef>
              <a:buClr>
                <a:schemeClr val="dk2"/>
              </a:buClr>
              <a:buSzPct val="100000"/>
              <a:buFont typeface="Noto Sans Symbols"/>
              <a:buChar char="❖"/>
              <a:defRPr sz="1650" b="0" i="0" u="none" strike="noStrike" cap="none">
                <a:solidFill>
                  <a:schemeClr val="accent1"/>
                </a:solidFill>
                <a:latin typeface="Calibri"/>
                <a:ea typeface="Calibri"/>
                <a:cs typeface="Calibri"/>
                <a:sym typeface="Calibri"/>
              </a:defRPr>
            </a:lvl2pPr>
            <a:lvl3pPr marL="1679972" marR="0" lvl="2" indent="-108347" algn="l" rtl="0">
              <a:spcBef>
                <a:spcPts val="450"/>
              </a:spcBef>
              <a:buClr>
                <a:schemeClr val="dk2"/>
              </a:buClr>
              <a:buSzPct val="100000"/>
              <a:buFont typeface="Noto Sans Symbols"/>
              <a:buChar char="✓"/>
              <a:defRPr sz="1500" b="0" i="0" u="none" strike="noStrike" cap="none">
                <a:solidFill>
                  <a:schemeClr val="accent1"/>
                </a:solidFill>
                <a:latin typeface="Calibri"/>
                <a:ea typeface="Calibri"/>
                <a:cs typeface="Calibri"/>
                <a:sym typeface="Calibri"/>
              </a:defRPr>
            </a:lvl3pPr>
            <a:lvl4pPr marL="2156222" marR="0" lvl="3" indent="-51197" algn="l" rtl="0">
              <a:spcBef>
                <a:spcPts val="450"/>
              </a:spcBef>
              <a:buClr>
                <a:schemeClr val="dk2"/>
              </a:buClr>
              <a:buSzPct val="100000"/>
              <a:buFont typeface="Arial"/>
              <a:buChar char="–"/>
              <a:defRPr sz="1500" b="0" i="0" u="none" strike="noStrike" cap="none">
                <a:solidFill>
                  <a:schemeClr val="accent1"/>
                </a:solidFill>
                <a:latin typeface="Calibri"/>
                <a:ea typeface="Calibri"/>
                <a:cs typeface="Calibri"/>
                <a:sym typeface="Calibri"/>
              </a:defRPr>
            </a:lvl4pPr>
            <a:lvl5pPr marL="2693194" marR="0" lvl="4" indent="-45244" algn="l" rtl="0">
              <a:spcBef>
                <a:spcPts val="450"/>
              </a:spcBef>
              <a:buClr>
                <a:schemeClr val="dk2"/>
              </a:buClr>
              <a:buSzPct val="100000"/>
              <a:buFont typeface="Arial"/>
              <a:buChar char="»"/>
              <a:defRPr sz="1500" b="0" i="0" u="none" strike="noStrike" cap="none">
                <a:solidFill>
                  <a:schemeClr val="accent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4" y="5661250"/>
            <a:ext cx="11582443" cy="295161"/>
          </a:xfrm>
          <a:prstGeom prst="rect">
            <a:avLst/>
          </a:prstGeom>
          <a:noFill/>
          <a:ln>
            <a:noFill/>
          </a:ln>
        </p:spPr>
        <p:txBody>
          <a:bodyPr lIns="91425" tIns="91425" rIns="91425" bIns="91425" anchor="t" anchorCtr="0"/>
          <a:lstStyle>
            <a:lvl1pPr marL="0" marR="0" lvl="0" indent="0" algn="r" rtl="0">
              <a:spcBef>
                <a:spcPts val="210"/>
              </a:spcBef>
              <a:buClr>
                <a:schemeClr val="accent2"/>
              </a:buClr>
              <a:buFont typeface="Arial"/>
              <a:buNone/>
              <a:defRPr sz="1050" b="0" i="1" u="none" strike="noStrike" cap="none">
                <a:solidFill>
                  <a:schemeClr val="accent2"/>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3"/>
          </p:nvPr>
        </p:nvSpPr>
        <p:spPr>
          <a:xfrm>
            <a:off x="6183809" y="1015676"/>
            <a:ext cx="5384799" cy="4645573"/>
          </a:xfrm>
          <a:prstGeom prst="rect">
            <a:avLst/>
          </a:prstGeom>
          <a:noFill/>
          <a:ln>
            <a:noFill/>
          </a:ln>
        </p:spPr>
        <p:txBody>
          <a:bodyPr lIns="91425" tIns="91425" rIns="91425" bIns="91425" anchor="t" anchorCtr="0"/>
          <a:lstStyle>
            <a:lvl1pPr marL="198835" marR="0" lvl="0" indent="-84535" algn="l" rtl="0">
              <a:spcBef>
                <a:spcPts val="450"/>
              </a:spcBef>
              <a:buClr>
                <a:schemeClr val="accent1"/>
              </a:buClr>
              <a:buSzPct val="100000"/>
              <a:buFont typeface="Arial"/>
              <a:buChar char="•"/>
              <a:defRPr sz="1800" b="0" i="0" u="none" strike="noStrike" cap="none">
                <a:solidFill>
                  <a:schemeClr val="accent1"/>
                </a:solidFill>
                <a:latin typeface="Calibri"/>
                <a:ea typeface="Calibri"/>
                <a:cs typeface="Calibri"/>
                <a:sym typeface="Calibri"/>
              </a:defRPr>
            </a:lvl1pPr>
            <a:lvl2pPr marL="735806" marR="0" lvl="1" indent="-97631" algn="l" rtl="0">
              <a:spcBef>
                <a:spcPts val="450"/>
              </a:spcBef>
              <a:buClr>
                <a:schemeClr val="dk2"/>
              </a:buClr>
              <a:buSzPct val="100000"/>
              <a:buFont typeface="Noto Sans Symbols"/>
              <a:buChar char="❖"/>
              <a:defRPr sz="1650" b="0" i="0" u="none" strike="noStrike" cap="none">
                <a:solidFill>
                  <a:schemeClr val="accent1"/>
                </a:solidFill>
                <a:latin typeface="Calibri"/>
                <a:ea typeface="Calibri"/>
                <a:cs typeface="Calibri"/>
                <a:sym typeface="Calibri"/>
              </a:defRPr>
            </a:lvl2pPr>
            <a:lvl3pPr marL="1282304" marR="0" lvl="2" indent="-120254" algn="l" rtl="0">
              <a:spcBef>
                <a:spcPts val="450"/>
              </a:spcBef>
              <a:buClr>
                <a:schemeClr val="dk2"/>
              </a:buClr>
              <a:buSzPct val="100000"/>
              <a:buFont typeface="Noto Sans Symbols"/>
              <a:buChar char="✓"/>
              <a:defRPr sz="1500" b="0" i="0" u="none" strike="noStrike" cap="none">
                <a:solidFill>
                  <a:schemeClr val="accent1"/>
                </a:solidFill>
                <a:latin typeface="Calibri"/>
                <a:ea typeface="Calibri"/>
                <a:cs typeface="Calibri"/>
                <a:sym typeface="Calibri"/>
              </a:defRPr>
            </a:lvl3pPr>
            <a:lvl4pPr marL="1749029" marR="0" lvl="3" indent="-44054" algn="l" rtl="0">
              <a:spcBef>
                <a:spcPts val="450"/>
              </a:spcBef>
              <a:buClr>
                <a:schemeClr val="dk2"/>
              </a:buClr>
              <a:buSzPct val="100000"/>
              <a:buFont typeface="Arial"/>
              <a:buChar char="–"/>
              <a:defRPr sz="1500" b="0" i="0" u="none" strike="noStrike" cap="none">
                <a:solidFill>
                  <a:schemeClr val="accent1"/>
                </a:solidFill>
                <a:latin typeface="Calibri"/>
                <a:ea typeface="Calibri"/>
                <a:cs typeface="Calibri"/>
                <a:sym typeface="Calibri"/>
              </a:defRPr>
            </a:lvl4pPr>
            <a:lvl5pPr marL="2286000" marR="0" lvl="4" indent="-38100" algn="l" rtl="0">
              <a:spcBef>
                <a:spcPts val="450"/>
              </a:spcBef>
              <a:buClr>
                <a:schemeClr val="dk2"/>
              </a:buClr>
              <a:buSzPct val="100000"/>
              <a:buFont typeface="Arial"/>
              <a:buChar char="»"/>
              <a:defRPr sz="1500" b="0" i="0" u="none" strike="noStrike" cap="none">
                <a:solidFill>
                  <a:schemeClr val="accent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title"/>
          </p:nvPr>
        </p:nvSpPr>
        <p:spPr>
          <a:xfrm>
            <a:off x="609602" y="159904"/>
            <a:ext cx="10972799" cy="604800"/>
          </a:xfrm>
          <a:prstGeom prst="rect">
            <a:avLst/>
          </a:prstGeom>
          <a:noFill/>
          <a:ln>
            <a:noFill/>
          </a:ln>
        </p:spPr>
        <p:txBody>
          <a:bodyPr lIns="91425" tIns="91425" rIns="91425" bIns="91425" anchor="ctr" anchorCtr="0"/>
          <a:lstStyle>
            <a:lvl1pPr marL="0" marR="0" lvl="0" indent="0" algn="ctr" rtl="0">
              <a:spcBef>
                <a:spcPts val="0"/>
              </a:spcBef>
              <a:buClr>
                <a:schemeClr val="accent1"/>
              </a:buClr>
              <a:buFont typeface="Calibri"/>
              <a:buNone/>
              <a:defRPr sz="2400" b="1" i="0" u="none" strike="noStrike" cap="none">
                <a:solidFill>
                  <a:schemeClr val="accent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pic>
        <p:nvPicPr>
          <p:cNvPr id="38" name="Shape 38"/>
          <p:cNvPicPr preferRelativeResize="0"/>
          <p:nvPr/>
        </p:nvPicPr>
        <p:blipFill rotWithShape="1">
          <a:blip r:embed="rId3">
            <a:alphaModFix/>
          </a:blip>
          <a:srcRect/>
          <a:stretch/>
        </p:blipFill>
        <p:spPr>
          <a:xfrm>
            <a:off x="10288801" y="6226569"/>
            <a:ext cx="1765027" cy="514799"/>
          </a:xfrm>
          <a:prstGeom prst="rect">
            <a:avLst/>
          </a:prstGeom>
          <a:noFill/>
          <a:ln>
            <a:noFill/>
          </a:ln>
        </p:spPr>
      </p:pic>
      <p:pic>
        <p:nvPicPr>
          <p:cNvPr id="39" name="Shape 39"/>
          <p:cNvPicPr preferRelativeResize="0"/>
          <p:nvPr/>
        </p:nvPicPr>
        <p:blipFill rotWithShape="1">
          <a:blip r:embed="rId4">
            <a:alphaModFix/>
          </a:blip>
          <a:srcRect/>
          <a:stretch/>
        </p:blipFill>
        <p:spPr>
          <a:xfrm>
            <a:off x="118801" y="6447602"/>
            <a:ext cx="2972697" cy="291599"/>
          </a:xfrm>
          <a:prstGeom prst="rect">
            <a:avLst/>
          </a:prstGeom>
          <a:noFill/>
          <a:ln>
            <a:noFill/>
          </a:ln>
        </p:spPr>
      </p:pic>
      <p:pic>
        <p:nvPicPr>
          <p:cNvPr id="40" name="Shape 40" descr="Heartbeat.png"/>
          <p:cNvPicPr preferRelativeResize="0"/>
          <p:nvPr/>
        </p:nvPicPr>
        <p:blipFill rotWithShape="1">
          <a:blip r:embed="rId5">
            <a:alphaModFix/>
          </a:blip>
          <a:srcRect r="37971" b="1132"/>
          <a:stretch/>
        </p:blipFill>
        <p:spPr>
          <a:xfrm>
            <a:off x="12391" y="6119705"/>
            <a:ext cx="3336320" cy="333631"/>
          </a:xfrm>
          <a:prstGeom prst="rect">
            <a:avLst/>
          </a:prstGeom>
          <a:noFill/>
          <a:ln>
            <a:noFill/>
          </a:ln>
        </p:spPr>
      </p:pic>
    </p:spTree>
    <p:extLst>
      <p:ext uri="{BB962C8B-B14F-4D97-AF65-F5344CB8AC3E}">
        <p14:creationId xmlns:p14="http://schemas.microsoft.com/office/powerpoint/2010/main" val="4054744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olos y subnive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4" name="Imagen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8"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366284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os áreas con cabeceras">
    <p:bg>
      <p:bgPr>
        <a:blipFill rotWithShape="1">
          <a:blip r:embed="rId2">
            <a:alphaModFix/>
          </a:blip>
          <a:stretch>
            <a:fillRect/>
          </a:stretch>
        </a:blipFill>
        <a:effectLst/>
      </p:bgPr>
    </p:bg>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609600" y="908722"/>
            <a:ext cx="5386917" cy="906115"/>
          </a:xfrm>
          <a:prstGeom prst="rect">
            <a:avLst/>
          </a:prstGeom>
          <a:noFill/>
          <a:ln>
            <a:noFill/>
          </a:ln>
        </p:spPr>
        <p:txBody>
          <a:bodyPr lIns="91425" tIns="91425" rIns="91425" bIns="91425" anchor="b" anchorCtr="0"/>
          <a:lstStyle>
            <a:lvl1pPr marL="0" marR="0" lvl="0" indent="0" algn="ctr" rtl="0">
              <a:spcBef>
                <a:spcPts val="360"/>
              </a:spcBef>
              <a:buClr>
                <a:schemeClr val="dk2"/>
              </a:buClr>
              <a:buFont typeface="Arial"/>
              <a:buNone/>
              <a:defRPr sz="1800" b="1" i="0" u="none" strike="noStrike" cap="none">
                <a:solidFill>
                  <a:schemeClr val="dk2"/>
                </a:solidFill>
                <a:latin typeface="Calibri"/>
                <a:ea typeface="Calibri"/>
                <a:cs typeface="Calibri"/>
                <a:sym typeface="Calibri"/>
              </a:defRPr>
            </a:lvl1pPr>
            <a:lvl2pPr marL="342900" marR="0" lvl="1" indent="0" algn="l" rtl="0">
              <a:spcBef>
                <a:spcPts val="3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spcBef>
                <a:spcPts val="270"/>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192011" y="908723"/>
            <a:ext cx="5386917" cy="906115"/>
          </a:xfrm>
          <a:prstGeom prst="rect">
            <a:avLst/>
          </a:prstGeom>
          <a:noFill/>
          <a:ln>
            <a:noFill/>
          </a:ln>
        </p:spPr>
        <p:txBody>
          <a:bodyPr lIns="91425" tIns="91425" rIns="91425" bIns="91425" anchor="b" anchorCtr="0"/>
          <a:lstStyle>
            <a:lvl1pPr marL="0" marR="0" lvl="0" indent="0" algn="ctr" rtl="0">
              <a:spcBef>
                <a:spcPts val="360"/>
              </a:spcBef>
              <a:buClr>
                <a:schemeClr val="dk2"/>
              </a:buClr>
              <a:buFont typeface="Arial"/>
              <a:buNone/>
              <a:defRPr sz="1800" b="1" i="0" u="none" strike="noStrike" cap="none">
                <a:solidFill>
                  <a:schemeClr val="dk2"/>
                </a:solidFill>
                <a:latin typeface="Calibri"/>
                <a:ea typeface="Calibri"/>
                <a:cs typeface="Calibri"/>
                <a:sym typeface="Calibri"/>
              </a:defRPr>
            </a:lvl1pPr>
            <a:lvl2pPr marL="342900" marR="0" lvl="1" indent="0" algn="l" rtl="0">
              <a:spcBef>
                <a:spcPts val="3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spcBef>
                <a:spcPts val="270"/>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3" y="1886843"/>
            <a:ext cx="6000032" cy="3774404"/>
          </a:xfrm>
          <a:prstGeom prst="rect">
            <a:avLst/>
          </a:prstGeom>
          <a:noFill/>
          <a:ln>
            <a:noFill/>
          </a:ln>
        </p:spPr>
        <p:txBody>
          <a:bodyPr lIns="91425" tIns="91425" rIns="91425" bIns="91425" anchor="t" anchorCtr="0"/>
          <a:lstStyle>
            <a:lvl1pPr marL="606029" marR="0" lvl="0" indent="-101203" algn="l" rtl="0">
              <a:spcBef>
                <a:spcPts val="450"/>
              </a:spcBef>
              <a:buClr>
                <a:schemeClr val="accent1"/>
              </a:buClr>
              <a:buSzPct val="100000"/>
              <a:buFont typeface="Arial"/>
              <a:buChar char="•"/>
              <a:defRPr sz="1650" b="0" i="0" u="none" strike="noStrike" cap="none">
                <a:solidFill>
                  <a:schemeClr val="accent1"/>
                </a:solidFill>
                <a:latin typeface="Calibri"/>
                <a:ea typeface="Calibri"/>
                <a:cs typeface="Calibri"/>
                <a:sym typeface="Calibri"/>
              </a:defRPr>
            </a:lvl1pPr>
            <a:lvl2pPr marL="1143000" marR="0" lvl="1" indent="-104775" algn="l" rtl="0">
              <a:spcBef>
                <a:spcPts val="450"/>
              </a:spcBef>
              <a:buClr>
                <a:schemeClr val="dk2"/>
              </a:buClr>
              <a:buSzPct val="100000"/>
              <a:buFont typeface="Noto Sans Symbols"/>
              <a:buChar char="❖"/>
              <a:defRPr sz="1500" b="0" i="0" u="none" strike="noStrike" cap="none">
                <a:solidFill>
                  <a:schemeClr val="accent1"/>
                </a:solidFill>
                <a:latin typeface="Calibri"/>
                <a:ea typeface="Calibri"/>
                <a:cs typeface="Calibri"/>
                <a:sym typeface="Calibri"/>
              </a:defRPr>
            </a:lvl2pPr>
            <a:lvl3pPr marL="1679972" marR="0" lvl="2" indent="-117872" algn="l" rtl="0">
              <a:spcBef>
                <a:spcPts val="450"/>
              </a:spcBef>
              <a:buClr>
                <a:schemeClr val="dk2"/>
              </a:buClr>
              <a:buSzPct val="100000"/>
              <a:buFont typeface="Noto Sans Symbols"/>
              <a:buChar char="✓"/>
              <a:defRPr sz="1350" b="0" i="0" u="none" strike="noStrike" cap="none">
                <a:solidFill>
                  <a:schemeClr val="accent1"/>
                </a:solidFill>
                <a:latin typeface="Calibri"/>
                <a:ea typeface="Calibri"/>
                <a:cs typeface="Calibri"/>
                <a:sym typeface="Calibri"/>
              </a:defRPr>
            </a:lvl3pPr>
            <a:lvl4pPr marL="2156222" marR="0" lvl="3" indent="-60722" algn="l" rtl="0">
              <a:spcBef>
                <a:spcPts val="450"/>
              </a:spcBef>
              <a:buClr>
                <a:schemeClr val="dk2"/>
              </a:buClr>
              <a:buSzPct val="100000"/>
              <a:buFont typeface="Arial"/>
              <a:buChar char="–"/>
              <a:defRPr sz="1350" b="0" i="0" u="none" strike="noStrike" cap="none">
                <a:solidFill>
                  <a:schemeClr val="accent1"/>
                </a:solidFill>
                <a:latin typeface="Calibri"/>
                <a:ea typeface="Calibri"/>
                <a:cs typeface="Calibri"/>
                <a:sym typeface="Calibri"/>
              </a:defRPr>
            </a:lvl4pPr>
            <a:lvl5pPr marL="2693194" marR="0" lvl="4" indent="-54769" algn="l" rtl="0">
              <a:spcBef>
                <a:spcPts val="450"/>
              </a:spcBef>
              <a:buClr>
                <a:schemeClr val="dk2"/>
              </a:buClr>
              <a:buSzPct val="100000"/>
              <a:buFont typeface="Arial"/>
              <a:buChar char="»"/>
              <a:defRPr sz="1350" b="0" i="0" u="none" strike="noStrike" cap="none">
                <a:solidFill>
                  <a:schemeClr val="accent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4" y="5661250"/>
            <a:ext cx="11582443" cy="295161"/>
          </a:xfrm>
          <a:prstGeom prst="rect">
            <a:avLst/>
          </a:prstGeom>
          <a:noFill/>
          <a:ln>
            <a:noFill/>
          </a:ln>
        </p:spPr>
        <p:txBody>
          <a:bodyPr lIns="91425" tIns="91425" rIns="91425" bIns="91425" anchor="t" anchorCtr="0"/>
          <a:lstStyle>
            <a:lvl1pPr marL="0" marR="0" lvl="0" indent="0" algn="r" rtl="0">
              <a:spcBef>
                <a:spcPts val="210"/>
              </a:spcBef>
              <a:buClr>
                <a:schemeClr val="accent2"/>
              </a:buClr>
              <a:buFont typeface="Arial"/>
              <a:buNone/>
              <a:defRPr sz="1050" b="0" i="1" u="none" strike="noStrike" cap="none">
                <a:solidFill>
                  <a:schemeClr val="accent2"/>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5"/>
          </p:nvPr>
        </p:nvSpPr>
        <p:spPr>
          <a:xfrm>
            <a:off x="6192011" y="1886843"/>
            <a:ext cx="5384799" cy="3774404"/>
          </a:xfrm>
          <a:prstGeom prst="rect">
            <a:avLst/>
          </a:prstGeom>
          <a:noFill/>
          <a:ln>
            <a:noFill/>
          </a:ln>
        </p:spPr>
        <p:txBody>
          <a:bodyPr lIns="91425" tIns="91425" rIns="91425" bIns="91425" anchor="t" anchorCtr="0"/>
          <a:lstStyle>
            <a:lvl1pPr marL="198835" marR="0" lvl="0" indent="-94060" algn="l" rtl="0">
              <a:spcBef>
                <a:spcPts val="450"/>
              </a:spcBef>
              <a:buClr>
                <a:schemeClr val="accent1"/>
              </a:buClr>
              <a:buSzPct val="100000"/>
              <a:buFont typeface="Arial"/>
              <a:buChar char="•"/>
              <a:defRPr sz="1650" b="0" i="0" u="none" strike="noStrike" cap="none">
                <a:solidFill>
                  <a:schemeClr val="accent1"/>
                </a:solidFill>
                <a:latin typeface="Calibri"/>
                <a:ea typeface="Calibri"/>
                <a:cs typeface="Calibri"/>
                <a:sym typeface="Calibri"/>
              </a:defRPr>
            </a:lvl1pPr>
            <a:lvl2pPr marL="735806" marR="0" lvl="1" indent="-107156" algn="l" rtl="0">
              <a:spcBef>
                <a:spcPts val="450"/>
              </a:spcBef>
              <a:buClr>
                <a:schemeClr val="dk2"/>
              </a:buClr>
              <a:buSzPct val="100000"/>
              <a:buFont typeface="Noto Sans Symbols"/>
              <a:buChar char="❖"/>
              <a:defRPr sz="1500" b="0" i="0" u="none" strike="noStrike" cap="none">
                <a:solidFill>
                  <a:schemeClr val="accent1"/>
                </a:solidFill>
                <a:latin typeface="Calibri"/>
                <a:ea typeface="Calibri"/>
                <a:cs typeface="Calibri"/>
                <a:sym typeface="Calibri"/>
              </a:defRPr>
            </a:lvl2pPr>
            <a:lvl3pPr marL="1282304" marR="0" lvl="2" indent="-120254" algn="l" rtl="0">
              <a:spcBef>
                <a:spcPts val="450"/>
              </a:spcBef>
              <a:buClr>
                <a:schemeClr val="dk2"/>
              </a:buClr>
              <a:buSzPct val="100000"/>
              <a:buFont typeface="Noto Sans Symbols"/>
              <a:buChar char="✓"/>
              <a:defRPr sz="1350" b="0" i="0" u="none" strike="noStrike" cap="none">
                <a:solidFill>
                  <a:schemeClr val="accent1"/>
                </a:solidFill>
                <a:latin typeface="Calibri"/>
                <a:ea typeface="Calibri"/>
                <a:cs typeface="Calibri"/>
                <a:sym typeface="Calibri"/>
              </a:defRPr>
            </a:lvl3pPr>
            <a:lvl4pPr marL="1749029" marR="0" lvl="3" indent="-53579" algn="l" rtl="0">
              <a:spcBef>
                <a:spcPts val="450"/>
              </a:spcBef>
              <a:buClr>
                <a:schemeClr val="dk2"/>
              </a:buClr>
              <a:buSzPct val="100000"/>
              <a:buFont typeface="Arial"/>
              <a:buChar char="–"/>
              <a:defRPr sz="1350" b="0" i="0" u="none" strike="noStrike" cap="none">
                <a:solidFill>
                  <a:schemeClr val="accent1"/>
                </a:solidFill>
                <a:latin typeface="Calibri"/>
                <a:ea typeface="Calibri"/>
                <a:cs typeface="Calibri"/>
                <a:sym typeface="Calibri"/>
              </a:defRPr>
            </a:lvl4pPr>
            <a:lvl5pPr marL="2286000" marR="0" lvl="4" indent="-47625" algn="l" rtl="0">
              <a:spcBef>
                <a:spcPts val="450"/>
              </a:spcBef>
              <a:buClr>
                <a:schemeClr val="dk2"/>
              </a:buClr>
              <a:buSzPct val="100000"/>
              <a:buFont typeface="Arial"/>
              <a:buChar char="»"/>
              <a:defRPr sz="1350" b="0" i="0" u="none" strike="noStrike" cap="none">
                <a:solidFill>
                  <a:schemeClr val="accent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title"/>
          </p:nvPr>
        </p:nvSpPr>
        <p:spPr>
          <a:xfrm>
            <a:off x="609602" y="159904"/>
            <a:ext cx="10972799" cy="604800"/>
          </a:xfrm>
          <a:prstGeom prst="rect">
            <a:avLst/>
          </a:prstGeom>
          <a:noFill/>
          <a:ln>
            <a:noFill/>
          </a:ln>
        </p:spPr>
        <p:txBody>
          <a:bodyPr lIns="91425" tIns="91425" rIns="91425" bIns="91425" anchor="ctr" anchorCtr="0"/>
          <a:lstStyle>
            <a:lvl1pPr marL="0" marR="0" lvl="0" indent="0" algn="ctr" rtl="0">
              <a:spcBef>
                <a:spcPts val="0"/>
              </a:spcBef>
              <a:buClr>
                <a:schemeClr val="accent1"/>
              </a:buClr>
              <a:buFont typeface="Calibri"/>
              <a:buNone/>
              <a:defRPr sz="2400" b="1" i="0" u="none" strike="noStrike" cap="none">
                <a:solidFill>
                  <a:schemeClr val="accent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pic>
        <p:nvPicPr>
          <p:cNvPr id="48" name="Shape 48"/>
          <p:cNvPicPr preferRelativeResize="0"/>
          <p:nvPr/>
        </p:nvPicPr>
        <p:blipFill rotWithShape="1">
          <a:blip r:embed="rId3">
            <a:alphaModFix/>
          </a:blip>
          <a:srcRect/>
          <a:stretch/>
        </p:blipFill>
        <p:spPr>
          <a:xfrm>
            <a:off x="10288801" y="6226569"/>
            <a:ext cx="1765027" cy="514799"/>
          </a:xfrm>
          <a:prstGeom prst="rect">
            <a:avLst/>
          </a:prstGeom>
          <a:noFill/>
          <a:ln>
            <a:noFill/>
          </a:ln>
        </p:spPr>
      </p:pic>
      <p:pic>
        <p:nvPicPr>
          <p:cNvPr id="49" name="Shape 49"/>
          <p:cNvPicPr preferRelativeResize="0"/>
          <p:nvPr/>
        </p:nvPicPr>
        <p:blipFill rotWithShape="1">
          <a:blip r:embed="rId4">
            <a:alphaModFix/>
          </a:blip>
          <a:srcRect/>
          <a:stretch/>
        </p:blipFill>
        <p:spPr>
          <a:xfrm>
            <a:off x="118801" y="6447602"/>
            <a:ext cx="2972697" cy="291599"/>
          </a:xfrm>
          <a:prstGeom prst="rect">
            <a:avLst/>
          </a:prstGeom>
          <a:noFill/>
          <a:ln>
            <a:noFill/>
          </a:ln>
        </p:spPr>
      </p:pic>
      <p:pic>
        <p:nvPicPr>
          <p:cNvPr id="50" name="Shape 50" descr="Heartbeat.png"/>
          <p:cNvPicPr preferRelativeResize="0"/>
          <p:nvPr/>
        </p:nvPicPr>
        <p:blipFill rotWithShape="1">
          <a:blip r:embed="rId5">
            <a:alphaModFix/>
          </a:blip>
          <a:srcRect r="37971" b="1132"/>
          <a:stretch/>
        </p:blipFill>
        <p:spPr>
          <a:xfrm>
            <a:off x="12391" y="6119705"/>
            <a:ext cx="3336320" cy="333631"/>
          </a:xfrm>
          <a:prstGeom prst="rect">
            <a:avLst/>
          </a:prstGeom>
          <a:noFill/>
          <a:ln>
            <a:noFill/>
          </a:ln>
        </p:spPr>
      </p:pic>
    </p:spTree>
    <p:extLst>
      <p:ext uri="{BB962C8B-B14F-4D97-AF65-F5344CB8AC3E}">
        <p14:creationId xmlns:p14="http://schemas.microsoft.com/office/powerpoint/2010/main" val="10043141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03/10/2017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9" r:id="rId1"/>
    <p:sldLayoutId id="2147483680" r:id="rId2"/>
    <p:sldLayoutId id="2147483670" r:id="rId3"/>
    <p:sldLayoutId id="2147483671" r:id="rId4"/>
    <p:sldLayoutId id="2147483672" r:id="rId5"/>
    <p:sldLayoutId id="2147483673" r:id="rId6"/>
    <p:sldLayoutId id="2147483674" r:id="rId7"/>
    <p:sldLayoutId id="2147483682" r:id="rId8"/>
    <p:sldLayoutId id="2147483675" r:id="rId9"/>
    <p:sldLayoutId id="2147483676" r:id="rId10"/>
    <p:sldLayoutId id="2147483677" r:id="rId11"/>
    <p:sldLayoutId id="2147483678" r:id="rId12"/>
    <p:sldLayoutId id="2147483679" r:id="rId13"/>
    <p:sldLayoutId id="2147483649" r:id="rId14"/>
    <p:sldLayoutId id="2147483650" r:id="rId15"/>
    <p:sldLayoutId id="2147483658" r:id="rId16"/>
    <p:sldLayoutId id="2147483651" r:id="rId17"/>
    <p:sldLayoutId id="2147483659" r:id="rId18"/>
    <p:sldLayoutId id="2147483652" r:id="rId19"/>
    <p:sldLayoutId id="2147483660" r:id="rId20"/>
    <p:sldLayoutId id="2147483681" r:id="rId21"/>
    <p:sldLayoutId id="2147483653" r:id="rId22"/>
    <p:sldLayoutId id="2147483654" r:id="rId23"/>
    <p:sldLayoutId id="2147483661" r:id="rId24"/>
    <p:sldLayoutId id="2147483655" r:id="rId25"/>
    <p:sldLayoutId id="2147483662" r:id="rId26"/>
    <p:sldLayoutId id="2147483656" r:id="rId27"/>
    <p:sldLayoutId id="2147483657" r:id="rId28"/>
    <p:sldLayoutId id="2147483663" r:id="rId29"/>
    <p:sldLayoutId id="2147483665" r:id="rId30"/>
    <p:sldLayoutId id="2147483666" r:id="rId31"/>
    <p:sldLayoutId id="2147483667" r:id="rId32"/>
    <p:sldLayoutId id="2147483668" r:id="rId33"/>
    <p:sldLayoutId id="2147483683" r:id="rId3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43.emf"/><Relationship Id="rId5" Type="http://schemas.openxmlformats.org/officeDocument/2006/relationships/oleObject" Target="../embeddings/Hoja_de_c_lculo_de_Microsoft_Excel_97-20031.xls"/><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2.emf"/><Relationship Id="rId4" Type="http://schemas.openxmlformats.org/officeDocument/2006/relationships/package" Target="../embeddings/Documento_de_Microsoft_Word3.docx"/></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jpeg"/><Relationship Id="rId4" Type="http://schemas.openxmlformats.org/officeDocument/2006/relationships/image" Target="../media/image18.png"/><Relationship Id="rId9" Type="http://schemas.openxmlformats.org/officeDocument/2006/relationships/hyperlink" Target="https://arturogoicoechea.files.wordpress.com/2012/05/cerebro.jp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ES" sz="4000" dirty="0" smtClean="0"/>
              <a:t>Individualización y simplificación del manejo de la diabetes tipo 2</a:t>
            </a:r>
            <a:endParaRPr lang="es-ES" sz="4000" dirty="0"/>
          </a:p>
        </p:txBody>
      </p:sp>
      <p:sp>
        <p:nvSpPr>
          <p:cNvPr id="3" name="2 Subtítulo"/>
          <p:cNvSpPr>
            <a:spLocks noGrp="1"/>
          </p:cNvSpPr>
          <p:nvPr>
            <p:ph type="subTitle" idx="1"/>
          </p:nvPr>
        </p:nvSpPr>
        <p:spPr/>
        <p:txBody>
          <a:bodyPr>
            <a:noAutofit/>
          </a:bodyPr>
          <a:lstStyle/>
          <a:p>
            <a:pPr>
              <a:defRPr/>
            </a:pPr>
            <a:r>
              <a:rPr lang="es-ES" sz="2200" dirty="0" smtClean="0"/>
              <a:t>Dr. José Javier Mediavilla Bravo. </a:t>
            </a:r>
            <a:r>
              <a:rPr lang="es-ES" sz="2200" dirty="0"/>
              <a:t>C.S. Burgos Rural Sur. </a:t>
            </a:r>
            <a:r>
              <a:rPr lang="es-ES" sz="2200" smtClean="0"/>
              <a:t>Burgos </a:t>
            </a:r>
            <a:endParaRPr lang="es-ES" sz="2200" dirty="0" smtClean="0"/>
          </a:p>
          <a:p>
            <a:pPr>
              <a:defRPr/>
            </a:pPr>
            <a:r>
              <a:rPr lang="es-ES" sz="2200" dirty="0" smtClean="0"/>
              <a:t>Dr</a:t>
            </a:r>
            <a:r>
              <a:rPr lang="es-ES" sz="2200" dirty="0"/>
              <a:t>. Francisco Javier García </a:t>
            </a:r>
            <a:r>
              <a:rPr lang="es-ES" sz="2200" dirty="0" err="1" smtClean="0"/>
              <a:t>Soidán</a:t>
            </a:r>
            <a:r>
              <a:rPr lang="es-ES" sz="2200" dirty="0" smtClean="0"/>
              <a:t>. </a:t>
            </a:r>
            <a:r>
              <a:rPr lang="es-ES" sz="2200" dirty="0"/>
              <a:t>C.S. de </a:t>
            </a:r>
            <a:r>
              <a:rPr lang="es-ES" sz="2200" dirty="0" err="1"/>
              <a:t>Porriño</a:t>
            </a:r>
            <a:r>
              <a:rPr lang="es-ES" sz="2200" dirty="0" smtClean="0"/>
              <a:t>.</a:t>
            </a:r>
            <a:endParaRPr lang="es-ES" sz="2200" dirty="0"/>
          </a:p>
          <a:p>
            <a:pPr>
              <a:defRPr/>
            </a:pPr>
            <a:endParaRPr lang="es-ES" dirty="0"/>
          </a:p>
          <a:p>
            <a:endParaRPr lang="es-ES" dirty="0"/>
          </a:p>
        </p:txBody>
      </p:sp>
    </p:spTree>
    <p:extLst>
      <p:ext uri="{BB962C8B-B14F-4D97-AF65-F5344CB8AC3E}">
        <p14:creationId xmlns:p14="http://schemas.microsoft.com/office/powerpoint/2010/main" val="3044499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p:txBody>
          <a:bodyPr>
            <a:normAutofit/>
          </a:bodyPr>
          <a:lstStyle/>
          <a:p>
            <a:r>
              <a:rPr lang="es-ES" sz="1200" dirty="0" err="1"/>
              <a:t>Holman</a:t>
            </a:r>
            <a:r>
              <a:rPr lang="es-ES" sz="1200" dirty="0"/>
              <a:t> R et al. N </a:t>
            </a:r>
            <a:r>
              <a:rPr lang="es-ES" sz="1200" dirty="0" err="1"/>
              <a:t>Engl</a:t>
            </a:r>
            <a:r>
              <a:rPr lang="es-ES" sz="1200" dirty="0"/>
              <a:t> J Med 2008:359:1577-89</a:t>
            </a:r>
          </a:p>
        </p:txBody>
      </p:sp>
      <p:sp>
        <p:nvSpPr>
          <p:cNvPr id="3" name="2 Título"/>
          <p:cNvSpPr>
            <a:spLocks noGrp="1"/>
          </p:cNvSpPr>
          <p:nvPr>
            <p:ph type="title"/>
          </p:nvPr>
        </p:nvSpPr>
        <p:spPr/>
        <p:txBody>
          <a:bodyPr/>
          <a:lstStyle/>
          <a:p>
            <a:r>
              <a:rPr lang="es-ES" sz="2800" b="1" dirty="0">
                <a:solidFill>
                  <a:srgbClr val="C00000"/>
                </a:solidFill>
              </a:rPr>
              <a:t>Estudio </a:t>
            </a:r>
            <a:r>
              <a:rPr lang="es-ES" sz="2800" b="1" dirty="0" smtClean="0">
                <a:solidFill>
                  <a:srgbClr val="C00000"/>
                </a:solidFill>
              </a:rPr>
              <a:t>UKPDS</a:t>
            </a:r>
            <a:r>
              <a:rPr lang="es-ES" sz="2800" dirty="0" smtClean="0"/>
              <a:t>: </a:t>
            </a:r>
            <a:r>
              <a:rPr lang="es-ES" sz="2800" dirty="0"/>
              <a:t>seguimiento a los 10 años, </a:t>
            </a:r>
            <a:r>
              <a:rPr lang="es-ES" sz="2800" dirty="0" smtClean="0"/>
              <a:t>grupo </a:t>
            </a:r>
            <a:r>
              <a:rPr lang="es-ES" sz="2800" dirty="0" err="1"/>
              <a:t>sulfonilureas</a:t>
            </a:r>
            <a:r>
              <a:rPr lang="es-ES" sz="2800" dirty="0"/>
              <a:t>-insulina</a:t>
            </a:r>
          </a:p>
        </p:txBody>
      </p:sp>
      <p:pic>
        <p:nvPicPr>
          <p:cNvPr id="4" name="Picture 2" descr="C:\Documents and Settings\beatriz_menendez\Escritorio\kit onglyza\graficas y tabla\graficos\grafico6.png"/>
          <p:cNvPicPr>
            <a:picLocks noChangeAspect="1" noChangeArrowheads="1"/>
          </p:cNvPicPr>
          <p:nvPr/>
        </p:nvPicPr>
        <p:blipFill>
          <a:blip r:embed="rId3" cstate="print"/>
          <a:srcRect/>
          <a:stretch>
            <a:fillRect/>
          </a:stretch>
        </p:blipFill>
        <p:spPr bwMode="auto">
          <a:xfrm>
            <a:off x="1524000" y="1052738"/>
            <a:ext cx="9144000" cy="4257675"/>
          </a:xfrm>
          <a:prstGeom prst="rect">
            <a:avLst/>
          </a:prstGeom>
          <a:noFill/>
          <a:ln w="9525">
            <a:noFill/>
            <a:miter lim="800000"/>
            <a:headEnd/>
            <a:tailEnd/>
          </a:ln>
        </p:spPr>
      </p:pic>
    </p:spTree>
    <p:extLst>
      <p:ext uri="{BB962C8B-B14F-4D97-AF65-F5344CB8AC3E}">
        <p14:creationId xmlns:p14="http://schemas.microsoft.com/office/powerpoint/2010/main" val="2874429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ChangeArrowheads="1"/>
          </p:cNvSpPr>
          <p:nvPr/>
        </p:nvSpPr>
        <p:spPr bwMode="auto">
          <a:xfrm>
            <a:off x="1524000" y="1484314"/>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None/>
            </a:pPr>
            <a:endParaRPr lang="es-ES" altLang="es-ES" sz="2400">
              <a:solidFill>
                <a:srgbClr val="000000"/>
              </a:solidFill>
              <a:cs typeface="Arial" pitchFamily="34" charset="0"/>
            </a:endParaRPr>
          </a:p>
        </p:txBody>
      </p:sp>
      <p:graphicFrame>
        <p:nvGraphicFramePr>
          <p:cNvPr id="297987" name="Object 3"/>
          <p:cNvGraphicFramePr>
            <a:graphicFrameLocks noChangeAspect="1"/>
          </p:cNvGraphicFramePr>
          <p:nvPr>
            <p:extLst>
              <p:ext uri="{D42A27DB-BD31-4B8C-83A1-F6EECF244321}">
                <p14:modId xmlns:p14="http://schemas.microsoft.com/office/powerpoint/2010/main" val="3254293485"/>
              </p:ext>
            </p:extLst>
          </p:nvPr>
        </p:nvGraphicFramePr>
        <p:xfrm>
          <a:off x="2207568" y="188640"/>
          <a:ext cx="7809072" cy="5923235"/>
        </p:xfrm>
        <a:graphic>
          <a:graphicData uri="http://schemas.openxmlformats.org/presentationml/2006/ole">
            <mc:AlternateContent xmlns:mc="http://schemas.openxmlformats.org/markup-compatibility/2006">
              <mc:Choice xmlns:v="urn:schemas-microsoft-com:vml" Requires="v">
                <p:oleObj spid="_x0000_s1087" name="Diapositiva" r:id="rId3" imgW="1783128" imgH="1338672" progId="PowerPoint.Slide.8">
                  <p:embed/>
                </p:oleObj>
              </mc:Choice>
              <mc:Fallback>
                <p:oleObj name="Diapositiva" r:id="rId3" imgW="1783128" imgH="1338672" progId="PowerPoint.Slide.8">
                  <p:embed/>
                  <p:pic>
                    <p:nvPicPr>
                      <p:cNvPr id="0" name=""/>
                      <p:cNvPicPr>
                        <a:picLocks noChangeAspect="1" noChangeArrowheads="1"/>
                      </p:cNvPicPr>
                      <p:nvPr/>
                    </p:nvPicPr>
                    <p:blipFill>
                      <a:blip r:embed="rId4"/>
                      <a:srcRect/>
                      <a:stretch>
                        <a:fillRect/>
                      </a:stretch>
                    </p:blipFill>
                    <p:spPr bwMode="auto">
                      <a:xfrm>
                        <a:off x="2207568" y="188640"/>
                        <a:ext cx="7809072" cy="5923235"/>
                      </a:xfrm>
                      <a:prstGeom prst="rect">
                        <a:avLst/>
                      </a:prstGeom>
                      <a:noFill/>
                      <a:extLst/>
                    </p:spPr>
                  </p:pic>
                </p:oleObj>
              </mc:Fallback>
            </mc:AlternateContent>
          </a:graphicData>
        </a:graphic>
      </p:graphicFrame>
      <p:sp>
        <p:nvSpPr>
          <p:cNvPr id="297988" name="Text Box 4"/>
          <p:cNvSpPr txBox="1">
            <a:spLocks noChangeArrowheads="1"/>
          </p:cNvSpPr>
          <p:nvPr/>
        </p:nvSpPr>
        <p:spPr bwMode="auto">
          <a:xfrm>
            <a:off x="8616280" y="2564904"/>
            <a:ext cx="13938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None/>
            </a:pPr>
            <a:r>
              <a:rPr lang="es-ES" altLang="es-ES" b="1" dirty="0">
                <a:solidFill>
                  <a:srgbClr val="FFFFFF"/>
                </a:solidFill>
                <a:cs typeface="Times New Roman" pitchFamily="18" charset="0"/>
              </a:rPr>
              <a:t>↓ 11 %</a:t>
            </a:r>
          </a:p>
        </p:txBody>
      </p:sp>
      <p:sp>
        <p:nvSpPr>
          <p:cNvPr id="297989" name="1 CuadroTexto"/>
          <p:cNvSpPr txBox="1">
            <a:spLocks noChangeArrowheads="1"/>
          </p:cNvSpPr>
          <p:nvPr/>
        </p:nvSpPr>
        <p:spPr bwMode="auto">
          <a:xfrm>
            <a:off x="5808664" y="6488114"/>
            <a:ext cx="184731"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None/>
            </a:pPr>
            <a:endParaRPr lang="es-ES" altLang="es-ES" sz="1400" dirty="0">
              <a:solidFill>
                <a:srgbClr val="000000"/>
              </a:solidFill>
              <a:latin typeface="Arial" pitchFamily="34" charset="0"/>
              <a:ea typeface="MS PGothic" pitchFamily="34" charset="-128"/>
              <a:cs typeface="Arial" pitchFamily="34" charset="0"/>
            </a:endParaRPr>
          </a:p>
        </p:txBody>
      </p:sp>
      <p:sp>
        <p:nvSpPr>
          <p:cNvPr id="2" name="Marcador de texto 1"/>
          <p:cNvSpPr>
            <a:spLocks noGrp="1"/>
          </p:cNvSpPr>
          <p:nvPr>
            <p:ph type="body" idx="1"/>
          </p:nvPr>
        </p:nvSpPr>
        <p:spPr>
          <a:xfrm>
            <a:off x="10128448" y="5517232"/>
            <a:ext cx="1717347" cy="45719"/>
          </a:xfrm>
        </p:spPr>
        <p:txBody>
          <a:bodyPr>
            <a:noAutofit/>
          </a:bodyPr>
          <a:lstStyle/>
          <a:p>
            <a:r>
              <a:rPr lang="en-US" altLang="es-ES" sz="1200" dirty="0" err="1">
                <a:solidFill>
                  <a:srgbClr val="808080"/>
                </a:solidFill>
                <a:latin typeface="+mn-lt"/>
                <a:ea typeface="MS PGothic" pitchFamily="34" charset="-128"/>
                <a:cs typeface="Arial" pitchFamily="34" charset="0"/>
              </a:rPr>
              <a:t>Dormandy</a:t>
            </a:r>
            <a:r>
              <a:rPr lang="en-US" altLang="es-ES" sz="1200" dirty="0">
                <a:solidFill>
                  <a:srgbClr val="808080"/>
                </a:solidFill>
                <a:latin typeface="+mn-lt"/>
                <a:ea typeface="MS PGothic" pitchFamily="34" charset="-128"/>
                <a:cs typeface="Arial" pitchFamily="34" charset="0"/>
              </a:rPr>
              <a:t> et al. PROACTIVE. Lancet. 2005;366:1279-89.</a:t>
            </a:r>
            <a:endParaRPr lang="es-ES" altLang="es-ES" sz="1200" dirty="0">
              <a:solidFill>
                <a:srgbClr val="808080"/>
              </a:solidFill>
              <a:latin typeface="+mn-lt"/>
              <a:ea typeface="MS PGothic" pitchFamily="34" charset="-128"/>
              <a:cs typeface="Arial" pitchFamily="34" charset="0"/>
            </a:endParaRPr>
          </a:p>
          <a:p>
            <a:endParaRPr lang="es-ES" sz="1400" dirty="0"/>
          </a:p>
        </p:txBody>
      </p:sp>
    </p:spTree>
    <p:extLst>
      <p:ext uri="{BB962C8B-B14F-4D97-AF65-F5344CB8AC3E}">
        <p14:creationId xmlns:p14="http://schemas.microsoft.com/office/powerpoint/2010/main" val="346853215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Flèche vers le bas 54"/>
          <p:cNvSpPr/>
          <p:nvPr/>
        </p:nvSpPr>
        <p:spPr>
          <a:xfrm rot="10800000">
            <a:off x="8914030" y="2810411"/>
            <a:ext cx="144000" cy="1891815"/>
          </a:xfrm>
          <a:prstGeom prst="down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5000"/>
              </a:lnSpc>
              <a:defRPr/>
            </a:pPr>
            <a:endParaRPr lang="en-US" sz="1000" kern="0" spc="-38">
              <a:solidFill>
                <a:prstClr val="white"/>
              </a:solidFill>
              <a:latin typeface="Calibri"/>
            </a:endParaRPr>
          </a:p>
        </p:txBody>
      </p:sp>
      <p:sp>
        <p:nvSpPr>
          <p:cNvPr id="3" name="Text Placeholder 2"/>
          <p:cNvSpPr>
            <a:spLocks noGrp="1"/>
          </p:cNvSpPr>
          <p:nvPr>
            <p:ph type="body" idx="1"/>
          </p:nvPr>
        </p:nvSpPr>
        <p:spPr>
          <a:xfrm>
            <a:off x="191344" y="5589240"/>
            <a:ext cx="11582443" cy="295161"/>
          </a:xfrm>
        </p:spPr>
        <p:txBody>
          <a:bodyPr>
            <a:noAutofit/>
          </a:bodyPr>
          <a:lstStyle/>
          <a:p>
            <a:r>
              <a:rPr lang="en-GB" sz="1200" dirty="0"/>
              <a:t>Timings represent estimated completion dates as per ClinicalTrials.gov.</a:t>
            </a:r>
          </a:p>
          <a:p>
            <a:r>
              <a:rPr lang="nb-NO" sz="1200" dirty="0"/>
              <a:t>Adapted from Johansen. World J Diabetes </a:t>
            </a:r>
            <a:r>
              <a:rPr lang="nb-NO" sz="1200" dirty="0" smtClean="0"/>
              <a:t>2015;6:1092–96. (references 1–19 </a:t>
            </a:r>
            <a:r>
              <a:rPr lang="nb-NO" sz="1200" dirty="0"/>
              <a:t>expanded in slide notes</a:t>
            </a:r>
            <a:r>
              <a:rPr lang="nb-NO" sz="1200" dirty="0" smtClean="0"/>
              <a:t>)</a:t>
            </a:r>
            <a:endParaRPr lang="nb-NO" sz="1200" dirty="0"/>
          </a:p>
        </p:txBody>
      </p:sp>
      <p:sp>
        <p:nvSpPr>
          <p:cNvPr id="2" name="Title 1"/>
          <p:cNvSpPr>
            <a:spLocks noGrp="1"/>
          </p:cNvSpPr>
          <p:nvPr>
            <p:ph type="title" idx="4294967295"/>
          </p:nvPr>
        </p:nvSpPr>
        <p:spPr>
          <a:xfrm>
            <a:off x="767408" y="188640"/>
            <a:ext cx="10972800" cy="914400"/>
          </a:xfrm>
        </p:spPr>
        <p:txBody>
          <a:bodyPr>
            <a:noAutofit/>
          </a:bodyPr>
          <a:lstStyle/>
          <a:p>
            <a:r>
              <a:rPr lang="en-GB" sz="3200" b="1" dirty="0" err="1" smtClean="0">
                <a:solidFill>
                  <a:srgbClr val="004586"/>
                </a:solidFill>
              </a:rPr>
              <a:t>Estudios</a:t>
            </a:r>
            <a:r>
              <a:rPr lang="en-GB" sz="3200" b="1" dirty="0" smtClean="0">
                <a:solidFill>
                  <a:srgbClr val="004586"/>
                </a:solidFill>
              </a:rPr>
              <a:t> de </a:t>
            </a:r>
            <a:r>
              <a:rPr lang="en-GB" sz="3200" b="1" dirty="0" err="1" smtClean="0">
                <a:solidFill>
                  <a:srgbClr val="004586"/>
                </a:solidFill>
              </a:rPr>
              <a:t>seguridad</a:t>
            </a:r>
            <a:r>
              <a:rPr lang="en-GB" sz="3200" b="1" dirty="0" smtClean="0">
                <a:solidFill>
                  <a:srgbClr val="004586"/>
                </a:solidFill>
              </a:rPr>
              <a:t> CV </a:t>
            </a:r>
            <a:r>
              <a:rPr lang="en-GB" sz="3200" b="1" dirty="0" err="1" smtClean="0">
                <a:solidFill>
                  <a:srgbClr val="004586"/>
                </a:solidFill>
              </a:rPr>
              <a:t>finalizados</a:t>
            </a:r>
            <a:r>
              <a:rPr lang="en-GB" sz="3200" b="1" dirty="0" smtClean="0">
                <a:solidFill>
                  <a:srgbClr val="004586"/>
                </a:solidFill>
              </a:rPr>
              <a:t> y </a:t>
            </a:r>
            <a:r>
              <a:rPr lang="en-GB" sz="3200" b="1" dirty="0" err="1" smtClean="0">
                <a:solidFill>
                  <a:srgbClr val="004586"/>
                </a:solidFill>
              </a:rPr>
              <a:t>en</a:t>
            </a:r>
            <a:r>
              <a:rPr lang="en-GB" sz="3200" b="1" dirty="0" smtClean="0">
                <a:solidFill>
                  <a:srgbClr val="004586"/>
                </a:solidFill>
              </a:rPr>
              <a:t> </a:t>
            </a:r>
            <a:r>
              <a:rPr lang="en-GB" sz="3200" b="1" dirty="0" err="1" smtClean="0">
                <a:solidFill>
                  <a:srgbClr val="004586"/>
                </a:solidFill>
              </a:rPr>
              <a:t>marcha</a:t>
            </a:r>
            <a:r>
              <a:rPr lang="en-GB" sz="3200" b="1" dirty="0" smtClean="0">
                <a:solidFill>
                  <a:srgbClr val="004586"/>
                </a:solidFill>
              </a:rPr>
              <a:t> con </a:t>
            </a:r>
            <a:r>
              <a:rPr lang="en-GB" sz="3200" b="1" dirty="0" err="1" smtClean="0">
                <a:solidFill>
                  <a:srgbClr val="004586"/>
                </a:solidFill>
              </a:rPr>
              <a:t>los</a:t>
            </a:r>
            <a:r>
              <a:rPr lang="en-GB" sz="3200" b="1" dirty="0" smtClean="0">
                <a:solidFill>
                  <a:srgbClr val="004586"/>
                </a:solidFill>
              </a:rPr>
              <a:t> </a:t>
            </a:r>
            <a:r>
              <a:rPr lang="en-GB" sz="3200" b="1" dirty="0" err="1" smtClean="0">
                <a:solidFill>
                  <a:srgbClr val="004586"/>
                </a:solidFill>
              </a:rPr>
              <a:t>nuevos</a:t>
            </a:r>
            <a:r>
              <a:rPr lang="en-GB" sz="3200" b="1" dirty="0" smtClean="0">
                <a:solidFill>
                  <a:srgbClr val="004586"/>
                </a:solidFill>
              </a:rPr>
              <a:t> </a:t>
            </a:r>
            <a:r>
              <a:rPr lang="en-GB" sz="3200" b="1" dirty="0" err="1" smtClean="0">
                <a:solidFill>
                  <a:srgbClr val="004586"/>
                </a:solidFill>
              </a:rPr>
              <a:t>fármacos</a:t>
            </a:r>
            <a:endParaRPr lang="en-GB" sz="3200" b="1" dirty="0">
              <a:solidFill>
                <a:srgbClr val="004586"/>
              </a:solidFill>
            </a:endParaRPr>
          </a:p>
        </p:txBody>
      </p:sp>
      <p:sp>
        <p:nvSpPr>
          <p:cNvPr id="5" name="Slide Number Placeholder 4"/>
          <p:cNvSpPr>
            <a:spLocks noGrp="1"/>
          </p:cNvSpPr>
          <p:nvPr>
            <p:ph type="sldNum" sz="quarter" idx="4294967295"/>
          </p:nvPr>
        </p:nvSpPr>
        <p:spPr>
          <a:xfrm>
            <a:off x="0" y="6267450"/>
            <a:ext cx="846138" cy="365125"/>
          </a:xfrm>
        </p:spPr>
        <p:txBody>
          <a:bodyPr/>
          <a:lstStyle/>
          <a:p>
            <a:fld id="{1E3D6C54-B124-AC41-90C1-F7EEF34AAC27}" type="slidenum">
              <a:rPr lang="en-US" smtClean="0">
                <a:solidFill>
                  <a:srgbClr val="FFFFFF"/>
                </a:solidFill>
              </a:rPr>
              <a:pPr/>
              <a:t>12</a:t>
            </a:fld>
            <a:endParaRPr lang="en-US">
              <a:solidFill>
                <a:srgbClr val="FFFFFF"/>
              </a:solidFill>
            </a:endParaRPr>
          </a:p>
        </p:txBody>
      </p:sp>
      <p:grpSp>
        <p:nvGrpSpPr>
          <p:cNvPr id="55" name="Group 54"/>
          <p:cNvGrpSpPr/>
          <p:nvPr/>
        </p:nvGrpSpPr>
        <p:grpSpPr>
          <a:xfrm>
            <a:off x="1715895" y="1400122"/>
            <a:ext cx="8727852" cy="3536168"/>
            <a:chOff x="339948" y="1617847"/>
            <a:chExt cx="8727852" cy="3536168"/>
          </a:xfrm>
        </p:grpSpPr>
        <p:sp>
          <p:nvSpPr>
            <p:cNvPr id="56" name="Flèche vers le bas 40"/>
            <p:cNvSpPr/>
            <p:nvPr/>
          </p:nvSpPr>
          <p:spPr>
            <a:xfrm>
              <a:off x="5778516" y="2093611"/>
              <a:ext cx="171495" cy="648416"/>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lnSpc>
                  <a:spcPct val="85000"/>
                </a:lnSpc>
              </a:pPr>
              <a:endParaRPr lang="en-US" sz="1000" kern="0" spc="-38">
                <a:solidFill>
                  <a:prstClr val="white"/>
                </a:solidFill>
                <a:latin typeface="Calibri"/>
              </a:endParaRPr>
            </a:p>
          </p:txBody>
        </p:sp>
        <p:sp>
          <p:nvSpPr>
            <p:cNvPr id="57" name="Flèche vers le bas 40"/>
            <p:cNvSpPr/>
            <p:nvPr/>
          </p:nvSpPr>
          <p:spPr>
            <a:xfrm>
              <a:off x="6904371" y="2093611"/>
              <a:ext cx="171495" cy="648416"/>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lnSpc>
                  <a:spcPct val="85000"/>
                </a:lnSpc>
              </a:pPr>
              <a:endParaRPr lang="en-US" sz="1000" kern="0" spc="-38">
                <a:solidFill>
                  <a:prstClr val="white"/>
                </a:solidFill>
                <a:latin typeface="Calibri"/>
              </a:endParaRPr>
            </a:p>
          </p:txBody>
        </p:sp>
        <p:sp>
          <p:nvSpPr>
            <p:cNvPr id="58" name="Flèche vers le bas 56"/>
            <p:cNvSpPr/>
            <p:nvPr/>
          </p:nvSpPr>
          <p:spPr>
            <a:xfrm rot="10800000">
              <a:off x="5289824" y="3023444"/>
              <a:ext cx="174366" cy="1901078"/>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defRPr/>
              </a:pPr>
              <a:endParaRPr lang="en-US" sz="1000" kern="0" spc="-38">
                <a:solidFill>
                  <a:prstClr val="white"/>
                </a:solidFill>
                <a:latin typeface="Calibri"/>
              </a:endParaRPr>
            </a:p>
          </p:txBody>
        </p:sp>
        <p:sp>
          <p:nvSpPr>
            <p:cNvPr id="59" name="Rectangle 58"/>
            <p:cNvSpPr/>
            <p:nvPr/>
          </p:nvSpPr>
          <p:spPr>
            <a:xfrm>
              <a:off x="5052045" y="4710382"/>
              <a:ext cx="1068983" cy="432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85000"/>
                </a:lnSpc>
                <a:defRPr/>
              </a:pPr>
              <a:r>
                <a:rPr lang="fr-FR" sz="1000" kern="0" spc="-38" dirty="0">
                  <a:solidFill>
                    <a:prstClr val="white"/>
                  </a:solidFill>
                  <a:latin typeface="Calibri"/>
                </a:rPr>
                <a:t>CANVAS-R</a:t>
              </a:r>
              <a:r>
                <a:rPr lang="fr-FR" sz="1000" kern="0" spc="-38" baseline="30000" dirty="0">
                  <a:solidFill>
                    <a:prstClr val="white"/>
                  </a:solidFill>
                  <a:latin typeface="Calibri"/>
                </a:rPr>
                <a:t>8</a:t>
              </a:r>
              <a:endParaRPr lang="fr-FR" sz="1000" kern="0" spc="-38" dirty="0">
                <a:solidFill>
                  <a:prstClr val="white"/>
                </a:solidFill>
                <a:latin typeface="Calibri"/>
              </a:endParaRPr>
            </a:p>
            <a:p>
              <a:pPr algn="ctr">
                <a:lnSpc>
                  <a:spcPct val="85000"/>
                </a:lnSpc>
                <a:defRPr/>
              </a:pPr>
              <a:r>
                <a:rPr lang="fr-FR" sz="1000" kern="0" spc="-38" dirty="0">
                  <a:solidFill>
                    <a:prstClr val="white"/>
                  </a:solidFill>
                  <a:latin typeface="Calibri"/>
                </a:rPr>
                <a:t>(n = 5700)</a:t>
              </a:r>
            </a:p>
            <a:p>
              <a:pPr algn="ctr">
                <a:lnSpc>
                  <a:spcPct val="85000"/>
                </a:lnSpc>
                <a:defRPr/>
              </a:pPr>
              <a:r>
                <a:rPr lang="fr-FR" sz="1000" kern="0" spc="-38" dirty="0">
                  <a:solidFill>
                    <a:prstClr val="white"/>
                  </a:solidFill>
                  <a:latin typeface="Calibri"/>
                </a:rPr>
                <a:t>Albuminuria</a:t>
              </a:r>
              <a:endParaRPr lang="en-US" sz="1000" kern="0" spc="-38" dirty="0">
                <a:solidFill>
                  <a:prstClr val="white"/>
                </a:solidFill>
                <a:latin typeface="Calibri"/>
              </a:endParaRPr>
            </a:p>
          </p:txBody>
        </p:sp>
        <p:sp>
          <p:nvSpPr>
            <p:cNvPr id="60" name="Flèche vers le bas 54"/>
            <p:cNvSpPr/>
            <p:nvPr/>
          </p:nvSpPr>
          <p:spPr>
            <a:xfrm rot="10800000">
              <a:off x="3472664" y="3023444"/>
              <a:ext cx="171495" cy="1127586"/>
            </a:xfrm>
            <a:prstGeom prst="down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5000"/>
                </a:lnSpc>
                <a:defRPr/>
              </a:pPr>
              <a:endParaRPr lang="en-US" sz="1000" kern="0" spc="-38">
                <a:solidFill>
                  <a:prstClr val="white"/>
                </a:solidFill>
                <a:latin typeface="Calibri"/>
              </a:endParaRPr>
            </a:p>
          </p:txBody>
        </p:sp>
        <p:sp>
          <p:nvSpPr>
            <p:cNvPr id="61" name="Flèche vers le bas 58"/>
            <p:cNvSpPr/>
            <p:nvPr/>
          </p:nvSpPr>
          <p:spPr>
            <a:xfrm rot="10800000">
              <a:off x="7654536" y="3023444"/>
              <a:ext cx="171495" cy="686186"/>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defRPr/>
              </a:pPr>
              <a:endParaRPr lang="en-US" sz="1000" kern="0" spc="-38">
                <a:solidFill>
                  <a:prstClr val="white"/>
                </a:solidFill>
                <a:latin typeface="Calibri"/>
              </a:endParaRPr>
            </a:p>
          </p:txBody>
        </p:sp>
        <p:sp>
          <p:nvSpPr>
            <p:cNvPr id="62" name="Flèche vers le bas 56"/>
            <p:cNvSpPr/>
            <p:nvPr/>
          </p:nvSpPr>
          <p:spPr>
            <a:xfrm rot="10800000">
              <a:off x="5758021" y="3023444"/>
              <a:ext cx="171495" cy="1215316"/>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defRPr/>
              </a:pPr>
              <a:endParaRPr lang="en-US" sz="1000" kern="0" spc="-38">
                <a:solidFill>
                  <a:prstClr val="white"/>
                </a:solidFill>
                <a:latin typeface="Calibri"/>
              </a:endParaRPr>
            </a:p>
          </p:txBody>
        </p:sp>
        <p:sp>
          <p:nvSpPr>
            <p:cNvPr id="63" name="Flèche vers le bas 46"/>
            <p:cNvSpPr/>
            <p:nvPr/>
          </p:nvSpPr>
          <p:spPr>
            <a:xfrm>
              <a:off x="739887" y="2481549"/>
              <a:ext cx="171495" cy="260510"/>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lnSpc>
                  <a:spcPct val="85000"/>
                </a:lnSpc>
              </a:pPr>
              <a:endParaRPr lang="en-US" sz="1000" b="1" kern="0" spc="-38">
                <a:solidFill>
                  <a:prstClr val="white"/>
                </a:solidFill>
                <a:latin typeface="Calibri"/>
              </a:endParaRPr>
            </a:p>
          </p:txBody>
        </p:sp>
        <p:sp>
          <p:nvSpPr>
            <p:cNvPr id="64" name="Rectangle 63"/>
            <p:cNvSpPr/>
            <p:nvPr/>
          </p:nvSpPr>
          <p:spPr>
            <a:xfrm>
              <a:off x="341799" y="2767373"/>
              <a:ext cx="1080281" cy="228660"/>
            </a:xfrm>
            <a:prstGeom prst="rect">
              <a:avLst/>
            </a:prstGeom>
            <a:solidFill>
              <a:srgbClr val="4D4F53"/>
            </a:solidFill>
            <a:ln w="10795" cap="flat" cmpd="sng" algn="ctr">
              <a:solidFill>
                <a:srgbClr val="36383B"/>
              </a:solidFill>
              <a:prstDash val="solid"/>
            </a:ln>
            <a:effectLst/>
          </p:spPr>
          <p:txBody>
            <a:bodyPr rtlCol="0" anchor="ctr"/>
            <a:lstStyle/>
            <a:p>
              <a:pPr algn="ctr">
                <a:defRPr/>
              </a:pPr>
              <a:r>
                <a:rPr lang="fr-FR" sz="1000" kern="0" dirty="0">
                  <a:solidFill>
                    <a:prstClr val="white"/>
                  </a:solidFill>
                  <a:latin typeface="Calibri"/>
                </a:rPr>
                <a:t>2013</a:t>
              </a:r>
              <a:endParaRPr lang="en-US" sz="1000" kern="0" dirty="0">
                <a:solidFill>
                  <a:prstClr val="white"/>
                </a:solidFill>
                <a:latin typeface="Calibri"/>
              </a:endParaRPr>
            </a:p>
          </p:txBody>
        </p:sp>
        <p:sp>
          <p:nvSpPr>
            <p:cNvPr id="65" name="Rectangle 64"/>
            <p:cNvSpPr/>
            <p:nvPr/>
          </p:nvSpPr>
          <p:spPr>
            <a:xfrm>
              <a:off x="1513679" y="2767373"/>
              <a:ext cx="1080281" cy="228660"/>
            </a:xfrm>
            <a:prstGeom prst="rect">
              <a:avLst/>
            </a:prstGeom>
            <a:solidFill>
              <a:srgbClr val="4D4F53"/>
            </a:solidFill>
            <a:ln w="10795" cap="flat" cmpd="sng" algn="ctr">
              <a:solidFill>
                <a:srgbClr val="36383B"/>
              </a:solidFill>
              <a:prstDash val="solid"/>
            </a:ln>
            <a:effectLst/>
          </p:spPr>
          <p:txBody>
            <a:bodyPr rtlCol="0" anchor="ctr"/>
            <a:lstStyle/>
            <a:p>
              <a:pPr algn="ctr">
                <a:defRPr/>
              </a:pPr>
              <a:r>
                <a:rPr lang="fr-FR" sz="1000" kern="0" dirty="0">
                  <a:solidFill>
                    <a:prstClr val="white"/>
                  </a:solidFill>
                  <a:latin typeface="Calibri"/>
                </a:rPr>
                <a:t>2014</a:t>
              </a:r>
              <a:endParaRPr lang="en-US" sz="1000" kern="0" dirty="0">
                <a:solidFill>
                  <a:prstClr val="white"/>
                </a:solidFill>
                <a:latin typeface="Calibri"/>
              </a:endParaRPr>
            </a:p>
          </p:txBody>
        </p:sp>
        <p:sp>
          <p:nvSpPr>
            <p:cNvPr id="66" name="Rectangle 65"/>
            <p:cNvSpPr/>
            <p:nvPr/>
          </p:nvSpPr>
          <p:spPr>
            <a:xfrm>
              <a:off x="2685559" y="2767373"/>
              <a:ext cx="1080281" cy="228660"/>
            </a:xfrm>
            <a:prstGeom prst="rect">
              <a:avLst/>
            </a:prstGeom>
            <a:solidFill>
              <a:srgbClr val="4D4F53"/>
            </a:solidFill>
            <a:ln w="10795" cap="flat" cmpd="sng" algn="ctr">
              <a:solidFill>
                <a:srgbClr val="36383B"/>
              </a:solidFill>
              <a:prstDash val="solid"/>
            </a:ln>
            <a:effectLst/>
          </p:spPr>
          <p:txBody>
            <a:bodyPr rtlCol="0" anchor="ctr"/>
            <a:lstStyle/>
            <a:p>
              <a:pPr algn="ctr">
                <a:defRPr/>
              </a:pPr>
              <a:r>
                <a:rPr lang="fr-FR" sz="1000" kern="0" dirty="0">
                  <a:solidFill>
                    <a:prstClr val="white"/>
                  </a:solidFill>
                  <a:latin typeface="Calibri"/>
                </a:rPr>
                <a:t>2015</a:t>
              </a:r>
              <a:endParaRPr lang="en-US" sz="1000" kern="0" dirty="0">
                <a:solidFill>
                  <a:prstClr val="white"/>
                </a:solidFill>
                <a:latin typeface="Calibri"/>
              </a:endParaRPr>
            </a:p>
          </p:txBody>
        </p:sp>
        <p:sp>
          <p:nvSpPr>
            <p:cNvPr id="67" name="Rectangle 66"/>
            <p:cNvSpPr/>
            <p:nvPr/>
          </p:nvSpPr>
          <p:spPr>
            <a:xfrm>
              <a:off x="3857439" y="2767373"/>
              <a:ext cx="1080281" cy="228660"/>
            </a:xfrm>
            <a:prstGeom prst="rect">
              <a:avLst/>
            </a:prstGeom>
            <a:solidFill>
              <a:srgbClr val="4D4F53"/>
            </a:solidFill>
            <a:ln w="10795" cap="flat" cmpd="sng" algn="ctr">
              <a:solidFill>
                <a:srgbClr val="36383B"/>
              </a:solidFill>
              <a:prstDash val="solid"/>
            </a:ln>
            <a:effectLst/>
          </p:spPr>
          <p:txBody>
            <a:bodyPr rtlCol="0" anchor="ctr"/>
            <a:lstStyle/>
            <a:p>
              <a:pPr algn="ctr">
                <a:defRPr/>
              </a:pPr>
              <a:r>
                <a:rPr lang="fr-FR" sz="1000" kern="0" dirty="0">
                  <a:solidFill>
                    <a:prstClr val="white"/>
                  </a:solidFill>
                  <a:latin typeface="Calibri"/>
                </a:rPr>
                <a:t>2016</a:t>
              </a:r>
              <a:endParaRPr lang="en-US" sz="1000" kern="0" dirty="0">
                <a:solidFill>
                  <a:prstClr val="white"/>
                </a:solidFill>
                <a:latin typeface="Calibri"/>
              </a:endParaRPr>
            </a:p>
          </p:txBody>
        </p:sp>
        <p:sp>
          <p:nvSpPr>
            <p:cNvPr id="68" name="Rectangle 67"/>
            <p:cNvSpPr/>
            <p:nvPr/>
          </p:nvSpPr>
          <p:spPr>
            <a:xfrm>
              <a:off x="5029319" y="2767373"/>
              <a:ext cx="1080281" cy="228660"/>
            </a:xfrm>
            <a:prstGeom prst="rect">
              <a:avLst/>
            </a:prstGeom>
            <a:solidFill>
              <a:srgbClr val="4D4F53"/>
            </a:solidFill>
            <a:ln w="10795" cap="flat" cmpd="sng" algn="ctr">
              <a:solidFill>
                <a:srgbClr val="36383B"/>
              </a:solidFill>
              <a:prstDash val="solid"/>
            </a:ln>
            <a:effectLst/>
          </p:spPr>
          <p:txBody>
            <a:bodyPr rtlCol="0" anchor="ctr"/>
            <a:lstStyle/>
            <a:p>
              <a:pPr algn="ctr">
                <a:defRPr/>
              </a:pPr>
              <a:r>
                <a:rPr lang="fr-FR" sz="1000" kern="0" dirty="0">
                  <a:solidFill>
                    <a:prstClr val="white"/>
                  </a:solidFill>
                  <a:latin typeface="Calibri"/>
                </a:rPr>
                <a:t>2017</a:t>
              </a:r>
              <a:endParaRPr lang="en-US" sz="1000" kern="0" dirty="0">
                <a:solidFill>
                  <a:prstClr val="white"/>
                </a:solidFill>
                <a:latin typeface="Calibri"/>
              </a:endParaRPr>
            </a:p>
          </p:txBody>
        </p:sp>
        <p:sp>
          <p:nvSpPr>
            <p:cNvPr id="69" name="Rectangle 68"/>
            <p:cNvSpPr/>
            <p:nvPr/>
          </p:nvSpPr>
          <p:spPr>
            <a:xfrm>
              <a:off x="6201199" y="2767373"/>
              <a:ext cx="1080281" cy="228660"/>
            </a:xfrm>
            <a:prstGeom prst="rect">
              <a:avLst/>
            </a:prstGeom>
            <a:solidFill>
              <a:srgbClr val="4D4F53"/>
            </a:solidFill>
            <a:ln w="10795" cap="flat" cmpd="sng" algn="ctr">
              <a:solidFill>
                <a:srgbClr val="36383B"/>
              </a:solidFill>
              <a:prstDash val="solid"/>
            </a:ln>
            <a:effectLst/>
          </p:spPr>
          <p:txBody>
            <a:bodyPr rtlCol="0" anchor="ctr"/>
            <a:lstStyle/>
            <a:p>
              <a:pPr algn="ctr">
                <a:defRPr/>
              </a:pPr>
              <a:r>
                <a:rPr lang="fr-FR" sz="1000" kern="0" dirty="0">
                  <a:solidFill>
                    <a:prstClr val="white"/>
                  </a:solidFill>
                  <a:latin typeface="Calibri"/>
                </a:rPr>
                <a:t>2018</a:t>
              </a:r>
              <a:endParaRPr lang="en-US" sz="1000" kern="0" dirty="0">
                <a:solidFill>
                  <a:prstClr val="white"/>
                </a:solidFill>
                <a:latin typeface="Calibri"/>
              </a:endParaRPr>
            </a:p>
          </p:txBody>
        </p:sp>
        <p:sp>
          <p:nvSpPr>
            <p:cNvPr id="70" name="Rectangle 69"/>
            <p:cNvSpPr/>
            <p:nvPr/>
          </p:nvSpPr>
          <p:spPr>
            <a:xfrm>
              <a:off x="7373080" y="2767373"/>
              <a:ext cx="1080281" cy="228660"/>
            </a:xfrm>
            <a:prstGeom prst="rect">
              <a:avLst/>
            </a:prstGeom>
            <a:solidFill>
              <a:srgbClr val="4D4F53"/>
            </a:solidFill>
            <a:ln w="10795" cap="flat" cmpd="sng" algn="ctr">
              <a:solidFill>
                <a:srgbClr val="36383B"/>
              </a:solidFill>
              <a:prstDash val="solid"/>
            </a:ln>
            <a:effectLst/>
          </p:spPr>
          <p:txBody>
            <a:bodyPr rtlCol="0" anchor="ctr"/>
            <a:lstStyle/>
            <a:p>
              <a:pPr algn="ctr">
                <a:defRPr/>
              </a:pPr>
              <a:r>
                <a:rPr lang="fr-FR" sz="1000" kern="0" dirty="0">
                  <a:solidFill>
                    <a:prstClr val="white"/>
                  </a:solidFill>
                  <a:latin typeface="Calibri"/>
                </a:rPr>
                <a:t>2019</a:t>
              </a:r>
              <a:endParaRPr lang="en-US" sz="1000" kern="0" dirty="0">
                <a:solidFill>
                  <a:prstClr val="white"/>
                </a:solidFill>
                <a:latin typeface="Calibri"/>
              </a:endParaRPr>
            </a:p>
          </p:txBody>
        </p:sp>
        <p:sp>
          <p:nvSpPr>
            <p:cNvPr id="71" name="Flèche droite 13"/>
            <p:cNvSpPr/>
            <p:nvPr/>
          </p:nvSpPr>
          <p:spPr>
            <a:xfrm>
              <a:off x="8532335" y="2653043"/>
              <a:ext cx="498526" cy="457319"/>
            </a:xfrm>
            <a:prstGeom prst="rightArrow">
              <a:avLst/>
            </a:prstGeom>
            <a:solidFill>
              <a:srgbClr val="4D4F53"/>
            </a:solidFill>
            <a:ln w="10795" cap="flat" cmpd="sng" algn="ctr">
              <a:solidFill>
                <a:srgbClr val="36383B"/>
              </a:solidFill>
              <a:prstDash val="solid"/>
            </a:ln>
            <a:effectLst/>
          </p:spPr>
          <p:txBody>
            <a:bodyPr rtlCol="0" anchor="ctr"/>
            <a:lstStyle/>
            <a:p>
              <a:pPr algn="ctr">
                <a:defRPr/>
              </a:pPr>
              <a:endParaRPr lang="en-US" sz="1000" kern="0">
                <a:solidFill>
                  <a:prstClr val="white"/>
                </a:solidFill>
                <a:latin typeface="Calibri"/>
              </a:endParaRPr>
            </a:p>
          </p:txBody>
        </p:sp>
        <p:sp>
          <p:nvSpPr>
            <p:cNvPr id="72" name="Rectangle 71"/>
            <p:cNvSpPr/>
            <p:nvPr/>
          </p:nvSpPr>
          <p:spPr>
            <a:xfrm>
              <a:off x="339948" y="1617847"/>
              <a:ext cx="1044000" cy="432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lnSpc>
                  <a:spcPct val="85000"/>
                </a:lnSpc>
                <a:defRPr/>
              </a:pPr>
              <a:r>
                <a:rPr lang="fr-FR" sz="1000" b="1" kern="0" spc="-38" dirty="0">
                  <a:solidFill>
                    <a:prstClr val="white"/>
                  </a:solidFill>
                  <a:latin typeface="Calibri"/>
                </a:rPr>
                <a:t>SAVOR-TIMI 53</a:t>
              </a:r>
              <a:r>
                <a:rPr lang="fr-FR" sz="1000" b="1" kern="0" spc="-38" baseline="30000" dirty="0">
                  <a:solidFill>
                    <a:prstClr val="white"/>
                  </a:solidFill>
                  <a:latin typeface="Calibri"/>
                </a:rPr>
                <a:t>1</a:t>
              </a:r>
              <a:endParaRPr lang="fr-FR" sz="1000" b="1" kern="0" spc="-38" dirty="0">
                <a:solidFill>
                  <a:prstClr val="white"/>
                </a:solidFill>
                <a:latin typeface="Calibri"/>
              </a:endParaRPr>
            </a:p>
            <a:p>
              <a:pPr algn="ctr">
                <a:lnSpc>
                  <a:spcPct val="85000"/>
                </a:lnSpc>
                <a:defRPr/>
              </a:pPr>
              <a:r>
                <a:rPr lang="fr-FR" sz="1000" kern="0" spc="-38" dirty="0">
                  <a:solidFill>
                    <a:prstClr val="white"/>
                  </a:solidFill>
                  <a:latin typeface="Calibri"/>
                </a:rPr>
                <a:t>(n = 16,492)</a:t>
              </a:r>
            </a:p>
            <a:p>
              <a:pPr algn="ctr">
                <a:lnSpc>
                  <a:spcPct val="85000"/>
                </a:lnSpc>
                <a:defRPr/>
              </a:pPr>
              <a:r>
                <a:rPr lang="fr-FR" sz="1000" kern="0" spc="-38" dirty="0">
                  <a:solidFill>
                    <a:prstClr val="white"/>
                  </a:solidFill>
                  <a:latin typeface="Calibri"/>
                </a:rPr>
                <a:t>1,222 3P-MACE</a:t>
              </a:r>
              <a:endParaRPr lang="en-US" sz="1000" kern="0" spc="-38" dirty="0">
                <a:solidFill>
                  <a:prstClr val="white"/>
                </a:solidFill>
                <a:latin typeface="Calibri"/>
              </a:endParaRPr>
            </a:p>
          </p:txBody>
        </p:sp>
        <p:sp>
          <p:nvSpPr>
            <p:cNvPr id="73" name="Rectangle 72"/>
            <p:cNvSpPr/>
            <p:nvPr/>
          </p:nvSpPr>
          <p:spPr>
            <a:xfrm>
              <a:off x="341812" y="2094201"/>
              <a:ext cx="1044000" cy="432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lnSpc>
                  <a:spcPct val="85000"/>
                </a:lnSpc>
                <a:defRPr/>
              </a:pPr>
              <a:r>
                <a:rPr lang="fr-FR" sz="1000" b="1" kern="0" spc="-38" dirty="0">
                  <a:solidFill>
                    <a:prstClr val="white"/>
                  </a:solidFill>
                  <a:latin typeface="Calibri"/>
                </a:rPr>
                <a:t>EXAMINE</a:t>
              </a:r>
              <a:r>
                <a:rPr lang="fr-FR" sz="1000" b="1" kern="0" spc="-38" baseline="30000" dirty="0">
                  <a:solidFill>
                    <a:prstClr val="white"/>
                  </a:solidFill>
                  <a:latin typeface="Calibri"/>
                </a:rPr>
                <a:t>2</a:t>
              </a:r>
              <a:endParaRPr lang="fr-FR" sz="1000" b="1" kern="0" spc="-38" dirty="0">
                <a:solidFill>
                  <a:prstClr val="white"/>
                </a:solidFill>
                <a:latin typeface="Calibri"/>
              </a:endParaRPr>
            </a:p>
            <a:p>
              <a:pPr algn="ctr">
                <a:lnSpc>
                  <a:spcPct val="85000"/>
                </a:lnSpc>
                <a:defRPr/>
              </a:pPr>
              <a:r>
                <a:rPr lang="fr-FR" sz="1000" kern="0" spc="-38" dirty="0">
                  <a:solidFill>
                    <a:prstClr val="white"/>
                  </a:solidFill>
                  <a:latin typeface="Calibri"/>
                </a:rPr>
                <a:t>(n = 5380)</a:t>
              </a:r>
            </a:p>
            <a:p>
              <a:pPr algn="ctr">
                <a:lnSpc>
                  <a:spcPct val="85000"/>
                </a:lnSpc>
                <a:defRPr/>
              </a:pPr>
              <a:r>
                <a:rPr lang="fr-FR" sz="1000" kern="0" spc="-38" dirty="0">
                  <a:solidFill>
                    <a:prstClr val="white"/>
                  </a:solidFill>
                  <a:latin typeface="Calibri"/>
                </a:rPr>
                <a:t>621 3P-MACE</a:t>
              </a:r>
              <a:endParaRPr lang="en-US" sz="1000" kern="0" spc="-38" dirty="0">
                <a:solidFill>
                  <a:prstClr val="white"/>
                </a:solidFill>
                <a:latin typeface="Calibri"/>
              </a:endParaRPr>
            </a:p>
          </p:txBody>
        </p:sp>
        <p:sp>
          <p:nvSpPr>
            <p:cNvPr id="74" name="Rectangle 73"/>
            <p:cNvSpPr/>
            <p:nvPr/>
          </p:nvSpPr>
          <p:spPr>
            <a:xfrm>
              <a:off x="2071655" y="2122776"/>
              <a:ext cx="1068983" cy="396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lnSpc>
                  <a:spcPct val="85000"/>
                </a:lnSpc>
                <a:defRPr/>
              </a:pPr>
              <a:r>
                <a:rPr lang="fr-FR" sz="1000" b="1" kern="0" spc="-38" dirty="0">
                  <a:solidFill>
                    <a:prstClr val="white"/>
                  </a:solidFill>
                  <a:latin typeface="Calibri"/>
                </a:rPr>
                <a:t>TECOS</a:t>
              </a:r>
              <a:r>
                <a:rPr lang="fr-FR" sz="1000" b="1" kern="0" spc="-38" baseline="30000" dirty="0">
                  <a:solidFill>
                    <a:prstClr val="white"/>
                  </a:solidFill>
                  <a:latin typeface="Calibri"/>
                </a:rPr>
                <a:t>4</a:t>
              </a:r>
              <a:endParaRPr lang="fr-FR" sz="1000" b="1" kern="0" spc="-38" dirty="0">
                <a:solidFill>
                  <a:prstClr val="white"/>
                </a:solidFill>
                <a:latin typeface="Calibri"/>
              </a:endParaRPr>
            </a:p>
            <a:p>
              <a:pPr algn="ctr">
                <a:lnSpc>
                  <a:spcPct val="85000"/>
                </a:lnSpc>
                <a:defRPr/>
              </a:pPr>
              <a:r>
                <a:rPr lang="fr-FR" sz="1000" kern="0" spc="-38" dirty="0">
                  <a:solidFill>
                    <a:prstClr val="white"/>
                  </a:solidFill>
                  <a:latin typeface="Calibri"/>
                </a:rPr>
                <a:t>(n = 14,724)</a:t>
              </a:r>
            </a:p>
            <a:p>
              <a:pPr algn="ctr">
                <a:lnSpc>
                  <a:spcPct val="85000"/>
                </a:lnSpc>
                <a:defRPr/>
              </a:pPr>
              <a:r>
                <a:rPr lang="fr-FR" sz="1000" kern="0" spc="-38" dirty="0">
                  <a:solidFill>
                    <a:prstClr val="white"/>
                  </a:solidFill>
                  <a:latin typeface="Calibri"/>
                </a:rPr>
                <a:t>≥ 1300 4P-MACE</a:t>
              </a:r>
              <a:endParaRPr lang="en-US" sz="1000" kern="0" spc="-38" dirty="0">
                <a:solidFill>
                  <a:prstClr val="white"/>
                </a:solidFill>
                <a:latin typeface="Calibri"/>
              </a:endParaRPr>
            </a:p>
          </p:txBody>
        </p:sp>
        <p:sp>
          <p:nvSpPr>
            <p:cNvPr id="76" name="Rectangle 75"/>
            <p:cNvSpPr/>
            <p:nvPr/>
          </p:nvSpPr>
          <p:spPr>
            <a:xfrm>
              <a:off x="3391505" y="4021305"/>
              <a:ext cx="1068983" cy="432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lnSpc>
                  <a:spcPct val="85000"/>
                </a:lnSpc>
                <a:defRPr/>
              </a:pPr>
              <a:r>
                <a:rPr lang="fr-FR" sz="1000" b="1" kern="0" spc="-38" dirty="0">
                  <a:solidFill>
                    <a:srgbClr val="262729">
                      <a:lumMod val="90000"/>
                      <a:lumOff val="10000"/>
                    </a:srgbClr>
                  </a:solidFill>
                  <a:latin typeface="Calibri"/>
                </a:rPr>
                <a:t>LEADER</a:t>
              </a:r>
              <a:r>
                <a:rPr lang="fr-FR" sz="1000" b="1" kern="0" spc="-38" baseline="30000" dirty="0">
                  <a:solidFill>
                    <a:srgbClr val="262729">
                      <a:lumMod val="90000"/>
                      <a:lumOff val="10000"/>
                    </a:srgbClr>
                  </a:solidFill>
                  <a:latin typeface="Calibri"/>
                </a:rPr>
                <a:t>6</a:t>
              </a:r>
              <a:endParaRPr lang="fr-FR" sz="1000" b="1" kern="0" spc="-38" dirty="0">
                <a:solidFill>
                  <a:srgbClr val="262729">
                    <a:lumMod val="90000"/>
                    <a:lumOff val="10000"/>
                  </a:srgbClr>
                </a:solidFill>
                <a:latin typeface="Calibri"/>
              </a:endParaRPr>
            </a:p>
            <a:p>
              <a:pPr algn="ctr">
                <a:lnSpc>
                  <a:spcPct val="85000"/>
                </a:lnSpc>
                <a:defRPr/>
              </a:pPr>
              <a:r>
                <a:rPr lang="fr-FR" sz="1000" kern="0" spc="-38" dirty="0">
                  <a:solidFill>
                    <a:srgbClr val="262729">
                      <a:lumMod val="90000"/>
                      <a:lumOff val="10000"/>
                    </a:srgbClr>
                  </a:solidFill>
                  <a:latin typeface="Calibri"/>
                </a:rPr>
                <a:t>(n = 9340)</a:t>
              </a:r>
              <a:br>
                <a:rPr lang="fr-FR" sz="1000" kern="0" spc="-38" dirty="0">
                  <a:solidFill>
                    <a:srgbClr val="262729">
                      <a:lumMod val="90000"/>
                      <a:lumOff val="10000"/>
                    </a:srgbClr>
                  </a:solidFill>
                  <a:latin typeface="Calibri"/>
                </a:rPr>
              </a:br>
              <a:r>
                <a:rPr lang="en-US" sz="1000" kern="0" spc="-38" dirty="0">
                  <a:solidFill>
                    <a:srgbClr val="262729">
                      <a:lumMod val="90000"/>
                      <a:lumOff val="10000"/>
                    </a:srgbClr>
                  </a:solidFill>
                  <a:latin typeface="Calibri"/>
                </a:rPr>
                <a:t>≥ 611 3P-MACE</a:t>
              </a:r>
            </a:p>
          </p:txBody>
        </p:sp>
        <p:sp>
          <p:nvSpPr>
            <p:cNvPr id="77" name="Rectangle 76"/>
            <p:cNvSpPr/>
            <p:nvPr/>
          </p:nvSpPr>
          <p:spPr>
            <a:xfrm>
              <a:off x="3878042" y="3288646"/>
              <a:ext cx="1068983" cy="432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lnSpc>
                  <a:spcPct val="85000"/>
                </a:lnSpc>
                <a:defRPr/>
              </a:pPr>
              <a:r>
                <a:rPr lang="fr-FR" sz="1000" b="1" kern="0" spc="-38" dirty="0">
                  <a:solidFill>
                    <a:srgbClr val="262729">
                      <a:lumMod val="90000"/>
                      <a:lumOff val="10000"/>
                    </a:srgbClr>
                  </a:solidFill>
                  <a:latin typeface="Calibri"/>
                </a:rPr>
                <a:t>SUSTAIN-6</a:t>
              </a:r>
              <a:r>
                <a:rPr lang="fr-FR" sz="1000" b="1" kern="0" spc="-38" baseline="30000" dirty="0">
                  <a:solidFill>
                    <a:srgbClr val="262729">
                      <a:lumMod val="90000"/>
                      <a:lumOff val="10000"/>
                    </a:srgbClr>
                  </a:solidFill>
                  <a:latin typeface="Calibri"/>
                </a:rPr>
                <a:t>7</a:t>
              </a:r>
            </a:p>
            <a:p>
              <a:pPr algn="ctr">
                <a:lnSpc>
                  <a:spcPct val="85000"/>
                </a:lnSpc>
                <a:defRPr/>
              </a:pPr>
              <a:r>
                <a:rPr lang="fr-FR" sz="1000" kern="0" spc="-38" dirty="0">
                  <a:solidFill>
                    <a:srgbClr val="262729">
                      <a:lumMod val="90000"/>
                      <a:lumOff val="10000"/>
                    </a:srgbClr>
                  </a:solidFill>
                  <a:latin typeface="Calibri"/>
                </a:rPr>
                <a:t>(n = 3297)</a:t>
              </a:r>
            </a:p>
            <a:p>
              <a:pPr algn="ctr">
                <a:lnSpc>
                  <a:spcPct val="85000"/>
                </a:lnSpc>
                <a:defRPr/>
              </a:pPr>
              <a:r>
                <a:rPr lang="fr-FR" sz="1000" kern="0" spc="-38" dirty="0">
                  <a:solidFill>
                    <a:srgbClr val="262729">
                      <a:lumMod val="90000"/>
                      <a:lumOff val="10000"/>
                    </a:srgbClr>
                  </a:solidFill>
                  <a:latin typeface="Calibri"/>
                </a:rPr>
                <a:t>3P-MACE</a:t>
              </a:r>
              <a:endParaRPr lang="en-US" sz="1000" kern="0" spc="-38" dirty="0">
                <a:solidFill>
                  <a:srgbClr val="262729">
                    <a:lumMod val="90000"/>
                    <a:lumOff val="10000"/>
                  </a:srgbClr>
                </a:solidFill>
                <a:latin typeface="Calibri"/>
              </a:endParaRPr>
            </a:p>
          </p:txBody>
        </p:sp>
        <p:sp>
          <p:nvSpPr>
            <p:cNvPr id="78" name="Rectangle 77"/>
            <p:cNvSpPr/>
            <p:nvPr/>
          </p:nvSpPr>
          <p:spPr>
            <a:xfrm>
              <a:off x="7656684" y="3717458"/>
              <a:ext cx="1008000" cy="432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85000"/>
                </a:lnSpc>
                <a:defRPr/>
              </a:pPr>
              <a:r>
                <a:rPr lang="fr-FR" sz="1000" kern="0" spc="-38" dirty="0">
                  <a:solidFill>
                    <a:prstClr val="white"/>
                  </a:solidFill>
                  <a:latin typeface="Calibri"/>
                </a:rPr>
                <a:t>DECLARE-TIMI 58</a:t>
              </a:r>
              <a:r>
                <a:rPr lang="fr-FR" sz="1000" kern="0" spc="-38" baseline="30000" dirty="0">
                  <a:solidFill>
                    <a:prstClr val="white"/>
                  </a:solidFill>
                  <a:latin typeface="Calibri"/>
                </a:rPr>
                <a:t>15</a:t>
              </a:r>
              <a:endParaRPr lang="fr-FR" sz="1000" kern="0" spc="-38" dirty="0">
                <a:solidFill>
                  <a:prstClr val="white"/>
                </a:solidFill>
                <a:latin typeface="Calibri"/>
              </a:endParaRPr>
            </a:p>
            <a:p>
              <a:pPr algn="ctr">
                <a:lnSpc>
                  <a:spcPct val="85000"/>
                </a:lnSpc>
                <a:defRPr/>
              </a:pPr>
              <a:r>
                <a:rPr lang="fr-FR" sz="1000" kern="0" spc="-38" dirty="0">
                  <a:solidFill>
                    <a:prstClr val="white"/>
                  </a:solidFill>
                  <a:latin typeface="Calibri"/>
                </a:rPr>
                <a:t>(n = 17,150)</a:t>
              </a:r>
            </a:p>
            <a:p>
              <a:pPr algn="ctr">
                <a:lnSpc>
                  <a:spcPct val="85000"/>
                </a:lnSpc>
                <a:defRPr/>
              </a:pPr>
              <a:r>
                <a:rPr lang="fr-FR" sz="1000" kern="0" spc="-38" dirty="0">
                  <a:solidFill>
                    <a:prstClr val="white"/>
                  </a:solidFill>
                  <a:latin typeface="Calibri"/>
                </a:rPr>
                <a:t>≥ 1390 3P-MACE</a:t>
              </a:r>
              <a:endParaRPr lang="en-US" sz="1000" kern="0" spc="-38" dirty="0">
                <a:solidFill>
                  <a:prstClr val="white"/>
                </a:solidFill>
                <a:latin typeface="Calibri"/>
              </a:endParaRPr>
            </a:p>
          </p:txBody>
        </p:sp>
        <p:sp>
          <p:nvSpPr>
            <p:cNvPr id="79" name="Flèche vers le bas 47"/>
            <p:cNvSpPr/>
            <p:nvPr/>
          </p:nvSpPr>
          <p:spPr>
            <a:xfrm>
              <a:off x="2845046" y="2491042"/>
              <a:ext cx="171495" cy="260510"/>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lnSpc>
                  <a:spcPct val="85000"/>
                </a:lnSpc>
              </a:pPr>
              <a:endParaRPr lang="en-US" sz="1000" b="1" kern="0" spc="-38">
                <a:solidFill>
                  <a:prstClr val="white"/>
                </a:solidFill>
                <a:latin typeface="Calibri"/>
              </a:endParaRPr>
            </a:p>
          </p:txBody>
        </p:sp>
        <p:sp>
          <p:nvSpPr>
            <p:cNvPr id="80" name="Flèche vers le bas 50"/>
            <p:cNvSpPr/>
            <p:nvPr/>
          </p:nvSpPr>
          <p:spPr>
            <a:xfrm rot="10800000">
              <a:off x="2836330" y="3023444"/>
              <a:ext cx="171495" cy="260510"/>
            </a:xfrm>
            <a:prstGeom prst="down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5000"/>
                </a:lnSpc>
                <a:defRPr/>
              </a:pPr>
              <a:endParaRPr lang="en-US" sz="1000" kern="0" spc="-38">
                <a:solidFill>
                  <a:prstClr val="white"/>
                </a:solidFill>
                <a:latin typeface="Calibri"/>
              </a:endParaRPr>
            </a:p>
          </p:txBody>
        </p:sp>
        <p:sp>
          <p:nvSpPr>
            <p:cNvPr id="81" name="Flèche vers le bas 51"/>
            <p:cNvSpPr/>
            <p:nvPr/>
          </p:nvSpPr>
          <p:spPr>
            <a:xfrm rot="10800000">
              <a:off x="3878043" y="3023444"/>
              <a:ext cx="171495" cy="260510"/>
            </a:xfrm>
            <a:prstGeom prst="down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5000"/>
                </a:lnSpc>
                <a:defRPr/>
              </a:pPr>
              <a:endParaRPr lang="en-US" sz="1000" kern="0" spc="-38">
                <a:solidFill>
                  <a:prstClr val="white"/>
                </a:solidFill>
                <a:latin typeface="Calibri"/>
              </a:endParaRPr>
            </a:p>
          </p:txBody>
        </p:sp>
        <p:sp>
          <p:nvSpPr>
            <p:cNvPr id="82" name="Flèche vers le bas 52"/>
            <p:cNvSpPr/>
            <p:nvPr/>
          </p:nvSpPr>
          <p:spPr>
            <a:xfrm rot="10800000">
              <a:off x="5988737" y="3023444"/>
              <a:ext cx="171495" cy="260510"/>
            </a:xfrm>
            <a:prstGeom prst="down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5000"/>
                </a:lnSpc>
                <a:defRPr/>
              </a:pPr>
              <a:endParaRPr lang="en-US" sz="1000" kern="0" spc="-38">
                <a:solidFill>
                  <a:prstClr val="white"/>
                </a:solidFill>
                <a:latin typeface="Calibri"/>
              </a:endParaRPr>
            </a:p>
          </p:txBody>
        </p:sp>
        <p:sp>
          <p:nvSpPr>
            <p:cNvPr id="83" name="Flèche vers le bas 53"/>
            <p:cNvSpPr/>
            <p:nvPr/>
          </p:nvSpPr>
          <p:spPr>
            <a:xfrm rot="10800000">
              <a:off x="7752172" y="3023444"/>
              <a:ext cx="171495" cy="260510"/>
            </a:xfrm>
            <a:prstGeom prst="down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5000"/>
                </a:lnSpc>
                <a:defRPr/>
              </a:pPr>
              <a:endParaRPr lang="en-US" sz="1000" kern="0" spc="-38">
                <a:solidFill>
                  <a:prstClr val="white"/>
                </a:solidFill>
                <a:latin typeface="Calibri"/>
              </a:endParaRPr>
            </a:p>
          </p:txBody>
        </p:sp>
        <p:sp>
          <p:nvSpPr>
            <p:cNvPr id="84" name="Flèche vers le bas 55"/>
            <p:cNvSpPr/>
            <p:nvPr/>
          </p:nvSpPr>
          <p:spPr>
            <a:xfrm rot="10800000">
              <a:off x="3137206" y="3023444"/>
              <a:ext cx="171495" cy="1637337"/>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defRPr/>
              </a:pPr>
              <a:endParaRPr lang="en-US" sz="1000" kern="0" spc="-38">
                <a:solidFill>
                  <a:prstClr val="white"/>
                </a:solidFill>
                <a:latin typeface="Calibri"/>
              </a:endParaRPr>
            </a:p>
          </p:txBody>
        </p:sp>
        <p:sp>
          <p:nvSpPr>
            <p:cNvPr id="85" name="Flèche vers le bas 57"/>
            <p:cNvSpPr/>
            <p:nvPr/>
          </p:nvSpPr>
          <p:spPr>
            <a:xfrm rot="10800000">
              <a:off x="6744954" y="3023444"/>
              <a:ext cx="171495" cy="663932"/>
            </a:xfrm>
            <a:prstGeom prst="down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5000"/>
                </a:lnSpc>
                <a:defRPr/>
              </a:pPr>
              <a:endParaRPr lang="en-US" sz="1000" kern="0" spc="-38">
                <a:solidFill>
                  <a:prstClr val="white"/>
                </a:solidFill>
                <a:latin typeface="Calibri"/>
              </a:endParaRPr>
            </a:p>
          </p:txBody>
        </p:sp>
        <p:sp>
          <p:nvSpPr>
            <p:cNvPr id="86" name="Flèche vers le bas 59"/>
            <p:cNvSpPr/>
            <p:nvPr/>
          </p:nvSpPr>
          <p:spPr>
            <a:xfrm rot="10800000">
              <a:off x="7434077" y="3023444"/>
              <a:ext cx="144000" cy="118165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defRPr/>
              </a:pPr>
              <a:endParaRPr lang="en-US" sz="1000" kern="0" spc="-38">
                <a:solidFill>
                  <a:prstClr val="white"/>
                </a:solidFill>
                <a:latin typeface="Calibri"/>
              </a:endParaRPr>
            </a:p>
          </p:txBody>
        </p:sp>
        <p:sp>
          <p:nvSpPr>
            <p:cNvPr id="87" name="Rectangle 86"/>
            <p:cNvSpPr/>
            <p:nvPr/>
          </p:nvSpPr>
          <p:spPr>
            <a:xfrm>
              <a:off x="2227638" y="4513050"/>
              <a:ext cx="1188309" cy="64096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85000"/>
                </a:lnSpc>
                <a:defRPr/>
              </a:pPr>
              <a:r>
                <a:rPr lang="fr-FR" sz="1100" kern="0" spc="-38" dirty="0">
                  <a:solidFill>
                    <a:prstClr val="white"/>
                  </a:solidFill>
                  <a:latin typeface="Calibri"/>
                </a:rPr>
                <a:t>EMPA-REG OUTCOME®</a:t>
              </a:r>
              <a:r>
                <a:rPr lang="fr-FR" sz="1100" kern="0" spc="-38" baseline="30000" dirty="0">
                  <a:solidFill>
                    <a:prstClr val="white"/>
                  </a:solidFill>
                  <a:latin typeface="Calibri"/>
                </a:rPr>
                <a:t>5</a:t>
              </a:r>
            </a:p>
            <a:p>
              <a:pPr algn="ctr">
                <a:lnSpc>
                  <a:spcPct val="85000"/>
                </a:lnSpc>
                <a:defRPr/>
              </a:pPr>
              <a:r>
                <a:rPr lang="fr-FR" sz="1100" kern="0" spc="-38" dirty="0">
                  <a:solidFill>
                    <a:prstClr val="white"/>
                  </a:solidFill>
                  <a:latin typeface="Calibri"/>
                </a:rPr>
                <a:t>(n = 7034)</a:t>
              </a:r>
            </a:p>
            <a:p>
              <a:pPr algn="ctr">
                <a:lnSpc>
                  <a:spcPct val="85000"/>
                </a:lnSpc>
                <a:defRPr/>
              </a:pPr>
              <a:r>
                <a:rPr lang="en-US" sz="1100" kern="0" spc="-38" dirty="0">
                  <a:solidFill>
                    <a:prstClr val="white"/>
                  </a:solidFill>
                  <a:latin typeface="Calibri"/>
                </a:rPr>
                <a:t>≥</a:t>
              </a:r>
              <a:r>
                <a:rPr lang="en-US" sz="1100" kern="0" spc="-38" dirty="0">
                  <a:solidFill>
                    <a:srgbClr val="262729">
                      <a:lumMod val="90000"/>
                      <a:lumOff val="10000"/>
                    </a:srgbClr>
                  </a:solidFill>
                  <a:latin typeface="Calibri"/>
                </a:rPr>
                <a:t> </a:t>
              </a:r>
              <a:r>
                <a:rPr lang="en-US" sz="1100" kern="0" spc="-38" dirty="0">
                  <a:solidFill>
                    <a:prstClr val="white"/>
                  </a:solidFill>
                  <a:latin typeface="Calibri"/>
                </a:rPr>
                <a:t>691 3P-MACE</a:t>
              </a:r>
            </a:p>
          </p:txBody>
        </p:sp>
        <p:sp>
          <p:nvSpPr>
            <p:cNvPr id="88" name="Rectangle 87"/>
            <p:cNvSpPr/>
            <p:nvPr/>
          </p:nvSpPr>
          <p:spPr>
            <a:xfrm>
              <a:off x="5623545" y="4214014"/>
              <a:ext cx="1068983" cy="432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85000"/>
                </a:lnSpc>
                <a:defRPr/>
              </a:pPr>
              <a:r>
                <a:rPr lang="fr-FR" sz="1000" kern="0" spc="-38" dirty="0">
                  <a:solidFill>
                    <a:prstClr val="white"/>
                  </a:solidFill>
                  <a:latin typeface="Calibri"/>
                </a:rPr>
                <a:t>CANVAS</a:t>
              </a:r>
              <a:r>
                <a:rPr lang="fr-FR" sz="1000" kern="0" spc="-38" baseline="30000" dirty="0">
                  <a:solidFill>
                    <a:prstClr val="white"/>
                  </a:solidFill>
                  <a:latin typeface="Calibri"/>
                </a:rPr>
                <a:t>10</a:t>
              </a:r>
              <a:endParaRPr lang="fr-FR" sz="1000" kern="0" spc="-38" dirty="0">
                <a:solidFill>
                  <a:prstClr val="white"/>
                </a:solidFill>
                <a:latin typeface="Calibri"/>
              </a:endParaRPr>
            </a:p>
            <a:p>
              <a:pPr algn="ctr">
                <a:lnSpc>
                  <a:spcPct val="85000"/>
                </a:lnSpc>
                <a:defRPr/>
              </a:pPr>
              <a:r>
                <a:rPr lang="fr-FR" sz="1000" kern="0" spc="-38" dirty="0">
                  <a:solidFill>
                    <a:prstClr val="white"/>
                  </a:solidFill>
                  <a:latin typeface="Calibri"/>
                </a:rPr>
                <a:t>(n = 4365)</a:t>
              </a:r>
            </a:p>
            <a:p>
              <a:pPr algn="ctr">
                <a:lnSpc>
                  <a:spcPct val="85000"/>
                </a:lnSpc>
                <a:defRPr/>
              </a:pPr>
              <a:r>
                <a:rPr lang="fr-FR" sz="1000" kern="0" spc="-38" dirty="0">
                  <a:solidFill>
                    <a:prstClr val="white"/>
                  </a:solidFill>
                  <a:latin typeface="Calibri"/>
                </a:rPr>
                <a:t>≥ 420 3P-MACE</a:t>
              </a:r>
              <a:endParaRPr lang="en-US" sz="1000" kern="0" spc="-38" dirty="0">
                <a:solidFill>
                  <a:prstClr val="white"/>
                </a:solidFill>
                <a:latin typeface="Calibri"/>
              </a:endParaRPr>
            </a:p>
          </p:txBody>
        </p:sp>
        <p:sp>
          <p:nvSpPr>
            <p:cNvPr id="89" name="Rectangle 88"/>
            <p:cNvSpPr/>
            <p:nvPr/>
          </p:nvSpPr>
          <p:spPr>
            <a:xfrm>
              <a:off x="6777691" y="4161393"/>
              <a:ext cx="1068983" cy="432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85000"/>
                </a:lnSpc>
                <a:defRPr/>
              </a:pPr>
              <a:r>
                <a:rPr lang="fr-FR" sz="1000" kern="0" spc="-38" dirty="0">
                  <a:solidFill>
                    <a:prstClr val="white"/>
                  </a:solidFill>
                  <a:latin typeface="Calibri"/>
                </a:rPr>
                <a:t>CREDENCE</a:t>
              </a:r>
              <a:r>
                <a:rPr lang="fr-FR" sz="1000" kern="0" spc="-38" baseline="30000" dirty="0">
                  <a:solidFill>
                    <a:prstClr val="white"/>
                  </a:solidFill>
                  <a:latin typeface="Calibri"/>
                </a:rPr>
                <a:t>17</a:t>
              </a:r>
              <a:endParaRPr lang="fr-FR" sz="1000" kern="0" spc="-38" dirty="0">
                <a:solidFill>
                  <a:prstClr val="white"/>
                </a:solidFill>
                <a:latin typeface="Calibri"/>
              </a:endParaRPr>
            </a:p>
            <a:p>
              <a:pPr algn="ctr">
                <a:lnSpc>
                  <a:spcPct val="85000"/>
                </a:lnSpc>
                <a:defRPr/>
              </a:pPr>
              <a:r>
                <a:rPr lang="fr-FR" sz="1000" kern="0" spc="-38" dirty="0">
                  <a:solidFill>
                    <a:prstClr val="white"/>
                  </a:solidFill>
                  <a:latin typeface="Calibri"/>
                </a:rPr>
                <a:t>(n = 3700)</a:t>
              </a:r>
            </a:p>
            <a:p>
              <a:pPr algn="ctr">
                <a:lnSpc>
                  <a:spcPct val="85000"/>
                </a:lnSpc>
                <a:defRPr/>
              </a:pPr>
              <a:r>
                <a:rPr lang="fr-FR" sz="1000" kern="0" spc="-38" dirty="0" err="1">
                  <a:solidFill>
                    <a:prstClr val="white"/>
                  </a:solidFill>
                  <a:latin typeface="Calibri"/>
                </a:rPr>
                <a:t>Renal</a:t>
              </a:r>
              <a:r>
                <a:rPr lang="fr-FR" sz="1000" kern="0" spc="-38" dirty="0">
                  <a:solidFill>
                    <a:prstClr val="white"/>
                  </a:solidFill>
                  <a:latin typeface="Calibri"/>
                </a:rPr>
                <a:t> + 5P-MACE</a:t>
              </a:r>
              <a:endParaRPr lang="en-US" sz="1000" kern="0" spc="-38" dirty="0">
                <a:solidFill>
                  <a:prstClr val="white"/>
                </a:solidFill>
                <a:latin typeface="Calibri"/>
              </a:endParaRPr>
            </a:p>
          </p:txBody>
        </p:sp>
        <p:sp>
          <p:nvSpPr>
            <p:cNvPr id="90" name="Rectangle 89"/>
            <p:cNvSpPr/>
            <p:nvPr/>
          </p:nvSpPr>
          <p:spPr>
            <a:xfrm>
              <a:off x="6900338" y="1697317"/>
              <a:ext cx="1068983" cy="396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lnSpc>
                  <a:spcPct val="85000"/>
                </a:lnSpc>
              </a:pPr>
              <a:r>
                <a:rPr lang="fr-FR" sz="1000" b="1" kern="0" spc="-38" dirty="0">
                  <a:solidFill>
                    <a:prstClr val="white"/>
                  </a:solidFill>
                  <a:latin typeface="Calibri"/>
                </a:rPr>
                <a:t>CAROLINA®</a:t>
              </a:r>
              <a:r>
                <a:rPr lang="fr-FR" sz="1000" kern="0" spc="-38" baseline="30000" dirty="0">
                  <a:solidFill>
                    <a:prstClr val="white"/>
                  </a:solidFill>
                  <a:latin typeface="Calibri"/>
                </a:rPr>
                <a:t>11</a:t>
              </a:r>
            </a:p>
            <a:p>
              <a:pPr algn="ctr">
                <a:lnSpc>
                  <a:spcPct val="85000"/>
                </a:lnSpc>
              </a:pPr>
              <a:r>
                <a:rPr lang="fr-FR" sz="1000" kern="0" spc="-38" dirty="0">
                  <a:solidFill>
                    <a:prstClr val="white"/>
                  </a:solidFill>
                  <a:latin typeface="Calibri"/>
                </a:rPr>
                <a:t>(n = 6000)</a:t>
              </a:r>
            </a:p>
            <a:p>
              <a:pPr algn="ctr">
                <a:lnSpc>
                  <a:spcPct val="85000"/>
                </a:lnSpc>
              </a:pPr>
              <a:r>
                <a:rPr lang="fr-FR" sz="1000" kern="0" spc="-38" dirty="0">
                  <a:solidFill>
                    <a:prstClr val="white"/>
                  </a:solidFill>
                  <a:latin typeface="Calibri"/>
                </a:rPr>
                <a:t>≥ 631 4P-MACE</a:t>
              </a:r>
              <a:endParaRPr lang="en-US" sz="1000" kern="0" spc="-38" dirty="0">
                <a:solidFill>
                  <a:prstClr val="white"/>
                </a:solidFill>
                <a:latin typeface="Calibri"/>
              </a:endParaRPr>
            </a:p>
          </p:txBody>
        </p:sp>
        <p:sp>
          <p:nvSpPr>
            <p:cNvPr id="91" name="Rectangle 90"/>
            <p:cNvSpPr/>
            <p:nvPr/>
          </p:nvSpPr>
          <p:spPr>
            <a:xfrm>
              <a:off x="6390902" y="3720646"/>
              <a:ext cx="971803" cy="43579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lnSpc>
                  <a:spcPct val="85000"/>
                </a:lnSpc>
                <a:defRPr/>
              </a:pPr>
              <a:r>
                <a:rPr lang="fr-FR" sz="1000" kern="0" spc="-38" dirty="0">
                  <a:solidFill>
                    <a:srgbClr val="262729">
                      <a:lumMod val="90000"/>
                      <a:lumOff val="10000"/>
                    </a:srgbClr>
                  </a:solidFill>
                  <a:latin typeface="Calibri"/>
                </a:rPr>
                <a:t>ITCA CVOT</a:t>
              </a:r>
              <a:r>
                <a:rPr lang="fr-FR" sz="1000" kern="0" spc="-38" baseline="30000" dirty="0">
                  <a:solidFill>
                    <a:srgbClr val="262729">
                      <a:lumMod val="90000"/>
                      <a:lumOff val="10000"/>
                    </a:srgbClr>
                  </a:solidFill>
                  <a:latin typeface="Calibri"/>
                </a:rPr>
                <a:t>9</a:t>
              </a:r>
              <a:endParaRPr lang="fr-FR" sz="1000" kern="0" spc="-38" dirty="0">
                <a:solidFill>
                  <a:srgbClr val="262729">
                    <a:lumMod val="90000"/>
                    <a:lumOff val="10000"/>
                  </a:srgbClr>
                </a:solidFill>
                <a:latin typeface="Calibri"/>
              </a:endParaRPr>
            </a:p>
            <a:p>
              <a:pPr algn="ctr">
                <a:lnSpc>
                  <a:spcPct val="85000"/>
                </a:lnSpc>
                <a:defRPr/>
              </a:pPr>
              <a:r>
                <a:rPr lang="fr-FR" sz="1000" kern="0" spc="-38" dirty="0">
                  <a:solidFill>
                    <a:srgbClr val="262729">
                      <a:lumMod val="90000"/>
                      <a:lumOff val="10000"/>
                    </a:srgbClr>
                  </a:solidFill>
                  <a:latin typeface="Calibri"/>
                </a:rPr>
                <a:t>(n = 4000)</a:t>
              </a:r>
            </a:p>
            <a:p>
              <a:pPr algn="ctr">
                <a:lnSpc>
                  <a:spcPct val="85000"/>
                </a:lnSpc>
                <a:defRPr/>
              </a:pPr>
              <a:r>
                <a:rPr lang="fr-FR" sz="1000" kern="0" spc="-38" dirty="0">
                  <a:solidFill>
                    <a:srgbClr val="262729">
                      <a:lumMod val="90000"/>
                      <a:lumOff val="10000"/>
                    </a:srgbClr>
                  </a:solidFill>
                  <a:latin typeface="Calibri"/>
                </a:rPr>
                <a:t>4P-MACE</a:t>
              </a:r>
              <a:endParaRPr lang="en-US" sz="1000" kern="0" spc="-38" dirty="0">
                <a:solidFill>
                  <a:srgbClr val="262729">
                    <a:lumMod val="90000"/>
                    <a:lumOff val="10000"/>
                  </a:srgbClr>
                </a:solidFill>
                <a:latin typeface="Calibri"/>
              </a:endParaRPr>
            </a:p>
          </p:txBody>
        </p:sp>
        <p:sp>
          <p:nvSpPr>
            <p:cNvPr id="92" name="Rectangle 91"/>
            <p:cNvSpPr/>
            <p:nvPr/>
          </p:nvSpPr>
          <p:spPr>
            <a:xfrm>
              <a:off x="6025618" y="3257473"/>
              <a:ext cx="1058081" cy="39233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lnSpc>
                  <a:spcPct val="85000"/>
                </a:lnSpc>
                <a:defRPr/>
              </a:pPr>
              <a:r>
                <a:rPr lang="fr-FR" sz="1000" kern="0" spc="-38" dirty="0">
                  <a:solidFill>
                    <a:srgbClr val="262729">
                      <a:lumMod val="90000"/>
                      <a:lumOff val="10000"/>
                    </a:srgbClr>
                  </a:solidFill>
                  <a:latin typeface="Calibri"/>
                </a:rPr>
                <a:t>EXSCEL</a:t>
              </a:r>
              <a:r>
                <a:rPr lang="fr-FR" sz="1000" kern="0" spc="-38" baseline="30000" dirty="0">
                  <a:solidFill>
                    <a:srgbClr val="262729">
                      <a:lumMod val="90000"/>
                      <a:lumOff val="10000"/>
                    </a:srgbClr>
                  </a:solidFill>
                  <a:latin typeface="Calibri"/>
                </a:rPr>
                <a:t>14</a:t>
              </a:r>
              <a:endParaRPr lang="fr-FR" sz="1000" kern="0" spc="-38" dirty="0">
                <a:solidFill>
                  <a:srgbClr val="262729">
                    <a:lumMod val="90000"/>
                    <a:lumOff val="10000"/>
                  </a:srgbClr>
                </a:solidFill>
                <a:latin typeface="Calibri"/>
              </a:endParaRPr>
            </a:p>
            <a:p>
              <a:pPr algn="ctr">
                <a:lnSpc>
                  <a:spcPct val="85000"/>
                </a:lnSpc>
                <a:defRPr/>
              </a:pPr>
              <a:r>
                <a:rPr lang="fr-FR" sz="1000" kern="0" spc="-38" dirty="0">
                  <a:solidFill>
                    <a:srgbClr val="262729">
                      <a:lumMod val="90000"/>
                      <a:lumOff val="10000"/>
                    </a:srgbClr>
                  </a:solidFill>
                  <a:latin typeface="Calibri"/>
                </a:rPr>
                <a:t>(n = 14,000)</a:t>
              </a:r>
            </a:p>
            <a:p>
              <a:pPr algn="ctr">
                <a:lnSpc>
                  <a:spcPct val="85000"/>
                </a:lnSpc>
                <a:defRPr/>
              </a:pPr>
              <a:r>
                <a:rPr lang="fr-FR" sz="1000" kern="0" spc="-38" dirty="0">
                  <a:solidFill>
                    <a:srgbClr val="262729">
                      <a:lumMod val="90000"/>
                      <a:lumOff val="10000"/>
                    </a:srgbClr>
                  </a:solidFill>
                  <a:latin typeface="Calibri"/>
                </a:rPr>
                <a:t>≥ 1591 3P-MACE</a:t>
              </a:r>
              <a:endParaRPr lang="en-US" sz="1000" kern="0" spc="-38" dirty="0">
                <a:solidFill>
                  <a:srgbClr val="262729">
                    <a:lumMod val="90000"/>
                    <a:lumOff val="10000"/>
                  </a:srgbClr>
                </a:solidFill>
                <a:latin typeface="Calibri"/>
              </a:endParaRPr>
            </a:p>
          </p:txBody>
        </p:sp>
        <p:sp>
          <p:nvSpPr>
            <p:cNvPr id="93" name="Flèche vers le bas 48"/>
            <p:cNvSpPr/>
            <p:nvPr/>
          </p:nvSpPr>
          <p:spPr>
            <a:xfrm>
              <a:off x="6242151" y="2482486"/>
              <a:ext cx="171495" cy="260510"/>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lnSpc>
                  <a:spcPct val="85000"/>
                </a:lnSpc>
              </a:pPr>
              <a:endParaRPr lang="en-US" sz="1000" kern="0" spc="-38">
                <a:solidFill>
                  <a:prstClr val="white"/>
                </a:solidFill>
                <a:latin typeface="Calibri"/>
              </a:endParaRPr>
            </a:p>
          </p:txBody>
        </p:sp>
        <p:sp>
          <p:nvSpPr>
            <p:cNvPr id="94" name="Rectangle 93"/>
            <p:cNvSpPr/>
            <p:nvPr/>
          </p:nvSpPr>
          <p:spPr>
            <a:xfrm>
              <a:off x="340454" y="4044343"/>
              <a:ext cx="1080000" cy="324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lnSpc>
                  <a:spcPct val="85000"/>
                </a:lnSpc>
                <a:defRPr/>
              </a:pPr>
              <a:r>
                <a:rPr lang="en-GB" sz="1000" kern="0" spc="-38" dirty="0">
                  <a:solidFill>
                    <a:prstClr val="white"/>
                  </a:solidFill>
                  <a:latin typeface="Calibri"/>
                </a:rPr>
                <a:t>DPP4 inhibitor CVOTs</a:t>
              </a:r>
            </a:p>
          </p:txBody>
        </p:sp>
        <p:sp>
          <p:nvSpPr>
            <p:cNvPr id="95" name="Rectangle 94"/>
            <p:cNvSpPr/>
            <p:nvPr/>
          </p:nvSpPr>
          <p:spPr>
            <a:xfrm>
              <a:off x="340454" y="4401146"/>
              <a:ext cx="1080000" cy="324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85000"/>
                </a:lnSpc>
                <a:defRPr/>
              </a:pPr>
              <a:r>
                <a:rPr lang="en-GB" sz="1000" kern="0" spc="-38" dirty="0">
                  <a:solidFill>
                    <a:prstClr val="white"/>
                  </a:solidFill>
                  <a:latin typeface="Calibri"/>
                </a:rPr>
                <a:t>SGLT2 inhibitor CVOTs</a:t>
              </a:r>
            </a:p>
          </p:txBody>
        </p:sp>
        <p:sp>
          <p:nvSpPr>
            <p:cNvPr id="96" name="Rectangle 95"/>
            <p:cNvSpPr/>
            <p:nvPr/>
          </p:nvSpPr>
          <p:spPr>
            <a:xfrm>
              <a:off x="340454" y="4757949"/>
              <a:ext cx="1080000" cy="324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lnSpc>
                  <a:spcPct val="85000"/>
                </a:lnSpc>
                <a:defRPr/>
              </a:pPr>
              <a:r>
                <a:rPr lang="en-GB" sz="1000" kern="0" spc="-38" dirty="0">
                  <a:solidFill>
                    <a:srgbClr val="262729">
                      <a:lumMod val="90000"/>
                      <a:lumOff val="10000"/>
                    </a:srgbClr>
                  </a:solidFill>
                  <a:latin typeface="Calibri"/>
                </a:rPr>
                <a:t>GLP1 CVOTs</a:t>
              </a:r>
            </a:p>
          </p:txBody>
        </p:sp>
        <p:sp>
          <p:nvSpPr>
            <p:cNvPr id="97" name="Flèche vers le bas 58"/>
            <p:cNvSpPr/>
            <p:nvPr/>
          </p:nvSpPr>
          <p:spPr>
            <a:xfrm rot="10800000">
              <a:off x="8823935" y="3023444"/>
              <a:ext cx="206925" cy="1663636"/>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defRPr/>
              </a:pPr>
              <a:endParaRPr lang="en-US" sz="1000" kern="0" spc="-38">
                <a:solidFill>
                  <a:prstClr val="white"/>
                </a:solidFill>
                <a:latin typeface="Calibri"/>
              </a:endParaRPr>
            </a:p>
          </p:txBody>
        </p:sp>
        <p:sp>
          <p:nvSpPr>
            <p:cNvPr id="98" name="Rectangle 97"/>
            <p:cNvSpPr/>
            <p:nvPr/>
          </p:nvSpPr>
          <p:spPr>
            <a:xfrm>
              <a:off x="7854141" y="4687696"/>
              <a:ext cx="1175881" cy="432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85000"/>
                </a:lnSpc>
                <a:defRPr/>
              </a:pPr>
              <a:r>
                <a:rPr lang="fr-FR" sz="1000" kern="0" spc="-38" dirty="0" err="1">
                  <a:solidFill>
                    <a:prstClr val="white"/>
                  </a:solidFill>
                  <a:latin typeface="Calibri"/>
                </a:rPr>
                <a:t>Ertugliflozin</a:t>
              </a:r>
              <a:r>
                <a:rPr lang="fr-FR" sz="1000" kern="0" spc="-38" dirty="0">
                  <a:solidFill>
                    <a:prstClr val="white"/>
                  </a:solidFill>
                  <a:latin typeface="Calibri"/>
                </a:rPr>
                <a:t> CVOT</a:t>
              </a:r>
              <a:r>
                <a:rPr lang="fr-FR" sz="1000" kern="0" spc="-38" baseline="30000" dirty="0">
                  <a:solidFill>
                    <a:prstClr val="white"/>
                  </a:solidFill>
                  <a:latin typeface="Calibri"/>
                </a:rPr>
                <a:t>18</a:t>
              </a:r>
              <a:endParaRPr lang="fr-FR" sz="1000" kern="0" spc="-38" dirty="0">
                <a:solidFill>
                  <a:prstClr val="white"/>
                </a:solidFill>
                <a:latin typeface="Calibri"/>
              </a:endParaRPr>
            </a:p>
            <a:p>
              <a:pPr algn="ctr">
                <a:lnSpc>
                  <a:spcPct val="85000"/>
                </a:lnSpc>
                <a:defRPr/>
              </a:pPr>
              <a:r>
                <a:rPr lang="fr-FR" sz="1000" kern="0" spc="-38" dirty="0">
                  <a:solidFill>
                    <a:prstClr val="white"/>
                  </a:solidFill>
                  <a:latin typeface="Calibri"/>
                </a:rPr>
                <a:t>(n = 3900)</a:t>
              </a:r>
            </a:p>
            <a:p>
              <a:pPr algn="ctr">
                <a:lnSpc>
                  <a:spcPct val="85000"/>
                </a:lnSpc>
                <a:defRPr/>
              </a:pPr>
              <a:r>
                <a:rPr lang="fr-FR" sz="1000" kern="0" spc="-38" dirty="0">
                  <a:solidFill>
                    <a:prstClr val="white"/>
                  </a:solidFill>
                  <a:latin typeface="Calibri"/>
                </a:rPr>
                <a:t>3P-MACE</a:t>
              </a:r>
              <a:endParaRPr lang="en-US" sz="1000" kern="0" spc="-38" dirty="0">
                <a:solidFill>
                  <a:prstClr val="white"/>
                </a:solidFill>
                <a:latin typeface="Calibri"/>
              </a:endParaRPr>
            </a:p>
          </p:txBody>
        </p:sp>
        <p:sp>
          <p:nvSpPr>
            <p:cNvPr id="99" name="Rectangle 98"/>
            <p:cNvSpPr/>
            <p:nvPr/>
          </p:nvSpPr>
          <p:spPr>
            <a:xfrm>
              <a:off x="5676291" y="1697317"/>
              <a:ext cx="708025" cy="396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lnSpc>
                  <a:spcPct val="85000"/>
                </a:lnSpc>
                <a:defRPr/>
              </a:pPr>
              <a:r>
                <a:rPr lang="fr-FR" sz="1000" b="1" kern="0" spc="-38" dirty="0">
                  <a:solidFill>
                    <a:prstClr val="white"/>
                  </a:solidFill>
                  <a:latin typeface="Calibri"/>
                </a:rPr>
                <a:t>OMNEON</a:t>
              </a:r>
              <a:r>
                <a:rPr lang="fr-FR" sz="1000" kern="0" spc="-38" baseline="30000" dirty="0">
                  <a:solidFill>
                    <a:prstClr val="white"/>
                  </a:solidFill>
                  <a:latin typeface="Calibri"/>
                </a:rPr>
                <a:t>13</a:t>
              </a:r>
              <a:endParaRPr lang="fr-FR" sz="1000" kern="0" spc="-38" dirty="0">
                <a:solidFill>
                  <a:prstClr val="white"/>
                </a:solidFill>
                <a:latin typeface="Calibri"/>
              </a:endParaRPr>
            </a:p>
            <a:p>
              <a:pPr algn="ctr">
                <a:lnSpc>
                  <a:spcPct val="85000"/>
                </a:lnSpc>
                <a:defRPr/>
              </a:pPr>
              <a:r>
                <a:rPr lang="fr-FR" sz="1000" kern="0" spc="-38" dirty="0">
                  <a:solidFill>
                    <a:prstClr val="white"/>
                  </a:solidFill>
                  <a:latin typeface="Calibri"/>
                </a:rPr>
                <a:t>(n = 4000)</a:t>
              </a:r>
            </a:p>
            <a:p>
              <a:pPr algn="ctr">
                <a:lnSpc>
                  <a:spcPct val="85000"/>
                </a:lnSpc>
                <a:defRPr/>
              </a:pPr>
              <a:r>
                <a:rPr lang="fr-FR" sz="1000" kern="0" spc="-38" dirty="0">
                  <a:solidFill>
                    <a:prstClr val="white"/>
                  </a:solidFill>
                  <a:latin typeface="Calibri"/>
                </a:rPr>
                <a:t>4P-MACE</a:t>
              </a:r>
              <a:endParaRPr lang="en-US" sz="1000" kern="0" spc="-38" dirty="0">
                <a:solidFill>
                  <a:prstClr val="white"/>
                </a:solidFill>
                <a:latin typeface="Calibri"/>
              </a:endParaRPr>
            </a:p>
          </p:txBody>
        </p:sp>
        <p:sp>
          <p:nvSpPr>
            <p:cNvPr id="100" name="Rectangle 99"/>
            <p:cNvSpPr/>
            <p:nvPr/>
          </p:nvSpPr>
          <p:spPr>
            <a:xfrm>
              <a:off x="6015899" y="2143836"/>
              <a:ext cx="1068983" cy="396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lIns="36000" rIns="36000" rtlCol="0" anchor="ctr"/>
            <a:lstStyle/>
            <a:p>
              <a:pPr algn="ctr">
                <a:lnSpc>
                  <a:spcPct val="85000"/>
                </a:lnSpc>
              </a:pPr>
              <a:r>
                <a:rPr lang="fr-FR" sz="1000" b="1" kern="0" spc="-38" dirty="0">
                  <a:solidFill>
                    <a:prstClr val="white"/>
                  </a:solidFill>
                  <a:latin typeface="Calibri"/>
                </a:rPr>
                <a:t>CARMELINA</a:t>
              </a:r>
              <a:r>
                <a:rPr lang="fr-FR" sz="1000" kern="0" spc="-38" baseline="30000" dirty="0">
                  <a:solidFill>
                    <a:prstClr val="white"/>
                  </a:solidFill>
                  <a:latin typeface="Calibri"/>
                </a:rPr>
                <a:t>12</a:t>
              </a:r>
            </a:p>
            <a:p>
              <a:pPr algn="ctr">
                <a:lnSpc>
                  <a:spcPct val="85000"/>
                </a:lnSpc>
              </a:pPr>
              <a:r>
                <a:rPr lang="fr-FR" sz="1000" kern="0" spc="-38" dirty="0">
                  <a:solidFill>
                    <a:prstClr val="white"/>
                  </a:solidFill>
                  <a:latin typeface="Calibri"/>
                </a:rPr>
                <a:t>(n = 8300)</a:t>
              </a:r>
            </a:p>
            <a:p>
              <a:pPr algn="ctr">
                <a:lnSpc>
                  <a:spcPct val="85000"/>
                </a:lnSpc>
              </a:pPr>
              <a:r>
                <a:rPr lang="fr-FR" sz="1000" kern="0" spc="-38" dirty="0">
                  <a:solidFill>
                    <a:prstClr val="white"/>
                  </a:solidFill>
                  <a:latin typeface="Calibri"/>
                </a:rPr>
                <a:t>4P-MACE</a:t>
              </a:r>
              <a:r>
                <a:rPr lang="en-US" sz="1000" kern="0" spc="-38" dirty="0">
                  <a:solidFill>
                    <a:prstClr val="white"/>
                  </a:solidFill>
                  <a:latin typeface="Calibri"/>
                </a:rPr>
                <a:t> </a:t>
              </a:r>
              <a:r>
                <a:rPr lang="fr-FR" sz="1000" kern="0" spc="-38" dirty="0">
                  <a:solidFill>
                    <a:prstClr val="white"/>
                  </a:solidFill>
                  <a:latin typeface="Calibri"/>
                </a:rPr>
                <a:t>+ </a:t>
              </a:r>
              <a:r>
                <a:rPr lang="fr-FR" sz="1000" kern="0" spc="-38" dirty="0" err="1">
                  <a:solidFill>
                    <a:prstClr val="white"/>
                  </a:solidFill>
                  <a:latin typeface="Calibri"/>
                </a:rPr>
                <a:t>renal</a:t>
              </a:r>
              <a:endParaRPr lang="en-US" sz="1000" kern="0" spc="-38" dirty="0">
                <a:solidFill>
                  <a:prstClr val="white"/>
                </a:solidFill>
                <a:latin typeface="Calibri"/>
              </a:endParaRPr>
            </a:p>
          </p:txBody>
        </p:sp>
        <p:sp>
          <p:nvSpPr>
            <p:cNvPr id="101" name="Rectangle 100"/>
            <p:cNvSpPr/>
            <p:nvPr/>
          </p:nvSpPr>
          <p:spPr>
            <a:xfrm>
              <a:off x="7701291" y="3263137"/>
              <a:ext cx="887744" cy="396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lnSpc>
                  <a:spcPct val="85000"/>
                </a:lnSpc>
                <a:defRPr/>
              </a:pPr>
              <a:r>
                <a:rPr lang="fr-FR" sz="1000" kern="0" spc="-38" dirty="0">
                  <a:solidFill>
                    <a:srgbClr val="262729">
                      <a:lumMod val="90000"/>
                      <a:lumOff val="10000"/>
                    </a:srgbClr>
                  </a:solidFill>
                  <a:latin typeface="Calibri"/>
                </a:rPr>
                <a:t>REWIND</a:t>
              </a:r>
              <a:r>
                <a:rPr lang="fr-FR" sz="1000" kern="0" spc="-38" baseline="30000" dirty="0">
                  <a:solidFill>
                    <a:srgbClr val="262729">
                      <a:lumMod val="90000"/>
                      <a:lumOff val="10000"/>
                    </a:srgbClr>
                  </a:solidFill>
                  <a:latin typeface="Calibri"/>
                </a:rPr>
                <a:t>16</a:t>
              </a:r>
              <a:endParaRPr lang="fr-FR" sz="1000" kern="0" spc="-38" dirty="0">
                <a:solidFill>
                  <a:srgbClr val="262729">
                    <a:lumMod val="90000"/>
                    <a:lumOff val="10000"/>
                  </a:srgbClr>
                </a:solidFill>
                <a:latin typeface="Calibri"/>
              </a:endParaRPr>
            </a:p>
            <a:p>
              <a:pPr algn="ctr">
                <a:lnSpc>
                  <a:spcPct val="85000"/>
                </a:lnSpc>
                <a:defRPr/>
              </a:pPr>
              <a:r>
                <a:rPr lang="fr-FR" sz="1000" kern="0" spc="-38" dirty="0">
                  <a:solidFill>
                    <a:srgbClr val="262729">
                      <a:lumMod val="90000"/>
                      <a:lumOff val="10000"/>
                    </a:srgbClr>
                  </a:solidFill>
                  <a:latin typeface="Calibri"/>
                </a:rPr>
                <a:t>(n = 9622)</a:t>
              </a:r>
            </a:p>
            <a:p>
              <a:pPr algn="ctr">
                <a:lnSpc>
                  <a:spcPct val="85000"/>
                </a:lnSpc>
                <a:defRPr/>
              </a:pPr>
              <a:r>
                <a:rPr lang="fr-FR" sz="1000" kern="0" spc="-38" dirty="0">
                  <a:solidFill>
                    <a:srgbClr val="262729">
                      <a:lumMod val="90000"/>
                      <a:lumOff val="10000"/>
                    </a:srgbClr>
                  </a:solidFill>
                  <a:latin typeface="Calibri"/>
                </a:rPr>
                <a:t>≥ 1067 3P-MACE</a:t>
              </a:r>
              <a:endParaRPr lang="en-US" sz="1000" kern="0" spc="-38" dirty="0">
                <a:solidFill>
                  <a:srgbClr val="262729">
                    <a:lumMod val="90000"/>
                    <a:lumOff val="10000"/>
                  </a:srgbClr>
                </a:solidFill>
                <a:latin typeface="Calibri"/>
              </a:endParaRPr>
            </a:p>
          </p:txBody>
        </p:sp>
        <p:sp>
          <p:nvSpPr>
            <p:cNvPr id="102" name="TextBox 101"/>
            <p:cNvSpPr txBox="1"/>
            <p:nvPr/>
          </p:nvSpPr>
          <p:spPr>
            <a:xfrm>
              <a:off x="8496300" y="2729273"/>
              <a:ext cx="571500" cy="246221"/>
            </a:xfrm>
            <a:prstGeom prst="rect">
              <a:avLst/>
            </a:prstGeom>
            <a:noFill/>
          </p:spPr>
          <p:txBody>
            <a:bodyPr wrap="square" rtlCol="0">
              <a:spAutoFit/>
            </a:bodyPr>
            <a:lstStyle/>
            <a:p>
              <a:pPr>
                <a:defRPr/>
              </a:pPr>
              <a:r>
                <a:rPr lang="en-GB" sz="1000" kern="0" dirty="0">
                  <a:solidFill>
                    <a:prstClr val="white"/>
                  </a:solidFill>
                  <a:latin typeface="Calibri"/>
                </a:rPr>
                <a:t>2021</a:t>
              </a:r>
            </a:p>
          </p:txBody>
        </p:sp>
        <p:sp>
          <p:nvSpPr>
            <p:cNvPr id="75" name="Rectangle 74"/>
            <p:cNvSpPr/>
            <p:nvPr/>
          </p:nvSpPr>
          <p:spPr>
            <a:xfrm>
              <a:off x="2030305" y="3217805"/>
              <a:ext cx="1068983" cy="432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lnSpc>
                  <a:spcPct val="85000"/>
                </a:lnSpc>
                <a:defRPr/>
              </a:pPr>
              <a:r>
                <a:rPr lang="fr-FR" sz="1000" b="1" kern="0" spc="-38" dirty="0">
                  <a:solidFill>
                    <a:srgbClr val="262729">
                      <a:lumMod val="90000"/>
                      <a:lumOff val="10000"/>
                    </a:srgbClr>
                  </a:solidFill>
                  <a:latin typeface="Calibri"/>
                </a:rPr>
                <a:t>ELIXA</a:t>
              </a:r>
              <a:r>
                <a:rPr lang="fr-FR" sz="1000" b="1" kern="0" spc="-38" baseline="30000" dirty="0">
                  <a:solidFill>
                    <a:srgbClr val="262729">
                      <a:lumMod val="90000"/>
                      <a:lumOff val="10000"/>
                    </a:srgbClr>
                  </a:solidFill>
                  <a:latin typeface="Calibri"/>
                </a:rPr>
                <a:t>3</a:t>
              </a:r>
              <a:endParaRPr lang="fr-FR" sz="1000" b="1" kern="0" spc="-38" dirty="0">
                <a:solidFill>
                  <a:srgbClr val="262729">
                    <a:lumMod val="90000"/>
                    <a:lumOff val="10000"/>
                  </a:srgbClr>
                </a:solidFill>
                <a:latin typeface="Calibri"/>
              </a:endParaRPr>
            </a:p>
            <a:p>
              <a:pPr algn="ctr">
                <a:lnSpc>
                  <a:spcPct val="85000"/>
                </a:lnSpc>
                <a:defRPr/>
              </a:pPr>
              <a:r>
                <a:rPr lang="fr-FR" sz="1000" kern="0" spc="-38" dirty="0">
                  <a:solidFill>
                    <a:srgbClr val="262729">
                      <a:lumMod val="90000"/>
                      <a:lumOff val="10000"/>
                    </a:srgbClr>
                  </a:solidFill>
                  <a:latin typeface="Calibri"/>
                </a:rPr>
                <a:t>(n = 6068)</a:t>
              </a:r>
            </a:p>
            <a:p>
              <a:pPr algn="ctr">
                <a:lnSpc>
                  <a:spcPct val="85000"/>
                </a:lnSpc>
                <a:defRPr/>
              </a:pPr>
              <a:r>
                <a:rPr lang="en-US" sz="1000" kern="0" spc="-38" dirty="0">
                  <a:solidFill>
                    <a:srgbClr val="262729">
                      <a:lumMod val="90000"/>
                      <a:lumOff val="10000"/>
                    </a:srgbClr>
                  </a:solidFill>
                  <a:latin typeface="Calibri"/>
                </a:rPr>
                <a:t>≥ 844 4P-MACE</a:t>
              </a:r>
            </a:p>
          </p:txBody>
        </p:sp>
      </p:grpSp>
      <p:sp>
        <p:nvSpPr>
          <p:cNvPr id="54" name="Rectangle 53"/>
          <p:cNvSpPr/>
          <p:nvPr/>
        </p:nvSpPr>
        <p:spPr>
          <a:xfrm>
            <a:off x="7973575" y="4708657"/>
            <a:ext cx="1147957" cy="45526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36000" rIns="36000" rtlCol="0" anchor="ctr"/>
          <a:lstStyle/>
          <a:p>
            <a:pPr algn="ctr">
              <a:lnSpc>
                <a:spcPct val="85000"/>
              </a:lnSpc>
              <a:defRPr/>
            </a:pPr>
            <a:r>
              <a:rPr lang="fr-FR" sz="1000" kern="0" spc="-38" dirty="0">
                <a:solidFill>
                  <a:srgbClr val="262729">
                    <a:lumMod val="90000"/>
                    <a:lumOff val="10000"/>
                  </a:srgbClr>
                </a:solidFill>
                <a:latin typeface="Calibri"/>
              </a:rPr>
              <a:t>HARMONY Outcomes</a:t>
            </a:r>
            <a:r>
              <a:rPr lang="fr-FR" sz="1000" kern="0" spc="-38" baseline="30000" dirty="0">
                <a:solidFill>
                  <a:srgbClr val="262729">
                    <a:lumMod val="90000"/>
                    <a:lumOff val="10000"/>
                  </a:srgbClr>
                </a:solidFill>
                <a:latin typeface="Calibri"/>
              </a:rPr>
              <a:t>19</a:t>
            </a:r>
          </a:p>
          <a:p>
            <a:pPr algn="ctr">
              <a:lnSpc>
                <a:spcPct val="85000"/>
              </a:lnSpc>
              <a:defRPr/>
            </a:pPr>
            <a:r>
              <a:rPr lang="fr-FR" sz="1000" kern="0" spc="-38" dirty="0">
                <a:solidFill>
                  <a:srgbClr val="262729">
                    <a:lumMod val="90000"/>
                    <a:lumOff val="10000"/>
                  </a:srgbClr>
                </a:solidFill>
                <a:latin typeface="Calibri"/>
              </a:rPr>
              <a:t>(n = 9400) 3P-MACE</a:t>
            </a:r>
            <a:endParaRPr lang="en-US" sz="1000" kern="0" spc="-38" dirty="0">
              <a:solidFill>
                <a:srgbClr val="262729">
                  <a:lumMod val="90000"/>
                  <a:lumOff val="10000"/>
                </a:srgbClr>
              </a:solidFill>
              <a:latin typeface="Calibri"/>
            </a:endParaRPr>
          </a:p>
        </p:txBody>
      </p:sp>
      <p:cxnSp>
        <p:nvCxnSpPr>
          <p:cNvPr id="6" name="5 Conector recto"/>
          <p:cNvCxnSpPr/>
          <p:nvPr/>
        </p:nvCxnSpPr>
        <p:spPr>
          <a:xfrm flipH="1" flipV="1">
            <a:off x="6344956" y="1200302"/>
            <a:ext cx="56716" cy="4392488"/>
          </a:xfrm>
          <a:prstGeom prst="line">
            <a:avLst/>
          </a:prstGeom>
          <a:ln w="57150">
            <a:solidFill>
              <a:srgbClr val="0070C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08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3"/>
          </p:nvPr>
        </p:nvSpPr>
        <p:spPr/>
        <p:txBody>
          <a:bodyPr>
            <a:normAutofit/>
          </a:bodyPr>
          <a:lstStyle/>
          <a:p>
            <a:r>
              <a:rPr lang="da-DK" sz="1200" dirty="0"/>
              <a:t>Green JB, et al. N Engl J Med. 2015; 373(3): </a:t>
            </a:r>
            <a:r>
              <a:rPr lang="da-DK" sz="1200" dirty="0" smtClean="0"/>
              <a:t>232-42</a:t>
            </a:r>
            <a:endParaRPr lang="da-DK" sz="1200" dirty="0"/>
          </a:p>
        </p:txBody>
      </p:sp>
      <p:sp>
        <p:nvSpPr>
          <p:cNvPr id="2" name="1 Título"/>
          <p:cNvSpPr>
            <a:spLocks noGrp="1"/>
          </p:cNvSpPr>
          <p:nvPr>
            <p:ph type="title"/>
          </p:nvPr>
        </p:nvSpPr>
        <p:spPr/>
        <p:txBody>
          <a:bodyPr>
            <a:normAutofit/>
          </a:bodyPr>
          <a:lstStyle/>
          <a:p>
            <a:r>
              <a:rPr lang="es-ES" dirty="0" smtClean="0"/>
              <a:t>Estudio TECOS. Objetivo cardiovascular primario*</a:t>
            </a:r>
            <a:endParaRPr lang="es-ES" dirty="0"/>
          </a:p>
        </p:txBody>
      </p:sp>
      <p:pic>
        <p:nvPicPr>
          <p:cNvPr id="175106" name="Picture 2"/>
          <p:cNvPicPr>
            <a:picLocks noGrp="1" noChangeAspect="1" noChangeArrowheads="1"/>
          </p:cNvPicPr>
          <p:nvPr>
            <p:ph idx="4294967295"/>
          </p:nvPr>
        </p:nvPicPr>
        <p:blipFill>
          <a:blip r:embed="rId3" cstate="print"/>
          <a:srcRect/>
          <a:stretch>
            <a:fillRect/>
          </a:stretch>
        </p:blipFill>
        <p:spPr bwMode="auto">
          <a:xfrm>
            <a:off x="1919536" y="1268760"/>
            <a:ext cx="8229600" cy="3825875"/>
          </a:xfrm>
          <a:prstGeom prst="rect">
            <a:avLst/>
          </a:prstGeom>
          <a:noFill/>
          <a:ln w="9525">
            <a:noFill/>
            <a:miter lim="800000"/>
            <a:headEnd/>
            <a:tailEnd/>
          </a:ln>
        </p:spPr>
      </p:pic>
      <p:sp>
        <p:nvSpPr>
          <p:cNvPr id="5" name="4 CuadroTexto"/>
          <p:cNvSpPr txBox="1"/>
          <p:nvPr/>
        </p:nvSpPr>
        <p:spPr>
          <a:xfrm>
            <a:off x="1797375" y="5194066"/>
            <a:ext cx="8568952" cy="338554"/>
          </a:xfrm>
          <a:prstGeom prst="rect">
            <a:avLst/>
          </a:prstGeom>
          <a:noFill/>
        </p:spPr>
        <p:txBody>
          <a:bodyPr wrap="square" rtlCol="0">
            <a:spAutoFit/>
          </a:bodyPr>
          <a:lstStyle/>
          <a:p>
            <a:r>
              <a:rPr lang="es-ES" sz="1600" i="1" dirty="0">
                <a:solidFill>
                  <a:srgbClr val="C00000"/>
                </a:solidFill>
              </a:rPr>
              <a:t>*Mortalidad cardiovascular, IM no fatal, ictus no fatal, hospitalización por angina inestable. </a:t>
            </a:r>
          </a:p>
        </p:txBody>
      </p:sp>
      <p:sp>
        <p:nvSpPr>
          <p:cNvPr id="7" name="6 CuadroTexto"/>
          <p:cNvSpPr txBox="1"/>
          <p:nvPr/>
        </p:nvSpPr>
        <p:spPr>
          <a:xfrm>
            <a:off x="3575720" y="908720"/>
            <a:ext cx="4608512" cy="400110"/>
          </a:xfrm>
          <a:prstGeom prst="rect">
            <a:avLst/>
          </a:prstGeom>
          <a:noFill/>
        </p:spPr>
        <p:txBody>
          <a:bodyPr wrap="square" rtlCol="0">
            <a:spAutoFit/>
          </a:bodyPr>
          <a:lstStyle/>
          <a:p>
            <a:pPr algn="ctr"/>
            <a:r>
              <a:rPr lang="es-ES" sz="2000" b="1" dirty="0">
                <a:solidFill>
                  <a:srgbClr val="C00000"/>
                </a:solidFill>
              </a:rPr>
              <a:t>Análisis PP para no inferioridad</a:t>
            </a:r>
          </a:p>
        </p:txBody>
      </p:sp>
      <p:sp>
        <p:nvSpPr>
          <p:cNvPr id="8" name="7 CuadroTexto"/>
          <p:cNvSpPr txBox="1"/>
          <p:nvPr/>
        </p:nvSpPr>
        <p:spPr>
          <a:xfrm>
            <a:off x="7752184" y="5877272"/>
            <a:ext cx="6408712" cy="276999"/>
          </a:xfrm>
          <a:prstGeom prst="rect">
            <a:avLst/>
          </a:prstGeom>
          <a:noFill/>
        </p:spPr>
        <p:txBody>
          <a:bodyPr wrap="square" rtlCol="0">
            <a:spAutoFit/>
          </a:bodyPr>
          <a:lstStyle/>
          <a:p>
            <a:r>
              <a:rPr lang="es-ES" sz="1200" dirty="0">
                <a:solidFill>
                  <a:srgbClr val="808080"/>
                </a:solidFill>
              </a:rPr>
              <a:t>Green JB, et al. NEJM2015; DOI: 10. 1056/</a:t>
            </a:r>
            <a:r>
              <a:rPr lang="es-ES" sz="1200" dirty="0" err="1">
                <a:solidFill>
                  <a:srgbClr val="808080"/>
                </a:solidFill>
              </a:rPr>
              <a:t>NEJMoa</a:t>
            </a:r>
            <a:r>
              <a:rPr lang="es-ES" sz="1200" dirty="0">
                <a:solidFill>
                  <a:srgbClr val="808080"/>
                </a:solidFill>
              </a:rPr>
              <a:t> 1501352</a:t>
            </a:r>
          </a:p>
        </p:txBody>
      </p:sp>
    </p:spTree>
    <p:extLst>
      <p:ext uri="{BB962C8B-B14F-4D97-AF65-F5344CB8AC3E}">
        <p14:creationId xmlns:p14="http://schemas.microsoft.com/office/powerpoint/2010/main" val="4114439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3"/>
          </p:nvPr>
        </p:nvSpPr>
        <p:spPr>
          <a:xfrm>
            <a:off x="191344" y="5661248"/>
            <a:ext cx="11582443" cy="295162"/>
          </a:xfrm>
        </p:spPr>
        <p:txBody>
          <a:bodyPr>
            <a:normAutofit/>
          </a:bodyPr>
          <a:lstStyle/>
          <a:p>
            <a:r>
              <a:rPr lang="es-ES" sz="1200" dirty="0"/>
              <a:t>Green JB, et al. N </a:t>
            </a:r>
            <a:r>
              <a:rPr lang="es-ES" sz="1200" dirty="0" err="1"/>
              <a:t>Engl</a:t>
            </a:r>
            <a:r>
              <a:rPr lang="es-ES" sz="1200" dirty="0"/>
              <a:t> J Med. 2015; 373(3): </a:t>
            </a:r>
            <a:r>
              <a:rPr lang="es-ES" sz="1200" dirty="0" smtClean="0"/>
              <a:t>232-42</a:t>
            </a:r>
            <a:endParaRPr lang="es-ES" sz="1200" dirty="0"/>
          </a:p>
        </p:txBody>
      </p:sp>
      <p:sp>
        <p:nvSpPr>
          <p:cNvPr id="2" name="1 Título"/>
          <p:cNvSpPr>
            <a:spLocks noGrp="1"/>
          </p:cNvSpPr>
          <p:nvPr>
            <p:ph type="title"/>
          </p:nvPr>
        </p:nvSpPr>
        <p:spPr/>
        <p:txBody>
          <a:bodyPr>
            <a:normAutofit fontScale="90000"/>
          </a:bodyPr>
          <a:lstStyle/>
          <a:p>
            <a:r>
              <a:rPr lang="es-ES" dirty="0" smtClean="0"/>
              <a:t>Estudio TECOS. Hospitalización por insuficiencia cardiaca. Análisis ITT</a:t>
            </a:r>
            <a:endParaRPr lang="es-ES" dirty="0"/>
          </a:p>
        </p:txBody>
      </p:sp>
      <p:pic>
        <p:nvPicPr>
          <p:cNvPr id="176130" name="Picture 2"/>
          <p:cNvPicPr>
            <a:picLocks noGrp="1" noChangeAspect="1" noChangeArrowheads="1"/>
          </p:cNvPicPr>
          <p:nvPr>
            <p:ph idx="4294967295"/>
          </p:nvPr>
        </p:nvPicPr>
        <p:blipFill>
          <a:blip r:embed="rId3" cstate="print"/>
          <a:srcRect/>
          <a:stretch>
            <a:fillRect/>
          </a:stretch>
        </p:blipFill>
        <p:spPr bwMode="auto">
          <a:xfrm>
            <a:off x="2135560" y="980728"/>
            <a:ext cx="8229600" cy="4119562"/>
          </a:xfrm>
          <a:prstGeom prst="rect">
            <a:avLst/>
          </a:prstGeom>
          <a:noFill/>
          <a:ln w="9525">
            <a:noFill/>
            <a:miter lim="800000"/>
            <a:headEnd/>
            <a:tailEnd/>
          </a:ln>
        </p:spPr>
      </p:pic>
    </p:spTree>
    <p:extLst>
      <p:ext uri="{BB962C8B-B14F-4D97-AF65-F5344CB8AC3E}">
        <p14:creationId xmlns:p14="http://schemas.microsoft.com/office/powerpoint/2010/main" val="818884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1524000" y="692696"/>
            <a:ext cx="8676456" cy="5466091"/>
          </a:xfrm>
          <a:prstGeom prst="rect">
            <a:avLst/>
          </a:prstGeom>
          <a:noFill/>
          <a:ln w="9525">
            <a:noFill/>
            <a:miter lim="800000"/>
            <a:headEnd/>
            <a:tailEnd/>
          </a:ln>
        </p:spPr>
      </p:pic>
      <p:sp>
        <p:nvSpPr>
          <p:cNvPr id="4" name="6 CuadroTexto"/>
          <p:cNvSpPr txBox="1">
            <a:spLocks noChangeArrowheads="1"/>
          </p:cNvSpPr>
          <p:nvPr/>
        </p:nvSpPr>
        <p:spPr bwMode="auto">
          <a:xfrm>
            <a:off x="10272464" y="5445224"/>
            <a:ext cx="1656184" cy="923330"/>
          </a:xfrm>
          <a:prstGeom prst="rect">
            <a:avLst/>
          </a:prstGeom>
          <a:noFill/>
          <a:ln w="9525">
            <a:noFill/>
            <a:miter lim="800000"/>
            <a:headEnd/>
            <a:tailEnd/>
          </a:ln>
        </p:spPr>
        <p:txBody>
          <a:bodyPr wrap="square">
            <a:spAutoFit/>
          </a:bodyPr>
          <a:lstStyle/>
          <a:p>
            <a:pPr algn="r"/>
            <a:r>
              <a:rPr lang="es-ES" sz="1200" dirty="0" err="1">
                <a:solidFill>
                  <a:srgbClr val="808080"/>
                </a:solidFill>
              </a:rPr>
              <a:t>Zinman</a:t>
            </a:r>
            <a:r>
              <a:rPr lang="es-ES" sz="1200" dirty="0">
                <a:solidFill>
                  <a:srgbClr val="808080"/>
                </a:solidFill>
              </a:rPr>
              <a:t> B et al. </a:t>
            </a:r>
            <a:r>
              <a:rPr lang="en-US" sz="1200" dirty="0">
                <a:solidFill>
                  <a:srgbClr val="808080"/>
                </a:solidFill>
              </a:rPr>
              <a:t>N </a:t>
            </a:r>
            <a:r>
              <a:rPr lang="en-US" sz="1200" dirty="0" err="1">
                <a:solidFill>
                  <a:srgbClr val="808080"/>
                </a:solidFill>
              </a:rPr>
              <a:t>Engl</a:t>
            </a:r>
            <a:r>
              <a:rPr lang="en-US" sz="1200" dirty="0">
                <a:solidFill>
                  <a:srgbClr val="808080"/>
                </a:solidFill>
              </a:rPr>
              <a:t> J Med </a:t>
            </a:r>
            <a:r>
              <a:rPr lang="es-ES" sz="1200" dirty="0">
                <a:solidFill>
                  <a:srgbClr val="808080"/>
                </a:solidFill>
              </a:rPr>
              <a:t>N 2015 </a:t>
            </a:r>
            <a:r>
              <a:rPr lang="es-ES" sz="1200" dirty="0" err="1">
                <a:solidFill>
                  <a:srgbClr val="808080"/>
                </a:solidFill>
              </a:rPr>
              <a:t>Nov</a:t>
            </a:r>
            <a:r>
              <a:rPr lang="es-ES" sz="1200" dirty="0">
                <a:solidFill>
                  <a:srgbClr val="808080"/>
                </a:solidFill>
              </a:rPr>
              <a:t> 26;373(22):2117-28</a:t>
            </a:r>
          </a:p>
          <a:p>
            <a:endParaRPr lang="es-ES" dirty="0">
              <a:solidFill>
                <a:prstClr val="black"/>
              </a:solidFill>
            </a:endParaRPr>
          </a:p>
        </p:txBody>
      </p:sp>
      <p:sp>
        <p:nvSpPr>
          <p:cNvPr id="5" name="4 Rectángulo"/>
          <p:cNvSpPr/>
          <p:nvPr/>
        </p:nvSpPr>
        <p:spPr>
          <a:xfrm>
            <a:off x="1775520" y="764704"/>
            <a:ext cx="79208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6" name="5 CuadroTexto"/>
          <p:cNvSpPr txBox="1"/>
          <p:nvPr/>
        </p:nvSpPr>
        <p:spPr>
          <a:xfrm>
            <a:off x="1775520" y="764704"/>
            <a:ext cx="1080120" cy="215444"/>
          </a:xfrm>
          <a:prstGeom prst="rect">
            <a:avLst/>
          </a:prstGeom>
          <a:noFill/>
        </p:spPr>
        <p:txBody>
          <a:bodyPr wrap="square" rtlCol="0">
            <a:spAutoFit/>
          </a:bodyPr>
          <a:lstStyle/>
          <a:p>
            <a:r>
              <a:rPr lang="es-ES" sz="800" b="1" dirty="0">
                <a:solidFill>
                  <a:prstClr val="black"/>
                </a:solidFill>
              </a:rPr>
              <a:t>Objetivo primario</a:t>
            </a:r>
          </a:p>
        </p:txBody>
      </p:sp>
      <p:sp>
        <p:nvSpPr>
          <p:cNvPr id="8" name="7 Rectángulo"/>
          <p:cNvSpPr/>
          <p:nvPr/>
        </p:nvSpPr>
        <p:spPr>
          <a:xfrm>
            <a:off x="6312024" y="764704"/>
            <a:ext cx="165618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0" name="9 CuadroTexto"/>
          <p:cNvSpPr txBox="1"/>
          <p:nvPr/>
        </p:nvSpPr>
        <p:spPr>
          <a:xfrm>
            <a:off x="6240016" y="764704"/>
            <a:ext cx="2448272" cy="216024"/>
          </a:xfrm>
          <a:prstGeom prst="rect">
            <a:avLst/>
          </a:prstGeom>
          <a:noFill/>
        </p:spPr>
        <p:txBody>
          <a:bodyPr wrap="square" rtlCol="0">
            <a:spAutoFit/>
          </a:bodyPr>
          <a:lstStyle/>
          <a:p>
            <a:r>
              <a:rPr lang="es-ES" sz="800" b="1" dirty="0">
                <a:solidFill>
                  <a:prstClr val="black"/>
                </a:solidFill>
              </a:rPr>
              <a:t>Muerte de causa cardiovascular</a:t>
            </a:r>
          </a:p>
        </p:txBody>
      </p:sp>
      <p:sp>
        <p:nvSpPr>
          <p:cNvPr id="11" name="10 Rectángulo"/>
          <p:cNvSpPr/>
          <p:nvPr/>
        </p:nvSpPr>
        <p:spPr>
          <a:xfrm>
            <a:off x="1775520" y="3645024"/>
            <a:ext cx="158417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2" name="11 Rectángulo"/>
          <p:cNvSpPr/>
          <p:nvPr/>
        </p:nvSpPr>
        <p:spPr>
          <a:xfrm>
            <a:off x="6312024" y="3645024"/>
            <a:ext cx="158417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3" name="12 CuadroTexto"/>
          <p:cNvSpPr txBox="1"/>
          <p:nvPr/>
        </p:nvSpPr>
        <p:spPr>
          <a:xfrm>
            <a:off x="1703512" y="3645024"/>
            <a:ext cx="2448272" cy="216024"/>
          </a:xfrm>
          <a:prstGeom prst="rect">
            <a:avLst/>
          </a:prstGeom>
          <a:noFill/>
        </p:spPr>
        <p:txBody>
          <a:bodyPr wrap="square" rtlCol="0">
            <a:spAutoFit/>
          </a:bodyPr>
          <a:lstStyle/>
          <a:p>
            <a:r>
              <a:rPr lang="es-ES" sz="800" b="1" dirty="0">
                <a:solidFill>
                  <a:prstClr val="black"/>
                </a:solidFill>
              </a:rPr>
              <a:t>Muerte por cualquier causa</a:t>
            </a:r>
          </a:p>
        </p:txBody>
      </p:sp>
      <p:sp>
        <p:nvSpPr>
          <p:cNvPr id="14" name="13 CuadroTexto"/>
          <p:cNvSpPr txBox="1"/>
          <p:nvPr/>
        </p:nvSpPr>
        <p:spPr>
          <a:xfrm>
            <a:off x="6312024" y="3645024"/>
            <a:ext cx="2448272" cy="216024"/>
          </a:xfrm>
          <a:prstGeom prst="rect">
            <a:avLst/>
          </a:prstGeom>
          <a:noFill/>
        </p:spPr>
        <p:txBody>
          <a:bodyPr wrap="square" rtlCol="0">
            <a:spAutoFit/>
          </a:bodyPr>
          <a:lstStyle/>
          <a:p>
            <a:r>
              <a:rPr lang="es-ES" sz="800" b="1" dirty="0">
                <a:solidFill>
                  <a:prstClr val="black"/>
                </a:solidFill>
              </a:rPr>
              <a:t>Hospitalización por insuficiencia cardiaca</a:t>
            </a:r>
          </a:p>
        </p:txBody>
      </p:sp>
      <p:sp>
        <p:nvSpPr>
          <p:cNvPr id="16" name="15 Rectángulo"/>
          <p:cNvSpPr/>
          <p:nvPr/>
        </p:nvSpPr>
        <p:spPr>
          <a:xfrm>
            <a:off x="1703512" y="3068960"/>
            <a:ext cx="57606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9" name="18 Rectángulo"/>
          <p:cNvSpPr/>
          <p:nvPr/>
        </p:nvSpPr>
        <p:spPr>
          <a:xfrm>
            <a:off x="6240016" y="3068960"/>
            <a:ext cx="57606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4" name="23 Rectángulo"/>
          <p:cNvSpPr/>
          <p:nvPr/>
        </p:nvSpPr>
        <p:spPr>
          <a:xfrm>
            <a:off x="6240016" y="5949280"/>
            <a:ext cx="576064" cy="72008"/>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24 Rectángulo"/>
          <p:cNvSpPr/>
          <p:nvPr/>
        </p:nvSpPr>
        <p:spPr>
          <a:xfrm>
            <a:off x="1631504" y="5949280"/>
            <a:ext cx="576064" cy="72008"/>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6" name="25 CuadroTexto"/>
          <p:cNvSpPr txBox="1"/>
          <p:nvPr/>
        </p:nvSpPr>
        <p:spPr>
          <a:xfrm>
            <a:off x="1631504" y="2996952"/>
            <a:ext cx="936104" cy="215444"/>
          </a:xfrm>
          <a:prstGeom prst="rect">
            <a:avLst/>
          </a:prstGeom>
          <a:noFill/>
        </p:spPr>
        <p:txBody>
          <a:bodyPr wrap="square" rtlCol="0">
            <a:spAutoFit/>
          </a:bodyPr>
          <a:lstStyle/>
          <a:p>
            <a:r>
              <a:rPr lang="es-ES" sz="800" b="1" dirty="0">
                <a:solidFill>
                  <a:prstClr val="black"/>
                </a:solidFill>
              </a:rPr>
              <a:t>Nº a riesgo</a:t>
            </a:r>
          </a:p>
        </p:txBody>
      </p:sp>
      <p:sp>
        <p:nvSpPr>
          <p:cNvPr id="27" name="26 CuadroTexto"/>
          <p:cNvSpPr txBox="1"/>
          <p:nvPr/>
        </p:nvSpPr>
        <p:spPr>
          <a:xfrm>
            <a:off x="6168008" y="2996952"/>
            <a:ext cx="936104" cy="215444"/>
          </a:xfrm>
          <a:prstGeom prst="rect">
            <a:avLst/>
          </a:prstGeom>
          <a:noFill/>
        </p:spPr>
        <p:txBody>
          <a:bodyPr wrap="square" rtlCol="0">
            <a:spAutoFit/>
          </a:bodyPr>
          <a:lstStyle/>
          <a:p>
            <a:r>
              <a:rPr lang="es-ES" sz="800" b="1" dirty="0">
                <a:solidFill>
                  <a:prstClr val="black"/>
                </a:solidFill>
              </a:rPr>
              <a:t>Nº a riesgo</a:t>
            </a:r>
          </a:p>
        </p:txBody>
      </p:sp>
      <p:sp>
        <p:nvSpPr>
          <p:cNvPr id="28" name="27 CuadroTexto"/>
          <p:cNvSpPr txBox="1"/>
          <p:nvPr/>
        </p:nvSpPr>
        <p:spPr>
          <a:xfrm>
            <a:off x="1631504" y="5877272"/>
            <a:ext cx="936104" cy="215444"/>
          </a:xfrm>
          <a:prstGeom prst="rect">
            <a:avLst/>
          </a:prstGeom>
          <a:noFill/>
        </p:spPr>
        <p:txBody>
          <a:bodyPr wrap="square" rtlCol="0">
            <a:spAutoFit/>
          </a:bodyPr>
          <a:lstStyle/>
          <a:p>
            <a:r>
              <a:rPr lang="es-ES" sz="800" b="1" dirty="0">
                <a:solidFill>
                  <a:prstClr val="black"/>
                </a:solidFill>
              </a:rPr>
              <a:t>Nº a riesgo</a:t>
            </a:r>
          </a:p>
        </p:txBody>
      </p:sp>
      <p:sp>
        <p:nvSpPr>
          <p:cNvPr id="29" name="28 CuadroTexto"/>
          <p:cNvSpPr txBox="1"/>
          <p:nvPr/>
        </p:nvSpPr>
        <p:spPr>
          <a:xfrm>
            <a:off x="6096000" y="5877272"/>
            <a:ext cx="936104" cy="215444"/>
          </a:xfrm>
          <a:prstGeom prst="rect">
            <a:avLst/>
          </a:prstGeom>
          <a:noFill/>
        </p:spPr>
        <p:txBody>
          <a:bodyPr wrap="square" rtlCol="0">
            <a:spAutoFit/>
          </a:bodyPr>
          <a:lstStyle/>
          <a:p>
            <a:r>
              <a:rPr lang="es-ES" sz="800" b="1" dirty="0">
                <a:solidFill>
                  <a:prstClr val="black"/>
                </a:solidFill>
              </a:rPr>
              <a:t>   Nº a riesgo</a:t>
            </a:r>
          </a:p>
        </p:txBody>
      </p:sp>
      <p:sp>
        <p:nvSpPr>
          <p:cNvPr id="30" name="29 CuadroTexto"/>
          <p:cNvSpPr txBox="1"/>
          <p:nvPr/>
        </p:nvSpPr>
        <p:spPr>
          <a:xfrm>
            <a:off x="4871865" y="1988840"/>
            <a:ext cx="922047" cy="523220"/>
          </a:xfrm>
          <a:prstGeom prst="rect">
            <a:avLst/>
          </a:prstGeom>
          <a:noFill/>
        </p:spPr>
        <p:txBody>
          <a:bodyPr wrap="none" rtlCol="0">
            <a:spAutoFit/>
          </a:bodyPr>
          <a:lstStyle/>
          <a:p>
            <a:r>
              <a:rPr lang="es-ES" sz="2800" b="1" dirty="0">
                <a:solidFill>
                  <a:srgbClr val="002060"/>
                </a:solidFill>
              </a:rPr>
              <a:t>-14%</a:t>
            </a:r>
          </a:p>
        </p:txBody>
      </p:sp>
      <p:sp>
        <p:nvSpPr>
          <p:cNvPr id="31" name="30 CuadroTexto"/>
          <p:cNvSpPr txBox="1"/>
          <p:nvPr/>
        </p:nvSpPr>
        <p:spPr>
          <a:xfrm>
            <a:off x="9192344" y="1988840"/>
            <a:ext cx="922047" cy="523220"/>
          </a:xfrm>
          <a:prstGeom prst="rect">
            <a:avLst/>
          </a:prstGeom>
          <a:noFill/>
        </p:spPr>
        <p:txBody>
          <a:bodyPr wrap="none" rtlCol="0">
            <a:spAutoFit/>
          </a:bodyPr>
          <a:lstStyle/>
          <a:p>
            <a:r>
              <a:rPr lang="es-ES" sz="2800" b="1" dirty="0">
                <a:solidFill>
                  <a:srgbClr val="002060"/>
                </a:solidFill>
              </a:rPr>
              <a:t>-38%</a:t>
            </a:r>
          </a:p>
        </p:txBody>
      </p:sp>
      <p:sp>
        <p:nvSpPr>
          <p:cNvPr id="32" name="31 CuadroTexto"/>
          <p:cNvSpPr txBox="1"/>
          <p:nvPr/>
        </p:nvSpPr>
        <p:spPr>
          <a:xfrm>
            <a:off x="4871864" y="4725144"/>
            <a:ext cx="922047" cy="523220"/>
          </a:xfrm>
          <a:prstGeom prst="rect">
            <a:avLst/>
          </a:prstGeom>
          <a:noFill/>
        </p:spPr>
        <p:txBody>
          <a:bodyPr wrap="none" rtlCol="0">
            <a:spAutoFit/>
          </a:bodyPr>
          <a:lstStyle/>
          <a:p>
            <a:r>
              <a:rPr lang="es-ES" sz="2800" b="1" dirty="0">
                <a:solidFill>
                  <a:srgbClr val="002060"/>
                </a:solidFill>
              </a:rPr>
              <a:t>-32%</a:t>
            </a:r>
          </a:p>
        </p:txBody>
      </p:sp>
      <p:sp>
        <p:nvSpPr>
          <p:cNvPr id="33" name="32 CuadroTexto"/>
          <p:cNvSpPr txBox="1"/>
          <p:nvPr/>
        </p:nvSpPr>
        <p:spPr>
          <a:xfrm>
            <a:off x="9120336" y="4797152"/>
            <a:ext cx="922047" cy="523220"/>
          </a:xfrm>
          <a:prstGeom prst="rect">
            <a:avLst/>
          </a:prstGeom>
          <a:noFill/>
        </p:spPr>
        <p:txBody>
          <a:bodyPr wrap="none" rtlCol="0">
            <a:spAutoFit/>
          </a:bodyPr>
          <a:lstStyle/>
          <a:p>
            <a:r>
              <a:rPr lang="es-ES" sz="2800" b="1" dirty="0">
                <a:solidFill>
                  <a:srgbClr val="002060"/>
                </a:solidFill>
              </a:rPr>
              <a:t>-35%</a:t>
            </a:r>
          </a:p>
        </p:txBody>
      </p:sp>
      <p:sp>
        <p:nvSpPr>
          <p:cNvPr id="2" name="1 CuadroTexto"/>
          <p:cNvSpPr txBox="1"/>
          <p:nvPr/>
        </p:nvSpPr>
        <p:spPr>
          <a:xfrm>
            <a:off x="3503711" y="923121"/>
            <a:ext cx="822854" cy="400110"/>
          </a:xfrm>
          <a:prstGeom prst="rect">
            <a:avLst/>
          </a:prstGeom>
          <a:noFill/>
        </p:spPr>
        <p:txBody>
          <a:bodyPr wrap="none" rtlCol="0">
            <a:spAutoFit/>
          </a:bodyPr>
          <a:lstStyle/>
          <a:p>
            <a:r>
              <a:rPr lang="es-ES" sz="2000" b="1" dirty="0">
                <a:solidFill>
                  <a:srgbClr val="002060"/>
                </a:solidFill>
              </a:rPr>
              <a:t>MACE</a:t>
            </a:r>
          </a:p>
        </p:txBody>
      </p:sp>
      <p:sp>
        <p:nvSpPr>
          <p:cNvPr id="34" name="33 CuadroTexto"/>
          <p:cNvSpPr txBox="1"/>
          <p:nvPr/>
        </p:nvSpPr>
        <p:spPr>
          <a:xfrm>
            <a:off x="7968209" y="980728"/>
            <a:ext cx="1329275" cy="400110"/>
          </a:xfrm>
          <a:prstGeom prst="rect">
            <a:avLst/>
          </a:prstGeom>
          <a:noFill/>
        </p:spPr>
        <p:txBody>
          <a:bodyPr wrap="none" rtlCol="0">
            <a:spAutoFit/>
          </a:bodyPr>
          <a:lstStyle/>
          <a:p>
            <a:r>
              <a:rPr lang="es-ES" sz="2000" b="1" dirty="0">
                <a:solidFill>
                  <a:srgbClr val="002060"/>
                </a:solidFill>
              </a:rPr>
              <a:t>Muerte CV</a:t>
            </a:r>
          </a:p>
        </p:txBody>
      </p:sp>
      <p:sp>
        <p:nvSpPr>
          <p:cNvPr id="35" name="34 CuadroTexto"/>
          <p:cNvSpPr txBox="1"/>
          <p:nvPr/>
        </p:nvSpPr>
        <p:spPr>
          <a:xfrm>
            <a:off x="3250500" y="3773160"/>
            <a:ext cx="1539076" cy="400110"/>
          </a:xfrm>
          <a:prstGeom prst="rect">
            <a:avLst/>
          </a:prstGeom>
          <a:noFill/>
        </p:spPr>
        <p:txBody>
          <a:bodyPr wrap="none" rtlCol="0">
            <a:spAutoFit/>
          </a:bodyPr>
          <a:lstStyle/>
          <a:p>
            <a:r>
              <a:rPr lang="es-ES" sz="2000" b="1" dirty="0">
                <a:solidFill>
                  <a:srgbClr val="002060"/>
                </a:solidFill>
              </a:rPr>
              <a:t>Muerte total</a:t>
            </a:r>
          </a:p>
        </p:txBody>
      </p:sp>
      <p:sp>
        <p:nvSpPr>
          <p:cNvPr id="36" name="35 CuadroTexto"/>
          <p:cNvSpPr txBox="1"/>
          <p:nvPr/>
        </p:nvSpPr>
        <p:spPr>
          <a:xfrm>
            <a:off x="7655699" y="3898549"/>
            <a:ext cx="2167901" cy="400110"/>
          </a:xfrm>
          <a:prstGeom prst="rect">
            <a:avLst/>
          </a:prstGeom>
          <a:noFill/>
        </p:spPr>
        <p:txBody>
          <a:bodyPr wrap="none" rtlCol="0">
            <a:spAutoFit/>
          </a:bodyPr>
          <a:lstStyle/>
          <a:p>
            <a:r>
              <a:rPr lang="es-ES" sz="2000" b="1" dirty="0" err="1">
                <a:solidFill>
                  <a:srgbClr val="002060"/>
                </a:solidFill>
              </a:rPr>
              <a:t>Hosp</a:t>
            </a:r>
            <a:r>
              <a:rPr lang="es-ES" sz="2000" b="1" dirty="0">
                <a:solidFill>
                  <a:srgbClr val="002060"/>
                </a:solidFill>
              </a:rPr>
              <a:t>. </a:t>
            </a:r>
            <a:r>
              <a:rPr lang="es-ES" sz="2000" b="1" dirty="0" err="1" smtClean="0">
                <a:solidFill>
                  <a:srgbClr val="002060"/>
                </a:solidFill>
              </a:rPr>
              <a:t>Ins</a:t>
            </a:r>
            <a:r>
              <a:rPr lang="es-ES" sz="2000" b="1" dirty="0" smtClean="0">
                <a:solidFill>
                  <a:srgbClr val="002060"/>
                </a:solidFill>
              </a:rPr>
              <a:t>. </a:t>
            </a:r>
            <a:r>
              <a:rPr lang="es-ES" sz="2000" b="1" dirty="0">
                <a:solidFill>
                  <a:srgbClr val="002060"/>
                </a:solidFill>
              </a:rPr>
              <a:t>cardiaca</a:t>
            </a:r>
          </a:p>
        </p:txBody>
      </p:sp>
      <p:sp>
        <p:nvSpPr>
          <p:cNvPr id="7" name="Título 6"/>
          <p:cNvSpPr>
            <a:spLocks noGrp="1"/>
          </p:cNvSpPr>
          <p:nvPr>
            <p:ph type="title"/>
          </p:nvPr>
        </p:nvSpPr>
        <p:spPr>
          <a:xfrm>
            <a:off x="479376" y="188640"/>
            <a:ext cx="10972800" cy="604800"/>
          </a:xfrm>
        </p:spPr>
        <p:txBody>
          <a:bodyPr/>
          <a:lstStyle/>
          <a:p>
            <a:r>
              <a:rPr lang="es-ES" sz="2800" dirty="0" smtClean="0"/>
              <a:t>Estudio EMPA-REG OUTCOME. Resultados objetivos cardiovasculares</a:t>
            </a:r>
            <a:endParaRPr lang="es-ES" sz="2800" dirty="0"/>
          </a:p>
        </p:txBody>
      </p:sp>
    </p:spTree>
    <p:extLst>
      <p:ext uri="{BB962C8B-B14F-4D97-AF65-F5344CB8AC3E}">
        <p14:creationId xmlns:p14="http://schemas.microsoft.com/office/powerpoint/2010/main" val="1095367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160748"/>
            <a:ext cx="4653205" cy="214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8418" y="1160748"/>
            <a:ext cx="4891287" cy="214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7301" y="3610629"/>
            <a:ext cx="4588700" cy="2168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4538" y="3610629"/>
            <a:ext cx="4728332" cy="2168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4 CuadroTexto"/>
          <p:cNvSpPr txBox="1"/>
          <p:nvPr/>
        </p:nvSpPr>
        <p:spPr>
          <a:xfrm>
            <a:off x="10704512" y="5013176"/>
            <a:ext cx="1269504" cy="83099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200" dirty="0">
                <a:solidFill>
                  <a:srgbClr val="808080"/>
                </a:solidFill>
              </a:rPr>
              <a:t>Marso SP, et al. N </a:t>
            </a:r>
            <a:r>
              <a:rPr lang="es-ES" sz="1200" dirty="0" err="1">
                <a:solidFill>
                  <a:srgbClr val="808080"/>
                </a:solidFill>
              </a:rPr>
              <a:t>Engl</a:t>
            </a:r>
            <a:r>
              <a:rPr lang="es-ES" sz="1200" dirty="0">
                <a:solidFill>
                  <a:srgbClr val="808080"/>
                </a:solidFill>
              </a:rPr>
              <a:t> J </a:t>
            </a:r>
            <a:r>
              <a:rPr lang="es-ES" sz="1200" dirty="0" err="1">
                <a:solidFill>
                  <a:srgbClr val="808080"/>
                </a:solidFill>
              </a:rPr>
              <a:t>Med</a:t>
            </a:r>
            <a:r>
              <a:rPr lang="es-ES" sz="1200" dirty="0">
                <a:solidFill>
                  <a:srgbClr val="808080"/>
                </a:solidFill>
              </a:rPr>
              <a:t>. 2016 </a:t>
            </a:r>
            <a:r>
              <a:rPr lang="es-ES" sz="1200" dirty="0" err="1">
                <a:solidFill>
                  <a:srgbClr val="808080"/>
                </a:solidFill>
              </a:rPr>
              <a:t>Jul</a:t>
            </a:r>
            <a:r>
              <a:rPr lang="es-ES" sz="1200" dirty="0">
                <a:solidFill>
                  <a:srgbClr val="808080"/>
                </a:solidFill>
              </a:rPr>
              <a:t> 28;375(4):311-22 </a:t>
            </a:r>
          </a:p>
        </p:txBody>
      </p:sp>
      <p:sp>
        <p:nvSpPr>
          <p:cNvPr id="11" name="3 CuadroTexto"/>
          <p:cNvSpPr txBox="1"/>
          <p:nvPr/>
        </p:nvSpPr>
        <p:spPr>
          <a:xfrm>
            <a:off x="2207568" y="260648"/>
            <a:ext cx="7587647" cy="584775"/>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3200" b="1" dirty="0" err="1">
                <a:solidFill>
                  <a:srgbClr val="004586"/>
                </a:solidFill>
              </a:rPr>
              <a:t>Estudo</a:t>
            </a:r>
            <a:r>
              <a:rPr lang="es-ES" sz="3200" b="1" dirty="0">
                <a:solidFill>
                  <a:srgbClr val="004586"/>
                </a:solidFill>
              </a:rPr>
              <a:t> LEADER. </a:t>
            </a:r>
            <a:r>
              <a:rPr lang="es-ES" sz="3200" b="1" dirty="0" err="1">
                <a:solidFill>
                  <a:srgbClr val="004586"/>
                </a:solidFill>
              </a:rPr>
              <a:t>Liraglutide</a:t>
            </a:r>
            <a:r>
              <a:rPr lang="es-ES" sz="3200" b="1" dirty="0">
                <a:solidFill>
                  <a:srgbClr val="004586"/>
                </a:solidFill>
              </a:rPr>
              <a:t>. Resultados </a:t>
            </a:r>
          </a:p>
        </p:txBody>
      </p:sp>
      <p:sp>
        <p:nvSpPr>
          <p:cNvPr id="12" name="11 CuadroTexto"/>
          <p:cNvSpPr txBox="1"/>
          <p:nvPr/>
        </p:nvSpPr>
        <p:spPr>
          <a:xfrm>
            <a:off x="4151784" y="1556792"/>
            <a:ext cx="814647" cy="461665"/>
          </a:xfrm>
          <a:prstGeom prst="rect">
            <a:avLst/>
          </a:prstGeom>
          <a:noFill/>
        </p:spPr>
        <p:txBody>
          <a:bodyPr wrap="none" rtlCol="0">
            <a:spAutoFit/>
          </a:bodyPr>
          <a:lstStyle/>
          <a:p>
            <a:r>
              <a:rPr lang="es-ES" sz="2400" b="1" dirty="0">
                <a:solidFill>
                  <a:srgbClr val="002060"/>
                </a:solidFill>
              </a:rPr>
              <a:t>-13%</a:t>
            </a:r>
          </a:p>
        </p:txBody>
      </p:sp>
      <p:sp>
        <p:nvSpPr>
          <p:cNvPr id="13" name="12 CuadroTexto"/>
          <p:cNvSpPr txBox="1"/>
          <p:nvPr/>
        </p:nvSpPr>
        <p:spPr>
          <a:xfrm>
            <a:off x="7752184" y="1735681"/>
            <a:ext cx="814647" cy="461665"/>
          </a:xfrm>
          <a:prstGeom prst="rect">
            <a:avLst/>
          </a:prstGeom>
          <a:noFill/>
        </p:spPr>
        <p:txBody>
          <a:bodyPr wrap="none" rtlCol="0">
            <a:spAutoFit/>
          </a:bodyPr>
          <a:lstStyle/>
          <a:p>
            <a:r>
              <a:rPr lang="es-ES" sz="2400" b="1" dirty="0">
                <a:solidFill>
                  <a:srgbClr val="002060"/>
                </a:solidFill>
              </a:rPr>
              <a:t>-22%</a:t>
            </a:r>
          </a:p>
        </p:txBody>
      </p:sp>
      <p:sp>
        <p:nvSpPr>
          <p:cNvPr id="14" name="13 CuadroTexto"/>
          <p:cNvSpPr txBox="1"/>
          <p:nvPr/>
        </p:nvSpPr>
        <p:spPr>
          <a:xfrm>
            <a:off x="4079776" y="4005064"/>
            <a:ext cx="814647" cy="461665"/>
          </a:xfrm>
          <a:prstGeom prst="rect">
            <a:avLst/>
          </a:prstGeom>
          <a:noFill/>
        </p:spPr>
        <p:txBody>
          <a:bodyPr wrap="none" rtlCol="0">
            <a:spAutoFit/>
          </a:bodyPr>
          <a:lstStyle/>
          <a:p>
            <a:r>
              <a:rPr lang="es-ES" sz="2400" b="1" dirty="0">
                <a:solidFill>
                  <a:srgbClr val="002060"/>
                </a:solidFill>
              </a:rPr>
              <a:t>-22%</a:t>
            </a:r>
          </a:p>
        </p:txBody>
      </p:sp>
      <p:sp>
        <p:nvSpPr>
          <p:cNvPr id="15" name="14 CuadroTexto"/>
          <p:cNvSpPr txBox="1"/>
          <p:nvPr/>
        </p:nvSpPr>
        <p:spPr>
          <a:xfrm>
            <a:off x="7896200" y="4221088"/>
            <a:ext cx="814647" cy="461665"/>
          </a:xfrm>
          <a:prstGeom prst="rect">
            <a:avLst/>
          </a:prstGeom>
          <a:noFill/>
        </p:spPr>
        <p:txBody>
          <a:bodyPr wrap="none" rtlCol="0">
            <a:spAutoFit/>
          </a:bodyPr>
          <a:lstStyle/>
          <a:p>
            <a:r>
              <a:rPr lang="es-ES" sz="2400" b="1" dirty="0">
                <a:solidFill>
                  <a:srgbClr val="002060"/>
                </a:solidFill>
              </a:rPr>
              <a:t>-15%</a:t>
            </a:r>
          </a:p>
        </p:txBody>
      </p:sp>
    </p:spTree>
    <p:extLst>
      <p:ext uri="{BB962C8B-B14F-4D97-AF65-F5344CB8AC3E}">
        <p14:creationId xmlns:p14="http://schemas.microsoft.com/office/powerpoint/2010/main" val="1172170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88640"/>
            <a:ext cx="10972800" cy="604800"/>
          </a:xfrm>
        </p:spPr>
        <p:txBody>
          <a:bodyPr/>
          <a:lstStyle/>
          <a:p>
            <a:r>
              <a:rPr lang="es-ES" dirty="0" smtClean="0"/>
              <a:t>Tratamiento diabetes tipo 2: ADA</a:t>
            </a:r>
            <a:endParaRPr lang="es-E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2" y="764704"/>
            <a:ext cx="7272807" cy="5412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ángulo 2"/>
          <p:cNvSpPr/>
          <p:nvPr/>
        </p:nvSpPr>
        <p:spPr>
          <a:xfrm>
            <a:off x="6240016" y="836712"/>
            <a:ext cx="338437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78263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69304"/>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0 CuadroTexto"/>
          <p:cNvSpPr txBox="1">
            <a:spLocks noChangeArrowheads="1"/>
          </p:cNvSpPr>
          <p:nvPr/>
        </p:nvSpPr>
        <p:spPr bwMode="auto">
          <a:xfrm>
            <a:off x="7392144" y="5733256"/>
            <a:ext cx="4540250" cy="276225"/>
          </a:xfrm>
          <a:prstGeom prst="rect">
            <a:avLst/>
          </a:prstGeom>
          <a:solidFill>
            <a:schemeClr val="bg1"/>
          </a:solidFill>
          <a:ln>
            <a:noFill/>
          </a:ln>
          <a:extLst/>
        </p:spPr>
        <p:txBody>
          <a:bodyPr>
            <a:spAutoFit/>
          </a:bodyPr>
          <a:lstStyle>
            <a:lvl1pPr>
              <a:spcBef>
                <a:spcPct val="20000"/>
              </a:spcBef>
              <a:buChar char="•"/>
              <a:defRPr sz="3200">
                <a:solidFill>
                  <a:schemeClr val="tx1"/>
                </a:solidFill>
                <a:latin typeface="Arial" pitchFamily="34" charset="0"/>
                <a:ea typeface="ヒラギノ角ゴ Pro W3" charset="-128"/>
              </a:defRPr>
            </a:lvl1pPr>
            <a:lvl2pPr marL="742950" indent="-285750">
              <a:spcBef>
                <a:spcPct val="20000"/>
              </a:spcBef>
              <a:buChar char="–"/>
              <a:defRPr sz="2800">
                <a:solidFill>
                  <a:schemeClr val="tx1"/>
                </a:solidFill>
                <a:latin typeface="Arial" pitchFamily="34" charset="0"/>
                <a:ea typeface="ヒラギノ角ゴ Pro W3" charset="-128"/>
              </a:defRPr>
            </a:lvl2pPr>
            <a:lvl3pPr marL="1143000" indent="-228600">
              <a:spcBef>
                <a:spcPct val="20000"/>
              </a:spcBef>
              <a:buChar char="•"/>
              <a:defRPr sz="2400">
                <a:solidFill>
                  <a:schemeClr val="tx1"/>
                </a:solidFill>
                <a:latin typeface="Arial" pitchFamily="34" charset="0"/>
                <a:ea typeface="ヒラギノ角ゴ Pro W3" charset="-128"/>
              </a:defRPr>
            </a:lvl3pPr>
            <a:lvl4pPr marL="1600200" indent="-228600">
              <a:spcBef>
                <a:spcPct val="20000"/>
              </a:spcBef>
              <a:buChar char="–"/>
              <a:defRPr sz="2000">
                <a:solidFill>
                  <a:schemeClr val="tx1"/>
                </a:solidFill>
                <a:latin typeface="Arial" pitchFamily="34" charset="0"/>
                <a:ea typeface="ヒラギノ角ゴ Pro W3" charset="-128"/>
              </a:defRPr>
            </a:lvl4pPr>
            <a:lvl5pPr marL="2057400" indent="-228600">
              <a:spcBef>
                <a:spcPct val="20000"/>
              </a:spcBef>
              <a:buChar char="»"/>
              <a:defRPr sz="20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9pPr>
          </a:lstStyle>
          <a:p>
            <a:pPr algn="r" eaLnBrk="0" hangingPunct="0">
              <a:spcBef>
                <a:spcPct val="0"/>
              </a:spcBef>
              <a:buNone/>
              <a:defRPr/>
            </a:pPr>
            <a:r>
              <a:rPr lang="es-ES" altLang="es-ES" sz="1200" kern="0" dirty="0">
                <a:solidFill>
                  <a:srgbClr val="808080"/>
                </a:solidFill>
                <a:latin typeface="+mn-lt"/>
              </a:rPr>
              <a:t>Diabetes Práctica 2014;5:18-20. Disponible en www.redgdps.org</a:t>
            </a:r>
          </a:p>
        </p:txBody>
      </p:sp>
    </p:spTree>
    <p:extLst>
      <p:ext uri="{BB962C8B-B14F-4D97-AF65-F5344CB8AC3E}">
        <p14:creationId xmlns:p14="http://schemas.microsoft.com/office/powerpoint/2010/main" val="2834465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normAutofit/>
          </a:bodyPr>
          <a:lstStyle/>
          <a:p>
            <a:pPr marL="449263" indent="-334963">
              <a:lnSpc>
                <a:spcPct val="150000"/>
              </a:lnSpc>
            </a:pPr>
            <a:r>
              <a:rPr lang="es-ES" sz="2400" dirty="0"/>
              <a:t>Añadir un inhibidor de la </a:t>
            </a:r>
            <a:r>
              <a:rPr lang="es-ES" sz="2400" dirty="0" smtClean="0"/>
              <a:t>DPP-4.</a:t>
            </a:r>
            <a:endParaRPr lang="es-ES" sz="2400" dirty="0"/>
          </a:p>
          <a:p>
            <a:pPr>
              <a:lnSpc>
                <a:spcPct val="150000"/>
              </a:lnSpc>
            </a:pPr>
            <a:r>
              <a:rPr lang="es-ES" sz="2400" dirty="0"/>
              <a:t> Añadir un inhibidor de la </a:t>
            </a:r>
            <a:r>
              <a:rPr lang="es-ES" sz="2400" dirty="0" smtClean="0"/>
              <a:t>SGLT-2.</a:t>
            </a:r>
            <a:endParaRPr lang="es-ES" sz="2400" dirty="0"/>
          </a:p>
          <a:p>
            <a:pPr marL="449263" indent="-334963">
              <a:lnSpc>
                <a:spcPct val="150000"/>
              </a:lnSpc>
            </a:pPr>
            <a:r>
              <a:rPr lang="es-ES" sz="2400" dirty="0"/>
              <a:t>Añadir un agonista de los receptores del </a:t>
            </a:r>
            <a:r>
              <a:rPr lang="es-ES" sz="2400" dirty="0" smtClean="0"/>
              <a:t>GLP-1.</a:t>
            </a:r>
            <a:endParaRPr lang="es-ES" sz="2400" dirty="0"/>
          </a:p>
          <a:p>
            <a:pPr marL="449263" indent="-334963">
              <a:lnSpc>
                <a:spcPct val="150000"/>
              </a:lnSpc>
            </a:pPr>
            <a:r>
              <a:rPr lang="es-ES" sz="2400" dirty="0" smtClean="0"/>
              <a:t>Solamente </a:t>
            </a:r>
            <a:r>
              <a:rPr lang="es-ES" sz="2400" dirty="0"/>
              <a:t>insistiría en los cambios en el estilo de </a:t>
            </a:r>
            <a:r>
              <a:rPr lang="es-ES" sz="2400" dirty="0" smtClean="0"/>
              <a:t>vida.</a:t>
            </a:r>
            <a:endParaRPr lang="es-ES" sz="2400" dirty="0"/>
          </a:p>
        </p:txBody>
      </p:sp>
      <p:sp>
        <p:nvSpPr>
          <p:cNvPr id="7" name="Marcador de texto 6"/>
          <p:cNvSpPr>
            <a:spLocks noGrp="1"/>
          </p:cNvSpPr>
          <p:nvPr>
            <p:ph type="body" idx="2"/>
          </p:nvPr>
        </p:nvSpPr>
        <p:spPr>
          <a:xfrm>
            <a:off x="963083" y="953375"/>
            <a:ext cx="10363200" cy="1035465"/>
          </a:xfrm>
        </p:spPr>
        <p:txBody>
          <a:bodyPr>
            <a:noAutofit/>
          </a:bodyPr>
          <a:lstStyle/>
          <a:p>
            <a:r>
              <a:rPr lang="es-ES" sz="2400" dirty="0"/>
              <a:t>Si Estela continuase a tratamiento con medidas higiénico dietéticas y metformina 1000: 1-0-1, con una HbA1c de 7,6%, pero su IMC fuese de 35,4 </a:t>
            </a:r>
            <a:r>
              <a:rPr lang="es-ES" sz="2400" dirty="0" smtClean="0"/>
              <a:t>kg/m2, ¿</a:t>
            </a:r>
            <a:r>
              <a:rPr lang="es-ES" sz="2400" dirty="0"/>
              <a:t>c</a:t>
            </a:r>
            <a:r>
              <a:rPr lang="es-ES" sz="2400" dirty="0" smtClean="0"/>
              <a:t>uál </a:t>
            </a:r>
            <a:r>
              <a:rPr lang="es-ES" sz="2400" dirty="0"/>
              <a:t>de las siguientes opciones te parece la </a:t>
            </a:r>
            <a:r>
              <a:rPr lang="es-ES" sz="2400" dirty="0" smtClean="0"/>
              <a:t>más </a:t>
            </a:r>
            <a:r>
              <a:rPr lang="es-ES" sz="2400" dirty="0"/>
              <a:t>adecuada?</a:t>
            </a:r>
          </a:p>
        </p:txBody>
      </p:sp>
      <p:sp>
        <p:nvSpPr>
          <p:cNvPr id="2" name="Marcador de texto 1"/>
          <p:cNvSpPr>
            <a:spLocks noGrp="1"/>
          </p:cNvSpPr>
          <p:nvPr>
            <p:ph type="body" idx="3"/>
          </p:nvPr>
        </p:nvSpPr>
        <p:spPr/>
        <p:txBody>
          <a:bodyPr>
            <a:normAutofit fontScale="85000" lnSpcReduction="20000"/>
          </a:bodyPr>
          <a:lstStyle/>
          <a:p>
            <a:endParaRPr lang="es-ES"/>
          </a:p>
        </p:txBody>
      </p:sp>
      <p:sp>
        <p:nvSpPr>
          <p:cNvPr id="5" name="Título 4"/>
          <p:cNvSpPr>
            <a:spLocks noGrp="1"/>
          </p:cNvSpPr>
          <p:nvPr>
            <p:ph type="title"/>
          </p:nvPr>
        </p:nvSpPr>
        <p:spPr/>
        <p:txBody>
          <a:bodyPr>
            <a:noAutofit/>
          </a:bodyPr>
          <a:lstStyle/>
          <a:p>
            <a:r>
              <a:rPr lang="es-ES" sz="3200" dirty="0" smtClean="0"/>
              <a:t>Pregunta 3</a:t>
            </a:r>
            <a:endParaRPr lang="es-ES" sz="3200" dirty="0"/>
          </a:p>
        </p:txBody>
      </p:sp>
    </p:spTree>
    <p:extLst>
      <p:ext uri="{BB962C8B-B14F-4D97-AF65-F5344CB8AC3E}">
        <p14:creationId xmlns:p14="http://schemas.microsoft.com/office/powerpoint/2010/main" val="195040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smtClean="0"/>
              <a:t>Caso clínico (I)</a:t>
            </a:r>
            <a:endParaRPr lang="es-ES" sz="3200" dirty="0"/>
          </a:p>
        </p:txBody>
      </p:sp>
      <p:sp>
        <p:nvSpPr>
          <p:cNvPr id="3" name="Marcador de contenido 2"/>
          <p:cNvSpPr>
            <a:spLocks noGrp="1"/>
          </p:cNvSpPr>
          <p:nvPr>
            <p:ph idx="1"/>
          </p:nvPr>
        </p:nvSpPr>
        <p:spPr>
          <a:xfrm>
            <a:off x="0" y="637176"/>
            <a:ext cx="11582400" cy="4592024"/>
          </a:xfrm>
        </p:spPr>
        <p:txBody>
          <a:bodyPr>
            <a:noAutofit/>
          </a:bodyPr>
          <a:lstStyle/>
          <a:p>
            <a:pPr>
              <a:spcBef>
                <a:spcPts val="0"/>
              </a:spcBef>
            </a:pPr>
            <a:r>
              <a:rPr lang="es-ES" sz="2000" dirty="0"/>
              <a:t>Estela tiene </a:t>
            </a:r>
            <a:r>
              <a:rPr lang="es-ES" sz="2000" dirty="0">
                <a:solidFill>
                  <a:schemeClr val="tx2"/>
                </a:solidFill>
              </a:rPr>
              <a:t>58 años, </a:t>
            </a:r>
            <a:r>
              <a:rPr lang="es-ES" sz="2000" dirty="0"/>
              <a:t>trabaja como cocinera. </a:t>
            </a:r>
          </a:p>
          <a:p>
            <a:pPr>
              <a:spcBef>
                <a:spcPts val="0"/>
              </a:spcBef>
            </a:pPr>
            <a:r>
              <a:rPr lang="es-ES" sz="2000" dirty="0"/>
              <a:t>Diagnosticada de </a:t>
            </a:r>
            <a:r>
              <a:rPr lang="es-ES" sz="2000" dirty="0">
                <a:solidFill>
                  <a:schemeClr val="tx2"/>
                </a:solidFill>
              </a:rPr>
              <a:t>diabetes tipo 2 hace 2 años</a:t>
            </a:r>
            <a:r>
              <a:rPr lang="es-ES" sz="2000" dirty="0"/>
              <a:t>.</a:t>
            </a:r>
          </a:p>
          <a:p>
            <a:pPr>
              <a:spcBef>
                <a:spcPts val="0"/>
              </a:spcBef>
            </a:pPr>
            <a:r>
              <a:rPr lang="es-ES" sz="2000" dirty="0"/>
              <a:t>Además padece </a:t>
            </a:r>
            <a:r>
              <a:rPr lang="es-ES" sz="2000" dirty="0">
                <a:solidFill>
                  <a:schemeClr val="tx2"/>
                </a:solidFill>
              </a:rPr>
              <a:t>HTA y dislipemia mixta</a:t>
            </a:r>
            <a:r>
              <a:rPr lang="es-ES" sz="2000" dirty="0"/>
              <a:t>.</a:t>
            </a:r>
          </a:p>
          <a:p>
            <a:pPr>
              <a:spcBef>
                <a:spcPts val="0"/>
              </a:spcBef>
            </a:pPr>
            <a:r>
              <a:rPr lang="es-ES" sz="2000" dirty="0"/>
              <a:t>Nunca ha fumado ni consume alcohol.</a:t>
            </a:r>
          </a:p>
          <a:p>
            <a:pPr>
              <a:spcBef>
                <a:spcPts val="0"/>
              </a:spcBef>
            </a:pPr>
            <a:r>
              <a:rPr lang="es-ES" sz="2000" dirty="0">
                <a:solidFill>
                  <a:srgbClr val="C00000"/>
                </a:solidFill>
              </a:rPr>
              <a:t>Antecedentes familiares</a:t>
            </a:r>
            <a:r>
              <a:rPr lang="es-ES" sz="2000" dirty="0"/>
              <a:t>: </a:t>
            </a:r>
            <a:r>
              <a:rPr lang="es-ES" sz="2000" dirty="0" smtClean="0"/>
              <a:t>padre </a:t>
            </a:r>
            <a:r>
              <a:rPr lang="es-ES" sz="2000" dirty="0"/>
              <a:t>con DM2 y HTA y madre con HTA. </a:t>
            </a:r>
          </a:p>
          <a:p>
            <a:pPr>
              <a:spcBef>
                <a:spcPts val="0"/>
              </a:spcBef>
            </a:pPr>
            <a:r>
              <a:rPr lang="es-ES" sz="2000" dirty="0">
                <a:solidFill>
                  <a:srgbClr val="C00000"/>
                </a:solidFill>
              </a:rPr>
              <a:t>Exploraciones </a:t>
            </a:r>
            <a:r>
              <a:rPr lang="es-ES" sz="2000" dirty="0" smtClean="0">
                <a:solidFill>
                  <a:srgbClr val="C00000"/>
                </a:solidFill>
              </a:rPr>
              <a:t>complementarias:</a:t>
            </a:r>
            <a:endParaRPr lang="es-ES" sz="2000" dirty="0">
              <a:solidFill>
                <a:srgbClr val="C00000"/>
              </a:solidFill>
            </a:endParaRPr>
          </a:p>
          <a:p>
            <a:pPr lvl="1">
              <a:spcBef>
                <a:spcPts val="0"/>
              </a:spcBef>
            </a:pPr>
            <a:r>
              <a:rPr lang="es-ES" sz="2000" dirty="0"/>
              <a:t>Control metabólico: </a:t>
            </a:r>
            <a:r>
              <a:rPr lang="es-ES" sz="2000" dirty="0">
                <a:solidFill>
                  <a:schemeClr val="tx2"/>
                </a:solidFill>
              </a:rPr>
              <a:t>Glucemia 168 mg/dl</a:t>
            </a:r>
            <a:r>
              <a:rPr lang="es-ES" sz="2000" dirty="0"/>
              <a:t>; </a:t>
            </a:r>
            <a:r>
              <a:rPr lang="es-ES" sz="2000" dirty="0">
                <a:solidFill>
                  <a:schemeClr val="tx2"/>
                </a:solidFill>
              </a:rPr>
              <a:t>HbA1c 7,6%</a:t>
            </a:r>
          </a:p>
          <a:p>
            <a:pPr lvl="1">
              <a:spcBef>
                <a:spcPts val="0"/>
              </a:spcBef>
            </a:pPr>
            <a:r>
              <a:rPr lang="es-ES" sz="2000" dirty="0"/>
              <a:t>Factores de riesgo cardiovascular:</a:t>
            </a:r>
          </a:p>
          <a:p>
            <a:pPr lvl="2">
              <a:spcBef>
                <a:spcPts val="0"/>
              </a:spcBef>
            </a:pPr>
            <a:r>
              <a:rPr lang="es-ES" sz="2000" dirty="0"/>
              <a:t>Peso 71 Kg; Talla: 161 cm; </a:t>
            </a:r>
            <a:r>
              <a:rPr lang="es-ES" sz="2000" dirty="0">
                <a:solidFill>
                  <a:schemeClr val="tx2"/>
                </a:solidFill>
              </a:rPr>
              <a:t>IMC: 28 Kg/m2</a:t>
            </a:r>
          </a:p>
          <a:p>
            <a:pPr lvl="2">
              <a:spcBef>
                <a:spcPts val="0"/>
              </a:spcBef>
            </a:pPr>
            <a:r>
              <a:rPr lang="es-ES" sz="2000" dirty="0"/>
              <a:t>PA: </a:t>
            </a:r>
            <a:r>
              <a:rPr lang="es-ES" sz="2000" dirty="0">
                <a:solidFill>
                  <a:schemeClr val="tx2"/>
                </a:solidFill>
              </a:rPr>
              <a:t>152/96</a:t>
            </a:r>
          </a:p>
          <a:p>
            <a:pPr lvl="2">
              <a:spcBef>
                <a:spcPts val="0"/>
              </a:spcBef>
            </a:pPr>
            <a:r>
              <a:rPr lang="es-ES" sz="2000" dirty="0"/>
              <a:t>Colesterol total: </a:t>
            </a:r>
            <a:r>
              <a:rPr lang="es-ES" sz="2000" dirty="0">
                <a:solidFill>
                  <a:schemeClr val="tx2"/>
                </a:solidFill>
              </a:rPr>
              <a:t>202 mg/dl</a:t>
            </a:r>
            <a:r>
              <a:rPr lang="es-ES" sz="2000" dirty="0"/>
              <a:t>; LDL: </a:t>
            </a:r>
            <a:r>
              <a:rPr lang="es-ES" sz="2000" dirty="0">
                <a:solidFill>
                  <a:schemeClr val="tx2"/>
                </a:solidFill>
              </a:rPr>
              <a:t>118 mg/dl</a:t>
            </a:r>
            <a:r>
              <a:rPr lang="es-ES" sz="2000" dirty="0"/>
              <a:t>; HDL: </a:t>
            </a:r>
            <a:r>
              <a:rPr lang="es-ES" sz="2000" dirty="0">
                <a:solidFill>
                  <a:schemeClr val="tx2"/>
                </a:solidFill>
              </a:rPr>
              <a:t>44 mg/dl</a:t>
            </a:r>
            <a:r>
              <a:rPr lang="es-ES" sz="2000" dirty="0"/>
              <a:t>;  TG: </a:t>
            </a:r>
            <a:r>
              <a:rPr lang="es-ES" sz="2000" dirty="0">
                <a:solidFill>
                  <a:schemeClr val="tx2"/>
                </a:solidFill>
              </a:rPr>
              <a:t>198 mg/dl</a:t>
            </a:r>
          </a:p>
          <a:p>
            <a:pPr>
              <a:spcBef>
                <a:spcPts val="0"/>
              </a:spcBef>
            </a:pPr>
            <a:r>
              <a:rPr lang="es-ES" sz="2000" dirty="0"/>
              <a:t>Tratamiento pautado: </a:t>
            </a:r>
          </a:p>
          <a:p>
            <a:pPr lvl="1">
              <a:spcBef>
                <a:spcPts val="0"/>
              </a:spcBef>
            </a:pPr>
            <a:r>
              <a:rPr lang="es-ES" sz="2000" dirty="0"/>
              <a:t>Dieta mediterránea hipocalórica, sosa y exenta de hidratos de carbono de absorción rápida. </a:t>
            </a:r>
          </a:p>
          <a:p>
            <a:pPr lvl="1">
              <a:spcBef>
                <a:spcPts val="0"/>
              </a:spcBef>
            </a:pPr>
            <a:r>
              <a:rPr lang="es-ES" sz="2000" dirty="0"/>
              <a:t>Ejercicio físico de intensidad moderada: 30-60 min/día. </a:t>
            </a:r>
          </a:p>
          <a:p>
            <a:pPr lvl="1">
              <a:spcBef>
                <a:spcPts val="0"/>
              </a:spcBef>
            </a:pPr>
            <a:r>
              <a:rPr lang="es-ES" sz="2000" dirty="0"/>
              <a:t>Recibe tratamiento farmacológico con metformina1000 mg (1-0-1), </a:t>
            </a:r>
            <a:r>
              <a:rPr lang="es-ES" sz="2000" dirty="0" err="1"/>
              <a:t>atorvastatina</a:t>
            </a:r>
            <a:r>
              <a:rPr lang="es-ES" sz="2000" dirty="0"/>
              <a:t> 20 mg y </a:t>
            </a:r>
            <a:r>
              <a:rPr lang="es-ES" sz="2000" dirty="0" err="1" smtClean="0"/>
              <a:t>lisinopril</a:t>
            </a:r>
            <a:r>
              <a:rPr lang="es-ES" sz="2000" dirty="0" smtClean="0"/>
              <a:t>/HCTZ</a:t>
            </a:r>
            <a:r>
              <a:rPr lang="es-ES" sz="2000" dirty="0"/>
              <a:t>: 20/12,5 mg/día.</a:t>
            </a:r>
          </a:p>
          <a:p>
            <a:pPr lvl="1">
              <a:spcBef>
                <a:spcPts val="0"/>
              </a:spcBef>
            </a:pPr>
            <a:r>
              <a:rPr lang="es-ES" sz="2000" dirty="0"/>
              <a:t>Refiere cumplimiento irregular de las medidas higiénico dietéticas y buena adherencia al tratamiento farmacológico.</a:t>
            </a:r>
          </a:p>
        </p:txBody>
      </p:sp>
    </p:spTree>
    <p:extLst>
      <p:ext uri="{BB962C8B-B14F-4D97-AF65-F5344CB8AC3E}">
        <p14:creationId xmlns:p14="http://schemas.microsoft.com/office/powerpoint/2010/main" val="2619642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4"/>
          <p:cNvSpPr>
            <a:spLocks noGrp="1"/>
          </p:cNvSpPr>
          <p:nvPr>
            <p:ph type="title"/>
          </p:nvPr>
        </p:nvSpPr>
        <p:spPr/>
        <p:txBody>
          <a:bodyPr wrap="none" anchor="b"/>
          <a:lstStyle/>
          <a:p>
            <a:pPr>
              <a:lnSpc>
                <a:spcPts val="3200"/>
              </a:lnSpc>
            </a:pPr>
            <a:r>
              <a:rPr lang="es-ES" altLang="es-ES" sz="3200" dirty="0">
                <a:solidFill>
                  <a:srgbClr val="004586"/>
                </a:solidFill>
                <a:cs typeface="Arial" pitchFamily="34" charset="0"/>
              </a:rPr>
              <a:t>Sobrepeso-obesidad en pacientes con DM2</a:t>
            </a:r>
            <a:endParaRPr lang="en-US" altLang="es-ES" sz="3200" dirty="0">
              <a:solidFill>
                <a:srgbClr val="004586"/>
              </a:solidFill>
              <a:cs typeface="Arial" pitchFamily="34" charset="0"/>
            </a:endParaRPr>
          </a:p>
        </p:txBody>
      </p:sp>
      <p:pic>
        <p:nvPicPr>
          <p:cNvPr id="1484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600" y="908720"/>
            <a:ext cx="6666631" cy="510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3040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a:xfrm>
            <a:off x="335360" y="5589240"/>
            <a:ext cx="11582443" cy="295162"/>
          </a:xfrm>
        </p:spPr>
        <p:txBody>
          <a:bodyPr>
            <a:normAutofit/>
          </a:bodyPr>
          <a:lstStyle/>
          <a:p>
            <a:r>
              <a:rPr lang="es-ES" sz="1200" dirty="0"/>
              <a:t>Gómez Huelgas R, et al. </a:t>
            </a:r>
            <a:r>
              <a:rPr lang="es-ES" sz="1200" dirty="0" err="1"/>
              <a:t>Rev</a:t>
            </a:r>
            <a:r>
              <a:rPr lang="es-ES" sz="1200" dirty="0"/>
              <a:t> </a:t>
            </a:r>
            <a:r>
              <a:rPr lang="es-ES" sz="1200" dirty="0" err="1"/>
              <a:t>Clin</a:t>
            </a:r>
            <a:r>
              <a:rPr lang="es-ES" sz="1200" dirty="0"/>
              <a:t> Esp. 2015;215:505-14 </a:t>
            </a:r>
          </a:p>
        </p:txBody>
      </p:sp>
      <p:sp>
        <p:nvSpPr>
          <p:cNvPr id="2" name="Título 1"/>
          <p:cNvSpPr>
            <a:spLocks noGrp="1"/>
          </p:cNvSpPr>
          <p:nvPr>
            <p:ph type="title"/>
          </p:nvPr>
        </p:nvSpPr>
        <p:spPr/>
        <p:txBody>
          <a:bodyPr>
            <a:noAutofit/>
          </a:bodyPr>
          <a:lstStyle/>
          <a:p>
            <a:r>
              <a:rPr lang="es-ES_tradnl" b="1" dirty="0">
                <a:solidFill>
                  <a:srgbClr val="004586"/>
                </a:solidFill>
              </a:rPr>
              <a:t>Tratamiento antidiabético en el paciente con DM 2 y obesidad</a:t>
            </a:r>
          </a:p>
        </p:txBody>
      </p:sp>
      <p:sp>
        <p:nvSpPr>
          <p:cNvPr id="4" name="CuadroTexto 3"/>
          <p:cNvSpPr txBox="1"/>
          <p:nvPr/>
        </p:nvSpPr>
        <p:spPr>
          <a:xfrm>
            <a:off x="4723425" y="771312"/>
            <a:ext cx="2745153" cy="369332"/>
          </a:xfrm>
          <a:prstGeom prst="rect">
            <a:avLst/>
          </a:prstGeom>
          <a:solidFill>
            <a:schemeClr val="tx2"/>
          </a:solidFill>
        </p:spPr>
        <p:txBody>
          <a:bodyPr wrap="square" lIns="91427" tIns="45713" rIns="91427" bIns="45713" rtlCol="0">
            <a:spAutoFit/>
          </a:bodyPr>
          <a:lstStyle/>
          <a:p>
            <a:r>
              <a:rPr lang="es-ES_tradnl" dirty="0">
                <a:solidFill>
                  <a:schemeClr val="bg1"/>
                </a:solidFill>
              </a:rPr>
              <a:t>HbA1c 6,5-9%  e IMC ≥ 30</a:t>
            </a:r>
          </a:p>
        </p:txBody>
      </p:sp>
      <p:sp>
        <p:nvSpPr>
          <p:cNvPr id="6" name="CuadroTexto 5"/>
          <p:cNvSpPr txBox="1"/>
          <p:nvPr/>
        </p:nvSpPr>
        <p:spPr>
          <a:xfrm>
            <a:off x="5100673" y="1651850"/>
            <a:ext cx="2025922" cy="369734"/>
          </a:xfrm>
          <a:prstGeom prst="rect">
            <a:avLst/>
          </a:prstGeom>
          <a:solidFill>
            <a:schemeClr val="accent6">
              <a:lumMod val="60000"/>
              <a:lumOff val="40000"/>
            </a:schemeClr>
          </a:solidFill>
        </p:spPr>
        <p:txBody>
          <a:bodyPr wrap="none" lIns="91427" tIns="45713" rIns="91427" bIns="45713" rtlCol="0">
            <a:spAutoFit/>
          </a:bodyPr>
          <a:lstStyle/>
          <a:p>
            <a:r>
              <a:rPr lang="es-ES_tradnl" dirty="0">
                <a:solidFill>
                  <a:srgbClr val="004586"/>
                </a:solidFill>
              </a:rPr>
              <a:t>MEV + metformina</a:t>
            </a:r>
          </a:p>
        </p:txBody>
      </p:sp>
      <p:sp>
        <p:nvSpPr>
          <p:cNvPr id="8" name="43 CuadroTexto"/>
          <p:cNvSpPr txBox="1"/>
          <p:nvPr/>
        </p:nvSpPr>
        <p:spPr>
          <a:xfrm>
            <a:off x="2488404" y="1685299"/>
            <a:ext cx="2569139" cy="523206"/>
          </a:xfrm>
          <a:prstGeom prst="rect">
            <a:avLst/>
          </a:prstGeom>
          <a:noFill/>
        </p:spPr>
        <p:txBody>
          <a:bodyPr wrap="none" lIns="91427" tIns="45713" rIns="91427" bIns="45713" rtlCol="0">
            <a:spAutoFit/>
          </a:bodyPr>
          <a:lstStyle/>
          <a:p>
            <a:pPr algn="ctr"/>
            <a:r>
              <a:rPr lang="es-ES" sz="1400" dirty="0">
                <a:solidFill>
                  <a:srgbClr val="004586"/>
                </a:solidFill>
              </a:rPr>
              <a:t>HbA1c &gt; objetivo individualizado</a:t>
            </a:r>
          </a:p>
          <a:p>
            <a:pPr algn="ctr"/>
            <a:r>
              <a:rPr lang="es-ES" sz="1400" dirty="0">
                <a:solidFill>
                  <a:srgbClr val="004586"/>
                </a:solidFill>
              </a:rPr>
              <a:t>en 3 meses</a:t>
            </a:r>
          </a:p>
        </p:txBody>
      </p:sp>
      <p:sp>
        <p:nvSpPr>
          <p:cNvPr id="10" name="CuadroTexto 9"/>
          <p:cNvSpPr txBox="1"/>
          <p:nvPr/>
        </p:nvSpPr>
        <p:spPr>
          <a:xfrm>
            <a:off x="5087889" y="2333370"/>
            <a:ext cx="1952309" cy="307777"/>
          </a:xfrm>
          <a:prstGeom prst="rect">
            <a:avLst/>
          </a:prstGeom>
          <a:solidFill>
            <a:srgbClr val="3366FF"/>
          </a:solidFill>
        </p:spPr>
        <p:txBody>
          <a:bodyPr wrap="square" lIns="91427" tIns="45713" rIns="91427" bIns="45713" rtlCol="0">
            <a:spAutoFit/>
          </a:bodyPr>
          <a:lstStyle/>
          <a:p>
            <a:r>
              <a:rPr lang="es-ES_tradnl" sz="1400" dirty="0">
                <a:solidFill>
                  <a:schemeClr val="bg1"/>
                </a:solidFill>
              </a:rPr>
              <a:t>AR GLP-1</a:t>
            </a:r>
          </a:p>
        </p:txBody>
      </p:sp>
      <p:sp>
        <p:nvSpPr>
          <p:cNvPr id="12" name="CuadroTexto 11"/>
          <p:cNvSpPr txBox="1"/>
          <p:nvPr/>
        </p:nvSpPr>
        <p:spPr>
          <a:xfrm>
            <a:off x="5085240" y="2657500"/>
            <a:ext cx="1952309" cy="307777"/>
          </a:xfrm>
          <a:prstGeom prst="rect">
            <a:avLst/>
          </a:prstGeom>
          <a:solidFill>
            <a:srgbClr val="3366FF"/>
          </a:solidFill>
        </p:spPr>
        <p:txBody>
          <a:bodyPr wrap="square" lIns="91427" tIns="45713" rIns="91427" bIns="45713" rtlCol="0">
            <a:spAutoFit/>
          </a:bodyPr>
          <a:lstStyle/>
          <a:p>
            <a:r>
              <a:rPr lang="es-ES_tradnl" sz="1400" dirty="0">
                <a:solidFill>
                  <a:schemeClr val="bg1"/>
                </a:solidFill>
              </a:rPr>
              <a:t>I SGLT-2</a:t>
            </a:r>
          </a:p>
        </p:txBody>
      </p:sp>
      <p:sp>
        <p:nvSpPr>
          <p:cNvPr id="13" name="CuadroTexto 12"/>
          <p:cNvSpPr txBox="1"/>
          <p:nvPr/>
        </p:nvSpPr>
        <p:spPr>
          <a:xfrm>
            <a:off x="5427755" y="2980099"/>
            <a:ext cx="1615092" cy="307777"/>
          </a:xfrm>
          <a:prstGeom prst="rect">
            <a:avLst/>
          </a:prstGeom>
          <a:solidFill>
            <a:srgbClr val="3366FF"/>
          </a:solidFill>
        </p:spPr>
        <p:txBody>
          <a:bodyPr wrap="square" lIns="91427" tIns="45713" rIns="91427" bIns="45713" rtlCol="0">
            <a:spAutoFit/>
          </a:bodyPr>
          <a:lstStyle/>
          <a:p>
            <a:r>
              <a:rPr lang="es-ES_tradnl" sz="1400" dirty="0">
                <a:solidFill>
                  <a:schemeClr val="bg1"/>
                </a:solidFill>
              </a:rPr>
              <a:t>I DPP-4</a:t>
            </a:r>
          </a:p>
        </p:txBody>
      </p:sp>
      <p:sp>
        <p:nvSpPr>
          <p:cNvPr id="14" name="43 CuadroTexto"/>
          <p:cNvSpPr txBox="1"/>
          <p:nvPr/>
        </p:nvSpPr>
        <p:spPr>
          <a:xfrm>
            <a:off x="2549654" y="3406321"/>
            <a:ext cx="2569139" cy="738650"/>
          </a:xfrm>
          <a:prstGeom prst="rect">
            <a:avLst/>
          </a:prstGeom>
          <a:noFill/>
        </p:spPr>
        <p:txBody>
          <a:bodyPr wrap="none" lIns="91427" tIns="45713" rIns="91427" bIns="45713" rtlCol="0">
            <a:spAutoFit/>
          </a:bodyPr>
          <a:lstStyle/>
          <a:p>
            <a:pPr algn="ctr"/>
            <a:r>
              <a:rPr lang="es-ES" sz="1400" dirty="0">
                <a:solidFill>
                  <a:srgbClr val="004586"/>
                </a:solidFill>
              </a:rPr>
              <a:t>HbA1c &gt; objetivo individualizado</a:t>
            </a:r>
          </a:p>
          <a:p>
            <a:pPr algn="ctr"/>
            <a:r>
              <a:rPr lang="es-ES" sz="1400" dirty="0">
                <a:solidFill>
                  <a:srgbClr val="004586"/>
                </a:solidFill>
              </a:rPr>
              <a:t>o pérdida de peso &lt; 3%</a:t>
            </a:r>
          </a:p>
          <a:p>
            <a:pPr algn="ctr"/>
            <a:r>
              <a:rPr lang="es-ES" sz="1400" dirty="0">
                <a:solidFill>
                  <a:srgbClr val="004586"/>
                </a:solidFill>
              </a:rPr>
              <a:t>en 3 meses</a:t>
            </a:r>
          </a:p>
        </p:txBody>
      </p:sp>
      <p:sp>
        <p:nvSpPr>
          <p:cNvPr id="15" name="43 CuadroTexto"/>
          <p:cNvSpPr txBox="1"/>
          <p:nvPr/>
        </p:nvSpPr>
        <p:spPr>
          <a:xfrm>
            <a:off x="6412544" y="1986814"/>
            <a:ext cx="731290" cy="338554"/>
          </a:xfrm>
          <a:prstGeom prst="rect">
            <a:avLst/>
          </a:prstGeom>
          <a:noFill/>
        </p:spPr>
        <p:txBody>
          <a:bodyPr wrap="none" lIns="91427" tIns="45713" rIns="91427" bIns="45713" rtlCol="0">
            <a:spAutoFit/>
          </a:bodyPr>
          <a:lstStyle/>
          <a:p>
            <a:pPr algn="ctr"/>
            <a:r>
              <a:rPr lang="es-ES" sz="1600" b="1" dirty="0">
                <a:solidFill>
                  <a:srgbClr val="004586"/>
                </a:solidFill>
              </a:rPr>
              <a:t>añadir</a:t>
            </a:r>
          </a:p>
        </p:txBody>
      </p:sp>
      <p:sp>
        <p:nvSpPr>
          <p:cNvPr id="16" name="43 CuadroTexto"/>
          <p:cNvSpPr txBox="1"/>
          <p:nvPr/>
        </p:nvSpPr>
        <p:spPr>
          <a:xfrm>
            <a:off x="7864059" y="771312"/>
            <a:ext cx="2565159" cy="369332"/>
          </a:xfrm>
          <a:prstGeom prst="rect">
            <a:avLst/>
          </a:prstGeom>
          <a:solidFill>
            <a:schemeClr val="tx2"/>
          </a:solidFill>
        </p:spPr>
        <p:txBody>
          <a:bodyPr wrap="square" lIns="91427" tIns="45713" rIns="91427" bIns="45713" rtlCol="0">
            <a:spAutoFit/>
          </a:bodyPr>
          <a:lstStyle/>
          <a:p>
            <a:r>
              <a:rPr lang="es-ES" dirty="0">
                <a:solidFill>
                  <a:schemeClr val="bg1"/>
                </a:solidFill>
              </a:rPr>
              <a:t>HbA1c ≥ 9%  e IMC ≥ 30</a:t>
            </a:r>
          </a:p>
        </p:txBody>
      </p:sp>
      <p:sp>
        <p:nvSpPr>
          <p:cNvPr id="17" name="43 CuadroTexto"/>
          <p:cNvSpPr txBox="1"/>
          <p:nvPr/>
        </p:nvSpPr>
        <p:spPr>
          <a:xfrm>
            <a:off x="6384032" y="3573016"/>
            <a:ext cx="731290" cy="338554"/>
          </a:xfrm>
          <a:prstGeom prst="rect">
            <a:avLst/>
          </a:prstGeom>
          <a:noFill/>
        </p:spPr>
        <p:txBody>
          <a:bodyPr wrap="none" lIns="91427" tIns="45713" rIns="91427" bIns="45713" rtlCol="0">
            <a:spAutoFit/>
          </a:bodyPr>
          <a:lstStyle/>
          <a:p>
            <a:pPr algn="ctr"/>
            <a:r>
              <a:rPr lang="es-ES" sz="1600" b="1" dirty="0">
                <a:solidFill>
                  <a:srgbClr val="004586"/>
                </a:solidFill>
              </a:rPr>
              <a:t>añadir</a:t>
            </a:r>
          </a:p>
        </p:txBody>
      </p:sp>
      <p:sp>
        <p:nvSpPr>
          <p:cNvPr id="18" name="CuadroTexto 17"/>
          <p:cNvSpPr txBox="1"/>
          <p:nvPr/>
        </p:nvSpPr>
        <p:spPr>
          <a:xfrm>
            <a:off x="3277459" y="4219181"/>
            <a:ext cx="1523827" cy="923330"/>
          </a:xfrm>
          <a:prstGeom prst="rect">
            <a:avLst/>
          </a:prstGeom>
          <a:solidFill>
            <a:schemeClr val="tx1">
              <a:lumMod val="20000"/>
              <a:lumOff val="80000"/>
            </a:schemeClr>
          </a:solidFill>
        </p:spPr>
        <p:txBody>
          <a:bodyPr wrap="square" lIns="91427" tIns="45713" rIns="91427" bIns="45713" rtlCol="0">
            <a:spAutoFit/>
          </a:bodyPr>
          <a:lstStyle/>
          <a:p>
            <a:r>
              <a:rPr lang="es-ES_tradnl" dirty="0">
                <a:solidFill>
                  <a:srgbClr val="004586"/>
                </a:solidFill>
              </a:rPr>
              <a:t>Metformina</a:t>
            </a:r>
          </a:p>
          <a:p>
            <a:r>
              <a:rPr lang="es-ES_tradnl" dirty="0">
                <a:solidFill>
                  <a:srgbClr val="004586"/>
                </a:solidFill>
              </a:rPr>
              <a:t>I SGLT-2</a:t>
            </a:r>
          </a:p>
          <a:p>
            <a:r>
              <a:rPr lang="es-ES_tradnl" dirty="0">
                <a:solidFill>
                  <a:srgbClr val="004586"/>
                </a:solidFill>
              </a:rPr>
              <a:t>I DPP-4</a:t>
            </a:r>
          </a:p>
        </p:txBody>
      </p:sp>
      <p:sp>
        <p:nvSpPr>
          <p:cNvPr id="20" name="CuadroTexto 19"/>
          <p:cNvSpPr txBox="1"/>
          <p:nvPr/>
        </p:nvSpPr>
        <p:spPr>
          <a:xfrm>
            <a:off x="5334673" y="4238669"/>
            <a:ext cx="1523827" cy="923330"/>
          </a:xfrm>
          <a:prstGeom prst="rect">
            <a:avLst/>
          </a:prstGeom>
          <a:solidFill>
            <a:schemeClr val="tx1">
              <a:lumMod val="20000"/>
              <a:lumOff val="80000"/>
            </a:schemeClr>
          </a:solidFill>
        </p:spPr>
        <p:txBody>
          <a:bodyPr wrap="square" lIns="91427" tIns="45713" rIns="91427" bIns="45713" rtlCol="0">
            <a:spAutoFit/>
          </a:bodyPr>
          <a:lstStyle/>
          <a:p>
            <a:r>
              <a:rPr lang="es-ES_tradnl" dirty="0">
                <a:solidFill>
                  <a:srgbClr val="004586"/>
                </a:solidFill>
              </a:rPr>
              <a:t>Metformina</a:t>
            </a:r>
          </a:p>
          <a:p>
            <a:r>
              <a:rPr lang="es-ES_tradnl" dirty="0">
                <a:solidFill>
                  <a:srgbClr val="004586"/>
                </a:solidFill>
              </a:rPr>
              <a:t>AR GLP-1</a:t>
            </a:r>
          </a:p>
          <a:p>
            <a:r>
              <a:rPr lang="es-ES_tradnl" dirty="0">
                <a:solidFill>
                  <a:srgbClr val="004586"/>
                </a:solidFill>
              </a:rPr>
              <a:t>I SGLT-2</a:t>
            </a:r>
          </a:p>
        </p:txBody>
      </p:sp>
      <p:sp>
        <p:nvSpPr>
          <p:cNvPr id="21" name="CuadroTexto 20"/>
          <p:cNvSpPr txBox="1"/>
          <p:nvPr/>
        </p:nvSpPr>
        <p:spPr>
          <a:xfrm>
            <a:off x="7427596" y="4238670"/>
            <a:ext cx="2262574" cy="923316"/>
          </a:xfrm>
          <a:prstGeom prst="rect">
            <a:avLst/>
          </a:prstGeom>
          <a:solidFill>
            <a:schemeClr val="tx1">
              <a:lumMod val="20000"/>
              <a:lumOff val="80000"/>
            </a:schemeClr>
          </a:solidFill>
        </p:spPr>
        <p:txBody>
          <a:bodyPr wrap="square" lIns="91427" tIns="45713" rIns="91427" bIns="45713" rtlCol="0">
            <a:spAutoFit/>
          </a:bodyPr>
          <a:lstStyle/>
          <a:p>
            <a:r>
              <a:rPr lang="es-ES_tradnl" dirty="0">
                <a:solidFill>
                  <a:srgbClr val="004586"/>
                </a:solidFill>
              </a:rPr>
              <a:t>Cirugía </a:t>
            </a:r>
            <a:r>
              <a:rPr lang="es-ES_tradnl" dirty="0" err="1">
                <a:solidFill>
                  <a:srgbClr val="004586"/>
                </a:solidFill>
              </a:rPr>
              <a:t>bariátrica</a:t>
            </a:r>
            <a:r>
              <a:rPr lang="es-ES_tradnl" dirty="0">
                <a:solidFill>
                  <a:srgbClr val="004586"/>
                </a:solidFill>
              </a:rPr>
              <a:t> si:</a:t>
            </a:r>
          </a:p>
          <a:p>
            <a:r>
              <a:rPr lang="es-ES_tradnl" dirty="0">
                <a:solidFill>
                  <a:srgbClr val="004586"/>
                </a:solidFill>
              </a:rPr>
              <a:t>IMC </a:t>
            </a:r>
            <a:r>
              <a:rPr lang="es-ES_tradnl" dirty="0" err="1">
                <a:solidFill>
                  <a:srgbClr val="004586"/>
                </a:solidFill>
              </a:rPr>
              <a:t>≥</a:t>
            </a:r>
            <a:r>
              <a:rPr lang="es-ES_tradnl" dirty="0">
                <a:solidFill>
                  <a:srgbClr val="004586"/>
                </a:solidFill>
              </a:rPr>
              <a:t> 35 y</a:t>
            </a:r>
          </a:p>
          <a:p>
            <a:r>
              <a:rPr lang="es-ES_tradnl" dirty="0">
                <a:solidFill>
                  <a:srgbClr val="004586"/>
                </a:solidFill>
              </a:rPr>
              <a:t>no contraindicaciones </a:t>
            </a:r>
          </a:p>
        </p:txBody>
      </p:sp>
      <p:sp>
        <p:nvSpPr>
          <p:cNvPr id="22" name="CuadroTexto 21"/>
          <p:cNvSpPr txBox="1"/>
          <p:nvPr/>
        </p:nvSpPr>
        <p:spPr>
          <a:xfrm>
            <a:off x="3262691" y="5331340"/>
            <a:ext cx="5083316" cy="369332"/>
          </a:xfrm>
          <a:prstGeom prst="rect">
            <a:avLst/>
          </a:prstGeom>
          <a:solidFill>
            <a:schemeClr val="tx1">
              <a:lumMod val="20000"/>
              <a:lumOff val="80000"/>
            </a:schemeClr>
          </a:solidFill>
        </p:spPr>
        <p:txBody>
          <a:bodyPr wrap="square" lIns="91427" tIns="45713" rIns="91427" bIns="45713" rtlCol="0">
            <a:spAutoFit/>
          </a:bodyPr>
          <a:lstStyle/>
          <a:p>
            <a:r>
              <a:rPr lang="es-ES_tradnl" dirty="0">
                <a:solidFill>
                  <a:srgbClr val="004586"/>
                </a:solidFill>
              </a:rPr>
              <a:t>Considerar insulina basal si HbA1c &gt;1% de objetivo</a:t>
            </a:r>
          </a:p>
        </p:txBody>
      </p:sp>
      <p:sp>
        <p:nvSpPr>
          <p:cNvPr id="23" name="CuadroTexto 22"/>
          <p:cNvSpPr txBox="1"/>
          <p:nvPr/>
        </p:nvSpPr>
        <p:spPr>
          <a:xfrm>
            <a:off x="3267431" y="5867707"/>
            <a:ext cx="2700636" cy="369318"/>
          </a:xfrm>
          <a:prstGeom prst="rect">
            <a:avLst/>
          </a:prstGeom>
          <a:solidFill>
            <a:schemeClr val="tx1">
              <a:lumMod val="20000"/>
              <a:lumOff val="80000"/>
            </a:schemeClr>
          </a:solidFill>
        </p:spPr>
        <p:txBody>
          <a:bodyPr wrap="square" lIns="91427" tIns="45713" rIns="91427" bIns="45713" rtlCol="0">
            <a:spAutoFit/>
          </a:bodyPr>
          <a:lstStyle/>
          <a:p>
            <a:r>
              <a:rPr lang="es-ES_tradnl" dirty="0">
                <a:solidFill>
                  <a:srgbClr val="004586"/>
                </a:solidFill>
              </a:rPr>
              <a:t>Considerar: DMBC, </a:t>
            </a:r>
            <a:r>
              <a:rPr lang="es-ES_tradnl" dirty="0" err="1">
                <a:solidFill>
                  <a:srgbClr val="004586"/>
                </a:solidFill>
              </a:rPr>
              <a:t>orlistat</a:t>
            </a:r>
            <a:endParaRPr lang="es-ES_tradnl" dirty="0">
              <a:solidFill>
                <a:srgbClr val="004586"/>
              </a:solidFill>
            </a:endParaRPr>
          </a:p>
        </p:txBody>
      </p:sp>
      <p:sp>
        <p:nvSpPr>
          <p:cNvPr id="24" name="CuadroTexto 23"/>
          <p:cNvSpPr txBox="1"/>
          <p:nvPr/>
        </p:nvSpPr>
        <p:spPr>
          <a:xfrm rot="16200000">
            <a:off x="1761667" y="1275438"/>
            <a:ext cx="792322" cy="380765"/>
          </a:xfrm>
          <a:prstGeom prst="rect">
            <a:avLst/>
          </a:prstGeom>
          <a:solidFill>
            <a:schemeClr val="tx2"/>
          </a:solidFill>
        </p:spPr>
        <p:txBody>
          <a:bodyPr wrap="none" lIns="91427" tIns="45713" rIns="91427" bIns="45713" rtlCol="0">
            <a:spAutoFit/>
          </a:bodyPr>
          <a:lstStyle/>
          <a:p>
            <a:r>
              <a:rPr lang="es-ES_tradnl" dirty="0">
                <a:solidFill>
                  <a:schemeClr val="bg1"/>
                </a:solidFill>
              </a:rPr>
              <a:t>Paso 1</a:t>
            </a:r>
          </a:p>
        </p:txBody>
      </p:sp>
      <p:sp>
        <p:nvSpPr>
          <p:cNvPr id="25" name="CuadroTexto 24"/>
          <p:cNvSpPr txBox="1"/>
          <p:nvPr/>
        </p:nvSpPr>
        <p:spPr>
          <a:xfrm rot="16200000">
            <a:off x="1780854" y="2971389"/>
            <a:ext cx="790714" cy="380765"/>
          </a:xfrm>
          <a:prstGeom prst="rect">
            <a:avLst/>
          </a:prstGeom>
          <a:solidFill>
            <a:schemeClr val="tx2"/>
          </a:solidFill>
        </p:spPr>
        <p:txBody>
          <a:bodyPr wrap="square" lIns="91427" tIns="45713" rIns="91427" bIns="45713" rtlCol="0">
            <a:spAutoFit/>
          </a:bodyPr>
          <a:lstStyle/>
          <a:p>
            <a:r>
              <a:rPr lang="es-ES_tradnl" dirty="0">
                <a:solidFill>
                  <a:schemeClr val="bg1"/>
                </a:solidFill>
              </a:rPr>
              <a:t>Paso 2</a:t>
            </a:r>
          </a:p>
        </p:txBody>
      </p:sp>
      <p:sp>
        <p:nvSpPr>
          <p:cNvPr id="26" name="CuadroTexto 25"/>
          <p:cNvSpPr txBox="1"/>
          <p:nvPr/>
        </p:nvSpPr>
        <p:spPr>
          <a:xfrm rot="16200000">
            <a:off x="1761670" y="4811382"/>
            <a:ext cx="792322" cy="380765"/>
          </a:xfrm>
          <a:prstGeom prst="rect">
            <a:avLst/>
          </a:prstGeom>
          <a:solidFill>
            <a:schemeClr val="tx2"/>
          </a:solidFill>
        </p:spPr>
        <p:txBody>
          <a:bodyPr wrap="none" lIns="91427" tIns="45713" rIns="91427" bIns="45713" rtlCol="0">
            <a:spAutoFit/>
          </a:bodyPr>
          <a:lstStyle/>
          <a:p>
            <a:r>
              <a:rPr lang="es-ES_tradnl" dirty="0">
                <a:solidFill>
                  <a:schemeClr val="bg1"/>
                </a:solidFill>
              </a:rPr>
              <a:t>Paso 3</a:t>
            </a:r>
          </a:p>
        </p:txBody>
      </p:sp>
      <p:cxnSp>
        <p:nvCxnSpPr>
          <p:cNvPr id="28" name="Conector recto de flecha 27"/>
          <p:cNvCxnSpPr/>
          <p:nvPr/>
        </p:nvCxnSpPr>
        <p:spPr>
          <a:xfrm>
            <a:off x="6085807" y="1244793"/>
            <a:ext cx="1" cy="2788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Conector recto de flecha 29"/>
          <p:cNvCxnSpPr/>
          <p:nvPr/>
        </p:nvCxnSpPr>
        <p:spPr>
          <a:xfrm>
            <a:off x="6096000" y="2060848"/>
            <a:ext cx="2" cy="2005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Conector recto de flecha 32"/>
          <p:cNvCxnSpPr/>
          <p:nvPr/>
        </p:nvCxnSpPr>
        <p:spPr>
          <a:xfrm>
            <a:off x="5879976" y="3269473"/>
            <a:ext cx="0" cy="9223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Conector recto de flecha 36"/>
          <p:cNvCxnSpPr>
            <a:stCxn id="42" idx="1"/>
            <a:endCxn id="12" idx="3"/>
          </p:cNvCxnSpPr>
          <p:nvPr/>
        </p:nvCxnSpPr>
        <p:spPr>
          <a:xfrm flipH="1" flipV="1">
            <a:off x="7037549" y="2811389"/>
            <a:ext cx="1564217" cy="2907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66" name="CuadroTexto 12"/>
          <p:cNvSpPr txBox="1"/>
          <p:nvPr/>
        </p:nvSpPr>
        <p:spPr>
          <a:xfrm>
            <a:off x="6075827" y="3277972"/>
            <a:ext cx="963844" cy="307777"/>
          </a:xfrm>
          <a:prstGeom prst="rect">
            <a:avLst/>
          </a:prstGeom>
          <a:solidFill>
            <a:srgbClr val="3366FF"/>
          </a:solidFill>
        </p:spPr>
        <p:txBody>
          <a:bodyPr wrap="square" lIns="91427" tIns="45713" rIns="91427" bIns="45713" rtlCol="0">
            <a:spAutoFit/>
          </a:bodyPr>
          <a:lstStyle/>
          <a:p>
            <a:r>
              <a:rPr lang="es-ES_tradnl" sz="1400" dirty="0">
                <a:solidFill>
                  <a:schemeClr val="bg1"/>
                </a:solidFill>
              </a:rPr>
              <a:t>OTROS</a:t>
            </a:r>
          </a:p>
        </p:txBody>
      </p:sp>
      <p:sp>
        <p:nvSpPr>
          <p:cNvPr id="78" name="Rectangle 6"/>
          <p:cNvSpPr>
            <a:spLocks noChangeArrowheads="1"/>
          </p:cNvSpPr>
          <p:nvPr/>
        </p:nvSpPr>
        <p:spPr bwMode="auto">
          <a:xfrm>
            <a:off x="7944371" y="1244793"/>
            <a:ext cx="803275" cy="211137"/>
          </a:xfrm>
          <a:prstGeom prst="rect">
            <a:avLst/>
          </a:prstGeom>
          <a:solidFill>
            <a:srgbClr val="FE936A"/>
          </a:solidFill>
          <a:ln w="12600">
            <a:solidFill>
              <a:srgbClr val="000000"/>
            </a:solidFill>
            <a:miter lim="800000"/>
            <a:headEnd/>
            <a:tailEnd/>
          </a:ln>
        </p:spPr>
        <p:txBody>
          <a:bodyPr wrap="none" lIns="35995" tIns="35995" rIns="35995" bIns="35995" anchor="ctr">
            <a:spAutoFit/>
          </a:bodyPr>
          <a:lstStyle/>
          <a:p>
            <a:pPr>
              <a:buClr>
                <a:srgbClr val="000000"/>
              </a:buClr>
              <a:buSzPct val="100000"/>
              <a:tabLst>
                <a:tab pos="0" algn="l"/>
                <a:tab pos="672999" algn="l"/>
                <a:tab pos="1345998" algn="l"/>
                <a:tab pos="2020584" algn="l"/>
                <a:tab pos="2693583" algn="l"/>
                <a:tab pos="3366582" algn="l"/>
                <a:tab pos="4041167" algn="l"/>
                <a:tab pos="4714166" algn="l"/>
                <a:tab pos="5387165" algn="l"/>
                <a:tab pos="6061752" algn="l"/>
                <a:tab pos="6734751" algn="l"/>
                <a:tab pos="7407750" algn="l"/>
              </a:tabLst>
            </a:pPr>
            <a:r>
              <a:rPr lang="es-ES_tradnl" sz="900" b="1" dirty="0">
                <a:solidFill>
                  <a:srgbClr val="000000"/>
                </a:solidFill>
                <a:latin typeface="Arial" charset="0"/>
                <a:cs typeface="Arial" charset="0"/>
              </a:rPr>
              <a:t>Asintomático</a:t>
            </a:r>
          </a:p>
        </p:txBody>
      </p:sp>
      <p:sp>
        <p:nvSpPr>
          <p:cNvPr id="79" name="Rectangle 5"/>
          <p:cNvSpPr>
            <a:spLocks noChangeArrowheads="1"/>
          </p:cNvSpPr>
          <p:nvPr/>
        </p:nvSpPr>
        <p:spPr bwMode="auto">
          <a:xfrm>
            <a:off x="8933340" y="1244793"/>
            <a:ext cx="1541463" cy="211137"/>
          </a:xfrm>
          <a:prstGeom prst="rect">
            <a:avLst/>
          </a:prstGeom>
          <a:solidFill>
            <a:srgbClr val="FE936A"/>
          </a:solidFill>
          <a:ln w="12600">
            <a:solidFill>
              <a:srgbClr val="000000"/>
            </a:solidFill>
            <a:miter lim="800000"/>
            <a:headEnd/>
            <a:tailEnd/>
          </a:ln>
        </p:spPr>
        <p:txBody>
          <a:bodyPr wrap="none" lIns="35995" tIns="35995" rIns="35995" bIns="35995" anchor="ctr">
            <a:spAutoFit/>
          </a:bodyPr>
          <a:lstStyle/>
          <a:p>
            <a:pPr>
              <a:buClr>
                <a:srgbClr val="000000"/>
              </a:buClr>
              <a:buSzPct val="100000"/>
              <a:tabLst>
                <a:tab pos="0" algn="l"/>
                <a:tab pos="672999" algn="l"/>
                <a:tab pos="1345998" algn="l"/>
                <a:tab pos="2020584" algn="l"/>
                <a:tab pos="2693583" algn="l"/>
                <a:tab pos="3366582" algn="l"/>
                <a:tab pos="4041167" algn="l"/>
                <a:tab pos="4714166" algn="l"/>
                <a:tab pos="5387165" algn="l"/>
                <a:tab pos="6061752" algn="l"/>
                <a:tab pos="6734751" algn="l"/>
                <a:tab pos="7407750" algn="l"/>
              </a:tabLst>
            </a:pPr>
            <a:r>
              <a:rPr lang="es-ES_tradnl" sz="900" b="1" dirty="0">
                <a:solidFill>
                  <a:srgbClr val="000000"/>
                </a:solidFill>
                <a:latin typeface="Arial" charset="0"/>
                <a:cs typeface="Arial" charset="0"/>
              </a:rPr>
              <a:t>Hiperglucemia sintomática</a:t>
            </a:r>
          </a:p>
        </p:txBody>
      </p:sp>
      <p:cxnSp>
        <p:nvCxnSpPr>
          <p:cNvPr id="80" name="Conector recto de flecha 27"/>
          <p:cNvCxnSpPr>
            <a:stCxn id="79" idx="2"/>
            <a:endCxn id="93" idx="0"/>
          </p:cNvCxnSpPr>
          <p:nvPr/>
        </p:nvCxnSpPr>
        <p:spPr>
          <a:xfrm flipH="1">
            <a:off x="9700891" y="1455930"/>
            <a:ext cx="3181" cy="3168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Conector recto de flecha 27"/>
          <p:cNvCxnSpPr/>
          <p:nvPr/>
        </p:nvCxnSpPr>
        <p:spPr>
          <a:xfrm flipH="1">
            <a:off x="8346008" y="1138812"/>
            <a:ext cx="110071" cy="1041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Conector recto de flecha 27"/>
          <p:cNvCxnSpPr>
            <a:endCxn id="79" idx="0"/>
          </p:cNvCxnSpPr>
          <p:nvPr/>
        </p:nvCxnSpPr>
        <p:spPr>
          <a:xfrm>
            <a:off x="9546487" y="1140644"/>
            <a:ext cx="157585" cy="1041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Conector recto de flecha 36"/>
          <p:cNvCxnSpPr/>
          <p:nvPr/>
        </p:nvCxnSpPr>
        <p:spPr>
          <a:xfrm flipH="1">
            <a:off x="7143834" y="1505890"/>
            <a:ext cx="1079914" cy="89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CuadroTexto 5"/>
          <p:cNvSpPr txBox="1"/>
          <p:nvPr/>
        </p:nvSpPr>
        <p:spPr>
          <a:xfrm>
            <a:off x="8616280" y="1772816"/>
            <a:ext cx="2169222" cy="307762"/>
          </a:xfrm>
          <a:prstGeom prst="rect">
            <a:avLst/>
          </a:prstGeom>
          <a:solidFill>
            <a:schemeClr val="accent6">
              <a:lumMod val="60000"/>
              <a:lumOff val="40000"/>
            </a:schemeClr>
          </a:solidFill>
        </p:spPr>
        <p:txBody>
          <a:bodyPr wrap="none" lIns="91427" tIns="45713" rIns="91427" bIns="45713" rtlCol="0">
            <a:spAutoFit/>
          </a:bodyPr>
          <a:lstStyle/>
          <a:p>
            <a:r>
              <a:rPr lang="es-ES_tradnl" sz="1400" dirty="0">
                <a:solidFill>
                  <a:srgbClr val="004586"/>
                </a:solidFill>
              </a:rPr>
              <a:t>Insulina basal+ metformina</a:t>
            </a:r>
          </a:p>
        </p:txBody>
      </p:sp>
      <p:cxnSp>
        <p:nvCxnSpPr>
          <p:cNvPr id="41" name="40 Conector recto"/>
          <p:cNvCxnSpPr/>
          <p:nvPr/>
        </p:nvCxnSpPr>
        <p:spPr>
          <a:xfrm>
            <a:off x="1524000" y="2261361"/>
            <a:ext cx="9144000" cy="72008"/>
          </a:xfrm>
          <a:prstGeom prst="line">
            <a:avLst/>
          </a:prstGeom>
          <a:ln>
            <a:gradFill>
              <a:gsLst>
                <a:gs pos="0">
                  <a:srgbClr val="03D4A8"/>
                </a:gs>
                <a:gs pos="25000">
                  <a:srgbClr val="21D6E0"/>
                </a:gs>
                <a:gs pos="75000">
                  <a:srgbClr val="0087E6"/>
                </a:gs>
                <a:gs pos="100000">
                  <a:srgbClr val="005CBF"/>
                </a:gs>
              </a:gsLst>
              <a:lin ang="5400000" scaled="0"/>
            </a:gradFill>
            <a:prstDash val="sysDot"/>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8601766" y="2578856"/>
            <a:ext cx="2232248" cy="523206"/>
          </a:xfrm>
          <a:prstGeom prst="rect">
            <a:avLst/>
          </a:prstGeom>
          <a:noFill/>
          <a:ln>
            <a:solidFill>
              <a:schemeClr val="accent1">
                <a:shade val="95000"/>
                <a:satMod val="105000"/>
              </a:schemeClr>
            </a:solidFill>
          </a:ln>
        </p:spPr>
        <p:txBody>
          <a:bodyPr wrap="square" lIns="91427" tIns="45713" rIns="91427" bIns="45713" rtlCol="0">
            <a:spAutoFit/>
          </a:bodyPr>
          <a:lstStyle/>
          <a:p>
            <a:pPr algn="ctr"/>
            <a:r>
              <a:rPr lang="es-ES" sz="1400" dirty="0">
                <a:solidFill>
                  <a:srgbClr val="004586"/>
                </a:solidFill>
              </a:rPr>
              <a:t>Revaluación tras </a:t>
            </a:r>
            <a:r>
              <a:rPr lang="es-ES" sz="1400" dirty="0" err="1">
                <a:solidFill>
                  <a:srgbClr val="004586"/>
                </a:solidFill>
              </a:rPr>
              <a:t>insulinización</a:t>
            </a:r>
            <a:r>
              <a:rPr lang="es-ES" sz="1400" dirty="0">
                <a:solidFill>
                  <a:srgbClr val="004586"/>
                </a:solidFill>
              </a:rPr>
              <a:t> transitoria</a:t>
            </a:r>
          </a:p>
        </p:txBody>
      </p:sp>
      <p:cxnSp>
        <p:nvCxnSpPr>
          <p:cNvPr id="51" name="50 Conector recto"/>
          <p:cNvCxnSpPr/>
          <p:nvPr/>
        </p:nvCxnSpPr>
        <p:spPr>
          <a:xfrm>
            <a:off x="1524000" y="4061561"/>
            <a:ext cx="9144000" cy="72008"/>
          </a:xfrm>
          <a:prstGeom prst="line">
            <a:avLst/>
          </a:prstGeom>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5" name="Conector recto de flecha 36"/>
          <p:cNvCxnSpPr>
            <a:stCxn id="93" idx="2"/>
            <a:endCxn id="42" idx="0"/>
          </p:cNvCxnSpPr>
          <p:nvPr/>
        </p:nvCxnSpPr>
        <p:spPr>
          <a:xfrm>
            <a:off x="9700891" y="2080578"/>
            <a:ext cx="16999" cy="4982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37 Rectángulo"/>
          <p:cNvSpPr/>
          <p:nvPr/>
        </p:nvSpPr>
        <p:spPr>
          <a:xfrm>
            <a:off x="5735960" y="5805264"/>
            <a:ext cx="3864235" cy="523220"/>
          </a:xfrm>
          <a:prstGeom prst="rect">
            <a:avLst/>
          </a:prstGeom>
        </p:spPr>
        <p:txBody>
          <a:bodyPr wrap="square">
            <a:spAutoFit/>
          </a:bodyPr>
          <a:lstStyle/>
          <a:p>
            <a:pPr algn="ctr"/>
            <a:r>
              <a:rPr lang="es-ES" sz="1400" i="1" dirty="0">
                <a:solidFill>
                  <a:schemeClr val="tx2"/>
                </a:solidFill>
              </a:rPr>
              <a:t>SEMI, SED, redGDPS, SEC, SEEDO, SEEN, SEMERGEN y semFYC</a:t>
            </a:r>
          </a:p>
        </p:txBody>
      </p:sp>
    </p:spTree>
    <p:extLst>
      <p:ext uri="{BB962C8B-B14F-4D97-AF65-F5344CB8AC3E}">
        <p14:creationId xmlns:p14="http://schemas.microsoft.com/office/powerpoint/2010/main" val="1008698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487488" y="116632"/>
            <a:ext cx="9144000" cy="6096001"/>
          </a:xfrm>
          <a:prstGeom prst="rect">
            <a:avLst/>
          </a:prstGeom>
          <a:noFill/>
          <a:ln w="9525">
            <a:noFill/>
            <a:miter lim="800000"/>
            <a:headEnd/>
            <a:tailEnd/>
          </a:ln>
        </p:spPr>
      </p:pic>
      <p:sp>
        <p:nvSpPr>
          <p:cNvPr id="3" name="10 CuadroTexto"/>
          <p:cNvSpPr txBox="1">
            <a:spLocks noChangeArrowheads="1"/>
          </p:cNvSpPr>
          <p:nvPr/>
        </p:nvSpPr>
        <p:spPr bwMode="auto">
          <a:xfrm>
            <a:off x="10272464" y="5301208"/>
            <a:ext cx="1731938" cy="830997"/>
          </a:xfrm>
          <a:prstGeom prst="rect">
            <a:avLst/>
          </a:prstGeom>
          <a:noFill/>
          <a:ln>
            <a:noFill/>
          </a:ln>
          <a:extLst/>
        </p:spPr>
        <p:txBody>
          <a:bodyPr wrap="square">
            <a:spAutoFit/>
          </a:bodyPr>
          <a:lstStyle>
            <a:lvl1pPr>
              <a:spcBef>
                <a:spcPct val="20000"/>
              </a:spcBef>
              <a:buChar char="•"/>
              <a:defRPr sz="3200">
                <a:solidFill>
                  <a:schemeClr val="tx1"/>
                </a:solidFill>
                <a:latin typeface="Arial" pitchFamily="34" charset="0"/>
                <a:ea typeface="ヒラギノ角ゴ Pro W3" charset="-128"/>
              </a:defRPr>
            </a:lvl1pPr>
            <a:lvl2pPr marL="742950" indent="-285750">
              <a:spcBef>
                <a:spcPct val="20000"/>
              </a:spcBef>
              <a:buChar char="–"/>
              <a:defRPr sz="2800">
                <a:solidFill>
                  <a:schemeClr val="tx1"/>
                </a:solidFill>
                <a:latin typeface="Arial" pitchFamily="34" charset="0"/>
                <a:ea typeface="ヒラギノ角ゴ Pro W3" charset="-128"/>
              </a:defRPr>
            </a:lvl2pPr>
            <a:lvl3pPr marL="1143000" indent="-228600">
              <a:spcBef>
                <a:spcPct val="20000"/>
              </a:spcBef>
              <a:buChar char="•"/>
              <a:defRPr sz="2400">
                <a:solidFill>
                  <a:schemeClr val="tx1"/>
                </a:solidFill>
                <a:latin typeface="Arial" pitchFamily="34" charset="0"/>
                <a:ea typeface="ヒラギノ角ゴ Pro W3" charset="-128"/>
              </a:defRPr>
            </a:lvl3pPr>
            <a:lvl4pPr marL="1600200" indent="-228600">
              <a:spcBef>
                <a:spcPct val="20000"/>
              </a:spcBef>
              <a:buChar char="–"/>
              <a:defRPr sz="2000">
                <a:solidFill>
                  <a:schemeClr val="tx1"/>
                </a:solidFill>
                <a:latin typeface="Arial" pitchFamily="34" charset="0"/>
                <a:ea typeface="ヒラギノ角ゴ Pro W3" charset="-128"/>
              </a:defRPr>
            </a:lvl4pPr>
            <a:lvl5pPr marL="2057400" indent="-228600">
              <a:spcBef>
                <a:spcPct val="20000"/>
              </a:spcBef>
              <a:buChar char="»"/>
              <a:defRPr sz="20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9pPr>
          </a:lstStyle>
          <a:p>
            <a:pPr algn="r" eaLnBrk="0" hangingPunct="0">
              <a:spcBef>
                <a:spcPct val="0"/>
              </a:spcBef>
              <a:buNone/>
              <a:defRPr/>
            </a:pPr>
            <a:r>
              <a:rPr lang="es-ES" altLang="es-ES" sz="1200" kern="0" dirty="0">
                <a:solidFill>
                  <a:srgbClr val="808080"/>
                </a:solidFill>
                <a:latin typeface="+mn-lt"/>
              </a:rPr>
              <a:t>Diabetes Práctica 2014;5:18-20. Disponible en www.redgdps.org</a:t>
            </a:r>
          </a:p>
        </p:txBody>
      </p:sp>
    </p:spTree>
    <p:extLst>
      <p:ext uri="{BB962C8B-B14F-4D97-AF65-F5344CB8AC3E}">
        <p14:creationId xmlns:p14="http://schemas.microsoft.com/office/powerpoint/2010/main" val="1256388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963083" y="2402430"/>
            <a:ext cx="10363200" cy="3330826"/>
          </a:xfrm>
        </p:spPr>
        <p:txBody>
          <a:bodyPr>
            <a:normAutofit/>
          </a:bodyPr>
          <a:lstStyle/>
          <a:p>
            <a:pPr marL="449263" indent="-334963">
              <a:lnSpc>
                <a:spcPct val="150000"/>
              </a:lnSpc>
            </a:pPr>
            <a:r>
              <a:rPr lang="es-ES" sz="2400" dirty="0"/>
              <a:t>Añadir un inhibidor de la </a:t>
            </a:r>
            <a:r>
              <a:rPr lang="es-ES" sz="2400" dirty="0" smtClean="0"/>
              <a:t>DPP-4.</a:t>
            </a:r>
            <a:endParaRPr lang="es-ES" sz="2400" dirty="0"/>
          </a:p>
          <a:p>
            <a:pPr marL="449263" indent="-334963">
              <a:lnSpc>
                <a:spcPct val="150000"/>
              </a:lnSpc>
            </a:pPr>
            <a:r>
              <a:rPr lang="es-ES" sz="2400" dirty="0" smtClean="0"/>
              <a:t>Añadir </a:t>
            </a:r>
            <a:r>
              <a:rPr lang="es-ES" sz="2400" dirty="0"/>
              <a:t>un inhibidor de la </a:t>
            </a:r>
            <a:r>
              <a:rPr lang="es-ES" sz="2400" dirty="0" smtClean="0"/>
              <a:t>SGLT-2.</a:t>
            </a:r>
            <a:endParaRPr lang="es-ES" sz="2400" dirty="0"/>
          </a:p>
          <a:p>
            <a:pPr marL="449263" indent="-334963">
              <a:lnSpc>
                <a:spcPct val="150000"/>
              </a:lnSpc>
            </a:pPr>
            <a:r>
              <a:rPr lang="es-ES" sz="2400" dirty="0"/>
              <a:t>Añadir un agonista de los receptores del </a:t>
            </a:r>
            <a:r>
              <a:rPr lang="es-ES" sz="2400" dirty="0" smtClean="0"/>
              <a:t>GLP-1.</a:t>
            </a:r>
            <a:endParaRPr lang="es-ES" sz="2400" dirty="0"/>
          </a:p>
          <a:p>
            <a:pPr marL="449263" indent="-334963">
              <a:lnSpc>
                <a:spcPct val="150000"/>
              </a:lnSpc>
            </a:pPr>
            <a:r>
              <a:rPr lang="es-ES" sz="2400" dirty="0" smtClean="0"/>
              <a:t>Solamente </a:t>
            </a:r>
            <a:r>
              <a:rPr lang="es-ES" sz="2400" dirty="0"/>
              <a:t>insistiría en los cambios en el estilo de </a:t>
            </a:r>
            <a:r>
              <a:rPr lang="es-ES" sz="2400" dirty="0" smtClean="0"/>
              <a:t>vida.</a:t>
            </a:r>
            <a:endParaRPr lang="es-ES" sz="2400" dirty="0"/>
          </a:p>
        </p:txBody>
      </p:sp>
      <p:sp>
        <p:nvSpPr>
          <p:cNvPr id="7" name="Marcador de texto 6"/>
          <p:cNvSpPr>
            <a:spLocks noGrp="1"/>
          </p:cNvSpPr>
          <p:nvPr>
            <p:ph type="body" idx="2"/>
          </p:nvPr>
        </p:nvSpPr>
        <p:spPr>
          <a:xfrm>
            <a:off x="963083" y="1385423"/>
            <a:ext cx="10363200" cy="1035465"/>
          </a:xfrm>
        </p:spPr>
        <p:txBody>
          <a:bodyPr>
            <a:noAutofit/>
          </a:bodyPr>
          <a:lstStyle/>
          <a:p>
            <a:r>
              <a:rPr lang="es-ES" sz="2400" dirty="0"/>
              <a:t>Si Estela continuase a tratamiento con medidas higiénico dietéticas y metformina 1000 (1-0-1), con una HbA1c de 7,6% y un IMC de 28 Kg/m2, pero acaba de ser diagnosticada de cardiopatía </a:t>
            </a:r>
            <a:r>
              <a:rPr lang="es-ES" sz="2400" dirty="0" smtClean="0"/>
              <a:t>isquémica, ¿</a:t>
            </a:r>
            <a:r>
              <a:rPr lang="es-ES" sz="2400" dirty="0"/>
              <a:t>c</a:t>
            </a:r>
            <a:r>
              <a:rPr lang="es-ES" sz="2400" dirty="0" smtClean="0"/>
              <a:t>uál </a:t>
            </a:r>
            <a:r>
              <a:rPr lang="es-ES" sz="2400" dirty="0"/>
              <a:t>de las siguientes opciones te parece la </a:t>
            </a:r>
            <a:r>
              <a:rPr lang="es-ES" sz="2400" dirty="0" smtClean="0"/>
              <a:t>más </a:t>
            </a:r>
            <a:r>
              <a:rPr lang="es-ES" sz="2400" dirty="0"/>
              <a:t>adecuada?</a:t>
            </a:r>
          </a:p>
        </p:txBody>
      </p:sp>
      <p:sp>
        <p:nvSpPr>
          <p:cNvPr id="2" name="Marcador de texto 1"/>
          <p:cNvSpPr>
            <a:spLocks noGrp="1"/>
          </p:cNvSpPr>
          <p:nvPr>
            <p:ph type="body" idx="3"/>
          </p:nvPr>
        </p:nvSpPr>
        <p:spPr/>
        <p:txBody>
          <a:bodyPr>
            <a:normAutofit fontScale="85000" lnSpcReduction="20000"/>
          </a:bodyPr>
          <a:lstStyle/>
          <a:p>
            <a:endParaRPr lang="es-ES"/>
          </a:p>
        </p:txBody>
      </p:sp>
      <p:sp>
        <p:nvSpPr>
          <p:cNvPr id="5" name="Título 4"/>
          <p:cNvSpPr>
            <a:spLocks noGrp="1"/>
          </p:cNvSpPr>
          <p:nvPr>
            <p:ph type="title"/>
          </p:nvPr>
        </p:nvSpPr>
        <p:spPr/>
        <p:txBody>
          <a:bodyPr>
            <a:noAutofit/>
          </a:bodyPr>
          <a:lstStyle/>
          <a:p>
            <a:r>
              <a:rPr lang="es-ES" sz="3200" dirty="0" smtClean="0"/>
              <a:t>Pregunta 4</a:t>
            </a:r>
            <a:endParaRPr lang="es-ES" sz="3200" dirty="0"/>
          </a:p>
        </p:txBody>
      </p:sp>
    </p:spTree>
    <p:extLst>
      <p:ext uri="{BB962C8B-B14F-4D97-AF65-F5344CB8AC3E}">
        <p14:creationId xmlns:p14="http://schemas.microsoft.com/office/powerpoint/2010/main" val="3922953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3"/>
          </p:nvPr>
        </p:nvSpPr>
        <p:spPr/>
        <p:txBody>
          <a:bodyPr>
            <a:noAutofit/>
          </a:bodyPr>
          <a:lstStyle/>
          <a:p>
            <a:r>
              <a:rPr lang="es-ES" sz="1200" dirty="0"/>
              <a:t>Mata-Cases et al., J Diabetes </a:t>
            </a:r>
            <a:r>
              <a:rPr lang="es-ES" sz="1200" dirty="0" err="1"/>
              <a:t>Metab</a:t>
            </a:r>
            <a:r>
              <a:rPr lang="es-ES" sz="1200" dirty="0"/>
              <a:t> 2014, 5:2 </a:t>
            </a:r>
          </a:p>
        </p:txBody>
      </p:sp>
      <p:sp>
        <p:nvSpPr>
          <p:cNvPr id="8" name="7 Rectángulo"/>
          <p:cNvSpPr/>
          <p:nvPr/>
        </p:nvSpPr>
        <p:spPr>
          <a:xfrm>
            <a:off x="6040499" y="2712402"/>
            <a:ext cx="4414462" cy="1292662"/>
          </a:xfrm>
          <a:prstGeom prst="rect">
            <a:avLst/>
          </a:prstGeom>
        </p:spPr>
        <p:txBody>
          <a:bodyPr wrap="square">
            <a:spAutoFit/>
          </a:bodyPr>
          <a:lstStyle/>
          <a:p>
            <a:pPr algn="ctr"/>
            <a:r>
              <a:rPr lang="es-ES" sz="2600" b="1" dirty="0">
                <a:solidFill>
                  <a:srgbClr val="C00000"/>
                </a:solidFill>
              </a:rPr>
              <a:t>17,4% </a:t>
            </a:r>
            <a:r>
              <a:rPr lang="es-ES" sz="2600" b="1" dirty="0">
                <a:solidFill>
                  <a:schemeClr val="accent1"/>
                </a:solidFill>
              </a:rPr>
              <a:t>pacientes con DM2 en Cataluña están diagnosticados de enfermedad </a:t>
            </a:r>
            <a:r>
              <a:rPr lang="es-ES" sz="2600" b="1" dirty="0" err="1">
                <a:solidFill>
                  <a:schemeClr val="accent1"/>
                </a:solidFill>
              </a:rPr>
              <a:t>Macrovascular</a:t>
            </a:r>
            <a:endParaRPr lang="es-ES" sz="2600" b="1" dirty="0">
              <a:solidFill>
                <a:schemeClr val="accent1"/>
              </a:solidFill>
            </a:endParaRPr>
          </a:p>
        </p:txBody>
      </p:sp>
      <p:grpSp>
        <p:nvGrpSpPr>
          <p:cNvPr id="10" name="9 Grupo"/>
          <p:cNvGrpSpPr/>
          <p:nvPr/>
        </p:nvGrpSpPr>
        <p:grpSpPr>
          <a:xfrm>
            <a:off x="1782741" y="2492896"/>
            <a:ext cx="4031784" cy="3600400"/>
            <a:chOff x="1043940" y="764704"/>
            <a:chExt cx="4031784" cy="360040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940" y="764704"/>
              <a:ext cx="403178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1043940" y="3645024"/>
              <a:ext cx="4031784" cy="72008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247" y="188640"/>
            <a:ext cx="8596714"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Rectángulo"/>
          <p:cNvSpPr/>
          <p:nvPr/>
        </p:nvSpPr>
        <p:spPr>
          <a:xfrm>
            <a:off x="5951984" y="4581129"/>
            <a:ext cx="4414462" cy="492443"/>
          </a:xfrm>
          <a:prstGeom prst="rect">
            <a:avLst/>
          </a:prstGeom>
        </p:spPr>
        <p:txBody>
          <a:bodyPr wrap="square">
            <a:spAutoFit/>
          </a:bodyPr>
          <a:lstStyle/>
          <a:p>
            <a:pPr algn="ctr"/>
            <a:r>
              <a:rPr lang="es-ES" sz="2600" b="1" dirty="0" smtClean="0">
                <a:solidFill>
                  <a:schemeClr val="accent1"/>
                </a:solidFill>
              </a:rPr>
              <a:t>n=286.791 </a:t>
            </a:r>
            <a:r>
              <a:rPr lang="es-ES" sz="2600" b="1" dirty="0">
                <a:solidFill>
                  <a:schemeClr val="accent1"/>
                </a:solidFill>
              </a:rPr>
              <a:t>pacientes</a:t>
            </a:r>
          </a:p>
        </p:txBody>
      </p:sp>
    </p:spTree>
    <p:extLst>
      <p:ext uri="{BB962C8B-B14F-4D97-AF65-F5344CB8AC3E}">
        <p14:creationId xmlns:p14="http://schemas.microsoft.com/office/powerpoint/2010/main" val="296028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a:spLocks noChangeArrowheads="1"/>
          </p:cNvSpPr>
          <p:nvPr/>
        </p:nvSpPr>
        <p:spPr bwMode="auto">
          <a:xfrm>
            <a:off x="1415480" y="0"/>
            <a:ext cx="94574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2366" eaLnBrk="1" fontAlgn="base" hangingPunct="1">
              <a:spcBef>
                <a:spcPct val="0"/>
              </a:spcBef>
              <a:spcAft>
                <a:spcPct val="0"/>
              </a:spcAft>
              <a:buNone/>
            </a:pPr>
            <a:r>
              <a:rPr lang="es-ES" altLang="es-ES" b="1" dirty="0">
                <a:solidFill>
                  <a:srgbClr val="002060"/>
                </a:solidFill>
                <a:cs typeface="Arial" pitchFamily="34" charset="0"/>
              </a:rPr>
              <a:t>Guía </a:t>
            </a:r>
            <a:r>
              <a:rPr lang="es-ES" altLang="es-ES" b="1" dirty="0" smtClean="0">
                <a:solidFill>
                  <a:srgbClr val="002060"/>
                </a:solidFill>
                <a:cs typeface="Arial" pitchFamily="34" charset="0"/>
              </a:rPr>
              <a:t>canadiense</a:t>
            </a:r>
            <a:r>
              <a:rPr lang="es-ES" altLang="es-ES" b="1" dirty="0">
                <a:solidFill>
                  <a:srgbClr val="002060"/>
                </a:solidFill>
                <a:cs typeface="Arial" pitchFamily="34" charset="0"/>
              </a:rPr>
              <a:t>: </a:t>
            </a:r>
            <a:r>
              <a:rPr lang="es-ES" altLang="es-ES" b="1" dirty="0" smtClean="0">
                <a:solidFill>
                  <a:srgbClr val="002060"/>
                </a:solidFill>
                <a:cs typeface="Arial" pitchFamily="34" charset="0"/>
              </a:rPr>
              <a:t>tratamiento </a:t>
            </a:r>
            <a:r>
              <a:rPr lang="es-ES" altLang="es-ES" b="1" dirty="0">
                <a:solidFill>
                  <a:srgbClr val="002060"/>
                </a:solidFill>
                <a:cs typeface="Arial" pitchFamily="34" charset="0"/>
              </a:rPr>
              <a:t>farmacológico de la DM2</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1624" y="692696"/>
            <a:ext cx="6480003" cy="561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9336360" y="5661248"/>
            <a:ext cx="2302938" cy="276999"/>
          </a:xfrm>
          <a:prstGeom prst="rect">
            <a:avLst/>
          </a:prstGeom>
        </p:spPr>
        <p:txBody>
          <a:bodyPr wrap="none">
            <a:spAutoFit/>
          </a:bodyPr>
          <a:lstStyle/>
          <a:p>
            <a:r>
              <a:rPr lang="pt-BR" sz="1200" i="1" dirty="0" err="1">
                <a:solidFill>
                  <a:srgbClr val="808080"/>
                </a:solidFill>
              </a:rPr>
              <a:t>Can</a:t>
            </a:r>
            <a:r>
              <a:rPr lang="pt-BR" sz="1200" i="1" dirty="0">
                <a:solidFill>
                  <a:srgbClr val="808080"/>
                </a:solidFill>
              </a:rPr>
              <a:t> J Diabetes 40 (2016) 484–486</a:t>
            </a:r>
            <a:endParaRPr lang="es-ES" sz="1200" dirty="0">
              <a:solidFill>
                <a:srgbClr val="808080"/>
              </a:solidFill>
            </a:endParaRPr>
          </a:p>
        </p:txBody>
      </p:sp>
      <p:sp>
        <p:nvSpPr>
          <p:cNvPr id="7" name="3 Rectángulo"/>
          <p:cNvSpPr>
            <a:spLocks noChangeArrowheads="1"/>
          </p:cNvSpPr>
          <p:nvPr/>
        </p:nvSpPr>
        <p:spPr bwMode="auto">
          <a:xfrm>
            <a:off x="2711624" y="4293096"/>
            <a:ext cx="6480720" cy="72008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2366" fontAlgn="base">
              <a:spcBef>
                <a:spcPct val="0"/>
              </a:spcBef>
              <a:spcAft>
                <a:spcPct val="0"/>
              </a:spcAft>
              <a:buNone/>
            </a:pPr>
            <a:endParaRPr lang="es-ES" altLang="es-ES" sz="2400">
              <a:solidFill>
                <a:srgbClr val="C00000"/>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2017235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400256" y="5661248"/>
            <a:ext cx="3067635" cy="276999"/>
          </a:xfrm>
          <a:prstGeom prst="rect">
            <a:avLst/>
          </a:prstGeom>
          <a:noFill/>
        </p:spPr>
        <p:txBody>
          <a:bodyPr wrap="none" rtlCol="0">
            <a:spAutoFit/>
          </a:bodyPr>
          <a:lstStyle/>
          <a:p>
            <a:r>
              <a:rPr lang="en-US" sz="1200" i="1" dirty="0">
                <a:solidFill>
                  <a:srgbClr val="808080"/>
                </a:solidFill>
              </a:rPr>
              <a:t>ADA. Diabetes Care. 2017;40(</a:t>
            </a:r>
            <a:r>
              <a:rPr lang="en-US" sz="1200" i="1" dirty="0" err="1">
                <a:solidFill>
                  <a:srgbClr val="808080"/>
                </a:solidFill>
              </a:rPr>
              <a:t>Suppl</a:t>
            </a:r>
            <a:r>
              <a:rPr lang="en-US" sz="1200" i="1" dirty="0">
                <a:solidFill>
                  <a:srgbClr val="808080"/>
                </a:solidFill>
              </a:rPr>
              <a:t> 1):S1-S135</a:t>
            </a:r>
            <a:endParaRPr lang="es-ES" sz="1200" i="1" dirty="0">
              <a:solidFill>
                <a:srgbClr val="808080"/>
              </a:solidFill>
            </a:endParaRPr>
          </a:p>
        </p:txBody>
      </p:sp>
      <p:sp>
        <p:nvSpPr>
          <p:cNvPr id="2" name="1 Rectángulo"/>
          <p:cNvSpPr/>
          <p:nvPr/>
        </p:nvSpPr>
        <p:spPr>
          <a:xfrm>
            <a:off x="6096000" y="1988840"/>
            <a:ext cx="5544616" cy="1938992"/>
          </a:xfrm>
          <a:prstGeom prst="rect">
            <a:avLst/>
          </a:prstGeom>
        </p:spPr>
        <p:txBody>
          <a:bodyPr wrap="square">
            <a:spAutoFit/>
          </a:bodyPr>
          <a:lstStyle/>
          <a:p>
            <a:r>
              <a:rPr lang="en-US" sz="2000" dirty="0" err="1">
                <a:solidFill>
                  <a:srgbClr val="004586"/>
                </a:solidFill>
              </a:rPr>
              <a:t>En</a:t>
            </a:r>
            <a:r>
              <a:rPr lang="en-US" sz="2000" dirty="0">
                <a:solidFill>
                  <a:srgbClr val="004586"/>
                </a:solidFill>
              </a:rPr>
              <a:t> base a los </a:t>
            </a:r>
            <a:r>
              <a:rPr lang="en-US" sz="2000" dirty="0" err="1">
                <a:solidFill>
                  <a:srgbClr val="004586"/>
                </a:solidFill>
              </a:rPr>
              <a:t>resultados</a:t>
            </a:r>
            <a:r>
              <a:rPr lang="en-US" sz="2000" dirty="0">
                <a:solidFill>
                  <a:srgbClr val="004586"/>
                </a:solidFill>
              </a:rPr>
              <a:t> </a:t>
            </a:r>
            <a:r>
              <a:rPr lang="en-US" sz="2000" dirty="0" err="1">
                <a:solidFill>
                  <a:srgbClr val="004586"/>
                </a:solidFill>
              </a:rPr>
              <a:t>cardiovasculares</a:t>
            </a:r>
            <a:r>
              <a:rPr lang="en-US" sz="2000" dirty="0">
                <a:solidFill>
                  <a:srgbClr val="004586"/>
                </a:solidFill>
              </a:rPr>
              <a:t> de los </a:t>
            </a:r>
            <a:r>
              <a:rPr lang="en-US" sz="2000" dirty="0" err="1">
                <a:solidFill>
                  <a:srgbClr val="004586"/>
                </a:solidFill>
              </a:rPr>
              <a:t>estudios</a:t>
            </a:r>
            <a:r>
              <a:rPr lang="en-US" sz="2000" dirty="0">
                <a:solidFill>
                  <a:srgbClr val="004586"/>
                </a:solidFill>
              </a:rPr>
              <a:t> EMPA-REG y LEADER se </a:t>
            </a:r>
            <a:r>
              <a:rPr lang="en-US" sz="2000" dirty="0" err="1">
                <a:solidFill>
                  <a:srgbClr val="004586"/>
                </a:solidFill>
              </a:rPr>
              <a:t>recomienda</a:t>
            </a:r>
            <a:r>
              <a:rPr lang="en-US" sz="2000" dirty="0">
                <a:solidFill>
                  <a:srgbClr val="004586"/>
                </a:solidFill>
              </a:rPr>
              <a:t> </a:t>
            </a:r>
            <a:r>
              <a:rPr lang="en-US" sz="2000" dirty="0" err="1">
                <a:solidFill>
                  <a:srgbClr val="004586"/>
                </a:solidFill>
              </a:rPr>
              <a:t>valorar</a:t>
            </a:r>
            <a:r>
              <a:rPr lang="en-US" sz="2000" dirty="0">
                <a:solidFill>
                  <a:srgbClr val="004586"/>
                </a:solidFill>
              </a:rPr>
              <a:t> la </a:t>
            </a:r>
            <a:r>
              <a:rPr lang="en-US" sz="2000" dirty="0" err="1">
                <a:solidFill>
                  <a:srgbClr val="004586"/>
                </a:solidFill>
              </a:rPr>
              <a:t>utilización</a:t>
            </a:r>
            <a:r>
              <a:rPr lang="en-US" sz="2000" dirty="0">
                <a:solidFill>
                  <a:srgbClr val="004586"/>
                </a:solidFill>
              </a:rPr>
              <a:t> de </a:t>
            </a:r>
            <a:r>
              <a:rPr lang="en-US" sz="2000" dirty="0" err="1">
                <a:solidFill>
                  <a:srgbClr val="004586"/>
                </a:solidFill>
              </a:rPr>
              <a:t>empagliflozina</a:t>
            </a:r>
            <a:r>
              <a:rPr lang="en-US" sz="2000" dirty="0">
                <a:solidFill>
                  <a:srgbClr val="004586"/>
                </a:solidFill>
              </a:rPr>
              <a:t> o </a:t>
            </a:r>
            <a:r>
              <a:rPr lang="en-US" sz="2000" dirty="0" err="1">
                <a:solidFill>
                  <a:srgbClr val="004586"/>
                </a:solidFill>
              </a:rPr>
              <a:t>liraglutide</a:t>
            </a:r>
            <a:r>
              <a:rPr lang="en-US" sz="2000" dirty="0">
                <a:solidFill>
                  <a:srgbClr val="004586"/>
                </a:solidFill>
              </a:rPr>
              <a:t> </a:t>
            </a:r>
            <a:r>
              <a:rPr lang="en-US" sz="2000" dirty="0" err="1">
                <a:solidFill>
                  <a:srgbClr val="004586"/>
                </a:solidFill>
              </a:rPr>
              <a:t>en</a:t>
            </a:r>
            <a:r>
              <a:rPr lang="en-US" sz="2000" dirty="0">
                <a:solidFill>
                  <a:srgbClr val="004586"/>
                </a:solidFill>
              </a:rPr>
              <a:t> </a:t>
            </a:r>
            <a:r>
              <a:rPr lang="en-US" sz="2000" dirty="0" err="1">
                <a:solidFill>
                  <a:srgbClr val="004586"/>
                </a:solidFill>
              </a:rPr>
              <a:t>pacientes</a:t>
            </a:r>
            <a:r>
              <a:rPr lang="en-US" sz="2000" dirty="0">
                <a:solidFill>
                  <a:srgbClr val="004586"/>
                </a:solidFill>
              </a:rPr>
              <a:t> con </a:t>
            </a:r>
            <a:r>
              <a:rPr lang="en-US" sz="2000" dirty="0" err="1">
                <a:solidFill>
                  <a:srgbClr val="004586"/>
                </a:solidFill>
              </a:rPr>
              <a:t>enfermedad</a:t>
            </a:r>
            <a:r>
              <a:rPr lang="en-US" sz="2000" dirty="0">
                <a:solidFill>
                  <a:srgbClr val="004586"/>
                </a:solidFill>
              </a:rPr>
              <a:t> cardiovascular </a:t>
            </a:r>
            <a:r>
              <a:rPr lang="en-US" sz="2000" dirty="0" err="1">
                <a:solidFill>
                  <a:srgbClr val="004586"/>
                </a:solidFill>
              </a:rPr>
              <a:t>establecida</a:t>
            </a:r>
            <a:r>
              <a:rPr lang="en-US" sz="2000" dirty="0">
                <a:solidFill>
                  <a:srgbClr val="004586"/>
                </a:solidFill>
              </a:rPr>
              <a:t> y un control </a:t>
            </a:r>
            <a:r>
              <a:rPr lang="en-US" sz="2000" dirty="0" err="1">
                <a:solidFill>
                  <a:srgbClr val="004586"/>
                </a:solidFill>
              </a:rPr>
              <a:t>subóptimo</a:t>
            </a:r>
            <a:r>
              <a:rPr lang="en-US" sz="2000" dirty="0">
                <a:solidFill>
                  <a:srgbClr val="004586"/>
                </a:solidFill>
              </a:rPr>
              <a:t> de </a:t>
            </a:r>
            <a:r>
              <a:rPr lang="en-US" sz="2000" dirty="0" err="1">
                <a:solidFill>
                  <a:srgbClr val="004586"/>
                </a:solidFill>
              </a:rPr>
              <a:t>larga</a:t>
            </a:r>
            <a:r>
              <a:rPr lang="en-US" sz="2000" dirty="0">
                <a:solidFill>
                  <a:srgbClr val="004586"/>
                </a:solidFill>
              </a:rPr>
              <a:t> </a:t>
            </a:r>
            <a:r>
              <a:rPr lang="en-US" sz="2000" dirty="0" err="1">
                <a:solidFill>
                  <a:srgbClr val="004586"/>
                </a:solidFill>
              </a:rPr>
              <a:t>duraci</a:t>
            </a:r>
            <a:r>
              <a:rPr lang="es-ES" sz="2000" dirty="0" err="1">
                <a:solidFill>
                  <a:srgbClr val="004586"/>
                </a:solidFill>
              </a:rPr>
              <a:t>ón</a:t>
            </a:r>
            <a:r>
              <a:rPr lang="es-ES" sz="2000" dirty="0">
                <a:solidFill>
                  <a:srgbClr val="004586"/>
                </a:solidFill>
              </a:rPr>
              <a:t> (B)</a:t>
            </a:r>
            <a:r>
              <a:rPr lang="en-US" sz="2000" dirty="0">
                <a:solidFill>
                  <a:srgbClr val="004586"/>
                </a:solidFill>
              </a:rPr>
              <a:t>.</a:t>
            </a:r>
            <a:endParaRPr lang="es-ES" sz="2000" dirty="0">
              <a:solidFill>
                <a:srgbClr val="004586"/>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448" y="1340768"/>
            <a:ext cx="4287509"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ítulo 2"/>
          <p:cNvSpPr>
            <a:spLocks noGrp="1"/>
          </p:cNvSpPr>
          <p:nvPr>
            <p:ph type="title"/>
          </p:nvPr>
        </p:nvSpPr>
        <p:spPr/>
        <p:txBody>
          <a:bodyPr/>
          <a:lstStyle/>
          <a:p>
            <a:r>
              <a:rPr lang="es-ES" dirty="0" smtClean="0"/>
              <a:t>Recomendaciones ADA 2017</a:t>
            </a:r>
            <a:endParaRPr lang="es-ES" dirty="0"/>
          </a:p>
        </p:txBody>
      </p:sp>
    </p:spTree>
    <p:extLst>
      <p:ext uri="{BB962C8B-B14F-4D97-AF65-F5344CB8AC3E}">
        <p14:creationId xmlns:p14="http://schemas.microsoft.com/office/powerpoint/2010/main" val="3562034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Marcador de texto"/>
          <p:cNvSpPr>
            <a:spLocks noGrp="1"/>
          </p:cNvSpPr>
          <p:nvPr>
            <p:ph type="body" idx="1"/>
          </p:nvPr>
        </p:nvSpPr>
        <p:spPr>
          <a:xfrm>
            <a:off x="963083" y="2492896"/>
            <a:ext cx="10363200" cy="3330826"/>
          </a:xfrm>
        </p:spPr>
        <p:txBody>
          <a:bodyPr>
            <a:normAutofit/>
          </a:bodyPr>
          <a:lstStyle/>
          <a:p>
            <a:pPr marL="449263" indent="-334963">
              <a:lnSpc>
                <a:spcPct val="150000"/>
              </a:lnSpc>
            </a:pPr>
            <a:r>
              <a:rPr lang="es-ES" sz="2400" dirty="0" smtClean="0"/>
              <a:t>Reducir a la mitad la dosis de metformina y añadir un iDPP-4.</a:t>
            </a:r>
            <a:endParaRPr lang="es-ES" sz="2400" dirty="0"/>
          </a:p>
          <a:p>
            <a:pPr marL="449263" indent="-334963">
              <a:lnSpc>
                <a:spcPct val="150000"/>
              </a:lnSpc>
            </a:pPr>
            <a:r>
              <a:rPr lang="es-ES" sz="2400" dirty="0" smtClean="0"/>
              <a:t>Reducir a la mitad la dosis de metformina y añadir insulina.</a:t>
            </a:r>
          </a:p>
          <a:p>
            <a:pPr marL="449263" indent="-334963">
              <a:lnSpc>
                <a:spcPct val="150000"/>
              </a:lnSpc>
            </a:pPr>
            <a:r>
              <a:rPr lang="es-ES" sz="2400" dirty="0" smtClean="0"/>
              <a:t>Suspender metformina y añadir insulina basal.</a:t>
            </a:r>
          </a:p>
          <a:p>
            <a:pPr marL="449263" indent="-334963">
              <a:lnSpc>
                <a:spcPct val="150000"/>
              </a:lnSpc>
            </a:pPr>
            <a:r>
              <a:rPr lang="es-ES" sz="2400" dirty="0" smtClean="0"/>
              <a:t>Suspender metformina y añadir un iDPP-4 y </a:t>
            </a:r>
            <a:r>
              <a:rPr lang="es-ES" sz="2400" dirty="0" err="1" smtClean="0"/>
              <a:t>repaglinida</a:t>
            </a:r>
            <a:r>
              <a:rPr lang="es-ES" sz="2400" dirty="0" smtClean="0"/>
              <a:t>.</a:t>
            </a:r>
            <a:endParaRPr lang="es-ES" sz="2400" dirty="0"/>
          </a:p>
        </p:txBody>
      </p:sp>
      <p:sp>
        <p:nvSpPr>
          <p:cNvPr id="7" name="Marcador de texto 6"/>
          <p:cNvSpPr>
            <a:spLocks noGrp="1"/>
          </p:cNvSpPr>
          <p:nvPr>
            <p:ph type="body" idx="3"/>
          </p:nvPr>
        </p:nvSpPr>
        <p:spPr/>
        <p:txBody>
          <a:bodyPr>
            <a:normAutofit fontScale="85000" lnSpcReduction="20000"/>
          </a:bodyPr>
          <a:lstStyle/>
          <a:p>
            <a:endParaRPr lang="es-ES"/>
          </a:p>
        </p:txBody>
      </p:sp>
      <p:sp>
        <p:nvSpPr>
          <p:cNvPr id="5" name="Título 4"/>
          <p:cNvSpPr>
            <a:spLocks noGrp="1"/>
          </p:cNvSpPr>
          <p:nvPr>
            <p:ph type="title"/>
          </p:nvPr>
        </p:nvSpPr>
        <p:spPr/>
        <p:txBody>
          <a:bodyPr>
            <a:noAutofit/>
          </a:bodyPr>
          <a:lstStyle/>
          <a:p>
            <a:r>
              <a:rPr lang="es-ES" sz="3200" dirty="0" smtClean="0"/>
              <a:t>Pregunta 5</a:t>
            </a:r>
            <a:endParaRPr lang="es-ES" sz="3200" dirty="0"/>
          </a:p>
        </p:txBody>
      </p:sp>
      <p:sp>
        <p:nvSpPr>
          <p:cNvPr id="6" name="CuadroTexto 1"/>
          <p:cNvSpPr txBox="1">
            <a:spLocks noChangeArrowheads="1"/>
          </p:cNvSpPr>
          <p:nvPr/>
        </p:nvSpPr>
        <p:spPr bwMode="auto">
          <a:xfrm>
            <a:off x="1127448" y="836713"/>
            <a:ext cx="9865096" cy="1569660"/>
          </a:xfrm>
          <a:prstGeom prst="rect">
            <a:avLst/>
          </a:prstGeom>
          <a:noFill/>
          <a:ln>
            <a:miter lim="800000"/>
            <a:headEnd/>
            <a:tailEnd/>
          </a:ln>
        </p:spPr>
        <p:txBody>
          <a:bodyPr vert="horz" wrap="square" lIns="91440" tIns="45720" rIns="91440" bIns="45720" numCol="1" rtlCol="0" anchor="t" anchorCtr="0" compatLnSpc="1">
            <a:prstTxWarp prst="textNoShape">
              <a:avLst/>
            </a:prstTxWarp>
            <a:spAutoFit/>
          </a:bodyPr>
          <a:lstStyle/>
          <a:p>
            <a:pPr algn="ctr">
              <a:spcBef>
                <a:spcPct val="0"/>
              </a:spcBef>
              <a:defRPr/>
            </a:pPr>
            <a:r>
              <a:rPr lang="es-ES" altLang="es-ES" sz="2400" dirty="0">
                <a:solidFill>
                  <a:schemeClr val="tx2"/>
                </a:solidFill>
                <a:ea typeface="MS PGothic" pitchFamily="34" charset="-128"/>
              </a:rPr>
              <a:t>Si Estela continuase a tratamiento con medidas higiénico dietéticas y metformina 1000: 1-0-1, con una HbA1c de 8,2% y un IMC de 28 Kg/m</a:t>
            </a:r>
            <a:r>
              <a:rPr lang="es-ES" altLang="es-ES" sz="2400" baseline="30000" dirty="0">
                <a:solidFill>
                  <a:schemeClr val="tx2"/>
                </a:solidFill>
                <a:ea typeface="MS PGothic" pitchFamily="34" charset="-128"/>
              </a:rPr>
              <a:t>2</a:t>
            </a:r>
            <a:r>
              <a:rPr lang="es-ES" altLang="es-ES" sz="2400" dirty="0">
                <a:solidFill>
                  <a:schemeClr val="tx2"/>
                </a:solidFill>
                <a:ea typeface="MS PGothic" pitchFamily="34" charset="-128"/>
              </a:rPr>
              <a:t>, pero está diagnosticada de insuficiencia renal con un filtrado glomerular estimado de 32,6 </a:t>
            </a:r>
            <a:r>
              <a:rPr lang="es-ES" altLang="es-ES" sz="2400" dirty="0" smtClean="0">
                <a:solidFill>
                  <a:schemeClr val="tx2"/>
                </a:solidFill>
                <a:ea typeface="MS PGothic" pitchFamily="34" charset="-128"/>
              </a:rPr>
              <a:t>ml/min, ¿cuál </a:t>
            </a:r>
            <a:r>
              <a:rPr lang="es-ES" altLang="es-ES" sz="2400" dirty="0">
                <a:solidFill>
                  <a:schemeClr val="tx2"/>
                </a:solidFill>
                <a:ea typeface="MS PGothic" pitchFamily="34" charset="-128"/>
              </a:rPr>
              <a:t>de las siguientes opciones te parece la </a:t>
            </a:r>
            <a:r>
              <a:rPr lang="es-ES" altLang="es-ES" sz="2400" dirty="0" smtClean="0">
                <a:solidFill>
                  <a:schemeClr val="tx2"/>
                </a:solidFill>
                <a:ea typeface="MS PGothic" pitchFamily="34" charset="-128"/>
              </a:rPr>
              <a:t>más </a:t>
            </a:r>
            <a:r>
              <a:rPr lang="es-ES" altLang="es-ES" sz="2400" dirty="0">
                <a:solidFill>
                  <a:schemeClr val="tx2"/>
                </a:solidFill>
                <a:ea typeface="MS PGothic" pitchFamily="34" charset="-128"/>
              </a:rPr>
              <a:t>adecuada?</a:t>
            </a:r>
          </a:p>
        </p:txBody>
      </p:sp>
    </p:spTree>
    <p:extLst>
      <p:ext uri="{BB962C8B-B14F-4D97-AF65-F5344CB8AC3E}">
        <p14:creationId xmlns:p14="http://schemas.microsoft.com/office/powerpoint/2010/main" val="2484387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5 CuadroTexto"/>
          <p:cNvSpPr txBox="1">
            <a:spLocks noChangeArrowheads="1"/>
          </p:cNvSpPr>
          <p:nvPr/>
        </p:nvSpPr>
        <p:spPr bwMode="auto">
          <a:xfrm>
            <a:off x="9409115" y="4581525"/>
            <a:ext cx="1090363" cy="523220"/>
          </a:xfrm>
          <a:prstGeom prst="rect">
            <a:avLst/>
          </a:prstGeom>
          <a:noFill/>
          <a:ln w="9525">
            <a:noFill/>
            <a:miter lim="800000"/>
            <a:headEnd/>
            <a:tailEnd/>
          </a:ln>
        </p:spPr>
        <p:txBody>
          <a:bodyPr wrap="none">
            <a:spAutoFit/>
          </a:bodyPr>
          <a:lstStyle/>
          <a:p>
            <a:r>
              <a:rPr lang="es-ES" altLang="es-ES" sz="2800" b="1" dirty="0">
                <a:solidFill>
                  <a:srgbClr val="C00000"/>
                </a:solidFill>
                <a:latin typeface="Calibri" pitchFamily="34" charset="0"/>
                <a:cs typeface="Arial" pitchFamily="34" charset="0"/>
              </a:rPr>
              <a:t>27.9%</a:t>
            </a:r>
          </a:p>
        </p:txBody>
      </p:sp>
      <p:sp>
        <p:nvSpPr>
          <p:cNvPr id="32773" name="6 Cerrar llave"/>
          <p:cNvSpPr>
            <a:spLocks/>
          </p:cNvSpPr>
          <p:nvPr/>
        </p:nvSpPr>
        <p:spPr bwMode="auto">
          <a:xfrm>
            <a:off x="8975726" y="4005266"/>
            <a:ext cx="360363" cy="1368425"/>
          </a:xfrm>
          <a:prstGeom prst="rightBrace">
            <a:avLst>
              <a:gd name="adj1" fmla="val 6891"/>
              <a:gd name="adj2" fmla="val 50000"/>
            </a:avLst>
          </a:prstGeom>
          <a:noFill/>
          <a:ln w="28575" algn="ctr">
            <a:solidFill>
              <a:schemeClr val="tx1"/>
            </a:solidFill>
            <a:round/>
            <a:headEnd/>
            <a:tailEnd/>
          </a:ln>
        </p:spPr>
        <p:txBody>
          <a:bodyPr anchor="ctr"/>
          <a:lstStyle/>
          <a:p>
            <a:endParaRPr lang="es-ES" altLang="es-ES">
              <a:solidFill>
                <a:srgbClr val="000000"/>
              </a:solidFill>
              <a:latin typeface="Calibri" pitchFamily="34" charset="0"/>
              <a:ea typeface="MS PGothic" pitchFamily="34" charset="-128"/>
              <a:cs typeface="Arial" pitchFamily="34" charset="0"/>
            </a:endParaRPr>
          </a:p>
        </p:txBody>
      </p:sp>
      <p:sp>
        <p:nvSpPr>
          <p:cNvPr id="32774" name="7 CuadroTexto"/>
          <p:cNvSpPr txBox="1">
            <a:spLocks noChangeArrowheads="1"/>
          </p:cNvSpPr>
          <p:nvPr/>
        </p:nvSpPr>
        <p:spPr bwMode="auto">
          <a:xfrm>
            <a:off x="7372350" y="3573465"/>
            <a:ext cx="1304268" cy="276999"/>
          </a:xfrm>
          <a:prstGeom prst="rect">
            <a:avLst/>
          </a:prstGeom>
          <a:noFill/>
          <a:ln w="9525">
            <a:solidFill>
              <a:schemeClr val="bg1"/>
            </a:solidFill>
            <a:miter lim="800000"/>
            <a:headEnd/>
            <a:tailEnd/>
          </a:ln>
        </p:spPr>
        <p:txBody>
          <a:bodyPr wrap="none">
            <a:spAutoFit/>
          </a:bodyPr>
          <a:lstStyle/>
          <a:p>
            <a:r>
              <a:rPr lang="es-ES" altLang="es-ES" sz="1200">
                <a:solidFill>
                  <a:srgbClr val="000000"/>
                </a:solidFill>
                <a:latin typeface="Calibri" pitchFamily="34" charset="0"/>
                <a:ea typeface="MS PGothic" pitchFamily="34" charset="-128"/>
                <a:cs typeface="Arial" pitchFamily="34" charset="0"/>
              </a:rPr>
              <a:t>(FG≥90 y CAC&lt;30)</a:t>
            </a:r>
          </a:p>
        </p:txBody>
      </p:sp>
      <p:sp>
        <p:nvSpPr>
          <p:cNvPr id="32775" name="8 CuadroTexto"/>
          <p:cNvSpPr txBox="1">
            <a:spLocks noChangeArrowheads="1"/>
          </p:cNvSpPr>
          <p:nvPr/>
        </p:nvSpPr>
        <p:spPr bwMode="auto">
          <a:xfrm>
            <a:off x="7372350" y="3933826"/>
            <a:ext cx="1304268" cy="276999"/>
          </a:xfrm>
          <a:prstGeom prst="rect">
            <a:avLst/>
          </a:prstGeom>
          <a:noFill/>
          <a:ln w="9525">
            <a:solidFill>
              <a:schemeClr val="bg1"/>
            </a:solidFill>
            <a:miter lim="800000"/>
            <a:headEnd/>
            <a:tailEnd/>
          </a:ln>
        </p:spPr>
        <p:txBody>
          <a:bodyPr wrap="none">
            <a:spAutoFit/>
          </a:bodyPr>
          <a:lstStyle/>
          <a:p>
            <a:r>
              <a:rPr lang="es-ES" altLang="es-ES" sz="1200">
                <a:solidFill>
                  <a:srgbClr val="000000"/>
                </a:solidFill>
                <a:latin typeface="Calibri" pitchFamily="34" charset="0"/>
                <a:ea typeface="MS PGothic" pitchFamily="34" charset="-128"/>
                <a:cs typeface="Arial" pitchFamily="34" charset="0"/>
              </a:rPr>
              <a:t>(FG≥90 y CAC≥30)</a:t>
            </a:r>
          </a:p>
        </p:txBody>
      </p:sp>
      <p:sp>
        <p:nvSpPr>
          <p:cNvPr id="32776" name="9 CuadroTexto"/>
          <p:cNvSpPr txBox="1">
            <a:spLocks noChangeArrowheads="1"/>
          </p:cNvSpPr>
          <p:nvPr/>
        </p:nvSpPr>
        <p:spPr bwMode="auto">
          <a:xfrm>
            <a:off x="7372352" y="4217990"/>
            <a:ext cx="1466171" cy="276999"/>
          </a:xfrm>
          <a:prstGeom prst="rect">
            <a:avLst/>
          </a:prstGeom>
          <a:noFill/>
          <a:ln w="9525">
            <a:solidFill>
              <a:schemeClr val="bg1"/>
            </a:solidFill>
            <a:miter lim="800000"/>
            <a:headEnd/>
            <a:tailEnd/>
          </a:ln>
        </p:spPr>
        <p:txBody>
          <a:bodyPr wrap="none">
            <a:spAutoFit/>
          </a:bodyPr>
          <a:lstStyle/>
          <a:p>
            <a:r>
              <a:rPr lang="es-ES" altLang="es-ES" sz="1200">
                <a:solidFill>
                  <a:srgbClr val="000000"/>
                </a:solidFill>
                <a:latin typeface="Calibri" pitchFamily="34" charset="0"/>
                <a:ea typeface="MS PGothic" pitchFamily="34" charset="-128"/>
                <a:cs typeface="Arial" pitchFamily="34" charset="0"/>
              </a:rPr>
              <a:t>(FG 89-60 y CAC≥30)</a:t>
            </a:r>
          </a:p>
        </p:txBody>
      </p:sp>
      <p:sp>
        <p:nvSpPr>
          <p:cNvPr id="32777" name="10 CuadroTexto"/>
          <p:cNvSpPr txBox="1">
            <a:spLocks noChangeArrowheads="1"/>
          </p:cNvSpPr>
          <p:nvPr/>
        </p:nvSpPr>
        <p:spPr bwMode="auto">
          <a:xfrm>
            <a:off x="7372350" y="4510090"/>
            <a:ext cx="1546962" cy="276999"/>
          </a:xfrm>
          <a:prstGeom prst="rect">
            <a:avLst/>
          </a:prstGeom>
          <a:noFill/>
          <a:ln w="9525">
            <a:solidFill>
              <a:schemeClr val="bg1"/>
            </a:solidFill>
            <a:miter lim="800000"/>
            <a:headEnd/>
            <a:tailEnd/>
          </a:ln>
        </p:spPr>
        <p:txBody>
          <a:bodyPr wrap="none">
            <a:spAutoFit/>
          </a:bodyPr>
          <a:lstStyle/>
          <a:p>
            <a:r>
              <a:rPr lang="es-ES" altLang="es-ES" sz="1200">
                <a:solidFill>
                  <a:srgbClr val="000000"/>
                </a:solidFill>
                <a:latin typeface="Calibri" pitchFamily="34" charset="0"/>
                <a:ea typeface="MS PGothic" pitchFamily="34" charset="-128"/>
                <a:cs typeface="Arial" pitchFamily="34" charset="0"/>
              </a:rPr>
              <a:t>(FG 59-45 y CAC indif)</a:t>
            </a:r>
          </a:p>
        </p:txBody>
      </p:sp>
      <p:sp>
        <p:nvSpPr>
          <p:cNvPr id="32778" name="11 CuadroTexto"/>
          <p:cNvSpPr txBox="1">
            <a:spLocks noChangeArrowheads="1"/>
          </p:cNvSpPr>
          <p:nvPr/>
        </p:nvSpPr>
        <p:spPr bwMode="auto">
          <a:xfrm>
            <a:off x="7372350" y="4819653"/>
            <a:ext cx="1546962" cy="276999"/>
          </a:xfrm>
          <a:prstGeom prst="rect">
            <a:avLst/>
          </a:prstGeom>
          <a:noFill/>
          <a:ln w="9525">
            <a:solidFill>
              <a:schemeClr val="bg1"/>
            </a:solidFill>
            <a:miter lim="800000"/>
            <a:headEnd/>
            <a:tailEnd/>
          </a:ln>
        </p:spPr>
        <p:txBody>
          <a:bodyPr wrap="none">
            <a:spAutoFit/>
          </a:bodyPr>
          <a:lstStyle/>
          <a:p>
            <a:r>
              <a:rPr lang="es-ES" altLang="es-ES" sz="1200">
                <a:solidFill>
                  <a:srgbClr val="000000"/>
                </a:solidFill>
                <a:latin typeface="Calibri" pitchFamily="34" charset="0"/>
                <a:ea typeface="MS PGothic" pitchFamily="34" charset="-128"/>
                <a:cs typeface="Arial" pitchFamily="34" charset="0"/>
              </a:rPr>
              <a:t>(FG 44-30 y CAC indif)</a:t>
            </a:r>
          </a:p>
        </p:txBody>
      </p:sp>
      <p:sp>
        <p:nvSpPr>
          <p:cNvPr id="32779" name="12 CuadroTexto"/>
          <p:cNvSpPr txBox="1">
            <a:spLocks noChangeArrowheads="1"/>
          </p:cNvSpPr>
          <p:nvPr/>
        </p:nvSpPr>
        <p:spPr bwMode="auto">
          <a:xfrm>
            <a:off x="7407277" y="5103815"/>
            <a:ext cx="1385059" cy="276999"/>
          </a:xfrm>
          <a:prstGeom prst="rect">
            <a:avLst/>
          </a:prstGeom>
          <a:noFill/>
          <a:ln w="9525">
            <a:solidFill>
              <a:schemeClr val="bg1"/>
            </a:solidFill>
            <a:miter lim="800000"/>
            <a:headEnd/>
            <a:tailEnd/>
          </a:ln>
        </p:spPr>
        <p:txBody>
          <a:bodyPr wrap="none">
            <a:spAutoFit/>
          </a:bodyPr>
          <a:lstStyle/>
          <a:p>
            <a:r>
              <a:rPr lang="es-ES" altLang="es-ES" sz="1200">
                <a:solidFill>
                  <a:srgbClr val="000000"/>
                </a:solidFill>
                <a:latin typeface="Calibri" pitchFamily="34" charset="0"/>
                <a:ea typeface="MS PGothic" pitchFamily="34" charset="-128"/>
                <a:cs typeface="Arial" pitchFamily="34" charset="0"/>
              </a:rPr>
              <a:t>(FG&lt;30 y CAC indif)</a:t>
            </a:r>
          </a:p>
        </p:txBody>
      </p:sp>
      <p:graphicFrame>
        <p:nvGraphicFramePr>
          <p:cNvPr id="32780" name="Object 4"/>
          <p:cNvGraphicFramePr>
            <a:graphicFrameLocks/>
          </p:cNvGraphicFramePr>
          <p:nvPr/>
        </p:nvGraphicFramePr>
        <p:xfrm>
          <a:off x="1524000" y="2349501"/>
          <a:ext cx="5932488" cy="3910013"/>
        </p:xfrm>
        <a:graphic>
          <a:graphicData uri="http://schemas.openxmlformats.org/presentationml/2006/ole">
            <mc:AlternateContent xmlns:mc="http://schemas.openxmlformats.org/markup-compatibility/2006">
              <mc:Choice xmlns:v="urn:schemas-microsoft-com:vml" Requires="v">
                <p:oleObj spid="_x0000_s2112" name="Hoja de cálculo" r:id="rId5" imgW="6202623" imgH="4160520" progId="Excel.Sheet.8">
                  <p:embed/>
                </p:oleObj>
              </mc:Choice>
              <mc:Fallback>
                <p:oleObj name="Hoja de cálculo" r:id="rId5" imgW="6202623" imgH="4160520"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349501"/>
                        <a:ext cx="5932488"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
        <p:nvSpPr>
          <p:cNvPr id="2" name="1 Título"/>
          <p:cNvSpPr>
            <a:spLocks noGrp="1"/>
          </p:cNvSpPr>
          <p:nvPr>
            <p:ph type="title"/>
          </p:nvPr>
        </p:nvSpPr>
        <p:spPr>
          <a:xfrm>
            <a:off x="609600" y="303920"/>
            <a:ext cx="10972800" cy="604800"/>
          </a:xfrm>
        </p:spPr>
        <p:txBody>
          <a:bodyPr/>
          <a:lstStyle/>
          <a:p>
            <a:r>
              <a:rPr lang="es-ES" sz="3200" b="1" dirty="0">
                <a:solidFill>
                  <a:srgbClr val="C00000"/>
                </a:solidFill>
              </a:rPr>
              <a:t>PERCEDIME 2</a:t>
            </a:r>
            <a:r>
              <a:rPr lang="es-ES" sz="3200" dirty="0"/>
              <a:t/>
            </a:r>
            <a:br>
              <a:rPr lang="es-ES" sz="3200" dirty="0"/>
            </a:br>
            <a:r>
              <a:rPr lang="es-ES" sz="3200" dirty="0"/>
              <a:t>La prevalencia de la enfermedad renal crónica en la DM2</a:t>
            </a:r>
          </a:p>
        </p:txBody>
      </p:sp>
      <p:sp>
        <p:nvSpPr>
          <p:cNvPr id="5" name="Marcador de contenido 4"/>
          <p:cNvSpPr>
            <a:spLocks noGrp="1"/>
          </p:cNvSpPr>
          <p:nvPr>
            <p:ph idx="1"/>
          </p:nvPr>
        </p:nvSpPr>
        <p:spPr>
          <a:xfrm>
            <a:off x="0" y="1196752"/>
            <a:ext cx="11582400" cy="4592024"/>
          </a:xfrm>
        </p:spPr>
        <p:txBody>
          <a:bodyPr/>
          <a:lstStyle/>
          <a:p>
            <a:pPr>
              <a:lnSpc>
                <a:spcPct val="150000"/>
              </a:lnSpc>
            </a:pPr>
            <a:r>
              <a:rPr lang="es-ES" altLang="es-ES" sz="2000" dirty="0">
                <a:solidFill>
                  <a:srgbClr val="004586"/>
                </a:solidFill>
                <a:latin typeface="Calibri" pitchFamily="34" charset="0"/>
                <a:ea typeface="MS PGothic" pitchFamily="34" charset="-128"/>
                <a:cs typeface="Arial" pitchFamily="34" charset="0"/>
              </a:rPr>
              <a:t>Estudio epidemiológico transversal. At. Primaria </a:t>
            </a:r>
            <a:r>
              <a:rPr lang="es-ES" altLang="es-ES" sz="2000" dirty="0" smtClean="0">
                <a:solidFill>
                  <a:srgbClr val="004586"/>
                </a:solidFill>
                <a:latin typeface="Calibri" pitchFamily="34" charset="0"/>
                <a:ea typeface="MS PGothic" pitchFamily="34" charset="-128"/>
                <a:cs typeface="Arial" pitchFamily="34" charset="0"/>
              </a:rPr>
              <a:t>España.</a:t>
            </a:r>
            <a:endParaRPr lang="es-ES" altLang="es-ES" sz="2000" dirty="0">
              <a:solidFill>
                <a:srgbClr val="004586"/>
              </a:solidFill>
              <a:latin typeface="Calibri" pitchFamily="34" charset="0"/>
              <a:ea typeface="MS PGothic" pitchFamily="34" charset="-128"/>
              <a:cs typeface="Arial" pitchFamily="34" charset="0"/>
            </a:endParaRPr>
          </a:p>
          <a:p>
            <a:pPr>
              <a:lnSpc>
                <a:spcPct val="150000"/>
              </a:lnSpc>
            </a:pPr>
            <a:r>
              <a:rPr lang="es-ES" altLang="es-ES" sz="2000" dirty="0" smtClean="0">
                <a:solidFill>
                  <a:srgbClr val="004586"/>
                </a:solidFill>
                <a:latin typeface="Calibri" pitchFamily="34" charset="0"/>
                <a:ea typeface="MS PGothic" pitchFamily="34" charset="-128"/>
                <a:cs typeface="Arial" pitchFamily="34" charset="0"/>
              </a:rPr>
              <a:t>N=1145 </a:t>
            </a:r>
            <a:r>
              <a:rPr lang="es-ES" altLang="es-ES" sz="2000" dirty="0">
                <a:solidFill>
                  <a:srgbClr val="004586"/>
                </a:solidFill>
                <a:latin typeface="Calibri" pitchFamily="34" charset="0"/>
                <a:ea typeface="MS PGothic" pitchFamily="34" charset="-128"/>
                <a:cs typeface="Arial" pitchFamily="34" charset="0"/>
              </a:rPr>
              <a:t>pacientes con </a:t>
            </a:r>
            <a:r>
              <a:rPr lang="es-ES" altLang="es-ES" sz="2000" dirty="0" smtClean="0">
                <a:solidFill>
                  <a:srgbClr val="004586"/>
                </a:solidFill>
                <a:latin typeface="Calibri" pitchFamily="34" charset="0"/>
                <a:ea typeface="MS PGothic" pitchFamily="34" charset="-128"/>
                <a:cs typeface="Arial" pitchFamily="34" charset="0"/>
              </a:rPr>
              <a:t>DM2.</a:t>
            </a:r>
            <a:endParaRPr lang="es-ES" altLang="es-ES" sz="2000" dirty="0">
              <a:solidFill>
                <a:srgbClr val="004586"/>
              </a:solidFill>
              <a:latin typeface="Calibri" pitchFamily="34" charset="0"/>
              <a:ea typeface="MS PGothic" pitchFamily="34" charset="-128"/>
              <a:cs typeface="Arial" pitchFamily="34" charset="0"/>
            </a:endParaRPr>
          </a:p>
          <a:p>
            <a:pPr>
              <a:lnSpc>
                <a:spcPct val="150000"/>
              </a:lnSpc>
            </a:pPr>
            <a:r>
              <a:rPr lang="es-ES" altLang="es-ES" sz="2000" dirty="0">
                <a:solidFill>
                  <a:srgbClr val="004586"/>
                </a:solidFill>
                <a:latin typeface="Calibri" pitchFamily="34" charset="0"/>
                <a:ea typeface="MS PGothic" pitchFamily="34" charset="-128"/>
                <a:cs typeface="Arial" pitchFamily="34" charset="0"/>
              </a:rPr>
              <a:t>Enfermedad Renal Crónica (&gt;3meses): ↓Filtrado Glomerular  y/o ↑Albuminuria (CAC</a:t>
            </a:r>
            <a:r>
              <a:rPr lang="es-ES" altLang="es-ES" sz="2000" dirty="0" smtClean="0">
                <a:solidFill>
                  <a:srgbClr val="004586"/>
                </a:solidFill>
                <a:latin typeface="Calibri" pitchFamily="34" charset="0"/>
                <a:ea typeface="MS PGothic" pitchFamily="34" charset="-128"/>
                <a:cs typeface="Arial" pitchFamily="34" charset="0"/>
              </a:rPr>
              <a:t>).</a:t>
            </a:r>
            <a:endParaRPr lang="es-ES" altLang="es-ES" sz="2000" dirty="0">
              <a:solidFill>
                <a:srgbClr val="004586"/>
              </a:solidFill>
              <a:latin typeface="Calibri" pitchFamily="34" charset="0"/>
              <a:ea typeface="MS PGothic" pitchFamily="34" charset="-128"/>
              <a:cs typeface="Arial" pitchFamily="34" charset="0"/>
            </a:endParaRPr>
          </a:p>
          <a:p>
            <a:pPr marL="407194" indent="0">
              <a:buNone/>
            </a:pPr>
            <a:endParaRPr lang="es-ES" dirty="0"/>
          </a:p>
        </p:txBody>
      </p:sp>
      <p:sp>
        <p:nvSpPr>
          <p:cNvPr id="3" name="2 Marcador de texto"/>
          <p:cNvSpPr>
            <a:spLocks noGrp="1"/>
          </p:cNvSpPr>
          <p:nvPr>
            <p:ph type="body" sz="quarter" idx="10"/>
          </p:nvPr>
        </p:nvSpPr>
        <p:spPr/>
        <p:txBody>
          <a:bodyPr>
            <a:normAutofit/>
          </a:bodyPr>
          <a:lstStyle/>
          <a:p>
            <a:r>
              <a:rPr lang="es-ES" sz="1200" dirty="0" err="1"/>
              <a:t>Rodriguez-Poncelas</a:t>
            </a:r>
            <a:r>
              <a:rPr lang="es-ES" sz="1200" dirty="0"/>
              <a:t> A. BMC </a:t>
            </a:r>
            <a:r>
              <a:rPr lang="es-ES" sz="1200" dirty="0" err="1"/>
              <a:t>Nephrol</a:t>
            </a:r>
            <a:r>
              <a:rPr lang="es-ES" sz="1200" dirty="0"/>
              <a:t>. 2013;14:46</a:t>
            </a:r>
          </a:p>
        </p:txBody>
      </p:sp>
    </p:spTree>
    <p:custDataLst>
      <p:tags r:id="rId2"/>
    </p:custDataLst>
    <p:extLst>
      <p:ext uri="{BB962C8B-B14F-4D97-AF65-F5344CB8AC3E}">
        <p14:creationId xmlns:p14="http://schemas.microsoft.com/office/powerpoint/2010/main" val="6338310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24" y="764704"/>
            <a:ext cx="8656788" cy="331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479376" y="4077072"/>
            <a:ext cx="10801200" cy="400110"/>
          </a:xfrm>
          <a:prstGeom prst="rect">
            <a:avLst/>
          </a:prstGeom>
        </p:spPr>
        <p:txBody>
          <a:bodyPr wrap="square">
            <a:spAutoFit/>
          </a:bodyPr>
          <a:lstStyle/>
          <a:p>
            <a:r>
              <a:rPr lang="en-US" sz="2000" dirty="0" err="1">
                <a:solidFill>
                  <a:srgbClr val="C00000"/>
                </a:solidFill>
              </a:rPr>
              <a:t>Autorización</a:t>
            </a:r>
            <a:r>
              <a:rPr lang="en-US" sz="2000" dirty="0">
                <a:solidFill>
                  <a:srgbClr val="C00000"/>
                </a:solidFill>
              </a:rPr>
              <a:t> del </a:t>
            </a:r>
            <a:r>
              <a:rPr lang="en-US" sz="2000" dirty="0" err="1">
                <a:solidFill>
                  <a:srgbClr val="C00000"/>
                </a:solidFill>
              </a:rPr>
              <a:t>uso</a:t>
            </a:r>
            <a:r>
              <a:rPr lang="en-US" sz="2000" dirty="0">
                <a:solidFill>
                  <a:srgbClr val="C00000"/>
                </a:solidFill>
              </a:rPr>
              <a:t> de metformina </a:t>
            </a:r>
            <a:r>
              <a:rPr lang="en-US" sz="2000" dirty="0" err="1">
                <a:solidFill>
                  <a:srgbClr val="C00000"/>
                </a:solidFill>
              </a:rPr>
              <a:t>en</a:t>
            </a:r>
            <a:r>
              <a:rPr lang="en-US" sz="2000" dirty="0">
                <a:solidFill>
                  <a:srgbClr val="C00000"/>
                </a:solidFill>
              </a:rPr>
              <a:t> </a:t>
            </a:r>
            <a:r>
              <a:rPr lang="en-US" sz="2000" dirty="0" err="1">
                <a:solidFill>
                  <a:srgbClr val="C00000"/>
                </a:solidFill>
              </a:rPr>
              <a:t>pacientes</a:t>
            </a:r>
            <a:r>
              <a:rPr lang="en-US" sz="2000" dirty="0">
                <a:solidFill>
                  <a:srgbClr val="C00000"/>
                </a:solidFill>
              </a:rPr>
              <a:t> con </a:t>
            </a:r>
            <a:r>
              <a:rPr lang="en-US" sz="2000" dirty="0" err="1">
                <a:solidFill>
                  <a:srgbClr val="C00000"/>
                </a:solidFill>
              </a:rPr>
              <a:t>insuficiencia</a:t>
            </a:r>
            <a:r>
              <a:rPr lang="en-US" sz="2000" dirty="0">
                <a:solidFill>
                  <a:srgbClr val="C00000"/>
                </a:solidFill>
              </a:rPr>
              <a:t> renal </a:t>
            </a:r>
            <a:r>
              <a:rPr lang="en-US" sz="2000" dirty="0" err="1">
                <a:solidFill>
                  <a:srgbClr val="C00000"/>
                </a:solidFill>
              </a:rPr>
              <a:t>moderada</a:t>
            </a:r>
            <a:r>
              <a:rPr lang="en-US" sz="2000" dirty="0">
                <a:solidFill>
                  <a:srgbClr val="C00000"/>
                </a:solidFill>
              </a:rPr>
              <a:t>:</a:t>
            </a:r>
            <a:endParaRPr lang="es-ES" sz="2000" dirty="0">
              <a:solidFill>
                <a:srgbClr val="C00000"/>
              </a:solidFill>
            </a:endParaRPr>
          </a:p>
        </p:txBody>
      </p:sp>
      <p:sp>
        <p:nvSpPr>
          <p:cNvPr id="8" name="Marcador de contenido 7"/>
          <p:cNvSpPr>
            <a:spLocks noGrp="1"/>
          </p:cNvSpPr>
          <p:nvPr>
            <p:ph idx="11"/>
          </p:nvPr>
        </p:nvSpPr>
        <p:spPr>
          <a:xfrm>
            <a:off x="0" y="4581128"/>
            <a:ext cx="11640616" cy="360040"/>
          </a:xfrm>
        </p:spPr>
        <p:txBody>
          <a:bodyPr/>
          <a:lstStyle/>
          <a:p>
            <a:r>
              <a:rPr lang="en-US" sz="2000" dirty="0">
                <a:solidFill>
                  <a:srgbClr val="004586"/>
                </a:solidFill>
              </a:rPr>
              <a:t>La </a:t>
            </a:r>
            <a:r>
              <a:rPr lang="en-US" sz="2000" dirty="0" err="1">
                <a:solidFill>
                  <a:srgbClr val="004586"/>
                </a:solidFill>
              </a:rPr>
              <a:t>metformina</a:t>
            </a:r>
            <a:r>
              <a:rPr lang="en-US" sz="2000" dirty="0">
                <a:solidFill>
                  <a:srgbClr val="004586"/>
                </a:solidFill>
              </a:rPr>
              <a:t> </a:t>
            </a:r>
            <a:r>
              <a:rPr lang="en-US" sz="2000" dirty="0" err="1">
                <a:solidFill>
                  <a:srgbClr val="004586"/>
                </a:solidFill>
              </a:rPr>
              <a:t>puede</a:t>
            </a:r>
            <a:r>
              <a:rPr lang="en-US" sz="2000" dirty="0">
                <a:solidFill>
                  <a:srgbClr val="004586"/>
                </a:solidFill>
              </a:rPr>
              <a:t> </a:t>
            </a:r>
            <a:r>
              <a:rPr lang="en-US" sz="2000" dirty="0" err="1">
                <a:solidFill>
                  <a:srgbClr val="004586"/>
                </a:solidFill>
              </a:rPr>
              <a:t>utilizarse</a:t>
            </a:r>
            <a:r>
              <a:rPr lang="en-US" sz="2000" dirty="0">
                <a:solidFill>
                  <a:srgbClr val="004586"/>
                </a:solidFill>
              </a:rPr>
              <a:t> para el </a:t>
            </a:r>
            <a:r>
              <a:rPr lang="en-US" sz="2000" dirty="0" err="1">
                <a:solidFill>
                  <a:srgbClr val="004586"/>
                </a:solidFill>
              </a:rPr>
              <a:t>tratamiento</a:t>
            </a:r>
            <a:r>
              <a:rPr lang="en-US" sz="2000" dirty="0">
                <a:solidFill>
                  <a:srgbClr val="004586"/>
                </a:solidFill>
              </a:rPr>
              <a:t> de la diabetes </a:t>
            </a:r>
            <a:r>
              <a:rPr lang="en-US" sz="2000" dirty="0" err="1">
                <a:solidFill>
                  <a:srgbClr val="004586"/>
                </a:solidFill>
              </a:rPr>
              <a:t>tipo</a:t>
            </a:r>
            <a:r>
              <a:rPr lang="en-US" sz="2000" dirty="0">
                <a:solidFill>
                  <a:srgbClr val="004586"/>
                </a:solidFill>
              </a:rPr>
              <a:t> 2 en </a:t>
            </a:r>
            <a:r>
              <a:rPr lang="en-US" sz="2000" dirty="0" err="1" smtClean="0">
                <a:solidFill>
                  <a:srgbClr val="004586"/>
                </a:solidFill>
              </a:rPr>
              <a:t>pacientes</a:t>
            </a:r>
            <a:r>
              <a:rPr lang="en-US" sz="2000" dirty="0" smtClean="0">
                <a:solidFill>
                  <a:srgbClr val="004586"/>
                </a:solidFill>
              </a:rPr>
              <a:t> </a:t>
            </a:r>
            <a:r>
              <a:rPr lang="en-US" sz="2000" dirty="0">
                <a:solidFill>
                  <a:srgbClr val="004586"/>
                </a:solidFill>
              </a:rPr>
              <a:t>con </a:t>
            </a:r>
            <a:r>
              <a:rPr lang="en-US" sz="2000" dirty="0" err="1">
                <a:solidFill>
                  <a:srgbClr val="004586"/>
                </a:solidFill>
              </a:rPr>
              <a:t>insuficiencia</a:t>
            </a:r>
            <a:r>
              <a:rPr lang="en-US" sz="2000" dirty="0">
                <a:solidFill>
                  <a:srgbClr val="004586"/>
                </a:solidFill>
              </a:rPr>
              <a:t> renal </a:t>
            </a:r>
            <a:r>
              <a:rPr lang="en-US" sz="2000" dirty="0" err="1" smtClean="0">
                <a:solidFill>
                  <a:srgbClr val="004586"/>
                </a:solidFill>
              </a:rPr>
              <a:t>moderada</a:t>
            </a:r>
            <a:r>
              <a:rPr lang="en-US" sz="2000" dirty="0" smtClean="0">
                <a:solidFill>
                  <a:srgbClr val="004586"/>
                </a:solidFill>
              </a:rPr>
              <a:t> (</a:t>
            </a:r>
            <a:r>
              <a:rPr lang="en-US" sz="2000" dirty="0" err="1" smtClean="0">
                <a:solidFill>
                  <a:srgbClr val="004586"/>
                </a:solidFill>
              </a:rPr>
              <a:t>filtrado</a:t>
            </a:r>
            <a:r>
              <a:rPr lang="en-US" sz="2000" dirty="0" smtClean="0">
                <a:solidFill>
                  <a:srgbClr val="004586"/>
                </a:solidFill>
              </a:rPr>
              <a:t> glomerular</a:t>
            </a:r>
            <a:r>
              <a:rPr lang="en-US" sz="2000" dirty="0">
                <a:solidFill>
                  <a:srgbClr val="004586"/>
                </a:solidFill>
              </a:rPr>
              <a:t>: 30-59 ml/min).</a:t>
            </a:r>
          </a:p>
          <a:p>
            <a:r>
              <a:rPr lang="en-US" sz="2000" dirty="0">
                <a:solidFill>
                  <a:srgbClr val="004586"/>
                </a:solidFill>
              </a:rPr>
              <a:t>La </a:t>
            </a:r>
            <a:r>
              <a:rPr lang="en-US" sz="2000" dirty="0" err="1">
                <a:solidFill>
                  <a:srgbClr val="004586"/>
                </a:solidFill>
              </a:rPr>
              <a:t>dosis</a:t>
            </a:r>
            <a:r>
              <a:rPr lang="en-US" sz="2000" dirty="0">
                <a:solidFill>
                  <a:srgbClr val="004586"/>
                </a:solidFill>
              </a:rPr>
              <a:t> de </a:t>
            </a:r>
            <a:r>
              <a:rPr lang="en-US" sz="2000" dirty="0" err="1">
                <a:solidFill>
                  <a:srgbClr val="004586"/>
                </a:solidFill>
              </a:rPr>
              <a:t>metformina</a:t>
            </a:r>
            <a:r>
              <a:rPr lang="en-US" sz="2000" dirty="0">
                <a:solidFill>
                  <a:srgbClr val="004586"/>
                </a:solidFill>
              </a:rPr>
              <a:t> se </a:t>
            </a:r>
            <a:r>
              <a:rPr lang="en-US" sz="2000" dirty="0" err="1">
                <a:solidFill>
                  <a:srgbClr val="004586"/>
                </a:solidFill>
              </a:rPr>
              <a:t>debe</a:t>
            </a:r>
            <a:r>
              <a:rPr lang="en-US" sz="2000" dirty="0">
                <a:solidFill>
                  <a:srgbClr val="004586"/>
                </a:solidFill>
              </a:rPr>
              <a:t> </a:t>
            </a:r>
            <a:r>
              <a:rPr lang="en-US" sz="2000" dirty="0" err="1">
                <a:solidFill>
                  <a:srgbClr val="004586"/>
                </a:solidFill>
              </a:rPr>
              <a:t>ajustar</a:t>
            </a:r>
            <a:r>
              <a:rPr lang="en-US" sz="2000" dirty="0">
                <a:solidFill>
                  <a:srgbClr val="004586"/>
                </a:solidFill>
              </a:rPr>
              <a:t> al </a:t>
            </a:r>
            <a:r>
              <a:rPr lang="en-US" sz="2000" dirty="0" err="1">
                <a:solidFill>
                  <a:srgbClr val="004586"/>
                </a:solidFill>
              </a:rPr>
              <a:t>nivel</a:t>
            </a:r>
            <a:r>
              <a:rPr lang="en-US" sz="2000" dirty="0">
                <a:solidFill>
                  <a:srgbClr val="004586"/>
                </a:solidFill>
              </a:rPr>
              <a:t> de </a:t>
            </a:r>
            <a:r>
              <a:rPr lang="en-US" sz="2000" dirty="0" err="1">
                <a:solidFill>
                  <a:srgbClr val="004586"/>
                </a:solidFill>
              </a:rPr>
              <a:t>función</a:t>
            </a:r>
            <a:r>
              <a:rPr lang="en-US" sz="2000" dirty="0">
                <a:solidFill>
                  <a:srgbClr val="004586"/>
                </a:solidFill>
              </a:rPr>
              <a:t> renal</a:t>
            </a:r>
            <a:r>
              <a:rPr lang="en-US" sz="2000" dirty="0">
                <a:solidFill>
                  <a:srgbClr val="004586"/>
                </a:solidFill>
                <a:latin typeface="Verdana"/>
              </a:rPr>
              <a:t>.</a:t>
            </a:r>
            <a:endParaRPr lang="es-ES" sz="2000" dirty="0">
              <a:solidFill>
                <a:srgbClr val="004586"/>
              </a:solidFill>
            </a:endParaRPr>
          </a:p>
          <a:p>
            <a:pPr marL="407194" indent="0">
              <a:buNone/>
            </a:pPr>
            <a:endParaRPr lang="es-ES" dirty="0" smtClean="0"/>
          </a:p>
          <a:p>
            <a:pPr marL="407194" indent="0">
              <a:buNone/>
            </a:pPr>
            <a:endParaRPr lang="es-ES" dirty="0"/>
          </a:p>
        </p:txBody>
      </p:sp>
      <p:sp>
        <p:nvSpPr>
          <p:cNvPr id="3" name="2 Título"/>
          <p:cNvSpPr>
            <a:spLocks noGrp="1"/>
          </p:cNvSpPr>
          <p:nvPr>
            <p:ph type="title"/>
          </p:nvPr>
        </p:nvSpPr>
        <p:spPr>
          <a:noFill/>
        </p:spPr>
        <p:txBody>
          <a:bodyPr/>
          <a:lstStyle/>
          <a:p>
            <a:r>
              <a:rPr lang="es-ES" sz="3200" b="1" dirty="0"/>
              <a:t>Metformina</a:t>
            </a:r>
            <a:r>
              <a:rPr lang="es-ES" sz="3600" b="1" dirty="0"/>
              <a:t> </a:t>
            </a:r>
            <a:r>
              <a:rPr lang="es-ES" sz="3200" b="1" dirty="0"/>
              <a:t>e </a:t>
            </a:r>
            <a:r>
              <a:rPr lang="es-ES" sz="3200" b="1" dirty="0" smtClean="0"/>
              <a:t>insuficiencia </a:t>
            </a:r>
            <a:r>
              <a:rPr lang="es-ES" sz="3200" b="1" dirty="0"/>
              <a:t>renal</a:t>
            </a:r>
            <a:endParaRPr lang="es-ES" sz="3600" b="1" dirty="0"/>
          </a:p>
        </p:txBody>
      </p:sp>
    </p:spTree>
    <p:extLst>
      <p:ext uri="{BB962C8B-B14F-4D97-AF65-F5344CB8AC3E}">
        <p14:creationId xmlns:p14="http://schemas.microsoft.com/office/powerpoint/2010/main" val="1005423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normAutofit/>
          </a:bodyPr>
          <a:lstStyle/>
          <a:p>
            <a:pPr marL="449263" indent="-334963"/>
            <a:r>
              <a:rPr lang="es-ES" sz="2400" dirty="0" smtClean="0"/>
              <a:t>Menor de </a:t>
            </a:r>
            <a:r>
              <a:rPr lang="es-ES" sz="2400" dirty="0"/>
              <a:t>6,5 </a:t>
            </a:r>
            <a:r>
              <a:rPr lang="es-ES" sz="2400" dirty="0" smtClean="0"/>
              <a:t>%.</a:t>
            </a:r>
            <a:endParaRPr lang="es-ES" sz="2400" dirty="0"/>
          </a:p>
          <a:p>
            <a:pPr marL="449263" indent="-334963"/>
            <a:r>
              <a:rPr lang="es-ES" sz="2400" dirty="0" smtClean="0"/>
              <a:t>Menor de </a:t>
            </a:r>
            <a:r>
              <a:rPr lang="es-ES" sz="2400" dirty="0"/>
              <a:t>7 </a:t>
            </a:r>
            <a:r>
              <a:rPr lang="es-ES" sz="2400" dirty="0" smtClean="0"/>
              <a:t>%.</a:t>
            </a:r>
            <a:endParaRPr lang="es-ES" sz="2400" dirty="0"/>
          </a:p>
          <a:p>
            <a:pPr marL="449263" indent="-334963"/>
            <a:r>
              <a:rPr lang="es-ES" sz="2400" dirty="0" smtClean="0"/>
              <a:t>Menor de 7,5 %.</a:t>
            </a:r>
            <a:endParaRPr lang="es-ES" sz="2400" dirty="0"/>
          </a:p>
          <a:p>
            <a:pPr marL="449263" indent="-334963"/>
            <a:r>
              <a:rPr lang="es-ES" sz="2400" dirty="0" smtClean="0"/>
              <a:t>Menor de 8,0%.</a:t>
            </a:r>
            <a:endParaRPr lang="es-ES" sz="2400" dirty="0"/>
          </a:p>
        </p:txBody>
      </p:sp>
      <p:sp>
        <p:nvSpPr>
          <p:cNvPr id="7" name="Marcador de texto 6"/>
          <p:cNvSpPr>
            <a:spLocks noGrp="1"/>
          </p:cNvSpPr>
          <p:nvPr>
            <p:ph type="body" idx="2"/>
          </p:nvPr>
        </p:nvSpPr>
        <p:spPr/>
        <p:txBody>
          <a:bodyPr>
            <a:noAutofit/>
          </a:bodyPr>
          <a:lstStyle/>
          <a:p>
            <a:r>
              <a:rPr lang="es-ES" sz="2800" dirty="0"/>
              <a:t>Teniendo en cuenta las características de nuestra </a:t>
            </a:r>
            <a:r>
              <a:rPr lang="es-ES" sz="2800" dirty="0" smtClean="0"/>
              <a:t>paciente, ¿qué </a:t>
            </a:r>
            <a:r>
              <a:rPr lang="es-ES" sz="2800" dirty="0"/>
              <a:t>objetivo de HbA1c intentarías consensuar con ella?</a:t>
            </a:r>
          </a:p>
        </p:txBody>
      </p:sp>
      <p:sp>
        <p:nvSpPr>
          <p:cNvPr id="3" name="Marcador de texto 2"/>
          <p:cNvSpPr>
            <a:spLocks noGrp="1"/>
          </p:cNvSpPr>
          <p:nvPr>
            <p:ph type="body" idx="3"/>
          </p:nvPr>
        </p:nvSpPr>
        <p:spPr/>
        <p:txBody>
          <a:bodyPr>
            <a:normAutofit fontScale="85000" lnSpcReduction="20000"/>
          </a:bodyPr>
          <a:lstStyle/>
          <a:p>
            <a:endParaRPr lang="es-ES"/>
          </a:p>
        </p:txBody>
      </p:sp>
      <p:sp>
        <p:nvSpPr>
          <p:cNvPr id="5" name="Título 4"/>
          <p:cNvSpPr>
            <a:spLocks noGrp="1"/>
          </p:cNvSpPr>
          <p:nvPr>
            <p:ph type="title"/>
          </p:nvPr>
        </p:nvSpPr>
        <p:spPr/>
        <p:txBody>
          <a:bodyPr>
            <a:noAutofit/>
          </a:bodyPr>
          <a:lstStyle/>
          <a:p>
            <a:r>
              <a:rPr lang="es-ES" sz="3200" dirty="0" smtClean="0"/>
              <a:t>Pregunta 1</a:t>
            </a:r>
            <a:endParaRPr lang="es-ES" sz="3200" dirty="0"/>
          </a:p>
        </p:txBody>
      </p:sp>
    </p:spTree>
    <p:extLst>
      <p:ext uri="{BB962C8B-B14F-4D97-AF65-F5344CB8AC3E}">
        <p14:creationId xmlns:p14="http://schemas.microsoft.com/office/powerpoint/2010/main" val="732003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type="tbl" idx="4294967295"/>
          </p:nvPr>
        </p:nvPicPr>
        <p:blipFill>
          <a:blip r:embed="rId2" cstate="print"/>
          <a:srcRect/>
          <a:stretch>
            <a:fillRect/>
          </a:stretch>
        </p:blipFill>
        <p:spPr bwMode="auto">
          <a:xfrm>
            <a:off x="2063552" y="836712"/>
            <a:ext cx="8136904" cy="4100944"/>
          </a:xfrm>
          <a:noFill/>
          <a:ln>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2639616" y="4941168"/>
            <a:ext cx="6876256" cy="1231996"/>
          </a:xfrm>
          <a:prstGeom prst="rect">
            <a:avLst/>
          </a:prstGeom>
          <a:noFill/>
          <a:ln w="9525">
            <a:noFill/>
            <a:miter lim="800000"/>
            <a:headEnd/>
            <a:tailEnd/>
          </a:ln>
        </p:spPr>
      </p:pic>
      <p:sp>
        <p:nvSpPr>
          <p:cNvPr id="33796" name="5 CuadroTexto"/>
          <p:cNvSpPr txBox="1">
            <a:spLocks noChangeArrowheads="1"/>
          </p:cNvSpPr>
          <p:nvPr/>
        </p:nvSpPr>
        <p:spPr bwMode="auto">
          <a:xfrm>
            <a:off x="8520112" y="5805264"/>
            <a:ext cx="3671888" cy="276999"/>
          </a:xfrm>
          <a:prstGeom prst="rect">
            <a:avLst/>
          </a:prstGeom>
          <a:noFill/>
          <a:ln w="9525">
            <a:noFill/>
            <a:miter lim="800000"/>
            <a:headEnd/>
            <a:tailEnd/>
          </a:ln>
        </p:spPr>
        <p:txBody>
          <a:bodyPr>
            <a:spAutoFit/>
          </a:bodyPr>
          <a:lstStyle/>
          <a:p>
            <a:r>
              <a:rPr lang="es-ES" altLang="es-ES" sz="1200" i="1" dirty="0">
                <a:solidFill>
                  <a:schemeClr val="accent2"/>
                </a:solidFill>
                <a:latin typeface="Calibri" pitchFamily="34" charset="0"/>
                <a:cs typeface="Arial" pitchFamily="34" charset="0"/>
              </a:rPr>
              <a:t>Gomez Huelgas et al. Med </a:t>
            </a:r>
            <a:r>
              <a:rPr lang="es-ES" altLang="es-ES" sz="1200" i="1" dirty="0" err="1">
                <a:solidFill>
                  <a:schemeClr val="accent2"/>
                </a:solidFill>
                <a:latin typeface="Calibri" pitchFamily="34" charset="0"/>
                <a:cs typeface="Arial" pitchFamily="34" charset="0"/>
              </a:rPr>
              <a:t>clin</a:t>
            </a:r>
            <a:r>
              <a:rPr lang="es-ES" altLang="es-ES" sz="1200" i="1" dirty="0">
                <a:solidFill>
                  <a:schemeClr val="accent2"/>
                </a:solidFill>
                <a:latin typeface="Calibri" pitchFamily="34" charset="0"/>
                <a:cs typeface="Arial" pitchFamily="34" charset="0"/>
              </a:rPr>
              <a:t> 2014; 142:e1-e10</a:t>
            </a:r>
          </a:p>
        </p:txBody>
      </p:sp>
      <p:sp>
        <p:nvSpPr>
          <p:cNvPr id="33797" name="6 Rectángulo"/>
          <p:cNvSpPr>
            <a:spLocks noChangeArrowheads="1"/>
          </p:cNvSpPr>
          <p:nvPr/>
        </p:nvSpPr>
        <p:spPr bwMode="auto">
          <a:xfrm>
            <a:off x="2279576" y="188640"/>
            <a:ext cx="8713142" cy="584775"/>
          </a:xfrm>
          <a:prstGeom prst="rect">
            <a:avLst/>
          </a:prstGeom>
          <a:noFill/>
          <a:ln w="9525">
            <a:noFill/>
            <a:miter lim="800000"/>
            <a:headEnd/>
            <a:tailEnd/>
          </a:ln>
        </p:spPr>
        <p:txBody>
          <a:bodyPr wrap="square">
            <a:spAutoFit/>
          </a:bodyPr>
          <a:lstStyle/>
          <a:p>
            <a:pPr algn="ctr"/>
            <a:r>
              <a:rPr lang="es-ES" altLang="es-ES" sz="3200" b="1" dirty="0">
                <a:solidFill>
                  <a:schemeClr val="accent1"/>
                </a:solidFill>
                <a:latin typeface="Calibri" pitchFamily="34" charset="0"/>
                <a:cs typeface="Arial" pitchFamily="34" charset="0"/>
              </a:rPr>
              <a:t>Antidiabéticos y enfermedad renal crónica (ERC)</a:t>
            </a:r>
            <a:endParaRPr lang="es-ES" altLang="es-ES" sz="3200" dirty="0">
              <a:solidFill>
                <a:schemeClr val="accent1"/>
              </a:solidFill>
              <a:latin typeface="Calibri" pitchFamily="34" charset="0"/>
              <a:cs typeface="Arial" pitchFamily="34" charset="0"/>
            </a:endParaRPr>
          </a:p>
        </p:txBody>
      </p:sp>
    </p:spTree>
    <p:extLst>
      <p:ext uri="{BB962C8B-B14F-4D97-AF65-F5344CB8AC3E}">
        <p14:creationId xmlns:p14="http://schemas.microsoft.com/office/powerpoint/2010/main" val="5494936"/>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3"/>
          </p:nvPr>
        </p:nvSpPr>
        <p:spPr/>
        <p:txBody>
          <a:bodyPr>
            <a:normAutofit lnSpcReduction="10000"/>
          </a:bodyPr>
          <a:lstStyle/>
          <a:p>
            <a:endParaRPr lang="es-ES"/>
          </a:p>
        </p:txBody>
      </p:sp>
      <p:sp>
        <p:nvSpPr>
          <p:cNvPr id="2" name="1 Título"/>
          <p:cNvSpPr>
            <a:spLocks noGrp="1"/>
          </p:cNvSpPr>
          <p:nvPr>
            <p:ph type="title"/>
          </p:nvPr>
        </p:nvSpPr>
        <p:spPr/>
        <p:txBody>
          <a:bodyPr rtlCol="0">
            <a:normAutofit/>
          </a:bodyPr>
          <a:lstStyle/>
          <a:p>
            <a:pPr>
              <a:defRPr/>
            </a:pPr>
            <a:r>
              <a:rPr lang="es-ES_tradnl" altLang="es-ES" b="1" dirty="0">
                <a:solidFill>
                  <a:srgbClr val="29518B"/>
                </a:solidFill>
                <a:ea typeface="+mn-ea"/>
                <a:cs typeface="Arial" pitchFamily="34" charset="0"/>
              </a:rPr>
              <a:t>Inhibidores de la DPP-4: </a:t>
            </a:r>
            <a:r>
              <a:rPr lang="es-ES_tradnl" altLang="es-ES" b="1" dirty="0" smtClean="0">
                <a:solidFill>
                  <a:srgbClr val="29518B"/>
                </a:solidFill>
                <a:cs typeface="Arial" pitchFamily="34" charset="0"/>
              </a:rPr>
              <a:t>uso </a:t>
            </a:r>
            <a:r>
              <a:rPr lang="es-ES_tradnl" altLang="es-ES" b="1" dirty="0">
                <a:solidFill>
                  <a:srgbClr val="29518B"/>
                </a:solidFill>
                <a:cs typeface="Arial" pitchFamily="34" charset="0"/>
              </a:rPr>
              <a:t>en insuficiencia renal</a:t>
            </a:r>
            <a:endParaRPr lang="es-ES" dirty="0" smtClean="0"/>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3312156334"/>
              </p:ext>
            </p:extLst>
          </p:nvPr>
        </p:nvGraphicFramePr>
        <p:xfrm>
          <a:off x="2423592" y="1772816"/>
          <a:ext cx="6881815" cy="2555242"/>
        </p:xfrm>
        <a:graphic>
          <a:graphicData uri="http://schemas.openxmlformats.org/drawingml/2006/table">
            <a:tbl>
              <a:tblPr firstRow="1" bandRow="1">
                <a:tableStyleId>{073A0DAA-6AF3-43AB-8588-CEC1D06C72B9}</a:tableStyleId>
              </a:tblPr>
              <a:tblGrid>
                <a:gridCol w="1376363"/>
                <a:gridCol w="1376363"/>
                <a:gridCol w="1376363"/>
                <a:gridCol w="1376363"/>
                <a:gridCol w="1376363"/>
              </a:tblGrid>
              <a:tr h="701041">
                <a:tc>
                  <a:txBody>
                    <a:bodyPr/>
                    <a:lstStyle/>
                    <a:p>
                      <a:endParaRPr lang="es-ES" sz="1800" dirty="0"/>
                    </a:p>
                  </a:txBody>
                  <a:tcPr marL="91450" marR="91450" marT="45721" marB="45721" anchor="ct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s-ES_tradnl" altLang="es-ES" sz="1800" u="none" strike="noStrike" kern="1200" cap="none" spc="0" normalizeH="0" baseline="0" noProof="0" dirty="0" smtClean="0">
                          <a:ln>
                            <a:noFill/>
                          </a:ln>
                          <a:effectLst/>
                          <a:uLnTx/>
                          <a:uFillTx/>
                        </a:rPr>
                        <a:t>Leve </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s-ES_tradnl" altLang="es-ES" sz="1100" u="none" strike="noStrike" kern="1200" cap="none" spc="0" normalizeH="0" baseline="0" noProof="0" dirty="0" smtClean="0">
                          <a:ln>
                            <a:noFill/>
                          </a:ln>
                          <a:effectLst/>
                          <a:uLnTx/>
                          <a:uFillTx/>
                        </a:rPr>
                        <a:t>(</a:t>
                      </a:r>
                      <a:r>
                        <a:rPr kumimoji="0" lang="es-ES_tradnl" altLang="es-ES" sz="1100" u="none" strike="noStrike" kern="1200" cap="none" spc="0" normalizeH="0" baseline="0" noProof="0" dirty="0" err="1" smtClean="0">
                          <a:ln>
                            <a:noFill/>
                          </a:ln>
                          <a:effectLst/>
                          <a:uLnTx/>
                          <a:uFillTx/>
                        </a:rPr>
                        <a:t>Acl</a:t>
                      </a:r>
                      <a:r>
                        <a:rPr kumimoji="0" lang="es-ES_tradnl" altLang="es-ES" sz="1100" u="none" strike="noStrike" kern="1200" cap="none" spc="0" normalizeH="0" baseline="0" noProof="0" dirty="0" smtClean="0">
                          <a:ln>
                            <a:noFill/>
                          </a:ln>
                          <a:effectLst/>
                          <a:uLnTx/>
                          <a:uFillTx/>
                        </a:rPr>
                        <a:t> Cr ≥ 50 ml/mi</a:t>
                      </a:r>
                      <a:endParaRPr lang="es-ES" sz="2000" dirty="0">
                        <a:solidFill>
                          <a:schemeClr val="bg1"/>
                        </a:solidFill>
                      </a:endParaRPr>
                    </a:p>
                  </a:txBody>
                  <a:tcPr marL="91450" marR="91450" marT="45721" marB="45721" anchor="ct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s-ES_tradnl" altLang="es-ES" sz="1800" u="none" strike="noStrike" kern="1200" cap="none" spc="0" normalizeH="0" baseline="0" noProof="0" dirty="0" smtClean="0">
                          <a:ln>
                            <a:noFill/>
                          </a:ln>
                          <a:effectLst/>
                          <a:uLnTx/>
                          <a:uFillTx/>
                        </a:rPr>
                        <a:t>Moderada </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s-ES_tradnl" altLang="es-ES" sz="1100" u="none" strike="noStrike" kern="1200" cap="none" spc="0" normalizeH="0" baseline="0" noProof="0" dirty="0" smtClean="0">
                          <a:ln>
                            <a:noFill/>
                          </a:ln>
                          <a:effectLst/>
                          <a:uLnTx/>
                          <a:uFillTx/>
                        </a:rPr>
                        <a:t>(</a:t>
                      </a:r>
                      <a:r>
                        <a:rPr kumimoji="0" lang="es-ES_tradnl" altLang="es-ES" sz="1100" u="none" strike="noStrike" kern="1200" cap="none" spc="0" normalizeH="0" baseline="0" noProof="0" dirty="0" err="1" smtClean="0">
                          <a:ln>
                            <a:noFill/>
                          </a:ln>
                          <a:effectLst/>
                          <a:uLnTx/>
                          <a:uFillTx/>
                        </a:rPr>
                        <a:t>Acl</a:t>
                      </a:r>
                      <a:r>
                        <a:rPr kumimoji="0" lang="es-ES_tradnl" altLang="es-ES" sz="1100" u="none" strike="noStrike" kern="1200" cap="none" spc="0" normalizeH="0" baseline="0" noProof="0" dirty="0" smtClean="0">
                          <a:ln>
                            <a:noFill/>
                          </a:ln>
                          <a:effectLst/>
                          <a:uLnTx/>
                          <a:uFillTx/>
                        </a:rPr>
                        <a:t> Cr 30 -  50 mg/ml)</a:t>
                      </a:r>
                      <a:endParaRPr lang="es-ES" sz="2000" dirty="0">
                        <a:solidFill>
                          <a:schemeClr val="bg1"/>
                        </a:solidFill>
                      </a:endParaRPr>
                    </a:p>
                  </a:txBody>
                  <a:tcPr marL="91450" marR="91450" marT="45721" marB="45721" anchor="ct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s-ES_tradnl" altLang="es-ES" sz="1800" u="none" strike="noStrike" kern="1200" cap="none" spc="0" normalizeH="0" baseline="0" noProof="0" dirty="0" smtClean="0">
                          <a:ln>
                            <a:noFill/>
                          </a:ln>
                          <a:effectLst/>
                          <a:uLnTx/>
                          <a:uFillTx/>
                        </a:rPr>
                        <a:t>Grave</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s-ES_tradnl" altLang="es-ES" sz="1100" u="none" strike="noStrike" kern="1200" cap="none" spc="0" normalizeH="0" baseline="0" noProof="0" dirty="0" smtClean="0">
                          <a:ln>
                            <a:noFill/>
                          </a:ln>
                          <a:effectLst/>
                          <a:uLnTx/>
                          <a:uFillTx/>
                        </a:rPr>
                        <a:t>(</a:t>
                      </a:r>
                      <a:r>
                        <a:rPr kumimoji="0" lang="es-ES_tradnl" altLang="es-ES" sz="1100" u="none" strike="noStrike" kern="1200" cap="none" spc="0" normalizeH="0" baseline="0" noProof="0" dirty="0" err="1" smtClean="0">
                          <a:ln>
                            <a:noFill/>
                          </a:ln>
                          <a:effectLst/>
                          <a:uLnTx/>
                          <a:uFillTx/>
                        </a:rPr>
                        <a:t>Acl</a:t>
                      </a:r>
                      <a:r>
                        <a:rPr kumimoji="0" lang="es-ES_tradnl" altLang="es-ES" sz="1100" u="none" strike="noStrike" kern="1200" cap="none" spc="0" normalizeH="0" baseline="0" noProof="0" dirty="0" smtClean="0">
                          <a:ln>
                            <a:noFill/>
                          </a:ln>
                          <a:effectLst/>
                          <a:uLnTx/>
                          <a:uFillTx/>
                        </a:rPr>
                        <a:t> Cr 15- 30 ml/min)</a:t>
                      </a:r>
                      <a:endParaRPr lang="es-ES" sz="2000" dirty="0">
                        <a:solidFill>
                          <a:schemeClr val="bg1"/>
                        </a:solidFill>
                      </a:endParaRPr>
                    </a:p>
                  </a:txBody>
                  <a:tcPr marL="91450" marR="91450" marT="45721" marB="45721" anchor="ct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s-ES_tradnl" altLang="es-ES" sz="1800" u="none" strike="noStrike" kern="1200" cap="none" spc="0" normalizeH="0" baseline="0" noProof="0" dirty="0" smtClean="0">
                          <a:ln>
                            <a:noFill/>
                          </a:ln>
                          <a:effectLst/>
                          <a:uLnTx/>
                          <a:uFillTx/>
                        </a:rPr>
                        <a:t>Terminal</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s-ES_tradnl" altLang="es-ES" sz="1100" u="none" strike="noStrike" kern="1200" cap="none" spc="0" normalizeH="0" baseline="0" noProof="0" dirty="0" smtClean="0">
                          <a:ln>
                            <a:noFill/>
                          </a:ln>
                          <a:effectLst/>
                          <a:uLnTx/>
                          <a:uFillTx/>
                        </a:rPr>
                        <a:t>(</a:t>
                      </a:r>
                      <a:r>
                        <a:rPr kumimoji="0" lang="es-ES_tradnl" altLang="es-ES" sz="1100" u="none" strike="noStrike" kern="1200" cap="none" spc="0" normalizeH="0" baseline="0" noProof="0" dirty="0" err="1" smtClean="0">
                          <a:ln>
                            <a:noFill/>
                          </a:ln>
                          <a:effectLst/>
                          <a:uLnTx/>
                          <a:uFillTx/>
                        </a:rPr>
                        <a:t>Acl</a:t>
                      </a:r>
                      <a:r>
                        <a:rPr kumimoji="0" lang="es-ES_tradnl" altLang="es-ES" sz="1100" u="none" strike="noStrike" kern="1200" cap="none" spc="0" normalizeH="0" baseline="0" noProof="0" dirty="0" smtClean="0">
                          <a:ln>
                            <a:noFill/>
                          </a:ln>
                          <a:effectLst/>
                          <a:uLnTx/>
                          <a:uFillTx/>
                        </a:rPr>
                        <a:t> Cr &lt; 15 ml/min)</a:t>
                      </a:r>
                      <a:endParaRPr lang="es-ES" sz="2000" dirty="0">
                        <a:solidFill>
                          <a:schemeClr val="bg1"/>
                        </a:solidFill>
                      </a:endParaRPr>
                    </a:p>
                  </a:txBody>
                  <a:tcPr marL="91450" marR="91450" marT="45721" marB="45721" anchor="ctr"/>
                </a:tc>
              </a:tr>
              <a:tr h="370840">
                <a:tc>
                  <a:txBody>
                    <a:bodyPr/>
                    <a:lstStyle/>
                    <a:p>
                      <a:r>
                        <a:rPr lang="es-ES" sz="1800" dirty="0" smtClean="0"/>
                        <a:t>Sitagliptina</a:t>
                      </a:r>
                      <a:endParaRPr lang="es-ES" sz="1800" b="1" dirty="0">
                        <a:solidFill>
                          <a:srgbClr val="002060"/>
                        </a:solidFill>
                      </a:endParaRPr>
                    </a:p>
                  </a:txBody>
                  <a:tcPr marL="91450" marR="91450" marT="45721" marB="45721"/>
                </a:tc>
                <a:tc>
                  <a:txBody>
                    <a:bodyPr/>
                    <a:lstStyle/>
                    <a:p>
                      <a:pPr algn="ctr"/>
                      <a:endParaRPr lang="es-ES" sz="1800" dirty="0"/>
                    </a:p>
                  </a:txBody>
                  <a:tcPr marL="91450" marR="91450" marT="45721" marB="45721"/>
                </a:tc>
                <a:tc>
                  <a:txBody>
                    <a:bodyPr/>
                    <a:lstStyle/>
                    <a:p>
                      <a:pPr algn="ctr"/>
                      <a:r>
                        <a:rPr lang="es-ES" sz="1800" dirty="0" smtClean="0"/>
                        <a:t>½</a:t>
                      </a:r>
                      <a:endParaRPr lang="es-ES" sz="1800" b="1" dirty="0">
                        <a:solidFill>
                          <a:schemeClr val="bg1"/>
                        </a:solidFill>
                      </a:endParaRPr>
                    </a:p>
                  </a:txBody>
                  <a:tcPr marL="91450" marR="91450" marT="45721" marB="45721"/>
                </a:tc>
                <a:tc>
                  <a:txBody>
                    <a:bodyPr/>
                    <a:lstStyle/>
                    <a:p>
                      <a:pPr algn="ctr"/>
                      <a:r>
                        <a:rPr lang="es-ES" sz="1800" dirty="0" smtClean="0"/>
                        <a:t>¼</a:t>
                      </a:r>
                      <a:endParaRPr lang="es-ES" sz="1800" b="1" dirty="0">
                        <a:solidFill>
                          <a:schemeClr val="bg1"/>
                        </a:solidFill>
                      </a:endParaRPr>
                    </a:p>
                  </a:txBody>
                  <a:tcPr marL="91450" marR="91450"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t>¼</a:t>
                      </a:r>
                      <a:endParaRPr lang="es-ES" sz="1800" b="1" dirty="0">
                        <a:solidFill>
                          <a:schemeClr val="bg1"/>
                        </a:solidFill>
                      </a:endParaRPr>
                    </a:p>
                  </a:txBody>
                  <a:tcPr marL="91450" marR="91450" marT="45721" marB="45721"/>
                </a:tc>
              </a:tr>
              <a:tr h="370840">
                <a:tc>
                  <a:txBody>
                    <a:bodyPr/>
                    <a:lstStyle/>
                    <a:p>
                      <a:r>
                        <a:rPr lang="es-ES" sz="1800" dirty="0" smtClean="0"/>
                        <a:t>Vildagliptina</a:t>
                      </a:r>
                      <a:endParaRPr lang="es-ES" sz="1800" b="1" dirty="0">
                        <a:solidFill>
                          <a:srgbClr val="002060"/>
                        </a:solidFill>
                      </a:endParaRPr>
                    </a:p>
                  </a:txBody>
                  <a:tcPr marL="91450" marR="91450" marT="45721" marB="45721"/>
                </a:tc>
                <a:tc>
                  <a:txBody>
                    <a:bodyPr/>
                    <a:lstStyle/>
                    <a:p>
                      <a:pPr algn="ctr"/>
                      <a:endParaRPr lang="es-ES" sz="1800" dirty="0"/>
                    </a:p>
                  </a:txBody>
                  <a:tcPr marL="91450" marR="91450"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t>½</a:t>
                      </a:r>
                      <a:endParaRPr lang="es-ES" sz="1800" dirty="0"/>
                    </a:p>
                  </a:txBody>
                  <a:tcPr marL="91450" marR="91450"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t>½</a:t>
                      </a:r>
                      <a:endParaRPr lang="es-ES" sz="1800" dirty="0"/>
                    </a:p>
                  </a:txBody>
                  <a:tcPr marL="91450" marR="91450"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t>½</a:t>
                      </a:r>
                      <a:endParaRPr lang="es-ES" sz="1800" dirty="0">
                        <a:solidFill>
                          <a:schemeClr val="tx1"/>
                        </a:solidFill>
                      </a:endParaRPr>
                    </a:p>
                  </a:txBody>
                  <a:tcPr marL="91450" marR="91450" marT="45721" marB="45721">
                    <a:solidFill>
                      <a:srgbClr val="FFFF00"/>
                    </a:solidFill>
                  </a:tcPr>
                </a:tc>
              </a:tr>
              <a:tr h="370840">
                <a:tc>
                  <a:txBody>
                    <a:bodyPr/>
                    <a:lstStyle/>
                    <a:p>
                      <a:r>
                        <a:rPr lang="es-ES" sz="1800" dirty="0" err="1" smtClean="0"/>
                        <a:t>Saxagliptina</a:t>
                      </a:r>
                      <a:endParaRPr lang="es-ES" sz="1800" b="1" dirty="0">
                        <a:solidFill>
                          <a:srgbClr val="002060"/>
                        </a:solidFill>
                      </a:endParaRPr>
                    </a:p>
                  </a:txBody>
                  <a:tcPr marL="91450" marR="91450" marT="45721" marB="45721"/>
                </a:tc>
                <a:tc>
                  <a:txBody>
                    <a:bodyPr/>
                    <a:lstStyle/>
                    <a:p>
                      <a:pPr algn="ctr"/>
                      <a:endParaRPr lang="es-ES" sz="1800" dirty="0"/>
                    </a:p>
                  </a:txBody>
                  <a:tcPr marL="91450" marR="91450"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t>½</a:t>
                      </a:r>
                      <a:endParaRPr lang="es-ES" sz="1800" dirty="0"/>
                    </a:p>
                  </a:txBody>
                  <a:tcPr marL="91450" marR="91450"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t>½</a:t>
                      </a:r>
                      <a:endParaRPr lang="es-ES" sz="1800" dirty="0"/>
                    </a:p>
                  </a:txBody>
                  <a:tcPr marL="91450" marR="91450" marT="45721" marB="45721"/>
                </a:tc>
                <a:tc>
                  <a:txBody>
                    <a:bodyPr/>
                    <a:lstStyle/>
                    <a:p>
                      <a:pPr algn="ctr"/>
                      <a:endParaRPr lang="es-ES" sz="1800" dirty="0"/>
                    </a:p>
                  </a:txBody>
                  <a:tcPr marL="91450" marR="91450" marT="45721" marB="45721">
                    <a:solidFill>
                      <a:srgbClr val="C00000"/>
                    </a:solidFill>
                  </a:tcPr>
                </a:tc>
              </a:tr>
              <a:tr h="370840">
                <a:tc>
                  <a:txBody>
                    <a:bodyPr/>
                    <a:lstStyle/>
                    <a:p>
                      <a:r>
                        <a:rPr lang="es-ES" sz="1800" dirty="0" smtClean="0"/>
                        <a:t>Linagliptina</a:t>
                      </a:r>
                      <a:endParaRPr lang="es-ES" sz="1800" b="1" dirty="0">
                        <a:solidFill>
                          <a:srgbClr val="002060"/>
                        </a:solidFill>
                      </a:endParaRPr>
                    </a:p>
                  </a:txBody>
                  <a:tcPr marL="91450" marR="91450" marT="45721" marB="45721"/>
                </a:tc>
                <a:tc>
                  <a:txBody>
                    <a:bodyPr/>
                    <a:lstStyle/>
                    <a:p>
                      <a:pPr algn="ctr"/>
                      <a:endParaRPr lang="es-ES" sz="1800" dirty="0"/>
                    </a:p>
                  </a:txBody>
                  <a:tcPr marL="91450" marR="91450" marT="45721" marB="45721"/>
                </a:tc>
                <a:tc>
                  <a:txBody>
                    <a:bodyPr/>
                    <a:lstStyle/>
                    <a:p>
                      <a:pPr algn="ctr"/>
                      <a:endParaRPr lang="es-ES" sz="1800" dirty="0"/>
                    </a:p>
                  </a:txBody>
                  <a:tcPr marL="91450" marR="91450" marT="45721" marB="45721"/>
                </a:tc>
                <a:tc>
                  <a:txBody>
                    <a:bodyPr/>
                    <a:lstStyle/>
                    <a:p>
                      <a:pPr algn="ctr"/>
                      <a:endParaRPr lang="es-ES" sz="1800" dirty="0"/>
                    </a:p>
                  </a:txBody>
                  <a:tcPr marL="91450" marR="91450" marT="45721" marB="45721"/>
                </a:tc>
                <a:tc>
                  <a:txBody>
                    <a:bodyPr/>
                    <a:lstStyle/>
                    <a:p>
                      <a:pPr algn="ctr"/>
                      <a:endParaRPr lang="es-ES" sz="1800" dirty="0"/>
                    </a:p>
                  </a:txBody>
                  <a:tcPr marL="91450" marR="91450" marT="45721" marB="45721"/>
                </a:tc>
              </a:tr>
              <a:tr h="370840">
                <a:tc>
                  <a:txBody>
                    <a:bodyPr/>
                    <a:lstStyle/>
                    <a:p>
                      <a:r>
                        <a:rPr lang="es-ES" sz="1800" dirty="0" err="1" smtClean="0"/>
                        <a:t>Alogliptina</a:t>
                      </a:r>
                      <a:endParaRPr lang="es-ES" sz="1800" b="1" dirty="0">
                        <a:solidFill>
                          <a:srgbClr val="002060"/>
                        </a:solidFill>
                      </a:endParaRPr>
                    </a:p>
                  </a:txBody>
                  <a:tcPr marL="91450" marR="91450" marT="45721" marB="45721"/>
                </a:tc>
                <a:tc>
                  <a:txBody>
                    <a:bodyPr/>
                    <a:lstStyle/>
                    <a:p>
                      <a:pPr algn="ctr"/>
                      <a:endParaRPr lang="es-ES" sz="1800" dirty="0"/>
                    </a:p>
                  </a:txBody>
                  <a:tcPr marL="91450" marR="91450"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t>½</a:t>
                      </a:r>
                      <a:endParaRPr lang="es-ES" sz="1800" dirty="0"/>
                    </a:p>
                  </a:txBody>
                  <a:tcPr marL="91450" marR="91450"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t>¼</a:t>
                      </a:r>
                      <a:endParaRPr lang="es-ES" sz="1800" dirty="0"/>
                    </a:p>
                  </a:txBody>
                  <a:tcPr marL="91450" marR="91450"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t>¼</a:t>
                      </a:r>
                      <a:endParaRPr lang="es-ES" sz="1800" dirty="0"/>
                    </a:p>
                  </a:txBody>
                  <a:tcPr marL="91450" marR="91450" marT="45721" marB="45721"/>
                </a:tc>
              </a:tr>
            </a:tbl>
          </a:graphicData>
        </a:graphic>
      </p:graphicFrame>
      <p:sp>
        <p:nvSpPr>
          <p:cNvPr id="629807" name="2 CuadroTexto"/>
          <p:cNvSpPr txBox="1">
            <a:spLocks noChangeArrowheads="1"/>
          </p:cNvSpPr>
          <p:nvPr/>
        </p:nvSpPr>
        <p:spPr bwMode="auto">
          <a:xfrm>
            <a:off x="3359696" y="4869160"/>
            <a:ext cx="56559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s-ES" altLang="es-ES" sz="1600" b="1" dirty="0">
                <a:solidFill>
                  <a:srgbClr val="C00000"/>
                </a:solidFill>
                <a:cs typeface="Arial" pitchFamily="34" charset="0"/>
              </a:rPr>
              <a:t>Datos extraídos de la Ficha Técnica de los productos (1/11/2016)</a:t>
            </a:r>
          </a:p>
        </p:txBody>
      </p:sp>
    </p:spTree>
    <p:extLst>
      <p:ext uri="{BB962C8B-B14F-4D97-AF65-F5344CB8AC3E}">
        <p14:creationId xmlns:p14="http://schemas.microsoft.com/office/powerpoint/2010/main" val="1078964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1"/>
          </p:nvPr>
        </p:nvSpPr>
        <p:spPr>
          <a:xfrm>
            <a:off x="0" y="1052736"/>
            <a:ext cx="3431704" cy="2088232"/>
          </a:xfrm>
        </p:spPr>
        <p:txBody>
          <a:bodyPr/>
          <a:lstStyle/>
          <a:p>
            <a:r>
              <a:rPr lang="es-ES" sz="2400" dirty="0" smtClean="0"/>
              <a:t>Aumentan  </a:t>
            </a:r>
            <a:r>
              <a:rPr lang="es-ES" sz="2400" dirty="0" err="1" smtClean="0"/>
              <a:t>infeccio-nes</a:t>
            </a:r>
            <a:r>
              <a:rPr lang="es-ES" sz="2400" dirty="0" smtClean="0"/>
              <a:t> genitales.</a:t>
            </a:r>
          </a:p>
          <a:p>
            <a:r>
              <a:rPr lang="es-ES" sz="2400" dirty="0" smtClean="0"/>
              <a:t>Producen aumento diuresis y depleción de volumen.</a:t>
            </a:r>
          </a:p>
          <a:p>
            <a:r>
              <a:rPr lang="es-ES" sz="2400" dirty="0" err="1" smtClean="0"/>
              <a:t>Cetoacidosis</a:t>
            </a:r>
            <a:r>
              <a:rPr lang="es-ES" sz="2400" dirty="0" smtClean="0"/>
              <a:t> en personas de riesgo.</a:t>
            </a:r>
          </a:p>
          <a:p>
            <a:r>
              <a:rPr lang="es-ES" sz="2400" dirty="0" smtClean="0"/>
              <a:t>Baja eficacia en pacientes con FG      &lt; 45 ml/min.</a:t>
            </a:r>
            <a:endParaRPr lang="es-ES" sz="2400" dirty="0"/>
          </a:p>
        </p:txBody>
      </p:sp>
      <p:sp>
        <p:nvSpPr>
          <p:cNvPr id="2" name="1 Título"/>
          <p:cNvSpPr>
            <a:spLocks noGrp="1"/>
          </p:cNvSpPr>
          <p:nvPr>
            <p:ph type="title"/>
          </p:nvPr>
        </p:nvSpPr>
        <p:spPr/>
        <p:txBody>
          <a:bodyPr>
            <a:normAutofit/>
          </a:bodyPr>
          <a:lstStyle/>
          <a:p>
            <a:r>
              <a:rPr lang="es-ES" sz="3200" b="1" dirty="0"/>
              <a:t>Efectos secundarios de los iSGLT2</a:t>
            </a:r>
          </a:p>
        </p:txBody>
      </p:sp>
      <p:pic>
        <p:nvPicPr>
          <p:cNvPr id="4098" name="Picture 2"/>
          <p:cNvPicPr>
            <a:picLocks noChangeAspect="1" noChangeArrowheads="1"/>
          </p:cNvPicPr>
          <p:nvPr/>
        </p:nvPicPr>
        <p:blipFill>
          <a:blip r:embed="rId3" cstate="print"/>
          <a:srcRect/>
          <a:stretch>
            <a:fillRect/>
          </a:stretch>
        </p:blipFill>
        <p:spPr bwMode="auto">
          <a:xfrm>
            <a:off x="3503712" y="764705"/>
            <a:ext cx="8136904" cy="5217836"/>
          </a:xfrm>
          <a:prstGeom prst="rect">
            <a:avLst/>
          </a:prstGeom>
          <a:noFill/>
          <a:ln w="9525">
            <a:noFill/>
            <a:miter lim="800000"/>
            <a:headEnd/>
            <a:tailEnd/>
          </a:ln>
        </p:spPr>
      </p:pic>
      <p:sp>
        <p:nvSpPr>
          <p:cNvPr id="4" name="3 Rectángulo"/>
          <p:cNvSpPr/>
          <p:nvPr/>
        </p:nvSpPr>
        <p:spPr>
          <a:xfrm>
            <a:off x="8328248" y="5901309"/>
            <a:ext cx="3392467" cy="228925"/>
          </a:xfrm>
          <a:prstGeom prst="rect">
            <a:avLst/>
          </a:prstGeom>
        </p:spPr>
        <p:txBody>
          <a:bodyPr wrap="none">
            <a:spAutoFit/>
          </a:bodyPr>
          <a:lstStyle/>
          <a:p>
            <a:r>
              <a:rPr lang="es-ES" sz="1200" dirty="0" err="1">
                <a:solidFill>
                  <a:srgbClr val="808080"/>
                </a:solidFill>
              </a:rPr>
              <a:t>Wu</a:t>
            </a:r>
            <a:r>
              <a:rPr lang="es-ES" sz="1200" dirty="0">
                <a:solidFill>
                  <a:srgbClr val="808080"/>
                </a:solidFill>
              </a:rPr>
              <a:t> JH. </a:t>
            </a:r>
            <a:r>
              <a:rPr lang="es-ES" sz="1200" dirty="0" err="1">
                <a:solidFill>
                  <a:srgbClr val="808080"/>
                </a:solidFill>
              </a:rPr>
              <a:t>Lancet</a:t>
            </a:r>
            <a:r>
              <a:rPr lang="es-ES" sz="1200" dirty="0">
                <a:solidFill>
                  <a:srgbClr val="808080"/>
                </a:solidFill>
              </a:rPr>
              <a:t> Diabetes </a:t>
            </a:r>
            <a:r>
              <a:rPr lang="es-ES" sz="1200" dirty="0" err="1">
                <a:solidFill>
                  <a:srgbClr val="808080"/>
                </a:solidFill>
              </a:rPr>
              <a:t>Endocrinoi</a:t>
            </a:r>
            <a:r>
              <a:rPr lang="es-ES" sz="1200" dirty="0">
                <a:solidFill>
                  <a:srgbClr val="808080"/>
                </a:solidFill>
              </a:rPr>
              <a:t> 2016;4(5):411-9</a:t>
            </a:r>
          </a:p>
        </p:txBody>
      </p:sp>
    </p:spTree>
    <p:extLst>
      <p:ext uri="{BB962C8B-B14F-4D97-AF65-F5344CB8AC3E}">
        <p14:creationId xmlns:p14="http://schemas.microsoft.com/office/powerpoint/2010/main" val="25618175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271464" y="29496"/>
            <a:ext cx="9144000" cy="6096000"/>
          </a:xfrm>
          <a:prstGeom prst="rect">
            <a:avLst/>
          </a:prstGeom>
          <a:noFill/>
          <a:ln w="9525">
            <a:noFill/>
            <a:miter lim="800000"/>
            <a:headEnd/>
            <a:tailEnd/>
          </a:ln>
        </p:spPr>
      </p:pic>
      <p:sp>
        <p:nvSpPr>
          <p:cNvPr id="3" name="10 CuadroTexto"/>
          <p:cNvSpPr txBox="1">
            <a:spLocks noChangeArrowheads="1"/>
          </p:cNvSpPr>
          <p:nvPr/>
        </p:nvSpPr>
        <p:spPr bwMode="auto">
          <a:xfrm>
            <a:off x="7248128" y="5877272"/>
            <a:ext cx="4540250" cy="276225"/>
          </a:xfrm>
          <a:prstGeom prst="rect">
            <a:avLst/>
          </a:prstGeom>
          <a:noFill/>
          <a:ln>
            <a:noFill/>
          </a:ln>
          <a:extLst/>
        </p:spPr>
        <p:txBody>
          <a:bodyPr>
            <a:spAutoFit/>
          </a:bodyPr>
          <a:lstStyle>
            <a:lvl1pPr>
              <a:spcBef>
                <a:spcPct val="20000"/>
              </a:spcBef>
              <a:buChar char="•"/>
              <a:defRPr sz="3200">
                <a:solidFill>
                  <a:schemeClr val="tx1"/>
                </a:solidFill>
                <a:latin typeface="Arial" pitchFamily="34" charset="0"/>
                <a:ea typeface="ヒラギノ角ゴ Pro W3" charset="-128"/>
              </a:defRPr>
            </a:lvl1pPr>
            <a:lvl2pPr marL="742950" indent="-285750">
              <a:spcBef>
                <a:spcPct val="20000"/>
              </a:spcBef>
              <a:buChar char="–"/>
              <a:defRPr sz="2800">
                <a:solidFill>
                  <a:schemeClr val="tx1"/>
                </a:solidFill>
                <a:latin typeface="Arial" pitchFamily="34" charset="0"/>
                <a:ea typeface="ヒラギノ角ゴ Pro W3" charset="-128"/>
              </a:defRPr>
            </a:lvl2pPr>
            <a:lvl3pPr marL="1143000" indent="-228600">
              <a:spcBef>
                <a:spcPct val="20000"/>
              </a:spcBef>
              <a:buChar char="•"/>
              <a:defRPr sz="2400">
                <a:solidFill>
                  <a:schemeClr val="tx1"/>
                </a:solidFill>
                <a:latin typeface="Arial" pitchFamily="34" charset="0"/>
                <a:ea typeface="ヒラギノ角ゴ Pro W3" charset="-128"/>
              </a:defRPr>
            </a:lvl3pPr>
            <a:lvl4pPr marL="1600200" indent="-228600">
              <a:spcBef>
                <a:spcPct val="20000"/>
              </a:spcBef>
              <a:buChar char="–"/>
              <a:defRPr sz="2000">
                <a:solidFill>
                  <a:schemeClr val="tx1"/>
                </a:solidFill>
                <a:latin typeface="Arial" pitchFamily="34" charset="0"/>
                <a:ea typeface="ヒラギノ角ゴ Pro W3" charset="-128"/>
              </a:defRPr>
            </a:lvl4pPr>
            <a:lvl5pPr marL="2057400" indent="-228600">
              <a:spcBef>
                <a:spcPct val="20000"/>
              </a:spcBef>
              <a:buChar char="»"/>
              <a:defRPr sz="20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9pPr>
          </a:lstStyle>
          <a:p>
            <a:pPr algn="r" eaLnBrk="0" hangingPunct="0">
              <a:spcBef>
                <a:spcPct val="0"/>
              </a:spcBef>
              <a:buNone/>
              <a:defRPr/>
            </a:pPr>
            <a:r>
              <a:rPr lang="es-ES" altLang="es-ES" sz="1200" i="1" kern="0" dirty="0">
                <a:solidFill>
                  <a:srgbClr val="808080"/>
                </a:solidFill>
                <a:latin typeface="+mn-lt"/>
              </a:rPr>
              <a:t>Diabetes Práctica 2014;5:18-20. Disponible en www.redgdps.org</a:t>
            </a:r>
          </a:p>
        </p:txBody>
      </p:sp>
    </p:spTree>
    <p:extLst>
      <p:ext uri="{BB962C8B-B14F-4D97-AF65-F5344CB8AC3E}">
        <p14:creationId xmlns:p14="http://schemas.microsoft.com/office/powerpoint/2010/main" val="2484064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Marcador de texto"/>
          <p:cNvSpPr>
            <a:spLocks noGrp="1"/>
          </p:cNvSpPr>
          <p:nvPr>
            <p:ph type="body" idx="1"/>
          </p:nvPr>
        </p:nvSpPr>
        <p:spPr>
          <a:xfrm>
            <a:off x="911424" y="2564904"/>
            <a:ext cx="10363200" cy="3330826"/>
          </a:xfrm>
        </p:spPr>
        <p:txBody>
          <a:bodyPr>
            <a:normAutofit/>
          </a:bodyPr>
          <a:lstStyle/>
          <a:p>
            <a:pPr marL="449263" indent="-334963">
              <a:lnSpc>
                <a:spcPct val="150000"/>
              </a:lnSpc>
            </a:pPr>
            <a:r>
              <a:rPr lang="es-ES" sz="2400" dirty="0"/>
              <a:t>Añadir un </a:t>
            </a:r>
            <a:r>
              <a:rPr lang="es-ES" sz="2400" dirty="0" smtClean="0"/>
              <a:t>iDPP-4.</a:t>
            </a:r>
            <a:endParaRPr lang="es-ES" sz="2400" dirty="0"/>
          </a:p>
          <a:p>
            <a:pPr marL="449263" indent="-334963">
              <a:lnSpc>
                <a:spcPct val="150000"/>
              </a:lnSpc>
            </a:pPr>
            <a:r>
              <a:rPr lang="es-ES" sz="2400" dirty="0"/>
              <a:t>Añadir un </a:t>
            </a:r>
            <a:r>
              <a:rPr lang="es-ES" sz="2400" dirty="0" smtClean="0"/>
              <a:t>iSGLT-2.</a:t>
            </a:r>
            <a:endParaRPr lang="es-ES" sz="2400" dirty="0"/>
          </a:p>
          <a:p>
            <a:pPr marL="449263" indent="-334963">
              <a:lnSpc>
                <a:spcPct val="150000"/>
              </a:lnSpc>
            </a:pPr>
            <a:r>
              <a:rPr lang="es-ES" sz="2400" dirty="0"/>
              <a:t>Añadir </a:t>
            </a:r>
            <a:r>
              <a:rPr lang="es-ES" sz="2400" dirty="0" err="1" smtClean="0"/>
              <a:t>gliclazida</a:t>
            </a:r>
            <a:r>
              <a:rPr lang="es-ES" sz="2400" dirty="0" smtClean="0"/>
              <a:t>.</a:t>
            </a:r>
            <a:endParaRPr lang="es-ES" sz="2400" dirty="0"/>
          </a:p>
          <a:p>
            <a:pPr marL="449263" indent="-334963">
              <a:lnSpc>
                <a:spcPct val="150000"/>
              </a:lnSpc>
            </a:pPr>
            <a:r>
              <a:rPr lang="es-ES" sz="2400" dirty="0"/>
              <a:t>Mantener el mismo tratamiento ya que el control no es demasiado </a:t>
            </a:r>
            <a:r>
              <a:rPr lang="es-ES" sz="2400" dirty="0" smtClean="0"/>
              <a:t>malo.</a:t>
            </a:r>
            <a:endParaRPr lang="es-ES" sz="2400" dirty="0"/>
          </a:p>
        </p:txBody>
      </p:sp>
      <p:sp>
        <p:nvSpPr>
          <p:cNvPr id="3" name="Marcador de texto 2"/>
          <p:cNvSpPr>
            <a:spLocks noGrp="1"/>
          </p:cNvSpPr>
          <p:nvPr>
            <p:ph type="body" idx="3"/>
          </p:nvPr>
        </p:nvSpPr>
        <p:spPr/>
        <p:txBody>
          <a:bodyPr>
            <a:normAutofit fontScale="85000" lnSpcReduction="20000"/>
          </a:bodyPr>
          <a:lstStyle/>
          <a:p>
            <a:endParaRPr lang="es-ES"/>
          </a:p>
        </p:txBody>
      </p:sp>
      <p:sp>
        <p:nvSpPr>
          <p:cNvPr id="5" name="Título 4"/>
          <p:cNvSpPr>
            <a:spLocks noGrp="1"/>
          </p:cNvSpPr>
          <p:nvPr>
            <p:ph type="title"/>
          </p:nvPr>
        </p:nvSpPr>
        <p:spPr/>
        <p:txBody>
          <a:bodyPr>
            <a:noAutofit/>
          </a:bodyPr>
          <a:lstStyle/>
          <a:p>
            <a:r>
              <a:rPr lang="es-ES" sz="3200" b="1" dirty="0" smtClean="0"/>
              <a:t>Pregunta 6</a:t>
            </a:r>
            <a:endParaRPr lang="es-ES" sz="3200" b="1" dirty="0"/>
          </a:p>
        </p:txBody>
      </p:sp>
      <p:sp>
        <p:nvSpPr>
          <p:cNvPr id="6" name="CuadroTexto 1"/>
          <p:cNvSpPr txBox="1">
            <a:spLocks noChangeArrowheads="1"/>
          </p:cNvSpPr>
          <p:nvPr/>
        </p:nvSpPr>
        <p:spPr bwMode="auto">
          <a:xfrm>
            <a:off x="767408" y="1052736"/>
            <a:ext cx="10465172" cy="1200329"/>
          </a:xfrm>
          <a:prstGeom prst="rect">
            <a:avLst/>
          </a:prstGeom>
          <a:noFill/>
          <a:ln>
            <a:miter lim="800000"/>
            <a:headEnd/>
            <a:tailEnd/>
          </a:ln>
        </p:spPr>
        <p:txBody>
          <a:bodyPr vert="horz" wrap="square" lIns="91440" tIns="45720" rIns="91440" bIns="45720" numCol="1" rtlCol="0" anchor="t" anchorCtr="0" compatLnSpc="1">
            <a:prstTxWarp prst="textNoShape">
              <a:avLst/>
            </a:prstTxWarp>
            <a:spAutoFit/>
          </a:bodyPr>
          <a:lstStyle/>
          <a:p>
            <a:pPr algn="ctr">
              <a:spcBef>
                <a:spcPct val="0"/>
              </a:spcBef>
              <a:defRPr/>
            </a:pPr>
            <a:r>
              <a:rPr lang="es-ES" altLang="es-ES" sz="2400" dirty="0">
                <a:solidFill>
                  <a:schemeClr val="tx2"/>
                </a:solidFill>
                <a:ea typeface="MS PGothic" pitchFamily="34" charset="-128"/>
              </a:rPr>
              <a:t>Si Estela continuase a tratamiento con medidas higiénico dietéticas y metformina 1000: 1-0-1, con una HbA1c de 8,2%, IMC de 28 Kg/m</a:t>
            </a:r>
            <a:r>
              <a:rPr lang="es-ES" altLang="es-ES" sz="2400" baseline="30000" dirty="0">
                <a:solidFill>
                  <a:schemeClr val="tx2"/>
                </a:solidFill>
                <a:ea typeface="MS PGothic" pitchFamily="34" charset="-128"/>
              </a:rPr>
              <a:t>2</a:t>
            </a:r>
            <a:r>
              <a:rPr lang="es-ES" altLang="es-ES" sz="2400" dirty="0">
                <a:solidFill>
                  <a:schemeClr val="tx2"/>
                </a:solidFill>
                <a:ea typeface="MS PGothic" pitchFamily="34" charset="-128"/>
              </a:rPr>
              <a:t> y FG: 76ml/min, pero tiene 76 años y vive </a:t>
            </a:r>
            <a:r>
              <a:rPr lang="es-ES" altLang="es-ES" sz="2400" dirty="0" smtClean="0">
                <a:solidFill>
                  <a:schemeClr val="tx2"/>
                </a:solidFill>
                <a:ea typeface="MS PGothic" pitchFamily="34" charset="-128"/>
              </a:rPr>
              <a:t>sola, ¿cuál </a:t>
            </a:r>
            <a:r>
              <a:rPr lang="es-ES" altLang="es-ES" sz="2400" dirty="0">
                <a:solidFill>
                  <a:schemeClr val="tx2"/>
                </a:solidFill>
                <a:ea typeface="MS PGothic" pitchFamily="34" charset="-128"/>
              </a:rPr>
              <a:t>de las siguientes opciones te parece la </a:t>
            </a:r>
            <a:r>
              <a:rPr lang="es-ES" altLang="es-ES" sz="2400" dirty="0" smtClean="0">
                <a:solidFill>
                  <a:schemeClr val="tx2"/>
                </a:solidFill>
                <a:ea typeface="MS PGothic" pitchFamily="34" charset="-128"/>
              </a:rPr>
              <a:t>más </a:t>
            </a:r>
            <a:r>
              <a:rPr lang="es-ES" altLang="es-ES" sz="2400" dirty="0">
                <a:solidFill>
                  <a:schemeClr val="tx2"/>
                </a:solidFill>
                <a:ea typeface="MS PGothic" pitchFamily="34" charset="-128"/>
              </a:rPr>
              <a:t>adecuada?</a:t>
            </a:r>
          </a:p>
        </p:txBody>
      </p:sp>
    </p:spTree>
    <p:extLst>
      <p:ext uri="{BB962C8B-B14F-4D97-AF65-F5344CB8AC3E}">
        <p14:creationId xmlns:p14="http://schemas.microsoft.com/office/powerpoint/2010/main" val="2445999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6 Gráfico"/>
          <p:cNvGraphicFramePr>
            <a:graphicFrameLocks/>
          </p:cNvGraphicFramePr>
          <p:nvPr>
            <p:extLst>
              <p:ext uri="{D42A27DB-BD31-4B8C-83A1-F6EECF244321}">
                <p14:modId xmlns:p14="http://schemas.microsoft.com/office/powerpoint/2010/main" val="1905260909"/>
              </p:ext>
            </p:extLst>
          </p:nvPr>
        </p:nvGraphicFramePr>
        <p:xfrm>
          <a:off x="2927648" y="1412776"/>
          <a:ext cx="67691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0662" name="7 CuadroTexto"/>
          <p:cNvSpPr txBox="1">
            <a:spLocks noChangeArrowheads="1"/>
          </p:cNvSpPr>
          <p:nvPr/>
        </p:nvSpPr>
        <p:spPr bwMode="auto">
          <a:xfrm>
            <a:off x="3791744" y="1196752"/>
            <a:ext cx="6192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ヒラギノ角ゴ Pro W3" charset="-128"/>
              </a:defRPr>
            </a:lvl1pPr>
            <a:lvl2pPr marL="742950" indent="-285750">
              <a:spcBef>
                <a:spcPct val="20000"/>
              </a:spcBef>
              <a:buChar char="–"/>
              <a:defRPr sz="2800">
                <a:solidFill>
                  <a:schemeClr val="tx1"/>
                </a:solidFill>
                <a:latin typeface="Arial" pitchFamily="34" charset="0"/>
                <a:ea typeface="ヒラギノ角ゴ Pro W3" charset="-128"/>
              </a:defRPr>
            </a:lvl2pPr>
            <a:lvl3pPr marL="1143000" indent="-228600">
              <a:spcBef>
                <a:spcPct val="20000"/>
              </a:spcBef>
              <a:buChar char="•"/>
              <a:defRPr sz="2400">
                <a:solidFill>
                  <a:schemeClr val="tx1"/>
                </a:solidFill>
                <a:latin typeface="Arial" pitchFamily="34" charset="0"/>
                <a:ea typeface="ヒラギノ角ゴ Pro W3" charset="-128"/>
              </a:defRPr>
            </a:lvl3pPr>
            <a:lvl4pPr marL="1600200" indent="-228600">
              <a:spcBef>
                <a:spcPct val="20000"/>
              </a:spcBef>
              <a:buChar char="–"/>
              <a:defRPr sz="2000">
                <a:solidFill>
                  <a:schemeClr val="tx1"/>
                </a:solidFill>
                <a:latin typeface="Arial" pitchFamily="34" charset="0"/>
                <a:ea typeface="ヒラギノ角ゴ Pro W3" charset="-128"/>
              </a:defRPr>
            </a:lvl4pPr>
            <a:lvl5pPr marL="2057400" indent="-228600">
              <a:spcBef>
                <a:spcPct val="20000"/>
              </a:spcBef>
              <a:buChar char="»"/>
              <a:defRPr sz="20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9pPr>
          </a:lstStyle>
          <a:p>
            <a:pPr>
              <a:spcBef>
                <a:spcPct val="0"/>
              </a:spcBef>
              <a:buFontTx/>
              <a:buNone/>
            </a:pPr>
            <a:r>
              <a:rPr lang="es-ES" altLang="es-ES" sz="1800" b="1" dirty="0">
                <a:solidFill>
                  <a:schemeClr val="tx2"/>
                </a:solidFill>
                <a:latin typeface="+mj-lt"/>
              </a:rPr>
              <a:t>Distribución por sexo y grupos de edad</a:t>
            </a:r>
          </a:p>
        </p:txBody>
      </p:sp>
      <p:sp>
        <p:nvSpPr>
          <p:cNvPr id="70663" name="8 CuadroTexto"/>
          <p:cNvSpPr txBox="1">
            <a:spLocks noChangeArrowheads="1"/>
          </p:cNvSpPr>
          <p:nvPr/>
        </p:nvSpPr>
        <p:spPr bwMode="auto">
          <a:xfrm>
            <a:off x="4511825" y="5398962"/>
            <a:ext cx="2881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ヒラギノ角ゴ Pro W3" charset="-128"/>
              </a:defRPr>
            </a:lvl1pPr>
            <a:lvl2pPr marL="742950" indent="-285750">
              <a:spcBef>
                <a:spcPct val="20000"/>
              </a:spcBef>
              <a:buChar char="–"/>
              <a:defRPr sz="2800">
                <a:solidFill>
                  <a:schemeClr val="tx1"/>
                </a:solidFill>
                <a:latin typeface="Arial" pitchFamily="34" charset="0"/>
                <a:ea typeface="ヒラギノ角ゴ Pro W3" charset="-128"/>
              </a:defRPr>
            </a:lvl2pPr>
            <a:lvl3pPr marL="1143000" indent="-228600">
              <a:spcBef>
                <a:spcPct val="20000"/>
              </a:spcBef>
              <a:buChar char="•"/>
              <a:defRPr sz="2400">
                <a:solidFill>
                  <a:schemeClr val="tx1"/>
                </a:solidFill>
                <a:latin typeface="Arial" pitchFamily="34" charset="0"/>
                <a:ea typeface="ヒラギノ角ゴ Pro W3" charset="-128"/>
              </a:defRPr>
            </a:lvl3pPr>
            <a:lvl4pPr marL="1600200" indent="-228600">
              <a:spcBef>
                <a:spcPct val="20000"/>
              </a:spcBef>
              <a:buChar char="–"/>
              <a:defRPr sz="2000">
                <a:solidFill>
                  <a:schemeClr val="tx1"/>
                </a:solidFill>
                <a:latin typeface="Arial" pitchFamily="34" charset="0"/>
                <a:ea typeface="ヒラギノ角ゴ Pro W3" charset="-128"/>
              </a:defRPr>
            </a:lvl4pPr>
            <a:lvl5pPr marL="2057400" indent="-228600">
              <a:spcBef>
                <a:spcPct val="20000"/>
              </a:spcBef>
              <a:buChar char="»"/>
              <a:defRPr sz="20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9pPr>
          </a:lstStyle>
          <a:p>
            <a:pPr algn="ctr">
              <a:spcBef>
                <a:spcPct val="0"/>
              </a:spcBef>
              <a:buFontTx/>
              <a:buNone/>
            </a:pPr>
            <a:r>
              <a:rPr lang="es-ES" altLang="es-ES" sz="1800" dirty="0">
                <a:solidFill>
                  <a:schemeClr val="accent1"/>
                </a:solidFill>
                <a:latin typeface="+mj-lt"/>
              </a:rPr>
              <a:t>Grupos de edad (años)</a:t>
            </a:r>
          </a:p>
        </p:txBody>
      </p:sp>
      <p:sp>
        <p:nvSpPr>
          <p:cNvPr id="70665" name="2 CuadroTexto"/>
          <p:cNvSpPr txBox="1">
            <a:spLocks noChangeArrowheads="1"/>
          </p:cNvSpPr>
          <p:nvPr/>
        </p:nvSpPr>
        <p:spPr bwMode="auto">
          <a:xfrm>
            <a:off x="2279650" y="3429064"/>
            <a:ext cx="404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ヒラギノ角ゴ Pro W3" charset="-128"/>
              </a:defRPr>
            </a:lvl1pPr>
            <a:lvl2pPr marL="742950" indent="-285750">
              <a:spcBef>
                <a:spcPct val="20000"/>
              </a:spcBef>
              <a:buChar char="–"/>
              <a:defRPr sz="2800">
                <a:solidFill>
                  <a:schemeClr val="tx1"/>
                </a:solidFill>
                <a:latin typeface="Arial" pitchFamily="34" charset="0"/>
                <a:ea typeface="ヒラギノ角ゴ Pro W3" charset="-128"/>
              </a:defRPr>
            </a:lvl2pPr>
            <a:lvl3pPr marL="1143000" indent="-228600">
              <a:spcBef>
                <a:spcPct val="20000"/>
              </a:spcBef>
              <a:buChar char="•"/>
              <a:defRPr sz="2400">
                <a:solidFill>
                  <a:schemeClr val="tx1"/>
                </a:solidFill>
                <a:latin typeface="Arial" pitchFamily="34" charset="0"/>
                <a:ea typeface="ヒラギノ角ゴ Pro W3" charset="-128"/>
              </a:defRPr>
            </a:lvl3pPr>
            <a:lvl4pPr marL="1600200" indent="-228600">
              <a:spcBef>
                <a:spcPct val="20000"/>
              </a:spcBef>
              <a:buChar char="–"/>
              <a:defRPr sz="2000">
                <a:solidFill>
                  <a:schemeClr val="tx1"/>
                </a:solidFill>
                <a:latin typeface="Arial" pitchFamily="34" charset="0"/>
                <a:ea typeface="ヒラギノ角ゴ Pro W3" charset="-128"/>
              </a:defRPr>
            </a:lvl4pPr>
            <a:lvl5pPr marL="2057400" indent="-228600">
              <a:spcBef>
                <a:spcPct val="20000"/>
              </a:spcBef>
              <a:buChar char="»"/>
              <a:defRPr sz="20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9pPr>
          </a:lstStyle>
          <a:p>
            <a:pPr>
              <a:spcBef>
                <a:spcPct val="0"/>
              </a:spcBef>
              <a:buFontTx/>
              <a:buNone/>
            </a:pPr>
            <a:r>
              <a:rPr lang="es-ES" altLang="es-ES" sz="2400">
                <a:solidFill>
                  <a:prstClr val="black"/>
                </a:solidFill>
                <a:latin typeface="+mj-lt"/>
              </a:rPr>
              <a:t>%</a:t>
            </a:r>
          </a:p>
        </p:txBody>
      </p:sp>
      <p:sp>
        <p:nvSpPr>
          <p:cNvPr id="3" name="Marcador de texto 2"/>
          <p:cNvSpPr>
            <a:spLocks noGrp="1"/>
          </p:cNvSpPr>
          <p:nvPr>
            <p:ph type="body" sz="quarter" idx="13"/>
          </p:nvPr>
        </p:nvSpPr>
        <p:spPr/>
        <p:txBody>
          <a:bodyPr>
            <a:normAutofit/>
          </a:bodyPr>
          <a:lstStyle/>
          <a:p>
            <a:r>
              <a:rPr lang="es-ES" sz="1200" dirty="0" err="1">
                <a:latin typeface="+mj-lt"/>
              </a:rPr>
              <a:t>Soriguer</a:t>
            </a:r>
            <a:r>
              <a:rPr lang="es-ES" sz="1200" dirty="0">
                <a:latin typeface="+mj-lt"/>
              </a:rPr>
              <a:t> F, et al. </a:t>
            </a:r>
            <a:r>
              <a:rPr lang="es-ES" sz="1200" dirty="0" err="1">
                <a:latin typeface="+mj-lt"/>
              </a:rPr>
              <a:t>Diabetología</a:t>
            </a:r>
            <a:r>
              <a:rPr lang="es-ES" sz="1200" dirty="0">
                <a:latin typeface="+mj-lt"/>
              </a:rPr>
              <a:t> 2012;55:88-93.</a:t>
            </a:r>
          </a:p>
          <a:p>
            <a:endParaRPr lang="es-ES" dirty="0">
              <a:latin typeface="+mj-lt"/>
            </a:endParaRPr>
          </a:p>
        </p:txBody>
      </p:sp>
      <p:sp>
        <p:nvSpPr>
          <p:cNvPr id="4" name="Título 3"/>
          <p:cNvSpPr>
            <a:spLocks noGrp="1"/>
          </p:cNvSpPr>
          <p:nvPr>
            <p:ph type="title"/>
          </p:nvPr>
        </p:nvSpPr>
        <p:spPr/>
        <p:txBody>
          <a:bodyPr/>
          <a:lstStyle/>
          <a:p>
            <a:r>
              <a:rPr lang="es-ES" dirty="0" smtClean="0"/>
              <a:t>Prevalencia de diabetes mellitus tipo 2 en España</a:t>
            </a:r>
            <a:endParaRPr lang="es-ES" dirty="0"/>
          </a:p>
        </p:txBody>
      </p:sp>
    </p:spTree>
    <p:extLst>
      <p:ext uri="{BB962C8B-B14F-4D97-AF65-F5344CB8AC3E}">
        <p14:creationId xmlns:p14="http://schemas.microsoft.com/office/powerpoint/2010/main" val="3705738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p:cNvSpPr>
            <a:spLocks noChangeArrowheads="1"/>
          </p:cNvSpPr>
          <p:nvPr/>
        </p:nvSpPr>
        <p:spPr bwMode="auto">
          <a:xfrm>
            <a:off x="5483455" y="5660503"/>
            <a:ext cx="5906169" cy="576809"/>
          </a:xfrm>
          <a:prstGeom prst="rect">
            <a:avLst/>
          </a:prstGeom>
          <a:solidFill>
            <a:srgbClr val="BFE8FA"/>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s-ES">
              <a:solidFill>
                <a:prstClr val="white"/>
              </a:solidFill>
            </a:endParaRPr>
          </a:p>
        </p:txBody>
      </p:sp>
      <p:sp>
        <p:nvSpPr>
          <p:cNvPr id="72" name="Rectángulo 71"/>
          <p:cNvSpPr>
            <a:spLocks noChangeArrowheads="1"/>
          </p:cNvSpPr>
          <p:nvPr/>
        </p:nvSpPr>
        <p:spPr bwMode="auto">
          <a:xfrm>
            <a:off x="5447959" y="4149080"/>
            <a:ext cx="6514490" cy="1080120"/>
          </a:xfrm>
          <a:prstGeom prst="rect">
            <a:avLst/>
          </a:prstGeom>
          <a:solidFill>
            <a:srgbClr val="BFE8FA"/>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s-ES">
              <a:solidFill>
                <a:prstClr val="white"/>
              </a:solidFill>
            </a:endParaRPr>
          </a:p>
        </p:txBody>
      </p:sp>
      <p:sp>
        <p:nvSpPr>
          <p:cNvPr id="73" name="Rectángulo 72"/>
          <p:cNvSpPr>
            <a:spLocks noChangeArrowheads="1"/>
          </p:cNvSpPr>
          <p:nvPr/>
        </p:nvSpPr>
        <p:spPr bwMode="auto">
          <a:xfrm>
            <a:off x="5447958" y="2852615"/>
            <a:ext cx="6516216" cy="936625"/>
          </a:xfrm>
          <a:prstGeom prst="rect">
            <a:avLst/>
          </a:prstGeom>
          <a:solidFill>
            <a:srgbClr val="BFE8FA"/>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s-ES">
              <a:solidFill>
                <a:srgbClr val="004586"/>
              </a:solidFill>
            </a:endParaRPr>
          </a:p>
        </p:txBody>
      </p:sp>
      <p:sp>
        <p:nvSpPr>
          <p:cNvPr id="74" name="Rectángulo 73"/>
          <p:cNvSpPr>
            <a:spLocks noChangeArrowheads="1"/>
          </p:cNvSpPr>
          <p:nvPr/>
        </p:nvSpPr>
        <p:spPr bwMode="auto">
          <a:xfrm>
            <a:off x="5447958" y="1556792"/>
            <a:ext cx="6455026" cy="936104"/>
          </a:xfrm>
          <a:prstGeom prst="rect">
            <a:avLst/>
          </a:prstGeom>
          <a:solidFill>
            <a:srgbClr val="BFE8FA"/>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s-ES">
              <a:solidFill>
                <a:prstClr val="white"/>
              </a:solidFill>
            </a:endParaRPr>
          </a:p>
        </p:txBody>
      </p:sp>
      <p:sp>
        <p:nvSpPr>
          <p:cNvPr id="75" name="Rectangle 3"/>
          <p:cNvSpPr>
            <a:spLocks noChangeArrowheads="1"/>
          </p:cNvSpPr>
          <p:nvPr/>
        </p:nvSpPr>
        <p:spPr bwMode="auto">
          <a:xfrm>
            <a:off x="6626108" y="293564"/>
            <a:ext cx="2270125" cy="381000"/>
          </a:xfrm>
          <a:prstGeom prst="rect">
            <a:avLst/>
          </a:prstGeom>
          <a:solidFill>
            <a:srgbClr val="E6578D"/>
          </a:solidFill>
          <a:ln>
            <a:noFill/>
          </a:ln>
          <a:effectLst>
            <a:outerShdw blurRad="63500" dist="76147" dir="2400820" algn="ctr" rotWithShape="0">
              <a:srgbClr val="000000">
                <a:alpha val="75014"/>
              </a:srgbClr>
            </a:outerShdw>
          </a:effectLst>
          <a:extLst/>
        </p:spPr>
        <p:txBody>
          <a:bodyPr lIns="36000" tIns="36000" rIns="36000" bIns="36000" anchor="ctr">
            <a:spAutoFit/>
          </a:bodyPr>
          <a:lstStyle/>
          <a:p>
            <a:pPr algn="ctr" defTabSz="330200">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defRPr/>
            </a:pPr>
            <a:r>
              <a:rPr lang="es-ES_tradnl" sz="2000" dirty="0">
                <a:solidFill>
                  <a:srgbClr val="000000"/>
                </a:solidFill>
                <a:ea typeface="ヒラギノ角ゴ ProN W3" charset="-128"/>
              </a:rPr>
              <a:t>HbA1c &lt; 8,5 %</a:t>
            </a:r>
          </a:p>
        </p:txBody>
      </p:sp>
      <p:sp>
        <p:nvSpPr>
          <p:cNvPr id="76" name="Rectangle 4"/>
          <p:cNvSpPr>
            <a:spLocks noChangeArrowheads="1"/>
          </p:cNvSpPr>
          <p:nvPr/>
        </p:nvSpPr>
        <p:spPr bwMode="auto">
          <a:xfrm>
            <a:off x="3467230" y="332656"/>
            <a:ext cx="1881188" cy="381000"/>
          </a:xfrm>
          <a:prstGeom prst="rect">
            <a:avLst/>
          </a:prstGeom>
          <a:solidFill>
            <a:srgbClr val="E6578D"/>
          </a:solidFill>
          <a:ln>
            <a:noFill/>
          </a:ln>
          <a:effectLst>
            <a:outerShdw blurRad="63500" dist="76147" dir="2400820" algn="ctr" rotWithShape="0">
              <a:srgbClr val="000000">
                <a:alpha val="75014"/>
              </a:srgbClr>
            </a:outerShdw>
          </a:effectLst>
          <a:extLst/>
        </p:spPr>
        <p:txBody>
          <a:bodyPr lIns="36000" tIns="36000" rIns="36000" bIns="36000" anchor="ctr">
            <a:spAutoFit/>
          </a:bodyPr>
          <a:lstStyle/>
          <a:p>
            <a:pPr algn="ctr" defTabSz="330200">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defRPr/>
            </a:pPr>
            <a:r>
              <a:rPr lang="es-ES_tradnl" sz="2000" dirty="0">
                <a:solidFill>
                  <a:srgbClr val="000000"/>
                </a:solidFill>
                <a:ea typeface="ヒラギノ角ゴ ProN W3" charset="-128"/>
              </a:rPr>
              <a:t>HbA1c ≥ 8,5 %</a:t>
            </a:r>
          </a:p>
        </p:txBody>
      </p:sp>
      <p:sp>
        <p:nvSpPr>
          <p:cNvPr id="77" name="Rectangle 10"/>
          <p:cNvSpPr>
            <a:spLocks noChangeArrowheads="1"/>
          </p:cNvSpPr>
          <p:nvPr/>
        </p:nvSpPr>
        <p:spPr bwMode="auto">
          <a:xfrm>
            <a:off x="7283654" y="2000152"/>
            <a:ext cx="1179191" cy="265063"/>
          </a:xfrm>
          <a:prstGeom prst="rect">
            <a:avLst/>
          </a:prstGeom>
          <a:solidFill>
            <a:srgbClr val="002D99"/>
          </a:solidFill>
          <a:ln w="9525">
            <a:noFill/>
            <a:miter lim="800000"/>
            <a:headEnd/>
            <a:tailEnd/>
          </a:ln>
        </p:spPr>
        <p:txBody>
          <a:bodyPr wrap="square" lIns="0" tIns="36000" rIns="0" bIns="36000" anchor="ctr">
            <a:spAutoFit/>
          </a:bodyPr>
          <a:lstStyle/>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500" dirty="0">
                <a:solidFill>
                  <a:srgbClr val="F3EB00"/>
                </a:solidFill>
                <a:latin typeface="Gill Sans MT" pitchFamily="34" charset="0"/>
                <a:ea typeface="ヒラギノ角ゴ ProN W3" charset="-128"/>
              </a:rPr>
              <a:t>Metformina </a:t>
            </a:r>
            <a:endParaRPr lang="es-ES_tradnl" sz="1500" baseline="30000" dirty="0">
              <a:solidFill>
                <a:srgbClr val="F3EB00"/>
              </a:solidFill>
              <a:latin typeface="Calibri"/>
              <a:ea typeface="ヒラギノ角ゴ ProN W3" charset="-128"/>
            </a:endParaRPr>
          </a:p>
        </p:txBody>
      </p:sp>
      <p:sp>
        <p:nvSpPr>
          <p:cNvPr id="78" name="Line 11"/>
          <p:cNvSpPr>
            <a:spLocks noChangeShapeType="1"/>
          </p:cNvSpPr>
          <p:nvPr/>
        </p:nvSpPr>
        <p:spPr bwMode="auto">
          <a:xfrm flipH="1" flipV="1">
            <a:off x="7895215" y="692696"/>
            <a:ext cx="26293" cy="1289968"/>
          </a:xfrm>
          <a:prstGeom prst="line">
            <a:avLst/>
          </a:prstGeom>
          <a:noFill/>
          <a:ln w="25560">
            <a:solidFill>
              <a:srgbClr val="0000FF"/>
            </a:solidFill>
            <a:miter lim="800000"/>
            <a:headEnd type="triangle" w="med" len="med"/>
            <a:tailEnd/>
          </a:ln>
        </p:spPr>
        <p:txBody>
          <a:bodyPr lIns="67364" tIns="33682" rIns="67364" bIns="33682"/>
          <a:lstStyle/>
          <a:p>
            <a:endParaRPr lang="es-ES_tradnl">
              <a:solidFill>
                <a:prstClr val="black"/>
              </a:solidFill>
            </a:endParaRPr>
          </a:p>
        </p:txBody>
      </p:sp>
      <p:sp>
        <p:nvSpPr>
          <p:cNvPr id="79" name="Rectangle 13"/>
          <p:cNvSpPr>
            <a:spLocks noChangeArrowheads="1"/>
          </p:cNvSpPr>
          <p:nvPr/>
        </p:nvSpPr>
        <p:spPr bwMode="auto">
          <a:xfrm>
            <a:off x="6842008" y="2565276"/>
            <a:ext cx="2160587" cy="215900"/>
          </a:xfrm>
          <a:prstGeom prst="rect">
            <a:avLst/>
          </a:prstGeom>
          <a:noFill/>
          <a:ln w="12600">
            <a:solidFill>
              <a:srgbClr val="000000"/>
            </a:solidFill>
            <a:prstDash val="sysDot"/>
            <a:miter lim="800000"/>
            <a:headEnd/>
            <a:tailEnd/>
          </a:ln>
        </p:spPr>
        <p:txBody>
          <a:bodyPr lIns="36000" tIns="46800" rIns="36000" bIns="46800" anchor="ctr"/>
          <a:lstStyle/>
          <a:p>
            <a:pPr algn="ctr" defTabSz="330200">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000">
                <a:solidFill>
                  <a:srgbClr val="000000"/>
                </a:solidFill>
                <a:ea typeface="ヒラギノ角ゴ ProN W3" charset="-128"/>
              </a:rPr>
              <a:t>No se alcanza el objetivo  de HbA1c *</a:t>
            </a:r>
          </a:p>
        </p:txBody>
      </p:sp>
      <p:sp>
        <p:nvSpPr>
          <p:cNvPr id="80" name="Rectangle 47"/>
          <p:cNvSpPr>
            <a:spLocks noChangeArrowheads="1"/>
          </p:cNvSpPr>
          <p:nvPr/>
        </p:nvSpPr>
        <p:spPr bwMode="auto">
          <a:xfrm>
            <a:off x="6203534" y="4399142"/>
            <a:ext cx="1368152" cy="634395"/>
          </a:xfrm>
          <a:prstGeom prst="rect">
            <a:avLst/>
          </a:prstGeom>
          <a:solidFill>
            <a:srgbClr val="002D99"/>
          </a:solidFill>
          <a:ln w="9525">
            <a:noFill/>
            <a:miter lim="800000"/>
            <a:headEnd/>
            <a:tailEnd/>
          </a:ln>
        </p:spPr>
        <p:txBody>
          <a:bodyPr wrap="square" lIns="0" tIns="36000" rIns="0" bIns="36000" anchor="ctr">
            <a:spAutoFit/>
          </a:bodyPr>
          <a:lstStyle/>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500" dirty="0">
                <a:solidFill>
                  <a:srgbClr val="F3EB00"/>
                </a:solidFill>
                <a:latin typeface="Gill Sans MT" pitchFamily="34" charset="0"/>
                <a:ea typeface="ヒラギノ角ゴ ProN W3" charset="-128"/>
              </a:rPr>
              <a:t>Metformina </a:t>
            </a:r>
          </a:p>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500" dirty="0">
                <a:solidFill>
                  <a:srgbClr val="F3EB00"/>
                </a:solidFill>
                <a:latin typeface="Gill Sans MT" pitchFamily="34" charset="0"/>
                <a:ea typeface="ヒラギノ角ゴ ProN W3" charset="-128"/>
              </a:rPr>
              <a:t>+ IDPP4 </a:t>
            </a:r>
          </a:p>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500" dirty="0">
                <a:solidFill>
                  <a:srgbClr val="F3EB00"/>
                </a:solidFill>
                <a:latin typeface="Gill Sans MT" pitchFamily="34" charset="0"/>
                <a:ea typeface="ヒラギノ角ゴ ProN W3" charset="-128"/>
              </a:rPr>
              <a:t>+ Insulina basal</a:t>
            </a:r>
          </a:p>
        </p:txBody>
      </p:sp>
      <p:sp>
        <p:nvSpPr>
          <p:cNvPr id="81" name="Line 11"/>
          <p:cNvSpPr>
            <a:spLocks noChangeShapeType="1"/>
          </p:cNvSpPr>
          <p:nvPr/>
        </p:nvSpPr>
        <p:spPr bwMode="auto">
          <a:xfrm flipV="1">
            <a:off x="7561145" y="4159127"/>
            <a:ext cx="328613" cy="206375"/>
          </a:xfrm>
          <a:prstGeom prst="line">
            <a:avLst/>
          </a:prstGeom>
          <a:noFill/>
          <a:ln w="25560">
            <a:solidFill>
              <a:srgbClr val="0000FF"/>
            </a:solidFill>
            <a:miter lim="800000"/>
            <a:headEnd type="triangle" w="med" len="med"/>
            <a:tailEnd/>
          </a:ln>
        </p:spPr>
        <p:txBody>
          <a:bodyPr lIns="67364" tIns="33682" rIns="67364" bIns="33682"/>
          <a:lstStyle/>
          <a:p>
            <a:endParaRPr lang="es-ES_tradnl">
              <a:solidFill>
                <a:prstClr val="black"/>
              </a:solidFill>
            </a:endParaRPr>
          </a:p>
        </p:txBody>
      </p:sp>
      <p:sp>
        <p:nvSpPr>
          <p:cNvPr id="82" name="Rectangle 48"/>
          <p:cNvSpPr>
            <a:spLocks noChangeArrowheads="1"/>
          </p:cNvSpPr>
          <p:nvPr/>
        </p:nvSpPr>
        <p:spPr bwMode="auto">
          <a:xfrm>
            <a:off x="7715701" y="4387417"/>
            <a:ext cx="1800200" cy="589768"/>
          </a:xfrm>
          <a:prstGeom prst="rect">
            <a:avLst/>
          </a:prstGeom>
          <a:solidFill>
            <a:srgbClr val="002060"/>
          </a:solidFill>
          <a:ln w="9525">
            <a:noFill/>
            <a:miter lim="800000"/>
            <a:headEnd/>
            <a:tailEnd/>
          </a:ln>
        </p:spPr>
        <p:txBody>
          <a:bodyPr wrap="square" lIns="0" tIns="36000" rIns="0" bIns="36000" anchor="ctr">
            <a:spAutoFit/>
          </a:bodyPr>
          <a:lstStyle/>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400" dirty="0">
                <a:solidFill>
                  <a:srgbClr val="F3EB00"/>
                </a:solidFill>
                <a:latin typeface="Gill Sans MT" pitchFamily="34" charset="0"/>
                <a:ea typeface="ヒラギノ角ゴ ProN W3" charset="-128"/>
              </a:rPr>
              <a:t>Metformina  </a:t>
            </a:r>
          </a:p>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400" dirty="0">
                <a:solidFill>
                  <a:srgbClr val="F3EB00"/>
                </a:solidFill>
                <a:latin typeface="Gill Sans MT" pitchFamily="34" charset="0"/>
                <a:ea typeface="ヒラギノ角ゴ ProN W3" charset="-128"/>
              </a:rPr>
              <a:t>+ IDPP4 </a:t>
            </a:r>
          </a:p>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400" dirty="0">
                <a:solidFill>
                  <a:srgbClr val="F3EB00"/>
                </a:solidFill>
                <a:latin typeface="Gill Sans MT" pitchFamily="34" charset="0"/>
                <a:ea typeface="ヒラギノ角ゴ ProN W3" charset="-128"/>
              </a:rPr>
              <a:t>+ sulfonilurea o glinida</a:t>
            </a:r>
          </a:p>
        </p:txBody>
      </p:sp>
      <p:sp>
        <p:nvSpPr>
          <p:cNvPr id="83" name="Line 11"/>
          <p:cNvSpPr>
            <a:spLocks noChangeShapeType="1"/>
          </p:cNvSpPr>
          <p:nvPr/>
        </p:nvSpPr>
        <p:spPr bwMode="auto">
          <a:xfrm flipH="1" flipV="1">
            <a:off x="7994532" y="4149601"/>
            <a:ext cx="369242" cy="215503"/>
          </a:xfrm>
          <a:prstGeom prst="line">
            <a:avLst/>
          </a:prstGeom>
          <a:noFill/>
          <a:ln w="25560">
            <a:solidFill>
              <a:srgbClr val="0000FF"/>
            </a:solidFill>
            <a:miter lim="800000"/>
            <a:headEnd type="triangle" w="med" len="med"/>
            <a:tailEnd/>
          </a:ln>
        </p:spPr>
        <p:txBody>
          <a:bodyPr lIns="67364" tIns="33682" rIns="67364" bIns="33682"/>
          <a:lstStyle/>
          <a:p>
            <a:endParaRPr lang="es-ES_tradnl">
              <a:solidFill>
                <a:prstClr val="black"/>
              </a:solidFill>
            </a:endParaRPr>
          </a:p>
        </p:txBody>
      </p:sp>
      <p:sp>
        <p:nvSpPr>
          <p:cNvPr id="84" name="Line 50"/>
          <p:cNvSpPr>
            <a:spLocks noChangeShapeType="1"/>
          </p:cNvSpPr>
          <p:nvPr/>
        </p:nvSpPr>
        <p:spPr bwMode="auto">
          <a:xfrm flipH="1" flipV="1">
            <a:off x="7994532" y="5517232"/>
            <a:ext cx="0" cy="177800"/>
          </a:xfrm>
          <a:prstGeom prst="line">
            <a:avLst/>
          </a:prstGeom>
          <a:noFill/>
          <a:ln w="25560">
            <a:solidFill>
              <a:srgbClr val="0000FF"/>
            </a:solidFill>
            <a:miter lim="800000"/>
            <a:headEnd type="triangle" w="med" len="med"/>
            <a:tailEnd/>
          </a:ln>
        </p:spPr>
        <p:txBody>
          <a:bodyPr lIns="67364" tIns="33682" rIns="67364" bIns="33682"/>
          <a:lstStyle/>
          <a:p>
            <a:endParaRPr lang="es-ES_tradnl">
              <a:solidFill>
                <a:prstClr val="black"/>
              </a:solidFill>
            </a:endParaRPr>
          </a:p>
        </p:txBody>
      </p:sp>
      <p:sp>
        <p:nvSpPr>
          <p:cNvPr id="85" name="Rectangle 51"/>
          <p:cNvSpPr>
            <a:spLocks noChangeArrowheads="1"/>
          </p:cNvSpPr>
          <p:nvPr/>
        </p:nvSpPr>
        <p:spPr bwMode="auto">
          <a:xfrm>
            <a:off x="6419558" y="5877273"/>
            <a:ext cx="3527425" cy="277813"/>
          </a:xfrm>
          <a:prstGeom prst="rect">
            <a:avLst/>
          </a:prstGeom>
          <a:solidFill>
            <a:srgbClr val="002D99"/>
          </a:solidFill>
          <a:ln w="9525">
            <a:noFill/>
            <a:round/>
            <a:headEnd/>
            <a:tailEnd/>
          </a:ln>
        </p:spPr>
        <p:txBody>
          <a:bodyPr lIns="0" tIns="0" rIns="0" bIns="46800" anchor="ctr">
            <a:spAutoFit/>
          </a:bodyPr>
          <a:lstStyle/>
          <a:p>
            <a:pPr algn="ctr" defTabSz="330200">
              <a:spcAft>
                <a:spcPts val="600"/>
              </a:spcAft>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500" dirty="0" err="1">
                <a:solidFill>
                  <a:srgbClr val="F3EB00"/>
                </a:solidFill>
                <a:ea typeface="ヒラギノ角ゴ ProN W3" charset="-128"/>
              </a:rPr>
              <a:t>Metformina</a:t>
            </a:r>
            <a:r>
              <a:rPr lang="es-ES_tradnl" sz="1500" dirty="0">
                <a:solidFill>
                  <a:srgbClr val="F3EB00"/>
                </a:solidFill>
                <a:ea typeface="ヒラギノ角ゴ ProN W3" charset="-128"/>
              </a:rPr>
              <a:t> + Insulinoterapia intensiva</a:t>
            </a:r>
          </a:p>
        </p:txBody>
      </p:sp>
      <p:sp>
        <p:nvSpPr>
          <p:cNvPr id="86" name="Rectangle 6"/>
          <p:cNvSpPr>
            <a:spLocks noChangeArrowheads="1"/>
          </p:cNvSpPr>
          <p:nvPr/>
        </p:nvSpPr>
        <p:spPr bwMode="auto">
          <a:xfrm>
            <a:off x="4878964" y="1124744"/>
            <a:ext cx="852488" cy="234950"/>
          </a:xfrm>
          <a:prstGeom prst="rect">
            <a:avLst/>
          </a:prstGeom>
          <a:solidFill>
            <a:srgbClr val="FE936A"/>
          </a:solidFill>
          <a:ln w="12600">
            <a:solidFill>
              <a:srgbClr val="000000"/>
            </a:solidFill>
            <a:miter lim="800000"/>
            <a:headEnd/>
            <a:tailEnd/>
          </a:ln>
        </p:spPr>
        <p:txBody>
          <a:bodyPr lIns="36000" tIns="36000" rIns="36000" bIns="36000" anchor="ctr">
            <a:spAutoFit/>
          </a:bodyPr>
          <a:lstStyle/>
          <a:p>
            <a:pPr algn="ctr" defTabSz="330200">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000" b="1">
                <a:solidFill>
                  <a:srgbClr val="000000"/>
                </a:solidFill>
                <a:latin typeface="Calibri" pitchFamily="34" charset="0"/>
                <a:ea typeface="ヒラギノ角ゴ ProN W3" charset="-128"/>
              </a:rPr>
              <a:t>Asintomático</a:t>
            </a:r>
          </a:p>
        </p:txBody>
      </p:sp>
      <p:sp>
        <p:nvSpPr>
          <p:cNvPr id="87" name="Line 7"/>
          <p:cNvSpPr>
            <a:spLocks noChangeShapeType="1"/>
          </p:cNvSpPr>
          <p:nvPr/>
        </p:nvSpPr>
        <p:spPr bwMode="auto">
          <a:xfrm flipV="1">
            <a:off x="3799613" y="764704"/>
            <a:ext cx="304800" cy="280988"/>
          </a:xfrm>
          <a:prstGeom prst="line">
            <a:avLst/>
          </a:prstGeom>
          <a:noFill/>
          <a:ln w="25560">
            <a:solidFill>
              <a:srgbClr val="0000FF"/>
            </a:solidFill>
            <a:miter lim="800000"/>
            <a:headEnd type="triangle" w="med" len="med"/>
            <a:tailEnd/>
          </a:ln>
        </p:spPr>
        <p:txBody>
          <a:bodyPr lIns="67364" tIns="33682" rIns="67364" bIns="33682"/>
          <a:lstStyle/>
          <a:p>
            <a:endParaRPr lang="es-ES_tradnl">
              <a:solidFill>
                <a:prstClr val="black"/>
              </a:solidFill>
            </a:endParaRPr>
          </a:p>
        </p:txBody>
      </p:sp>
      <p:sp>
        <p:nvSpPr>
          <p:cNvPr id="88" name="Rectangle 5"/>
          <p:cNvSpPr>
            <a:spLocks noChangeArrowheads="1"/>
          </p:cNvSpPr>
          <p:nvPr/>
        </p:nvSpPr>
        <p:spPr bwMode="auto">
          <a:xfrm>
            <a:off x="3323214" y="1052736"/>
            <a:ext cx="1195710" cy="534368"/>
          </a:xfrm>
          <a:prstGeom prst="rect">
            <a:avLst/>
          </a:prstGeom>
          <a:solidFill>
            <a:srgbClr val="FE936A"/>
          </a:solidFill>
          <a:ln w="12600">
            <a:solidFill>
              <a:srgbClr val="000000"/>
            </a:solidFill>
            <a:miter lim="800000"/>
            <a:headEnd/>
            <a:tailEnd/>
          </a:ln>
        </p:spPr>
        <p:txBody>
          <a:bodyPr wrap="square" lIns="36000" tIns="36000" rIns="36000" bIns="36000" anchor="ctr">
            <a:spAutoFit/>
          </a:bodyPr>
          <a:lstStyle/>
          <a:p>
            <a:pPr algn="ctr" defTabSz="330200">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000" b="1" dirty="0">
                <a:solidFill>
                  <a:srgbClr val="000000"/>
                </a:solidFill>
                <a:latin typeface="Calibri" pitchFamily="34" charset="0"/>
                <a:ea typeface="ヒラギノ角ゴ ProN W3" charset="-128"/>
              </a:rPr>
              <a:t>Hiperglucemia sintomática</a:t>
            </a:r>
          </a:p>
          <a:p>
            <a:pPr algn="ctr" defTabSz="330200">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000" b="1" dirty="0">
                <a:solidFill>
                  <a:srgbClr val="000000"/>
                </a:solidFill>
                <a:latin typeface="Calibri" pitchFamily="34" charset="0"/>
                <a:ea typeface="ヒラギノ角ゴ ProN W3" charset="-128"/>
              </a:rPr>
              <a:t>o HbA1c  ≥ 9,5%</a:t>
            </a:r>
          </a:p>
        </p:txBody>
      </p:sp>
      <p:sp>
        <p:nvSpPr>
          <p:cNvPr id="89" name="Line 8"/>
          <p:cNvSpPr>
            <a:spLocks noChangeShapeType="1"/>
          </p:cNvSpPr>
          <p:nvPr/>
        </p:nvSpPr>
        <p:spPr bwMode="auto">
          <a:xfrm flipH="1" flipV="1">
            <a:off x="4591777" y="764704"/>
            <a:ext cx="287337" cy="280988"/>
          </a:xfrm>
          <a:prstGeom prst="line">
            <a:avLst/>
          </a:prstGeom>
          <a:noFill/>
          <a:ln w="25560">
            <a:solidFill>
              <a:srgbClr val="0000FF"/>
            </a:solidFill>
            <a:miter lim="800000"/>
            <a:headEnd type="triangle" w="med" len="med"/>
            <a:tailEnd/>
          </a:ln>
        </p:spPr>
        <p:txBody>
          <a:bodyPr lIns="67364" tIns="33682" rIns="67364" bIns="33682"/>
          <a:lstStyle/>
          <a:p>
            <a:endParaRPr lang="es-ES_tradnl">
              <a:solidFill>
                <a:prstClr val="black"/>
              </a:solidFill>
            </a:endParaRPr>
          </a:p>
        </p:txBody>
      </p:sp>
      <p:sp>
        <p:nvSpPr>
          <p:cNvPr id="90" name="Rectangle 9"/>
          <p:cNvSpPr>
            <a:spLocks noChangeArrowheads="1"/>
          </p:cNvSpPr>
          <p:nvPr/>
        </p:nvSpPr>
        <p:spPr bwMode="auto">
          <a:xfrm>
            <a:off x="3395396" y="1818482"/>
            <a:ext cx="1223962" cy="449263"/>
          </a:xfrm>
          <a:prstGeom prst="rect">
            <a:avLst/>
          </a:prstGeom>
          <a:solidFill>
            <a:srgbClr val="002D99"/>
          </a:solidFill>
          <a:ln w="9525">
            <a:noFill/>
            <a:miter lim="800000"/>
            <a:headEnd/>
            <a:tailEnd/>
          </a:ln>
        </p:spPr>
        <p:txBody>
          <a:bodyPr lIns="0" tIns="36000" rIns="0" bIns="36000" anchor="ctr">
            <a:spAutoFit/>
          </a:bodyPr>
          <a:lstStyle/>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500">
                <a:solidFill>
                  <a:srgbClr val="F3EB00"/>
                </a:solidFill>
                <a:latin typeface="Gill Sans MT" pitchFamily="34" charset="0"/>
                <a:ea typeface="ヒラギノ角ゴ ProN W3" charset="-128"/>
              </a:rPr>
              <a:t>Insulina  basal</a:t>
            </a:r>
          </a:p>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500">
                <a:solidFill>
                  <a:srgbClr val="F3EB00"/>
                </a:solidFill>
                <a:latin typeface="Gill Sans MT" pitchFamily="34" charset="0"/>
                <a:ea typeface="ヒラギノ角ゴ ProN W3" charset="-128"/>
              </a:rPr>
              <a:t>+ Metformina</a:t>
            </a:r>
          </a:p>
        </p:txBody>
      </p:sp>
      <p:sp>
        <p:nvSpPr>
          <p:cNvPr id="91" name="Rectangle 13"/>
          <p:cNvSpPr>
            <a:spLocks noChangeArrowheads="1"/>
          </p:cNvSpPr>
          <p:nvPr/>
        </p:nvSpPr>
        <p:spPr bwMode="auto">
          <a:xfrm>
            <a:off x="3251504" y="2564607"/>
            <a:ext cx="1439862" cy="282575"/>
          </a:xfrm>
          <a:prstGeom prst="rect">
            <a:avLst/>
          </a:prstGeom>
          <a:noFill/>
          <a:ln w="12600">
            <a:solidFill>
              <a:srgbClr val="000000"/>
            </a:solidFill>
            <a:prstDash val="sysDot"/>
            <a:miter lim="800000"/>
            <a:headEnd/>
            <a:tailEnd/>
          </a:ln>
        </p:spPr>
        <p:txBody>
          <a:bodyPr lIns="0" tIns="0" rIns="0" bIns="0" anchor="ctr"/>
          <a:lstStyle/>
          <a:p>
            <a:pPr algn="ctr" defTabSz="330200">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000" dirty="0">
                <a:solidFill>
                  <a:srgbClr val="000000"/>
                </a:solidFill>
                <a:ea typeface="ヒラギノ角ゴ ProN W3" charset="-128"/>
              </a:rPr>
              <a:t>No se alcanza el objetivo de HbA1c *</a:t>
            </a:r>
          </a:p>
        </p:txBody>
      </p:sp>
      <p:sp>
        <p:nvSpPr>
          <p:cNvPr id="92" name="Rectangle 106"/>
          <p:cNvSpPr>
            <a:spLocks noChangeArrowheads="1"/>
          </p:cNvSpPr>
          <p:nvPr/>
        </p:nvSpPr>
        <p:spPr bwMode="auto">
          <a:xfrm>
            <a:off x="7345245" y="3154239"/>
            <a:ext cx="1223963" cy="449262"/>
          </a:xfrm>
          <a:prstGeom prst="rect">
            <a:avLst/>
          </a:prstGeom>
          <a:solidFill>
            <a:srgbClr val="002D99"/>
          </a:solidFill>
          <a:ln w="9525">
            <a:noFill/>
            <a:miter lim="800000"/>
            <a:headEnd/>
            <a:tailEnd/>
          </a:ln>
        </p:spPr>
        <p:txBody>
          <a:bodyPr lIns="0" tIns="36000" rIns="0" bIns="36000" anchor="ctr">
            <a:spAutoFit/>
          </a:bodyPr>
          <a:lstStyle/>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500">
                <a:solidFill>
                  <a:srgbClr val="F3EB00"/>
                </a:solidFill>
                <a:latin typeface="Gill Sans MT" pitchFamily="34" charset="0"/>
                <a:ea typeface="ヒラギノ角ゴ ProN W3" charset="-128"/>
              </a:rPr>
              <a:t>Metformina + </a:t>
            </a:r>
          </a:p>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500">
                <a:solidFill>
                  <a:srgbClr val="F3EB00"/>
                </a:solidFill>
                <a:latin typeface="Gill Sans MT" pitchFamily="34" charset="0"/>
                <a:ea typeface="ヒラギノ角ゴ ProN W3" charset="-128"/>
              </a:rPr>
              <a:t>IDPP4</a:t>
            </a:r>
          </a:p>
        </p:txBody>
      </p:sp>
      <p:sp>
        <p:nvSpPr>
          <p:cNvPr id="93" name="Rectangle 52"/>
          <p:cNvSpPr>
            <a:spLocks noChangeArrowheads="1"/>
          </p:cNvSpPr>
          <p:nvPr/>
        </p:nvSpPr>
        <p:spPr bwMode="auto">
          <a:xfrm>
            <a:off x="3251974" y="5445224"/>
            <a:ext cx="2015456" cy="360040"/>
          </a:xfrm>
          <a:prstGeom prst="rect">
            <a:avLst/>
          </a:prstGeom>
          <a:ln/>
          <a:extLst/>
        </p:spPr>
        <p:style>
          <a:lnRef idx="2">
            <a:schemeClr val="dk1"/>
          </a:lnRef>
          <a:fillRef idx="1">
            <a:schemeClr val="lt1"/>
          </a:fillRef>
          <a:effectRef idx="0">
            <a:schemeClr val="dk1"/>
          </a:effectRef>
          <a:fontRef idx="minor">
            <a:schemeClr val="dk1"/>
          </a:fontRef>
        </p:style>
        <p:txBody>
          <a:bodyPr lIns="36000" tIns="0" rIns="36000" bIns="0" anchor="ctr">
            <a:scene3d>
              <a:camera prst="orthographicFront"/>
              <a:lightRig rig="flat" dir="tl">
                <a:rot lat="0" lon="0" rev="6600000"/>
              </a:lightRig>
            </a:scene3d>
            <a:sp3d extrusionH="25400" contourW="8890">
              <a:contourClr>
                <a:schemeClr val="accent2">
                  <a:shade val="75000"/>
                </a:schemeClr>
              </a:contourClr>
            </a:sp3d>
          </a:bodyPr>
          <a:lstStyle/>
          <a:p>
            <a:pPr algn="ctr" defTabSz="330200">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 pos="7466013" algn="l"/>
                <a:tab pos="7999413" algn="l"/>
                <a:tab pos="8531225" algn="l"/>
              </a:tabLst>
              <a:defRPr/>
            </a:pPr>
            <a:r>
              <a:rPr lang="es-ES_tradnl" sz="1400" dirty="0">
                <a:ln w="11430"/>
                <a:gradFill>
                  <a:gsLst>
                    <a:gs pos="0">
                      <a:srgbClr val="009DD9">
                        <a:tint val="70000"/>
                        <a:satMod val="245000"/>
                      </a:srgbClr>
                    </a:gs>
                    <a:gs pos="75000">
                      <a:srgbClr val="009DD9">
                        <a:tint val="90000"/>
                        <a:shade val="60000"/>
                        <a:satMod val="240000"/>
                      </a:srgbClr>
                    </a:gs>
                    <a:gs pos="100000">
                      <a:srgbClr val="009DD9">
                        <a:tint val="100000"/>
                        <a:shade val="50000"/>
                        <a:satMod val="240000"/>
                      </a:srgbClr>
                    </a:gs>
                  </a:gsLst>
                  <a:lin ang="5400000"/>
                </a:gradFill>
                <a:ea typeface="ヒラギノ角ゴ ProN W3" charset="0"/>
                <a:cs typeface="ヒラギノ角ゴ ProN W3" charset="0"/>
              </a:rPr>
              <a:t>Objetivos de HbA1c</a:t>
            </a:r>
          </a:p>
        </p:txBody>
      </p:sp>
      <p:sp>
        <p:nvSpPr>
          <p:cNvPr id="94" name="Line 11"/>
          <p:cNvSpPr>
            <a:spLocks noChangeShapeType="1"/>
          </p:cNvSpPr>
          <p:nvPr/>
        </p:nvSpPr>
        <p:spPr bwMode="auto">
          <a:xfrm flipV="1">
            <a:off x="7921507" y="2276351"/>
            <a:ext cx="0" cy="287338"/>
          </a:xfrm>
          <a:prstGeom prst="line">
            <a:avLst/>
          </a:prstGeom>
          <a:noFill/>
          <a:ln w="25560">
            <a:solidFill>
              <a:srgbClr val="0000FF"/>
            </a:solidFill>
            <a:miter lim="800000"/>
            <a:headEnd type="triangle" w="med" len="med"/>
            <a:tailEnd/>
          </a:ln>
        </p:spPr>
        <p:txBody>
          <a:bodyPr lIns="67364" tIns="33682" rIns="67364" bIns="33682"/>
          <a:lstStyle/>
          <a:p>
            <a:endParaRPr lang="es-ES_tradnl">
              <a:solidFill>
                <a:prstClr val="black"/>
              </a:solidFill>
            </a:endParaRPr>
          </a:p>
        </p:txBody>
      </p:sp>
      <p:sp>
        <p:nvSpPr>
          <p:cNvPr id="95" name="Line 11"/>
          <p:cNvSpPr>
            <a:spLocks noChangeShapeType="1"/>
          </p:cNvSpPr>
          <p:nvPr/>
        </p:nvSpPr>
        <p:spPr bwMode="auto">
          <a:xfrm flipV="1">
            <a:off x="7921507" y="2925639"/>
            <a:ext cx="0" cy="215900"/>
          </a:xfrm>
          <a:prstGeom prst="line">
            <a:avLst/>
          </a:prstGeom>
          <a:noFill/>
          <a:ln w="25560">
            <a:solidFill>
              <a:srgbClr val="0000FF"/>
            </a:solidFill>
            <a:miter lim="800000"/>
            <a:headEnd type="triangle" w="med" len="med"/>
            <a:tailEnd/>
          </a:ln>
        </p:spPr>
        <p:txBody>
          <a:bodyPr lIns="67364" tIns="33682" rIns="67364" bIns="33682"/>
          <a:lstStyle/>
          <a:p>
            <a:endParaRPr lang="es-ES_tradnl">
              <a:solidFill>
                <a:prstClr val="black"/>
              </a:solidFill>
            </a:endParaRPr>
          </a:p>
        </p:txBody>
      </p:sp>
      <p:sp>
        <p:nvSpPr>
          <p:cNvPr id="96" name="Rectangle 10"/>
          <p:cNvSpPr>
            <a:spLocks noChangeArrowheads="1"/>
          </p:cNvSpPr>
          <p:nvPr/>
        </p:nvSpPr>
        <p:spPr bwMode="auto">
          <a:xfrm>
            <a:off x="9218495" y="1821353"/>
            <a:ext cx="2220913" cy="626701"/>
          </a:xfrm>
          <a:prstGeom prst="rect">
            <a:avLst/>
          </a:prstGeom>
          <a:solidFill>
            <a:schemeClr val="accent4">
              <a:lumMod val="60000"/>
              <a:lumOff val="40000"/>
            </a:schemeClr>
          </a:solidFill>
          <a:ln>
            <a:solidFill>
              <a:srgbClr val="002060"/>
            </a:solidFill>
          </a:ln>
          <a:effectLst/>
          <a:extLst/>
        </p:spPr>
        <p:txBody>
          <a:bodyPr lIns="0" tIns="36000" rIns="0" bIns="36000" anchor="ctr">
            <a:spAutoFit/>
          </a:bodyPr>
          <a:lstStyle/>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defRPr/>
            </a:pPr>
            <a:r>
              <a:rPr lang="es-ES_tradnl" sz="1500" dirty="0">
                <a:solidFill>
                  <a:prstClr val="black"/>
                </a:solidFill>
                <a:ea typeface="ヒラギノ角ゴ ProN W3" charset="0"/>
                <a:cs typeface="ヒラギノ角ゴ ProN W3" charset="0"/>
              </a:rPr>
              <a:t>IDPP4 </a:t>
            </a:r>
            <a:endParaRPr lang="es-ES_tradnl" sz="1500" baseline="30000" dirty="0">
              <a:solidFill>
                <a:prstClr val="black"/>
              </a:solidFill>
              <a:ea typeface="ヒラギノ角ゴ ProN W3" charset="0"/>
              <a:cs typeface="ヒラギノ角ゴ ProN W3" charset="0"/>
            </a:endParaRPr>
          </a:p>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defRPr/>
            </a:pPr>
            <a:r>
              <a:rPr lang="es-ES_tradnl" sz="1500" dirty="0">
                <a:solidFill>
                  <a:prstClr val="black"/>
                </a:solidFill>
                <a:ea typeface="ヒラギノ角ゴ ProN W3" charset="0"/>
                <a:cs typeface="ヒラギノ角ゴ ProN W3" charset="0"/>
              </a:rPr>
              <a:t>sulfonilurea </a:t>
            </a:r>
          </a:p>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defRPr/>
            </a:pPr>
            <a:r>
              <a:rPr lang="es-ES_tradnl" sz="1500" dirty="0">
                <a:solidFill>
                  <a:prstClr val="black"/>
                </a:solidFill>
                <a:ea typeface="ヒラギノ角ゴ ProN W3" charset="0"/>
                <a:cs typeface="ヒラギノ角ゴ ProN W3" charset="0"/>
              </a:rPr>
              <a:t>o </a:t>
            </a:r>
            <a:r>
              <a:rPr lang="es-ES_tradnl" sz="1500" dirty="0" err="1">
                <a:solidFill>
                  <a:prstClr val="black"/>
                </a:solidFill>
                <a:ea typeface="ヒラギノ角ゴ ProN W3" charset="0"/>
                <a:cs typeface="ヒラギノ角ゴ ProN W3" charset="0"/>
              </a:rPr>
              <a:t>glinida</a:t>
            </a:r>
            <a:endParaRPr lang="es-ES_tradnl" sz="1500" dirty="0">
              <a:solidFill>
                <a:prstClr val="black"/>
              </a:solidFill>
              <a:ea typeface="ヒラギノ角ゴ ProN W3" charset="0"/>
              <a:cs typeface="ヒラギノ角ゴ ProN W3" charset="0"/>
            </a:endParaRPr>
          </a:p>
        </p:txBody>
      </p:sp>
      <p:sp>
        <p:nvSpPr>
          <p:cNvPr id="97" name="Rectangle 144"/>
          <p:cNvSpPr>
            <a:spLocks noChangeArrowheads="1"/>
          </p:cNvSpPr>
          <p:nvPr/>
        </p:nvSpPr>
        <p:spPr bwMode="auto">
          <a:xfrm>
            <a:off x="8858456" y="2855787"/>
            <a:ext cx="2664296" cy="996033"/>
          </a:xfrm>
          <a:prstGeom prst="rect">
            <a:avLst/>
          </a:prstGeom>
          <a:solidFill>
            <a:schemeClr val="accent4">
              <a:lumMod val="40000"/>
              <a:lumOff val="60000"/>
            </a:schemeClr>
          </a:solidFill>
          <a:ln>
            <a:solidFill>
              <a:srgbClr val="002060"/>
            </a:solidFill>
          </a:ln>
          <a:effectLst/>
          <a:extLst/>
        </p:spPr>
        <p:txBody>
          <a:bodyPr wrap="square" lIns="0" tIns="36000" rIns="0" bIns="36000" anchor="ctr">
            <a:spAutoFit/>
          </a:bodyPr>
          <a:lstStyle/>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defRPr/>
            </a:pPr>
            <a:r>
              <a:rPr lang="es-ES_tradnl" sz="1500" dirty="0">
                <a:solidFill>
                  <a:prstClr val="black"/>
                </a:solidFill>
                <a:ea typeface="ヒラギノ角ゴ ProN W3" charset="0"/>
                <a:cs typeface="ヒラギノ角ゴ ProN W3" charset="0"/>
              </a:rPr>
              <a:t>Metformina + sulfonilurea o </a:t>
            </a:r>
            <a:r>
              <a:rPr lang="es-ES_tradnl" sz="1500" dirty="0" err="1">
                <a:solidFill>
                  <a:prstClr val="black"/>
                </a:solidFill>
                <a:ea typeface="ヒラギノ角ゴ ProN W3" charset="0"/>
                <a:cs typeface="ヒラギノ角ゴ ProN W3" charset="0"/>
              </a:rPr>
              <a:t>glinida</a:t>
            </a:r>
            <a:r>
              <a:rPr lang="es-ES_tradnl" sz="1500" dirty="0">
                <a:solidFill>
                  <a:prstClr val="black"/>
                </a:solidFill>
                <a:ea typeface="ヒラギノ角ゴ ProN W3" charset="0"/>
                <a:cs typeface="ヒラギノ角ゴ ProN W3" charset="0"/>
              </a:rPr>
              <a:t> o análogos GLP-1</a:t>
            </a:r>
          </a:p>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defRPr/>
            </a:pPr>
            <a:r>
              <a:rPr lang="es-ES_tradnl" sz="1500" dirty="0">
                <a:solidFill>
                  <a:prstClr val="black"/>
                </a:solidFill>
                <a:ea typeface="ヒラギノ角ゴ ProN W3" charset="0"/>
                <a:cs typeface="ヒラギノ角ゴ ProN W3" charset="0"/>
              </a:rPr>
              <a:t>IDPP4  + sulfonilurea o glinida</a:t>
            </a:r>
          </a:p>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defRPr/>
            </a:pPr>
            <a:r>
              <a:rPr lang="es-ES_tradnl" sz="1500" dirty="0" err="1">
                <a:solidFill>
                  <a:prstClr val="black"/>
                </a:solidFill>
                <a:ea typeface="ヒラギノ角ゴ ProN W3" charset="0"/>
                <a:cs typeface="ヒラギノ角ゴ ProN W3" charset="0"/>
              </a:rPr>
              <a:t>Sulfonilurea</a:t>
            </a:r>
            <a:r>
              <a:rPr lang="es-ES_tradnl" sz="1500" dirty="0">
                <a:solidFill>
                  <a:prstClr val="black"/>
                </a:solidFill>
                <a:ea typeface="ヒラギノ角ゴ ProN W3" charset="0"/>
                <a:cs typeface="ヒラギノ角ゴ ProN W3" charset="0"/>
              </a:rPr>
              <a:t> o </a:t>
            </a:r>
            <a:r>
              <a:rPr lang="es-ES_tradnl" sz="1500" dirty="0" err="1">
                <a:solidFill>
                  <a:prstClr val="black"/>
                </a:solidFill>
                <a:ea typeface="ヒラギノ角ゴ ProN W3" charset="0"/>
                <a:cs typeface="ヒラギノ角ゴ ProN W3" charset="0"/>
              </a:rPr>
              <a:t>glinida</a:t>
            </a:r>
            <a:r>
              <a:rPr lang="es-ES_tradnl" sz="1500" dirty="0">
                <a:solidFill>
                  <a:prstClr val="black"/>
                </a:solidFill>
                <a:ea typeface="ヒラギノ角ゴ ProN W3" charset="0"/>
                <a:cs typeface="ヒラギノ角ゴ ProN W3" charset="0"/>
              </a:rPr>
              <a:t> + análogos GLP-1</a:t>
            </a:r>
          </a:p>
        </p:txBody>
      </p:sp>
      <p:sp>
        <p:nvSpPr>
          <p:cNvPr id="98" name="Rectangle 47"/>
          <p:cNvSpPr>
            <a:spLocks noChangeArrowheads="1"/>
          </p:cNvSpPr>
          <p:nvPr/>
        </p:nvSpPr>
        <p:spPr bwMode="auto">
          <a:xfrm>
            <a:off x="9819491" y="4365105"/>
            <a:ext cx="1930400" cy="634395"/>
          </a:xfrm>
          <a:prstGeom prst="rect">
            <a:avLst/>
          </a:prstGeom>
          <a:solidFill>
            <a:srgbClr val="002060"/>
          </a:solidFill>
          <a:ln>
            <a:noFill/>
          </a:ln>
          <a:effectLst/>
          <a:extLst/>
        </p:spPr>
        <p:txBody>
          <a:bodyPr lIns="0" tIns="36000" rIns="0" bIns="36000" anchor="ctr">
            <a:spAutoFit/>
          </a:bodyPr>
          <a:lstStyle/>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defRPr/>
            </a:pPr>
            <a:r>
              <a:rPr lang="es-ES_tradnl" sz="1500" dirty="0">
                <a:solidFill>
                  <a:srgbClr val="FFC000"/>
                </a:solidFill>
                <a:latin typeface="Gill Sans MT" charset="0"/>
                <a:ea typeface="ヒラギノ角ゴ ProN W3" charset="0"/>
                <a:cs typeface="ヒラギノ角ゴ ProN W3" charset="0"/>
              </a:rPr>
              <a:t>IDPP4</a:t>
            </a:r>
            <a:endParaRPr lang="es-ES_tradnl" sz="1500" baseline="30000" dirty="0">
              <a:solidFill>
                <a:srgbClr val="FFC000"/>
              </a:solidFill>
              <a:latin typeface="Gill Sans MT" charset="0"/>
              <a:ea typeface="ヒラギノ角ゴ ProN W3" charset="0"/>
              <a:cs typeface="ヒラギノ角ゴ ProN W3" charset="0"/>
            </a:endParaRPr>
          </a:p>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defRPr/>
            </a:pPr>
            <a:r>
              <a:rPr lang="es-ES_tradnl" sz="1500" dirty="0">
                <a:solidFill>
                  <a:srgbClr val="FFC000"/>
                </a:solidFill>
                <a:latin typeface="Gill Sans MT" charset="0"/>
                <a:ea typeface="ヒラギノ角ゴ ProN W3" charset="0"/>
                <a:cs typeface="ヒラギノ角ゴ ProN W3" charset="0"/>
              </a:rPr>
              <a:t>+ sulfonilurea o glinida</a:t>
            </a:r>
          </a:p>
          <a:p>
            <a:pPr algn="ctr" defTabSz="330200">
              <a:lnSpc>
                <a:spcPct val="80000"/>
              </a:lnSpc>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defRPr/>
            </a:pPr>
            <a:r>
              <a:rPr lang="es-ES_tradnl" sz="1500" dirty="0">
                <a:solidFill>
                  <a:srgbClr val="FFC000"/>
                </a:solidFill>
                <a:latin typeface="Gill Sans MT" charset="0"/>
                <a:ea typeface="ヒラギノ角ゴ ProN W3" charset="0"/>
                <a:cs typeface="ヒラギノ角ゴ ProN W3" charset="0"/>
              </a:rPr>
              <a:t>+ Insulina basal</a:t>
            </a:r>
          </a:p>
        </p:txBody>
      </p:sp>
      <p:sp>
        <p:nvSpPr>
          <p:cNvPr id="99" name="Text Box 147"/>
          <p:cNvSpPr txBox="1">
            <a:spLocks noChangeArrowheads="1"/>
          </p:cNvSpPr>
          <p:nvPr/>
        </p:nvSpPr>
        <p:spPr bwMode="auto">
          <a:xfrm>
            <a:off x="9074032" y="1484189"/>
            <a:ext cx="1223962" cy="304800"/>
          </a:xfrm>
          <a:prstGeom prst="rect">
            <a:avLst/>
          </a:prstGeom>
          <a:noFill/>
          <a:ln w="9525">
            <a:noFill/>
            <a:miter lim="800000"/>
            <a:headEnd/>
            <a:tailEnd/>
          </a:ln>
        </p:spPr>
        <p:txBody>
          <a:bodyPr>
            <a:spAutoFit/>
          </a:bodyPr>
          <a:lstStyle/>
          <a:p>
            <a:pPr algn="ctr">
              <a:spcBef>
                <a:spcPct val="50000"/>
              </a:spcBef>
            </a:pPr>
            <a:r>
              <a:rPr lang="es-ES" sz="1400" b="1">
                <a:solidFill>
                  <a:prstClr val="black"/>
                </a:solidFill>
              </a:rPr>
              <a:t>Alternativas</a:t>
            </a:r>
          </a:p>
        </p:txBody>
      </p:sp>
      <p:sp>
        <p:nvSpPr>
          <p:cNvPr id="100" name="Line 11"/>
          <p:cNvSpPr>
            <a:spLocks noChangeShapeType="1"/>
          </p:cNvSpPr>
          <p:nvPr/>
        </p:nvSpPr>
        <p:spPr bwMode="auto">
          <a:xfrm flipV="1">
            <a:off x="7921507" y="3644776"/>
            <a:ext cx="0" cy="215900"/>
          </a:xfrm>
          <a:prstGeom prst="line">
            <a:avLst/>
          </a:prstGeom>
          <a:noFill/>
          <a:ln w="25560">
            <a:solidFill>
              <a:srgbClr val="0000FF"/>
            </a:solidFill>
            <a:miter lim="800000"/>
            <a:headEnd type="triangle" w="med" len="med"/>
            <a:tailEnd/>
          </a:ln>
        </p:spPr>
        <p:txBody>
          <a:bodyPr lIns="67364" tIns="33682" rIns="67364" bIns="33682"/>
          <a:lstStyle/>
          <a:p>
            <a:endParaRPr lang="es-ES_tradnl">
              <a:solidFill>
                <a:prstClr val="black"/>
              </a:solidFill>
            </a:endParaRPr>
          </a:p>
        </p:txBody>
      </p:sp>
      <p:sp>
        <p:nvSpPr>
          <p:cNvPr id="101" name="Line 50"/>
          <p:cNvSpPr>
            <a:spLocks noChangeShapeType="1"/>
          </p:cNvSpPr>
          <p:nvPr/>
        </p:nvSpPr>
        <p:spPr bwMode="auto">
          <a:xfrm flipH="1" flipV="1">
            <a:off x="8723811" y="4941168"/>
            <a:ext cx="2" cy="360041"/>
          </a:xfrm>
          <a:prstGeom prst="line">
            <a:avLst/>
          </a:prstGeom>
          <a:noFill/>
          <a:ln w="25560">
            <a:solidFill>
              <a:srgbClr val="0000FF"/>
            </a:solidFill>
            <a:miter lim="800000"/>
            <a:headEnd type="triangle" w="med" len="med"/>
            <a:tailEnd/>
          </a:ln>
        </p:spPr>
        <p:txBody>
          <a:bodyPr lIns="67364" tIns="33682" rIns="67364" bIns="33682"/>
          <a:lstStyle/>
          <a:p>
            <a:endParaRPr lang="es-ES_tradnl">
              <a:solidFill>
                <a:prstClr val="black"/>
              </a:solidFill>
            </a:endParaRPr>
          </a:p>
        </p:txBody>
      </p:sp>
      <p:sp>
        <p:nvSpPr>
          <p:cNvPr id="102" name="Line 50"/>
          <p:cNvSpPr>
            <a:spLocks noChangeShapeType="1"/>
          </p:cNvSpPr>
          <p:nvPr/>
        </p:nvSpPr>
        <p:spPr bwMode="auto">
          <a:xfrm flipH="1" flipV="1">
            <a:off x="6995622" y="5013176"/>
            <a:ext cx="9400" cy="288577"/>
          </a:xfrm>
          <a:prstGeom prst="line">
            <a:avLst/>
          </a:prstGeom>
          <a:noFill/>
          <a:ln w="25560">
            <a:solidFill>
              <a:srgbClr val="0000FF"/>
            </a:solidFill>
            <a:miter lim="800000"/>
            <a:headEnd type="triangle" w="med" len="med"/>
            <a:tailEnd/>
          </a:ln>
        </p:spPr>
        <p:txBody>
          <a:bodyPr lIns="67364" tIns="33682" rIns="67364" bIns="33682"/>
          <a:lstStyle/>
          <a:p>
            <a:endParaRPr lang="es-ES_tradnl">
              <a:solidFill>
                <a:prstClr val="black"/>
              </a:solidFill>
            </a:endParaRPr>
          </a:p>
        </p:txBody>
      </p:sp>
      <p:sp>
        <p:nvSpPr>
          <p:cNvPr id="103" name="Line 11"/>
          <p:cNvSpPr>
            <a:spLocks noChangeShapeType="1"/>
          </p:cNvSpPr>
          <p:nvPr/>
        </p:nvSpPr>
        <p:spPr bwMode="auto">
          <a:xfrm flipH="1" flipV="1">
            <a:off x="3899278" y="1628924"/>
            <a:ext cx="0" cy="215900"/>
          </a:xfrm>
          <a:prstGeom prst="line">
            <a:avLst/>
          </a:prstGeom>
          <a:noFill/>
          <a:ln w="25560">
            <a:solidFill>
              <a:srgbClr val="0000FF"/>
            </a:solidFill>
            <a:miter lim="800000"/>
            <a:headEnd type="triangle" w="med" len="med"/>
            <a:tailEnd/>
          </a:ln>
        </p:spPr>
        <p:txBody>
          <a:bodyPr lIns="67364" tIns="33682" rIns="67364" bIns="33682"/>
          <a:lstStyle/>
          <a:p>
            <a:endParaRPr lang="es-ES_tradnl">
              <a:solidFill>
                <a:prstClr val="black"/>
              </a:solidFill>
            </a:endParaRPr>
          </a:p>
        </p:txBody>
      </p:sp>
      <p:cxnSp>
        <p:nvCxnSpPr>
          <p:cNvPr id="104" name="Conector recto 103"/>
          <p:cNvCxnSpPr/>
          <p:nvPr/>
        </p:nvCxnSpPr>
        <p:spPr>
          <a:xfrm>
            <a:off x="8497769" y="2133476"/>
            <a:ext cx="647700" cy="0"/>
          </a:xfrm>
          <a:prstGeom prst="line">
            <a:avLst/>
          </a:prstGeom>
          <a:ln>
            <a:solidFill>
              <a:srgbClr val="606060"/>
            </a:solidFill>
            <a:prstDash val="sysDash"/>
            <a:headEnd type="none"/>
            <a:tailEnd type="arrow"/>
          </a:ln>
        </p:spPr>
        <p:style>
          <a:lnRef idx="1">
            <a:schemeClr val="dk1"/>
          </a:lnRef>
          <a:fillRef idx="0">
            <a:schemeClr val="dk1"/>
          </a:fillRef>
          <a:effectRef idx="0">
            <a:schemeClr val="dk1"/>
          </a:effectRef>
          <a:fontRef idx="minor">
            <a:schemeClr val="tx1"/>
          </a:fontRef>
        </p:style>
      </p:cxnSp>
      <p:cxnSp>
        <p:nvCxnSpPr>
          <p:cNvPr id="105" name="Conector recto 104"/>
          <p:cNvCxnSpPr/>
          <p:nvPr/>
        </p:nvCxnSpPr>
        <p:spPr>
          <a:xfrm flipV="1">
            <a:off x="8579799" y="3356993"/>
            <a:ext cx="216223" cy="447"/>
          </a:xfrm>
          <a:prstGeom prst="line">
            <a:avLst/>
          </a:prstGeom>
          <a:ln>
            <a:solidFill>
              <a:srgbClr val="606060"/>
            </a:solidFill>
            <a:prstDash val="sysDash"/>
            <a:headEnd type="none"/>
            <a:tailEnd type="arrow"/>
          </a:ln>
        </p:spPr>
        <p:style>
          <a:lnRef idx="1">
            <a:schemeClr val="dk1"/>
          </a:lnRef>
          <a:fillRef idx="0">
            <a:schemeClr val="dk1"/>
          </a:fillRef>
          <a:effectRef idx="0">
            <a:schemeClr val="dk1"/>
          </a:effectRef>
          <a:fontRef idx="minor">
            <a:schemeClr val="tx1"/>
          </a:fontRef>
        </p:style>
      </p:cxnSp>
      <p:cxnSp>
        <p:nvCxnSpPr>
          <p:cNvPr id="106" name="Conector recto 105"/>
          <p:cNvCxnSpPr/>
          <p:nvPr/>
        </p:nvCxnSpPr>
        <p:spPr>
          <a:xfrm flipV="1">
            <a:off x="9515903" y="4725144"/>
            <a:ext cx="297977" cy="720"/>
          </a:xfrm>
          <a:prstGeom prst="line">
            <a:avLst/>
          </a:prstGeom>
          <a:ln>
            <a:solidFill>
              <a:srgbClr val="606060"/>
            </a:solidFill>
            <a:prstDash val="sysDash"/>
            <a:headEnd type="none"/>
            <a:tailEnd type="arrow"/>
          </a:ln>
        </p:spPr>
        <p:style>
          <a:lnRef idx="1">
            <a:schemeClr val="dk1"/>
          </a:lnRef>
          <a:fillRef idx="0">
            <a:schemeClr val="dk1"/>
          </a:fillRef>
          <a:effectRef idx="0">
            <a:schemeClr val="dk1"/>
          </a:effectRef>
          <a:fontRef idx="minor">
            <a:schemeClr val="tx1"/>
          </a:fontRef>
        </p:style>
      </p:cxnSp>
      <p:sp>
        <p:nvSpPr>
          <p:cNvPr id="107" name="Line 11"/>
          <p:cNvSpPr>
            <a:spLocks noChangeShapeType="1"/>
          </p:cNvSpPr>
          <p:nvPr/>
        </p:nvSpPr>
        <p:spPr bwMode="auto">
          <a:xfrm flipV="1">
            <a:off x="3899278" y="2277270"/>
            <a:ext cx="0" cy="287337"/>
          </a:xfrm>
          <a:prstGeom prst="line">
            <a:avLst/>
          </a:prstGeom>
          <a:noFill/>
          <a:ln w="25560">
            <a:solidFill>
              <a:srgbClr val="0000FF"/>
            </a:solidFill>
            <a:miter lim="800000"/>
            <a:headEnd type="triangle" w="med" len="med"/>
            <a:tailEnd/>
          </a:ln>
        </p:spPr>
        <p:txBody>
          <a:bodyPr lIns="67364" tIns="33682" rIns="67364" bIns="33682"/>
          <a:lstStyle/>
          <a:p>
            <a:endParaRPr lang="es-ES_tradnl">
              <a:solidFill>
                <a:prstClr val="black"/>
              </a:solidFill>
            </a:endParaRPr>
          </a:p>
        </p:txBody>
      </p:sp>
      <p:sp>
        <p:nvSpPr>
          <p:cNvPr id="108" name="Line 44"/>
          <p:cNvSpPr>
            <a:spLocks noChangeShapeType="1"/>
          </p:cNvSpPr>
          <p:nvPr/>
        </p:nvSpPr>
        <p:spPr bwMode="auto">
          <a:xfrm flipH="1">
            <a:off x="3899278" y="4149080"/>
            <a:ext cx="3888432" cy="0"/>
          </a:xfrm>
          <a:prstGeom prst="line">
            <a:avLst/>
          </a:prstGeom>
          <a:noFill/>
          <a:ln w="25560">
            <a:solidFill>
              <a:srgbClr val="0000FF"/>
            </a:solidFill>
            <a:prstDash val="sysDash"/>
            <a:miter lim="800000"/>
            <a:headEnd type="triangle" w="med" len="med"/>
            <a:tailEnd/>
          </a:ln>
        </p:spPr>
        <p:txBody>
          <a:bodyPr lIns="67364" tIns="33682" rIns="67364" bIns="33682"/>
          <a:lstStyle/>
          <a:p>
            <a:endParaRPr lang="es-ES_tradnl">
              <a:solidFill>
                <a:prstClr val="black"/>
              </a:solidFill>
            </a:endParaRPr>
          </a:p>
        </p:txBody>
      </p:sp>
      <p:sp>
        <p:nvSpPr>
          <p:cNvPr id="109" name="Rectangle 13"/>
          <p:cNvSpPr>
            <a:spLocks noChangeArrowheads="1"/>
          </p:cNvSpPr>
          <p:nvPr/>
        </p:nvSpPr>
        <p:spPr bwMode="auto">
          <a:xfrm>
            <a:off x="6842008" y="3860676"/>
            <a:ext cx="2160587" cy="215900"/>
          </a:xfrm>
          <a:prstGeom prst="rect">
            <a:avLst/>
          </a:prstGeom>
          <a:noFill/>
          <a:ln w="12600">
            <a:solidFill>
              <a:srgbClr val="000000"/>
            </a:solidFill>
            <a:prstDash val="sysDot"/>
            <a:miter lim="800000"/>
            <a:headEnd/>
            <a:tailEnd/>
          </a:ln>
        </p:spPr>
        <p:txBody>
          <a:bodyPr lIns="36000" tIns="46800" rIns="36000" bIns="46800" anchor="ctr"/>
          <a:lstStyle/>
          <a:p>
            <a:pPr algn="ctr" defTabSz="330200">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000">
                <a:solidFill>
                  <a:srgbClr val="000000"/>
                </a:solidFill>
                <a:ea typeface="ヒラギノ角ゴ ProN W3" charset="-128"/>
              </a:rPr>
              <a:t>No se alcanza el objetivo  de HbA1c *</a:t>
            </a:r>
          </a:p>
        </p:txBody>
      </p:sp>
      <p:sp>
        <p:nvSpPr>
          <p:cNvPr id="110" name="Rectangle 13"/>
          <p:cNvSpPr>
            <a:spLocks noChangeArrowheads="1"/>
          </p:cNvSpPr>
          <p:nvPr/>
        </p:nvSpPr>
        <p:spPr bwMode="auto">
          <a:xfrm>
            <a:off x="6842008" y="5301208"/>
            <a:ext cx="2160587" cy="215900"/>
          </a:xfrm>
          <a:prstGeom prst="rect">
            <a:avLst/>
          </a:prstGeom>
          <a:noFill/>
          <a:ln w="12600">
            <a:solidFill>
              <a:srgbClr val="000000"/>
            </a:solidFill>
            <a:prstDash val="sysDot"/>
            <a:miter lim="800000"/>
            <a:headEnd/>
            <a:tailEnd/>
          </a:ln>
        </p:spPr>
        <p:txBody>
          <a:bodyPr lIns="36000" tIns="46800" rIns="36000" bIns="46800" anchor="ctr"/>
          <a:lstStyle/>
          <a:p>
            <a:pPr algn="ctr" defTabSz="330200">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Lst>
            </a:pPr>
            <a:r>
              <a:rPr lang="es-ES_tradnl" sz="1000" dirty="0">
                <a:solidFill>
                  <a:srgbClr val="000000"/>
                </a:solidFill>
                <a:ea typeface="ヒラギノ角ゴ ProN W3" charset="-128"/>
              </a:rPr>
              <a:t>No se alcanza el objetivo  de HbA1c *</a:t>
            </a:r>
          </a:p>
        </p:txBody>
      </p:sp>
      <p:sp>
        <p:nvSpPr>
          <p:cNvPr id="111" name="CuadroTexto 7"/>
          <p:cNvSpPr txBox="1">
            <a:spLocks noChangeArrowheads="1"/>
          </p:cNvSpPr>
          <p:nvPr/>
        </p:nvSpPr>
        <p:spPr bwMode="auto">
          <a:xfrm>
            <a:off x="3126472" y="5883451"/>
            <a:ext cx="2179507" cy="492443"/>
          </a:xfrm>
          <a:prstGeom prst="rect">
            <a:avLst/>
          </a:prstGeom>
          <a:noFill/>
          <a:ln w="9525">
            <a:noFill/>
            <a:miter lim="800000"/>
            <a:headEnd/>
            <a:tailEnd/>
          </a:ln>
        </p:spPr>
        <p:txBody>
          <a:bodyPr wrap="none">
            <a:spAutoFit/>
          </a:bodyPr>
          <a:lstStyle/>
          <a:p>
            <a:r>
              <a:rPr lang="es-ES" sz="1300" b="1" dirty="0">
                <a:solidFill>
                  <a:srgbClr val="C00000"/>
                </a:solidFill>
              </a:rPr>
              <a:t>Pacientes frágiles : 7,6 -8,5 %</a:t>
            </a:r>
          </a:p>
          <a:p>
            <a:r>
              <a:rPr lang="es-ES" sz="1300" b="1" dirty="0">
                <a:solidFill>
                  <a:srgbClr val="C00000"/>
                </a:solidFill>
              </a:rPr>
              <a:t>Pacientes no frágiles: 7-7,5%</a:t>
            </a:r>
          </a:p>
        </p:txBody>
      </p:sp>
      <p:sp>
        <p:nvSpPr>
          <p:cNvPr id="112" name="CuadroTexto 111"/>
          <p:cNvSpPr txBox="1"/>
          <p:nvPr/>
        </p:nvSpPr>
        <p:spPr>
          <a:xfrm>
            <a:off x="5555462" y="1628801"/>
            <a:ext cx="441422" cy="646331"/>
          </a:xfrm>
          <a:prstGeom prst="rect">
            <a:avLst/>
          </a:prstGeom>
          <a:noFill/>
        </p:spPr>
        <p:txBody>
          <a:bodyPr wrap="none">
            <a:spAutoFit/>
          </a:bodyPr>
          <a:lstStyle/>
          <a:p>
            <a:pPr>
              <a:defRPr/>
            </a:pPr>
            <a:r>
              <a:rPr lang="es-ES" sz="3600" b="1" dirty="0">
                <a:ln w="18000">
                  <a:solidFill>
                    <a:srgbClr val="009DD9">
                      <a:satMod val="140000"/>
                    </a:srgbClr>
                  </a:solidFill>
                  <a:prstDash val="solid"/>
                  <a:miter lim="800000"/>
                </a:ln>
                <a:noFill/>
                <a:effectLst>
                  <a:outerShdw blurRad="25500" dist="23000" dir="7020000" algn="tl">
                    <a:srgbClr val="000000">
                      <a:alpha val="50000"/>
                    </a:srgbClr>
                  </a:outerShdw>
                </a:effectLst>
                <a:latin typeface="Arial" charset="0"/>
                <a:ea typeface="ＭＳ Ｐゴシック" charset="0"/>
                <a:cs typeface="ＭＳ Ｐゴシック" charset="0"/>
              </a:rPr>
              <a:t>1</a:t>
            </a:r>
          </a:p>
        </p:txBody>
      </p:sp>
      <p:sp>
        <p:nvSpPr>
          <p:cNvPr id="113" name="CuadroTexto 112"/>
          <p:cNvSpPr txBox="1"/>
          <p:nvPr/>
        </p:nvSpPr>
        <p:spPr>
          <a:xfrm>
            <a:off x="5627470" y="2996953"/>
            <a:ext cx="441422" cy="646331"/>
          </a:xfrm>
          <a:prstGeom prst="rect">
            <a:avLst/>
          </a:prstGeom>
          <a:noFill/>
        </p:spPr>
        <p:txBody>
          <a:bodyPr wrap="none">
            <a:spAutoFit/>
          </a:bodyPr>
          <a:lstStyle/>
          <a:p>
            <a:pPr>
              <a:defRPr/>
            </a:pPr>
            <a:r>
              <a:rPr lang="es-ES" sz="3600" b="1" dirty="0">
                <a:ln w="18000">
                  <a:solidFill>
                    <a:srgbClr val="009DD9">
                      <a:satMod val="140000"/>
                    </a:srgbClr>
                  </a:solidFill>
                  <a:prstDash val="solid"/>
                  <a:miter lim="800000"/>
                </a:ln>
                <a:noFill/>
                <a:effectLst>
                  <a:outerShdw blurRad="25500" dist="23000" dir="7020000" algn="tl">
                    <a:srgbClr val="000000">
                      <a:alpha val="50000"/>
                    </a:srgbClr>
                  </a:outerShdw>
                </a:effectLst>
                <a:latin typeface="Arial" charset="0"/>
                <a:ea typeface="ＭＳ Ｐゴシック" charset="0"/>
                <a:cs typeface="ＭＳ Ｐゴシック" charset="0"/>
              </a:rPr>
              <a:t>2</a:t>
            </a:r>
          </a:p>
        </p:txBody>
      </p:sp>
      <p:sp>
        <p:nvSpPr>
          <p:cNvPr id="114" name="CuadroTexto 113"/>
          <p:cNvSpPr txBox="1"/>
          <p:nvPr/>
        </p:nvSpPr>
        <p:spPr>
          <a:xfrm>
            <a:off x="5626973" y="4366846"/>
            <a:ext cx="441422" cy="646331"/>
          </a:xfrm>
          <a:prstGeom prst="rect">
            <a:avLst/>
          </a:prstGeom>
          <a:noFill/>
        </p:spPr>
        <p:txBody>
          <a:bodyPr wrap="none">
            <a:spAutoFit/>
          </a:bodyPr>
          <a:lstStyle/>
          <a:p>
            <a:pPr>
              <a:defRPr/>
            </a:pPr>
            <a:r>
              <a:rPr lang="es-ES" sz="3600" b="1" dirty="0">
                <a:ln w="18000">
                  <a:solidFill>
                    <a:srgbClr val="009DD9">
                      <a:satMod val="140000"/>
                    </a:srgbClr>
                  </a:solidFill>
                  <a:prstDash val="solid"/>
                  <a:miter lim="800000"/>
                </a:ln>
                <a:noFill/>
                <a:effectLst>
                  <a:outerShdw blurRad="25500" dist="23000" dir="7020000" algn="tl">
                    <a:srgbClr val="000000">
                      <a:alpha val="50000"/>
                    </a:srgbClr>
                  </a:outerShdw>
                </a:effectLst>
                <a:latin typeface="Arial" charset="0"/>
                <a:ea typeface="ＭＳ Ｐゴシック" charset="0"/>
                <a:cs typeface="ＭＳ Ｐゴシック" charset="0"/>
              </a:rPr>
              <a:t>3</a:t>
            </a:r>
          </a:p>
        </p:txBody>
      </p:sp>
      <p:sp>
        <p:nvSpPr>
          <p:cNvPr id="115" name="CuadroTexto 114"/>
          <p:cNvSpPr txBox="1"/>
          <p:nvPr/>
        </p:nvSpPr>
        <p:spPr>
          <a:xfrm>
            <a:off x="5627470" y="5661248"/>
            <a:ext cx="441422" cy="646331"/>
          </a:xfrm>
          <a:prstGeom prst="rect">
            <a:avLst/>
          </a:prstGeom>
          <a:noFill/>
        </p:spPr>
        <p:txBody>
          <a:bodyPr wrap="none">
            <a:spAutoFit/>
          </a:bodyPr>
          <a:lstStyle/>
          <a:p>
            <a:pPr>
              <a:defRPr/>
            </a:pPr>
            <a:r>
              <a:rPr lang="es-ES" sz="3600" b="1" dirty="0">
                <a:ln w="18000">
                  <a:solidFill>
                    <a:srgbClr val="009DD9">
                      <a:satMod val="140000"/>
                    </a:srgbClr>
                  </a:solidFill>
                  <a:prstDash val="solid"/>
                  <a:miter lim="800000"/>
                </a:ln>
                <a:noFill/>
                <a:effectLst>
                  <a:outerShdw blurRad="25500" dist="23000" dir="7020000" algn="tl">
                    <a:srgbClr val="000000">
                      <a:alpha val="50000"/>
                    </a:srgbClr>
                  </a:outerShdw>
                </a:effectLst>
                <a:latin typeface="Arial" charset="0"/>
                <a:ea typeface="ＭＳ Ｐゴシック" charset="0"/>
                <a:cs typeface="ＭＳ Ｐゴシック" charset="0"/>
              </a:rPr>
              <a:t>4</a:t>
            </a:r>
          </a:p>
        </p:txBody>
      </p:sp>
      <p:sp>
        <p:nvSpPr>
          <p:cNvPr id="117" name="52 CuadroTexto"/>
          <p:cNvSpPr txBox="1"/>
          <p:nvPr/>
        </p:nvSpPr>
        <p:spPr>
          <a:xfrm>
            <a:off x="263352" y="404664"/>
            <a:ext cx="3071664" cy="2246769"/>
          </a:xfrm>
          <a:prstGeom prst="rect">
            <a:avLst/>
          </a:prstGeom>
          <a:noFill/>
        </p:spPr>
        <p:txBody>
          <a:bodyPr wrap="square" rtlCol="0">
            <a:spAutoFit/>
          </a:bodyPr>
          <a:lstStyle/>
          <a:p>
            <a:r>
              <a:rPr lang="es-ES_tradnl" sz="2800" b="1" dirty="0">
                <a:solidFill>
                  <a:srgbClr val="004586"/>
                </a:solidFill>
              </a:rPr>
              <a:t>Algoritmo terapéutico de la diabetes mellitus tipo 2 en el anciano</a:t>
            </a:r>
          </a:p>
        </p:txBody>
      </p:sp>
      <p:sp>
        <p:nvSpPr>
          <p:cNvPr id="118" name="Line 44"/>
          <p:cNvSpPr>
            <a:spLocks noChangeShapeType="1"/>
          </p:cNvSpPr>
          <p:nvPr/>
        </p:nvSpPr>
        <p:spPr bwMode="auto">
          <a:xfrm flipH="1" flipV="1">
            <a:off x="5267430" y="2708920"/>
            <a:ext cx="2592288" cy="360040"/>
          </a:xfrm>
          <a:prstGeom prst="line">
            <a:avLst/>
          </a:prstGeom>
          <a:noFill/>
          <a:ln w="25560">
            <a:solidFill>
              <a:srgbClr val="0000FF"/>
            </a:solidFill>
            <a:prstDash val="sysDash"/>
            <a:miter lim="800000"/>
            <a:headEnd type="triangle" w="med" len="med"/>
            <a:tailEnd/>
          </a:ln>
        </p:spPr>
        <p:txBody>
          <a:bodyPr lIns="67364" tIns="33682" rIns="67364" bIns="33682"/>
          <a:lstStyle/>
          <a:p>
            <a:endParaRPr lang="es-ES_tradnl">
              <a:solidFill>
                <a:prstClr val="black"/>
              </a:solidFill>
            </a:endParaRPr>
          </a:p>
        </p:txBody>
      </p:sp>
      <p:sp>
        <p:nvSpPr>
          <p:cNvPr id="119" name="Line 44"/>
          <p:cNvSpPr>
            <a:spLocks noChangeShapeType="1"/>
          </p:cNvSpPr>
          <p:nvPr/>
        </p:nvSpPr>
        <p:spPr bwMode="auto">
          <a:xfrm flipH="1" flipV="1">
            <a:off x="5267430" y="1412776"/>
            <a:ext cx="0" cy="1296144"/>
          </a:xfrm>
          <a:prstGeom prst="line">
            <a:avLst/>
          </a:prstGeom>
          <a:noFill/>
          <a:ln w="25560">
            <a:solidFill>
              <a:srgbClr val="0000FF"/>
            </a:solidFill>
            <a:prstDash val="sysDash"/>
            <a:miter lim="800000"/>
            <a:headEnd type="none" w="med" len="med"/>
            <a:tailEnd type="none"/>
          </a:ln>
        </p:spPr>
        <p:txBody>
          <a:bodyPr lIns="67364" tIns="33682" rIns="67364" bIns="33682"/>
          <a:lstStyle/>
          <a:p>
            <a:endParaRPr lang="es-ES_tradnl">
              <a:solidFill>
                <a:prstClr val="black"/>
              </a:solidFill>
            </a:endParaRPr>
          </a:p>
        </p:txBody>
      </p:sp>
      <p:sp>
        <p:nvSpPr>
          <p:cNvPr id="120" name="Line 44"/>
          <p:cNvSpPr>
            <a:spLocks noChangeShapeType="1"/>
          </p:cNvSpPr>
          <p:nvPr/>
        </p:nvSpPr>
        <p:spPr bwMode="auto">
          <a:xfrm flipH="1" flipV="1">
            <a:off x="3899278" y="2852936"/>
            <a:ext cx="0" cy="1296144"/>
          </a:xfrm>
          <a:prstGeom prst="line">
            <a:avLst/>
          </a:prstGeom>
          <a:noFill/>
          <a:ln w="25560">
            <a:solidFill>
              <a:srgbClr val="0000FF"/>
            </a:solidFill>
            <a:prstDash val="sysDash"/>
            <a:miter lim="800000"/>
            <a:headEnd type="none" w="med" len="med"/>
            <a:tailEnd type="none"/>
          </a:ln>
        </p:spPr>
        <p:txBody>
          <a:bodyPr lIns="67364" tIns="33682" rIns="67364" bIns="33682"/>
          <a:lstStyle/>
          <a:p>
            <a:endParaRPr lang="es-ES_tradnl">
              <a:solidFill>
                <a:prstClr val="black"/>
              </a:solidFill>
            </a:endParaRPr>
          </a:p>
        </p:txBody>
      </p:sp>
      <p:sp>
        <p:nvSpPr>
          <p:cNvPr id="122" name="Rectangle 1"/>
          <p:cNvSpPr>
            <a:spLocks noChangeArrowheads="1"/>
          </p:cNvSpPr>
          <p:nvPr/>
        </p:nvSpPr>
        <p:spPr bwMode="auto">
          <a:xfrm>
            <a:off x="2855640" y="25648"/>
            <a:ext cx="9047344" cy="234999"/>
          </a:xfrm>
          <a:prstGeom prst="rect">
            <a:avLst/>
          </a:prstGeom>
          <a:solidFill>
            <a:srgbClr val="003DCC"/>
          </a:solidFill>
          <a:ln>
            <a:noFill/>
          </a:ln>
          <a:effectLst/>
          <a:extLst/>
        </p:spPr>
        <p:txBody>
          <a:bodyPr lIns="36000" tIns="0" rIns="36000" bIns="0" anchor="ctr"/>
          <a:lstStyle/>
          <a:p>
            <a:pPr algn="ctr" defTabSz="330200">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 pos="7466013" algn="l"/>
                <a:tab pos="7999413" algn="l"/>
                <a:tab pos="8531225" algn="l"/>
              </a:tabLst>
              <a:defRPr/>
            </a:pPr>
            <a:r>
              <a:rPr lang="es-ES_tradnl" sz="1200" b="1" dirty="0">
                <a:solidFill>
                  <a:srgbClr val="FFFFFF"/>
                </a:solidFill>
                <a:ea typeface="ヒラギノ角ゴ ProN W3" charset="-128"/>
              </a:rPr>
              <a:t>Modificaciones del estilo de vida (Dieta y ejercicio)</a:t>
            </a:r>
          </a:p>
        </p:txBody>
      </p:sp>
      <p:sp>
        <p:nvSpPr>
          <p:cNvPr id="124" name="Rectangle 1"/>
          <p:cNvSpPr>
            <a:spLocks noChangeArrowheads="1"/>
          </p:cNvSpPr>
          <p:nvPr/>
        </p:nvSpPr>
        <p:spPr bwMode="auto">
          <a:xfrm>
            <a:off x="8337330" y="784084"/>
            <a:ext cx="3233744" cy="714380"/>
          </a:xfrm>
          <a:prstGeom prst="rect">
            <a:avLst/>
          </a:prstGeom>
          <a:solidFill>
            <a:srgbClr val="003DCC"/>
          </a:solidFill>
          <a:ln>
            <a:noFill/>
          </a:ln>
          <a:effectLst>
            <a:outerShdw blurRad="63500" dist="76368" dir="2700000" algn="ctr" rotWithShape="0">
              <a:srgbClr val="000000">
                <a:alpha val="75014"/>
              </a:srgbClr>
            </a:outerShdw>
          </a:effectLst>
          <a:extLst/>
        </p:spPr>
        <p:txBody>
          <a:bodyPr lIns="36000" tIns="0" rIns="36000" bIns="0" anchor="ctr"/>
          <a:lstStyle/>
          <a:p>
            <a:pPr algn="ctr" defTabSz="330200">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 pos="7466013" algn="l"/>
                <a:tab pos="7999413" algn="l"/>
                <a:tab pos="8531225" algn="l"/>
              </a:tabLst>
              <a:defRPr/>
            </a:pPr>
            <a:r>
              <a:rPr lang="es-ES_tradnl" sz="1200" b="1" dirty="0">
                <a:solidFill>
                  <a:srgbClr val="FFFFFF"/>
                </a:solidFill>
                <a:latin typeface="+mj-lt"/>
                <a:ea typeface="ヒラギノ角ゴ ProN W3" charset="-128"/>
              </a:rPr>
              <a:t>Considerar  como única terapia inicial las modificaciones del estilo de vida</a:t>
            </a:r>
            <a:r>
              <a:rPr lang="es-ES_tradnl" sz="1400" dirty="0">
                <a:solidFill>
                  <a:srgbClr val="FFFFFF"/>
                </a:solidFill>
                <a:latin typeface="+mj-lt"/>
                <a:ea typeface="ヒラギノ角ゴ ProN W3" charset="-128"/>
              </a:rPr>
              <a:t> </a:t>
            </a:r>
          </a:p>
          <a:p>
            <a:pPr algn="ctr" defTabSz="330200">
              <a:buClr>
                <a:srgbClr val="000000"/>
              </a:buClr>
              <a:buSzPct val="100000"/>
              <a:tabLst>
                <a:tab pos="0" algn="l"/>
                <a:tab pos="673100" algn="l"/>
                <a:tab pos="1346200" algn="l"/>
                <a:tab pos="2020888" algn="l"/>
                <a:tab pos="2693988" algn="l"/>
                <a:tab pos="3367088" algn="l"/>
                <a:tab pos="4041775" algn="l"/>
                <a:tab pos="4714875" algn="l"/>
                <a:tab pos="5387975" algn="l"/>
                <a:tab pos="6062663" algn="l"/>
                <a:tab pos="6735763" algn="l"/>
                <a:tab pos="7408863" algn="l"/>
                <a:tab pos="7466013" algn="l"/>
                <a:tab pos="7999413" algn="l"/>
                <a:tab pos="8531225" algn="l"/>
              </a:tabLst>
              <a:defRPr/>
            </a:pPr>
            <a:r>
              <a:rPr lang="es-ES_tradnl" sz="900" dirty="0">
                <a:solidFill>
                  <a:srgbClr val="FFFFFF"/>
                </a:solidFill>
                <a:latin typeface="Gill Sans" charset="0"/>
                <a:ea typeface="ヒラギノ角ゴ ProN W3" charset="-128"/>
              </a:rPr>
              <a:t>(Dieta y ejercicio)</a:t>
            </a:r>
          </a:p>
        </p:txBody>
      </p:sp>
      <p:sp>
        <p:nvSpPr>
          <p:cNvPr id="125" name="Line 44"/>
          <p:cNvSpPr>
            <a:spLocks noChangeShapeType="1"/>
          </p:cNvSpPr>
          <p:nvPr/>
        </p:nvSpPr>
        <p:spPr bwMode="auto">
          <a:xfrm>
            <a:off x="10055455" y="476672"/>
            <a:ext cx="0" cy="288032"/>
          </a:xfrm>
          <a:prstGeom prst="line">
            <a:avLst/>
          </a:prstGeom>
          <a:noFill/>
          <a:ln w="25560">
            <a:solidFill>
              <a:srgbClr val="0000FF"/>
            </a:solidFill>
            <a:prstDash val="sysDash"/>
            <a:miter lim="800000"/>
            <a:headEnd type="none" w="med" len="med"/>
            <a:tailEnd type="triangle"/>
          </a:ln>
        </p:spPr>
        <p:txBody>
          <a:bodyPr lIns="67364" tIns="33682" rIns="67364" bIns="33682"/>
          <a:lstStyle/>
          <a:p>
            <a:endParaRPr lang="es-ES_tradnl">
              <a:solidFill>
                <a:prstClr val="black"/>
              </a:solidFill>
            </a:endParaRPr>
          </a:p>
        </p:txBody>
      </p:sp>
      <p:sp>
        <p:nvSpPr>
          <p:cNvPr id="126" name="Line 44"/>
          <p:cNvSpPr>
            <a:spLocks noChangeShapeType="1"/>
          </p:cNvSpPr>
          <p:nvPr/>
        </p:nvSpPr>
        <p:spPr bwMode="auto">
          <a:xfrm flipV="1">
            <a:off x="8927868" y="476672"/>
            <a:ext cx="1127587" cy="21661"/>
          </a:xfrm>
          <a:prstGeom prst="line">
            <a:avLst/>
          </a:prstGeom>
          <a:noFill/>
          <a:ln w="25560">
            <a:solidFill>
              <a:srgbClr val="0000FF"/>
            </a:solidFill>
            <a:prstDash val="sysDash"/>
            <a:miter lim="800000"/>
            <a:headEnd type="none" w="med" len="med"/>
            <a:tailEnd type="none"/>
          </a:ln>
        </p:spPr>
        <p:txBody>
          <a:bodyPr lIns="67364" tIns="33682" rIns="67364" bIns="33682"/>
          <a:lstStyle/>
          <a:p>
            <a:endParaRPr lang="es-ES_tradnl">
              <a:solidFill>
                <a:prstClr val="black"/>
              </a:solidFill>
            </a:endParaRPr>
          </a:p>
        </p:txBody>
      </p:sp>
      <p:sp>
        <p:nvSpPr>
          <p:cNvPr id="127" name="4 Rectángulo"/>
          <p:cNvSpPr/>
          <p:nvPr/>
        </p:nvSpPr>
        <p:spPr>
          <a:xfrm>
            <a:off x="196226" y="5543654"/>
            <a:ext cx="2334169" cy="461665"/>
          </a:xfrm>
          <a:prstGeom prst="rect">
            <a:avLst/>
          </a:prstGeom>
        </p:spPr>
        <p:txBody>
          <a:bodyPr wrap="square">
            <a:spAutoFit/>
          </a:bodyPr>
          <a:lstStyle/>
          <a:p>
            <a:r>
              <a:rPr lang="it-IT" sz="1200" dirty="0">
                <a:solidFill>
                  <a:srgbClr val="808080"/>
                </a:solidFill>
                <a:latin typeface="Calibri"/>
              </a:rPr>
              <a:t>Gomez-Huelgas R. Med Clin. 2013;140:134.e1-134.e12</a:t>
            </a:r>
            <a:endParaRPr lang="es-ES" sz="1200" dirty="0">
              <a:solidFill>
                <a:srgbClr val="808080"/>
              </a:solidFill>
              <a:latin typeface="Calibri"/>
            </a:endParaRPr>
          </a:p>
        </p:txBody>
      </p:sp>
    </p:spTree>
    <p:extLst>
      <p:ext uri="{BB962C8B-B14F-4D97-AF65-F5344CB8AC3E}">
        <p14:creationId xmlns:p14="http://schemas.microsoft.com/office/powerpoint/2010/main" val="398575184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3"/>
          </p:nvPr>
        </p:nvSpPr>
        <p:spPr/>
        <p:txBody>
          <a:bodyPr>
            <a:normAutofit/>
          </a:bodyPr>
          <a:lstStyle/>
          <a:p>
            <a:r>
              <a:rPr lang="en-US" sz="1200" dirty="0"/>
              <a:t>Bethel MA. Diabetes Care. 2017 Jan 5. </a:t>
            </a:r>
            <a:endParaRPr lang="es-ES" sz="1200" dirty="0"/>
          </a:p>
        </p:txBody>
      </p:sp>
      <p:sp>
        <p:nvSpPr>
          <p:cNvPr id="3" name="2 Título"/>
          <p:cNvSpPr>
            <a:spLocks noGrp="1"/>
          </p:cNvSpPr>
          <p:nvPr>
            <p:ph type="title"/>
          </p:nvPr>
        </p:nvSpPr>
        <p:spPr/>
        <p:txBody>
          <a:bodyPr/>
          <a:lstStyle/>
          <a:p>
            <a:r>
              <a:rPr lang="es-ES" b="1" dirty="0">
                <a:cs typeface="Arial" panose="020B0604020202020204" pitchFamily="34" charset="0"/>
              </a:rPr>
              <a:t>Estudio TECOS: </a:t>
            </a:r>
            <a:r>
              <a:rPr lang="es-ES" b="1" dirty="0" smtClean="0">
                <a:cs typeface="Arial" panose="020B0604020202020204" pitchFamily="34" charset="0"/>
              </a:rPr>
              <a:t>iDPP-4 </a:t>
            </a:r>
            <a:r>
              <a:rPr lang="es-ES" b="1" dirty="0">
                <a:cs typeface="Arial" panose="020B0604020202020204" pitchFamily="34" charset="0"/>
              </a:rPr>
              <a:t>en mayores de 75 años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904" y="764705"/>
            <a:ext cx="6732368" cy="466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9079483" y="1964758"/>
            <a:ext cx="2520280" cy="1938992"/>
          </a:xfrm>
          <a:prstGeom prst="rect">
            <a:avLst/>
          </a:prstGeom>
          <a:noFill/>
        </p:spPr>
        <p:txBody>
          <a:bodyPr vert="horz" wrap="square" lIns="91440" tIns="45720" rIns="91440" bIns="45720" rtlCol="0" anchor="ctr">
            <a:spAutoFit/>
          </a:bodyPr>
          <a:lstStyle/>
          <a:p>
            <a:pPr algn="ctr"/>
            <a:r>
              <a:rPr lang="es-ES" sz="2400" i="1" dirty="0" smtClean="0">
                <a:solidFill>
                  <a:srgbClr val="C00000"/>
                </a:solidFill>
              </a:rPr>
              <a:t>N= </a:t>
            </a:r>
            <a:r>
              <a:rPr lang="es-ES" sz="2400" i="1" dirty="0">
                <a:solidFill>
                  <a:srgbClr val="C00000"/>
                </a:solidFill>
              </a:rPr>
              <a:t>2.004</a:t>
            </a:r>
          </a:p>
          <a:p>
            <a:pPr algn="ctr"/>
            <a:endParaRPr lang="es-ES" sz="2400" i="1" dirty="0">
              <a:solidFill>
                <a:srgbClr val="C00000"/>
              </a:solidFill>
            </a:endParaRPr>
          </a:p>
          <a:p>
            <a:pPr algn="ctr"/>
            <a:r>
              <a:rPr lang="es-ES" sz="2400" i="1" dirty="0">
                <a:solidFill>
                  <a:srgbClr val="C00000"/>
                </a:solidFill>
              </a:rPr>
              <a:t>Mayor estudio en ancianos con un iDPP-4</a:t>
            </a:r>
          </a:p>
        </p:txBody>
      </p:sp>
      <p:sp>
        <p:nvSpPr>
          <p:cNvPr id="5" name="4 CuadroTexto"/>
          <p:cNvSpPr txBox="1"/>
          <p:nvPr/>
        </p:nvSpPr>
        <p:spPr>
          <a:xfrm>
            <a:off x="1127448" y="5445224"/>
            <a:ext cx="7859216" cy="707886"/>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p>
            <a:pPr algn="ctr"/>
            <a:r>
              <a:rPr lang="es-ES" sz="2000" b="1" dirty="0" err="1">
                <a:solidFill>
                  <a:schemeClr val="bg1"/>
                </a:solidFill>
              </a:rPr>
              <a:t>Sitagliptina</a:t>
            </a:r>
            <a:r>
              <a:rPr lang="es-ES" sz="2000" b="1" dirty="0">
                <a:solidFill>
                  <a:schemeClr val="bg1"/>
                </a:solidFill>
              </a:rPr>
              <a:t> demostró seguridad cardiovascular </a:t>
            </a:r>
          </a:p>
          <a:p>
            <a:pPr algn="ctr"/>
            <a:r>
              <a:rPr lang="es-ES" sz="2000" b="1" dirty="0">
                <a:solidFill>
                  <a:schemeClr val="bg1"/>
                </a:solidFill>
              </a:rPr>
              <a:t>y efecto neutro en cuanto a efectos adversos en ancianos  </a:t>
            </a:r>
          </a:p>
        </p:txBody>
      </p:sp>
      <p:sp>
        <p:nvSpPr>
          <p:cNvPr id="6" name="5 Rectángulo"/>
          <p:cNvSpPr/>
          <p:nvPr/>
        </p:nvSpPr>
        <p:spPr>
          <a:xfrm>
            <a:off x="1739896" y="1124744"/>
            <a:ext cx="6768752" cy="19442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1 Marcador de texto"/>
          <p:cNvSpPr txBox="1">
            <a:spLocks/>
          </p:cNvSpPr>
          <p:nvPr/>
        </p:nvSpPr>
        <p:spPr>
          <a:xfrm>
            <a:off x="6595264" y="5103804"/>
            <a:ext cx="3826768" cy="295162"/>
          </a:xfrm>
          <a:prstGeom prst="rect">
            <a:avLst/>
          </a:prstGeom>
        </p:spPr>
        <p:txBody>
          <a:bodyPr vert="horz" lIns="91440" tIns="45720" rIns="91440" bIns="45720" rtlCol="0">
            <a:normAutofit lnSpcReduction="10000"/>
          </a:bodyPr>
          <a:lstStyle>
            <a:lvl1pPr marL="0" indent="0" algn="r" defTabSz="914400" rtl="0" eaLnBrk="1" latinLnBrk="0" hangingPunct="1">
              <a:spcBef>
                <a:spcPct val="20000"/>
              </a:spcBef>
              <a:buFont typeface="Arial" pitchFamily="34" charset="0"/>
              <a:buNone/>
              <a:defRPr sz="1400" i="1"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ES"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6547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415480" y="116632"/>
            <a:ext cx="9144000" cy="6096001"/>
          </a:xfrm>
          <a:prstGeom prst="rect">
            <a:avLst/>
          </a:prstGeom>
          <a:noFill/>
          <a:ln w="9525">
            <a:noFill/>
            <a:miter lim="800000"/>
            <a:headEnd/>
            <a:tailEnd/>
          </a:ln>
        </p:spPr>
      </p:pic>
      <p:sp>
        <p:nvSpPr>
          <p:cNvPr id="3" name="10 CuadroTexto"/>
          <p:cNvSpPr txBox="1">
            <a:spLocks noChangeArrowheads="1"/>
          </p:cNvSpPr>
          <p:nvPr/>
        </p:nvSpPr>
        <p:spPr bwMode="auto">
          <a:xfrm>
            <a:off x="7464152" y="5733256"/>
            <a:ext cx="4540250" cy="276225"/>
          </a:xfrm>
          <a:prstGeom prst="rect">
            <a:avLst/>
          </a:prstGeom>
          <a:noFill/>
          <a:ln>
            <a:noFill/>
          </a:ln>
          <a:extLst/>
        </p:spPr>
        <p:txBody>
          <a:bodyPr>
            <a:spAutoFit/>
          </a:bodyPr>
          <a:lstStyle>
            <a:lvl1pPr>
              <a:spcBef>
                <a:spcPct val="20000"/>
              </a:spcBef>
              <a:buChar char="•"/>
              <a:defRPr sz="3200">
                <a:solidFill>
                  <a:schemeClr val="tx1"/>
                </a:solidFill>
                <a:latin typeface="Arial" pitchFamily="34" charset="0"/>
                <a:ea typeface="ヒラギノ角ゴ Pro W3" charset="-128"/>
              </a:defRPr>
            </a:lvl1pPr>
            <a:lvl2pPr marL="742950" indent="-285750">
              <a:spcBef>
                <a:spcPct val="20000"/>
              </a:spcBef>
              <a:buChar char="–"/>
              <a:defRPr sz="2800">
                <a:solidFill>
                  <a:schemeClr val="tx1"/>
                </a:solidFill>
                <a:latin typeface="Arial" pitchFamily="34" charset="0"/>
                <a:ea typeface="ヒラギノ角ゴ Pro W3" charset="-128"/>
              </a:defRPr>
            </a:lvl2pPr>
            <a:lvl3pPr marL="1143000" indent="-228600">
              <a:spcBef>
                <a:spcPct val="20000"/>
              </a:spcBef>
              <a:buChar char="•"/>
              <a:defRPr sz="2400">
                <a:solidFill>
                  <a:schemeClr val="tx1"/>
                </a:solidFill>
                <a:latin typeface="Arial" pitchFamily="34" charset="0"/>
                <a:ea typeface="ヒラギノ角ゴ Pro W3" charset="-128"/>
              </a:defRPr>
            </a:lvl3pPr>
            <a:lvl4pPr marL="1600200" indent="-228600">
              <a:spcBef>
                <a:spcPct val="20000"/>
              </a:spcBef>
              <a:buChar char="–"/>
              <a:defRPr sz="2000">
                <a:solidFill>
                  <a:schemeClr val="tx1"/>
                </a:solidFill>
                <a:latin typeface="Arial" pitchFamily="34" charset="0"/>
                <a:ea typeface="ヒラギノ角ゴ Pro W3" charset="-128"/>
              </a:defRPr>
            </a:lvl4pPr>
            <a:lvl5pPr marL="2057400" indent="-228600">
              <a:spcBef>
                <a:spcPct val="20000"/>
              </a:spcBef>
              <a:buChar char="»"/>
              <a:defRPr sz="20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9pPr>
          </a:lstStyle>
          <a:p>
            <a:pPr algn="r" eaLnBrk="0" hangingPunct="0">
              <a:spcBef>
                <a:spcPct val="0"/>
              </a:spcBef>
              <a:buNone/>
              <a:defRPr/>
            </a:pPr>
            <a:r>
              <a:rPr lang="es-ES" altLang="es-ES" sz="1200" i="1" kern="0" dirty="0">
                <a:solidFill>
                  <a:srgbClr val="808080"/>
                </a:solidFill>
                <a:latin typeface="+mn-lt"/>
              </a:rPr>
              <a:t>Diabetes Práctica 2014;5:18-20. Disponible en www.redgdps.org</a:t>
            </a:r>
          </a:p>
        </p:txBody>
      </p:sp>
    </p:spTree>
    <p:extLst>
      <p:ext uri="{BB962C8B-B14F-4D97-AF65-F5344CB8AC3E}">
        <p14:creationId xmlns:p14="http://schemas.microsoft.com/office/powerpoint/2010/main" val="3053818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normAutofit/>
          </a:bodyPr>
          <a:lstStyle/>
          <a:p>
            <a:pPr marL="442913" indent="-328613">
              <a:lnSpc>
                <a:spcPct val="150000"/>
              </a:lnSpc>
            </a:pPr>
            <a:r>
              <a:rPr lang="es-ES" sz="2400" dirty="0"/>
              <a:t>Añadir </a:t>
            </a:r>
            <a:r>
              <a:rPr lang="es-ES" sz="2400" dirty="0" err="1" smtClean="0"/>
              <a:t>gliclazida</a:t>
            </a:r>
            <a:r>
              <a:rPr lang="es-ES" sz="2400" dirty="0" smtClean="0"/>
              <a:t>.</a:t>
            </a:r>
            <a:endParaRPr lang="es-ES" sz="2400" dirty="0"/>
          </a:p>
          <a:p>
            <a:pPr marL="442913" indent="-328613">
              <a:lnSpc>
                <a:spcPct val="150000"/>
              </a:lnSpc>
            </a:pPr>
            <a:r>
              <a:rPr lang="es-ES" sz="2400" dirty="0"/>
              <a:t>Añadir un </a:t>
            </a:r>
            <a:r>
              <a:rPr lang="es-ES" sz="2400" dirty="0" smtClean="0"/>
              <a:t>iDPP-4.</a:t>
            </a:r>
            <a:endParaRPr lang="es-ES" sz="2400" dirty="0"/>
          </a:p>
          <a:p>
            <a:pPr marL="442913" indent="-328613">
              <a:lnSpc>
                <a:spcPct val="150000"/>
              </a:lnSpc>
            </a:pPr>
            <a:r>
              <a:rPr lang="es-ES" sz="2400" dirty="0"/>
              <a:t>Añadir un </a:t>
            </a:r>
            <a:r>
              <a:rPr lang="es-ES" sz="2400" dirty="0" smtClean="0"/>
              <a:t>iSGLT-2.</a:t>
            </a:r>
            <a:endParaRPr lang="es-ES" sz="2400" dirty="0"/>
          </a:p>
          <a:p>
            <a:pPr marL="442913" indent="-328613">
              <a:lnSpc>
                <a:spcPct val="150000"/>
              </a:lnSpc>
            </a:pPr>
            <a:r>
              <a:rPr lang="es-ES" sz="2400" dirty="0"/>
              <a:t>Añadir insulina </a:t>
            </a:r>
            <a:r>
              <a:rPr lang="es-ES" sz="2400" dirty="0" smtClean="0"/>
              <a:t>basal.</a:t>
            </a:r>
            <a:endParaRPr lang="es-ES" sz="2400" dirty="0"/>
          </a:p>
        </p:txBody>
      </p:sp>
      <p:sp>
        <p:nvSpPr>
          <p:cNvPr id="7" name="Marcador de texto 6"/>
          <p:cNvSpPr>
            <a:spLocks noGrp="1"/>
          </p:cNvSpPr>
          <p:nvPr>
            <p:ph type="body" idx="2"/>
          </p:nvPr>
        </p:nvSpPr>
        <p:spPr>
          <a:xfrm>
            <a:off x="963083" y="1169399"/>
            <a:ext cx="10363200" cy="1035465"/>
          </a:xfrm>
        </p:spPr>
        <p:txBody>
          <a:bodyPr>
            <a:noAutofit/>
          </a:bodyPr>
          <a:lstStyle/>
          <a:p>
            <a:r>
              <a:rPr lang="es-ES" sz="2200" dirty="0"/>
              <a:t>Si Estela tiene 58 años y continua a tratamiento con medidas higiénico dietéticas y metformina 1000: 1-0-1, con un IMC de 28 Kg/m2  y FG: 76ml/min, pero acude a consulta con una HbA1c de 10,8%, una glucemia de 298 mg/dl y refiriendo poliuria y </a:t>
            </a:r>
            <a:r>
              <a:rPr lang="es-ES" sz="2200" dirty="0" smtClean="0"/>
              <a:t>polidipsia, ¿cuál </a:t>
            </a:r>
            <a:r>
              <a:rPr lang="es-ES" sz="2200" dirty="0"/>
              <a:t>de las siguientes opciones te parece la </a:t>
            </a:r>
            <a:r>
              <a:rPr lang="es-ES" sz="2200" dirty="0" smtClean="0"/>
              <a:t>más </a:t>
            </a:r>
            <a:r>
              <a:rPr lang="es-ES" sz="2200" dirty="0"/>
              <a:t>adecuada?</a:t>
            </a:r>
          </a:p>
        </p:txBody>
      </p:sp>
      <p:sp>
        <p:nvSpPr>
          <p:cNvPr id="2" name="Marcador de texto 1"/>
          <p:cNvSpPr>
            <a:spLocks noGrp="1"/>
          </p:cNvSpPr>
          <p:nvPr>
            <p:ph type="body" idx="3"/>
          </p:nvPr>
        </p:nvSpPr>
        <p:spPr/>
        <p:txBody>
          <a:bodyPr>
            <a:normAutofit fontScale="85000" lnSpcReduction="20000"/>
          </a:bodyPr>
          <a:lstStyle/>
          <a:p>
            <a:endParaRPr lang="es-ES"/>
          </a:p>
        </p:txBody>
      </p:sp>
      <p:sp>
        <p:nvSpPr>
          <p:cNvPr id="5" name="Título 4"/>
          <p:cNvSpPr>
            <a:spLocks noGrp="1"/>
          </p:cNvSpPr>
          <p:nvPr>
            <p:ph type="title"/>
          </p:nvPr>
        </p:nvSpPr>
        <p:spPr/>
        <p:txBody>
          <a:bodyPr>
            <a:noAutofit/>
          </a:bodyPr>
          <a:lstStyle/>
          <a:p>
            <a:r>
              <a:rPr lang="es-ES" sz="3200" dirty="0" smtClean="0"/>
              <a:t>Pregunta 7</a:t>
            </a:r>
            <a:endParaRPr lang="es-ES" sz="3200" dirty="0"/>
          </a:p>
        </p:txBody>
      </p:sp>
    </p:spTree>
    <p:extLst>
      <p:ext uri="{BB962C8B-B14F-4D97-AF65-F5344CB8AC3E}">
        <p14:creationId xmlns:p14="http://schemas.microsoft.com/office/powerpoint/2010/main" val="408422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normAutofit fontScale="85000" lnSpcReduction="20000"/>
          </a:bodyPr>
          <a:lstStyle/>
          <a:p>
            <a:endParaRPr lang="es-ES"/>
          </a:p>
        </p:txBody>
      </p:sp>
      <p:sp>
        <p:nvSpPr>
          <p:cNvPr id="76" name="Title 1"/>
          <p:cNvSpPr>
            <a:spLocks noGrp="1"/>
          </p:cNvSpPr>
          <p:nvPr>
            <p:ph type="title" idx="4294967295"/>
          </p:nvPr>
        </p:nvSpPr>
        <p:spPr>
          <a:xfrm>
            <a:off x="1487488" y="-58056"/>
            <a:ext cx="9433048" cy="949325"/>
          </a:xfrm>
        </p:spPr>
        <p:txBody>
          <a:bodyPr rtlCol="0">
            <a:normAutofit/>
          </a:bodyPr>
          <a:lstStyle/>
          <a:p>
            <a:pPr>
              <a:defRPr/>
            </a:pPr>
            <a:r>
              <a:rPr lang="es-ES_tradnl" sz="2800" b="1" dirty="0">
                <a:solidFill>
                  <a:srgbClr val="004586"/>
                </a:solidFill>
                <a:ea typeface="MS PGothic" pitchFamily="34" charset="-128"/>
              </a:rPr>
              <a:t>Elementos de decisión para la individualización de objetivos</a:t>
            </a:r>
            <a:endParaRPr lang="en-US" sz="2800" b="1" dirty="0">
              <a:solidFill>
                <a:srgbClr val="004586"/>
              </a:solidFill>
              <a:ea typeface="MS PGothic" pitchFamily="34" charset="-128"/>
            </a:endParaRPr>
          </a:p>
        </p:txBody>
      </p:sp>
      <p:sp>
        <p:nvSpPr>
          <p:cNvPr id="77" name="76 Triángulo rectángulo"/>
          <p:cNvSpPr/>
          <p:nvPr/>
        </p:nvSpPr>
        <p:spPr>
          <a:xfrm flipH="1">
            <a:off x="4840966" y="4729786"/>
            <a:ext cx="4864100" cy="479425"/>
          </a:xfrm>
          <a:prstGeom prst="rtTriangl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600">
              <a:solidFill>
                <a:srgbClr val="152A86"/>
              </a:solidFill>
            </a:endParaRPr>
          </a:p>
        </p:txBody>
      </p:sp>
      <p:sp>
        <p:nvSpPr>
          <p:cNvPr id="78" name="77 Triángulo rectángulo"/>
          <p:cNvSpPr/>
          <p:nvPr/>
        </p:nvSpPr>
        <p:spPr>
          <a:xfrm flipH="1">
            <a:off x="4841598" y="1229660"/>
            <a:ext cx="4864100" cy="477839"/>
          </a:xfrm>
          <a:prstGeom prst="rtTriangle">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000">
              <a:solidFill>
                <a:srgbClr val="152A86"/>
              </a:solidFill>
            </a:endParaRPr>
          </a:p>
        </p:txBody>
      </p:sp>
      <p:sp>
        <p:nvSpPr>
          <p:cNvPr id="79" name="78 Triángulo rectángulo"/>
          <p:cNvSpPr/>
          <p:nvPr/>
        </p:nvSpPr>
        <p:spPr>
          <a:xfrm flipH="1">
            <a:off x="4805390" y="1871149"/>
            <a:ext cx="4864100" cy="477839"/>
          </a:xfrm>
          <a:prstGeom prst="rtTriangle">
            <a:avLst/>
          </a:prstGeom>
          <a:solidFill>
            <a:srgbClr val="FFFF00"/>
          </a:solidFill>
          <a:ln>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ES" sz="1000">
              <a:solidFill>
                <a:srgbClr val="152A86"/>
              </a:solidFill>
            </a:endParaRPr>
          </a:p>
        </p:txBody>
      </p:sp>
      <p:sp>
        <p:nvSpPr>
          <p:cNvPr id="80" name="79 Triángulo rectángulo"/>
          <p:cNvSpPr/>
          <p:nvPr/>
        </p:nvSpPr>
        <p:spPr>
          <a:xfrm flipH="1">
            <a:off x="4840966" y="2615051"/>
            <a:ext cx="4864100" cy="479425"/>
          </a:xfrm>
          <a:prstGeom prst="rtTriangle">
            <a:avLst/>
          </a:prstGeom>
          <a:ln>
            <a:solidFill>
              <a:schemeClr val="bg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s-ES" sz="1000">
              <a:solidFill>
                <a:srgbClr val="152A86"/>
              </a:solidFill>
            </a:endParaRPr>
          </a:p>
        </p:txBody>
      </p:sp>
      <p:sp>
        <p:nvSpPr>
          <p:cNvPr id="81" name="80 Triángulo rectángulo"/>
          <p:cNvSpPr/>
          <p:nvPr/>
        </p:nvSpPr>
        <p:spPr>
          <a:xfrm flipH="1">
            <a:off x="4841598" y="4033581"/>
            <a:ext cx="4864100" cy="479425"/>
          </a:xfrm>
          <a:prstGeom prst="rtTriangle">
            <a:avLst/>
          </a:prstGeom>
          <a:solidFill>
            <a:srgbClr val="00B050"/>
          </a:solid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sz="1000">
              <a:solidFill>
                <a:srgbClr val="152A86"/>
              </a:solidFill>
            </a:endParaRPr>
          </a:p>
        </p:txBody>
      </p:sp>
      <p:sp>
        <p:nvSpPr>
          <p:cNvPr id="82" name="81 Triángulo rectángulo"/>
          <p:cNvSpPr/>
          <p:nvPr/>
        </p:nvSpPr>
        <p:spPr>
          <a:xfrm flipH="1">
            <a:off x="4840966" y="3357671"/>
            <a:ext cx="4864100" cy="477837"/>
          </a:xfrm>
          <a:prstGeom prst="rtTriangle">
            <a:avLst/>
          </a:prstGeom>
          <a:solidFill>
            <a:srgbClr val="FFC000"/>
          </a:solidFill>
          <a:ln>
            <a:solidFill>
              <a:schemeClr val="bg1"/>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s-ES" sz="1000">
              <a:solidFill>
                <a:srgbClr val="152A86"/>
              </a:solidFill>
            </a:endParaRPr>
          </a:p>
        </p:txBody>
      </p:sp>
      <p:sp>
        <p:nvSpPr>
          <p:cNvPr id="83" name="82 Triángulo rectángulo"/>
          <p:cNvSpPr/>
          <p:nvPr/>
        </p:nvSpPr>
        <p:spPr>
          <a:xfrm flipH="1">
            <a:off x="4841598" y="5542956"/>
            <a:ext cx="4864100" cy="477837"/>
          </a:xfrm>
          <a:prstGeom prst="rtTriangle">
            <a:avLst/>
          </a:prstGeom>
          <a:ln>
            <a:solidFill>
              <a:schemeClr val="bg1"/>
            </a:solidFill>
          </a:ln>
        </p:spPr>
        <p:style>
          <a:lnRef idx="1">
            <a:schemeClr val="dk1"/>
          </a:lnRef>
          <a:fillRef idx="2">
            <a:schemeClr val="dk1"/>
          </a:fillRef>
          <a:effectRef idx="1">
            <a:schemeClr val="dk1"/>
          </a:effectRef>
          <a:fontRef idx="minor">
            <a:schemeClr val="dk1"/>
          </a:fontRef>
        </p:style>
        <p:txBody>
          <a:bodyPr anchor="ctr"/>
          <a:lstStyle/>
          <a:p>
            <a:pPr algn="ctr">
              <a:defRPr/>
            </a:pPr>
            <a:endParaRPr lang="es-ES" sz="1000">
              <a:solidFill>
                <a:srgbClr val="152A86"/>
              </a:solidFill>
            </a:endParaRPr>
          </a:p>
        </p:txBody>
      </p:sp>
      <p:sp>
        <p:nvSpPr>
          <p:cNvPr id="211978" name="1 CuadroTexto"/>
          <p:cNvSpPr txBox="1">
            <a:spLocks noChangeArrowheads="1"/>
          </p:cNvSpPr>
          <p:nvPr/>
        </p:nvSpPr>
        <p:spPr bwMode="auto">
          <a:xfrm>
            <a:off x="2064123" y="4969498"/>
            <a:ext cx="25812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300" b="1" dirty="0">
                <a:solidFill>
                  <a:srgbClr val="152A86"/>
                </a:solidFill>
                <a:ea typeface="ＭＳ Ｐゴシック" pitchFamily="34" charset="-128"/>
              </a:rPr>
              <a:t>Actitud del paciente y expectativa </a:t>
            </a:r>
          </a:p>
          <a:p>
            <a:pPr eaLnBrk="1" hangingPunct="1"/>
            <a:r>
              <a:rPr lang="es-MX" altLang="es-ES" sz="1300" b="1" dirty="0">
                <a:solidFill>
                  <a:srgbClr val="152A86"/>
                </a:solidFill>
                <a:ea typeface="ＭＳ Ｐゴシック" pitchFamily="34" charset="-128"/>
              </a:rPr>
              <a:t>de  compromiso en el tratamiento</a:t>
            </a:r>
            <a:endParaRPr lang="es-AR" altLang="es-ES" sz="1300" b="1" dirty="0">
              <a:solidFill>
                <a:srgbClr val="152A86"/>
              </a:solidFill>
              <a:ea typeface="ＭＳ Ｐゴシック" pitchFamily="34" charset="-128"/>
            </a:endParaRPr>
          </a:p>
        </p:txBody>
      </p:sp>
      <p:sp>
        <p:nvSpPr>
          <p:cNvPr id="211979" name="5 CuadroTexto"/>
          <p:cNvSpPr txBox="1">
            <a:spLocks noChangeArrowheads="1"/>
          </p:cNvSpPr>
          <p:nvPr/>
        </p:nvSpPr>
        <p:spPr bwMode="auto">
          <a:xfrm>
            <a:off x="1969577" y="1493107"/>
            <a:ext cx="26939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300" b="1" dirty="0">
                <a:solidFill>
                  <a:srgbClr val="152A86"/>
                </a:solidFill>
                <a:ea typeface="ＭＳ Ｐゴシック" pitchFamily="34" charset="-128"/>
              </a:rPr>
              <a:t>Riesgos potenciales de hipoglucemia y otros eventos adversos</a:t>
            </a:r>
            <a:endParaRPr lang="es-AR" altLang="es-ES" sz="1300" b="1" dirty="0">
              <a:solidFill>
                <a:srgbClr val="152A86"/>
              </a:solidFill>
              <a:ea typeface="ＭＳ Ｐゴシック" pitchFamily="34" charset="-128"/>
            </a:endParaRPr>
          </a:p>
        </p:txBody>
      </p:sp>
      <p:sp>
        <p:nvSpPr>
          <p:cNvPr id="211980" name="6 CuadroTexto"/>
          <p:cNvSpPr txBox="1">
            <a:spLocks noChangeArrowheads="1"/>
          </p:cNvSpPr>
          <p:nvPr/>
        </p:nvSpPr>
        <p:spPr bwMode="auto">
          <a:xfrm>
            <a:off x="2089545" y="2282917"/>
            <a:ext cx="241617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300" b="1" dirty="0">
                <a:solidFill>
                  <a:srgbClr val="152A86"/>
                </a:solidFill>
                <a:ea typeface="ＭＳ Ｐゴシック" pitchFamily="34" charset="-128"/>
              </a:rPr>
              <a:t>Duración de la enfermedad</a:t>
            </a:r>
            <a:endParaRPr lang="es-AR" altLang="es-ES" sz="1300" b="1" dirty="0">
              <a:solidFill>
                <a:srgbClr val="152A86"/>
              </a:solidFill>
              <a:ea typeface="ＭＳ Ｐゴシック" pitchFamily="34" charset="-128"/>
            </a:endParaRPr>
          </a:p>
        </p:txBody>
      </p:sp>
      <p:sp>
        <p:nvSpPr>
          <p:cNvPr id="211981" name="7 CuadroTexto"/>
          <p:cNvSpPr txBox="1">
            <a:spLocks noChangeArrowheads="1"/>
          </p:cNvSpPr>
          <p:nvPr/>
        </p:nvSpPr>
        <p:spPr bwMode="auto">
          <a:xfrm>
            <a:off x="2437016" y="2987770"/>
            <a:ext cx="152240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300" b="1" dirty="0">
                <a:solidFill>
                  <a:srgbClr val="152A86"/>
                </a:solidFill>
                <a:ea typeface="ＭＳ Ｐゴシック" pitchFamily="34" charset="-128"/>
              </a:rPr>
              <a:t>Expectativa de vida</a:t>
            </a:r>
            <a:endParaRPr lang="es-AR" altLang="es-ES" sz="1300" b="1" dirty="0">
              <a:solidFill>
                <a:srgbClr val="152A86"/>
              </a:solidFill>
              <a:ea typeface="ＭＳ Ｐゴシック" pitchFamily="34" charset="-128"/>
            </a:endParaRPr>
          </a:p>
        </p:txBody>
      </p:sp>
      <p:sp>
        <p:nvSpPr>
          <p:cNvPr id="211982" name="8 CuadroTexto"/>
          <p:cNvSpPr txBox="1">
            <a:spLocks noChangeArrowheads="1"/>
          </p:cNvSpPr>
          <p:nvPr/>
        </p:nvSpPr>
        <p:spPr bwMode="auto">
          <a:xfrm>
            <a:off x="1923494" y="3789356"/>
            <a:ext cx="25739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300" b="1" dirty="0">
                <a:solidFill>
                  <a:srgbClr val="152A86"/>
                </a:solidFill>
                <a:ea typeface="ＭＳ Ｐゴシック" pitchFamily="34" charset="-128"/>
              </a:rPr>
              <a:t>Importancia de las comorbilidades</a:t>
            </a:r>
            <a:endParaRPr lang="es-AR" altLang="es-ES" sz="1300" b="1" dirty="0">
              <a:solidFill>
                <a:srgbClr val="152A86"/>
              </a:solidFill>
              <a:ea typeface="ＭＳ Ｐゴシック" pitchFamily="34" charset="-128"/>
            </a:endParaRPr>
          </a:p>
        </p:txBody>
      </p:sp>
      <p:sp>
        <p:nvSpPr>
          <p:cNvPr id="211983" name="9 CuadroTexto"/>
          <p:cNvSpPr txBox="1">
            <a:spLocks noChangeArrowheads="1"/>
          </p:cNvSpPr>
          <p:nvPr/>
        </p:nvSpPr>
        <p:spPr bwMode="auto">
          <a:xfrm>
            <a:off x="2296340" y="4327977"/>
            <a:ext cx="20939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300" b="1" dirty="0">
                <a:solidFill>
                  <a:srgbClr val="152A86"/>
                </a:solidFill>
                <a:ea typeface="ＭＳ Ｐゴシック" pitchFamily="34" charset="-128"/>
              </a:rPr>
              <a:t>Complicaciones vasculares establecidas</a:t>
            </a:r>
            <a:endParaRPr lang="es-AR" altLang="es-ES" sz="1300" b="1" dirty="0">
              <a:solidFill>
                <a:srgbClr val="152A86"/>
              </a:solidFill>
              <a:ea typeface="ＭＳ Ｐゴシック" pitchFamily="34" charset="-128"/>
            </a:endParaRPr>
          </a:p>
        </p:txBody>
      </p:sp>
      <p:sp>
        <p:nvSpPr>
          <p:cNvPr id="211984" name="10 CuadroTexto"/>
          <p:cNvSpPr txBox="1">
            <a:spLocks noChangeArrowheads="1"/>
          </p:cNvSpPr>
          <p:nvPr/>
        </p:nvSpPr>
        <p:spPr bwMode="auto">
          <a:xfrm>
            <a:off x="2143221" y="5871038"/>
            <a:ext cx="216604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300" b="1" dirty="0">
                <a:solidFill>
                  <a:srgbClr val="152A86"/>
                </a:solidFill>
                <a:ea typeface="ＭＳ Ｐゴシック" pitchFamily="34" charset="-128"/>
              </a:rPr>
              <a:t>Recursos, apoyo del sistema </a:t>
            </a:r>
            <a:endParaRPr lang="es-AR" altLang="es-ES" sz="1300" b="1" dirty="0">
              <a:solidFill>
                <a:srgbClr val="152A86"/>
              </a:solidFill>
              <a:ea typeface="ＭＳ Ｐゴシック" pitchFamily="34" charset="-128"/>
            </a:endParaRPr>
          </a:p>
        </p:txBody>
      </p:sp>
      <p:sp>
        <p:nvSpPr>
          <p:cNvPr id="211985" name="11 CuadroTexto"/>
          <p:cNvSpPr txBox="1">
            <a:spLocks noChangeArrowheads="1"/>
          </p:cNvSpPr>
          <p:nvPr/>
        </p:nvSpPr>
        <p:spPr bwMode="auto">
          <a:xfrm>
            <a:off x="2135189" y="736619"/>
            <a:ext cx="2541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600" b="1">
                <a:solidFill>
                  <a:srgbClr val="152A86"/>
                </a:solidFill>
                <a:ea typeface="ＭＳ Ｐゴシック" pitchFamily="34" charset="-128"/>
              </a:rPr>
              <a:t>Consideraciones para el </a:t>
            </a:r>
          </a:p>
          <a:p>
            <a:pPr eaLnBrk="1" hangingPunct="1"/>
            <a:r>
              <a:rPr lang="es-MX" altLang="es-ES" sz="1600" b="1">
                <a:solidFill>
                  <a:srgbClr val="152A86"/>
                </a:solidFill>
                <a:ea typeface="ＭＳ Ｐゴシック" pitchFamily="34" charset="-128"/>
              </a:rPr>
              <a:t>manejo de la hiperglucemia</a:t>
            </a:r>
            <a:endParaRPr lang="es-AR" altLang="es-ES" sz="1600" b="1">
              <a:solidFill>
                <a:srgbClr val="152A86"/>
              </a:solidFill>
              <a:ea typeface="ＭＳ Ｐゴシック" pitchFamily="34" charset="-128"/>
            </a:endParaRPr>
          </a:p>
        </p:txBody>
      </p:sp>
      <p:sp>
        <p:nvSpPr>
          <p:cNvPr id="211986" name="12 CuadroTexto"/>
          <p:cNvSpPr txBox="1">
            <a:spLocks noChangeArrowheads="1"/>
          </p:cNvSpPr>
          <p:nvPr/>
        </p:nvSpPr>
        <p:spPr bwMode="auto">
          <a:xfrm>
            <a:off x="4690291" y="705867"/>
            <a:ext cx="1095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MX" altLang="es-ES" sz="1400" b="1" dirty="0">
                <a:solidFill>
                  <a:srgbClr val="152A86"/>
                </a:solidFill>
                <a:ea typeface="ＭＳ Ｐゴシック" pitchFamily="34" charset="-128"/>
              </a:rPr>
              <a:t>Más estricto</a:t>
            </a:r>
            <a:endParaRPr lang="es-AR" altLang="es-ES" sz="1400" b="1" dirty="0">
              <a:solidFill>
                <a:srgbClr val="152A86"/>
              </a:solidFill>
              <a:ea typeface="ＭＳ Ｐゴシック" pitchFamily="34" charset="-128"/>
            </a:endParaRPr>
          </a:p>
        </p:txBody>
      </p:sp>
      <p:sp>
        <p:nvSpPr>
          <p:cNvPr id="211987" name="13 CuadroTexto"/>
          <p:cNvSpPr txBox="1">
            <a:spLocks noChangeArrowheads="1"/>
          </p:cNvSpPr>
          <p:nvPr/>
        </p:nvSpPr>
        <p:spPr bwMode="auto">
          <a:xfrm>
            <a:off x="9048779" y="706439"/>
            <a:ext cx="1241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MX" altLang="es-ES" sz="1400" b="1">
                <a:solidFill>
                  <a:srgbClr val="152A86"/>
                </a:solidFill>
                <a:ea typeface="ＭＳ Ｐゴシック" pitchFamily="34" charset="-128"/>
              </a:rPr>
              <a:t>Menos estricto</a:t>
            </a:r>
            <a:endParaRPr lang="es-AR" altLang="es-ES" sz="1400" b="1">
              <a:solidFill>
                <a:srgbClr val="152A86"/>
              </a:solidFill>
              <a:ea typeface="ＭＳ Ｐゴシック" pitchFamily="34" charset="-128"/>
            </a:endParaRPr>
          </a:p>
        </p:txBody>
      </p:sp>
      <p:sp>
        <p:nvSpPr>
          <p:cNvPr id="211988" name="14 CuadroTexto"/>
          <p:cNvSpPr txBox="1">
            <a:spLocks noChangeArrowheads="1"/>
          </p:cNvSpPr>
          <p:nvPr/>
        </p:nvSpPr>
        <p:spPr bwMode="auto">
          <a:xfrm>
            <a:off x="4841598" y="5211023"/>
            <a:ext cx="2342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000" b="1" dirty="0">
                <a:solidFill>
                  <a:srgbClr val="152A86"/>
                </a:solidFill>
                <a:ea typeface="ＭＳ Ｐゴシック" pitchFamily="34" charset="-128"/>
              </a:rPr>
              <a:t>Altamente motivado, adherente</a:t>
            </a:r>
          </a:p>
          <a:p>
            <a:pPr eaLnBrk="1" hangingPunct="1"/>
            <a:r>
              <a:rPr lang="es-MX" altLang="es-ES" sz="1000" b="1" dirty="0">
                <a:solidFill>
                  <a:srgbClr val="152A86"/>
                </a:solidFill>
                <a:ea typeface="ＭＳ Ｐゴシック" pitchFamily="34" charset="-128"/>
              </a:rPr>
              <a:t>Excelentes capacidad para  auto-cuidado</a:t>
            </a:r>
            <a:endParaRPr lang="es-AR" altLang="es-ES" sz="1000" b="1" dirty="0">
              <a:solidFill>
                <a:srgbClr val="152A86"/>
              </a:solidFill>
              <a:ea typeface="ＭＳ Ｐゴシック" pitchFamily="34" charset="-128"/>
            </a:endParaRPr>
          </a:p>
        </p:txBody>
      </p:sp>
      <p:sp>
        <p:nvSpPr>
          <p:cNvPr id="211989" name="15 CuadroTexto"/>
          <p:cNvSpPr txBox="1">
            <a:spLocks noChangeArrowheads="1"/>
          </p:cNvSpPr>
          <p:nvPr/>
        </p:nvSpPr>
        <p:spPr bwMode="auto">
          <a:xfrm>
            <a:off x="7665416" y="5192676"/>
            <a:ext cx="2004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000" b="1" dirty="0">
                <a:solidFill>
                  <a:srgbClr val="152A86"/>
                </a:solidFill>
                <a:ea typeface="ＭＳ Ｐゴシック" pitchFamily="34" charset="-128"/>
              </a:rPr>
              <a:t>Poco motivado,  no adherente</a:t>
            </a:r>
          </a:p>
          <a:p>
            <a:pPr eaLnBrk="1" hangingPunct="1"/>
            <a:r>
              <a:rPr lang="es-MX" altLang="es-ES" sz="1000" b="1" dirty="0">
                <a:solidFill>
                  <a:srgbClr val="152A86"/>
                </a:solidFill>
                <a:ea typeface="ＭＳ Ｐゴシック" pitchFamily="34" charset="-128"/>
              </a:rPr>
              <a:t>baja capacidad para  auto-cuidado</a:t>
            </a:r>
            <a:endParaRPr lang="es-AR" altLang="es-ES" sz="1000" b="1" dirty="0">
              <a:solidFill>
                <a:srgbClr val="152A86"/>
              </a:solidFill>
              <a:ea typeface="ＭＳ Ｐゴシック" pitchFamily="34" charset="-128"/>
            </a:endParaRPr>
          </a:p>
        </p:txBody>
      </p:sp>
      <p:sp>
        <p:nvSpPr>
          <p:cNvPr id="211990" name="16 CuadroTexto"/>
          <p:cNvSpPr txBox="1">
            <a:spLocks noChangeArrowheads="1"/>
          </p:cNvSpPr>
          <p:nvPr/>
        </p:nvSpPr>
        <p:spPr bwMode="auto">
          <a:xfrm>
            <a:off x="4895070" y="2348246"/>
            <a:ext cx="13019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000" b="1" dirty="0">
                <a:solidFill>
                  <a:srgbClr val="152A86"/>
                </a:solidFill>
                <a:ea typeface="ＭＳ Ｐゴシック" pitchFamily="34" charset="-128"/>
              </a:rPr>
              <a:t> Diagnóstico reciente</a:t>
            </a:r>
            <a:endParaRPr lang="es-AR" altLang="es-ES" sz="1000" b="1" dirty="0">
              <a:solidFill>
                <a:srgbClr val="152A86"/>
              </a:solidFill>
              <a:ea typeface="ＭＳ Ｐゴシック" pitchFamily="34" charset="-128"/>
            </a:endParaRPr>
          </a:p>
        </p:txBody>
      </p:sp>
      <p:sp>
        <p:nvSpPr>
          <p:cNvPr id="211991" name="17 CuadroTexto"/>
          <p:cNvSpPr txBox="1">
            <a:spLocks noChangeArrowheads="1"/>
          </p:cNvSpPr>
          <p:nvPr/>
        </p:nvSpPr>
        <p:spPr bwMode="auto">
          <a:xfrm>
            <a:off x="9203637" y="1674587"/>
            <a:ext cx="4363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000" b="1" dirty="0">
                <a:solidFill>
                  <a:srgbClr val="152A86"/>
                </a:solidFill>
                <a:ea typeface="ＭＳ Ｐゴシック" pitchFamily="34" charset="-128"/>
              </a:rPr>
              <a:t> Alto</a:t>
            </a:r>
            <a:endParaRPr lang="es-AR" altLang="es-ES" sz="1000" b="1" dirty="0">
              <a:solidFill>
                <a:srgbClr val="152A86"/>
              </a:solidFill>
              <a:ea typeface="ＭＳ Ｐゴシック" pitchFamily="34" charset="-128"/>
            </a:endParaRPr>
          </a:p>
        </p:txBody>
      </p:sp>
      <p:sp>
        <p:nvSpPr>
          <p:cNvPr id="211992" name="18 CuadroTexto"/>
          <p:cNvSpPr txBox="1">
            <a:spLocks noChangeArrowheads="1"/>
          </p:cNvSpPr>
          <p:nvPr/>
        </p:nvSpPr>
        <p:spPr bwMode="auto">
          <a:xfrm>
            <a:off x="9001965" y="2348988"/>
            <a:ext cx="671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000" b="1" dirty="0">
                <a:solidFill>
                  <a:srgbClr val="152A86"/>
                </a:solidFill>
                <a:ea typeface="ＭＳ Ｐゴシック" pitchFamily="34" charset="-128"/>
              </a:rPr>
              <a:t>       Larga</a:t>
            </a:r>
            <a:endParaRPr lang="es-AR" altLang="es-ES" sz="1000" b="1" dirty="0">
              <a:solidFill>
                <a:srgbClr val="152A86"/>
              </a:solidFill>
              <a:ea typeface="ＭＳ Ｐゴシック" pitchFamily="34" charset="-128"/>
            </a:endParaRPr>
          </a:p>
        </p:txBody>
      </p:sp>
      <p:sp>
        <p:nvSpPr>
          <p:cNvPr id="211993" name="19 CuadroTexto"/>
          <p:cNvSpPr txBox="1">
            <a:spLocks noChangeArrowheads="1"/>
          </p:cNvSpPr>
          <p:nvPr/>
        </p:nvSpPr>
        <p:spPr bwMode="auto">
          <a:xfrm>
            <a:off x="5143234" y="1674587"/>
            <a:ext cx="4203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000" b="1" dirty="0">
                <a:solidFill>
                  <a:srgbClr val="152A86"/>
                </a:solidFill>
                <a:ea typeface="ＭＳ Ｐゴシック" pitchFamily="34" charset="-128"/>
              </a:rPr>
              <a:t>Bajo</a:t>
            </a:r>
            <a:endParaRPr lang="es-AR" altLang="es-ES" sz="1000" b="1" dirty="0">
              <a:solidFill>
                <a:srgbClr val="152A86"/>
              </a:solidFill>
              <a:ea typeface="ＭＳ Ｐゴシック" pitchFamily="34" charset="-128"/>
            </a:endParaRPr>
          </a:p>
        </p:txBody>
      </p:sp>
      <p:sp>
        <p:nvSpPr>
          <p:cNvPr id="211994" name="20 CuadroTexto"/>
          <p:cNvSpPr txBox="1">
            <a:spLocks noChangeArrowheads="1"/>
          </p:cNvSpPr>
          <p:nvPr/>
        </p:nvSpPr>
        <p:spPr bwMode="auto">
          <a:xfrm>
            <a:off x="5133434" y="3092815"/>
            <a:ext cx="4988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000" b="1" dirty="0">
                <a:solidFill>
                  <a:srgbClr val="152A86"/>
                </a:solidFill>
                <a:ea typeface="ＭＳ Ｐゴシック" pitchFamily="34" charset="-128"/>
              </a:rPr>
              <a:t> Larga</a:t>
            </a:r>
            <a:endParaRPr lang="es-AR" altLang="es-ES" sz="1000" b="1" dirty="0">
              <a:solidFill>
                <a:srgbClr val="152A86"/>
              </a:solidFill>
              <a:ea typeface="ＭＳ Ｐゴシック" pitchFamily="34" charset="-128"/>
            </a:endParaRPr>
          </a:p>
        </p:txBody>
      </p:sp>
      <p:sp>
        <p:nvSpPr>
          <p:cNvPr id="211995" name="22 CuadroTexto"/>
          <p:cNvSpPr txBox="1">
            <a:spLocks noChangeArrowheads="1"/>
          </p:cNvSpPr>
          <p:nvPr/>
        </p:nvSpPr>
        <p:spPr bwMode="auto">
          <a:xfrm>
            <a:off x="5045267" y="4477484"/>
            <a:ext cx="675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000" b="1" dirty="0">
                <a:solidFill>
                  <a:srgbClr val="152A86"/>
                </a:solidFill>
                <a:ea typeface="ＭＳ Ｐゴシック" pitchFamily="34" charset="-128"/>
              </a:rPr>
              <a:t>Ausentes</a:t>
            </a:r>
            <a:endParaRPr lang="es-AR" altLang="es-ES" sz="1000" b="1" dirty="0">
              <a:solidFill>
                <a:srgbClr val="152A86"/>
              </a:solidFill>
              <a:ea typeface="ＭＳ Ｐゴシック" pitchFamily="34" charset="-128"/>
            </a:endParaRPr>
          </a:p>
        </p:txBody>
      </p:sp>
      <p:sp>
        <p:nvSpPr>
          <p:cNvPr id="211996" name="23 CuadroTexto"/>
          <p:cNvSpPr txBox="1">
            <a:spLocks noChangeArrowheads="1"/>
          </p:cNvSpPr>
          <p:nvPr/>
        </p:nvSpPr>
        <p:spPr bwMode="auto">
          <a:xfrm>
            <a:off x="9143524" y="4483565"/>
            <a:ext cx="6222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000" b="1">
                <a:solidFill>
                  <a:srgbClr val="152A86"/>
                </a:solidFill>
                <a:ea typeface="ＭＳ Ｐゴシック" pitchFamily="34" charset="-128"/>
              </a:rPr>
              <a:t> Severas</a:t>
            </a:r>
            <a:endParaRPr lang="es-AR" altLang="es-ES" sz="1000" b="1">
              <a:solidFill>
                <a:srgbClr val="152A86"/>
              </a:solidFill>
              <a:ea typeface="ＭＳ Ｐゴシック" pitchFamily="34" charset="-128"/>
            </a:endParaRPr>
          </a:p>
        </p:txBody>
      </p:sp>
      <p:sp>
        <p:nvSpPr>
          <p:cNvPr id="211997" name="24 CuadroTexto"/>
          <p:cNvSpPr txBox="1">
            <a:spLocks noChangeArrowheads="1"/>
          </p:cNvSpPr>
          <p:nvPr/>
        </p:nvSpPr>
        <p:spPr bwMode="auto">
          <a:xfrm>
            <a:off x="5045268" y="3844481"/>
            <a:ext cx="675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000" b="1" dirty="0">
                <a:solidFill>
                  <a:srgbClr val="152A86"/>
                </a:solidFill>
                <a:ea typeface="ＭＳ Ｐゴシック" pitchFamily="34" charset="-128"/>
              </a:rPr>
              <a:t>Ausentes</a:t>
            </a:r>
            <a:endParaRPr lang="es-AR" altLang="es-ES" sz="1000" b="1" dirty="0">
              <a:solidFill>
                <a:srgbClr val="152A86"/>
              </a:solidFill>
              <a:ea typeface="ＭＳ Ｐゴシック" pitchFamily="34" charset="-128"/>
            </a:endParaRPr>
          </a:p>
        </p:txBody>
      </p:sp>
      <p:sp>
        <p:nvSpPr>
          <p:cNvPr id="211998" name="25 CuadroTexto"/>
          <p:cNvSpPr txBox="1">
            <a:spLocks noChangeArrowheads="1"/>
          </p:cNvSpPr>
          <p:nvPr/>
        </p:nvSpPr>
        <p:spPr bwMode="auto">
          <a:xfrm>
            <a:off x="9157951" y="3844481"/>
            <a:ext cx="5934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000" b="1" dirty="0">
                <a:solidFill>
                  <a:srgbClr val="152A86"/>
                </a:solidFill>
                <a:ea typeface="ＭＳ Ｐゴシック" pitchFamily="34" charset="-128"/>
              </a:rPr>
              <a:t>Severas</a:t>
            </a:r>
            <a:endParaRPr lang="es-AR" altLang="es-ES" sz="1000" b="1" dirty="0">
              <a:solidFill>
                <a:srgbClr val="152A86"/>
              </a:solidFill>
              <a:ea typeface="ＭＳ Ｐゴシック" pitchFamily="34" charset="-128"/>
            </a:endParaRPr>
          </a:p>
        </p:txBody>
      </p:sp>
      <p:sp>
        <p:nvSpPr>
          <p:cNvPr id="211999" name="26 CuadroTexto"/>
          <p:cNvSpPr txBox="1">
            <a:spLocks noChangeArrowheads="1"/>
          </p:cNvSpPr>
          <p:nvPr/>
        </p:nvSpPr>
        <p:spPr bwMode="auto">
          <a:xfrm>
            <a:off x="5060377" y="6040316"/>
            <a:ext cx="10823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000" b="1" dirty="0">
                <a:solidFill>
                  <a:srgbClr val="152A86"/>
                </a:solidFill>
                <a:ea typeface="ＭＳ Ｐゴシック" pitchFamily="34" charset="-128"/>
              </a:rPr>
              <a:t>Presentes             </a:t>
            </a:r>
            <a:endParaRPr lang="es-AR" altLang="es-ES" sz="1000" b="1" dirty="0">
              <a:solidFill>
                <a:srgbClr val="152A86"/>
              </a:solidFill>
              <a:ea typeface="ＭＳ Ｐゴシック" pitchFamily="34" charset="-128"/>
            </a:endParaRPr>
          </a:p>
        </p:txBody>
      </p:sp>
      <p:sp>
        <p:nvSpPr>
          <p:cNvPr id="212000" name="27 CuadroTexto"/>
          <p:cNvSpPr txBox="1">
            <a:spLocks noChangeArrowheads="1"/>
          </p:cNvSpPr>
          <p:nvPr/>
        </p:nvSpPr>
        <p:spPr bwMode="auto">
          <a:xfrm>
            <a:off x="9029729" y="6084370"/>
            <a:ext cx="7040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000" b="1" dirty="0">
                <a:solidFill>
                  <a:srgbClr val="152A86"/>
                </a:solidFill>
                <a:ea typeface="ＭＳ Ｐゴシック" pitchFamily="34" charset="-128"/>
              </a:rPr>
              <a:t>Limitados</a:t>
            </a:r>
            <a:endParaRPr lang="es-AR" altLang="es-ES" sz="1000" b="1" dirty="0">
              <a:solidFill>
                <a:srgbClr val="152A86"/>
              </a:solidFill>
              <a:ea typeface="ＭＳ Ｐゴシック" pitchFamily="34" charset="-128"/>
            </a:endParaRPr>
          </a:p>
        </p:txBody>
      </p:sp>
      <p:sp>
        <p:nvSpPr>
          <p:cNvPr id="212001" name="28 CuadroTexto"/>
          <p:cNvSpPr txBox="1">
            <a:spLocks noChangeArrowheads="1"/>
          </p:cNvSpPr>
          <p:nvPr/>
        </p:nvSpPr>
        <p:spPr bwMode="auto">
          <a:xfrm>
            <a:off x="6935211" y="4480243"/>
            <a:ext cx="11400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000" b="1" dirty="0">
                <a:solidFill>
                  <a:srgbClr val="152A86"/>
                </a:solidFill>
                <a:ea typeface="ＭＳ Ｐゴシック" pitchFamily="34" charset="-128"/>
              </a:rPr>
              <a:t>Pocas/moderadas</a:t>
            </a:r>
            <a:endParaRPr lang="es-AR" altLang="es-ES" sz="1000" b="1" dirty="0">
              <a:solidFill>
                <a:srgbClr val="152A86"/>
              </a:solidFill>
              <a:ea typeface="ＭＳ Ｐゴシック" pitchFamily="34" charset="-128"/>
            </a:endParaRPr>
          </a:p>
        </p:txBody>
      </p:sp>
      <p:sp>
        <p:nvSpPr>
          <p:cNvPr id="212002" name="29 CuadroTexto"/>
          <p:cNvSpPr txBox="1">
            <a:spLocks noChangeArrowheads="1"/>
          </p:cNvSpPr>
          <p:nvPr/>
        </p:nvSpPr>
        <p:spPr bwMode="auto">
          <a:xfrm>
            <a:off x="6845939" y="3844481"/>
            <a:ext cx="11400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000" b="1" dirty="0">
                <a:solidFill>
                  <a:srgbClr val="152A86"/>
                </a:solidFill>
                <a:ea typeface="ＭＳ Ｐゴシック" pitchFamily="34" charset="-128"/>
              </a:rPr>
              <a:t>Pocas/moderadas</a:t>
            </a:r>
          </a:p>
        </p:txBody>
      </p:sp>
      <p:sp>
        <p:nvSpPr>
          <p:cNvPr id="212003" name="20 CuadroTexto"/>
          <p:cNvSpPr txBox="1">
            <a:spLocks noChangeArrowheads="1"/>
          </p:cNvSpPr>
          <p:nvPr/>
        </p:nvSpPr>
        <p:spPr bwMode="auto">
          <a:xfrm>
            <a:off x="9203638" y="3092816"/>
            <a:ext cx="5020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MX" altLang="es-ES" sz="1000" b="1" dirty="0">
                <a:solidFill>
                  <a:srgbClr val="152A86"/>
                </a:solidFill>
                <a:ea typeface="ＭＳ Ｐゴシック" pitchFamily="34" charset="-128"/>
              </a:rPr>
              <a:t> Corta</a:t>
            </a:r>
            <a:endParaRPr lang="es-AR" altLang="es-ES" sz="1000" b="1" dirty="0">
              <a:solidFill>
                <a:srgbClr val="152A86"/>
              </a:solidFill>
              <a:ea typeface="ＭＳ Ｐゴシック" pitchFamily="34" charset="-128"/>
            </a:endParaRPr>
          </a:p>
        </p:txBody>
      </p:sp>
      <p:sp>
        <p:nvSpPr>
          <p:cNvPr id="212004" name="36 CuadroTexto"/>
          <p:cNvSpPr txBox="1">
            <a:spLocks noChangeArrowheads="1"/>
          </p:cNvSpPr>
          <p:nvPr/>
        </p:nvSpPr>
        <p:spPr bwMode="auto">
          <a:xfrm>
            <a:off x="10632504" y="5157192"/>
            <a:ext cx="1368152" cy="81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7756" tIns="38876" rIns="77756" bIns="38876">
            <a:spAutoFit/>
          </a:bodyPr>
          <a:lstStyle>
            <a:lvl1pPr defTabSz="777875" eaLnBrk="0" hangingPunct="0">
              <a:defRPr>
                <a:solidFill>
                  <a:schemeClr val="tx1"/>
                </a:solidFill>
                <a:latin typeface="Calibri" pitchFamily="34" charset="0"/>
                <a:cs typeface="Arial" pitchFamily="34" charset="0"/>
              </a:defRPr>
            </a:lvl1pPr>
            <a:lvl2pPr marL="742950" indent="-285750" defTabSz="777875" eaLnBrk="0" hangingPunct="0">
              <a:defRPr>
                <a:solidFill>
                  <a:schemeClr val="tx1"/>
                </a:solidFill>
                <a:latin typeface="Calibri" pitchFamily="34" charset="0"/>
                <a:cs typeface="Arial" pitchFamily="34" charset="0"/>
              </a:defRPr>
            </a:lvl2pPr>
            <a:lvl3pPr marL="1143000" indent="-228600" defTabSz="777875" eaLnBrk="0" hangingPunct="0">
              <a:defRPr>
                <a:solidFill>
                  <a:schemeClr val="tx1"/>
                </a:solidFill>
                <a:latin typeface="Calibri" pitchFamily="34" charset="0"/>
                <a:cs typeface="Arial" pitchFamily="34" charset="0"/>
              </a:defRPr>
            </a:lvl3pPr>
            <a:lvl4pPr marL="1600200" indent="-228600" defTabSz="777875" eaLnBrk="0" hangingPunct="0">
              <a:defRPr>
                <a:solidFill>
                  <a:schemeClr val="tx1"/>
                </a:solidFill>
                <a:latin typeface="Calibri" pitchFamily="34" charset="0"/>
                <a:cs typeface="Arial" pitchFamily="34" charset="0"/>
              </a:defRPr>
            </a:lvl4pPr>
            <a:lvl5pPr marL="2057400" indent="-228600" defTabSz="777875" eaLnBrk="0" hangingPunct="0">
              <a:defRPr>
                <a:solidFill>
                  <a:schemeClr val="tx1"/>
                </a:solidFill>
                <a:latin typeface="Calibri" pitchFamily="34" charset="0"/>
                <a:cs typeface="Arial" pitchFamily="34" charset="0"/>
              </a:defRPr>
            </a:lvl5pPr>
            <a:lvl6pPr marL="2514600" indent="-228600" defTabSz="77787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77787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77787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777875"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s-ES" altLang="es-ES" sz="1200" dirty="0">
                <a:solidFill>
                  <a:schemeClr val="accent2"/>
                </a:solidFill>
                <a:latin typeface="+mj-lt"/>
                <a:ea typeface="ＭＳ Ｐゴシック" pitchFamily="34" charset="-128"/>
              </a:rPr>
              <a:t>Adaptado de ADA/EASD. </a:t>
            </a:r>
            <a:r>
              <a:rPr lang="en-US" altLang="es-ES" sz="1200" dirty="0">
                <a:solidFill>
                  <a:schemeClr val="accent2"/>
                </a:solidFill>
                <a:latin typeface="+mj-lt"/>
                <a:ea typeface="ＭＳ Ｐゴシック" pitchFamily="34" charset="-128"/>
              </a:rPr>
              <a:t>Diabetes Care. 2015;38:140-49.</a:t>
            </a:r>
            <a:endParaRPr lang="en-US" altLang="es-ES" sz="1200" b="1" i="1" dirty="0">
              <a:solidFill>
                <a:schemeClr val="accent2"/>
              </a:solidFill>
              <a:latin typeface="+mj-lt"/>
              <a:ea typeface="ＭＳ Ｐゴシック" pitchFamily="34" charset="-128"/>
            </a:endParaRPr>
          </a:p>
        </p:txBody>
      </p:sp>
      <p:sp>
        <p:nvSpPr>
          <p:cNvPr id="2" name="1 Cerrar llave"/>
          <p:cNvSpPr/>
          <p:nvPr/>
        </p:nvSpPr>
        <p:spPr>
          <a:xfrm>
            <a:off x="9705066" y="1206437"/>
            <a:ext cx="216024" cy="336776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8" name="37 Cerrar llave"/>
          <p:cNvSpPr/>
          <p:nvPr/>
        </p:nvSpPr>
        <p:spPr>
          <a:xfrm>
            <a:off x="9673944" y="4729786"/>
            <a:ext cx="247147" cy="138147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9" name="5 CuadroTexto"/>
          <p:cNvSpPr txBox="1">
            <a:spLocks noChangeArrowheads="1"/>
          </p:cNvSpPr>
          <p:nvPr/>
        </p:nvSpPr>
        <p:spPr bwMode="auto">
          <a:xfrm rot="5400000">
            <a:off x="9002613" y="2703499"/>
            <a:ext cx="25751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MX" altLang="es-ES" sz="1300" b="1" dirty="0">
                <a:solidFill>
                  <a:srgbClr val="152A86"/>
                </a:solidFill>
                <a:ea typeface="ＭＳ Ｐゴシック" pitchFamily="34" charset="-128"/>
              </a:rPr>
              <a:t>HABITUALMENTE  NO  MODIFICABLES</a:t>
            </a:r>
            <a:endParaRPr lang="es-AR" altLang="es-ES" sz="1300" b="1" dirty="0">
              <a:solidFill>
                <a:srgbClr val="152A86"/>
              </a:solidFill>
              <a:ea typeface="ＭＳ Ｐゴシック" pitchFamily="34" charset="-128"/>
            </a:endParaRPr>
          </a:p>
        </p:txBody>
      </p:sp>
      <p:sp>
        <p:nvSpPr>
          <p:cNvPr id="40" name="5 CuadroTexto"/>
          <p:cNvSpPr txBox="1">
            <a:spLocks noChangeArrowheads="1"/>
          </p:cNvSpPr>
          <p:nvPr/>
        </p:nvSpPr>
        <p:spPr bwMode="auto">
          <a:xfrm rot="5400000">
            <a:off x="9537852" y="5164858"/>
            <a:ext cx="15046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AR" altLang="es-ES" sz="1300" b="1" dirty="0">
                <a:solidFill>
                  <a:srgbClr val="152A86"/>
                </a:solidFill>
                <a:ea typeface="ＭＳ Ｐゴシック" pitchFamily="34" charset="-128"/>
              </a:rPr>
              <a:t>POTENCIALMENTE MODIFICABLES</a:t>
            </a:r>
          </a:p>
        </p:txBody>
      </p:sp>
      <p:sp>
        <p:nvSpPr>
          <p:cNvPr id="41" name="6 CuadroTexto"/>
          <p:cNvSpPr txBox="1">
            <a:spLocks noChangeArrowheads="1"/>
          </p:cNvSpPr>
          <p:nvPr/>
        </p:nvSpPr>
        <p:spPr bwMode="auto">
          <a:xfrm>
            <a:off x="6893361" y="798772"/>
            <a:ext cx="10801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s-MX" altLang="es-ES" sz="1600" b="1" dirty="0">
                <a:solidFill>
                  <a:srgbClr val="152A86"/>
                </a:solidFill>
                <a:ea typeface="ＭＳ Ｐゴシック" pitchFamily="34" charset="-128"/>
              </a:rPr>
              <a:t>HbA1c 7%</a:t>
            </a:r>
            <a:endParaRPr lang="es-AR" altLang="es-ES" sz="1600" b="1" dirty="0">
              <a:solidFill>
                <a:srgbClr val="152A86"/>
              </a:solidFill>
              <a:ea typeface="ＭＳ Ｐゴシック" pitchFamily="34" charset="-128"/>
            </a:endParaRPr>
          </a:p>
        </p:txBody>
      </p:sp>
      <p:sp>
        <p:nvSpPr>
          <p:cNvPr id="4" name="3 Flecha derecha"/>
          <p:cNvSpPr/>
          <p:nvPr/>
        </p:nvSpPr>
        <p:spPr>
          <a:xfrm>
            <a:off x="7952099" y="877899"/>
            <a:ext cx="1345889" cy="180303"/>
          </a:xfrm>
          <a:prstGeom prst="rightArrow">
            <a:avLst/>
          </a:prstGeom>
          <a:gradFill flip="none" rotWithShape="1">
            <a:gsLst>
              <a:gs pos="4000">
                <a:schemeClr val="accent1">
                  <a:shade val="30000"/>
                  <a:satMod val="115000"/>
                  <a:lumMod val="34000"/>
                </a:schemeClr>
              </a:gs>
              <a:gs pos="100000">
                <a:schemeClr val="accent1">
                  <a:shade val="67500"/>
                  <a:satMod val="115000"/>
                  <a:lumMod val="86000"/>
                  <a:lumOff val="14000"/>
                  <a:alpha val="42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43 Flecha derecha"/>
          <p:cNvSpPr/>
          <p:nvPr/>
        </p:nvSpPr>
        <p:spPr>
          <a:xfrm rot="10800000">
            <a:off x="5589323" y="877898"/>
            <a:ext cx="1345889" cy="180302"/>
          </a:xfrm>
          <a:prstGeom prst="rightArrow">
            <a:avLst/>
          </a:prstGeom>
          <a:gradFill flip="none" rotWithShape="1">
            <a:gsLst>
              <a:gs pos="4000">
                <a:schemeClr val="accent1">
                  <a:shade val="30000"/>
                  <a:satMod val="115000"/>
                  <a:lumMod val="34000"/>
                </a:schemeClr>
              </a:gs>
              <a:gs pos="100000">
                <a:schemeClr val="accent1">
                  <a:shade val="67500"/>
                  <a:satMod val="115000"/>
                  <a:lumMod val="86000"/>
                  <a:lumOff val="14000"/>
                  <a:alpha val="42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98495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488" y="70656"/>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0 CuadroTexto"/>
          <p:cNvSpPr txBox="1">
            <a:spLocks noChangeArrowheads="1"/>
          </p:cNvSpPr>
          <p:nvPr/>
        </p:nvSpPr>
        <p:spPr bwMode="auto">
          <a:xfrm>
            <a:off x="7032104" y="5734988"/>
            <a:ext cx="4540250" cy="276225"/>
          </a:xfrm>
          <a:prstGeom prst="rect">
            <a:avLst/>
          </a:prstGeom>
          <a:noFill/>
          <a:ln>
            <a:noFill/>
          </a:ln>
          <a:extLst/>
        </p:spPr>
        <p:txBody>
          <a:bodyPr>
            <a:spAutoFit/>
          </a:bodyPr>
          <a:lstStyle>
            <a:lvl1pPr>
              <a:spcBef>
                <a:spcPct val="20000"/>
              </a:spcBef>
              <a:buChar char="•"/>
              <a:defRPr sz="3200">
                <a:solidFill>
                  <a:schemeClr val="tx1"/>
                </a:solidFill>
                <a:latin typeface="Arial" pitchFamily="34" charset="0"/>
                <a:ea typeface="ヒラギノ角ゴ Pro W3" charset="-128"/>
              </a:defRPr>
            </a:lvl1pPr>
            <a:lvl2pPr marL="742950" indent="-285750">
              <a:spcBef>
                <a:spcPct val="20000"/>
              </a:spcBef>
              <a:buChar char="–"/>
              <a:defRPr sz="2800">
                <a:solidFill>
                  <a:schemeClr val="tx1"/>
                </a:solidFill>
                <a:latin typeface="Arial" pitchFamily="34" charset="0"/>
                <a:ea typeface="ヒラギノ角ゴ Pro W3" charset="-128"/>
              </a:defRPr>
            </a:lvl2pPr>
            <a:lvl3pPr marL="1143000" indent="-228600">
              <a:spcBef>
                <a:spcPct val="20000"/>
              </a:spcBef>
              <a:buChar char="•"/>
              <a:defRPr sz="2400">
                <a:solidFill>
                  <a:schemeClr val="tx1"/>
                </a:solidFill>
                <a:latin typeface="Arial" pitchFamily="34" charset="0"/>
                <a:ea typeface="ヒラギノ角ゴ Pro W3" charset="-128"/>
              </a:defRPr>
            </a:lvl3pPr>
            <a:lvl4pPr marL="1600200" indent="-228600">
              <a:spcBef>
                <a:spcPct val="20000"/>
              </a:spcBef>
              <a:buChar char="–"/>
              <a:defRPr sz="2000">
                <a:solidFill>
                  <a:schemeClr val="tx1"/>
                </a:solidFill>
                <a:latin typeface="Arial" pitchFamily="34" charset="0"/>
                <a:ea typeface="ヒラギノ角ゴ Pro W3" charset="-128"/>
              </a:defRPr>
            </a:lvl4pPr>
            <a:lvl5pPr marL="2057400" indent="-228600">
              <a:spcBef>
                <a:spcPct val="20000"/>
              </a:spcBef>
              <a:buChar char="»"/>
              <a:defRPr sz="20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charset="-128"/>
              </a:defRPr>
            </a:lvl9pPr>
          </a:lstStyle>
          <a:p>
            <a:pPr algn="r" eaLnBrk="0" hangingPunct="0">
              <a:spcBef>
                <a:spcPct val="0"/>
              </a:spcBef>
              <a:buNone/>
              <a:defRPr/>
            </a:pPr>
            <a:r>
              <a:rPr lang="es-ES" altLang="es-ES" sz="1200" i="1" kern="0" dirty="0">
                <a:solidFill>
                  <a:srgbClr val="808080"/>
                </a:solidFill>
                <a:latin typeface="+mn-lt"/>
              </a:rPr>
              <a:t>Diabetes Práctica 2014;5:18-20. Disponible en www.redgdps.org</a:t>
            </a:r>
          </a:p>
        </p:txBody>
      </p:sp>
    </p:spTree>
    <p:extLst>
      <p:ext uri="{BB962C8B-B14F-4D97-AF65-F5344CB8AC3E}">
        <p14:creationId xmlns:p14="http://schemas.microsoft.com/office/powerpoint/2010/main" val="4289831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Insulinas comercializadas 2017</a:t>
            </a:r>
            <a:endParaRPr lang="es-ES" dirty="0"/>
          </a:p>
        </p:txBody>
      </p:sp>
      <p:graphicFrame>
        <p:nvGraphicFramePr>
          <p:cNvPr id="10" name="Object 2"/>
          <p:cNvGraphicFramePr>
            <a:graphicFrameLocks noChangeAspect="1"/>
          </p:cNvGraphicFramePr>
          <p:nvPr>
            <p:extLst>
              <p:ext uri="{D42A27DB-BD31-4B8C-83A1-F6EECF244321}">
                <p14:modId xmlns:p14="http://schemas.microsoft.com/office/powerpoint/2010/main" val="4250340762"/>
              </p:ext>
            </p:extLst>
          </p:nvPr>
        </p:nvGraphicFramePr>
        <p:xfrm>
          <a:off x="1703512" y="260648"/>
          <a:ext cx="9982201" cy="6248400"/>
        </p:xfrm>
        <a:graphic>
          <a:graphicData uri="http://schemas.openxmlformats.org/presentationml/2006/ole">
            <mc:AlternateContent xmlns:mc="http://schemas.openxmlformats.org/markup-compatibility/2006">
              <mc:Choice xmlns:v="urn:schemas-microsoft-com:vml" Requires="v">
                <p:oleObj spid="_x0000_s4136" name="Documento" r:id="rId4" imgW="11078959" imgH="6940995" progId="Word.Document.12">
                  <p:embed/>
                </p:oleObj>
              </mc:Choice>
              <mc:Fallback>
                <p:oleObj name="Documento" r:id="rId4" imgW="11078959" imgH="6940995"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512" y="260648"/>
                        <a:ext cx="9982201" cy="6248400"/>
                      </a:xfrm>
                      <a:prstGeom prst="rect">
                        <a:avLst/>
                      </a:prstGeom>
                      <a:noFill/>
                      <a:extLst/>
                    </p:spPr>
                  </p:pic>
                </p:oleObj>
              </mc:Fallback>
            </mc:AlternateContent>
          </a:graphicData>
        </a:graphic>
      </p:graphicFrame>
      <p:sp>
        <p:nvSpPr>
          <p:cNvPr id="13" name="11 Rectángulo"/>
          <p:cNvSpPr/>
          <p:nvPr/>
        </p:nvSpPr>
        <p:spPr>
          <a:xfrm>
            <a:off x="1775520" y="2838424"/>
            <a:ext cx="8856984" cy="165618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9767" tIns="39883" rIns="79767" bIns="39883" rtlCol="0" anchor="ctr"/>
          <a:lstStyle/>
          <a:p>
            <a:pPr algn="ctr" defTabSz="797104"/>
            <a:endParaRPr lang="es-ES">
              <a:solidFill>
                <a:prstClr val="white"/>
              </a:solidFill>
            </a:endParaRPr>
          </a:p>
        </p:txBody>
      </p:sp>
      <p:sp>
        <p:nvSpPr>
          <p:cNvPr id="14" name="1 Rectángulo"/>
          <p:cNvSpPr/>
          <p:nvPr/>
        </p:nvSpPr>
        <p:spPr>
          <a:xfrm>
            <a:off x="1775520" y="764704"/>
            <a:ext cx="8856984" cy="210117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9767" tIns="39883" rIns="79767" bIns="39883" rtlCol="0" anchor="ctr"/>
          <a:lstStyle/>
          <a:p>
            <a:pPr algn="ctr" defTabSz="797104"/>
            <a:endParaRPr lang="es-ES">
              <a:solidFill>
                <a:prstClr val="white"/>
              </a:solidFill>
            </a:endParaRPr>
          </a:p>
        </p:txBody>
      </p:sp>
      <p:sp>
        <p:nvSpPr>
          <p:cNvPr id="15" name="10 Rectángulo"/>
          <p:cNvSpPr/>
          <p:nvPr/>
        </p:nvSpPr>
        <p:spPr>
          <a:xfrm>
            <a:off x="1775520" y="4509120"/>
            <a:ext cx="8856984" cy="136815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9767" tIns="39883" rIns="79767" bIns="39883" rtlCol="0" anchor="ctr"/>
          <a:lstStyle/>
          <a:p>
            <a:pPr algn="ctr" defTabSz="797104"/>
            <a:endParaRPr lang="es-ES">
              <a:solidFill>
                <a:prstClr val="white"/>
              </a:solidFill>
            </a:endParaRPr>
          </a:p>
        </p:txBody>
      </p:sp>
      <p:sp>
        <p:nvSpPr>
          <p:cNvPr id="16" name="Rectángulo 10"/>
          <p:cNvSpPr>
            <a:spLocks noGrp="1" noChangeArrowheads="1"/>
          </p:cNvSpPr>
          <p:nvPr>
            <p:ph type="body" sz="quarter" idx="13"/>
          </p:nvPr>
        </p:nvSpPr>
        <p:spPr bwMode="auto">
          <a:xfrm>
            <a:off x="1703512" y="5949280"/>
            <a:ext cx="1429315" cy="26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80" tIns="45484" rIns="90980" bIns="45484">
            <a:spAutoFit/>
          </a:bodyPr>
          <a:lstStyle/>
          <a:p>
            <a:pPr defTabSz="797104"/>
            <a:r>
              <a:rPr lang="en-US" altLang="es-ES" sz="1100" i="0" baseline="30000" dirty="0">
                <a:solidFill>
                  <a:srgbClr val="004586"/>
                </a:solidFill>
              </a:rPr>
              <a:t>a  </a:t>
            </a:r>
            <a:r>
              <a:rPr lang="en-US" altLang="es-ES" sz="1100" i="0" dirty="0" err="1">
                <a:solidFill>
                  <a:srgbClr val="004586"/>
                </a:solidFill>
              </a:rPr>
              <a:t>Análogo</a:t>
            </a:r>
            <a:r>
              <a:rPr lang="en-US" altLang="es-ES" sz="1100" i="0" dirty="0">
                <a:solidFill>
                  <a:srgbClr val="004586"/>
                </a:solidFill>
              </a:rPr>
              <a:t> de </a:t>
            </a:r>
            <a:r>
              <a:rPr lang="en-US" altLang="es-ES" sz="1100" i="0" dirty="0" err="1">
                <a:solidFill>
                  <a:srgbClr val="004586"/>
                </a:solidFill>
              </a:rPr>
              <a:t>Insulina</a:t>
            </a:r>
            <a:endParaRPr lang="es-ES_tradnl" altLang="es-ES" sz="1100" i="0" dirty="0">
              <a:solidFill>
                <a:srgbClr val="004586"/>
              </a:solidFill>
            </a:endParaRPr>
          </a:p>
        </p:txBody>
      </p:sp>
    </p:spTree>
    <p:extLst>
      <p:ext uri="{BB962C8B-B14F-4D97-AF65-F5344CB8AC3E}">
        <p14:creationId xmlns:p14="http://schemas.microsoft.com/office/powerpoint/2010/main" val="239880784"/>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783633" y="1272412"/>
            <a:ext cx="6804223" cy="3971447"/>
            <a:chOff x="1928929" y="1972735"/>
            <a:chExt cx="5589470" cy="3110496"/>
          </a:xfrm>
        </p:grpSpPr>
        <p:sp>
          <p:nvSpPr>
            <p:cNvPr id="11" name="10 CuadroTexto"/>
            <p:cNvSpPr txBox="1"/>
            <p:nvPr/>
          </p:nvSpPr>
          <p:spPr>
            <a:xfrm>
              <a:off x="2814139" y="1972735"/>
              <a:ext cx="3561644" cy="988309"/>
            </a:xfrm>
            <a:prstGeom prst="rect">
              <a:avLst/>
            </a:prstGeom>
            <a:noFill/>
          </p:spPr>
          <p:txBody>
            <a:bodyPr wrap="none" lIns="91417" tIns="45709" rIns="91417" bIns="45709" rtlCol="0">
              <a:spAutoFit/>
            </a:bodyPr>
            <a:lstStyle/>
            <a:p>
              <a:pPr algn="ctr" defTabSz="801555"/>
              <a:r>
                <a:rPr lang="es-ES" sz="2800" b="1" dirty="0">
                  <a:solidFill>
                    <a:srgbClr val="C00000"/>
                  </a:solidFill>
                </a:rPr>
                <a:t>Insulina Basal</a:t>
              </a:r>
            </a:p>
            <a:p>
              <a:pPr algn="ctr" defTabSz="801555"/>
              <a:r>
                <a:rPr lang="es-ES" sz="2400" dirty="0">
                  <a:solidFill>
                    <a:srgbClr val="004586"/>
                  </a:solidFill>
                </a:rPr>
                <a:t>habitualmente con metformina ±</a:t>
              </a:r>
            </a:p>
            <a:p>
              <a:pPr algn="ctr" defTabSz="801555"/>
              <a:r>
                <a:rPr lang="es-ES" sz="2400" dirty="0">
                  <a:solidFill>
                    <a:srgbClr val="004586"/>
                  </a:solidFill>
                </a:rPr>
                <a:t>otros tratamientos no </a:t>
              </a:r>
              <a:r>
                <a:rPr lang="es-ES" sz="2400" dirty="0" err="1">
                  <a:solidFill>
                    <a:srgbClr val="004586"/>
                  </a:solidFill>
                </a:rPr>
                <a:t>insulínicos</a:t>
              </a:r>
              <a:r>
                <a:rPr lang="es-ES" sz="2400" dirty="0">
                  <a:solidFill>
                    <a:srgbClr val="004586"/>
                  </a:solidFill>
                </a:rPr>
                <a:t> </a:t>
              </a:r>
            </a:p>
          </p:txBody>
        </p:sp>
        <p:sp>
          <p:nvSpPr>
            <p:cNvPr id="4" name="3 Rectángulo redondeado"/>
            <p:cNvSpPr/>
            <p:nvPr/>
          </p:nvSpPr>
          <p:spPr>
            <a:xfrm>
              <a:off x="1928929" y="3147151"/>
              <a:ext cx="5589470" cy="1936080"/>
            </a:xfrm>
            <a:prstGeom prst="roundRect">
              <a:avLst/>
            </a:prstGeom>
            <a:ln/>
          </p:spPr>
          <p:style>
            <a:lnRef idx="3">
              <a:schemeClr val="lt1"/>
            </a:lnRef>
            <a:fillRef idx="1">
              <a:schemeClr val="accent1"/>
            </a:fillRef>
            <a:effectRef idx="1">
              <a:schemeClr val="accent1"/>
            </a:effectRef>
            <a:fontRef idx="minor">
              <a:schemeClr val="lt1"/>
            </a:fontRef>
          </p:style>
          <p:txBody>
            <a:bodyPr lIns="91417" tIns="45709" rIns="91417" bIns="45709" rtlCol="0" anchor="ctr"/>
            <a:lstStyle/>
            <a:p>
              <a:pPr marL="342900" indent="-342900" defTabSz="801555">
                <a:buClr>
                  <a:srgbClr val="C00000"/>
                </a:buClr>
                <a:buFont typeface="Wingdings" panose="05000000000000000000" pitchFamily="2" charset="2"/>
                <a:buChar char="v"/>
              </a:pPr>
              <a:r>
                <a:rPr lang="es-ES" sz="2400" b="1" dirty="0" smtClean="0">
                  <a:solidFill>
                    <a:schemeClr val="bg1"/>
                  </a:solidFill>
                </a:rPr>
                <a:t>Inicio</a:t>
              </a:r>
              <a:r>
                <a:rPr lang="es-ES" sz="2400" b="1" dirty="0">
                  <a:solidFill>
                    <a:schemeClr val="bg1"/>
                  </a:solidFill>
                </a:rPr>
                <a:t>:</a:t>
              </a:r>
              <a:r>
                <a:rPr lang="es-ES" sz="2400" dirty="0">
                  <a:solidFill>
                    <a:schemeClr val="bg1"/>
                  </a:solidFill>
                </a:rPr>
                <a:t> 10 U/día o 0,1-0,2 </a:t>
              </a:r>
              <a:r>
                <a:rPr lang="es-ES" sz="2400" dirty="0" smtClean="0">
                  <a:solidFill>
                    <a:schemeClr val="bg1"/>
                  </a:solidFill>
                </a:rPr>
                <a:t>U/kg/día.</a:t>
              </a:r>
              <a:endParaRPr lang="es-ES" sz="2400" dirty="0">
                <a:solidFill>
                  <a:schemeClr val="bg1"/>
                </a:solidFill>
              </a:endParaRPr>
            </a:p>
            <a:p>
              <a:pPr marL="342900" indent="-342900" defTabSz="801555">
                <a:buClr>
                  <a:srgbClr val="C00000"/>
                </a:buClr>
                <a:buFont typeface="Wingdings" panose="05000000000000000000" pitchFamily="2" charset="2"/>
                <a:buChar char="v"/>
              </a:pPr>
              <a:r>
                <a:rPr lang="es-ES" sz="2400" b="1" dirty="0" smtClean="0">
                  <a:solidFill>
                    <a:schemeClr val="bg1"/>
                  </a:solidFill>
                </a:rPr>
                <a:t>Ajuste</a:t>
              </a:r>
              <a:r>
                <a:rPr lang="es-ES" sz="2400" b="1" dirty="0">
                  <a:solidFill>
                    <a:schemeClr val="bg1"/>
                  </a:solidFill>
                </a:rPr>
                <a:t>:</a:t>
              </a:r>
              <a:r>
                <a:rPr lang="es-ES" sz="2400" dirty="0">
                  <a:solidFill>
                    <a:schemeClr val="bg1"/>
                  </a:solidFill>
                </a:rPr>
                <a:t> ↑ 10-15% o 2-4 U una o dos veces a la semana hasta GA en </a:t>
              </a:r>
              <a:r>
                <a:rPr lang="es-ES" sz="2400" dirty="0" smtClean="0">
                  <a:solidFill>
                    <a:schemeClr val="bg1"/>
                  </a:solidFill>
                </a:rPr>
                <a:t>objetivo.</a:t>
              </a:r>
              <a:endParaRPr lang="es-ES" sz="2400" dirty="0">
                <a:solidFill>
                  <a:schemeClr val="bg1"/>
                </a:solidFill>
              </a:endParaRPr>
            </a:p>
            <a:p>
              <a:pPr marL="342900" indent="-342900" defTabSz="801555">
                <a:buClr>
                  <a:srgbClr val="C00000"/>
                </a:buClr>
                <a:buFont typeface="Wingdings" panose="05000000000000000000" pitchFamily="2" charset="2"/>
                <a:buChar char="v"/>
              </a:pPr>
              <a:r>
                <a:rPr lang="es-ES" sz="2400" b="1" dirty="0" smtClean="0">
                  <a:solidFill>
                    <a:schemeClr val="bg1"/>
                  </a:solidFill>
                </a:rPr>
                <a:t>Si </a:t>
              </a:r>
              <a:r>
                <a:rPr lang="es-ES" sz="2400" b="1" dirty="0">
                  <a:solidFill>
                    <a:schemeClr val="bg1"/>
                  </a:solidFill>
                </a:rPr>
                <a:t>h</a:t>
              </a:r>
              <a:r>
                <a:rPr lang="es-ES" sz="2400" b="1" dirty="0" smtClean="0">
                  <a:solidFill>
                    <a:schemeClr val="bg1"/>
                  </a:solidFill>
                </a:rPr>
                <a:t>ipoglucemia</a:t>
              </a:r>
              <a:r>
                <a:rPr lang="es-ES" sz="2400" b="1" dirty="0">
                  <a:solidFill>
                    <a:schemeClr val="bg1"/>
                  </a:solidFill>
                </a:rPr>
                <a:t>:</a:t>
              </a:r>
              <a:r>
                <a:rPr lang="es-ES" sz="2400" dirty="0">
                  <a:solidFill>
                    <a:schemeClr val="bg1"/>
                  </a:solidFill>
                </a:rPr>
                <a:t> </a:t>
              </a:r>
              <a:r>
                <a:rPr lang="es-ES" sz="2400" dirty="0" smtClean="0">
                  <a:solidFill>
                    <a:schemeClr val="bg1"/>
                  </a:solidFill>
                </a:rPr>
                <a:t>buscar </a:t>
              </a:r>
              <a:r>
                <a:rPr lang="es-ES" sz="2400" dirty="0">
                  <a:solidFill>
                    <a:schemeClr val="bg1"/>
                  </a:solidFill>
                </a:rPr>
                <a:t>y tratar causa y ↓ 4 U o 10-20% de la </a:t>
              </a:r>
              <a:r>
                <a:rPr lang="es-ES" sz="2400" dirty="0" smtClean="0">
                  <a:solidFill>
                    <a:schemeClr val="bg1"/>
                  </a:solidFill>
                </a:rPr>
                <a:t>dosis.</a:t>
              </a:r>
              <a:endParaRPr lang="es-ES" sz="2400" dirty="0">
                <a:solidFill>
                  <a:schemeClr val="bg1"/>
                </a:solidFill>
              </a:endParaRPr>
            </a:p>
          </p:txBody>
        </p:sp>
      </p:grpSp>
      <p:sp>
        <p:nvSpPr>
          <p:cNvPr id="3" name="Marcador de texto 2"/>
          <p:cNvSpPr>
            <a:spLocks noGrp="1"/>
          </p:cNvSpPr>
          <p:nvPr>
            <p:ph type="body" sz="quarter" idx="13"/>
          </p:nvPr>
        </p:nvSpPr>
        <p:spPr/>
        <p:txBody>
          <a:bodyPr>
            <a:normAutofit/>
          </a:bodyPr>
          <a:lstStyle/>
          <a:p>
            <a:r>
              <a:rPr lang="pt-BR" sz="1200" dirty="0"/>
              <a:t>Modificado de ADA. Diabetes </a:t>
            </a:r>
            <a:r>
              <a:rPr lang="pt-BR" sz="1200" dirty="0" err="1"/>
              <a:t>Care</a:t>
            </a:r>
            <a:r>
              <a:rPr lang="pt-BR" sz="1200" dirty="0"/>
              <a:t>. 2017;40(</a:t>
            </a:r>
            <a:r>
              <a:rPr lang="pt-BR" sz="1200" dirty="0" err="1"/>
              <a:t>Suppl</a:t>
            </a:r>
            <a:r>
              <a:rPr lang="pt-BR" sz="1200" dirty="0"/>
              <a:t> 1):S1-S135E</a:t>
            </a:r>
          </a:p>
          <a:p>
            <a:endParaRPr lang="es-ES" dirty="0"/>
          </a:p>
        </p:txBody>
      </p:sp>
      <p:sp>
        <p:nvSpPr>
          <p:cNvPr id="39" name="1 Título"/>
          <p:cNvSpPr>
            <a:spLocks noGrp="1"/>
          </p:cNvSpPr>
          <p:nvPr>
            <p:ph type="title"/>
          </p:nvPr>
        </p:nvSpPr>
        <p:spPr/>
        <p:txBody>
          <a:bodyPr>
            <a:noAutofit/>
          </a:bodyPr>
          <a:lstStyle/>
          <a:p>
            <a:r>
              <a:rPr lang="es-ES" b="1" dirty="0">
                <a:solidFill>
                  <a:srgbClr val="004586"/>
                </a:solidFill>
              </a:rPr>
              <a:t>Inicio y ajuste de una dosis de insulina Basal</a:t>
            </a:r>
          </a:p>
        </p:txBody>
      </p:sp>
    </p:spTree>
    <p:extLst>
      <p:ext uri="{BB962C8B-B14F-4D97-AF65-F5344CB8AC3E}">
        <p14:creationId xmlns:p14="http://schemas.microsoft.com/office/powerpoint/2010/main" val="25938487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963083" y="2492896"/>
            <a:ext cx="10363200" cy="3330826"/>
          </a:xfrm>
        </p:spPr>
        <p:txBody>
          <a:bodyPr>
            <a:normAutofit/>
          </a:bodyPr>
          <a:lstStyle/>
          <a:p>
            <a:pPr marL="442913" indent="-328613">
              <a:lnSpc>
                <a:spcPct val="150000"/>
              </a:lnSpc>
            </a:pPr>
            <a:r>
              <a:rPr lang="es-ES" sz="2400" dirty="0"/>
              <a:t>Añadir un </a:t>
            </a:r>
            <a:r>
              <a:rPr lang="es-ES" sz="2400" dirty="0" err="1"/>
              <a:t>calcioantagonista</a:t>
            </a:r>
            <a:r>
              <a:rPr lang="es-ES" sz="2400" dirty="0"/>
              <a:t> y subir a </a:t>
            </a:r>
            <a:r>
              <a:rPr lang="es-ES" sz="2400" dirty="0" err="1"/>
              <a:t>Atorva</a:t>
            </a:r>
            <a:r>
              <a:rPr lang="es-ES" sz="2400" dirty="0"/>
              <a:t> </a:t>
            </a:r>
            <a:r>
              <a:rPr lang="es-ES" sz="2400" dirty="0" smtClean="0"/>
              <a:t>40.</a:t>
            </a:r>
            <a:endParaRPr lang="es-ES" sz="2400" dirty="0"/>
          </a:p>
          <a:p>
            <a:pPr marL="442913" indent="-328613">
              <a:lnSpc>
                <a:spcPct val="150000"/>
              </a:lnSpc>
            </a:pPr>
            <a:r>
              <a:rPr lang="es-ES" sz="2400" dirty="0"/>
              <a:t>Añadir un </a:t>
            </a:r>
            <a:r>
              <a:rPr lang="es-ES" sz="2400" dirty="0" err="1"/>
              <a:t>calcioantagonista</a:t>
            </a:r>
            <a:r>
              <a:rPr lang="es-ES" sz="2400" dirty="0"/>
              <a:t> y AAS 100 y subir a </a:t>
            </a:r>
            <a:r>
              <a:rPr lang="es-ES" sz="2400" dirty="0" err="1"/>
              <a:t>Atorva</a:t>
            </a:r>
            <a:r>
              <a:rPr lang="es-ES" sz="2400" dirty="0"/>
              <a:t> </a:t>
            </a:r>
            <a:r>
              <a:rPr lang="es-ES" sz="2400" dirty="0" smtClean="0"/>
              <a:t>40.</a:t>
            </a:r>
            <a:endParaRPr lang="es-ES" sz="2400" dirty="0"/>
          </a:p>
          <a:p>
            <a:pPr marL="442913" indent="-328613">
              <a:lnSpc>
                <a:spcPct val="150000"/>
              </a:lnSpc>
            </a:pPr>
            <a:r>
              <a:rPr lang="es-ES" sz="2400" dirty="0"/>
              <a:t>Añadir un </a:t>
            </a:r>
            <a:r>
              <a:rPr lang="es-ES" sz="2400" dirty="0" err="1"/>
              <a:t>calcioantagonista</a:t>
            </a:r>
            <a:r>
              <a:rPr lang="es-ES" sz="2400" dirty="0"/>
              <a:t> y cambiar </a:t>
            </a:r>
            <a:r>
              <a:rPr lang="es-ES" sz="2400" dirty="0" err="1"/>
              <a:t>Atorva</a:t>
            </a:r>
            <a:r>
              <a:rPr lang="es-ES" sz="2400" dirty="0"/>
              <a:t> </a:t>
            </a:r>
            <a:r>
              <a:rPr lang="es-ES" sz="2400" dirty="0" smtClean="0"/>
              <a:t>20 </a:t>
            </a:r>
            <a:r>
              <a:rPr lang="es-ES" sz="2400" dirty="0"/>
              <a:t>por </a:t>
            </a:r>
            <a:r>
              <a:rPr lang="es-ES" sz="2400" dirty="0" err="1"/>
              <a:t>Rosu</a:t>
            </a:r>
            <a:r>
              <a:rPr lang="es-ES" sz="2400" dirty="0"/>
              <a:t> </a:t>
            </a:r>
            <a:r>
              <a:rPr lang="es-ES" sz="2400" dirty="0" smtClean="0"/>
              <a:t>20.</a:t>
            </a:r>
            <a:endParaRPr lang="es-ES" sz="2400" dirty="0"/>
          </a:p>
          <a:p>
            <a:pPr marL="442913" indent="-328613"/>
            <a:r>
              <a:rPr lang="es-ES" sz="2400" dirty="0"/>
              <a:t>Añadir un </a:t>
            </a:r>
            <a:r>
              <a:rPr lang="es-ES" sz="2400" dirty="0" err="1"/>
              <a:t>calcioantagonista</a:t>
            </a:r>
            <a:r>
              <a:rPr lang="es-ES" sz="2400" dirty="0"/>
              <a:t> y cambiar </a:t>
            </a:r>
            <a:r>
              <a:rPr lang="es-ES" sz="2400" dirty="0" err="1"/>
              <a:t>Atorva</a:t>
            </a:r>
            <a:r>
              <a:rPr lang="es-ES" sz="2400" dirty="0"/>
              <a:t> 20 por una combinación de </a:t>
            </a:r>
            <a:r>
              <a:rPr lang="es-ES" sz="2400" dirty="0" err="1"/>
              <a:t>A</a:t>
            </a:r>
            <a:r>
              <a:rPr lang="es-ES" sz="2400" smtClean="0"/>
              <a:t>torva</a:t>
            </a:r>
            <a:r>
              <a:rPr lang="es-ES" sz="2400" dirty="0" smtClean="0"/>
              <a:t> </a:t>
            </a:r>
            <a:r>
              <a:rPr lang="es-ES" sz="2400" dirty="0"/>
              <a:t>40 y </a:t>
            </a:r>
            <a:r>
              <a:rPr lang="es-ES" sz="2400" dirty="0" err="1"/>
              <a:t>Ezetimiba</a:t>
            </a:r>
            <a:r>
              <a:rPr lang="es-ES" sz="2400" dirty="0"/>
              <a:t> </a:t>
            </a:r>
            <a:r>
              <a:rPr lang="es-ES" sz="2400" dirty="0" smtClean="0"/>
              <a:t>10.</a:t>
            </a:r>
            <a:endParaRPr lang="es-ES" sz="2400" dirty="0"/>
          </a:p>
        </p:txBody>
      </p:sp>
      <p:sp>
        <p:nvSpPr>
          <p:cNvPr id="7" name="Marcador de texto 6"/>
          <p:cNvSpPr>
            <a:spLocks noGrp="1"/>
          </p:cNvSpPr>
          <p:nvPr>
            <p:ph type="body" idx="2"/>
          </p:nvPr>
        </p:nvSpPr>
        <p:spPr>
          <a:xfrm>
            <a:off x="963083" y="1340768"/>
            <a:ext cx="10363200" cy="1035465"/>
          </a:xfrm>
        </p:spPr>
        <p:txBody>
          <a:bodyPr>
            <a:noAutofit/>
          </a:bodyPr>
          <a:lstStyle/>
          <a:p>
            <a:r>
              <a:rPr lang="es-ES" sz="2200" dirty="0"/>
              <a:t>Estela ya tiene un buen control glucémico con una HbA1c de 6,5%, sin embargo su PA es de 152/96 y su LDL colesterol de 118 mg/dl. Su tratamiento es </a:t>
            </a:r>
            <a:r>
              <a:rPr lang="es-ES" sz="2200" dirty="0" err="1"/>
              <a:t>atorvastatina</a:t>
            </a:r>
            <a:r>
              <a:rPr lang="es-ES" sz="2200" dirty="0"/>
              <a:t> 20 mg y </a:t>
            </a:r>
            <a:r>
              <a:rPr lang="es-ES" sz="2200" dirty="0" err="1"/>
              <a:t>l</a:t>
            </a:r>
            <a:r>
              <a:rPr lang="es-ES" sz="2200" dirty="0" err="1" smtClean="0"/>
              <a:t>isinopril</a:t>
            </a:r>
            <a:r>
              <a:rPr lang="es-ES" sz="2200" dirty="0" smtClean="0"/>
              <a:t>/HCTZ</a:t>
            </a:r>
            <a:r>
              <a:rPr lang="es-ES" sz="2200" dirty="0"/>
              <a:t>: 20/12,5 </a:t>
            </a:r>
            <a:r>
              <a:rPr lang="es-ES" sz="2200" dirty="0" smtClean="0"/>
              <a:t>mg/día. Además </a:t>
            </a:r>
            <a:r>
              <a:rPr lang="es-ES" sz="2200" dirty="0"/>
              <a:t>de insistir en los cambios en el estilo de </a:t>
            </a:r>
            <a:r>
              <a:rPr lang="es-ES" sz="2200" dirty="0" smtClean="0"/>
              <a:t>vida, ¿cuál </a:t>
            </a:r>
            <a:r>
              <a:rPr lang="es-ES" sz="2200" dirty="0"/>
              <a:t>de las siguientes opciones te parece la mas adecuada?</a:t>
            </a:r>
          </a:p>
        </p:txBody>
      </p:sp>
      <p:sp>
        <p:nvSpPr>
          <p:cNvPr id="2" name="Marcador de texto 1"/>
          <p:cNvSpPr>
            <a:spLocks noGrp="1"/>
          </p:cNvSpPr>
          <p:nvPr>
            <p:ph type="body" idx="3"/>
          </p:nvPr>
        </p:nvSpPr>
        <p:spPr/>
        <p:txBody>
          <a:bodyPr>
            <a:normAutofit fontScale="85000" lnSpcReduction="20000"/>
          </a:bodyPr>
          <a:lstStyle/>
          <a:p>
            <a:endParaRPr lang="es-ES" dirty="0"/>
          </a:p>
        </p:txBody>
      </p:sp>
      <p:sp>
        <p:nvSpPr>
          <p:cNvPr id="5" name="Título 4"/>
          <p:cNvSpPr>
            <a:spLocks noGrp="1"/>
          </p:cNvSpPr>
          <p:nvPr>
            <p:ph type="title"/>
          </p:nvPr>
        </p:nvSpPr>
        <p:spPr/>
        <p:txBody>
          <a:bodyPr>
            <a:noAutofit/>
          </a:bodyPr>
          <a:lstStyle/>
          <a:p>
            <a:r>
              <a:rPr lang="es-ES" sz="2800" dirty="0" smtClean="0"/>
              <a:t>Pregunta 8</a:t>
            </a:r>
            <a:endParaRPr lang="es-ES" sz="2800" dirty="0"/>
          </a:p>
        </p:txBody>
      </p:sp>
    </p:spTree>
    <p:extLst>
      <p:ext uri="{BB962C8B-B14F-4D97-AF65-F5344CB8AC3E}">
        <p14:creationId xmlns:p14="http://schemas.microsoft.com/office/powerpoint/2010/main" val="3954553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335360" y="5980509"/>
            <a:ext cx="11582443" cy="295162"/>
          </a:xfrm>
        </p:spPr>
        <p:txBody>
          <a:bodyPr>
            <a:normAutofit/>
          </a:bodyPr>
          <a:lstStyle/>
          <a:p>
            <a:r>
              <a:rPr lang="pt-BR" sz="1200" dirty="0"/>
              <a:t>Modificado de ADA. Diabetes </a:t>
            </a:r>
            <a:r>
              <a:rPr lang="pt-BR" sz="1200" dirty="0" err="1"/>
              <a:t>Care</a:t>
            </a:r>
            <a:r>
              <a:rPr lang="pt-BR" sz="1200" dirty="0"/>
              <a:t>. 2017;40(</a:t>
            </a:r>
            <a:r>
              <a:rPr lang="pt-BR" sz="1200" dirty="0" err="1"/>
              <a:t>Suppl</a:t>
            </a:r>
            <a:r>
              <a:rPr lang="pt-BR" sz="1200" dirty="0"/>
              <a:t> 1):</a:t>
            </a:r>
            <a:r>
              <a:rPr lang="pt-BR" sz="1200" dirty="0" smtClean="0"/>
              <a:t>S1-S135E</a:t>
            </a:r>
            <a:endParaRPr lang="pt-BR" sz="1200" dirty="0"/>
          </a:p>
        </p:txBody>
      </p:sp>
      <p:sp>
        <p:nvSpPr>
          <p:cNvPr id="6" name="5 Título"/>
          <p:cNvSpPr>
            <a:spLocks noGrp="1"/>
          </p:cNvSpPr>
          <p:nvPr>
            <p:ph type="title"/>
          </p:nvPr>
        </p:nvSpPr>
        <p:spPr/>
        <p:txBody>
          <a:bodyPr/>
          <a:lstStyle/>
          <a:p>
            <a:r>
              <a:rPr lang="es-ES" b="1" dirty="0"/>
              <a:t>Manejo de la </a:t>
            </a:r>
            <a:r>
              <a:rPr lang="es-ES" b="1" dirty="0" err="1"/>
              <a:t>dislipemia</a:t>
            </a:r>
            <a:r>
              <a:rPr lang="es-ES" b="1" dirty="0"/>
              <a:t> (</a:t>
            </a:r>
            <a:r>
              <a:rPr lang="es-ES" b="1" dirty="0">
                <a:solidFill>
                  <a:srgbClr val="C00000"/>
                </a:solidFill>
              </a:rPr>
              <a:t>ADA</a:t>
            </a:r>
            <a:r>
              <a:rPr lang="es-ES" b="1" dirty="0"/>
              <a:t>)</a:t>
            </a:r>
          </a:p>
        </p:txBody>
      </p:sp>
      <p:graphicFrame>
        <p:nvGraphicFramePr>
          <p:cNvPr id="9" name="8 Marcador de contenido"/>
          <p:cNvGraphicFramePr>
            <a:graphicFrameLocks noGrp="1"/>
          </p:cNvGraphicFramePr>
          <p:nvPr>
            <p:ph idx="4294967295"/>
            <p:extLst>
              <p:ext uri="{D42A27DB-BD31-4B8C-83A1-F6EECF244321}">
                <p14:modId xmlns:p14="http://schemas.microsoft.com/office/powerpoint/2010/main" val="1409849555"/>
              </p:ext>
            </p:extLst>
          </p:nvPr>
        </p:nvGraphicFramePr>
        <p:xfrm>
          <a:off x="1199456" y="751688"/>
          <a:ext cx="9793087" cy="5212080"/>
        </p:xfrm>
        <a:graphic>
          <a:graphicData uri="http://schemas.openxmlformats.org/drawingml/2006/table">
            <a:tbl>
              <a:tblPr firstRow="1" bandRow="1">
                <a:tableStyleId>{073A0DAA-6AF3-43AB-8588-CEC1D06C72B9}</a:tableStyleId>
              </a:tblPr>
              <a:tblGrid>
                <a:gridCol w="1960988"/>
                <a:gridCol w="4575115"/>
                <a:gridCol w="3256984"/>
              </a:tblGrid>
              <a:tr h="43512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800" u="none" strike="noStrike" cap="none" normalizeH="0" baseline="0" dirty="0" smtClean="0">
                          <a:ln>
                            <a:noFill/>
                          </a:ln>
                          <a:effectLst/>
                        </a:rPr>
                        <a:t>Edad </a:t>
                      </a:r>
                      <a:endParaRPr kumimoji="0" lang="es-ES" sz="1800" b="1" i="0" u="none" strike="noStrike" cap="none" normalizeH="0" baseline="0" dirty="0" smtClean="0">
                        <a:ln>
                          <a:noFill/>
                        </a:ln>
                        <a:solidFill>
                          <a:schemeClr val="bg1"/>
                        </a:solidFill>
                        <a:effectLst/>
                        <a:latin typeface="Calibri" pitchFamily="34" charset="0"/>
                        <a:ea typeface="MS PGothic" pitchFamily="34" charset="-128"/>
                      </a:endParaRPr>
                    </a:p>
                  </a:txBody>
                  <a:tcPr marL="72000" marR="7200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800" u="none" strike="noStrike" cap="none" normalizeH="0" baseline="0" dirty="0" smtClean="0">
                          <a:ln>
                            <a:noFill/>
                          </a:ln>
                          <a:effectLst/>
                        </a:rPr>
                        <a:t>Factores de riesgo </a:t>
                      </a:r>
                      <a:endParaRPr kumimoji="0" lang="es-ES" sz="1800" b="1" i="0" u="none" strike="noStrike" cap="none" normalizeH="0" baseline="0" dirty="0" smtClean="0">
                        <a:ln>
                          <a:noFill/>
                        </a:ln>
                        <a:solidFill>
                          <a:schemeClr val="bg1"/>
                        </a:solidFill>
                        <a:effectLst/>
                        <a:latin typeface="Calibri" pitchFamily="34" charset="0"/>
                        <a:ea typeface="MS PGothic" pitchFamily="34" charset="-128"/>
                      </a:endParaRPr>
                    </a:p>
                  </a:txBody>
                  <a:tcPr marL="72000" marR="7200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800" u="none" strike="noStrike" cap="none" normalizeH="0" baseline="0" dirty="0" smtClean="0">
                          <a:ln>
                            <a:noFill/>
                          </a:ln>
                          <a:effectLst/>
                        </a:rPr>
                        <a:t>Potencia de </a:t>
                      </a:r>
                      <a:r>
                        <a:rPr kumimoji="0" lang="es-ES_tradnl" sz="1800" u="none" strike="noStrike" cap="none" normalizeH="0" baseline="0" dirty="0" err="1" smtClean="0">
                          <a:ln>
                            <a:noFill/>
                          </a:ln>
                          <a:effectLst/>
                        </a:rPr>
                        <a:t>estatina</a:t>
                      </a:r>
                      <a:r>
                        <a:rPr kumimoji="0" lang="es-ES_tradnl" sz="1800" u="none" strike="noStrike" cap="none" normalizeH="0" baseline="0" dirty="0" smtClean="0">
                          <a:ln>
                            <a:noFill/>
                          </a:ln>
                          <a:effectLst/>
                        </a:rPr>
                        <a:t> recomendada</a:t>
                      </a:r>
                      <a:endParaRPr kumimoji="0" lang="es-ES" sz="1800" b="1" i="0" u="none" strike="noStrike" cap="none" normalizeH="0" baseline="0" dirty="0" smtClean="0">
                        <a:ln>
                          <a:noFill/>
                        </a:ln>
                        <a:solidFill>
                          <a:schemeClr val="bg1"/>
                        </a:solidFill>
                        <a:effectLst/>
                        <a:latin typeface="Calibri" pitchFamily="34" charset="0"/>
                        <a:ea typeface="MS PGothic" pitchFamily="34" charset="-128"/>
                      </a:endParaRPr>
                    </a:p>
                  </a:txBody>
                  <a:tcPr marL="72000" marR="72000" marT="0" marB="0" anchor="ctr" horzOverflow="overflow"/>
                </a:tc>
              </a:tr>
              <a:tr h="151103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800" u="none" strike="noStrike" cap="none" normalizeH="0" baseline="0" dirty="0" smtClean="0">
                          <a:ln>
                            <a:noFill/>
                          </a:ln>
                          <a:solidFill>
                            <a:srgbClr val="004586"/>
                          </a:solidFill>
                          <a:effectLst/>
                        </a:rPr>
                        <a:t>&lt; 40 años </a:t>
                      </a:r>
                      <a:endParaRPr kumimoji="0" lang="es-ES" sz="1800" b="1" i="0" u="none" strike="noStrike" cap="none" normalizeH="0" baseline="0" dirty="0" smtClean="0">
                        <a:ln>
                          <a:noFill/>
                        </a:ln>
                        <a:solidFill>
                          <a:srgbClr val="004586"/>
                        </a:solidFill>
                        <a:effectLst/>
                        <a:latin typeface="Calibri" pitchFamily="34" charset="0"/>
                        <a:ea typeface="MS PGothic" pitchFamily="34" charset="-128"/>
                      </a:endParaRPr>
                    </a:p>
                  </a:txBody>
                  <a:tcPr marL="72000" marR="72000" marT="0" marB="0" anchor="ctr" horzOverflow="overflow"/>
                </a:tc>
                <a:tc>
                  <a:txBody>
                    <a:bodyPr/>
                    <a:lstStyle/>
                    <a:p>
                      <a:pPr marL="342900" marR="0" lvl="0" indent="-34290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Ausencia.</a:t>
                      </a:r>
                    </a:p>
                    <a:p>
                      <a:pPr marL="342900" marR="0" lvl="0" indent="-34290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Presencia de FRCV.</a:t>
                      </a:r>
                    </a:p>
                    <a:p>
                      <a:pPr marL="742950" marR="0" lvl="1" indent="-28575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ü"/>
                        <a:tabLst/>
                      </a:pPr>
                      <a:r>
                        <a:rPr kumimoji="0" lang="es-ES_tradnl" sz="1800" u="none" strike="noStrike" cap="none" normalizeH="0" baseline="0" dirty="0" smtClean="0">
                          <a:ln>
                            <a:noFill/>
                          </a:ln>
                          <a:solidFill>
                            <a:srgbClr val="004586"/>
                          </a:solidFill>
                          <a:effectLst/>
                        </a:rPr>
                        <a:t>(LDL-c  ≥ 100mg/dl).</a:t>
                      </a:r>
                    </a:p>
                    <a:p>
                      <a:pPr marL="742950" marR="0" lvl="1" indent="-28575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ü"/>
                        <a:tabLst/>
                      </a:pPr>
                      <a:r>
                        <a:rPr kumimoji="0" lang="es-ES_tradnl" sz="1800" u="none" strike="noStrike" cap="none" normalizeH="0" baseline="0" dirty="0" smtClean="0">
                          <a:ln>
                            <a:noFill/>
                          </a:ln>
                          <a:solidFill>
                            <a:srgbClr val="004586"/>
                          </a:solidFill>
                          <a:effectLst/>
                        </a:rPr>
                        <a:t>HTA.</a:t>
                      </a:r>
                    </a:p>
                    <a:p>
                      <a:pPr marL="742950" marR="0" lvl="1" indent="-28575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ü"/>
                        <a:tabLst/>
                      </a:pPr>
                      <a:r>
                        <a:rPr kumimoji="0" lang="es-ES_tradnl" sz="1800" u="none" strike="noStrike" cap="none" normalizeH="0" baseline="0" dirty="0" smtClean="0">
                          <a:ln>
                            <a:noFill/>
                          </a:ln>
                          <a:solidFill>
                            <a:srgbClr val="004586"/>
                          </a:solidFill>
                          <a:effectLst/>
                        </a:rPr>
                        <a:t>Tabaquismo.</a:t>
                      </a:r>
                    </a:p>
                    <a:p>
                      <a:pPr marL="742950" marR="0" lvl="1" indent="-28575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ü"/>
                        <a:tabLst/>
                      </a:pPr>
                      <a:r>
                        <a:rPr kumimoji="0" lang="es-ES_tradnl" sz="1800" u="none" strike="noStrike" cap="none" normalizeH="0" baseline="0" dirty="0" smtClean="0">
                          <a:ln>
                            <a:noFill/>
                          </a:ln>
                          <a:solidFill>
                            <a:srgbClr val="004586"/>
                          </a:solidFill>
                          <a:effectLst/>
                        </a:rPr>
                        <a:t>Sobrepeso, obesidad.</a:t>
                      </a:r>
                    </a:p>
                    <a:p>
                      <a:pPr marL="342900" marR="0" lvl="0" indent="-34290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Presencia de enfermedad CV.</a:t>
                      </a:r>
                      <a:endParaRPr kumimoji="0" lang="es-ES_tradnl" sz="1800" b="0" i="0" u="none" strike="noStrike" cap="none" normalizeH="0" baseline="0" dirty="0" smtClean="0">
                        <a:ln>
                          <a:noFill/>
                        </a:ln>
                        <a:solidFill>
                          <a:srgbClr val="004586"/>
                        </a:solidFill>
                        <a:effectLst/>
                        <a:latin typeface="Calibri" pitchFamily="34" charset="0"/>
                        <a:ea typeface="MS PGothic" pitchFamily="34" charset="-128"/>
                      </a:endParaRPr>
                    </a:p>
                  </a:txBody>
                  <a:tcPr marL="72000" marR="72000" marT="0" marB="0" anchor="ctr" horzOverflow="overflow"/>
                </a:tc>
                <a:tc>
                  <a:txBody>
                    <a:bodyPr/>
                    <a:lstStyle/>
                    <a:p>
                      <a:pPr marL="285750" marR="0" lvl="0" indent="-28575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Ninguna.</a:t>
                      </a:r>
                    </a:p>
                    <a:p>
                      <a:pPr marL="285750" marR="0" lvl="0" indent="-28575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Moderada </a:t>
                      </a:r>
                      <a:r>
                        <a:rPr kumimoji="0" lang="es-ES_tradnl" sz="1800" u="none" strike="noStrike" cap="none" normalizeH="0" baseline="0" dirty="0" err="1" smtClean="0">
                          <a:ln>
                            <a:noFill/>
                          </a:ln>
                          <a:solidFill>
                            <a:srgbClr val="004586"/>
                          </a:solidFill>
                          <a:effectLst/>
                        </a:rPr>
                        <a:t>ó</a:t>
                      </a:r>
                      <a:r>
                        <a:rPr kumimoji="0" lang="es-ES_tradnl" sz="1800" u="none" strike="noStrike" cap="none" normalizeH="0" baseline="0" dirty="0" smtClean="0">
                          <a:ln>
                            <a:noFill/>
                          </a:ln>
                          <a:solidFill>
                            <a:srgbClr val="004586"/>
                          </a:solidFill>
                          <a:effectLst/>
                        </a:rPr>
                        <a:t> alta.</a:t>
                      </a:r>
                    </a:p>
                    <a:p>
                      <a:pPr marL="0" marR="0" lvl="0" indent="0" algn="l" defTabSz="457200" rtl="0" eaLnBrk="1" fontAlgn="base" latinLnBrk="0" hangingPunct="1">
                        <a:lnSpc>
                          <a:spcPct val="100000"/>
                        </a:lnSpc>
                        <a:spcBef>
                          <a:spcPct val="0"/>
                        </a:spcBef>
                        <a:spcAft>
                          <a:spcPct val="0"/>
                        </a:spcAft>
                        <a:buClr>
                          <a:srgbClr val="C00000"/>
                        </a:buClr>
                        <a:buSzTx/>
                        <a:buFontTx/>
                        <a:buNone/>
                        <a:tabLst/>
                      </a:pPr>
                      <a:endParaRPr kumimoji="0" lang="es-ES_tradnl" sz="1800" u="none" strike="noStrike" cap="none" normalizeH="0" baseline="0" dirty="0" smtClean="0">
                        <a:ln>
                          <a:noFill/>
                        </a:ln>
                        <a:solidFill>
                          <a:srgbClr val="004586"/>
                        </a:solidFill>
                        <a:effectLst/>
                      </a:endParaRPr>
                    </a:p>
                    <a:p>
                      <a:pPr marL="0" marR="0" lvl="0" indent="0" algn="l" defTabSz="457200" rtl="0" eaLnBrk="1" fontAlgn="base" latinLnBrk="0" hangingPunct="1">
                        <a:lnSpc>
                          <a:spcPct val="100000"/>
                        </a:lnSpc>
                        <a:spcBef>
                          <a:spcPct val="0"/>
                        </a:spcBef>
                        <a:spcAft>
                          <a:spcPct val="0"/>
                        </a:spcAft>
                        <a:buClr>
                          <a:srgbClr val="C00000"/>
                        </a:buClr>
                        <a:buSzTx/>
                        <a:buFontTx/>
                        <a:buNone/>
                        <a:tabLst/>
                      </a:pPr>
                      <a:endParaRPr kumimoji="0" lang="es-ES_tradnl" sz="1800" u="none" strike="noStrike" cap="none" normalizeH="0" baseline="0" dirty="0" smtClean="0">
                        <a:ln>
                          <a:noFill/>
                        </a:ln>
                        <a:solidFill>
                          <a:srgbClr val="004586"/>
                        </a:solidFill>
                        <a:effectLst/>
                      </a:endParaRPr>
                    </a:p>
                    <a:p>
                      <a:pPr marL="0" marR="0" lvl="0" indent="0" algn="l" defTabSz="457200" rtl="0" eaLnBrk="1" fontAlgn="base" latinLnBrk="0" hangingPunct="1">
                        <a:lnSpc>
                          <a:spcPct val="100000"/>
                        </a:lnSpc>
                        <a:spcBef>
                          <a:spcPct val="0"/>
                        </a:spcBef>
                        <a:spcAft>
                          <a:spcPct val="0"/>
                        </a:spcAft>
                        <a:buClr>
                          <a:srgbClr val="C00000"/>
                        </a:buClr>
                        <a:buSzTx/>
                        <a:buFontTx/>
                        <a:buNone/>
                        <a:tabLst/>
                      </a:pPr>
                      <a:endParaRPr kumimoji="0" lang="es-ES_tradnl" sz="1800" u="none" strike="noStrike" cap="none" normalizeH="0" baseline="0" dirty="0" smtClean="0">
                        <a:ln>
                          <a:noFill/>
                        </a:ln>
                        <a:solidFill>
                          <a:srgbClr val="004586"/>
                        </a:solidFill>
                        <a:effectLst/>
                      </a:endParaRPr>
                    </a:p>
                    <a:p>
                      <a:pPr marL="0" marR="0" lvl="0" indent="0" algn="l" defTabSz="457200" rtl="0" eaLnBrk="1" fontAlgn="base" latinLnBrk="0" hangingPunct="1">
                        <a:lnSpc>
                          <a:spcPct val="100000"/>
                        </a:lnSpc>
                        <a:spcBef>
                          <a:spcPct val="0"/>
                        </a:spcBef>
                        <a:spcAft>
                          <a:spcPct val="0"/>
                        </a:spcAft>
                        <a:buClr>
                          <a:srgbClr val="C00000"/>
                        </a:buClr>
                        <a:buSzTx/>
                        <a:buFontTx/>
                        <a:buNone/>
                        <a:tabLst/>
                      </a:pPr>
                      <a:endParaRPr kumimoji="0" lang="es-ES_tradnl" sz="1800" u="none" strike="noStrike" cap="none" normalizeH="0" baseline="0" dirty="0" smtClean="0">
                        <a:ln>
                          <a:noFill/>
                        </a:ln>
                        <a:solidFill>
                          <a:srgbClr val="004586"/>
                        </a:solidFill>
                        <a:effectLst/>
                      </a:endParaRPr>
                    </a:p>
                    <a:p>
                      <a:pPr marL="285750" marR="0" lvl="0" indent="-28575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Alta.</a:t>
                      </a:r>
                      <a:endParaRPr kumimoji="0" lang="es-ES_tradnl" sz="1800" b="0" i="0" u="none" strike="noStrike" cap="none" normalizeH="0" baseline="0" dirty="0" smtClean="0">
                        <a:ln>
                          <a:noFill/>
                        </a:ln>
                        <a:solidFill>
                          <a:srgbClr val="004586"/>
                        </a:solidFill>
                        <a:effectLst/>
                        <a:latin typeface="Calibri" pitchFamily="34" charset="0"/>
                        <a:ea typeface="MS PGothic" pitchFamily="34" charset="-128"/>
                      </a:endParaRPr>
                    </a:p>
                  </a:txBody>
                  <a:tcPr marL="72000" marR="72000" marT="0" marB="0" anchor="ctr" horzOverflow="overflow"/>
                </a:tc>
              </a:tr>
              <a:tr h="129517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800" u="none" strike="noStrike" cap="none" normalizeH="0" baseline="0" dirty="0" smtClean="0">
                          <a:ln>
                            <a:noFill/>
                          </a:ln>
                          <a:solidFill>
                            <a:srgbClr val="004586"/>
                          </a:solidFill>
                          <a:effectLst/>
                        </a:rPr>
                        <a:t>40-75 años </a:t>
                      </a:r>
                      <a:endParaRPr kumimoji="0" lang="es-ES" sz="1800" b="1" i="0" u="none" strike="noStrike" cap="none" normalizeH="0" baseline="0" dirty="0" smtClean="0">
                        <a:ln>
                          <a:noFill/>
                        </a:ln>
                        <a:solidFill>
                          <a:srgbClr val="004586"/>
                        </a:solidFill>
                        <a:effectLst/>
                        <a:latin typeface="Calibri" pitchFamily="34" charset="0"/>
                        <a:ea typeface="MS PGothic" pitchFamily="34" charset="-128"/>
                      </a:endParaRPr>
                    </a:p>
                  </a:txBody>
                  <a:tcPr marL="72000" marR="72000" marT="0" marB="0" anchor="ctr" horzOverflow="overflow"/>
                </a:tc>
                <a:tc>
                  <a:txBody>
                    <a:bodyPr/>
                    <a:lstStyle/>
                    <a:p>
                      <a:pPr marL="342900" marR="0" lvl="0" indent="-34290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Ausencia.</a:t>
                      </a:r>
                    </a:p>
                    <a:p>
                      <a:pPr marL="342900" marR="0" lvl="0" indent="-34290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FRCV.</a:t>
                      </a:r>
                    </a:p>
                    <a:p>
                      <a:pPr marL="342900" marR="0" lvl="0" indent="-34290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Presencia de ECV.</a:t>
                      </a:r>
                    </a:p>
                    <a:p>
                      <a:pPr marL="342900" marR="0" lvl="0" indent="-34290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defRPr/>
                      </a:pPr>
                      <a:r>
                        <a:rPr kumimoji="0" lang="es-ES_tradnl" sz="1800" u="none" strike="noStrike" cap="none" normalizeH="0" baseline="0" dirty="0" smtClean="0">
                          <a:ln>
                            <a:noFill/>
                          </a:ln>
                          <a:solidFill>
                            <a:srgbClr val="004586"/>
                          </a:solidFill>
                          <a:effectLst/>
                        </a:rPr>
                        <a:t>S. coronario agudo y LDL ≥ 50 mg/dl e intolerancia a dosis altas de </a:t>
                      </a:r>
                      <a:r>
                        <a:rPr kumimoji="0" lang="es-ES_tradnl" sz="1800" u="none" strike="noStrike" cap="none" normalizeH="0" baseline="0" dirty="0" err="1" smtClean="0">
                          <a:ln>
                            <a:noFill/>
                          </a:ln>
                          <a:solidFill>
                            <a:srgbClr val="004586"/>
                          </a:solidFill>
                          <a:effectLst/>
                        </a:rPr>
                        <a:t>estatinas</a:t>
                      </a:r>
                      <a:r>
                        <a:rPr kumimoji="0" lang="es-ES_tradnl" sz="1800" u="none" strike="noStrike" cap="none" normalizeH="0" baseline="0" dirty="0" smtClean="0">
                          <a:ln>
                            <a:noFill/>
                          </a:ln>
                          <a:solidFill>
                            <a:srgbClr val="004586"/>
                          </a:solidFill>
                          <a:effectLst/>
                        </a:rPr>
                        <a:t>.</a:t>
                      </a:r>
                      <a:endParaRPr kumimoji="0" lang="es-ES" sz="1800" b="0" i="0" u="none" strike="noStrike" cap="none" normalizeH="0" baseline="0" dirty="0" smtClean="0">
                        <a:ln>
                          <a:noFill/>
                        </a:ln>
                        <a:solidFill>
                          <a:srgbClr val="004586"/>
                        </a:solidFill>
                        <a:effectLst/>
                        <a:latin typeface="Calibri" pitchFamily="34" charset="0"/>
                        <a:ea typeface="MS PGothic" pitchFamily="34" charset="-128"/>
                      </a:endParaRPr>
                    </a:p>
                  </a:txBody>
                  <a:tcPr marL="72000" marR="72000" marT="0" marB="0" anchor="ctr" horzOverflow="overflow"/>
                </a:tc>
                <a:tc>
                  <a:txBody>
                    <a:bodyPr/>
                    <a:lstStyle/>
                    <a:p>
                      <a:pPr marL="285750" marR="0" lvl="0" indent="-28575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Moderada.</a:t>
                      </a:r>
                    </a:p>
                    <a:p>
                      <a:pPr marL="285750" marR="0" lvl="0" indent="-28575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Alta.</a:t>
                      </a:r>
                    </a:p>
                    <a:p>
                      <a:pPr marL="285750" marR="0" lvl="0" indent="-28575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Alta.</a:t>
                      </a:r>
                    </a:p>
                    <a:p>
                      <a:pPr marL="285750" marR="0" lvl="0" indent="-28575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Moderada + </a:t>
                      </a:r>
                      <a:r>
                        <a:rPr kumimoji="0" lang="es-ES_tradnl" sz="1800" u="none" strike="noStrike" cap="none" normalizeH="0" baseline="0" dirty="0" err="1" smtClean="0">
                          <a:ln>
                            <a:noFill/>
                          </a:ln>
                          <a:solidFill>
                            <a:srgbClr val="004586"/>
                          </a:solidFill>
                          <a:effectLst/>
                        </a:rPr>
                        <a:t>ezetimiba</a:t>
                      </a:r>
                      <a:r>
                        <a:rPr kumimoji="0" lang="es-ES_tradnl" sz="1800" u="none" strike="noStrike" cap="none" normalizeH="0" baseline="0" dirty="0" smtClean="0">
                          <a:ln>
                            <a:noFill/>
                          </a:ln>
                          <a:solidFill>
                            <a:srgbClr val="004586"/>
                          </a:solidFill>
                          <a:effectLst/>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rgbClr val="004586"/>
                        </a:solidFill>
                        <a:effectLst/>
                        <a:latin typeface="Calibri" pitchFamily="34" charset="0"/>
                        <a:ea typeface="MS PGothic" pitchFamily="34" charset="-128"/>
                      </a:endParaRPr>
                    </a:p>
                  </a:txBody>
                  <a:tcPr marL="72000" marR="72000" marT="0" marB="0" anchor="ctr" horzOverflow="overflow"/>
                </a:tc>
              </a:tr>
              <a:tr h="129517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sz="1800" u="none" strike="noStrike" cap="none" normalizeH="0" baseline="0" dirty="0" smtClean="0">
                          <a:ln>
                            <a:noFill/>
                          </a:ln>
                          <a:solidFill>
                            <a:srgbClr val="004586"/>
                          </a:solidFill>
                          <a:effectLst/>
                        </a:rPr>
                        <a:t>&gt; 75 años </a:t>
                      </a:r>
                      <a:endParaRPr kumimoji="0" lang="es-ES" sz="1800" b="1" i="0" u="none" strike="noStrike" cap="none" normalizeH="0" baseline="0" dirty="0" smtClean="0">
                        <a:ln>
                          <a:noFill/>
                        </a:ln>
                        <a:solidFill>
                          <a:srgbClr val="004586"/>
                        </a:solidFill>
                        <a:effectLst/>
                        <a:latin typeface="Calibri" pitchFamily="34" charset="0"/>
                        <a:ea typeface="MS PGothic" pitchFamily="34" charset="-128"/>
                      </a:endParaRPr>
                    </a:p>
                  </a:txBody>
                  <a:tcPr marL="72000" marR="72000" marT="0" marB="0" anchor="ctr" horzOverflow="overflow"/>
                </a:tc>
                <a:tc>
                  <a:txBody>
                    <a:bodyPr/>
                    <a:lstStyle/>
                    <a:p>
                      <a:pPr marL="342900" marR="0" lvl="0" indent="-34290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Ausencia.</a:t>
                      </a:r>
                    </a:p>
                    <a:p>
                      <a:pPr marL="342900" marR="0" lvl="0" indent="-34290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FRCV.</a:t>
                      </a:r>
                    </a:p>
                    <a:p>
                      <a:pPr marL="342900" marR="0" lvl="0" indent="-34290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Presencia de ECV.</a:t>
                      </a:r>
                    </a:p>
                    <a:p>
                      <a:pPr marL="342900" marR="0" lvl="0" indent="-34290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 sz="1800" u="none" strike="noStrike" cap="none" normalizeH="0" baseline="0" dirty="0" smtClean="0">
                          <a:ln>
                            <a:noFill/>
                          </a:ln>
                          <a:solidFill>
                            <a:srgbClr val="004586"/>
                          </a:solidFill>
                          <a:effectLst/>
                        </a:rPr>
                        <a:t>S. coronario agudo y LDL ≥ 50 mg/dl e intolerancia a dosis altas de </a:t>
                      </a:r>
                      <a:r>
                        <a:rPr kumimoji="0" lang="es-ES" sz="1800" u="none" strike="noStrike" cap="none" normalizeH="0" baseline="0" dirty="0" err="1" smtClean="0">
                          <a:ln>
                            <a:noFill/>
                          </a:ln>
                          <a:solidFill>
                            <a:srgbClr val="004586"/>
                          </a:solidFill>
                          <a:effectLst/>
                        </a:rPr>
                        <a:t>estatinas</a:t>
                      </a:r>
                      <a:r>
                        <a:rPr kumimoji="0" lang="es-ES" sz="1800" u="none" strike="noStrike" cap="none" normalizeH="0" baseline="0" dirty="0" smtClean="0">
                          <a:ln>
                            <a:noFill/>
                          </a:ln>
                          <a:solidFill>
                            <a:srgbClr val="004586"/>
                          </a:solidFill>
                          <a:effectLst/>
                        </a:rPr>
                        <a:t>.</a:t>
                      </a:r>
                      <a:endParaRPr kumimoji="0" lang="es-ES" sz="1800" b="0" i="0" u="none" strike="noStrike" cap="none" normalizeH="0" baseline="0" dirty="0" smtClean="0">
                        <a:ln>
                          <a:noFill/>
                        </a:ln>
                        <a:solidFill>
                          <a:srgbClr val="004586"/>
                        </a:solidFill>
                        <a:effectLst/>
                        <a:latin typeface="Calibri" pitchFamily="34" charset="0"/>
                        <a:ea typeface="MS PGothic" pitchFamily="34" charset="-128"/>
                      </a:endParaRPr>
                    </a:p>
                  </a:txBody>
                  <a:tcPr marL="72000" marR="72000" marT="0" marB="0" anchor="ctr" horzOverflow="overflow"/>
                </a:tc>
                <a:tc>
                  <a:txBody>
                    <a:bodyPr/>
                    <a:lstStyle/>
                    <a:p>
                      <a:pPr marL="285750" marR="0" lvl="0" indent="-28575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Moderada.</a:t>
                      </a:r>
                    </a:p>
                    <a:p>
                      <a:pPr marL="285750" marR="0" lvl="0" indent="-28575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Moderada o alta.</a:t>
                      </a:r>
                    </a:p>
                    <a:p>
                      <a:pPr marL="285750" marR="0" lvl="0" indent="-28575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Alta.</a:t>
                      </a:r>
                    </a:p>
                    <a:p>
                      <a:pPr marL="285750" marR="0" lvl="0" indent="-285750" algn="l" defTabSz="457200" rtl="0" eaLnBrk="1" fontAlgn="base" latinLnBrk="0" hangingPunct="1">
                        <a:lnSpc>
                          <a:spcPct val="100000"/>
                        </a:lnSpc>
                        <a:spcBef>
                          <a:spcPct val="0"/>
                        </a:spcBef>
                        <a:spcAft>
                          <a:spcPct val="0"/>
                        </a:spcAft>
                        <a:buClr>
                          <a:srgbClr val="C00000"/>
                        </a:buClr>
                        <a:buSzTx/>
                        <a:buFont typeface="Wingdings" panose="05000000000000000000" pitchFamily="2" charset="2"/>
                        <a:buChar char="v"/>
                        <a:tabLst/>
                      </a:pPr>
                      <a:r>
                        <a:rPr kumimoji="0" lang="es-ES_tradnl" sz="1800" u="none" strike="noStrike" cap="none" normalizeH="0" baseline="0" dirty="0" smtClean="0">
                          <a:ln>
                            <a:noFill/>
                          </a:ln>
                          <a:solidFill>
                            <a:srgbClr val="004586"/>
                          </a:solidFill>
                          <a:effectLst/>
                        </a:rPr>
                        <a:t>Moderada + </a:t>
                      </a:r>
                      <a:r>
                        <a:rPr kumimoji="0" lang="es-ES_tradnl" sz="1800" u="none" strike="noStrike" cap="none" normalizeH="0" baseline="0" dirty="0" err="1" smtClean="0">
                          <a:ln>
                            <a:noFill/>
                          </a:ln>
                          <a:solidFill>
                            <a:srgbClr val="004586"/>
                          </a:solidFill>
                          <a:effectLst/>
                        </a:rPr>
                        <a:t>ezetimiba</a:t>
                      </a:r>
                      <a:r>
                        <a:rPr kumimoji="0" lang="es-ES_tradnl" sz="1800" u="none" strike="noStrike" cap="none" normalizeH="0" baseline="0" dirty="0" smtClean="0">
                          <a:ln>
                            <a:noFill/>
                          </a:ln>
                          <a:solidFill>
                            <a:srgbClr val="004586"/>
                          </a:solidFill>
                          <a:effectLst/>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rgbClr val="004586"/>
                        </a:solidFill>
                        <a:effectLst/>
                        <a:latin typeface="Calibri" pitchFamily="34" charset="0"/>
                        <a:ea typeface="MS PGothic" pitchFamily="34" charset="-128"/>
                      </a:endParaRPr>
                    </a:p>
                  </a:txBody>
                  <a:tcPr marL="72000" marR="72000" marT="0" marB="0" anchor="ctr" horzOverflow="overflow"/>
                </a:tc>
              </a:tr>
            </a:tbl>
          </a:graphicData>
        </a:graphic>
      </p:graphicFrame>
    </p:spTree>
    <p:extLst>
      <p:ext uri="{BB962C8B-B14F-4D97-AF65-F5344CB8AC3E}">
        <p14:creationId xmlns:p14="http://schemas.microsoft.com/office/powerpoint/2010/main" val="2373878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3"/>
          </p:nvPr>
        </p:nvSpPr>
        <p:spPr>
          <a:xfrm>
            <a:off x="191344" y="5661248"/>
            <a:ext cx="11582443" cy="295162"/>
          </a:xfrm>
        </p:spPr>
        <p:txBody>
          <a:bodyPr>
            <a:normAutofit/>
          </a:bodyPr>
          <a:lstStyle/>
          <a:p>
            <a:r>
              <a:rPr lang="en-US" sz="1200" dirty="0"/>
              <a:t>American Diabetes Association. </a:t>
            </a:r>
            <a:r>
              <a:rPr lang="en-US" sz="1200" dirty="0" err="1"/>
              <a:t>Standars</a:t>
            </a:r>
            <a:r>
              <a:rPr lang="en-US" sz="1200" dirty="0"/>
              <a:t> of medical care in diabetes-2016. Diabetes Care 2016:39 (</a:t>
            </a:r>
            <a:r>
              <a:rPr lang="en-US" sz="1200" dirty="0" err="1"/>
              <a:t>suppl</a:t>
            </a:r>
            <a:r>
              <a:rPr lang="en-US" sz="1200" dirty="0"/>
              <a:t> 1): </a:t>
            </a:r>
            <a:r>
              <a:rPr lang="en-US" sz="1200" dirty="0" smtClean="0"/>
              <a:t>S60-S71</a:t>
            </a:r>
            <a:endParaRPr lang="en-US" sz="1200" dirty="0"/>
          </a:p>
        </p:txBody>
      </p:sp>
      <p:sp>
        <p:nvSpPr>
          <p:cNvPr id="2" name="1 Título"/>
          <p:cNvSpPr>
            <a:spLocks noGrp="1"/>
          </p:cNvSpPr>
          <p:nvPr>
            <p:ph type="title"/>
          </p:nvPr>
        </p:nvSpPr>
        <p:spPr/>
        <p:txBody>
          <a:bodyPr/>
          <a:lstStyle/>
          <a:p>
            <a:r>
              <a:rPr lang="es-ES" dirty="0" err="1" smtClean="0"/>
              <a:t>Estatinas</a:t>
            </a:r>
            <a:r>
              <a:rPr lang="es-ES" dirty="0" smtClean="0"/>
              <a:t> de alta y moderada intensidad.</a:t>
            </a:r>
            <a:endParaRPr lang="es-ES" dirty="0"/>
          </a:p>
        </p:txBody>
      </p:sp>
      <p:pic>
        <p:nvPicPr>
          <p:cNvPr id="5"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919536" y="1700811"/>
            <a:ext cx="8121650" cy="3316287"/>
          </a:xfrm>
          <a:prstGeom prst="rect">
            <a:avLst/>
          </a:prstGeom>
          <a:noFill/>
          <a:ln>
            <a:miter lim="800000"/>
            <a:headEnd/>
            <a:tailEnd/>
          </a:ln>
        </p:spPr>
      </p:pic>
    </p:spTree>
    <p:extLst>
      <p:ext uri="{BB962C8B-B14F-4D97-AF65-F5344CB8AC3E}">
        <p14:creationId xmlns:p14="http://schemas.microsoft.com/office/powerpoint/2010/main" val="26857743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3"/>
          </p:nvPr>
        </p:nvSpPr>
        <p:spPr>
          <a:xfrm>
            <a:off x="130181" y="5661248"/>
            <a:ext cx="11582443" cy="295162"/>
          </a:xfrm>
        </p:spPr>
        <p:txBody>
          <a:bodyPr>
            <a:normAutofit/>
          </a:bodyPr>
          <a:lstStyle/>
          <a:p>
            <a:r>
              <a:rPr lang="en-GB" sz="1200" dirty="0" smtClean="0">
                <a:solidFill>
                  <a:srgbClr val="808080"/>
                </a:solidFill>
              </a:rPr>
              <a:t>American Diabetes Association. </a:t>
            </a:r>
            <a:r>
              <a:rPr lang="en-GB" sz="1200" dirty="0" err="1" smtClean="0">
                <a:solidFill>
                  <a:srgbClr val="808080"/>
                </a:solidFill>
              </a:rPr>
              <a:t>Standars</a:t>
            </a:r>
            <a:r>
              <a:rPr lang="en-GB" sz="1200" dirty="0" smtClean="0">
                <a:solidFill>
                  <a:srgbClr val="808080"/>
                </a:solidFill>
              </a:rPr>
              <a:t> of medical care in diabetes-2016. </a:t>
            </a:r>
            <a:r>
              <a:rPr lang="es-ES" sz="1200" dirty="0" smtClean="0">
                <a:solidFill>
                  <a:srgbClr val="808080"/>
                </a:solidFill>
              </a:rPr>
              <a:t>Diabetes </a:t>
            </a:r>
            <a:r>
              <a:rPr lang="es-ES" sz="1200" dirty="0" err="1" smtClean="0">
                <a:solidFill>
                  <a:srgbClr val="808080"/>
                </a:solidFill>
              </a:rPr>
              <a:t>Care</a:t>
            </a:r>
            <a:r>
              <a:rPr lang="es-ES" sz="1200" dirty="0" smtClean="0">
                <a:solidFill>
                  <a:srgbClr val="808080"/>
                </a:solidFill>
              </a:rPr>
              <a:t> 2016:39 (</a:t>
            </a:r>
            <a:r>
              <a:rPr lang="es-ES" sz="1200" dirty="0" err="1" smtClean="0">
                <a:solidFill>
                  <a:srgbClr val="808080"/>
                </a:solidFill>
              </a:rPr>
              <a:t>suppl</a:t>
            </a:r>
            <a:r>
              <a:rPr lang="es-ES" sz="1200" dirty="0" smtClean="0">
                <a:solidFill>
                  <a:srgbClr val="808080"/>
                </a:solidFill>
              </a:rPr>
              <a:t> 1): S60-S71</a:t>
            </a:r>
            <a:endParaRPr lang="es-ES" sz="1200" dirty="0">
              <a:solidFill>
                <a:srgbClr val="808080"/>
              </a:solidFill>
            </a:endParaRPr>
          </a:p>
        </p:txBody>
      </p:sp>
      <p:sp>
        <p:nvSpPr>
          <p:cNvPr id="5" name="1 Título"/>
          <p:cNvSpPr>
            <a:spLocks noGrp="1"/>
          </p:cNvSpPr>
          <p:nvPr>
            <p:ph type="title"/>
          </p:nvPr>
        </p:nvSpPr>
        <p:spPr bwMode="auto">
          <a:noFill/>
          <a:ln>
            <a:miter lim="800000"/>
            <a:headEnd/>
            <a:tailEnd/>
          </a:ln>
        </p:spPr>
        <p:txBody>
          <a:bodyPr vert="horz" wrap="square" lIns="91440" tIns="45720" rIns="91440" bIns="45720" numCol="1" rtlCol="0" anchor="t" anchorCtr="0" compatLnSpc="1">
            <a:prstTxWarp prst="textNoShape">
              <a:avLst/>
            </a:prstTxWarp>
            <a:noAutofit/>
          </a:bodyPr>
          <a:lstStyle/>
          <a:p>
            <a:r>
              <a:rPr lang="es-ES_tradnl" b="1" dirty="0">
                <a:cs typeface="Arial" pitchFamily="34" charset="0"/>
              </a:rPr>
              <a:t>Objetivos de control a alcanzar en personas con diabetes</a:t>
            </a:r>
            <a:endParaRPr lang="es-ES" b="1" dirty="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213280920"/>
              </p:ext>
            </p:extLst>
          </p:nvPr>
        </p:nvGraphicFramePr>
        <p:xfrm>
          <a:off x="1919536" y="908720"/>
          <a:ext cx="8238670" cy="2194560"/>
        </p:xfrm>
        <a:graphic>
          <a:graphicData uri="http://schemas.openxmlformats.org/drawingml/2006/table">
            <a:tbl>
              <a:tblPr firstRow="1" bandRow="1">
                <a:tableStyleId>{073A0DAA-6AF3-43AB-8588-CEC1D06C72B9}</a:tableStyleId>
              </a:tblPr>
              <a:tblGrid>
                <a:gridCol w="4115932"/>
                <a:gridCol w="4122738"/>
              </a:tblGrid>
              <a:tr h="270510">
                <a:tc>
                  <a:txBody>
                    <a:bodyPr/>
                    <a:lstStyle/>
                    <a:p>
                      <a:pPr algn="l" fontAlgn="b"/>
                      <a:r>
                        <a:rPr lang="es-ES" sz="1800" u="none" strike="noStrike" dirty="0">
                          <a:effectLst/>
                        </a:rPr>
                        <a:t>Control glucémico:</a:t>
                      </a:r>
                      <a:endParaRPr lang="es-ES" sz="1800" b="1" i="0" u="none" strike="noStrike" dirty="0">
                        <a:solidFill>
                          <a:srgbClr val="000000"/>
                        </a:solidFill>
                        <a:effectLst/>
                        <a:latin typeface="Calibri"/>
                      </a:endParaRPr>
                    </a:p>
                  </a:txBody>
                  <a:tcPr anchor="ctr"/>
                </a:tc>
                <a:tc>
                  <a:txBody>
                    <a:bodyPr/>
                    <a:lstStyle/>
                    <a:p>
                      <a:pPr algn="ctr" fontAlgn="b"/>
                      <a:endParaRPr lang="es-ES" sz="1800" b="0" i="0" u="none" strike="noStrike" dirty="0">
                        <a:solidFill>
                          <a:srgbClr val="000000"/>
                        </a:solidFill>
                        <a:effectLst>
                          <a:outerShdw blurRad="38100" dist="38100" dir="2700000" algn="tl">
                            <a:srgbClr val="000000">
                              <a:alpha val="43137"/>
                            </a:srgbClr>
                          </a:outerShdw>
                        </a:effectLst>
                        <a:latin typeface="Calibri"/>
                      </a:endParaRPr>
                    </a:p>
                  </a:txBody>
                  <a:tcPr anchor="ctr"/>
                </a:tc>
              </a:tr>
              <a:tr h="270510">
                <a:tc>
                  <a:txBody>
                    <a:bodyPr/>
                    <a:lstStyle/>
                    <a:p>
                      <a:pPr algn="l" fontAlgn="b"/>
                      <a:r>
                        <a:rPr lang="es-ES" sz="1800" u="none" strike="noStrike" dirty="0">
                          <a:effectLst/>
                        </a:rPr>
                        <a:t>HbA1c</a:t>
                      </a:r>
                      <a:endParaRPr lang="es-ES" sz="1800" b="0" i="0" u="none" strike="noStrike" dirty="0">
                        <a:solidFill>
                          <a:srgbClr val="000000"/>
                        </a:solidFill>
                        <a:effectLst/>
                        <a:latin typeface="Calibri"/>
                      </a:endParaRPr>
                    </a:p>
                  </a:txBody>
                  <a:tcPr anchor="ctr"/>
                </a:tc>
                <a:tc>
                  <a:txBody>
                    <a:bodyPr/>
                    <a:lstStyle/>
                    <a:p>
                      <a:pPr algn="l" fontAlgn="b"/>
                      <a:r>
                        <a:rPr lang="es-ES" sz="1800" u="none" strike="noStrike" dirty="0">
                          <a:effectLst/>
                        </a:rPr>
                        <a:t>&lt; 7 %</a:t>
                      </a:r>
                      <a:endParaRPr lang="es-ES" sz="1800" b="0" i="0" u="none" strike="noStrike" dirty="0">
                        <a:solidFill>
                          <a:srgbClr val="000000"/>
                        </a:solidFill>
                        <a:effectLst/>
                        <a:latin typeface="Calibri"/>
                      </a:endParaRPr>
                    </a:p>
                  </a:txBody>
                  <a:tcPr anchor="ctr"/>
                </a:tc>
              </a:tr>
              <a:tr h="270510">
                <a:tc>
                  <a:txBody>
                    <a:bodyPr/>
                    <a:lstStyle/>
                    <a:p>
                      <a:pPr algn="l" fontAlgn="b"/>
                      <a:r>
                        <a:rPr lang="es-ES" sz="1800" u="none" strike="noStrike" dirty="0">
                          <a:effectLst/>
                        </a:rPr>
                        <a:t>Glucemia capilar </a:t>
                      </a:r>
                      <a:r>
                        <a:rPr lang="es-ES" sz="1800" u="none" strike="noStrike" dirty="0" err="1">
                          <a:effectLst/>
                        </a:rPr>
                        <a:t>preprandial</a:t>
                      </a:r>
                      <a:r>
                        <a:rPr lang="es-ES" sz="1800" u="none" strike="noStrike" dirty="0">
                          <a:effectLst/>
                        </a:rPr>
                        <a:t> </a:t>
                      </a:r>
                      <a:endParaRPr lang="es-ES" sz="1800" b="0" i="0" u="none" strike="noStrike" dirty="0">
                        <a:solidFill>
                          <a:srgbClr val="000000"/>
                        </a:solidFill>
                        <a:effectLst/>
                        <a:latin typeface="Calibri"/>
                      </a:endParaRPr>
                    </a:p>
                  </a:txBody>
                  <a:tcPr anchor="ctr"/>
                </a:tc>
                <a:tc>
                  <a:txBody>
                    <a:bodyPr/>
                    <a:lstStyle/>
                    <a:p>
                      <a:pPr algn="l" fontAlgn="b"/>
                      <a:r>
                        <a:rPr lang="es-ES" sz="1800" u="none" strike="noStrike" dirty="0" smtClean="0">
                          <a:effectLst/>
                        </a:rPr>
                        <a:t>80 </a:t>
                      </a:r>
                      <a:r>
                        <a:rPr lang="es-ES" sz="1800" u="none" strike="noStrike" dirty="0">
                          <a:effectLst/>
                        </a:rPr>
                        <a:t>–130 mg/dl</a:t>
                      </a:r>
                      <a:endParaRPr lang="es-ES" sz="1800" b="0" i="0" u="none" strike="noStrike" dirty="0">
                        <a:solidFill>
                          <a:srgbClr val="000000"/>
                        </a:solidFill>
                        <a:effectLst/>
                        <a:latin typeface="Calibri"/>
                      </a:endParaRPr>
                    </a:p>
                  </a:txBody>
                  <a:tcPr anchor="ctr"/>
                </a:tc>
              </a:tr>
              <a:tr h="270510">
                <a:tc>
                  <a:txBody>
                    <a:bodyPr/>
                    <a:lstStyle/>
                    <a:p>
                      <a:pPr algn="l" fontAlgn="b"/>
                      <a:r>
                        <a:rPr lang="es-ES" sz="1800" u="none" strike="noStrike" dirty="0">
                          <a:effectLst/>
                        </a:rPr>
                        <a:t>Glucemia capilar </a:t>
                      </a:r>
                      <a:r>
                        <a:rPr lang="es-ES" sz="1800" u="none" strike="noStrike" dirty="0" err="1">
                          <a:effectLst/>
                        </a:rPr>
                        <a:t>posptrandial</a:t>
                      </a:r>
                      <a:r>
                        <a:rPr lang="es-ES" sz="1800" u="none" strike="noStrike" dirty="0">
                          <a:effectLst/>
                        </a:rPr>
                        <a:t>  </a:t>
                      </a:r>
                      <a:endParaRPr lang="es-ES" sz="1800" b="0" i="0" u="none" strike="noStrike" dirty="0">
                        <a:solidFill>
                          <a:srgbClr val="000000"/>
                        </a:solidFill>
                        <a:effectLst/>
                        <a:latin typeface="Calibri"/>
                      </a:endParaRPr>
                    </a:p>
                  </a:txBody>
                  <a:tcPr anchor="ctr"/>
                </a:tc>
                <a:tc>
                  <a:txBody>
                    <a:bodyPr/>
                    <a:lstStyle/>
                    <a:p>
                      <a:pPr algn="l" fontAlgn="b"/>
                      <a:r>
                        <a:rPr lang="es-ES" sz="1800" u="none" strike="noStrike" dirty="0">
                          <a:effectLst/>
                        </a:rPr>
                        <a:t>&lt; 180 mg/dl</a:t>
                      </a:r>
                      <a:endParaRPr lang="es-ES" sz="1800" b="0" i="0" u="none" strike="noStrike" dirty="0">
                        <a:solidFill>
                          <a:srgbClr val="000000"/>
                        </a:solidFill>
                        <a:effectLst/>
                        <a:latin typeface="Calibri"/>
                      </a:endParaRPr>
                    </a:p>
                  </a:txBody>
                  <a:tcPr anchor="ctr"/>
                </a:tc>
              </a:tr>
              <a:tr h="270510">
                <a:tc>
                  <a:txBody>
                    <a:bodyPr/>
                    <a:lstStyle/>
                    <a:p>
                      <a:pPr algn="l" fontAlgn="b"/>
                      <a:r>
                        <a:rPr lang="es-ES" sz="1800" u="none" strike="noStrike" dirty="0">
                          <a:effectLst/>
                        </a:rPr>
                        <a:t>Presión </a:t>
                      </a:r>
                      <a:r>
                        <a:rPr lang="es-ES" sz="1800" u="none" strike="noStrike" dirty="0" smtClean="0">
                          <a:effectLst/>
                        </a:rPr>
                        <a:t>arterial:</a:t>
                      </a:r>
                      <a:endParaRPr lang="es-ES" sz="1800" b="1" i="0" u="none" strike="noStrike" dirty="0">
                        <a:solidFill>
                          <a:srgbClr val="000000"/>
                        </a:solidFill>
                        <a:effectLst/>
                        <a:latin typeface="Calibri"/>
                      </a:endParaRPr>
                    </a:p>
                  </a:txBody>
                  <a:tcPr anchor="ctr"/>
                </a:tc>
                <a:tc>
                  <a:txBody>
                    <a:bodyPr/>
                    <a:lstStyle/>
                    <a:p>
                      <a:pPr algn="l" fontAlgn="b"/>
                      <a:r>
                        <a:rPr lang="es-ES" sz="1800" u="none" strike="noStrike" dirty="0">
                          <a:effectLst/>
                        </a:rPr>
                        <a:t>&lt; </a:t>
                      </a:r>
                      <a:r>
                        <a:rPr lang="es-ES" sz="1800" u="none" strike="noStrike" dirty="0" smtClean="0">
                          <a:effectLst/>
                        </a:rPr>
                        <a:t>140/90 </a:t>
                      </a:r>
                      <a:r>
                        <a:rPr lang="es-ES" sz="1800" u="none" strike="noStrike" dirty="0" err="1" smtClean="0">
                          <a:effectLst/>
                        </a:rPr>
                        <a:t>mmHg</a:t>
                      </a:r>
                      <a:endParaRPr lang="es-ES" sz="1800" b="0" i="0" u="none" strike="noStrike" dirty="0">
                        <a:solidFill>
                          <a:srgbClr val="000000"/>
                        </a:solidFill>
                        <a:effectLst/>
                        <a:latin typeface="Calibri"/>
                      </a:endParaRPr>
                    </a:p>
                  </a:txBody>
                  <a:tcPr anchor="ctr"/>
                </a:tc>
              </a:tr>
              <a:tr h="270510">
                <a:tc>
                  <a:txBody>
                    <a:bodyPr/>
                    <a:lstStyle/>
                    <a:p>
                      <a:pPr algn="l" fontAlgn="b"/>
                      <a:endParaRPr lang="es-ES" sz="1800" b="0" i="0" u="none" strike="noStrike" dirty="0">
                        <a:solidFill>
                          <a:srgbClr val="000000"/>
                        </a:solidFill>
                        <a:effectLst/>
                        <a:latin typeface="Calibri"/>
                      </a:endParaRPr>
                    </a:p>
                  </a:txBody>
                  <a:tcPr anchor="ctr"/>
                </a:tc>
                <a:tc>
                  <a:txBody>
                    <a:bodyPr/>
                    <a:lstStyle/>
                    <a:p>
                      <a:pPr algn="l" fontAlgn="b"/>
                      <a:r>
                        <a:rPr lang="es-ES" sz="1800" u="none" strike="noStrike" dirty="0">
                          <a:effectLst/>
                        </a:rPr>
                        <a:t>(&lt; 130/80 en jóvenes)</a:t>
                      </a:r>
                      <a:endParaRPr lang="es-ES" sz="1800" b="0" i="0" u="none" strike="noStrike" dirty="0">
                        <a:solidFill>
                          <a:srgbClr val="000000"/>
                        </a:solidFill>
                        <a:effectLst/>
                        <a:latin typeface="Calibri"/>
                      </a:endParaRPr>
                    </a:p>
                  </a:txBody>
                  <a:tcPr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319943109"/>
              </p:ext>
            </p:extLst>
          </p:nvPr>
        </p:nvGraphicFramePr>
        <p:xfrm>
          <a:off x="1922711" y="3213770"/>
          <a:ext cx="8238670" cy="2194560"/>
        </p:xfrm>
        <a:graphic>
          <a:graphicData uri="http://schemas.openxmlformats.org/drawingml/2006/table">
            <a:tbl>
              <a:tblPr firstRow="1" bandRow="1">
                <a:tableStyleId>{073A0DAA-6AF3-43AB-8588-CEC1D06C72B9}</a:tableStyleId>
              </a:tblPr>
              <a:tblGrid>
                <a:gridCol w="4115932"/>
                <a:gridCol w="4122738"/>
              </a:tblGrid>
              <a:tr h="321459">
                <a:tc>
                  <a:txBody>
                    <a:bodyPr/>
                    <a:lstStyle/>
                    <a:p>
                      <a:pPr algn="l" fontAlgn="b"/>
                      <a:r>
                        <a:rPr lang="es-ES" sz="1800" u="none" strike="noStrike" dirty="0">
                          <a:effectLst/>
                        </a:rPr>
                        <a:t>Control </a:t>
                      </a:r>
                      <a:r>
                        <a:rPr lang="es-ES" sz="1800" u="none" strike="noStrike" dirty="0" err="1">
                          <a:effectLst/>
                        </a:rPr>
                        <a:t>lipídico</a:t>
                      </a:r>
                      <a:r>
                        <a:rPr lang="es-ES" sz="1800" u="none" strike="noStrike" dirty="0" smtClean="0">
                          <a:effectLst/>
                        </a:rPr>
                        <a:t>:  </a:t>
                      </a:r>
                      <a:endParaRPr lang="es-ES" sz="1800" b="1" i="0" u="none" strike="noStrike" dirty="0">
                        <a:solidFill>
                          <a:srgbClr val="000000"/>
                        </a:solidFill>
                        <a:effectLst/>
                        <a:latin typeface="Calibri"/>
                      </a:endParaRPr>
                    </a:p>
                  </a:txBody>
                  <a:tcPr anchor="ctr"/>
                </a:tc>
                <a:tc>
                  <a:txBody>
                    <a:bodyPr/>
                    <a:lstStyle/>
                    <a:p>
                      <a:pPr algn="l" fontAlgn="b"/>
                      <a:endParaRPr lang="es-ES" sz="1800" b="0" i="0" u="none" strike="noStrike">
                        <a:solidFill>
                          <a:srgbClr val="000000"/>
                        </a:solidFill>
                        <a:effectLst/>
                        <a:latin typeface="Calibri"/>
                      </a:endParaRPr>
                    </a:p>
                  </a:txBody>
                  <a:tcPr anchor="ctr"/>
                </a:tc>
              </a:tr>
              <a:tr h="321459">
                <a:tc>
                  <a:txBody>
                    <a:bodyPr/>
                    <a:lstStyle/>
                    <a:p>
                      <a:pPr algn="l" fontAlgn="b"/>
                      <a:r>
                        <a:rPr lang="es-ES" sz="1800" u="none" strike="noStrike" dirty="0">
                          <a:effectLst/>
                        </a:rPr>
                        <a:t>Colesterol LDL </a:t>
                      </a:r>
                      <a:endParaRPr lang="es-ES" sz="1800" b="0" i="0" u="none" strike="noStrike" dirty="0">
                        <a:solidFill>
                          <a:srgbClr val="000000"/>
                        </a:solidFill>
                        <a:effectLst/>
                        <a:latin typeface="Calibri"/>
                      </a:endParaRPr>
                    </a:p>
                  </a:txBody>
                  <a:tcPr anchor="ctr"/>
                </a:tc>
                <a:tc>
                  <a:txBody>
                    <a:bodyPr/>
                    <a:lstStyle/>
                    <a:p>
                      <a:pPr algn="l" fontAlgn="b"/>
                      <a:r>
                        <a:rPr lang="es-ES" sz="1800" u="none" strike="noStrike" dirty="0">
                          <a:effectLst/>
                        </a:rPr>
                        <a:t>&lt; 100 mg/dl   Con ECV &lt; 70 mg/dl</a:t>
                      </a:r>
                      <a:endParaRPr lang="es-ES" sz="1800" b="0" i="0" u="none" strike="noStrike" dirty="0">
                        <a:solidFill>
                          <a:srgbClr val="000000"/>
                        </a:solidFill>
                        <a:effectLst/>
                        <a:latin typeface="Calibri"/>
                      </a:endParaRPr>
                    </a:p>
                  </a:txBody>
                  <a:tcPr anchor="ctr"/>
                </a:tc>
              </a:tr>
              <a:tr h="321459">
                <a:tc>
                  <a:txBody>
                    <a:bodyPr/>
                    <a:lstStyle/>
                    <a:p>
                      <a:pPr algn="l" fontAlgn="b"/>
                      <a:r>
                        <a:rPr lang="es-ES" sz="1800" u="none" strike="noStrike" dirty="0">
                          <a:effectLst/>
                        </a:rPr>
                        <a:t>Triglicéridos</a:t>
                      </a:r>
                      <a:endParaRPr lang="es-ES" sz="1800" b="0" i="0" u="none" strike="noStrike" dirty="0">
                        <a:solidFill>
                          <a:srgbClr val="000000"/>
                        </a:solidFill>
                        <a:effectLst/>
                        <a:latin typeface="Calibri"/>
                      </a:endParaRPr>
                    </a:p>
                  </a:txBody>
                  <a:tcPr anchor="ctr"/>
                </a:tc>
                <a:tc>
                  <a:txBody>
                    <a:bodyPr/>
                    <a:lstStyle/>
                    <a:p>
                      <a:pPr algn="l" fontAlgn="b"/>
                      <a:r>
                        <a:rPr lang="es-ES" sz="1800" u="none" strike="noStrike">
                          <a:effectLst/>
                        </a:rPr>
                        <a:t>&lt; 150 mg/dl</a:t>
                      </a:r>
                      <a:endParaRPr lang="es-ES" sz="1800" b="0" i="0" u="none" strike="noStrike">
                        <a:solidFill>
                          <a:srgbClr val="000000"/>
                        </a:solidFill>
                        <a:effectLst/>
                        <a:latin typeface="Calibri"/>
                      </a:endParaRPr>
                    </a:p>
                  </a:txBody>
                  <a:tcPr anchor="ctr"/>
                </a:tc>
              </a:tr>
              <a:tr h="321459">
                <a:tc>
                  <a:txBody>
                    <a:bodyPr/>
                    <a:lstStyle/>
                    <a:p>
                      <a:pPr algn="l" fontAlgn="b"/>
                      <a:r>
                        <a:rPr lang="es-ES" sz="1800" u="none" strike="noStrike">
                          <a:effectLst/>
                        </a:rPr>
                        <a:t>Colesterol HDL </a:t>
                      </a:r>
                      <a:endParaRPr lang="es-ES" sz="1800" b="0" i="0" u="none" strike="noStrike">
                        <a:solidFill>
                          <a:srgbClr val="000000"/>
                        </a:solidFill>
                        <a:effectLst/>
                        <a:latin typeface="Calibri"/>
                      </a:endParaRPr>
                    </a:p>
                  </a:txBody>
                  <a:tcPr anchor="ctr"/>
                </a:tc>
                <a:tc>
                  <a:txBody>
                    <a:bodyPr/>
                    <a:lstStyle/>
                    <a:p>
                      <a:pPr algn="l" fontAlgn="b"/>
                      <a:r>
                        <a:rPr lang="es-ES" sz="1800" u="none" strike="noStrike">
                          <a:effectLst/>
                        </a:rPr>
                        <a:t>&gt; 40 mg/dl (V) &gt; 50 mg/dl (M)</a:t>
                      </a:r>
                      <a:endParaRPr lang="es-ES" sz="1800" b="0" i="0" u="none" strike="noStrike">
                        <a:solidFill>
                          <a:srgbClr val="000000"/>
                        </a:solidFill>
                        <a:effectLst/>
                        <a:latin typeface="Calibri"/>
                      </a:endParaRPr>
                    </a:p>
                  </a:txBody>
                  <a:tcPr anchor="ctr"/>
                </a:tc>
              </a:tr>
              <a:tr h="321459">
                <a:tc>
                  <a:txBody>
                    <a:bodyPr/>
                    <a:lstStyle/>
                    <a:p>
                      <a:pPr marL="0" algn="l" defTabSz="914400" rtl="0" eaLnBrk="1" fontAlgn="b" latinLnBrk="0" hangingPunct="1"/>
                      <a:r>
                        <a:rPr lang="es-ES" sz="1800" u="none" strike="noStrike" kern="1200" dirty="0">
                          <a:solidFill>
                            <a:schemeClr val="bg1"/>
                          </a:solidFill>
                          <a:effectLst/>
                        </a:rPr>
                        <a:t>Abandono del tabaco</a:t>
                      </a:r>
                      <a:endParaRPr lang="es-ES" sz="1800" b="1" u="none" strike="noStrike" kern="1200" dirty="0">
                        <a:solidFill>
                          <a:schemeClr val="bg1"/>
                        </a:solidFill>
                        <a:effectLst/>
                        <a:latin typeface="+mn-lt"/>
                        <a:ea typeface="+mn-ea"/>
                        <a:cs typeface="+mn-cs"/>
                      </a:endParaRPr>
                    </a:p>
                  </a:txBody>
                  <a:tcPr anchor="ctr">
                    <a:solidFill>
                      <a:srgbClr val="287AC8"/>
                    </a:solidFill>
                  </a:tcPr>
                </a:tc>
                <a:tc>
                  <a:txBody>
                    <a:bodyPr/>
                    <a:lstStyle/>
                    <a:p>
                      <a:pPr marL="0" algn="l" defTabSz="914400" rtl="0" eaLnBrk="1" fontAlgn="b" latinLnBrk="0" hangingPunct="1"/>
                      <a:endParaRPr lang="es-ES" sz="1800" b="1" u="none" strike="noStrike" kern="1200" dirty="0">
                        <a:solidFill>
                          <a:schemeClr val="bg1"/>
                        </a:solidFill>
                        <a:effectLst/>
                        <a:latin typeface="+mn-lt"/>
                        <a:ea typeface="+mn-ea"/>
                        <a:cs typeface="+mn-cs"/>
                      </a:endParaRPr>
                    </a:p>
                  </a:txBody>
                  <a:tcPr anchor="ctr">
                    <a:solidFill>
                      <a:srgbClr val="287AC8"/>
                    </a:solidFill>
                  </a:tcPr>
                </a:tc>
              </a:tr>
              <a:tr h="321459">
                <a:tc>
                  <a:txBody>
                    <a:bodyPr/>
                    <a:lstStyle/>
                    <a:p>
                      <a:pPr marL="0" algn="l" defTabSz="914400" rtl="0" eaLnBrk="1" fontAlgn="b" latinLnBrk="0" hangingPunct="1"/>
                      <a:r>
                        <a:rPr lang="es-ES" sz="1800" u="none" strike="noStrike" kern="1200" dirty="0">
                          <a:solidFill>
                            <a:schemeClr val="bg1"/>
                          </a:solidFill>
                          <a:effectLst/>
                        </a:rPr>
                        <a:t>Lograr y mantener un peso adecuado</a:t>
                      </a:r>
                      <a:endParaRPr lang="es-ES" sz="1800" b="1" u="none" strike="noStrike" kern="1200" dirty="0">
                        <a:solidFill>
                          <a:schemeClr val="bg1"/>
                        </a:solidFill>
                        <a:effectLst/>
                        <a:latin typeface="+mn-lt"/>
                        <a:ea typeface="+mn-ea"/>
                        <a:cs typeface="+mn-cs"/>
                      </a:endParaRPr>
                    </a:p>
                  </a:txBody>
                  <a:tcPr anchor="ctr">
                    <a:solidFill>
                      <a:srgbClr val="287AC8"/>
                    </a:solidFill>
                  </a:tcPr>
                </a:tc>
                <a:tc>
                  <a:txBody>
                    <a:bodyPr/>
                    <a:lstStyle/>
                    <a:p>
                      <a:pPr marL="0" algn="l" defTabSz="914400" rtl="0" eaLnBrk="1" fontAlgn="b" latinLnBrk="0" hangingPunct="1"/>
                      <a:endParaRPr lang="es-ES" sz="1800" b="1" u="none" strike="noStrike" kern="1200" dirty="0">
                        <a:solidFill>
                          <a:schemeClr val="bg1"/>
                        </a:solidFill>
                        <a:effectLst/>
                        <a:latin typeface="+mn-lt"/>
                        <a:ea typeface="+mn-ea"/>
                        <a:cs typeface="+mn-cs"/>
                      </a:endParaRPr>
                    </a:p>
                  </a:txBody>
                  <a:tcPr anchor="ctr">
                    <a:solidFill>
                      <a:srgbClr val="287AC8"/>
                    </a:solidFill>
                  </a:tcPr>
                </a:tc>
              </a:tr>
            </a:tbl>
          </a:graphicData>
        </a:graphic>
      </p:graphicFrame>
      <p:sp>
        <p:nvSpPr>
          <p:cNvPr id="8" name="7 Rectángulo"/>
          <p:cNvSpPr/>
          <p:nvPr/>
        </p:nvSpPr>
        <p:spPr>
          <a:xfrm>
            <a:off x="1524000" y="5445227"/>
            <a:ext cx="9144000" cy="276999"/>
          </a:xfrm>
          <a:prstGeom prst="rect">
            <a:avLst/>
          </a:prstGeom>
        </p:spPr>
        <p:txBody>
          <a:bodyPr wrap="square">
            <a:spAutoFit/>
          </a:bodyPr>
          <a:lstStyle/>
          <a:p>
            <a:r>
              <a:rPr lang="es-ES_tradnl" sz="1200" dirty="0"/>
              <a:t>HbA1c: hemoglobina </a:t>
            </a:r>
            <a:r>
              <a:rPr lang="es-ES_tradnl" sz="1200" dirty="0" err="1"/>
              <a:t>glicosilada</a:t>
            </a:r>
            <a:r>
              <a:rPr lang="es-ES_tradnl" sz="1200" dirty="0"/>
              <a:t>, LDL: lipoproteínas de baja densidad, HDL: lipoproteínas de alta densidad, ECV: Enfermedad Cardiovascular.</a:t>
            </a:r>
          </a:p>
        </p:txBody>
      </p:sp>
    </p:spTree>
    <p:extLst>
      <p:ext uri="{BB962C8B-B14F-4D97-AF65-F5344CB8AC3E}">
        <p14:creationId xmlns:p14="http://schemas.microsoft.com/office/powerpoint/2010/main" val="11389070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sz="3200" dirty="0" smtClean="0"/>
              <a:t>Conclusiones</a:t>
            </a:r>
            <a:endParaRPr lang="es-ES" sz="3200" dirty="0"/>
          </a:p>
        </p:txBody>
      </p:sp>
      <p:sp>
        <p:nvSpPr>
          <p:cNvPr id="7" name="Marcador de contenido 6"/>
          <p:cNvSpPr>
            <a:spLocks noGrp="1"/>
          </p:cNvSpPr>
          <p:nvPr>
            <p:ph idx="1"/>
          </p:nvPr>
        </p:nvSpPr>
        <p:spPr/>
        <p:txBody>
          <a:bodyPr>
            <a:normAutofit fontScale="92500"/>
          </a:bodyPr>
          <a:lstStyle/>
          <a:p>
            <a:pPr marL="633413" indent="-227013"/>
            <a:r>
              <a:rPr lang="es-ES" altLang="es-ES" sz="2400" dirty="0">
                <a:solidFill>
                  <a:srgbClr val="004586"/>
                </a:solidFill>
              </a:rPr>
              <a:t>El objetivo de control glucémico dependerá de las expectativas de vida, presencia de complicaciones, riesgo de hipoglucemia, motivación y años de evolución de la enfermedad.</a:t>
            </a:r>
          </a:p>
          <a:p>
            <a:pPr marL="633413" indent="-227013"/>
            <a:r>
              <a:rPr lang="es-ES" altLang="es-ES" sz="2400" dirty="0">
                <a:solidFill>
                  <a:srgbClr val="004586"/>
                </a:solidFill>
              </a:rPr>
              <a:t>El tratamiento farmacológico se elegirá teniendo en cuenta las evidencias disponibles, su potencia, seguridad, coste y preferencias del pacientes.</a:t>
            </a:r>
          </a:p>
          <a:p>
            <a:pPr marL="633413" indent="-227013"/>
            <a:r>
              <a:rPr lang="es-ES" altLang="es-ES" sz="2400" dirty="0">
                <a:solidFill>
                  <a:srgbClr val="004586"/>
                </a:solidFill>
              </a:rPr>
              <a:t>También es necesario tener en cuenta los factores propios del paciente como son su edad, nivel de HbA1c, peso, grado de función renal y presencia de complicaciones y otras comorbilidades.</a:t>
            </a:r>
          </a:p>
          <a:p>
            <a:pPr marL="633413" indent="-227013"/>
            <a:r>
              <a:rPr lang="es-ES" altLang="es-ES" sz="2400" dirty="0">
                <a:solidFill>
                  <a:srgbClr val="004586"/>
                </a:solidFill>
              </a:rPr>
              <a:t>Las nuevas terapias </a:t>
            </a:r>
            <a:r>
              <a:rPr lang="es-ES" altLang="es-ES" sz="2400" dirty="0" err="1">
                <a:solidFill>
                  <a:srgbClr val="004586"/>
                </a:solidFill>
              </a:rPr>
              <a:t>antihiperglucemiantes</a:t>
            </a:r>
            <a:r>
              <a:rPr lang="es-ES" altLang="es-ES" sz="2400" dirty="0">
                <a:solidFill>
                  <a:srgbClr val="004586"/>
                </a:solidFill>
              </a:rPr>
              <a:t> cumplen con los criterios de seguridad cardiovascular.</a:t>
            </a:r>
          </a:p>
          <a:p>
            <a:pPr marL="633413" indent="-227013"/>
            <a:r>
              <a:rPr lang="es-ES" altLang="es-ES" sz="2400" dirty="0">
                <a:solidFill>
                  <a:srgbClr val="004586"/>
                </a:solidFill>
              </a:rPr>
              <a:t>El control glucémico, lipídico, tensional y el abandono del tabaquismo debe ser nuestro objetivo global ya que producen una reducción drástica del riesgo de complicaciones y de la mortalidad.</a:t>
            </a:r>
          </a:p>
          <a:p>
            <a:endParaRPr lang="es-ES" dirty="0"/>
          </a:p>
        </p:txBody>
      </p:sp>
    </p:spTree>
    <p:extLst>
      <p:ext uri="{BB962C8B-B14F-4D97-AF65-F5344CB8AC3E}">
        <p14:creationId xmlns:p14="http://schemas.microsoft.com/office/powerpoint/2010/main" val="812440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5" name="Marcador de contenido 4"/>
          <p:cNvPicPr>
            <a:picLocks noGrp="1" noChangeAspect="1"/>
          </p:cNvPicPr>
          <p:nvPr>
            <p:ph idx="1"/>
          </p:nvPr>
        </p:nvPicPr>
        <p:blipFill>
          <a:blip r:embed="rId2"/>
          <a:stretch>
            <a:fillRect/>
          </a:stretch>
        </p:blipFill>
        <p:spPr>
          <a:xfrm>
            <a:off x="0" y="1"/>
            <a:ext cx="12192000" cy="6857999"/>
          </a:xfrm>
          <a:prstGeom prst="rect">
            <a:avLst/>
          </a:prstGeom>
        </p:spPr>
      </p:pic>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3808911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dirty="0"/>
              <a:t>Cumplimiento de objetivos glucémicos individualizados</a:t>
            </a:r>
          </a:p>
        </p:txBody>
      </p:sp>
      <p:graphicFrame>
        <p:nvGraphicFramePr>
          <p:cNvPr id="5" name="4 Marcador de contenido"/>
          <p:cNvGraphicFramePr>
            <a:graphicFrameLocks noGrp="1"/>
          </p:cNvGraphicFramePr>
          <p:nvPr>
            <p:ph idx="4294967295"/>
            <p:extLst>
              <p:ext uri="{D42A27DB-BD31-4B8C-83A1-F6EECF244321}">
                <p14:modId xmlns:p14="http://schemas.microsoft.com/office/powerpoint/2010/main" val="3103063204"/>
              </p:ext>
            </p:extLst>
          </p:nvPr>
        </p:nvGraphicFramePr>
        <p:xfrm>
          <a:off x="6312024" y="980728"/>
          <a:ext cx="5735960" cy="3418508"/>
        </p:xfrm>
        <a:graphic>
          <a:graphicData uri="http://schemas.openxmlformats.org/drawingml/2006/chart">
            <c:chart xmlns:c="http://schemas.openxmlformats.org/drawingml/2006/chart" xmlns:r="http://schemas.openxmlformats.org/officeDocument/2006/relationships" r:id="rId3"/>
          </a:graphicData>
        </a:graphic>
      </p:graphicFrame>
      <p:sp>
        <p:nvSpPr>
          <p:cNvPr id="8" name="7 Marcador de pie de página"/>
          <p:cNvSpPr>
            <a:spLocks noGrp="1"/>
          </p:cNvSpPr>
          <p:nvPr>
            <p:ph type="ftr" sz="quarter" idx="4294967295"/>
          </p:nvPr>
        </p:nvSpPr>
        <p:spPr>
          <a:xfrm>
            <a:off x="3935760" y="5733256"/>
            <a:ext cx="7632700" cy="182562"/>
          </a:xfrm>
        </p:spPr>
        <p:txBody>
          <a:bodyPr/>
          <a:lstStyle/>
          <a:p>
            <a:pPr algn="r"/>
            <a:r>
              <a:rPr lang="en-US" dirty="0" err="1" smtClean="0">
                <a:solidFill>
                  <a:prstClr val="black">
                    <a:tint val="75000"/>
                  </a:prstClr>
                </a:solidFill>
              </a:rPr>
              <a:t>Miñambres</a:t>
            </a:r>
            <a:r>
              <a:rPr lang="en-US" dirty="0" smtClean="0">
                <a:solidFill>
                  <a:prstClr val="black">
                    <a:tint val="75000"/>
                  </a:prstClr>
                </a:solidFill>
              </a:rPr>
              <a:t> </a:t>
            </a:r>
            <a:r>
              <a:rPr lang="en-US" dirty="0">
                <a:solidFill>
                  <a:prstClr val="black">
                    <a:tint val="75000"/>
                  </a:prstClr>
                </a:solidFill>
              </a:rPr>
              <a:t>I et al. BMC Endocrine Disorders </a:t>
            </a:r>
            <a:r>
              <a:rPr lang="en-US" dirty="0" smtClean="0">
                <a:solidFill>
                  <a:prstClr val="black">
                    <a:tint val="75000"/>
                  </a:prstClr>
                </a:solidFill>
              </a:rPr>
              <a:t>2016;16:10</a:t>
            </a:r>
            <a:endParaRPr lang="es-ES" dirty="0">
              <a:solidFill>
                <a:prstClr val="black">
                  <a:tint val="75000"/>
                </a:prstClr>
              </a:solidFill>
            </a:endParaRPr>
          </a:p>
        </p:txBody>
      </p:sp>
      <p:pic>
        <p:nvPicPr>
          <p:cNvPr id="962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360" y="1484784"/>
            <a:ext cx="5657378" cy="1600618"/>
          </a:xfrm>
          <a:prstGeom prst="rect">
            <a:avLst/>
          </a:prstGeom>
          <a:noFill/>
          <a:ln>
            <a:solidFill>
              <a:schemeClr val="bg1">
                <a:lumMod val="50000"/>
              </a:schemeClr>
            </a:solidFill>
          </a:ln>
          <a:extLst>
            <a:ext uri="{909E8E84-426E-40DD-AFC4-6F175D3DCCD1}">
              <a14:hiddenFill xmlns:a14="http://schemas.microsoft.com/office/drawing/2010/main">
                <a:solidFill>
                  <a:schemeClr val="accent1"/>
                </a:solidFill>
              </a14:hiddenFill>
            </a:ext>
          </a:extLst>
        </p:spPr>
      </p:pic>
      <p:sp>
        <p:nvSpPr>
          <p:cNvPr id="6" name="Rectángulo 5"/>
          <p:cNvSpPr/>
          <p:nvPr/>
        </p:nvSpPr>
        <p:spPr>
          <a:xfrm>
            <a:off x="263352" y="4149080"/>
            <a:ext cx="7776864" cy="584775"/>
          </a:xfrm>
          <a:prstGeom prst="rect">
            <a:avLst/>
          </a:prstGeom>
        </p:spPr>
        <p:txBody>
          <a:bodyPr wrap="square">
            <a:spAutoFit/>
          </a:bodyPr>
          <a:lstStyle/>
          <a:p>
            <a:r>
              <a:rPr lang="en-US" sz="1600" b="1" dirty="0">
                <a:solidFill>
                  <a:srgbClr val="004586"/>
                </a:solidFill>
              </a:rPr>
              <a:t>SED</a:t>
            </a:r>
            <a:r>
              <a:rPr lang="en-US" sz="1600" dirty="0">
                <a:solidFill>
                  <a:srgbClr val="004586"/>
                </a:solidFill>
              </a:rPr>
              <a:t>: Sociedad Española de Diabetes; </a:t>
            </a:r>
            <a:r>
              <a:rPr lang="en-US" sz="1600" b="1" dirty="0">
                <a:solidFill>
                  <a:srgbClr val="004586"/>
                </a:solidFill>
              </a:rPr>
              <a:t>ADA: </a:t>
            </a:r>
            <a:r>
              <a:rPr lang="en-US" sz="1600" dirty="0">
                <a:solidFill>
                  <a:srgbClr val="004586"/>
                </a:solidFill>
              </a:rPr>
              <a:t>American Diabetes Association. </a:t>
            </a:r>
            <a:r>
              <a:rPr lang="en-US" sz="1600" b="1" dirty="0">
                <a:solidFill>
                  <a:srgbClr val="004586"/>
                </a:solidFill>
              </a:rPr>
              <a:t>*</a:t>
            </a:r>
            <a:r>
              <a:rPr lang="en-US" sz="1600" dirty="0" err="1">
                <a:solidFill>
                  <a:srgbClr val="004586"/>
                </a:solidFill>
              </a:rPr>
              <a:t>Individualización</a:t>
            </a:r>
            <a:r>
              <a:rPr lang="en-US" sz="1600" dirty="0">
                <a:solidFill>
                  <a:srgbClr val="004586"/>
                </a:solidFill>
              </a:rPr>
              <a:t> de </a:t>
            </a:r>
            <a:r>
              <a:rPr lang="en-US" sz="1600" dirty="0" err="1">
                <a:solidFill>
                  <a:srgbClr val="004586"/>
                </a:solidFill>
              </a:rPr>
              <a:t>los</a:t>
            </a:r>
            <a:r>
              <a:rPr lang="en-US" sz="1600" dirty="0">
                <a:solidFill>
                  <a:srgbClr val="004586"/>
                </a:solidFill>
              </a:rPr>
              <a:t> </a:t>
            </a:r>
            <a:r>
              <a:rPr lang="en-US" sz="1600" dirty="0" err="1">
                <a:solidFill>
                  <a:srgbClr val="004586"/>
                </a:solidFill>
              </a:rPr>
              <a:t>objetivos</a:t>
            </a:r>
            <a:r>
              <a:rPr lang="en-US" sz="1600" dirty="0">
                <a:solidFill>
                  <a:srgbClr val="004586"/>
                </a:solidFill>
              </a:rPr>
              <a:t> </a:t>
            </a:r>
            <a:r>
              <a:rPr lang="en-US" sz="1600" dirty="0" err="1">
                <a:solidFill>
                  <a:srgbClr val="004586"/>
                </a:solidFill>
              </a:rPr>
              <a:t>glucémicos</a:t>
            </a:r>
            <a:r>
              <a:rPr lang="en-US" sz="1600" dirty="0">
                <a:solidFill>
                  <a:srgbClr val="004586"/>
                </a:solidFill>
              </a:rPr>
              <a:t> </a:t>
            </a:r>
            <a:r>
              <a:rPr lang="en-US" sz="1600" dirty="0" err="1">
                <a:solidFill>
                  <a:srgbClr val="004586"/>
                </a:solidFill>
              </a:rPr>
              <a:t>en</a:t>
            </a:r>
            <a:r>
              <a:rPr lang="en-US" sz="1600" dirty="0">
                <a:solidFill>
                  <a:srgbClr val="004586"/>
                </a:solidFill>
              </a:rPr>
              <a:t> </a:t>
            </a:r>
            <a:r>
              <a:rPr lang="en-US" sz="1600" dirty="0" err="1">
                <a:solidFill>
                  <a:srgbClr val="004586"/>
                </a:solidFill>
              </a:rPr>
              <a:t>función</a:t>
            </a:r>
            <a:r>
              <a:rPr lang="en-US" sz="1600" dirty="0">
                <a:solidFill>
                  <a:srgbClr val="004586"/>
                </a:solidFill>
              </a:rPr>
              <a:t> de las </a:t>
            </a:r>
            <a:r>
              <a:rPr lang="en-US" sz="1600" dirty="0" err="1">
                <a:solidFill>
                  <a:srgbClr val="004586"/>
                </a:solidFill>
              </a:rPr>
              <a:t>características</a:t>
            </a:r>
            <a:r>
              <a:rPr lang="en-US" sz="1600" dirty="0">
                <a:solidFill>
                  <a:srgbClr val="004586"/>
                </a:solidFill>
              </a:rPr>
              <a:t> del </a:t>
            </a:r>
            <a:r>
              <a:rPr lang="en-US" sz="1600" dirty="0" err="1">
                <a:solidFill>
                  <a:srgbClr val="004586"/>
                </a:solidFill>
              </a:rPr>
              <a:t>paciente</a:t>
            </a:r>
            <a:r>
              <a:rPr lang="en-US" sz="1600" dirty="0">
                <a:solidFill>
                  <a:srgbClr val="004586"/>
                </a:solidFill>
              </a:rPr>
              <a:t>. </a:t>
            </a:r>
            <a:endParaRPr lang="es-ES" sz="1600" dirty="0">
              <a:solidFill>
                <a:srgbClr val="004586"/>
              </a:solidFill>
            </a:endParaRPr>
          </a:p>
        </p:txBody>
      </p:sp>
    </p:spTree>
    <p:extLst>
      <p:ext uri="{BB962C8B-B14F-4D97-AF65-F5344CB8AC3E}">
        <p14:creationId xmlns:p14="http://schemas.microsoft.com/office/powerpoint/2010/main" val="2990463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normAutofit/>
          </a:bodyPr>
          <a:lstStyle/>
          <a:p>
            <a:pPr marL="449263" indent="-334963">
              <a:lnSpc>
                <a:spcPct val="150000"/>
              </a:lnSpc>
            </a:pPr>
            <a:r>
              <a:rPr lang="es-ES" sz="2400" dirty="0"/>
              <a:t>Añadir una </a:t>
            </a:r>
            <a:r>
              <a:rPr lang="es-ES" sz="2400" dirty="0" err="1" smtClean="0"/>
              <a:t>sulfonilurea</a:t>
            </a:r>
            <a:r>
              <a:rPr lang="es-ES" sz="2400" dirty="0"/>
              <a:t>.</a:t>
            </a:r>
          </a:p>
          <a:p>
            <a:pPr marL="449263" indent="-334963">
              <a:lnSpc>
                <a:spcPct val="150000"/>
              </a:lnSpc>
            </a:pPr>
            <a:r>
              <a:rPr lang="es-ES" sz="2400" dirty="0"/>
              <a:t>Añadir un inhibidor de la </a:t>
            </a:r>
            <a:r>
              <a:rPr lang="es-ES" sz="2400" dirty="0" smtClean="0"/>
              <a:t>DPP-4. </a:t>
            </a:r>
            <a:endParaRPr lang="es-ES" sz="2400" dirty="0"/>
          </a:p>
          <a:p>
            <a:pPr marL="449263" indent="-334963">
              <a:lnSpc>
                <a:spcPct val="150000"/>
              </a:lnSpc>
            </a:pPr>
            <a:r>
              <a:rPr lang="es-ES" sz="2400" dirty="0" smtClean="0"/>
              <a:t>Añadir </a:t>
            </a:r>
            <a:r>
              <a:rPr lang="es-ES" sz="2400" dirty="0"/>
              <a:t>un inhibidor de la </a:t>
            </a:r>
            <a:r>
              <a:rPr lang="es-ES" sz="2400" dirty="0" smtClean="0"/>
              <a:t>SGLT-2.</a:t>
            </a:r>
            <a:endParaRPr lang="es-ES" sz="2400" dirty="0"/>
          </a:p>
          <a:p>
            <a:pPr marL="449263" indent="-334963">
              <a:lnSpc>
                <a:spcPct val="150000"/>
              </a:lnSpc>
            </a:pPr>
            <a:r>
              <a:rPr lang="es-ES" sz="2400" dirty="0" smtClean="0"/>
              <a:t>Solamente </a:t>
            </a:r>
            <a:r>
              <a:rPr lang="es-ES" sz="2400" dirty="0"/>
              <a:t>insistiría en los cambios en el estilo de </a:t>
            </a:r>
            <a:r>
              <a:rPr lang="es-ES" sz="2400" dirty="0" smtClean="0"/>
              <a:t>vida.</a:t>
            </a:r>
            <a:endParaRPr lang="es-ES" sz="2400" dirty="0"/>
          </a:p>
        </p:txBody>
      </p:sp>
      <p:sp>
        <p:nvSpPr>
          <p:cNvPr id="7" name="Marcador de texto 6"/>
          <p:cNvSpPr>
            <a:spLocks noGrp="1"/>
          </p:cNvSpPr>
          <p:nvPr>
            <p:ph type="body" idx="2"/>
          </p:nvPr>
        </p:nvSpPr>
        <p:spPr>
          <a:xfrm>
            <a:off x="963083" y="1025383"/>
            <a:ext cx="10363200" cy="1035465"/>
          </a:xfrm>
        </p:spPr>
        <p:txBody>
          <a:bodyPr>
            <a:noAutofit/>
          </a:bodyPr>
          <a:lstStyle/>
          <a:p>
            <a:r>
              <a:rPr lang="es-ES" sz="2400" dirty="0"/>
              <a:t>Teniendo en cuenta que Estela está a tratamiento con medidas higiénico dietéticas y metformina 1000: 1-0-1 y que presenta una HbA1c de 7,6</a:t>
            </a:r>
            <a:r>
              <a:rPr lang="es-ES" sz="2400" dirty="0" smtClean="0"/>
              <a:t>%,</a:t>
            </a:r>
            <a:r>
              <a:rPr lang="es-ES" sz="2400" dirty="0"/>
              <a:t> </a:t>
            </a:r>
            <a:r>
              <a:rPr lang="es-ES" sz="2400" dirty="0" smtClean="0"/>
              <a:t>¿</a:t>
            </a:r>
            <a:r>
              <a:rPr lang="es-ES" sz="2400" dirty="0"/>
              <a:t>h</a:t>
            </a:r>
            <a:r>
              <a:rPr lang="es-ES" sz="2400" dirty="0" smtClean="0"/>
              <a:t>arías </a:t>
            </a:r>
            <a:r>
              <a:rPr lang="es-ES" sz="2400" dirty="0"/>
              <a:t>algún cambio además de insistir en los cambios en el estilo de vida?</a:t>
            </a:r>
          </a:p>
        </p:txBody>
      </p:sp>
      <p:sp>
        <p:nvSpPr>
          <p:cNvPr id="2" name="Marcador de texto 1"/>
          <p:cNvSpPr>
            <a:spLocks noGrp="1"/>
          </p:cNvSpPr>
          <p:nvPr>
            <p:ph type="body" idx="3"/>
          </p:nvPr>
        </p:nvSpPr>
        <p:spPr/>
        <p:txBody>
          <a:bodyPr>
            <a:normAutofit fontScale="85000" lnSpcReduction="20000"/>
          </a:bodyPr>
          <a:lstStyle/>
          <a:p>
            <a:endParaRPr lang="es-ES"/>
          </a:p>
        </p:txBody>
      </p:sp>
      <p:sp>
        <p:nvSpPr>
          <p:cNvPr id="5" name="Título 4"/>
          <p:cNvSpPr>
            <a:spLocks noGrp="1"/>
          </p:cNvSpPr>
          <p:nvPr>
            <p:ph type="title"/>
          </p:nvPr>
        </p:nvSpPr>
        <p:spPr/>
        <p:txBody>
          <a:bodyPr>
            <a:noAutofit/>
          </a:bodyPr>
          <a:lstStyle/>
          <a:p>
            <a:r>
              <a:rPr lang="es-ES" sz="3200" dirty="0" smtClean="0"/>
              <a:t>Pregunta 2</a:t>
            </a:r>
            <a:endParaRPr lang="es-ES" sz="3200" dirty="0"/>
          </a:p>
        </p:txBody>
      </p:sp>
    </p:spTree>
    <p:extLst>
      <p:ext uri="{BB962C8B-B14F-4D97-AF65-F5344CB8AC3E}">
        <p14:creationId xmlns:p14="http://schemas.microsoft.com/office/powerpoint/2010/main" val="294087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41 CuadroTexto"/>
          <p:cNvSpPr txBox="1">
            <a:spLocks noGrp="1" noChangeArrowheads="1"/>
          </p:cNvSpPr>
          <p:nvPr>
            <p:ph type="body" sz="quarter" idx="13"/>
          </p:nvPr>
        </p:nvSpPr>
        <p:spPr bwMode="auto">
          <a:xfrm>
            <a:off x="-43" y="5661248"/>
            <a:ext cx="11582443" cy="253916"/>
          </a:xfrm>
          <a:prstGeom prst="rect">
            <a:avLst/>
          </a:prstGeom>
          <a:noFill/>
          <a:ln w="9525">
            <a:noFill/>
            <a:miter lim="800000"/>
            <a:headEnd/>
            <a:tailEnd/>
          </a:ln>
        </p:spPr>
        <p:txBody>
          <a:bodyPr>
            <a:spAutoFit/>
          </a:bodyPr>
          <a:lstStyle/>
          <a:p>
            <a:r>
              <a:rPr lang="es-ES" altLang="es-ES" sz="1050" dirty="0">
                <a:solidFill>
                  <a:srgbClr val="808080"/>
                </a:solidFill>
                <a:latin typeface="Calibri" pitchFamily="34" charset="0"/>
                <a:ea typeface="MS PGothic" pitchFamily="34" charset="-128"/>
                <a:cs typeface="Arial" pitchFamily="34" charset="0"/>
              </a:rPr>
              <a:t>De </a:t>
            </a:r>
            <a:r>
              <a:rPr lang="es-ES" altLang="es-ES" sz="1050" dirty="0" err="1">
                <a:solidFill>
                  <a:srgbClr val="808080"/>
                </a:solidFill>
                <a:latin typeface="Calibri" pitchFamily="34" charset="0"/>
                <a:ea typeface="MS PGothic" pitchFamily="34" charset="-128"/>
                <a:cs typeface="Arial" pitchFamily="34" charset="0"/>
              </a:rPr>
              <a:t>Fronzo</a:t>
            </a:r>
            <a:r>
              <a:rPr lang="es-ES" altLang="es-ES" sz="1050" dirty="0">
                <a:solidFill>
                  <a:srgbClr val="808080"/>
                </a:solidFill>
                <a:latin typeface="Calibri" pitchFamily="34" charset="0"/>
                <a:ea typeface="MS PGothic" pitchFamily="34" charset="-128"/>
                <a:cs typeface="Arial" pitchFamily="34" charset="0"/>
              </a:rPr>
              <a:t> RA. Diabetes 2009;58:773-95.</a:t>
            </a:r>
          </a:p>
        </p:txBody>
      </p:sp>
      <p:sp>
        <p:nvSpPr>
          <p:cNvPr id="2" name="1 Título"/>
          <p:cNvSpPr>
            <a:spLocks noGrp="1"/>
          </p:cNvSpPr>
          <p:nvPr>
            <p:ph type="title"/>
          </p:nvPr>
        </p:nvSpPr>
        <p:spPr/>
        <p:txBody>
          <a:bodyPr>
            <a:normAutofit/>
          </a:bodyPr>
          <a:lstStyle/>
          <a:p>
            <a:r>
              <a:rPr lang="es-ES" dirty="0" smtClean="0"/>
              <a:t>Octeto ominoso</a:t>
            </a:r>
            <a:endParaRPr lang="es-ES" dirty="0"/>
          </a:p>
        </p:txBody>
      </p:sp>
      <p:sp>
        <p:nvSpPr>
          <p:cNvPr id="5" name="Line 105"/>
          <p:cNvSpPr>
            <a:spLocks noChangeShapeType="1"/>
          </p:cNvSpPr>
          <p:nvPr/>
        </p:nvSpPr>
        <p:spPr bwMode="auto">
          <a:xfrm flipV="1">
            <a:off x="4287840" y="3944941"/>
            <a:ext cx="1449387" cy="1169987"/>
          </a:xfrm>
          <a:prstGeom prst="line">
            <a:avLst/>
          </a:prstGeom>
          <a:noFill/>
          <a:ln w="50800">
            <a:solidFill>
              <a:schemeClr val="tx1"/>
            </a:solidFill>
            <a:round/>
            <a:headEnd/>
            <a:tailEnd type="triangle" w="med" len="med"/>
          </a:ln>
        </p:spPr>
        <p:txBody>
          <a:bodyPr/>
          <a:lstStyle/>
          <a:p>
            <a:endParaRPr lang="es-ES"/>
          </a:p>
        </p:txBody>
      </p:sp>
      <p:sp>
        <p:nvSpPr>
          <p:cNvPr id="6" name="Line 106"/>
          <p:cNvSpPr>
            <a:spLocks noChangeShapeType="1"/>
          </p:cNvSpPr>
          <p:nvPr/>
        </p:nvSpPr>
        <p:spPr bwMode="auto">
          <a:xfrm flipV="1">
            <a:off x="3343277" y="3498853"/>
            <a:ext cx="1762125" cy="163513"/>
          </a:xfrm>
          <a:prstGeom prst="line">
            <a:avLst/>
          </a:prstGeom>
          <a:noFill/>
          <a:ln w="50800">
            <a:solidFill>
              <a:schemeClr val="tx1"/>
            </a:solidFill>
            <a:round/>
            <a:headEnd/>
            <a:tailEnd type="triangle" w="med" len="med"/>
          </a:ln>
        </p:spPr>
        <p:txBody>
          <a:bodyPr/>
          <a:lstStyle/>
          <a:p>
            <a:endParaRPr lang="es-ES"/>
          </a:p>
        </p:txBody>
      </p:sp>
      <p:sp>
        <p:nvSpPr>
          <p:cNvPr id="7" name="Line 107"/>
          <p:cNvSpPr>
            <a:spLocks noChangeShapeType="1"/>
          </p:cNvSpPr>
          <p:nvPr/>
        </p:nvSpPr>
        <p:spPr bwMode="auto">
          <a:xfrm>
            <a:off x="4157663" y="1589088"/>
            <a:ext cx="1624012" cy="1249362"/>
          </a:xfrm>
          <a:prstGeom prst="line">
            <a:avLst/>
          </a:prstGeom>
          <a:noFill/>
          <a:ln w="50800">
            <a:solidFill>
              <a:schemeClr val="tx1"/>
            </a:solidFill>
            <a:round/>
            <a:headEnd/>
            <a:tailEnd type="triangle" w="med" len="med"/>
          </a:ln>
        </p:spPr>
        <p:txBody>
          <a:bodyPr/>
          <a:lstStyle/>
          <a:p>
            <a:endParaRPr lang="es-ES"/>
          </a:p>
        </p:txBody>
      </p:sp>
      <p:sp>
        <p:nvSpPr>
          <p:cNvPr id="8" name="Line 108"/>
          <p:cNvSpPr>
            <a:spLocks noChangeShapeType="1"/>
          </p:cNvSpPr>
          <p:nvPr/>
        </p:nvSpPr>
        <p:spPr bwMode="auto">
          <a:xfrm flipH="1">
            <a:off x="6394452" y="1327150"/>
            <a:ext cx="28575" cy="1227138"/>
          </a:xfrm>
          <a:prstGeom prst="line">
            <a:avLst/>
          </a:prstGeom>
          <a:noFill/>
          <a:ln w="50800">
            <a:solidFill>
              <a:schemeClr val="tx1"/>
            </a:solidFill>
            <a:round/>
            <a:headEnd/>
            <a:tailEnd type="triangle" w="med" len="med"/>
          </a:ln>
        </p:spPr>
        <p:txBody>
          <a:bodyPr/>
          <a:lstStyle/>
          <a:p>
            <a:endParaRPr lang="es-ES"/>
          </a:p>
        </p:txBody>
      </p:sp>
      <p:sp>
        <p:nvSpPr>
          <p:cNvPr id="9" name="Line 109"/>
          <p:cNvSpPr>
            <a:spLocks noChangeShapeType="1"/>
          </p:cNvSpPr>
          <p:nvPr/>
        </p:nvSpPr>
        <p:spPr bwMode="auto">
          <a:xfrm flipH="1">
            <a:off x="7069138" y="1905003"/>
            <a:ext cx="1611312" cy="1057275"/>
          </a:xfrm>
          <a:prstGeom prst="line">
            <a:avLst/>
          </a:prstGeom>
          <a:noFill/>
          <a:ln w="50800">
            <a:solidFill>
              <a:schemeClr val="tx1"/>
            </a:solidFill>
            <a:round/>
            <a:headEnd/>
            <a:tailEnd type="triangle" w="med" len="med"/>
          </a:ln>
        </p:spPr>
        <p:txBody>
          <a:bodyPr/>
          <a:lstStyle/>
          <a:p>
            <a:endParaRPr lang="es-ES"/>
          </a:p>
        </p:txBody>
      </p:sp>
      <p:sp>
        <p:nvSpPr>
          <p:cNvPr id="10" name="Line 111"/>
          <p:cNvSpPr>
            <a:spLocks noChangeShapeType="1"/>
          </p:cNvSpPr>
          <p:nvPr/>
        </p:nvSpPr>
        <p:spPr bwMode="auto">
          <a:xfrm flipH="1" flipV="1">
            <a:off x="6811963" y="4062416"/>
            <a:ext cx="823912" cy="1285875"/>
          </a:xfrm>
          <a:prstGeom prst="line">
            <a:avLst/>
          </a:prstGeom>
          <a:noFill/>
          <a:ln w="50800">
            <a:solidFill>
              <a:schemeClr val="tx1"/>
            </a:solidFill>
            <a:round/>
            <a:headEnd/>
            <a:tailEnd type="triangle" w="med" len="med"/>
          </a:ln>
        </p:spPr>
        <p:txBody>
          <a:bodyPr/>
          <a:lstStyle/>
          <a:p>
            <a:endParaRPr lang="es-ES"/>
          </a:p>
        </p:txBody>
      </p:sp>
      <p:pic>
        <p:nvPicPr>
          <p:cNvPr id="11" name="Picture 112" descr="body_parts_intestines"/>
          <p:cNvPicPr>
            <a:picLocks noChangeAspect="1" noChangeArrowheads="1"/>
          </p:cNvPicPr>
          <p:nvPr/>
        </p:nvPicPr>
        <p:blipFill>
          <a:blip r:embed="rId2" cstate="print"/>
          <a:srcRect/>
          <a:stretch>
            <a:fillRect/>
          </a:stretch>
        </p:blipFill>
        <p:spPr bwMode="auto">
          <a:xfrm>
            <a:off x="5087938" y="534991"/>
            <a:ext cx="2743200" cy="1773237"/>
          </a:xfrm>
          <a:prstGeom prst="rect">
            <a:avLst/>
          </a:prstGeom>
          <a:noFill/>
          <a:ln w="9525">
            <a:noFill/>
            <a:miter lim="800000"/>
            <a:headEnd/>
            <a:tailEnd/>
          </a:ln>
        </p:spPr>
      </p:pic>
      <p:pic>
        <p:nvPicPr>
          <p:cNvPr id="12" name="Picture 113" descr="body_parts_fat"/>
          <p:cNvPicPr>
            <a:picLocks noChangeAspect="1" noChangeArrowheads="1"/>
          </p:cNvPicPr>
          <p:nvPr/>
        </p:nvPicPr>
        <p:blipFill>
          <a:blip r:embed="rId3" cstate="print"/>
          <a:srcRect/>
          <a:stretch>
            <a:fillRect/>
          </a:stretch>
        </p:blipFill>
        <p:spPr bwMode="auto">
          <a:xfrm>
            <a:off x="7310438" y="981075"/>
            <a:ext cx="2743200" cy="1773238"/>
          </a:xfrm>
          <a:prstGeom prst="rect">
            <a:avLst/>
          </a:prstGeom>
          <a:noFill/>
          <a:ln w="9525">
            <a:noFill/>
            <a:miter lim="800000"/>
            <a:headEnd/>
            <a:tailEnd/>
          </a:ln>
        </p:spPr>
      </p:pic>
      <p:pic>
        <p:nvPicPr>
          <p:cNvPr id="13" name="Picture 117" descr="body_parts_muscle"/>
          <p:cNvPicPr>
            <a:picLocks noChangeAspect="1" noChangeArrowheads="1"/>
          </p:cNvPicPr>
          <p:nvPr/>
        </p:nvPicPr>
        <p:blipFill>
          <a:blip r:embed="rId4" cstate="print"/>
          <a:srcRect/>
          <a:stretch>
            <a:fillRect/>
          </a:stretch>
        </p:blipFill>
        <p:spPr bwMode="auto">
          <a:xfrm>
            <a:off x="6496050" y="4500566"/>
            <a:ext cx="2743200" cy="1773237"/>
          </a:xfrm>
          <a:prstGeom prst="rect">
            <a:avLst/>
          </a:prstGeom>
          <a:noFill/>
          <a:ln w="9525">
            <a:noFill/>
            <a:miter lim="800000"/>
            <a:headEnd/>
            <a:tailEnd/>
          </a:ln>
        </p:spPr>
      </p:pic>
      <p:grpSp>
        <p:nvGrpSpPr>
          <p:cNvPr id="14" name="Group 133"/>
          <p:cNvGrpSpPr>
            <a:grpSpLocks/>
          </p:cNvGrpSpPr>
          <p:nvPr/>
        </p:nvGrpSpPr>
        <p:grpSpPr bwMode="auto">
          <a:xfrm>
            <a:off x="3040063" y="4213225"/>
            <a:ext cx="2743200" cy="1773238"/>
            <a:chOff x="682" y="3012"/>
            <a:chExt cx="1728" cy="1117"/>
          </a:xfrm>
        </p:grpSpPr>
        <p:pic>
          <p:nvPicPr>
            <p:cNvPr id="15" name="Picture 120" descr="body_parts_liver"/>
            <p:cNvPicPr>
              <a:picLocks noChangeAspect="1" noChangeArrowheads="1"/>
            </p:cNvPicPr>
            <p:nvPr/>
          </p:nvPicPr>
          <p:blipFill>
            <a:blip r:embed="rId5" cstate="print"/>
            <a:srcRect/>
            <a:stretch>
              <a:fillRect/>
            </a:stretch>
          </p:blipFill>
          <p:spPr bwMode="auto">
            <a:xfrm>
              <a:off x="682" y="3012"/>
              <a:ext cx="1728" cy="1117"/>
            </a:xfrm>
            <a:prstGeom prst="rect">
              <a:avLst/>
            </a:prstGeom>
            <a:noFill/>
            <a:ln w="9525">
              <a:noFill/>
              <a:miter lim="800000"/>
              <a:headEnd/>
              <a:tailEnd/>
            </a:ln>
          </p:spPr>
        </p:pic>
        <p:sp>
          <p:nvSpPr>
            <p:cNvPr id="16" name="Text Box 121"/>
            <p:cNvSpPr txBox="1">
              <a:spLocks noChangeArrowheads="1"/>
            </p:cNvSpPr>
            <p:nvPr/>
          </p:nvSpPr>
          <p:spPr bwMode="auto">
            <a:xfrm>
              <a:off x="801" y="3644"/>
              <a:ext cx="1289" cy="192"/>
            </a:xfrm>
            <a:prstGeom prst="rect">
              <a:avLst/>
            </a:prstGeom>
            <a:noFill/>
            <a:ln w="9525">
              <a:noFill/>
              <a:miter lim="800000"/>
              <a:headEnd/>
              <a:tailEnd/>
            </a:ln>
            <a:effectLst>
              <a:prstShdw prst="shdw17" dist="17961" dir="2700000">
                <a:srgbClr val="2F4D71"/>
              </a:prstShdw>
            </a:effectLst>
          </p:spPr>
          <p:txBody>
            <a:bodyPr>
              <a:spAutoFit/>
            </a:bodyPr>
            <a:lstStyle/>
            <a:p>
              <a:endParaRPr lang="en-US" altLang="es-ES" sz="1400" b="1">
                <a:solidFill>
                  <a:srgbClr val="29518B"/>
                </a:solidFill>
                <a:latin typeface="Tahoma" pitchFamily="34" charset="0"/>
                <a:ea typeface="MS PGothic" pitchFamily="34" charset="-128"/>
                <a:cs typeface="Arial" pitchFamily="34" charset="0"/>
              </a:endParaRPr>
            </a:p>
          </p:txBody>
        </p:sp>
      </p:grpSp>
      <p:grpSp>
        <p:nvGrpSpPr>
          <p:cNvPr id="17" name="Group 122"/>
          <p:cNvGrpSpPr>
            <a:grpSpLocks/>
          </p:cNvGrpSpPr>
          <p:nvPr/>
        </p:nvGrpSpPr>
        <p:grpSpPr bwMode="auto">
          <a:xfrm>
            <a:off x="1958975" y="2700339"/>
            <a:ext cx="2743200" cy="1773237"/>
            <a:chOff x="0" y="1633"/>
            <a:chExt cx="1728" cy="1117"/>
          </a:xfrm>
        </p:grpSpPr>
        <p:pic>
          <p:nvPicPr>
            <p:cNvPr id="18" name="Picture 123" descr="body_parts_alpha"/>
            <p:cNvPicPr>
              <a:picLocks noChangeAspect="1" noChangeArrowheads="1"/>
            </p:cNvPicPr>
            <p:nvPr/>
          </p:nvPicPr>
          <p:blipFill>
            <a:blip r:embed="rId6" cstate="print"/>
            <a:srcRect/>
            <a:stretch>
              <a:fillRect/>
            </a:stretch>
          </p:blipFill>
          <p:spPr bwMode="auto">
            <a:xfrm>
              <a:off x="0" y="1633"/>
              <a:ext cx="1728" cy="1117"/>
            </a:xfrm>
            <a:prstGeom prst="rect">
              <a:avLst/>
            </a:prstGeom>
            <a:noFill/>
            <a:ln w="9525">
              <a:noFill/>
              <a:miter lim="800000"/>
              <a:headEnd/>
              <a:tailEnd/>
            </a:ln>
          </p:spPr>
        </p:pic>
        <p:sp>
          <p:nvSpPr>
            <p:cNvPr id="19" name="Rectangle 104"/>
            <p:cNvSpPr>
              <a:spLocks noChangeArrowheads="1"/>
            </p:cNvSpPr>
            <p:nvPr/>
          </p:nvSpPr>
          <p:spPr bwMode="auto">
            <a:xfrm>
              <a:off x="475" y="1846"/>
              <a:ext cx="750" cy="121"/>
            </a:xfrm>
            <a:prstGeom prst="rect">
              <a:avLst/>
            </a:prstGeom>
            <a:noFill/>
            <a:ln w="9525">
              <a:noFill/>
              <a:miter lim="800000"/>
              <a:headEnd/>
              <a:tailEnd/>
            </a:ln>
          </p:spPr>
          <p:txBody>
            <a:bodyPr lIns="0" tIns="0" rIns="0" bIns="0">
              <a:spAutoFit/>
            </a:bodyPr>
            <a:lstStyle/>
            <a:p>
              <a:pPr algn="ctr" defTabSz="814388" eaLnBrk="0" hangingPunct="0">
                <a:lnSpc>
                  <a:spcPct val="90000"/>
                </a:lnSpc>
              </a:pPr>
              <a:r>
                <a:rPr lang="en-US" altLang="es-ES" sz="1400" b="1">
                  <a:solidFill>
                    <a:srgbClr val="000000"/>
                  </a:solidFill>
                  <a:latin typeface="Calibri" pitchFamily="34" charset="0"/>
                  <a:ea typeface="MS PGothic" pitchFamily="34" charset="-128"/>
                  <a:cs typeface="Arial" pitchFamily="34" charset="0"/>
                </a:rPr>
                <a:t>Células </a:t>
              </a:r>
              <a:r>
                <a:rPr lang="en-US" altLang="es-ES" sz="1400" b="1">
                  <a:solidFill>
                    <a:srgbClr val="000000"/>
                  </a:solidFill>
                  <a:latin typeface="Symbol" pitchFamily="18" charset="2"/>
                  <a:ea typeface="MS PGothic" pitchFamily="34" charset="-128"/>
                  <a:cs typeface="Arial" pitchFamily="34" charset="0"/>
                </a:rPr>
                <a:t>a</a:t>
              </a:r>
              <a:endParaRPr lang="en-US" altLang="es-ES" sz="1400" b="1">
                <a:solidFill>
                  <a:srgbClr val="000000"/>
                </a:solidFill>
                <a:latin typeface="Times" pitchFamily="18" charset="0"/>
                <a:ea typeface="MS PGothic" pitchFamily="34" charset="-128"/>
                <a:cs typeface="Arial" pitchFamily="34" charset="0"/>
              </a:endParaRPr>
            </a:p>
          </p:txBody>
        </p:sp>
      </p:grpSp>
      <p:sp>
        <p:nvSpPr>
          <p:cNvPr id="20" name="Text Box 125"/>
          <p:cNvSpPr txBox="1">
            <a:spLocks noChangeArrowheads="1"/>
          </p:cNvSpPr>
          <p:nvPr/>
        </p:nvSpPr>
        <p:spPr bwMode="auto">
          <a:xfrm>
            <a:off x="1816100" y="4254503"/>
            <a:ext cx="2046288" cy="461963"/>
          </a:xfrm>
          <a:prstGeom prst="rect">
            <a:avLst/>
          </a:prstGeom>
          <a:noFill/>
          <a:ln w="9525">
            <a:noFill/>
            <a:miter lim="800000"/>
            <a:headEnd/>
            <a:tailEnd/>
          </a:ln>
          <a:effectLst>
            <a:prstShdw prst="shdw17" dist="17961" dir="2700000">
              <a:srgbClr val="2F4D71"/>
            </a:prstShdw>
          </a:effectLst>
        </p:spPr>
        <p:txBody>
          <a:bodyPr>
            <a:spAutoFit/>
          </a:bodyPr>
          <a:lstStyle/>
          <a:p>
            <a:pPr eaLnBrk="0" hangingPunct="0">
              <a:defRPr/>
            </a:pPr>
            <a:r>
              <a:rPr lang="es-ES" sz="1200" b="1" dirty="0">
                <a:solidFill>
                  <a:srgbClr val="004586"/>
                </a:solidFill>
                <a:latin typeface="Tahoma" pitchFamily="34" charset="0"/>
                <a:ea typeface="MS PGothic" pitchFamily="34" charset="-128"/>
                <a:cs typeface="Arial" pitchFamily="34" charset="0"/>
              </a:rPr>
              <a:t>Aumento secreción Glucagón</a:t>
            </a:r>
            <a:endParaRPr lang="en-US" sz="1200" b="1" dirty="0">
              <a:solidFill>
                <a:srgbClr val="004586"/>
              </a:solidFill>
              <a:effectLst>
                <a:outerShdw blurRad="38100" dist="38100" dir="2700000" algn="tl">
                  <a:srgbClr val="C0C0C0"/>
                </a:outerShdw>
              </a:effectLst>
              <a:ea typeface="MS PGothic" pitchFamily="34" charset="-128"/>
              <a:cs typeface="Arial" pitchFamily="34" charset="0"/>
            </a:endParaRPr>
          </a:p>
        </p:txBody>
      </p:sp>
      <p:grpSp>
        <p:nvGrpSpPr>
          <p:cNvPr id="21" name="Group 127"/>
          <p:cNvGrpSpPr>
            <a:grpSpLocks/>
          </p:cNvGrpSpPr>
          <p:nvPr/>
        </p:nvGrpSpPr>
        <p:grpSpPr bwMode="auto">
          <a:xfrm>
            <a:off x="2838450" y="769941"/>
            <a:ext cx="2743200" cy="1773237"/>
            <a:chOff x="667" y="762"/>
            <a:chExt cx="1728" cy="1117"/>
          </a:xfrm>
        </p:grpSpPr>
        <p:grpSp>
          <p:nvGrpSpPr>
            <p:cNvPr id="22" name="Group 128"/>
            <p:cNvGrpSpPr>
              <a:grpSpLocks/>
            </p:cNvGrpSpPr>
            <p:nvPr/>
          </p:nvGrpSpPr>
          <p:grpSpPr bwMode="auto">
            <a:xfrm>
              <a:off x="667" y="762"/>
              <a:ext cx="1728" cy="1117"/>
              <a:chOff x="1680" y="3203"/>
              <a:chExt cx="1728" cy="1117"/>
            </a:xfrm>
          </p:grpSpPr>
          <p:pic>
            <p:nvPicPr>
              <p:cNvPr id="24" name="Picture 129" descr="body_parts_beta"/>
              <p:cNvPicPr>
                <a:picLocks noChangeAspect="1" noChangeArrowheads="1"/>
              </p:cNvPicPr>
              <p:nvPr/>
            </p:nvPicPr>
            <p:blipFill>
              <a:blip r:embed="rId7" cstate="print"/>
              <a:srcRect/>
              <a:stretch>
                <a:fillRect/>
              </a:stretch>
            </p:blipFill>
            <p:spPr bwMode="auto">
              <a:xfrm>
                <a:off x="1680" y="3203"/>
                <a:ext cx="1728" cy="1117"/>
              </a:xfrm>
              <a:prstGeom prst="rect">
                <a:avLst/>
              </a:prstGeom>
              <a:noFill/>
              <a:ln w="9525">
                <a:noFill/>
                <a:miter lim="800000"/>
                <a:headEnd/>
                <a:tailEnd/>
              </a:ln>
            </p:spPr>
          </p:pic>
          <p:sp>
            <p:nvSpPr>
              <p:cNvPr id="25" name="Rectangle 104"/>
              <p:cNvSpPr>
                <a:spLocks noChangeArrowheads="1"/>
              </p:cNvSpPr>
              <p:nvPr/>
            </p:nvSpPr>
            <p:spPr bwMode="auto">
              <a:xfrm>
                <a:off x="2142" y="3406"/>
                <a:ext cx="750" cy="332"/>
              </a:xfrm>
              <a:prstGeom prst="rect">
                <a:avLst/>
              </a:prstGeom>
              <a:noFill/>
              <a:ln w="9525">
                <a:noFill/>
                <a:miter lim="800000"/>
                <a:headEnd/>
                <a:tailEnd/>
              </a:ln>
            </p:spPr>
            <p:txBody>
              <a:bodyPr lIns="0" tIns="0" rIns="0" bIns="0">
                <a:spAutoFit/>
              </a:bodyPr>
              <a:lstStyle/>
              <a:p>
                <a:pPr algn="ctr" defTabSz="814388" eaLnBrk="0" hangingPunct="0">
                  <a:lnSpc>
                    <a:spcPct val="90000"/>
                  </a:lnSpc>
                </a:pPr>
                <a:r>
                  <a:rPr lang="es-ES" altLang="es-ES" sz="1000" b="1">
                    <a:solidFill>
                      <a:srgbClr val="000000"/>
                    </a:solidFill>
                    <a:latin typeface="Calibri" pitchFamily="34" charset="0"/>
                    <a:ea typeface="MS PGothic" pitchFamily="34" charset="-128"/>
                    <a:cs typeface="Arial" pitchFamily="34" charset="0"/>
                  </a:rPr>
                  <a:t>Células </a:t>
                </a:r>
                <a:r>
                  <a:rPr lang="en-US" altLang="es-ES" sz="1400" b="1">
                    <a:solidFill>
                      <a:srgbClr val="000000"/>
                    </a:solidFill>
                    <a:latin typeface="Symbol" pitchFamily="18" charset="2"/>
                    <a:ea typeface="MS PGothic" pitchFamily="34" charset="-128"/>
                    <a:cs typeface="Arial" pitchFamily="34" charset="0"/>
                  </a:rPr>
                  <a:t>b</a:t>
                </a:r>
                <a:r>
                  <a:rPr lang="es-ES" altLang="es-ES" sz="1000" b="1">
                    <a:solidFill>
                      <a:srgbClr val="000000"/>
                    </a:solidFill>
                    <a:latin typeface="Calibri" pitchFamily="34" charset="0"/>
                    <a:ea typeface="MS PGothic" pitchFamily="34" charset="-128"/>
                    <a:cs typeface="Arial" pitchFamily="34" charset="0"/>
                  </a:rPr>
                  <a:t> de </a:t>
                </a:r>
                <a:br>
                  <a:rPr lang="es-ES" altLang="es-ES" sz="1000" b="1">
                    <a:solidFill>
                      <a:srgbClr val="000000"/>
                    </a:solidFill>
                    <a:latin typeface="Calibri" pitchFamily="34" charset="0"/>
                    <a:ea typeface="MS PGothic" pitchFamily="34" charset="-128"/>
                    <a:cs typeface="Arial" pitchFamily="34" charset="0"/>
                  </a:rPr>
                </a:br>
                <a:r>
                  <a:rPr lang="es-ES" altLang="es-ES" sz="1000" b="1">
                    <a:solidFill>
                      <a:srgbClr val="000000"/>
                    </a:solidFill>
                    <a:latin typeface="Calibri" pitchFamily="34" charset="0"/>
                    <a:ea typeface="MS PGothic" pitchFamily="34" charset="-128"/>
                    <a:cs typeface="Arial" pitchFamily="34" charset="0"/>
                  </a:rPr>
                  <a:t>los islotes</a:t>
                </a:r>
                <a:endParaRPr lang="en-US" altLang="es-ES" sz="1000" b="1">
                  <a:solidFill>
                    <a:srgbClr val="000000"/>
                  </a:solidFill>
                  <a:latin typeface="Calibri" pitchFamily="34" charset="0"/>
                  <a:ea typeface="MS PGothic" pitchFamily="34" charset="-128"/>
                  <a:cs typeface="Arial" pitchFamily="34" charset="0"/>
                </a:endParaRPr>
              </a:p>
              <a:p>
                <a:pPr algn="ctr" defTabSz="814388" eaLnBrk="0" hangingPunct="0">
                  <a:lnSpc>
                    <a:spcPct val="90000"/>
                  </a:lnSpc>
                </a:pPr>
                <a:endParaRPr lang="en-US" altLang="es-ES" sz="1400">
                  <a:solidFill>
                    <a:srgbClr val="000000"/>
                  </a:solidFill>
                  <a:latin typeface="Calibri" pitchFamily="34" charset="0"/>
                  <a:ea typeface="MS PGothic" pitchFamily="34" charset="-128"/>
                  <a:cs typeface="Arial" pitchFamily="34" charset="0"/>
                </a:endParaRPr>
              </a:p>
            </p:txBody>
          </p:sp>
        </p:grpSp>
        <p:sp>
          <p:nvSpPr>
            <p:cNvPr id="23" name="Text Box 131"/>
            <p:cNvSpPr txBox="1">
              <a:spLocks noChangeArrowheads="1"/>
            </p:cNvSpPr>
            <p:nvPr/>
          </p:nvSpPr>
          <p:spPr bwMode="auto">
            <a:xfrm>
              <a:off x="960" y="1605"/>
              <a:ext cx="1289" cy="192"/>
            </a:xfrm>
            <a:prstGeom prst="rect">
              <a:avLst/>
            </a:prstGeom>
            <a:noFill/>
            <a:ln w="9525">
              <a:noFill/>
              <a:miter lim="800000"/>
              <a:headEnd/>
              <a:tailEnd/>
            </a:ln>
            <a:effectLst>
              <a:prstShdw prst="shdw17" dist="17961" dir="2700000">
                <a:srgbClr val="2F4D71"/>
              </a:prstShdw>
            </a:effectLst>
          </p:spPr>
          <p:txBody>
            <a:bodyPr>
              <a:spAutoFit/>
            </a:bodyPr>
            <a:lstStyle/>
            <a:p>
              <a:pPr eaLnBrk="0" hangingPunct="0"/>
              <a:endParaRPr lang="en-US" altLang="es-ES" sz="1400" b="1">
                <a:solidFill>
                  <a:srgbClr val="29518B"/>
                </a:solidFill>
                <a:latin typeface="Tahoma" pitchFamily="34" charset="0"/>
                <a:ea typeface="MS PGothic" pitchFamily="34" charset="-128"/>
                <a:cs typeface="Arial" pitchFamily="34" charset="0"/>
              </a:endParaRPr>
            </a:p>
          </p:txBody>
        </p:sp>
      </p:grpSp>
      <p:sp>
        <p:nvSpPr>
          <p:cNvPr id="26" name="Text Box 132"/>
          <p:cNvSpPr txBox="1">
            <a:spLocks noChangeArrowheads="1"/>
          </p:cNvSpPr>
          <p:nvPr/>
        </p:nvSpPr>
        <p:spPr bwMode="auto">
          <a:xfrm>
            <a:off x="6711950" y="684213"/>
            <a:ext cx="2046288" cy="425450"/>
          </a:xfrm>
          <a:prstGeom prst="rect">
            <a:avLst/>
          </a:prstGeom>
          <a:noFill/>
          <a:ln w="9525">
            <a:noFill/>
            <a:miter lim="800000"/>
            <a:headEnd/>
            <a:tailEnd/>
          </a:ln>
          <a:effectLst>
            <a:prstShdw prst="shdw17" dist="17961" dir="2700000">
              <a:srgbClr val="2F4D71"/>
            </a:prstShdw>
          </a:effectLst>
        </p:spPr>
        <p:txBody>
          <a:bodyPr>
            <a:spAutoFit/>
          </a:bodyPr>
          <a:lstStyle/>
          <a:p>
            <a:pPr algn="ctr" eaLnBrk="0" hangingPunct="0">
              <a:lnSpc>
                <a:spcPct val="90000"/>
              </a:lnSpc>
            </a:pPr>
            <a:r>
              <a:rPr lang="es-ES" altLang="es-ES" sz="1200" b="1" dirty="0">
                <a:solidFill>
                  <a:srgbClr val="29518B"/>
                </a:solidFill>
                <a:latin typeface="Tahoma" pitchFamily="34" charset="0"/>
                <a:ea typeface="MS PGothic" pitchFamily="34" charset="-128"/>
                <a:cs typeface="Arial" pitchFamily="34" charset="0"/>
              </a:rPr>
              <a:t>Efecto </a:t>
            </a:r>
            <a:r>
              <a:rPr lang="es-ES" altLang="es-ES" sz="1200" b="1" dirty="0" smtClean="0">
                <a:solidFill>
                  <a:srgbClr val="29518B"/>
                </a:solidFill>
                <a:latin typeface="Tahoma" pitchFamily="34" charset="0"/>
                <a:ea typeface="MS PGothic" pitchFamily="34" charset="-128"/>
                <a:cs typeface="Arial" pitchFamily="34" charset="0"/>
              </a:rPr>
              <a:t>disminuido </a:t>
            </a:r>
            <a:r>
              <a:rPr lang="es-ES" altLang="es-ES" sz="1200" b="1" dirty="0">
                <a:solidFill>
                  <a:srgbClr val="29518B"/>
                </a:solidFill>
                <a:latin typeface="Tahoma" pitchFamily="34" charset="0"/>
                <a:ea typeface="MS PGothic" pitchFamily="34" charset="-128"/>
                <a:cs typeface="Arial" pitchFamily="34" charset="0"/>
              </a:rPr>
              <a:t>de las </a:t>
            </a:r>
            <a:r>
              <a:rPr lang="es-ES" altLang="es-ES" sz="1200" b="1" dirty="0" err="1">
                <a:solidFill>
                  <a:srgbClr val="29518B"/>
                </a:solidFill>
                <a:latin typeface="Tahoma" pitchFamily="34" charset="0"/>
                <a:ea typeface="MS PGothic" pitchFamily="34" charset="-128"/>
                <a:cs typeface="Arial" pitchFamily="34" charset="0"/>
              </a:rPr>
              <a:t>i</a:t>
            </a:r>
            <a:r>
              <a:rPr lang="es-ES" altLang="es-ES" sz="1200" b="1" dirty="0" err="1" smtClean="0">
                <a:solidFill>
                  <a:srgbClr val="29518B"/>
                </a:solidFill>
                <a:latin typeface="Tahoma" pitchFamily="34" charset="0"/>
                <a:ea typeface="MS PGothic" pitchFamily="34" charset="-128"/>
                <a:cs typeface="Arial" pitchFamily="34" charset="0"/>
              </a:rPr>
              <a:t>ncretinas</a:t>
            </a:r>
            <a:endParaRPr lang="en-US" altLang="es-ES" sz="1200" b="1" dirty="0">
              <a:solidFill>
                <a:srgbClr val="29518B"/>
              </a:solidFill>
              <a:latin typeface="Tahoma" pitchFamily="34" charset="0"/>
              <a:ea typeface="MS PGothic" pitchFamily="34" charset="-128"/>
              <a:cs typeface="Arial" pitchFamily="34" charset="0"/>
            </a:endParaRPr>
          </a:p>
        </p:txBody>
      </p:sp>
      <p:sp>
        <p:nvSpPr>
          <p:cNvPr id="27" name="Text Box 34"/>
          <p:cNvSpPr txBox="1">
            <a:spLocks noChangeArrowheads="1"/>
          </p:cNvSpPr>
          <p:nvPr/>
        </p:nvSpPr>
        <p:spPr bwMode="auto">
          <a:xfrm>
            <a:off x="2425700" y="5695953"/>
            <a:ext cx="2198038" cy="461665"/>
          </a:xfrm>
          <a:prstGeom prst="rect">
            <a:avLst/>
          </a:prstGeom>
          <a:noFill/>
          <a:ln w="9525">
            <a:noFill/>
            <a:miter lim="800000"/>
            <a:headEnd/>
            <a:tailEnd/>
          </a:ln>
        </p:spPr>
        <p:txBody>
          <a:bodyPr wrap="none">
            <a:spAutoFit/>
          </a:bodyPr>
          <a:lstStyle/>
          <a:p>
            <a:r>
              <a:rPr lang="en-US" altLang="es-ES" sz="1200" b="1" dirty="0" err="1">
                <a:solidFill>
                  <a:srgbClr val="004586"/>
                </a:solidFill>
                <a:latin typeface="Tahoma" pitchFamily="34" charset="0"/>
                <a:ea typeface="MS PGothic" pitchFamily="34" charset="-128"/>
                <a:cs typeface="Arial" pitchFamily="34" charset="0"/>
              </a:rPr>
              <a:t>Aumento</a:t>
            </a:r>
            <a:r>
              <a:rPr lang="en-US" altLang="es-ES" sz="1200" b="1" dirty="0">
                <a:solidFill>
                  <a:srgbClr val="004586"/>
                </a:solidFill>
                <a:latin typeface="Tahoma" pitchFamily="34" charset="0"/>
                <a:ea typeface="MS PGothic" pitchFamily="34" charset="-128"/>
                <a:cs typeface="Arial" pitchFamily="34" charset="0"/>
              </a:rPr>
              <a:t> de la </a:t>
            </a:r>
            <a:r>
              <a:rPr lang="en-US" altLang="es-ES" sz="1200" b="1" dirty="0" err="1">
                <a:solidFill>
                  <a:srgbClr val="004586"/>
                </a:solidFill>
                <a:latin typeface="Tahoma" pitchFamily="34" charset="0"/>
                <a:ea typeface="MS PGothic" pitchFamily="34" charset="-128"/>
                <a:cs typeface="Arial" pitchFamily="34" charset="0"/>
              </a:rPr>
              <a:t>producción</a:t>
            </a:r>
            <a:endParaRPr lang="en-US" altLang="es-ES" sz="1200" b="1" dirty="0">
              <a:solidFill>
                <a:srgbClr val="004586"/>
              </a:solidFill>
              <a:latin typeface="Tahoma" pitchFamily="34" charset="0"/>
              <a:ea typeface="MS PGothic" pitchFamily="34" charset="-128"/>
              <a:cs typeface="Arial" pitchFamily="34" charset="0"/>
            </a:endParaRPr>
          </a:p>
          <a:p>
            <a:r>
              <a:rPr lang="en-US" altLang="es-ES" sz="1200" b="1" dirty="0">
                <a:solidFill>
                  <a:srgbClr val="004586"/>
                </a:solidFill>
                <a:latin typeface="Tahoma" pitchFamily="34" charset="0"/>
                <a:ea typeface="MS PGothic" pitchFamily="34" charset="-128"/>
                <a:cs typeface="Arial" pitchFamily="34" charset="0"/>
              </a:rPr>
              <a:t>h</a:t>
            </a:r>
            <a:r>
              <a:rPr lang="en-US" altLang="es-ES" sz="1200" b="1" dirty="0" smtClean="0">
                <a:solidFill>
                  <a:srgbClr val="004586"/>
                </a:solidFill>
                <a:latin typeface="Tahoma" pitchFamily="34" charset="0"/>
                <a:ea typeface="MS PGothic" pitchFamily="34" charset="-128"/>
                <a:cs typeface="Arial" pitchFamily="34" charset="0"/>
              </a:rPr>
              <a:t>epatica </a:t>
            </a:r>
            <a:r>
              <a:rPr lang="en-US" altLang="es-ES" sz="1200" b="1" dirty="0">
                <a:solidFill>
                  <a:srgbClr val="004586"/>
                </a:solidFill>
                <a:latin typeface="Tahoma" pitchFamily="34" charset="0"/>
                <a:ea typeface="MS PGothic" pitchFamily="34" charset="-128"/>
                <a:cs typeface="Arial" pitchFamily="34" charset="0"/>
              </a:rPr>
              <a:t>de </a:t>
            </a:r>
            <a:r>
              <a:rPr lang="en-US" altLang="es-ES" sz="1200" b="1" dirty="0" err="1">
                <a:solidFill>
                  <a:srgbClr val="004586"/>
                </a:solidFill>
                <a:latin typeface="Tahoma" pitchFamily="34" charset="0"/>
                <a:ea typeface="MS PGothic" pitchFamily="34" charset="-128"/>
                <a:cs typeface="Arial" pitchFamily="34" charset="0"/>
              </a:rPr>
              <a:t>glucosa</a:t>
            </a:r>
            <a:endParaRPr lang="es-ES_tradnl" altLang="es-ES" sz="1600" dirty="0">
              <a:solidFill>
                <a:srgbClr val="004586"/>
              </a:solidFill>
              <a:latin typeface="Calibri" pitchFamily="34" charset="0"/>
              <a:ea typeface="MS PGothic" pitchFamily="34" charset="-128"/>
              <a:cs typeface="Arial" pitchFamily="34" charset="0"/>
            </a:endParaRPr>
          </a:p>
        </p:txBody>
      </p:sp>
      <p:sp>
        <p:nvSpPr>
          <p:cNvPr id="28" name="Text Box 35"/>
          <p:cNvSpPr txBox="1">
            <a:spLocks noChangeArrowheads="1"/>
          </p:cNvSpPr>
          <p:nvPr/>
        </p:nvSpPr>
        <p:spPr bwMode="auto">
          <a:xfrm>
            <a:off x="8400259" y="2708922"/>
            <a:ext cx="2664293" cy="461665"/>
          </a:xfrm>
          <a:prstGeom prst="rect">
            <a:avLst/>
          </a:prstGeom>
          <a:noFill/>
          <a:ln w="9525">
            <a:noFill/>
            <a:miter lim="800000"/>
            <a:headEnd/>
            <a:tailEnd/>
          </a:ln>
        </p:spPr>
        <p:txBody>
          <a:bodyPr wrap="square">
            <a:spAutoFit/>
          </a:bodyPr>
          <a:lstStyle/>
          <a:p>
            <a:r>
              <a:rPr lang="es-ES" altLang="es-ES" sz="1200" b="1" dirty="0">
                <a:solidFill>
                  <a:srgbClr val="29518B"/>
                </a:solidFill>
                <a:latin typeface="Tahoma" pitchFamily="34" charset="0"/>
                <a:ea typeface="MS PGothic" pitchFamily="34" charset="-128"/>
                <a:cs typeface="Arial" pitchFamily="34" charset="0"/>
              </a:rPr>
              <a:t>Aumento </a:t>
            </a:r>
            <a:r>
              <a:rPr lang="es-ES" altLang="es-ES" sz="1200" b="1" dirty="0" smtClean="0">
                <a:solidFill>
                  <a:srgbClr val="29518B"/>
                </a:solidFill>
                <a:latin typeface="Tahoma" pitchFamily="34" charset="0"/>
                <a:ea typeface="MS PGothic" pitchFamily="34" charset="-128"/>
                <a:cs typeface="Arial" pitchFamily="34" charset="0"/>
              </a:rPr>
              <a:t>reabsorción glucosa</a:t>
            </a:r>
            <a:endParaRPr lang="es-ES" altLang="es-ES" sz="1200" b="1" dirty="0">
              <a:solidFill>
                <a:srgbClr val="29518B"/>
              </a:solidFill>
              <a:latin typeface="Tahoma" pitchFamily="34" charset="0"/>
              <a:ea typeface="MS PGothic" pitchFamily="34" charset="-128"/>
              <a:cs typeface="Arial" pitchFamily="34" charset="0"/>
            </a:endParaRPr>
          </a:p>
          <a:p>
            <a:endParaRPr lang="es-ES_tradnl" altLang="es-ES" sz="1200" b="1" dirty="0">
              <a:solidFill>
                <a:srgbClr val="29518B"/>
              </a:solidFill>
              <a:latin typeface="Tahoma" pitchFamily="34" charset="0"/>
              <a:ea typeface="MS PGothic" pitchFamily="34" charset="-128"/>
              <a:cs typeface="Arial" pitchFamily="34" charset="0"/>
            </a:endParaRPr>
          </a:p>
        </p:txBody>
      </p:sp>
      <p:pic>
        <p:nvPicPr>
          <p:cNvPr id="29" name="Picture 87" descr="body_parts_hiperclucemia"/>
          <p:cNvPicPr>
            <a:picLocks noChangeAspect="1" noChangeArrowheads="1"/>
          </p:cNvPicPr>
          <p:nvPr/>
        </p:nvPicPr>
        <p:blipFill>
          <a:blip r:embed="rId8" cstate="print"/>
          <a:srcRect/>
          <a:stretch>
            <a:fillRect/>
          </a:stretch>
        </p:blipFill>
        <p:spPr bwMode="auto">
          <a:xfrm>
            <a:off x="4984750" y="2628900"/>
            <a:ext cx="2743200" cy="1773238"/>
          </a:xfrm>
          <a:prstGeom prst="rect">
            <a:avLst/>
          </a:prstGeom>
          <a:noFill/>
          <a:ln w="9525">
            <a:noFill/>
            <a:miter lim="800000"/>
            <a:headEnd/>
            <a:tailEnd/>
          </a:ln>
        </p:spPr>
      </p:pic>
      <p:sp>
        <p:nvSpPr>
          <p:cNvPr id="30" name="Text Box 37"/>
          <p:cNvSpPr txBox="1">
            <a:spLocks noChangeArrowheads="1"/>
          </p:cNvSpPr>
          <p:nvPr/>
        </p:nvSpPr>
        <p:spPr bwMode="auto">
          <a:xfrm>
            <a:off x="1032447" y="1865313"/>
            <a:ext cx="2499402" cy="276999"/>
          </a:xfrm>
          <a:prstGeom prst="rect">
            <a:avLst/>
          </a:prstGeom>
          <a:noFill/>
          <a:ln w="9525">
            <a:noFill/>
            <a:miter lim="800000"/>
            <a:headEnd/>
            <a:tailEnd/>
          </a:ln>
        </p:spPr>
        <p:txBody>
          <a:bodyPr wrap="none">
            <a:spAutoFit/>
          </a:bodyPr>
          <a:lstStyle/>
          <a:p>
            <a:r>
              <a:rPr lang="es-ES" altLang="es-ES" sz="1200" b="1" dirty="0" smtClean="0">
                <a:solidFill>
                  <a:srgbClr val="004586"/>
                </a:solidFill>
                <a:latin typeface="Tahoma" pitchFamily="34" charset="0"/>
                <a:ea typeface="MS PGothic" pitchFamily="34" charset="-128"/>
                <a:cs typeface="Arial" pitchFamily="34" charset="0"/>
              </a:rPr>
              <a:t>Secreción de insulina alterada</a:t>
            </a:r>
            <a:endParaRPr lang="es-ES_tradnl" altLang="es-ES" sz="1200" b="1" dirty="0">
              <a:solidFill>
                <a:srgbClr val="004586"/>
              </a:solidFill>
              <a:latin typeface="Tahoma" pitchFamily="34" charset="0"/>
              <a:ea typeface="MS PGothic" pitchFamily="34" charset="-128"/>
              <a:cs typeface="Arial" pitchFamily="34" charset="0"/>
            </a:endParaRPr>
          </a:p>
        </p:txBody>
      </p:sp>
      <p:pic>
        <p:nvPicPr>
          <p:cNvPr id="31" name="39 Imagen" descr="https://arturogoicoechea.files.wordpress.com/2012/05/cerebro.jpg?w=640">
            <a:hlinkClick r:id="rId9"/>
          </p:cNvPr>
          <p:cNvPicPr>
            <a:picLocks noChangeAspect="1" noChangeArrowheads="1"/>
          </p:cNvPicPr>
          <p:nvPr/>
        </p:nvPicPr>
        <p:blipFill>
          <a:blip r:embed="rId10" cstate="print"/>
          <a:srcRect/>
          <a:stretch>
            <a:fillRect/>
          </a:stretch>
        </p:blipFill>
        <p:spPr bwMode="auto">
          <a:xfrm>
            <a:off x="5447929" y="4797155"/>
            <a:ext cx="1439863" cy="1152525"/>
          </a:xfrm>
          <a:prstGeom prst="rect">
            <a:avLst/>
          </a:prstGeom>
          <a:noFill/>
          <a:ln w="9525">
            <a:noFill/>
            <a:miter lim="800000"/>
            <a:headEnd/>
            <a:tailEnd/>
          </a:ln>
        </p:spPr>
      </p:pic>
      <p:cxnSp>
        <p:nvCxnSpPr>
          <p:cNvPr id="32" name="31 Conector recto de flecha"/>
          <p:cNvCxnSpPr>
            <a:stCxn id="31" idx="0"/>
          </p:cNvCxnSpPr>
          <p:nvPr/>
        </p:nvCxnSpPr>
        <p:spPr>
          <a:xfrm flipV="1">
            <a:off x="6167862" y="4140202"/>
            <a:ext cx="40853" cy="656951"/>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8" name="Group 134"/>
          <p:cNvGrpSpPr>
            <a:grpSpLocks/>
          </p:cNvGrpSpPr>
          <p:nvPr/>
        </p:nvGrpSpPr>
        <p:grpSpPr bwMode="auto">
          <a:xfrm>
            <a:off x="6989765" y="3068960"/>
            <a:ext cx="3678237" cy="1773238"/>
            <a:chOff x="3443" y="2126"/>
            <a:chExt cx="2317" cy="1117"/>
          </a:xfrm>
        </p:grpSpPr>
        <p:sp>
          <p:nvSpPr>
            <p:cNvPr id="39" name="Line 110"/>
            <p:cNvSpPr>
              <a:spLocks noChangeShapeType="1"/>
            </p:cNvSpPr>
            <p:nvPr/>
          </p:nvSpPr>
          <p:spPr bwMode="auto">
            <a:xfrm flipH="1" flipV="1">
              <a:off x="3443" y="2472"/>
              <a:ext cx="1408" cy="179"/>
            </a:xfrm>
            <a:prstGeom prst="line">
              <a:avLst/>
            </a:prstGeom>
            <a:noFill/>
            <a:ln w="50800">
              <a:solidFill>
                <a:schemeClr val="tx1"/>
              </a:solidFill>
              <a:round/>
              <a:headEnd/>
              <a:tailEnd type="triangle" w="med" len="med"/>
            </a:ln>
          </p:spPr>
          <p:txBody>
            <a:bodyPr/>
            <a:lstStyle/>
            <a:p>
              <a:endParaRPr lang="es-ES"/>
            </a:p>
          </p:txBody>
        </p:sp>
        <p:pic>
          <p:nvPicPr>
            <p:cNvPr id="40" name="Picture 115" descr="body_parts_kidney"/>
            <p:cNvPicPr>
              <a:picLocks noChangeAspect="1" noChangeArrowheads="1"/>
            </p:cNvPicPr>
            <p:nvPr/>
          </p:nvPicPr>
          <p:blipFill>
            <a:blip r:embed="rId11" cstate="print"/>
            <a:srcRect/>
            <a:stretch>
              <a:fillRect/>
            </a:stretch>
          </p:blipFill>
          <p:spPr bwMode="auto">
            <a:xfrm>
              <a:off x="4032" y="2126"/>
              <a:ext cx="1728" cy="1117"/>
            </a:xfrm>
            <a:prstGeom prst="rect">
              <a:avLst/>
            </a:prstGeom>
            <a:noFill/>
            <a:ln w="9525">
              <a:noFill/>
              <a:miter lim="800000"/>
              <a:headEnd/>
              <a:tailEnd/>
            </a:ln>
          </p:spPr>
        </p:pic>
        <p:sp>
          <p:nvSpPr>
            <p:cNvPr id="41" name="Text Box 116"/>
            <p:cNvSpPr txBox="1">
              <a:spLocks noChangeArrowheads="1"/>
            </p:cNvSpPr>
            <p:nvPr/>
          </p:nvSpPr>
          <p:spPr bwMode="auto">
            <a:xfrm>
              <a:off x="4471" y="2930"/>
              <a:ext cx="1289" cy="192"/>
            </a:xfrm>
            <a:prstGeom prst="rect">
              <a:avLst/>
            </a:prstGeom>
            <a:noFill/>
            <a:ln w="9525">
              <a:noFill/>
              <a:miter lim="800000"/>
              <a:headEnd/>
              <a:tailEnd/>
            </a:ln>
            <a:effectLst>
              <a:prstShdw prst="shdw17" dist="17961" dir="2700000">
                <a:srgbClr val="2F4D71"/>
              </a:prst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sz="1400" b="1">
                <a:solidFill>
                  <a:srgbClr val="000000"/>
                </a:solidFill>
                <a:effectLst>
                  <a:outerShdw blurRad="38100" dist="38100" dir="2700000" algn="tl">
                    <a:srgbClr val="C0C0C0"/>
                  </a:outerShdw>
                </a:effectLst>
                <a:ea typeface="ＭＳ Ｐゴシック" charset="0"/>
                <a:cs typeface="Arial" charset="0"/>
              </a:endParaRPr>
            </a:p>
          </p:txBody>
        </p:sp>
      </p:grpSp>
      <p:sp>
        <p:nvSpPr>
          <p:cNvPr id="42" name="40 CuadroTexto"/>
          <p:cNvSpPr txBox="1">
            <a:spLocks noChangeArrowheads="1"/>
          </p:cNvSpPr>
          <p:nvPr/>
        </p:nvSpPr>
        <p:spPr bwMode="auto">
          <a:xfrm>
            <a:off x="4661671" y="5526026"/>
            <a:ext cx="2160588" cy="461962"/>
          </a:xfrm>
          <a:prstGeom prst="rect">
            <a:avLst/>
          </a:prstGeom>
          <a:noFill/>
          <a:ln w="9525">
            <a:noFill/>
            <a:miter lim="800000"/>
            <a:headEnd/>
            <a:tailEnd/>
          </a:ln>
        </p:spPr>
        <p:txBody>
          <a:bodyPr>
            <a:spAutoFit/>
          </a:bodyPr>
          <a:lstStyle/>
          <a:p>
            <a:r>
              <a:rPr lang="es-ES" altLang="es-ES" sz="1200" b="1" dirty="0">
                <a:solidFill>
                  <a:srgbClr val="004586"/>
                </a:solidFill>
                <a:latin typeface="Tahoma" pitchFamily="34" charset="0"/>
                <a:ea typeface="MS PGothic" pitchFamily="34" charset="-128"/>
                <a:cs typeface="Tahoma" pitchFamily="34" charset="0"/>
              </a:rPr>
              <a:t>Disminución de neurotransmisores</a:t>
            </a:r>
          </a:p>
        </p:txBody>
      </p:sp>
      <p:sp>
        <p:nvSpPr>
          <p:cNvPr id="44" name="CuadroTexto 50"/>
          <p:cNvSpPr txBox="1">
            <a:spLocks noChangeArrowheads="1"/>
          </p:cNvSpPr>
          <p:nvPr/>
        </p:nvSpPr>
        <p:spPr bwMode="auto">
          <a:xfrm>
            <a:off x="9351965" y="1120775"/>
            <a:ext cx="1084143" cy="369332"/>
          </a:xfrm>
          <a:prstGeom prst="rect">
            <a:avLst/>
          </a:prstGeom>
          <a:noFill/>
          <a:ln w="9525">
            <a:noFill/>
            <a:miter lim="800000"/>
            <a:headEnd/>
            <a:tailEnd/>
          </a:ln>
        </p:spPr>
        <p:txBody>
          <a:bodyPr wrap="none">
            <a:spAutoFit/>
          </a:bodyPr>
          <a:lstStyle/>
          <a:p>
            <a:r>
              <a:rPr lang="es-ES" altLang="es-ES" b="1" dirty="0" err="1">
                <a:solidFill>
                  <a:srgbClr val="C00000"/>
                </a:solidFill>
                <a:latin typeface="Calibri" pitchFamily="34" charset="0"/>
                <a:ea typeface="MS PGothic" pitchFamily="34" charset="-128"/>
                <a:cs typeface="Arial" pitchFamily="34" charset="0"/>
              </a:rPr>
              <a:t>Glitazona</a:t>
            </a:r>
            <a:endParaRPr lang="es-ES" altLang="es-ES" b="1" dirty="0">
              <a:solidFill>
                <a:srgbClr val="C00000"/>
              </a:solidFill>
              <a:latin typeface="Calibri" pitchFamily="34" charset="0"/>
              <a:ea typeface="MS PGothic" pitchFamily="34" charset="-128"/>
              <a:cs typeface="Arial" pitchFamily="34" charset="0"/>
            </a:endParaRPr>
          </a:p>
        </p:txBody>
      </p:sp>
      <p:sp>
        <p:nvSpPr>
          <p:cNvPr id="45" name="Text Box 114"/>
          <p:cNvSpPr txBox="1">
            <a:spLocks noChangeArrowheads="1"/>
          </p:cNvSpPr>
          <p:nvPr/>
        </p:nvSpPr>
        <p:spPr bwMode="auto">
          <a:xfrm>
            <a:off x="9334500" y="1506538"/>
            <a:ext cx="2046288" cy="424732"/>
          </a:xfrm>
          <a:prstGeom prst="rect">
            <a:avLst/>
          </a:prstGeom>
          <a:noFill/>
          <a:ln w="9525">
            <a:noFill/>
            <a:miter lim="800000"/>
            <a:headEnd/>
            <a:tailEnd/>
          </a:ln>
          <a:effectLst>
            <a:prstShdw prst="shdw17" dist="17961" dir="2700000">
              <a:srgbClr val="2F4D71"/>
            </a:prstShdw>
          </a:effectLst>
        </p:spPr>
        <p:txBody>
          <a:bodyPr>
            <a:spAutoFit/>
          </a:bodyPr>
          <a:lstStyle/>
          <a:p>
            <a:pPr eaLnBrk="0" hangingPunct="0">
              <a:lnSpc>
                <a:spcPct val="90000"/>
              </a:lnSpc>
              <a:defRPr/>
            </a:pPr>
            <a:r>
              <a:rPr lang="en-US" sz="1200" b="1" dirty="0" err="1">
                <a:solidFill>
                  <a:srgbClr val="29518B"/>
                </a:solidFill>
                <a:latin typeface="Tahoma" pitchFamily="34" charset="0"/>
                <a:ea typeface="MS PGothic" pitchFamily="34" charset="-128"/>
                <a:cs typeface="Arial" pitchFamily="34" charset="0"/>
              </a:rPr>
              <a:t>Lipólisis</a:t>
            </a:r>
            <a:r>
              <a:rPr lang="en-US" sz="1200" b="1" dirty="0">
                <a:solidFill>
                  <a:srgbClr val="29518B"/>
                </a:solidFill>
                <a:latin typeface="Tahoma" pitchFamily="34" charset="0"/>
                <a:ea typeface="MS PGothic" pitchFamily="34" charset="-128"/>
                <a:cs typeface="Arial" pitchFamily="34" charset="0"/>
              </a:rPr>
              <a:t> </a:t>
            </a:r>
            <a:r>
              <a:rPr lang="en-US" sz="1200" b="1" dirty="0" smtClean="0">
                <a:solidFill>
                  <a:srgbClr val="29518B"/>
                </a:solidFill>
                <a:latin typeface="Tahoma" pitchFamily="34" charset="0"/>
                <a:ea typeface="MS PGothic" pitchFamily="34" charset="-128"/>
                <a:cs typeface="Arial" pitchFamily="34" charset="0"/>
              </a:rPr>
              <a:t> </a:t>
            </a:r>
            <a:r>
              <a:rPr lang="en-US" sz="1200" b="1" dirty="0" err="1" smtClean="0">
                <a:solidFill>
                  <a:srgbClr val="29518B"/>
                </a:solidFill>
                <a:latin typeface="Tahoma" pitchFamily="34" charset="0"/>
                <a:ea typeface="MS PGothic" pitchFamily="34" charset="-128"/>
                <a:cs typeface="Arial" pitchFamily="34" charset="0"/>
              </a:rPr>
              <a:t>aumentada</a:t>
            </a:r>
            <a:endParaRPr lang="en-US" sz="1200" b="1" dirty="0">
              <a:solidFill>
                <a:srgbClr val="29518B"/>
              </a:solidFill>
              <a:latin typeface="Tahoma" pitchFamily="34" charset="0"/>
              <a:ea typeface="MS PGothic" pitchFamily="34" charset="-128"/>
              <a:cs typeface="Arial" pitchFamily="34" charset="0"/>
            </a:endParaRPr>
          </a:p>
          <a:p>
            <a:pPr eaLnBrk="0" hangingPunct="0">
              <a:lnSpc>
                <a:spcPct val="90000"/>
              </a:lnSpc>
              <a:defRPr/>
            </a:pPr>
            <a:endParaRPr lang="en-US" sz="1200" b="1" dirty="0">
              <a:solidFill>
                <a:srgbClr val="000000"/>
              </a:solidFill>
              <a:effectLst>
                <a:outerShdw blurRad="38100" dist="38100" dir="2700000" algn="tl">
                  <a:srgbClr val="C0C0C0"/>
                </a:outerShdw>
              </a:effectLst>
              <a:ea typeface="MS PGothic" pitchFamily="34" charset="-128"/>
              <a:cs typeface="Arial" pitchFamily="34" charset="0"/>
            </a:endParaRPr>
          </a:p>
        </p:txBody>
      </p:sp>
      <p:sp>
        <p:nvSpPr>
          <p:cNvPr id="46" name="CuadroTexto 46"/>
          <p:cNvSpPr txBox="1">
            <a:spLocks noChangeArrowheads="1"/>
          </p:cNvSpPr>
          <p:nvPr/>
        </p:nvSpPr>
        <p:spPr bwMode="auto">
          <a:xfrm>
            <a:off x="8674405" y="449754"/>
            <a:ext cx="1761703" cy="646331"/>
          </a:xfrm>
          <a:prstGeom prst="rect">
            <a:avLst/>
          </a:prstGeom>
          <a:noFill/>
          <a:ln w="9525">
            <a:noFill/>
            <a:miter lim="800000"/>
            <a:headEnd/>
            <a:tailEnd/>
          </a:ln>
        </p:spPr>
        <p:txBody>
          <a:bodyPr wrap="square">
            <a:spAutoFit/>
          </a:bodyPr>
          <a:lstStyle/>
          <a:p>
            <a:r>
              <a:rPr lang="es-ES" altLang="es-ES" b="1" dirty="0">
                <a:solidFill>
                  <a:srgbClr val="C00000"/>
                </a:solidFill>
                <a:latin typeface="Calibri" pitchFamily="34" charset="0"/>
                <a:ea typeface="MS PGothic" pitchFamily="34" charset="-128"/>
                <a:cs typeface="Arial" pitchFamily="34" charset="0"/>
              </a:rPr>
              <a:t>iDPP4     </a:t>
            </a:r>
          </a:p>
          <a:p>
            <a:r>
              <a:rPr lang="es-ES" altLang="es-ES" b="1" dirty="0">
                <a:solidFill>
                  <a:srgbClr val="C00000"/>
                </a:solidFill>
                <a:latin typeface="Calibri" pitchFamily="34" charset="0"/>
                <a:ea typeface="MS PGothic" pitchFamily="34" charset="-128"/>
                <a:cs typeface="Arial" pitchFamily="34" charset="0"/>
              </a:rPr>
              <a:t>arGLP1</a:t>
            </a:r>
          </a:p>
        </p:txBody>
      </p:sp>
      <p:sp>
        <p:nvSpPr>
          <p:cNvPr id="47" name="CuadroTexto 47"/>
          <p:cNvSpPr txBox="1">
            <a:spLocks noChangeArrowheads="1"/>
          </p:cNvSpPr>
          <p:nvPr/>
        </p:nvSpPr>
        <p:spPr bwMode="auto">
          <a:xfrm>
            <a:off x="9336361" y="2348880"/>
            <a:ext cx="808939" cy="369332"/>
          </a:xfrm>
          <a:prstGeom prst="rect">
            <a:avLst/>
          </a:prstGeom>
          <a:noFill/>
          <a:ln w="9525">
            <a:noFill/>
            <a:miter lim="800000"/>
            <a:headEnd/>
            <a:tailEnd/>
          </a:ln>
        </p:spPr>
        <p:txBody>
          <a:bodyPr wrap="none">
            <a:spAutoFit/>
          </a:bodyPr>
          <a:lstStyle/>
          <a:p>
            <a:r>
              <a:rPr lang="es-ES" altLang="es-ES" b="1" dirty="0">
                <a:solidFill>
                  <a:srgbClr val="C00000"/>
                </a:solidFill>
                <a:latin typeface="Calibri" pitchFamily="34" charset="0"/>
                <a:ea typeface="MS PGothic" pitchFamily="34" charset="-128"/>
                <a:cs typeface="Arial" pitchFamily="34" charset="0"/>
              </a:rPr>
              <a:t>iSGLT2</a:t>
            </a:r>
          </a:p>
        </p:txBody>
      </p:sp>
      <p:sp>
        <p:nvSpPr>
          <p:cNvPr id="48" name="CuadroTexto 51"/>
          <p:cNvSpPr txBox="1">
            <a:spLocks noChangeArrowheads="1"/>
          </p:cNvSpPr>
          <p:nvPr/>
        </p:nvSpPr>
        <p:spPr bwMode="auto">
          <a:xfrm>
            <a:off x="8804278" y="4776788"/>
            <a:ext cx="1084143" cy="369332"/>
          </a:xfrm>
          <a:prstGeom prst="rect">
            <a:avLst/>
          </a:prstGeom>
          <a:noFill/>
          <a:ln w="9525">
            <a:noFill/>
            <a:miter lim="800000"/>
            <a:headEnd/>
            <a:tailEnd/>
          </a:ln>
        </p:spPr>
        <p:txBody>
          <a:bodyPr wrap="none">
            <a:spAutoFit/>
          </a:bodyPr>
          <a:lstStyle/>
          <a:p>
            <a:r>
              <a:rPr lang="es-ES" altLang="es-ES" b="1" dirty="0" err="1">
                <a:solidFill>
                  <a:srgbClr val="C00000"/>
                </a:solidFill>
                <a:latin typeface="Calibri" pitchFamily="34" charset="0"/>
                <a:ea typeface="MS PGothic" pitchFamily="34" charset="-128"/>
                <a:cs typeface="Arial" pitchFamily="34" charset="0"/>
              </a:rPr>
              <a:t>Glitazona</a:t>
            </a:r>
            <a:endParaRPr lang="es-ES" altLang="es-ES" b="1" dirty="0">
              <a:solidFill>
                <a:srgbClr val="C00000"/>
              </a:solidFill>
              <a:latin typeface="Calibri" pitchFamily="34" charset="0"/>
              <a:ea typeface="MS PGothic" pitchFamily="34" charset="-128"/>
              <a:cs typeface="Arial" pitchFamily="34" charset="0"/>
            </a:endParaRPr>
          </a:p>
        </p:txBody>
      </p:sp>
      <p:sp>
        <p:nvSpPr>
          <p:cNvPr id="49" name="CuadroTexto 48"/>
          <p:cNvSpPr txBox="1">
            <a:spLocks noChangeArrowheads="1"/>
          </p:cNvSpPr>
          <p:nvPr/>
        </p:nvSpPr>
        <p:spPr bwMode="auto">
          <a:xfrm>
            <a:off x="2252663" y="5078413"/>
            <a:ext cx="1389868" cy="369332"/>
          </a:xfrm>
          <a:prstGeom prst="rect">
            <a:avLst/>
          </a:prstGeom>
          <a:noFill/>
          <a:ln w="9525">
            <a:noFill/>
            <a:miter lim="800000"/>
            <a:headEnd/>
            <a:tailEnd/>
          </a:ln>
        </p:spPr>
        <p:txBody>
          <a:bodyPr wrap="none">
            <a:spAutoFit/>
          </a:bodyPr>
          <a:lstStyle/>
          <a:p>
            <a:r>
              <a:rPr lang="es-ES" altLang="es-ES" b="1" dirty="0" err="1">
                <a:solidFill>
                  <a:srgbClr val="FF0000"/>
                </a:solidFill>
                <a:latin typeface="Calibri" pitchFamily="34" charset="0"/>
                <a:ea typeface="MS PGothic" pitchFamily="34" charset="-128"/>
                <a:cs typeface="Arial" pitchFamily="34" charset="0"/>
              </a:rPr>
              <a:t>Metformina</a:t>
            </a:r>
            <a:r>
              <a:rPr lang="es-ES" altLang="es-ES" b="1" dirty="0">
                <a:solidFill>
                  <a:srgbClr val="FF0000"/>
                </a:solidFill>
                <a:latin typeface="Calibri" pitchFamily="34" charset="0"/>
                <a:ea typeface="MS PGothic" pitchFamily="34" charset="-128"/>
                <a:cs typeface="Arial" pitchFamily="34" charset="0"/>
              </a:rPr>
              <a:t> </a:t>
            </a:r>
          </a:p>
        </p:txBody>
      </p:sp>
      <p:sp>
        <p:nvSpPr>
          <p:cNvPr id="50" name="CuadroTexto 49"/>
          <p:cNvSpPr txBox="1">
            <a:spLocks noChangeArrowheads="1"/>
          </p:cNvSpPr>
          <p:nvPr/>
        </p:nvSpPr>
        <p:spPr bwMode="auto">
          <a:xfrm>
            <a:off x="1738314" y="3549652"/>
            <a:ext cx="865943" cy="646331"/>
          </a:xfrm>
          <a:prstGeom prst="rect">
            <a:avLst/>
          </a:prstGeom>
          <a:noFill/>
          <a:ln w="9525">
            <a:noFill/>
            <a:miter lim="800000"/>
            <a:headEnd/>
            <a:tailEnd/>
          </a:ln>
        </p:spPr>
        <p:txBody>
          <a:bodyPr wrap="none">
            <a:spAutoFit/>
          </a:bodyPr>
          <a:lstStyle/>
          <a:p>
            <a:r>
              <a:rPr lang="es-ES" altLang="es-ES" b="1" dirty="0">
                <a:solidFill>
                  <a:srgbClr val="C00000"/>
                </a:solidFill>
                <a:latin typeface="Calibri" pitchFamily="34" charset="0"/>
                <a:ea typeface="MS PGothic" pitchFamily="34" charset="-128"/>
                <a:cs typeface="Arial" pitchFamily="34" charset="0"/>
              </a:rPr>
              <a:t>iDPP4</a:t>
            </a:r>
          </a:p>
          <a:p>
            <a:r>
              <a:rPr lang="es-ES" altLang="es-ES" b="1" dirty="0">
                <a:solidFill>
                  <a:srgbClr val="C00000"/>
                </a:solidFill>
                <a:latin typeface="Calibri" pitchFamily="34" charset="0"/>
                <a:ea typeface="MS PGothic" pitchFamily="34" charset="-128"/>
                <a:cs typeface="Arial" pitchFamily="34" charset="0"/>
              </a:rPr>
              <a:t>arGLP1</a:t>
            </a:r>
          </a:p>
        </p:txBody>
      </p:sp>
      <p:sp>
        <p:nvSpPr>
          <p:cNvPr id="51" name="CuadroTexto 52"/>
          <p:cNvSpPr txBox="1">
            <a:spLocks noChangeArrowheads="1"/>
          </p:cNvSpPr>
          <p:nvPr/>
        </p:nvSpPr>
        <p:spPr bwMode="auto">
          <a:xfrm>
            <a:off x="2120903" y="893762"/>
            <a:ext cx="952505" cy="923330"/>
          </a:xfrm>
          <a:prstGeom prst="rect">
            <a:avLst/>
          </a:prstGeom>
          <a:noFill/>
          <a:ln w="9525">
            <a:noFill/>
            <a:miter lim="800000"/>
            <a:headEnd/>
            <a:tailEnd/>
          </a:ln>
        </p:spPr>
        <p:txBody>
          <a:bodyPr wrap="none">
            <a:spAutoFit/>
          </a:bodyPr>
          <a:lstStyle/>
          <a:p>
            <a:r>
              <a:rPr lang="es-ES" altLang="es-ES" b="1" dirty="0">
                <a:solidFill>
                  <a:srgbClr val="C00000"/>
                </a:solidFill>
                <a:latin typeface="Calibri" pitchFamily="34" charset="0"/>
                <a:ea typeface="MS PGothic" pitchFamily="34" charset="-128"/>
                <a:cs typeface="Arial" pitchFamily="34" charset="0"/>
              </a:rPr>
              <a:t>SU </a:t>
            </a:r>
          </a:p>
          <a:p>
            <a:r>
              <a:rPr lang="es-ES" altLang="es-ES" b="1" dirty="0" err="1">
                <a:solidFill>
                  <a:srgbClr val="C00000"/>
                </a:solidFill>
                <a:latin typeface="Calibri" pitchFamily="34" charset="0"/>
                <a:ea typeface="MS PGothic" pitchFamily="34" charset="-128"/>
                <a:cs typeface="Arial" pitchFamily="34" charset="0"/>
              </a:rPr>
              <a:t>Glinidas</a:t>
            </a:r>
            <a:endParaRPr lang="es-ES" altLang="es-ES" b="1" dirty="0">
              <a:solidFill>
                <a:srgbClr val="C00000"/>
              </a:solidFill>
              <a:latin typeface="Calibri" pitchFamily="34" charset="0"/>
              <a:ea typeface="MS PGothic" pitchFamily="34" charset="-128"/>
              <a:cs typeface="Arial" pitchFamily="34" charset="0"/>
            </a:endParaRPr>
          </a:p>
          <a:p>
            <a:r>
              <a:rPr lang="es-ES" altLang="es-ES" b="1" dirty="0">
                <a:solidFill>
                  <a:srgbClr val="C00000"/>
                </a:solidFill>
                <a:latin typeface="Calibri" pitchFamily="34" charset="0"/>
                <a:ea typeface="MS PGothic" pitchFamily="34" charset="-128"/>
                <a:cs typeface="Arial" pitchFamily="34" charset="0"/>
              </a:rPr>
              <a:t>Insulina</a:t>
            </a:r>
          </a:p>
        </p:txBody>
      </p:sp>
      <p:sp>
        <p:nvSpPr>
          <p:cNvPr id="52" name="40 CuadroTexto"/>
          <p:cNvSpPr txBox="1">
            <a:spLocks noChangeArrowheads="1"/>
          </p:cNvSpPr>
          <p:nvPr/>
        </p:nvSpPr>
        <p:spPr bwMode="auto">
          <a:xfrm>
            <a:off x="8616280" y="5085184"/>
            <a:ext cx="2448272" cy="461665"/>
          </a:xfrm>
          <a:prstGeom prst="rect">
            <a:avLst/>
          </a:prstGeom>
          <a:noFill/>
          <a:ln w="9525">
            <a:noFill/>
            <a:miter lim="800000"/>
            <a:headEnd/>
            <a:tailEnd/>
          </a:ln>
        </p:spPr>
        <p:txBody>
          <a:bodyPr wrap="square">
            <a:spAutoFit/>
          </a:bodyPr>
          <a:lstStyle/>
          <a:p>
            <a:r>
              <a:rPr lang="es-ES" altLang="es-ES" sz="1200" b="1" dirty="0">
                <a:solidFill>
                  <a:srgbClr val="004586"/>
                </a:solidFill>
                <a:latin typeface="Tahoma" pitchFamily="34" charset="0"/>
                <a:ea typeface="MS PGothic" pitchFamily="34" charset="-128"/>
                <a:cs typeface="Tahoma" pitchFamily="34" charset="0"/>
              </a:rPr>
              <a:t>Disminución de </a:t>
            </a:r>
            <a:r>
              <a:rPr lang="es-ES" altLang="es-ES" sz="1200" b="1" dirty="0" smtClean="0">
                <a:solidFill>
                  <a:srgbClr val="004586"/>
                </a:solidFill>
                <a:latin typeface="Tahoma" pitchFamily="34" charset="0"/>
                <a:ea typeface="MS PGothic" pitchFamily="34" charset="-128"/>
                <a:cs typeface="Tahoma" pitchFamily="34" charset="0"/>
              </a:rPr>
              <a:t>la captación de glucosa</a:t>
            </a:r>
            <a:endParaRPr lang="es-ES" altLang="es-ES" sz="1200" b="1" dirty="0">
              <a:solidFill>
                <a:srgbClr val="004586"/>
              </a:solidFill>
              <a:latin typeface="Tahoma" pitchFamily="34" charset="0"/>
              <a:ea typeface="MS PGothic" pitchFamily="34" charset="-128"/>
              <a:cs typeface="Tahoma" pitchFamily="34" charset="0"/>
            </a:endParaRPr>
          </a:p>
        </p:txBody>
      </p:sp>
    </p:spTree>
    <p:extLst>
      <p:ext uri="{BB962C8B-B14F-4D97-AF65-F5344CB8AC3E}">
        <p14:creationId xmlns:p14="http://schemas.microsoft.com/office/powerpoint/2010/main" val="2446752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es-ES" sz="3200" dirty="0"/>
              <a:t>Objetivos del tratamiento de la </a:t>
            </a:r>
            <a:r>
              <a:rPr lang="es-ES" sz="3200" dirty="0" smtClean="0"/>
              <a:t>diabetes</a:t>
            </a:r>
            <a:endParaRPr lang="es-ES" sz="3200" dirty="0"/>
          </a:p>
        </p:txBody>
      </p:sp>
      <p:sp>
        <p:nvSpPr>
          <p:cNvPr id="14" name="Marcador de contenido 13"/>
          <p:cNvSpPr>
            <a:spLocks noGrp="1"/>
          </p:cNvSpPr>
          <p:nvPr>
            <p:ph idx="1"/>
          </p:nvPr>
        </p:nvSpPr>
        <p:spPr>
          <a:xfrm>
            <a:off x="0" y="1015674"/>
            <a:ext cx="11582400" cy="4940735"/>
          </a:xfrm>
        </p:spPr>
        <p:txBody>
          <a:bodyPr>
            <a:normAutofit fontScale="92500" lnSpcReduction="20000"/>
          </a:bodyPr>
          <a:lstStyle/>
          <a:p>
            <a:pPr marL="717550" indent="-311150">
              <a:lnSpc>
                <a:spcPct val="110000"/>
              </a:lnSpc>
            </a:pPr>
            <a:r>
              <a:rPr lang="es-ES" sz="2600" dirty="0" smtClean="0"/>
              <a:t>Objetivos primarios:</a:t>
            </a:r>
          </a:p>
          <a:p>
            <a:pPr marL="1252538" lvl="1" indent="-307975">
              <a:lnSpc>
                <a:spcPct val="110000"/>
              </a:lnSpc>
            </a:pPr>
            <a:r>
              <a:rPr lang="es-ES" sz="2600" dirty="0" smtClean="0">
                <a:solidFill>
                  <a:srgbClr val="C00000"/>
                </a:solidFill>
              </a:rPr>
              <a:t>Evitar complicaciones.</a:t>
            </a:r>
          </a:p>
          <a:p>
            <a:pPr marL="1252538" lvl="1" indent="-307975">
              <a:lnSpc>
                <a:spcPct val="110000"/>
              </a:lnSpc>
            </a:pPr>
            <a:r>
              <a:rPr lang="es-ES" sz="2600" dirty="0" smtClean="0"/>
              <a:t>Mejorar la calidad de vida.</a:t>
            </a:r>
          </a:p>
          <a:p>
            <a:pPr marL="1252538" lvl="1" indent="-307975">
              <a:lnSpc>
                <a:spcPct val="110000"/>
              </a:lnSpc>
            </a:pPr>
            <a:r>
              <a:rPr lang="es-ES" sz="2600" dirty="0" smtClean="0"/>
              <a:t>Reducir mortalidad.</a:t>
            </a:r>
          </a:p>
          <a:p>
            <a:pPr marL="1252538" lvl="1" indent="-307975">
              <a:lnSpc>
                <a:spcPct val="110000"/>
              </a:lnSpc>
            </a:pPr>
            <a:r>
              <a:rPr lang="es-ES" sz="2600" dirty="0" smtClean="0"/>
              <a:t>Evitar los síntomas de la hiperglucemia.</a:t>
            </a:r>
            <a:endParaRPr lang="es-ES" sz="2600" dirty="0"/>
          </a:p>
          <a:p>
            <a:pPr marL="717550" indent="-311150">
              <a:lnSpc>
                <a:spcPct val="110000"/>
              </a:lnSpc>
            </a:pPr>
            <a:r>
              <a:rPr lang="es-ES" sz="2600" dirty="0" smtClean="0"/>
              <a:t>Objetivos intermedios: </a:t>
            </a:r>
          </a:p>
          <a:p>
            <a:pPr marL="1252538" lvl="1" indent="-307975">
              <a:lnSpc>
                <a:spcPct val="110000"/>
              </a:lnSpc>
            </a:pPr>
            <a:r>
              <a:rPr lang="es-ES" sz="2600" dirty="0" smtClean="0"/>
              <a:t>Mejorar el control glucémico.</a:t>
            </a:r>
          </a:p>
          <a:p>
            <a:pPr marL="1252538" lvl="1" indent="-307975">
              <a:lnSpc>
                <a:spcPct val="110000"/>
              </a:lnSpc>
            </a:pPr>
            <a:r>
              <a:rPr lang="es-ES" sz="2600" dirty="0" smtClean="0"/>
              <a:t>Mejorar el control de los factores de RCV:</a:t>
            </a:r>
          </a:p>
          <a:p>
            <a:pPr marL="1800225" lvl="2" indent="-319088">
              <a:lnSpc>
                <a:spcPct val="110000"/>
              </a:lnSpc>
            </a:pPr>
            <a:r>
              <a:rPr lang="es-ES" sz="2600" dirty="0" smtClean="0"/>
              <a:t>Presión arterial.</a:t>
            </a:r>
          </a:p>
          <a:p>
            <a:pPr marL="1800225" lvl="2" indent="-319088">
              <a:lnSpc>
                <a:spcPct val="110000"/>
              </a:lnSpc>
            </a:pPr>
            <a:r>
              <a:rPr lang="es-ES" sz="2600" dirty="0" smtClean="0"/>
              <a:t>Lípidos.</a:t>
            </a:r>
          </a:p>
          <a:p>
            <a:pPr marL="1800225" lvl="2" indent="-319088">
              <a:lnSpc>
                <a:spcPct val="110000"/>
              </a:lnSpc>
            </a:pPr>
            <a:r>
              <a:rPr lang="es-ES" sz="2600" dirty="0" smtClean="0"/>
              <a:t>Tabaco.</a:t>
            </a:r>
          </a:p>
          <a:p>
            <a:pPr marL="1800225" lvl="2" indent="-319088">
              <a:lnSpc>
                <a:spcPct val="110000"/>
              </a:lnSpc>
            </a:pPr>
            <a:r>
              <a:rPr lang="es-ES" sz="2600" dirty="0" smtClean="0"/>
              <a:t>Obesidad/obesidad abdominal.</a:t>
            </a:r>
            <a:endParaRPr lang="es-ES" sz="2600" dirty="0"/>
          </a:p>
          <a:p>
            <a:endParaRPr lang="es-ES" dirty="0" smtClean="0"/>
          </a:p>
          <a:p>
            <a:pPr marL="407194" indent="0">
              <a:buNone/>
            </a:pPr>
            <a:endParaRPr lang="es-ES" dirty="0"/>
          </a:p>
        </p:txBody>
      </p:sp>
      <p:sp>
        <p:nvSpPr>
          <p:cNvPr id="10" name="Marcador de texto 9"/>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2367524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p:txBody>
          <a:bodyPr>
            <a:normAutofit/>
          </a:bodyPr>
          <a:lstStyle/>
          <a:p>
            <a:r>
              <a:rPr lang="es-ES" sz="1200" dirty="0" err="1"/>
              <a:t>Holman</a:t>
            </a:r>
            <a:r>
              <a:rPr lang="es-ES" sz="1200" dirty="0"/>
              <a:t> R et al. N </a:t>
            </a:r>
            <a:r>
              <a:rPr lang="es-ES" sz="1200" dirty="0" err="1"/>
              <a:t>Engl</a:t>
            </a:r>
            <a:r>
              <a:rPr lang="es-ES" sz="1200" dirty="0"/>
              <a:t> J Med 2008:359:1577-89</a:t>
            </a:r>
          </a:p>
        </p:txBody>
      </p:sp>
      <p:sp>
        <p:nvSpPr>
          <p:cNvPr id="3" name="2 Título"/>
          <p:cNvSpPr>
            <a:spLocks noGrp="1"/>
          </p:cNvSpPr>
          <p:nvPr>
            <p:ph type="title"/>
          </p:nvPr>
        </p:nvSpPr>
        <p:spPr/>
        <p:txBody>
          <a:bodyPr/>
          <a:lstStyle/>
          <a:p>
            <a:r>
              <a:rPr lang="es-ES" b="1" dirty="0">
                <a:solidFill>
                  <a:srgbClr val="C00000"/>
                </a:solidFill>
              </a:rPr>
              <a:t>Estudio </a:t>
            </a:r>
            <a:r>
              <a:rPr lang="es-ES" b="1" dirty="0" smtClean="0">
                <a:solidFill>
                  <a:srgbClr val="C00000"/>
                </a:solidFill>
              </a:rPr>
              <a:t>UKPDS</a:t>
            </a:r>
            <a:r>
              <a:rPr lang="es-ES" dirty="0" smtClean="0"/>
              <a:t>: </a:t>
            </a:r>
            <a:r>
              <a:rPr lang="es-ES" dirty="0"/>
              <a:t>seguimiento a los 10 años </a:t>
            </a:r>
            <a:r>
              <a:rPr lang="es-ES" dirty="0" smtClean="0"/>
              <a:t>grupo </a:t>
            </a:r>
            <a:r>
              <a:rPr lang="es-ES" dirty="0"/>
              <a:t>metformina</a:t>
            </a:r>
          </a:p>
        </p:txBody>
      </p:sp>
      <p:pic>
        <p:nvPicPr>
          <p:cNvPr id="5" name="Picture 2" descr="C:\Documents and Settings\beatriz_menendez\Escritorio\kit onglyza\graficas y tabla\graficos\grafico8.png"/>
          <p:cNvPicPr>
            <a:picLocks noChangeAspect="1" noChangeArrowheads="1"/>
          </p:cNvPicPr>
          <p:nvPr/>
        </p:nvPicPr>
        <p:blipFill>
          <a:blip r:embed="rId3" cstate="print"/>
          <a:srcRect/>
          <a:stretch>
            <a:fillRect/>
          </a:stretch>
        </p:blipFill>
        <p:spPr bwMode="auto">
          <a:xfrm>
            <a:off x="1524001" y="1124744"/>
            <a:ext cx="9080500" cy="4392612"/>
          </a:xfrm>
          <a:prstGeom prst="rect">
            <a:avLst/>
          </a:prstGeom>
          <a:noFill/>
          <a:ln w="9525">
            <a:noFill/>
            <a:miter lim="800000"/>
            <a:headEnd/>
            <a:tailEnd/>
          </a:ln>
        </p:spPr>
      </p:pic>
    </p:spTree>
    <p:extLst>
      <p:ext uri="{BB962C8B-B14F-4D97-AF65-F5344CB8AC3E}">
        <p14:creationId xmlns:p14="http://schemas.microsoft.com/office/powerpoint/2010/main" val="35239583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
  <p:tag name="PXID" val="1"/>
  <p:tag name="SID" val="610"/>
</p:tagLst>
</file>

<file path=ppt/theme/theme1.xml><?xml version="1.0" encoding="utf-8"?>
<a:theme xmlns:a="http://schemas.openxmlformats.org/drawingml/2006/main" name="Plantilla_AAP2016">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lantilla_AAP2016_Preparada" id="{BD7E9ACC-6248-4272-B819-85581A8AA961}" vid="{CC46AB15-755E-4932-AC4E-0A5F2DD1475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AAP 2016 CON_SIN MEDICOS</Template>
  <TotalTime>418</TotalTime>
  <Words>6120</Words>
  <Application>Microsoft Office PowerPoint</Application>
  <PresentationFormat>Panorámica</PresentationFormat>
  <Paragraphs>663</Paragraphs>
  <Slides>48</Slides>
  <Notes>16</Notes>
  <HiddenSlides>0</HiddenSlides>
  <MMClips>0</MMClips>
  <ScaleCrop>false</ScaleCrop>
  <HeadingPairs>
    <vt:vector size="8" baseType="variant">
      <vt:variant>
        <vt:lpstr>Fuentes usadas</vt:lpstr>
      </vt:variant>
      <vt:variant>
        <vt:i4>18</vt:i4>
      </vt:variant>
      <vt:variant>
        <vt:lpstr>Tema</vt:lpstr>
      </vt:variant>
      <vt:variant>
        <vt:i4>1</vt:i4>
      </vt:variant>
      <vt:variant>
        <vt:lpstr>Servidores OLE incrustados</vt:lpstr>
      </vt:variant>
      <vt:variant>
        <vt:i4>3</vt:i4>
      </vt:variant>
      <vt:variant>
        <vt:lpstr>Títulos de diapositiva</vt:lpstr>
      </vt:variant>
      <vt:variant>
        <vt:i4>48</vt:i4>
      </vt:variant>
    </vt:vector>
  </HeadingPairs>
  <TitlesOfParts>
    <vt:vector size="70" baseType="lpstr">
      <vt:lpstr>ＭＳ Ｐゴシック</vt:lpstr>
      <vt:lpstr>ＭＳ Ｐゴシック</vt:lpstr>
      <vt:lpstr>Arial</vt:lpstr>
      <vt:lpstr>Calibri</vt:lpstr>
      <vt:lpstr>Gill Sans</vt:lpstr>
      <vt:lpstr>Gill Sans MT</vt:lpstr>
      <vt:lpstr>Microsoft Himalaya</vt:lpstr>
      <vt:lpstr>Noto Sans Symbols</vt:lpstr>
      <vt:lpstr>Palatino Linotype</vt:lpstr>
      <vt:lpstr>Symbol</vt:lpstr>
      <vt:lpstr>Tahoma</vt:lpstr>
      <vt:lpstr>Times</vt:lpstr>
      <vt:lpstr>Times New Roman</vt:lpstr>
      <vt:lpstr>Trebuchet MS</vt:lpstr>
      <vt:lpstr>Verdana</vt:lpstr>
      <vt:lpstr>Wingdings</vt:lpstr>
      <vt:lpstr>ヒラギノ角ゴ Pro W3</vt:lpstr>
      <vt:lpstr>ヒラギノ角ゴ ProN W3</vt:lpstr>
      <vt:lpstr>Plantilla_AAP2016</vt:lpstr>
      <vt:lpstr>Diapositiva</vt:lpstr>
      <vt:lpstr>Hoja de cálculo</vt:lpstr>
      <vt:lpstr>Documento</vt:lpstr>
      <vt:lpstr>Individualización y simplificación del manejo de la diabetes tipo 2</vt:lpstr>
      <vt:lpstr>Caso clínico (I)</vt:lpstr>
      <vt:lpstr>Pregunta 1</vt:lpstr>
      <vt:lpstr>Elementos de decisión para la individualización de objetivos</vt:lpstr>
      <vt:lpstr>Cumplimiento de objetivos glucémicos individualizados</vt:lpstr>
      <vt:lpstr>Pregunta 2</vt:lpstr>
      <vt:lpstr>Octeto ominoso</vt:lpstr>
      <vt:lpstr>Objetivos del tratamiento de la diabetes</vt:lpstr>
      <vt:lpstr>Estudio UKPDS: seguimiento a los 10 años grupo metformina</vt:lpstr>
      <vt:lpstr>Estudio UKPDS: seguimiento a los 10 años, grupo sulfonilureas-insulina</vt:lpstr>
      <vt:lpstr>Presentación de PowerPoint</vt:lpstr>
      <vt:lpstr>Estudios de seguridad CV finalizados y en marcha con los nuevos fármacos</vt:lpstr>
      <vt:lpstr>Estudio TECOS. Objetivo cardiovascular primario*</vt:lpstr>
      <vt:lpstr>Estudio TECOS. Hospitalización por insuficiencia cardiaca. Análisis ITT</vt:lpstr>
      <vt:lpstr>Estudio EMPA-REG OUTCOME. Resultados objetivos cardiovasculares</vt:lpstr>
      <vt:lpstr>Presentación de PowerPoint</vt:lpstr>
      <vt:lpstr>Tratamiento diabetes tipo 2: ADA</vt:lpstr>
      <vt:lpstr>Presentación de PowerPoint</vt:lpstr>
      <vt:lpstr>Pregunta 3</vt:lpstr>
      <vt:lpstr>Sobrepeso-obesidad en pacientes con DM2</vt:lpstr>
      <vt:lpstr>Tratamiento antidiabético en el paciente con DM 2 y obesidad</vt:lpstr>
      <vt:lpstr>Presentación de PowerPoint</vt:lpstr>
      <vt:lpstr>Pregunta 4</vt:lpstr>
      <vt:lpstr>Presentación de PowerPoint</vt:lpstr>
      <vt:lpstr>Presentación de PowerPoint</vt:lpstr>
      <vt:lpstr>Recomendaciones ADA 2017</vt:lpstr>
      <vt:lpstr>Pregunta 5</vt:lpstr>
      <vt:lpstr>PERCEDIME 2 La prevalencia de la enfermedad renal crónica en la DM2</vt:lpstr>
      <vt:lpstr>Metformina e insuficiencia renal</vt:lpstr>
      <vt:lpstr>Presentación de PowerPoint</vt:lpstr>
      <vt:lpstr>Inhibidores de la DPP-4: uso en insuficiencia renal</vt:lpstr>
      <vt:lpstr>Efectos secundarios de los iSGLT2</vt:lpstr>
      <vt:lpstr>Presentación de PowerPoint</vt:lpstr>
      <vt:lpstr>Pregunta 6</vt:lpstr>
      <vt:lpstr>Prevalencia de diabetes mellitus tipo 2 en España</vt:lpstr>
      <vt:lpstr>Presentación de PowerPoint</vt:lpstr>
      <vt:lpstr>Estudio TECOS: iDPP-4 en mayores de 75 años</vt:lpstr>
      <vt:lpstr>Presentación de PowerPoint</vt:lpstr>
      <vt:lpstr>Pregunta 7</vt:lpstr>
      <vt:lpstr>Presentación de PowerPoint</vt:lpstr>
      <vt:lpstr>Insulinas comercializadas 2017</vt:lpstr>
      <vt:lpstr>Inicio y ajuste de una dosis de insulina Basal</vt:lpstr>
      <vt:lpstr>Pregunta 8</vt:lpstr>
      <vt:lpstr>Manejo de la dislipemia (ADA)</vt:lpstr>
      <vt:lpstr>Estatinas de alta y moderada intensidad.</vt:lpstr>
      <vt:lpstr>Objetivos de control a alcanzar en personas con diabetes</vt:lpstr>
      <vt:lpstr>Conclusiones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María</dc:creator>
  <cp:lastModifiedBy>Live Med</cp:lastModifiedBy>
  <cp:revision>68</cp:revision>
  <dcterms:created xsi:type="dcterms:W3CDTF">2017-01-09T08:23:46Z</dcterms:created>
  <dcterms:modified xsi:type="dcterms:W3CDTF">2017-10-03T18:31:33Z</dcterms:modified>
</cp:coreProperties>
</file>