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67" r:id="rId3"/>
    <p:sldId id="368" r:id="rId4"/>
    <p:sldId id="336" r:id="rId5"/>
    <p:sldId id="357" r:id="rId6"/>
    <p:sldId id="358" r:id="rId7"/>
    <p:sldId id="359" r:id="rId8"/>
    <p:sldId id="258" r:id="rId9"/>
    <p:sldId id="360" r:id="rId10"/>
    <p:sldId id="356" r:id="rId11"/>
    <p:sldId id="355" r:id="rId12"/>
    <p:sldId id="349" r:id="rId13"/>
    <p:sldId id="361" r:id="rId14"/>
    <p:sldId id="263" r:id="rId15"/>
    <p:sldId id="321" r:id="rId16"/>
    <p:sldId id="362" r:id="rId17"/>
    <p:sldId id="298" r:id="rId18"/>
    <p:sldId id="299" r:id="rId19"/>
    <p:sldId id="363" r:id="rId20"/>
    <p:sldId id="294" r:id="rId21"/>
    <p:sldId id="295" r:id="rId22"/>
    <p:sldId id="364" r:id="rId23"/>
    <p:sldId id="324" r:id="rId24"/>
    <p:sldId id="325" r:id="rId25"/>
    <p:sldId id="326" r:id="rId26"/>
    <p:sldId id="327" r:id="rId27"/>
    <p:sldId id="343" r:id="rId28"/>
    <p:sldId id="371" r:id="rId29"/>
    <p:sldId id="342" r:id="rId30"/>
    <p:sldId id="365" r:id="rId31"/>
    <p:sldId id="331" r:id="rId32"/>
    <p:sldId id="339" r:id="rId33"/>
    <p:sldId id="353" r:id="rId34"/>
    <p:sldId id="352" r:id="rId35"/>
    <p:sldId id="366" r:id="rId36"/>
    <p:sldId id="333" r:id="rId37"/>
    <p:sldId id="308" r:id="rId38"/>
    <p:sldId id="370" r:id="rId39"/>
    <p:sldId id="372" r:id="rId40"/>
    <p:sldId id="259" r:id="rId41"/>
    <p:sldId id="354"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808080"/>
    <a:srgbClr val="0066CC"/>
    <a:srgbClr val="000000"/>
    <a:srgbClr val="336600"/>
    <a:srgbClr val="339933"/>
    <a:srgbClr val="FF9933"/>
    <a:srgbClr val="FFCC99"/>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4" autoAdjust="0"/>
    <p:restoredTop sz="90285" autoAdjust="0"/>
  </p:normalViewPr>
  <p:slideViewPr>
    <p:cSldViewPr>
      <p:cViewPr varScale="1">
        <p:scale>
          <a:sx n="68" d="100"/>
          <a:sy n="68" d="100"/>
        </p:scale>
        <p:origin x="82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27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44321-0C1A-4986-B6F8-0169F37C747E}" type="doc">
      <dgm:prSet loTypeId="urn:microsoft.com/office/officeart/2005/8/layout/vList5" loCatId="list" qsTypeId="urn:microsoft.com/office/officeart/2005/8/quickstyle/simple1" qsCatId="simple" csTypeId="urn:microsoft.com/office/officeart/2005/8/colors/colorful4" csCatId="colorful" phldr="1"/>
      <dgm:spPr/>
    </dgm:pt>
    <dgm:pt modelId="{75E3A5EC-F9F4-4444-A647-C4D75E661E23}">
      <dgm:prSet phldrT="[Texto]" custT="1"/>
      <dgm:spPr>
        <a:solidFill>
          <a:schemeClr val="accent5">
            <a:lumMod val="40000"/>
            <a:lumOff val="60000"/>
          </a:schemeClr>
        </a:solidFill>
      </dgm:spPr>
      <dgm:t>
        <a:bodyPr/>
        <a:lstStyle/>
        <a:p>
          <a:r>
            <a:rPr lang="es-ES" sz="3600" b="1" dirty="0" smtClean="0">
              <a:solidFill>
                <a:schemeClr val="tx1">
                  <a:lumMod val="50000"/>
                </a:schemeClr>
              </a:solidFill>
              <a:effectLst/>
              <a:latin typeface="Arial Narrow" panose="020B0606020202030204" pitchFamily="34" charset="0"/>
            </a:rPr>
            <a:t>RCV:</a:t>
          </a:r>
        </a:p>
        <a:p>
          <a:r>
            <a:rPr lang="es-ES" sz="2800" b="1" dirty="0" smtClean="0">
              <a:solidFill>
                <a:srgbClr val="339933"/>
              </a:solidFill>
              <a:effectLst/>
              <a:latin typeface="Arial Narrow" panose="020B0606020202030204" pitchFamily="34" charset="0"/>
            </a:rPr>
            <a:t>Moderado</a:t>
          </a:r>
          <a:r>
            <a:rPr lang="es-ES" sz="2800" b="1" dirty="0" smtClean="0">
              <a:solidFill>
                <a:schemeClr val="bg1"/>
              </a:solidFill>
              <a:effectLst/>
              <a:latin typeface="Arial Narrow" panose="020B0606020202030204" pitchFamily="34" charset="0"/>
            </a:rPr>
            <a:t>	            </a:t>
          </a:r>
          <a:r>
            <a:rPr lang="es-ES" sz="2800" b="1" dirty="0" smtClean="0">
              <a:solidFill>
                <a:schemeClr val="accent6">
                  <a:lumMod val="75000"/>
                </a:schemeClr>
              </a:solidFill>
              <a:effectLst/>
              <a:latin typeface="Arial Narrow" panose="020B0606020202030204" pitchFamily="34" charset="0"/>
            </a:rPr>
            <a:t>Alto             </a:t>
          </a:r>
          <a:r>
            <a:rPr lang="es-ES" sz="2800" b="1" dirty="0" smtClean="0">
              <a:solidFill>
                <a:srgbClr val="C00000"/>
              </a:solidFill>
              <a:effectLst/>
              <a:latin typeface="Arial Narrow" panose="020B0606020202030204" pitchFamily="34" charset="0"/>
            </a:rPr>
            <a:t>Muy Alto</a:t>
          </a:r>
          <a:endParaRPr lang="es-ES_tradnl" sz="2800" b="1" dirty="0">
            <a:solidFill>
              <a:srgbClr val="C00000"/>
            </a:solidFill>
            <a:effectLst/>
            <a:latin typeface="Arial Narrow" panose="020B0606020202030204" pitchFamily="34" charset="0"/>
          </a:endParaRPr>
        </a:p>
      </dgm:t>
    </dgm:pt>
    <dgm:pt modelId="{FD2DCB84-AB76-4ED2-A853-BAE7BF71091A}" type="parTrans" cxnId="{4B3162AF-438B-4604-A68A-1C04590976DF}">
      <dgm:prSet/>
      <dgm:spPr/>
      <dgm:t>
        <a:bodyPr/>
        <a:lstStyle/>
        <a:p>
          <a:endParaRPr lang="es-ES_tradnl"/>
        </a:p>
      </dgm:t>
    </dgm:pt>
    <dgm:pt modelId="{94995C09-DE9F-41BC-B236-FE863F77E684}" type="sibTrans" cxnId="{4B3162AF-438B-4604-A68A-1C04590976DF}">
      <dgm:prSet/>
      <dgm:spPr/>
      <dgm:t>
        <a:bodyPr/>
        <a:lstStyle/>
        <a:p>
          <a:endParaRPr lang="es-ES_tradnl"/>
        </a:p>
      </dgm:t>
    </dgm:pt>
    <dgm:pt modelId="{271A381B-9508-493F-A986-67963F02D4FD}">
      <dgm:prSet phldrT="[Texto]" custT="1"/>
      <dgm:spPr>
        <a:solidFill>
          <a:schemeClr val="accent4">
            <a:lumMod val="20000"/>
            <a:lumOff val="80000"/>
          </a:schemeClr>
        </a:solidFill>
      </dgm:spPr>
      <dgm:t>
        <a:bodyPr/>
        <a:lstStyle/>
        <a:p>
          <a:r>
            <a:rPr lang="es-ES" sz="2800" b="1" dirty="0" smtClean="0">
              <a:solidFill>
                <a:schemeClr val="tx1">
                  <a:lumMod val="50000"/>
                </a:schemeClr>
              </a:solidFill>
              <a:effectLst/>
              <a:latin typeface="Arial Narrow" panose="020B0606020202030204" pitchFamily="34" charset="0"/>
            </a:rPr>
            <a:t>Objetivos c-LDL:</a:t>
          </a:r>
          <a:endParaRPr lang="es-ES" sz="2800" dirty="0" smtClean="0">
            <a:solidFill>
              <a:schemeClr val="tx1">
                <a:lumMod val="50000"/>
              </a:schemeClr>
            </a:solidFill>
            <a:effectLst/>
            <a:latin typeface="Arial Narrow" panose="020B0606020202030204" pitchFamily="34" charset="0"/>
          </a:endParaRPr>
        </a:p>
        <a:p>
          <a:r>
            <a:rPr lang="es-ES" sz="2800" dirty="0" smtClean="0">
              <a:solidFill>
                <a:srgbClr val="339933"/>
              </a:solidFill>
              <a:effectLst/>
              <a:latin typeface="Arial Narrow" panose="020B0606020202030204" pitchFamily="34" charset="0"/>
            </a:rPr>
            <a:t>&lt; </a:t>
          </a:r>
          <a:r>
            <a:rPr lang="es-ES" sz="2800" b="1" dirty="0" smtClean="0">
              <a:solidFill>
                <a:srgbClr val="339933"/>
              </a:solidFill>
              <a:effectLst/>
              <a:latin typeface="Arial Narrow" panose="020B0606020202030204" pitchFamily="34" charset="0"/>
            </a:rPr>
            <a:t>115 </a:t>
          </a:r>
          <a:r>
            <a:rPr lang="es-ES" sz="2800" b="0" dirty="0" smtClean="0">
              <a:solidFill>
                <a:srgbClr val="339933"/>
              </a:solidFill>
              <a:effectLst/>
              <a:latin typeface="Arial Narrow" panose="020B0606020202030204" pitchFamily="34" charset="0"/>
            </a:rPr>
            <a:t>mg/dl     </a:t>
          </a:r>
          <a:r>
            <a:rPr lang="es-ES" sz="2800" dirty="0" smtClean="0">
              <a:solidFill>
                <a:srgbClr val="339933"/>
              </a:solidFill>
              <a:effectLst/>
              <a:latin typeface="Arial Narrow" panose="020B0606020202030204" pitchFamily="34" charset="0"/>
            </a:rPr>
            <a:t>   </a:t>
          </a:r>
          <a:r>
            <a:rPr lang="es-ES" sz="2800" dirty="0" smtClean="0">
              <a:solidFill>
                <a:schemeClr val="accent6">
                  <a:lumMod val="75000"/>
                </a:schemeClr>
              </a:solidFill>
              <a:effectLst/>
              <a:latin typeface="Arial Narrow" panose="020B0606020202030204" pitchFamily="34" charset="0"/>
            </a:rPr>
            <a:t> &lt; </a:t>
          </a:r>
          <a:r>
            <a:rPr lang="es-ES" sz="2800" b="1" dirty="0" smtClean="0">
              <a:solidFill>
                <a:schemeClr val="accent6">
                  <a:lumMod val="75000"/>
                </a:schemeClr>
              </a:solidFill>
              <a:effectLst/>
              <a:latin typeface="Arial Narrow" panose="020B0606020202030204" pitchFamily="34" charset="0"/>
            </a:rPr>
            <a:t>100 </a:t>
          </a:r>
          <a:r>
            <a:rPr lang="es-ES" sz="2800" b="0" dirty="0" smtClean="0">
              <a:solidFill>
                <a:schemeClr val="accent6">
                  <a:lumMod val="75000"/>
                </a:schemeClr>
              </a:solidFill>
              <a:effectLst/>
              <a:latin typeface="Arial Narrow" panose="020B0606020202030204" pitchFamily="34" charset="0"/>
            </a:rPr>
            <a:t>mg/dl</a:t>
          </a:r>
          <a:r>
            <a:rPr lang="es-ES" sz="2800" b="1" dirty="0" smtClean="0">
              <a:solidFill>
                <a:schemeClr val="accent6">
                  <a:lumMod val="75000"/>
                </a:schemeClr>
              </a:solidFill>
              <a:effectLst/>
              <a:latin typeface="Arial Narrow" panose="020B0606020202030204" pitchFamily="34" charset="0"/>
            </a:rPr>
            <a:t>  </a:t>
          </a:r>
          <a:r>
            <a:rPr lang="es-ES" sz="2800" dirty="0" smtClean="0">
              <a:solidFill>
                <a:schemeClr val="accent6">
                  <a:lumMod val="75000"/>
                </a:schemeClr>
              </a:solidFill>
              <a:effectLst/>
              <a:latin typeface="Arial Narrow" panose="020B0606020202030204" pitchFamily="34" charset="0"/>
            </a:rPr>
            <a:t>      </a:t>
          </a:r>
          <a:r>
            <a:rPr lang="es-ES" sz="2800" dirty="0" smtClean="0">
              <a:solidFill>
                <a:srgbClr val="C00000"/>
              </a:solidFill>
              <a:effectLst/>
              <a:latin typeface="Arial Narrow" panose="020B0606020202030204" pitchFamily="34" charset="0"/>
            </a:rPr>
            <a:t>&lt; </a:t>
          </a:r>
          <a:r>
            <a:rPr lang="es-ES" sz="2800" b="1" dirty="0" smtClean="0">
              <a:solidFill>
                <a:srgbClr val="C00000"/>
              </a:solidFill>
              <a:effectLst/>
              <a:latin typeface="Arial Narrow" panose="020B0606020202030204" pitchFamily="34" charset="0"/>
            </a:rPr>
            <a:t>70</a:t>
          </a:r>
          <a:r>
            <a:rPr lang="es-ES" sz="2800" dirty="0" smtClean="0">
              <a:solidFill>
                <a:srgbClr val="C00000"/>
              </a:solidFill>
              <a:effectLst/>
              <a:latin typeface="Arial Narrow" panose="020B0606020202030204" pitchFamily="34" charset="0"/>
            </a:rPr>
            <a:t> mg/dl</a:t>
          </a:r>
          <a:endParaRPr lang="es-ES_tradnl" sz="2800" dirty="0">
            <a:solidFill>
              <a:srgbClr val="C00000"/>
            </a:solidFill>
            <a:effectLst/>
            <a:latin typeface="Arial Narrow" panose="020B0606020202030204" pitchFamily="34" charset="0"/>
          </a:endParaRPr>
        </a:p>
      </dgm:t>
    </dgm:pt>
    <dgm:pt modelId="{176BF7C0-47CF-402F-9D41-AA1B87CFD84C}" type="parTrans" cxnId="{C3EAED8C-F236-4C09-8934-74B06AA59D93}">
      <dgm:prSet/>
      <dgm:spPr/>
      <dgm:t>
        <a:bodyPr/>
        <a:lstStyle/>
        <a:p>
          <a:endParaRPr lang="es-ES_tradnl"/>
        </a:p>
      </dgm:t>
    </dgm:pt>
    <dgm:pt modelId="{B5D8ED8C-C448-4AF1-998D-2A98A34C36E9}" type="sibTrans" cxnId="{C3EAED8C-F236-4C09-8934-74B06AA59D93}">
      <dgm:prSet/>
      <dgm:spPr/>
      <dgm:t>
        <a:bodyPr/>
        <a:lstStyle/>
        <a:p>
          <a:endParaRPr lang="es-ES_tradnl"/>
        </a:p>
      </dgm:t>
    </dgm:pt>
    <dgm:pt modelId="{549758B6-99AC-4D28-BAA7-F49E0A9D52EB}">
      <dgm:prSet phldrT="[Texto]" custT="1"/>
      <dgm:spPr/>
      <dgm:t>
        <a:bodyPr/>
        <a:lstStyle/>
        <a:p>
          <a:r>
            <a:rPr lang="es-ES" sz="3200" b="1" dirty="0" smtClean="0">
              <a:effectLst>
                <a:outerShdw blurRad="38100" dist="38100" dir="2700000" algn="tl">
                  <a:srgbClr val="000000">
                    <a:alpha val="43137"/>
                  </a:srgbClr>
                </a:outerShdw>
              </a:effectLst>
              <a:latin typeface="Arial Narrow" panose="020B0606020202030204" pitchFamily="34" charset="0"/>
            </a:rPr>
            <a:t>Estatinas</a:t>
          </a:r>
        </a:p>
        <a:p>
          <a:r>
            <a:rPr lang="es-ES" sz="3200" b="1" dirty="0" smtClean="0">
              <a:effectLst>
                <a:outerShdw blurRad="38100" dist="38100" dir="2700000" algn="tl">
                  <a:srgbClr val="000000">
                    <a:alpha val="43137"/>
                  </a:srgbClr>
                </a:outerShdw>
              </a:effectLst>
              <a:latin typeface="Arial Narrow" panose="020B0606020202030204" pitchFamily="34" charset="0"/>
            </a:rPr>
            <a:t>Combinaciones</a:t>
          </a:r>
          <a:endParaRPr lang="es-ES_tradnl" sz="3200" b="1" dirty="0">
            <a:effectLst>
              <a:outerShdw blurRad="38100" dist="38100" dir="2700000" algn="tl">
                <a:srgbClr val="000000">
                  <a:alpha val="43137"/>
                </a:srgbClr>
              </a:outerShdw>
            </a:effectLst>
            <a:latin typeface="Arial Narrow" panose="020B0606020202030204" pitchFamily="34" charset="0"/>
          </a:endParaRPr>
        </a:p>
      </dgm:t>
    </dgm:pt>
    <dgm:pt modelId="{1948C2C1-4AE6-454F-B379-5B1E22C6E06F}" type="parTrans" cxnId="{9AB1698C-D86F-45D9-A069-6EB60FECF5FB}">
      <dgm:prSet/>
      <dgm:spPr/>
      <dgm:t>
        <a:bodyPr/>
        <a:lstStyle/>
        <a:p>
          <a:endParaRPr lang="es-ES_tradnl"/>
        </a:p>
      </dgm:t>
    </dgm:pt>
    <dgm:pt modelId="{1EBF954F-9406-4AC4-88DE-4E0F40A1C061}" type="sibTrans" cxnId="{9AB1698C-D86F-45D9-A069-6EB60FECF5FB}">
      <dgm:prSet/>
      <dgm:spPr/>
      <dgm:t>
        <a:bodyPr/>
        <a:lstStyle/>
        <a:p>
          <a:endParaRPr lang="es-ES_tradnl"/>
        </a:p>
      </dgm:t>
    </dgm:pt>
    <dgm:pt modelId="{DAFC6BC3-8E15-4F60-BD8A-D8413587729A}" type="pres">
      <dgm:prSet presAssocID="{AF244321-0C1A-4986-B6F8-0169F37C747E}" presName="Name0" presStyleCnt="0">
        <dgm:presLayoutVars>
          <dgm:dir/>
          <dgm:animLvl val="lvl"/>
          <dgm:resizeHandles val="exact"/>
        </dgm:presLayoutVars>
      </dgm:prSet>
      <dgm:spPr/>
    </dgm:pt>
    <dgm:pt modelId="{28103199-CAA4-47EE-942B-02F4EF3C8A1C}" type="pres">
      <dgm:prSet presAssocID="{75E3A5EC-F9F4-4444-A647-C4D75E661E23}" presName="linNode" presStyleCnt="0"/>
      <dgm:spPr/>
    </dgm:pt>
    <dgm:pt modelId="{32D2D196-637A-4999-A07A-CBC1A0FCD0D5}" type="pres">
      <dgm:prSet presAssocID="{75E3A5EC-F9F4-4444-A647-C4D75E661E23}" presName="parentText" presStyleLbl="node1" presStyleIdx="0" presStyleCnt="3" custScaleX="211638">
        <dgm:presLayoutVars>
          <dgm:chMax val="1"/>
          <dgm:bulletEnabled val="1"/>
        </dgm:presLayoutVars>
      </dgm:prSet>
      <dgm:spPr/>
      <dgm:t>
        <a:bodyPr/>
        <a:lstStyle/>
        <a:p>
          <a:endParaRPr lang="es-ES_tradnl"/>
        </a:p>
      </dgm:t>
    </dgm:pt>
    <dgm:pt modelId="{49CA7A65-BB58-4EF9-AF73-DCE82EFAF581}" type="pres">
      <dgm:prSet presAssocID="{94995C09-DE9F-41BC-B236-FE863F77E684}" presName="sp" presStyleCnt="0"/>
      <dgm:spPr/>
    </dgm:pt>
    <dgm:pt modelId="{1E786481-6898-4A2E-B9B1-4E0B23F21249}" type="pres">
      <dgm:prSet presAssocID="{271A381B-9508-493F-A986-67963F02D4FD}" presName="linNode" presStyleCnt="0"/>
      <dgm:spPr/>
    </dgm:pt>
    <dgm:pt modelId="{5132BF08-B30D-470E-B226-B6A33B8A3A2F}" type="pres">
      <dgm:prSet presAssocID="{271A381B-9508-493F-A986-67963F02D4FD}" presName="parentText" presStyleLbl="node1" presStyleIdx="1" presStyleCnt="3" custScaleX="211638">
        <dgm:presLayoutVars>
          <dgm:chMax val="1"/>
          <dgm:bulletEnabled val="1"/>
        </dgm:presLayoutVars>
      </dgm:prSet>
      <dgm:spPr/>
      <dgm:t>
        <a:bodyPr/>
        <a:lstStyle/>
        <a:p>
          <a:endParaRPr lang="es-ES_tradnl"/>
        </a:p>
      </dgm:t>
    </dgm:pt>
    <dgm:pt modelId="{F0EF06E6-5563-4985-9996-E2712AD2BC0D}" type="pres">
      <dgm:prSet presAssocID="{B5D8ED8C-C448-4AF1-998D-2A98A34C36E9}" presName="sp" presStyleCnt="0"/>
      <dgm:spPr/>
    </dgm:pt>
    <dgm:pt modelId="{E07A1492-A356-4E49-B4A8-748EA6268158}" type="pres">
      <dgm:prSet presAssocID="{549758B6-99AC-4D28-BAA7-F49E0A9D52EB}" presName="linNode" presStyleCnt="0"/>
      <dgm:spPr/>
    </dgm:pt>
    <dgm:pt modelId="{CFFF9E4B-D7CF-4414-91C0-2F79F0340C81}" type="pres">
      <dgm:prSet presAssocID="{549758B6-99AC-4D28-BAA7-F49E0A9D52EB}" presName="parentText" presStyleLbl="node1" presStyleIdx="2" presStyleCnt="3" custScaleX="210074">
        <dgm:presLayoutVars>
          <dgm:chMax val="1"/>
          <dgm:bulletEnabled val="1"/>
        </dgm:presLayoutVars>
      </dgm:prSet>
      <dgm:spPr/>
      <dgm:t>
        <a:bodyPr/>
        <a:lstStyle/>
        <a:p>
          <a:endParaRPr lang="es-ES_tradnl"/>
        </a:p>
      </dgm:t>
    </dgm:pt>
  </dgm:ptLst>
  <dgm:cxnLst>
    <dgm:cxn modelId="{8F586CED-F584-4747-AFFA-0269553ABADA}" type="presOf" srcId="{549758B6-99AC-4D28-BAA7-F49E0A9D52EB}" destId="{CFFF9E4B-D7CF-4414-91C0-2F79F0340C81}" srcOrd="0" destOrd="0" presId="urn:microsoft.com/office/officeart/2005/8/layout/vList5"/>
    <dgm:cxn modelId="{CCB6D53F-40A8-4C7D-B4A3-C41E2B066B09}" type="presOf" srcId="{271A381B-9508-493F-A986-67963F02D4FD}" destId="{5132BF08-B30D-470E-B226-B6A33B8A3A2F}" srcOrd="0" destOrd="0" presId="urn:microsoft.com/office/officeart/2005/8/layout/vList5"/>
    <dgm:cxn modelId="{4B3162AF-438B-4604-A68A-1C04590976DF}" srcId="{AF244321-0C1A-4986-B6F8-0169F37C747E}" destId="{75E3A5EC-F9F4-4444-A647-C4D75E661E23}" srcOrd="0" destOrd="0" parTransId="{FD2DCB84-AB76-4ED2-A853-BAE7BF71091A}" sibTransId="{94995C09-DE9F-41BC-B236-FE863F77E684}"/>
    <dgm:cxn modelId="{C3EAED8C-F236-4C09-8934-74B06AA59D93}" srcId="{AF244321-0C1A-4986-B6F8-0169F37C747E}" destId="{271A381B-9508-493F-A986-67963F02D4FD}" srcOrd="1" destOrd="0" parTransId="{176BF7C0-47CF-402F-9D41-AA1B87CFD84C}" sibTransId="{B5D8ED8C-C448-4AF1-998D-2A98A34C36E9}"/>
    <dgm:cxn modelId="{8D646712-FDE9-49F7-A795-3402FEE279FC}" type="presOf" srcId="{75E3A5EC-F9F4-4444-A647-C4D75E661E23}" destId="{32D2D196-637A-4999-A07A-CBC1A0FCD0D5}" srcOrd="0" destOrd="0" presId="urn:microsoft.com/office/officeart/2005/8/layout/vList5"/>
    <dgm:cxn modelId="{2CB21F01-46E6-44E7-A5C6-76DF4D03D75B}" type="presOf" srcId="{AF244321-0C1A-4986-B6F8-0169F37C747E}" destId="{DAFC6BC3-8E15-4F60-BD8A-D8413587729A}" srcOrd="0" destOrd="0" presId="urn:microsoft.com/office/officeart/2005/8/layout/vList5"/>
    <dgm:cxn modelId="{9AB1698C-D86F-45D9-A069-6EB60FECF5FB}" srcId="{AF244321-0C1A-4986-B6F8-0169F37C747E}" destId="{549758B6-99AC-4D28-BAA7-F49E0A9D52EB}" srcOrd="2" destOrd="0" parTransId="{1948C2C1-4AE6-454F-B379-5B1E22C6E06F}" sibTransId="{1EBF954F-9406-4AC4-88DE-4E0F40A1C061}"/>
    <dgm:cxn modelId="{BC6FB6F0-E379-4F3E-9DC8-B17AFEE1C5E2}" type="presParOf" srcId="{DAFC6BC3-8E15-4F60-BD8A-D8413587729A}" destId="{28103199-CAA4-47EE-942B-02F4EF3C8A1C}" srcOrd="0" destOrd="0" presId="urn:microsoft.com/office/officeart/2005/8/layout/vList5"/>
    <dgm:cxn modelId="{FDA5DBEB-BADB-4E0C-A0E1-EDB88CEB853C}" type="presParOf" srcId="{28103199-CAA4-47EE-942B-02F4EF3C8A1C}" destId="{32D2D196-637A-4999-A07A-CBC1A0FCD0D5}" srcOrd="0" destOrd="0" presId="urn:microsoft.com/office/officeart/2005/8/layout/vList5"/>
    <dgm:cxn modelId="{5020FC7B-F898-471F-9C05-86266C54089C}" type="presParOf" srcId="{DAFC6BC3-8E15-4F60-BD8A-D8413587729A}" destId="{49CA7A65-BB58-4EF9-AF73-DCE82EFAF581}" srcOrd="1" destOrd="0" presId="urn:microsoft.com/office/officeart/2005/8/layout/vList5"/>
    <dgm:cxn modelId="{07CA228D-B8E8-4A51-9D36-08FAA47734A7}" type="presParOf" srcId="{DAFC6BC3-8E15-4F60-BD8A-D8413587729A}" destId="{1E786481-6898-4A2E-B9B1-4E0B23F21249}" srcOrd="2" destOrd="0" presId="urn:microsoft.com/office/officeart/2005/8/layout/vList5"/>
    <dgm:cxn modelId="{ED359029-52D9-4DE4-AE47-CDF84DCF9781}" type="presParOf" srcId="{1E786481-6898-4A2E-B9B1-4E0B23F21249}" destId="{5132BF08-B30D-470E-B226-B6A33B8A3A2F}" srcOrd="0" destOrd="0" presId="urn:microsoft.com/office/officeart/2005/8/layout/vList5"/>
    <dgm:cxn modelId="{93C0A8CB-1DB7-4240-BEAC-FAF7E1CCCF81}" type="presParOf" srcId="{DAFC6BC3-8E15-4F60-BD8A-D8413587729A}" destId="{F0EF06E6-5563-4985-9996-E2712AD2BC0D}" srcOrd="3" destOrd="0" presId="urn:microsoft.com/office/officeart/2005/8/layout/vList5"/>
    <dgm:cxn modelId="{C3A4A7E1-2AFB-43D9-9897-677B3125E001}" type="presParOf" srcId="{DAFC6BC3-8E15-4F60-BD8A-D8413587729A}" destId="{E07A1492-A356-4E49-B4A8-748EA6268158}" srcOrd="4" destOrd="0" presId="urn:microsoft.com/office/officeart/2005/8/layout/vList5"/>
    <dgm:cxn modelId="{571A794C-8707-461A-872B-D1A804F30C87}" type="presParOf" srcId="{E07A1492-A356-4E49-B4A8-748EA6268158}" destId="{CFFF9E4B-D7CF-4414-91C0-2F79F0340C8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D196-637A-4999-A07A-CBC1A0FCD0D5}">
      <dsp:nvSpPr>
        <dsp:cNvPr id="0" name=""/>
        <dsp:cNvSpPr/>
      </dsp:nvSpPr>
      <dsp:spPr>
        <a:xfrm>
          <a:off x="985856" y="2201"/>
          <a:ext cx="6309206" cy="1453267"/>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lumMod val="50000"/>
                </a:schemeClr>
              </a:solidFill>
              <a:effectLst/>
              <a:latin typeface="Arial Narrow" panose="020B0606020202030204" pitchFamily="34" charset="0"/>
            </a:rPr>
            <a:t>RCV:</a:t>
          </a:r>
        </a:p>
        <a:p>
          <a:pPr lvl="0" algn="ctr" defTabSz="1600200">
            <a:lnSpc>
              <a:spcPct val="90000"/>
            </a:lnSpc>
            <a:spcBef>
              <a:spcPct val="0"/>
            </a:spcBef>
            <a:spcAft>
              <a:spcPct val="35000"/>
            </a:spcAft>
          </a:pPr>
          <a:r>
            <a:rPr lang="es-ES" sz="2800" b="1" kern="1200" dirty="0" smtClean="0">
              <a:solidFill>
                <a:srgbClr val="339933"/>
              </a:solidFill>
              <a:effectLst/>
              <a:latin typeface="Arial Narrow" panose="020B0606020202030204" pitchFamily="34" charset="0"/>
            </a:rPr>
            <a:t>Moderado</a:t>
          </a:r>
          <a:r>
            <a:rPr lang="es-ES" sz="2800" b="1" kern="1200" dirty="0" smtClean="0">
              <a:solidFill>
                <a:schemeClr val="bg1"/>
              </a:solidFill>
              <a:effectLst/>
              <a:latin typeface="Arial Narrow" panose="020B0606020202030204" pitchFamily="34" charset="0"/>
            </a:rPr>
            <a:t>	            </a:t>
          </a:r>
          <a:r>
            <a:rPr lang="es-ES" sz="2800" b="1" kern="1200" dirty="0" smtClean="0">
              <a:solidFill>
                <a:schemeClr val="accent6">
                  <a:lumMod val="75000"/>
                </a:schemeClr>
              </a:solidFill>
              <a:effectLst/>
              <a:latin typeface="Arial Narrow" panose="020B0606020202030204" pitchFamily="34" charset="0"/>
            </a:rPr>
            <a:t>Alto             </a:t>
          </a:r>
          <a:r>
            <a:rPr lang="es-ES" sz="2800" b="1" kern="1200" dirty="0" smtClean="0">
              <a:solidFill>
                <a:srgbClr val="C00000"/>
              </a:solidFill>
              <a:effectLst/>
              <a:latin typeface="Arial Narrow" panose="020B0606020202030204" pitchFamily="34" charset="0"/>
            </a:rPr>
            <a:t>Muy Alto</a:t>
          </a:r>
          <a:endParaRPr lang="es-ES_tradnl" sz="2800" b="1" kern="1200" dirty="0">
            <a:solidFill>
              <a:srgbClr val="C00000"/>
            </a:solidFill>
            <a:effectLst/>
            <a:latin typeface="Arial Narrow" panose="020B0606020202030204" pitchFamily="34" charset="0"/>
          </a:endParaRPr>
        </a:p>
      </dsp:txBody>
      <dsp:txXfrm>
        <a:off x="1056799" y="73144"/>
        <a:ext cx="6167320" cy="1311381"/>
      </dsp:txXfrm>
    </dsp:sp>
    <dsp:sp modelId="{5132BF08-B30D-470E-B226-B6A33B8A3A2F}">
      <dsp:nvSpPr>
        <dsp:cNvPr id="0" name=""/>
        <dsp:cNvSpPr/>
      </dsp:nvSpPr>
      <dsp:spPr>
        <a:xfrm>
          <a:off x="985856" y="1528132"/>
          <a:ext cx="6309206" cy="1453267"/>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1">
                  <a:lumMod val="50000"/>
                </a:schemeClr>
              </a:solidFill>
              <a:effectLst/>
              <a:latin typeface="Arial Narrow" panose="020B0606020202030204" pitchFamily="34" charset="0"/>
            </a:rPr>
            <a:t>Objetivos c-LDL:</a:t>
          </a:r>
          <a:endParaRPr lang="es-ES" sz="2800" kern="1200" dirty="0" smtClean="0">
            <a:solidFill>
              <a:schemeClr val="tx1">
                <a:lumMod val="50000"/>
              </a:schemeClr>
            </a:solidFill>
            <a:effectLst/>
            <a:latin typeface="Arial Narrow" panose="020B0606020202030204" pitchFamily="34" charset="0"/>
          </a:endParaRPr>
        </a:p>
        <a:p>
          <a:pPr lvl="0" algn="ctr" defTabSz="1244600">
            <a:lnSpc>
              <a:spcPct val="90000"/>
            </a:lnSpc>
            <a:spcBef>
              <a:spcPct val="0"/>
            </a:spcBef>
            <a:spcAft>
              <a:spcPct val="35000"/>
            </a:spcAft>
          </a:pPr>
          <a:r>
            <a:rPr lang="es-ES" sz="2800" kern="1200" dirty="0" smtClean="0">
              <a:solidFill>
                <a:srgbClr val="339933"/>
              </a:solidFill>
              <a:effectLst/>
              <a:latin typeface="Arial Narrow" panose="020B0606020202030204" pitchFamily="34" charset="0"/>
            </a:rPr>
            <a:t>&lt; </a:t>
          </a:r>
          <a:r>
            <a:rPr lang="es-ES" sz="2800" b="1" kern="1200" dirty="0" smtClean="0">
              <a:solidFill>
                <a:srgbClr val="339933"/>
              </a:solidFill>
              <a:effectLst/>
              <a:latin typeface="Arial Narrow" panose="020B0606020202030204" pitchFamily="34" charset="0"/>
            </a:rPr>
            <a:t>115 </a:t>
          </a:r>
          <a:r>
            <a:rPr lang="es-ES" sz="2800" b="0" kern="1200" dirty="0" smtClean="0">
              <a:solidFill>
                <a:srgbClr val="339933"/>
              </a:solidFill>
              <a:effectLst/>
              <a:latin typeface="Arial Narrow" panose="020B0606020202030204" pitchFamily="34" charset="0"/>
            </a:rPr>
            <a:t>mg/dl     </a:t>
          </a:r>
          <a:r>
            <a:rPr lang="es-ES" sz="2800" kern="1200" dirty="0" smtClean="0">
              <a:solidFill>
                <a:srgbClr val="339933"/>
              </a:solidFill>
              <a:effectLst/>
              <a:latin typeface="Arial Narrow" panose="020B0606020202030204" pitchFamily="34" charset="0"/>
            </a:rPr>
            <a:t>   </a:t>
          </a:r>
          <a:r>
            <a:rPr lang="es-ES" sz="2800" kern="1200" dirty="0" smtClean="0">
              <a:solidFill>
                <a:schemeClr val="accent6">
                  <a:lumMod val="75000"/>
                </a:schemeClr>
              </a:solidFill>
              <a:effectLst/>
              <a:latin typeface="Arial Narrow" panose="020B0606020202030204" pitchFamily="34" charset="0"/>
            </a:rPr>
            <a:t> &lt; </a:t>
          </a:r>
          <a:r>
            <a:rPr lang="es-ES" sz="2800" b="1" kern="1200" dirty="0" smtClean="0">
              <a:solidFill>
                <a:schemeClr val="accent6">
                  <a:lumMod val="75000"/>
                </a:schemeClr>
              </a:solidFill>
              <a:effectLst/>
              <a:latin typeface="Arial Narrow" panose="020B0606020202030204" pitchFamily="34" charset="0"/>
            </a:rPr>
            <a:t>100 </a:t>
          </a:r>
          <a:r>
            <a:rPr lang="es-ES" sz="2800" b="0" kern="1200" dirty="0" smtClean="0">
              <a:solidFill>
                <a:schemeClr val="accent6">
                  <a:lumMod val="75000"/>
                </a:schemeClr>
              </a:solidFill>
              <a:effectLst/>
              <a:latin typeface="Arial Narrow" panose="020B0606020202030204" pitchFamily="34" charset="0"/>
            </a:rPr>
            <a:t>mg/dl</a:t>
          </a:r>
          <a:r>
            <a:rPr lang="es-ES" sz="2800" b="1" kern="1200" dirty="0" smtClean="0">
              <a:solidFill>
                <a:schemeClr val="accent6">
                  <a:lumMod val="75000"/>
                </a:schemeClr>
              </a:solidFill>
              <a:effectLst/>
              <a:latin typeface="Arial Narrow" panose="020B0606020202030204" pitchFamily="34" charset="0"/>
            </a:rPr>
            <a:t>  </a:t>
          </a:r>
          <a:r>
            <a:rPr lang="es-ES" sz="2800" kern="1200" dirty="0" smtClean="0">
              <a:solidFill>
                <a:schemeClr val="accent6">
                  <a:lumMod val="75000"/>
                </a:schemeClr>
              </a:solidFill>
              <a:effectLst/>
              <a:latin typeface="Arial Narrow" panose="020B0606020202030204" pitchFamily="34" charset="0"/>
            </a:rPr>
            <a:t>      </a:t>
          </a:r>
          <a:r>
            <a:rPr lang="es-ES" sz="2800" kern="1200" dirty="0" smtClean="0">
              <a:solidFill>
                <a:srgbClr val="C00000"/>
              </a:solidFill>
              <a:effectLst/>
              <a:latin typeface="Arial Narrow" panose="020B0606020202030204" pitchFamily="34" charset="0"/>
            </a:rPr>
            <a:t>&lt; </a:t>
          </a:r>
          <a:r>
            <a:rPr lang="es-ES" sz="2800" b="1" kern="1200" dirty="0" smtClean="0">
              <a:solidFill>
                <a:srgbClr val="C00000"/>
              </a:solidFill>
              <a:effectLst/>
              <a:latin typeface="Arial Narrow" panose="020B0606020202030204" pitchFamily="34" charset="0"/>
            </a:rPr>
            <a:t>70</a:t>
          </a:r>
          <a:r>
            <a:rPr lang="es-ES" sz="2800" kern="1200" dirty="0" smtClean="0">
              <a:solidFill>
                <a:srgbClr val="C00000"/>
              </a:solidFill>
              <a:effectLst/>
              <a:latin typeface="Arial Narrow" panose="020B0606020202030204" pitchFamily="34" charset="0"/>
            </a:rPr>
            <a:t> mg/dl</a:t>
          </a:r>
          <a:endParaRPr lang="es-ES_tradnl" sz="2800" kern="1200" dirty="0">
            <a:solidFill>
              <a:srgbClr val="C00000"/>
            </a:solidFill>
            <a:effectLst/>
            <a:latin typeface="Arial Narrow" panose="020B0606020202030204" pitchFamily="34" charset="0"/>
          </a:endParaRPr>
        </a:p>
      </dsp:txBody>
      <dsp:txXfrm>
        <a:off x="1056799" y="1599075"/>
        <a:ext cx="6167320" cy="1311381"/>
      </dsp:txXfrm>
    </dsp:sp>
    <dsp:sp modelId="{CFFF9E4B-D7CF-4414-91C0-2F79F0340C81}">
      <dsp:nvSpPr>
        <dsp:cNvPr id="0" name=""/>
        <dsp:cNvSpPr/>
      </dsp:nvSpPr>
      <dsp:spPr>
        <a:xfrm>
          <a:off x="985856" y="3054063"/>
          <a:ext cx="6262581" cy="145326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Arial Narrow" panose="020B0606020202030204" pitchFamily="34" charset="0"/>
            </a:rPr>
            <a:t>Estatinas</a:t>
          </a:r>
        </a:p>
        <a:p>
          <a:pPr lvl="0" algn="ctr"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Arial Narrow" panose="020B0606020202030204" pitchFamily="34" charset="0"/>
            </a:rPr>
            <a:t>Combinaciones</a:t>
          </a:r>
          <a:endParaRPr lang="es-ES_tradnl" sz="3200" b="1" kern="1200" dirty="0">
            <a:effectLst>
              <a:outerShdw blurRad="38100" dist="38100" dir="2700000" algn="tl">
                <a:srgbClr val="000000">
                  <a:alpha val="43137"/>
                </a:srgbClr>
              </a:outerShdw>
            </a:effectLst>
            <a:latin typeface="Arial Narrow" panose="020B0606020202030204" pitchFamily="34" charset="0"/>
          </a:endParaRPr>
        </a:p>
      </dsp:txBody>
      <dsp:txXfrm>
        <a:off x="1056799" y="3125006"/>
        <a:ext cx="6120695" cy="13113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E24C0-8DA0-4B34-B51E-AA39C517A17C}" type="datetimeFigureOut">
              <a:rPr lang="es-ES_tradnl" smtClean="0"/>
              <a:pPr/>
              <a:t>08/03/2017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67E33-5C42-455F-98B4-4730BA0C3ECE}" type="slidenum">
              <a:rPr lang="es-ES_tradnl" smtClean="0"/>
              <a:pPr/>
              <a:t>‹Nº›</a:t>
            </a:fld>
            <a:endParaRPr lang="es-ES_tradnl"/>
          </a:p>
        </p:txBody>
      </p:sp>
    </p:spTree>
    <p:extLst>
      <p:ext uri="{BB962C8B-B14F-4D97-AF65-F5344CB8AC3E}">
        <p14:creationId xmlns:p14="http://schemas.microsoft.com/office/powerpoint/2010/main" val="99864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_tradnl" dirty="0" smtClean="0">
                <a:latin typeface="Times New Roman" panose="02020603050405020304" pitchFamily="18" charset="0"/>
                <a:ea typeface="ＭＳ Ｐゴシック" panose="020B0600070205080204" pitchFamily="34" charset="-128"/>
              </a:rPr>
              <a:t>El tratamiento intensivo con estatinas también se asocia con mayor riesgo de desarrollo de diabetes en comparación con el tratamiento con dosis moderadas de estatinas. El balance sigue siendo favorable al uso de estatinas al menos en una relación aproximadamente 3:1. Por cada mil pacientes tratados intensivamente con estatinas se evitarían 6.5 eventos vasculares, frente a 2 nuevos casos de diabetes. </a:t>
            </a:r>
          </a:p>
          <a:p>
            <a:r>
              <a:rPr lang="es-ES" altLang="es-ES_tradnl" dirty="0" smtClean="0">
                <a:latin typeface="Times New Roman" panose="02020603050405020304" pitchFamily="18" charset="0"/>
                <a:ea typeface="ＭＳ Ｐゴシック" panose="020B0600070205080204" pitchFamily="34" charset="-128"/>
              </a:rPr>
              <a:t>El balance global es netamente favorable al uso de estatinas. Por tanto en pacientes de riesgo vascular moderado o elevado, el uso de estatinas está plenamente justificado y no debe suspenderse por el limitado riesgo de desarrollo de diabetes. </a:t>
            </a:r>
          </a:p>
          <a:p>
            <a:r>
              <a:rPr lang="es-ES" altLang="es-ES_tradnl" dirty="0" smtClean="0">
                <a:latin typeface="Times New Roman" panose="02020603050405020304" pitchFamily="18" charset="0"/>
                <a:ea typeface="ＭＳ Ｐゴシック" panose="020B0600070205080204" pitchFamily="34" charset="-128"/>
              </a:rPr>
              <a:t>El tratamiento con estatinas Interpretación se asocia con un riesgo ligeramente mayor de desarrollar diabetes, pero el riesgo es bajo , tanto en términos absolutos como en comparación con la reducción de eventos coronarios . La práctica clínica en pacientes con riesgo cardiovascular moderado o alto o enfermedad cardiovascular existente no debe cambiar .</a:t>
            </a:r>
          </a:p>
          <a:p>
            <a:endParaRPr lang="es-ES_tradnl"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10</a:t>
            </a:fld>
            <a:endParaRPr lang="es-ES_tradnl"/>
          </a:p>
        </p:txBody>
      </p:sp>
    </p:spTree>
    <p:extLst>
      <p:ext uri="{BB962C8B-B14F-4D97-AF65-F5344CB8AC3E}">
        <p14:creationId xmlns:p14="http://schemas.microsoft.com/office/powerpoint/2010/main" val="67089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_tradnl" dirty="0" smtClean="0">
                <a:latin typeface="Times New Roman" panose="02020603050405020304" pitchFamily="18" charset="0"/>
                <a:ea typeface="ＭＳ Ｐゴシック" panose="020B0600070205080204" pitchFamily="34" charset="-128"/>
              </a:rPr>
              <a:t>Posibles combinaciones para el tratamiento de las </a:t>
            </a:r>
            <a:r>
              <a:rPr lang="es-ES" altLang="es-ES_tradnl" dirty="0" err="1" smtClean="0">
                <a:latin typeface="Times New Roman" panose="02020603050405020304" pitchFamily="18" charset="0"/>
                <a:ea typeface="ＭＳ Ｐゴシック" panose="020B0600070205080204" pitchFamily="34" charset="-128"/>
              </a:rPr>
              <a:t>dislipemias</a:t>
            </a:r>
            <a:r>
              <a:rPr lang="es-ES" altLang="es-ES_tradnl" dirty="0" smtClean="0">
                <a:latin typeface="Times New Roman" panose="02020603050405020304" pitchFamily="18" charset="0"/>
                <a:ea typeface="ＭＳ Ｐゴシック" panose="020B0600070205080204" pitchFamily="34" charset="-128"/>
              </a:rPr>
              <a:t>. La asociación de un fármaco que inhibe la síntesis de colesterol (estatinas) con uno que disminuya la absorción intestinal de colesterol (Ezetimiba) o de ácidos biliares(resinas) tiene una eficacia muy elevada porque ambos mecanismos son complementarios y, por ello, existe una sinergia de acción entre ambos grupos de fármacos. Si no se alcanzan los objetivos del c-LDL con una estatina a dosis plena en monoterapia ,  puede asociarse ezetimiba o </a:t>
            </a:r>
            <a:r>
              <a:rPr lang="es-ES" altLang="es-ES_tradnl" dirty="0" err="1" smtClean="0">
                <a:latin typeface="Times New Roman" panose="02020603050405020304" pitchFamily="18" charset="0"/>
                <a:ea typeface="ＭＳ Ｐゴシック" panose="020B0600070205080204" pitchFamily="34" charset="-128"/>
              </a:rPr>
              <a:t>resina.Así,en</a:t>
            </a:r>
            <a:r>
              <a:rPr lang="es-ES" altLang="es-ES_tradnl" dirty="0" smtClean="0">
                <a:latin typeface="Times New Roman" panose="02020603050405020304" pitchFamily="18" charset="0"/>
                <a:ea typeface="ＭＳ Ｐゴシック" panose="020B0600070205080204" pitchFamily="34" charset="-128"/>
              </a:rPr>
              <a:t>  la Hipercolesterolemia familiar y en los Pacientes de muy alto riesgo que precisan de reducciones muy significativas de </a:t>
            </a:r>
            <a:r>
              <a:rPr lang="es-ES" altLang="es-ES_tradnl" dirty="0" err="1" smtClean="0">
                <a:latin typeface="Times New Roman" panose="02020603050405020304" pitchFamily="18" charset="0"/>
                <a:ea typeface="ＭＳ Ｐゴシック" panose="020B0600070205080204" pitchFamily="34" charset="-128"/>
              </a:rPr>
              <a:t>cLDL</a:t>
            </a:r>
            <a:r>
              <a:rPr lang="es-ES" altLang="es-ES_tradnl" dirty="0" smtClean="0">
                <a:latin typeface="Times New Roman" panose="02020603050405020304" pitchFamily="18" charset="0"/>
                <a:ea typeface="ＭＳ Ｐゴシック" panose="020B0600070205080204" pitchFamily="34" charset="-128"/>
              </a:rPr>
              <a:t> es muy frecuente que precisen terapia combinada de estatinas y Ezetimiba o Estatinas y Resinas. Esta asociación puede emplearse </a:t>
            </a:r>
            <a:r>
              <a:rPr lang="es-ES" altLang="es-ES_tradnl" dirty="0" err="1" smtClean="0">
                <a:latin typeface="Times New Roman" panose="02020603050405020304" pitchFamily="18" charset="0"/>
                <a:ea typeface="ＭＳ Ｐゴシック" panose="020B0600070205080204" pitchFamily="34" charset="-128"/>
              </a:rPr>
              <a:t>tambien</a:t>
            </a:r>
            <a:r>
              <a:rPr lang="es-ES" altLang="es-ES_tradnl" dirty="0" smtClean="0">
                <a:latin typeface="Times New Roman" panose="02020603050405020304" pitchFamily="18" charset="0"/>
                <a:ea typeface="ＭＳ Ｐゴシック" panose="020B0600070205080204" pitchFamily="34" charset="-128"/>
              </a:rPr>
              <a:t> en los casos de </a:t>
            </a:r>
            <a:r>
              <a:rPr lang="en-GB" altLang="es-ES_tradnl" dirty="0" err="1" smtClean="0">
                <a:latin typeface="Times New Roman" panose="02020603050405020304" pitchFamily="18" charset="0"/>
                <a:ea typeface="ＭＳ Ｐゴシック" panose="020B0600070205080204" pitchFamily="34" charset="-128"/>
              </a:rPr>
              <a:t>intolerancia</a:t>
            </a:r>
            <a:r>
              <a:rPr lang="en-GB" altLang="es-ES_tradnl" dirty="0" smtClean="0">
                <a:latin typeface="Times New Roman" panose="02020603050405020304" pitchFamily="18" charset="0"/>
                <a:ea typeface="ＭＳ Ｐゴシック" panose="020B0600070205080204" pitchFamily="34" charset="-128"/>
              </a:rPr>
              <a:t> a </a:t>
            </a:r>
            <a:r>
              <a:rPr lang="en-GB" altLang="es-ES_tradnl" dirty="0" err="1" smtClean="0">
                <a:latin typeface="Times New Roman" panose="02020603050405020304" pitchFamily="18" charset="0"/>
                <a:ea typeface="ＭＳ Ｐゴシック" panose="020B0600070205080204" pitchFamily="34" charset="-128"/>
              </a:rPr>
              <a:t>dosis</a:t>
            </a:r>
            <a:r>
              <a:rPr lang="en-GB" altLang="es-ES_tradnl" dirty="0" smtClean="0">
                <a:latin typeface="Times New Roman" panose="02020603050405020304" pitchFamily="18" charset="0"/>
                <a:ea typeface="ＭＳ Ｐゴシック" panose="020B0600070205080204" pitchFamily="34" charset="-128"/>
              </a:rPr>
              <a:t> </a:t>
            </a:r>
            <a:r>
              <a:rPr lang="en-GB" altLang="es-ES_tradnl" dirty="0" err="1" smtClean="0">
                <a:latin typeface="Times New Roman" panose="02020603050405020304" pitchFamily="18" charset="0"/>
                <a:ea typeface="ＭＳ Ｐゴシック" panose="020B0600070205080204" pitchFamily="34" charset="-128"/>
              </a:rPr>
              <a:t>altas</a:t>
            </a:r>
            <a:r>
              <a:rPr lang="en-GB" altLang="es-ES_tradnl" dirty="0" smtClean="0">
                <a:latin typeface="Times New Roman" panose="02020603050405020304" pitchFamily="18" charset="0"/>
                <a:ea typeface="ＭＳ Ｐゴシック" panose="020B0600070205080204" pitchFamily="34" charset="-128"/>
              </a:rPr>
              <a:t> de estatinas.</a:t>
            </a:r>
            <a:endParaRPr lang="en-GB" altLang="es-ES_tradnl" baseline="30000" dirty="0" smtClean="0">
              <a:latin typeface="Times New Roman" panose="02020603050405020304" pitchFamily="18" charset="0"/>
              <a:ea typeface="ＭＳ Ｐゴシック" panose="020B0600070205080204" pitchFamily="34" charset="-128"/>
            </a:endParaRPr>
          </a:p>
          <a:p>
            <a:pPr eaLnBrk="1" hangingPunct="1"/>
            <a:r>
              <a:rPr lang="es-ES" altLang="es-ES_tradnl" dirty="0" smtClean="0">
                <a:latin typeface="Times New Roman" panose="02020603050405020304" pitchFamily="18" charset="0"/>
                <a:ea typeface="ＭＳ Ｐゴシック" panose="020B0600070205080204" pitchFamily="34" charset="-128"/>
              </a:rPr>
              <a:t>También puede combinarse, estatina, ezetimiba y resina para conseguir una mayor reducción del </a:t>
            </a:r>
            <a:r>
              <a:rPr lang="es-ES" altLang="es-ES_tradnl" dirty="0" err="1" smtClean="0">
                <a:latin typeface="Times New Roman" panose="02020603050405020304" pitchFamily="18" charset="0"/>
                <a:ea typeface="ＭＳ Ｐゴシック" panose="020B0600070205080204" pitchFamily="34" charset="-128"/>
              </a:rPr>
              <a:t>cLDL,en</a:t>
            </a:r>
            <a:r>
              <a:rPr lang="es-ES" altLang="es-ES_tradnl" dirty="0" smtClean="0">
                <a:latin typeface="Times New Roman" panose="02020603050405020304" pitchFamily="18" charset="0"/>
                <a:ea typeface="ＭＳ Ｐゴシック" panose="020B0600070205080204" pitchFamily="34" charset="-128"/>
              </a:rPr>
              <a:t> los casos que no se consiguen objetivos con dos fármacos. Los. pacientes con </a:t>
            </a:r>
            <a:r>
              <a:rPr lang="es-ES" altLang="es-ES_tradnl" dirty="0" err="1" smtClean="0">
                <a:latin typeface="Times New Roman" panose="02020603050405020304" pitchFamily="18" charset="0"/>
                <a:ea typeface="ＭＳ Ｐゴシック" panose="020B0600070205080204" pitchFamily="34" charset="-128"/>
              </a:rPr>
              <a:t>Hiperlipemia</a:t>
            </a:r>
            <a:r>
              <a:rPr lang="es-ES" altLang="es-ES_tradnl" dirty="0" smtClean="0">
                <a:latin typeface="Times New Roman" panose="02020603050405020304" pitchFamily="18" charset="0"/>
                <a:ea typeface="ＭＳ Ｐゴシック" panose="020B0600070205080204" pitchFamily="34" charset="-128"/>
              </a:rPr>
              <a:t> familiar combinada se pueden beneficiar de un tratamiento combinado de Estatinas y Fibratos al igual que  los que presentan  Enfermedad coronaria y </a:t>
            </a:r>
            <a:r>
              <a:rPr lang="es-ES" altLang="es-ES_tradnl" dirty="0" err="1" smtClean="0">
                <a:latin typeface="Times New Roman" panose="02020603050405020304" pitchFamily="18" charset="0"/>
                <a:ea typeface="ＭＳ Ｐゴシック" panose="020B0600070205080204" pitchFamily="34" charset="-128"/>
              </a:rPr>
              <a:t>cHDL</a:t>
            </a:r>
            <a:r>
              <a:rPr lang="es-ES" altLang="es-ES_tradnl" dirty="0" smtClean="0">
                <a:latin typeface="Times New Roman" panose="02020603050405020304" pitchFamily="18" charset="0"/>
                <a:ea typeface="ＭＳ Ｐゴシック" panose="020B0600070205080204" pitchFamily="34" charset="-128"/>
              </a:rPr>
              <a:t> bajo. En la asociación de Estatinas con Fibratos está contraindicado el uso de </a:t>
            </a:r>
            <a:r>
              <a:rPr lang="es-ES" altLang="es-ES_tradnl" dirty="0" err="1" smtClean="0">
                <a:latin typeface="Times New Roman" panose="02020603050405020304" pitchFamily="18" charset="0"/>
                <a:ea typeface="ＭＳ Ｐゴシック" panose="020B0600070205080204" pitchFamily="34" charset="-128"/>
              </a:rPr>
              <a:t>Gemfibrozilo</a:t>
            </a:r>
            <a:r>
              <a:rPr lang="es-ES" altLang="es-ES_tradnl" dirty="0" smtClean="0">
                <a:latin typeface="Times New Roman" panose="02020603050405020304" pitchFamily="18" charset="0"/>
                <a:ea typeface="ＭＳ Ｐゴシック" panose="020B0600070205080204" pitchFamily="34" charset="-128"/>
              </a:rPr>
              <a:t> por el mayor riesgo de desarrollar miopatía. En los casos de dislipemia mixta en los que no se puedan </a:t>
            </a:r>
            <a:r>
              <a:rPr lang="es-ES" altLang="es-ES_tradnl" dirty="0" err="1" smtClean="0">
                <a:latin typeface="Times New Roman" panose="02020603050405020304" pitchFamily="18" charset="0"/>
                <a:ea typeface="ＭＳ Ｐゴシック" panose="020B0600070205080204" pitchFamily="34" charset="-128"/>
              </a:rPr>
              <a:t>utiizar</a:t>
            </a:r>
            <a:r>
              <a:rPr lang="es-ES" altLang="es-ES_tradnl" dirty="0" smtClean="0">
                <a:latin typeface="Times New Roman" panose="02020603050405020304" pitchFamily="18" charset="0"/>
                <a:ea typeface="ＭＳ Ｐゴシック" panose="020B0600070205080204" pitchFamily="34" charset="-128"/>
              </a:rPr>
              <a:t> estatinas se podría valorar asociar resinas y/o ezetimiba a los fibratos.</a:t>
            </a:r>
            <a:endParaRPr lang="en-US" altLang="es-ES_tradnl" baseline="30000"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41</a:t>
            </a:fld>
            <a:endParaRPr lang="es-ES_tradnl"/>
          </a:p>
        </p:txBody>
      </p:sp>
    </p:spTree>
    <p:extLst>
      <p:ext uri="{BB962C8B-B14F-4D97-AF65-F5344CB8AC3E}">
        <p14:creationId xmlns:p14="http://schemas.microsoft.com/office/powerpoint/2010/main" val="11662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correcta:</a:t>
            </a:r>
          </a:p>
          <a:p>
            <a:r>
              <a:rPr lang="es-ES" dirty="0" smtClean="0"/>
              <a:t>Aumento de la absorción del colesterol.</a:t>
            </a:r>
          </a:p>
          <a:p>
            <a:endParaRPr lang="es-ES"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13</a:t>
            </a:fld>
            <a:endParaRPr lang="es-ES_tradnl"/>
          </a:p>
        </p:txBody>
      </p:sp>
    </p:spTree>
    <p:extLst>
      <p:ext uri="{BB962C8B-B14F-4D97-AF65-F5344CB8AC3E}">
        <p14:creationId xmlns:p14="http://schemas.microsoft.com/office/powerpoint/2010/main" val="170784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Respuesta correcta:</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2400" dirty="0" err="1" smtClean="0">
                <a:solidFill>
                  <a:srgbClr val="000000"/>
                </a:solidFill>
              </a:rPr>
              <a:t>Estatinas</a:t>
            </a:r>
            <a:r>
              <a:rPr lang="es-ES" sz="2400" dirty="0" smtClean="0">
                <a:solidFill>
                  <a:srgbClr val="000000"/>
                </a:solidFill>
              </a:rPr>
              <a:t> y </a:t>
            </a:r>
            <a:r>
              <a:rPr lang="es-ES" sz="2400" dirty="0" err="1" smtClean="0">
                <a:solidFill>
                  <a:srgbClr val="000000"/>
                </a:solidFill>
              </a:rPr>
              <a:t>ezetimiba</a:t>
            </a:r>
            <a:r>
              <a:rPr lang="es-ES" sz="2400" dirty="0" smtClean="0">
                <a:solidFill>
                  <a:srgbClr val="000000"/>
                </a:solidFill>
              </a:rPr>
              <a:t>.</a:t>
            </a:r>
          </a:p>
          <a:p>
            <a:endParaRPr lang="es-ES"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16</a:t>
            </a:fld>
            <a:endParaRPr lang="es-ES_tradnl"/>
          </a:p>
        </p:txBody>
      </p:sp>
    </p:spTree>
    <p:extLst>
      <p:ext uri="{BB962C8B-B14F-4D97-AF65-F5344CB8AC3E}">
        <p14:creationId xmlns:p14="http://schemas.microsoft.com/office/powerpoint/2010/main" val="309744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Respuesta correcta:</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2400" dirty="0" err="1" smtClean="0">
                <a:solidFill>
                  <a:srgbClr val="000000"/>
                </a:solidFill>
              </a:rPr>
              <a:t>Estatinas</a:t>
            </a:r>
            <a:r>
              <a:rPr lang="es-ES" sz="2400" dirty="0" smtClean="0">
                <a:solidFill>
                  <a:srgbClr val="000000"/>
                </a:solidFill>
              </a:rPr>
              <a:t> y </a:t>
            </a:r>
            <a:r>
              <a:rPr lang="es-ES" sz="2400" dirty="0" err="1" smtClean="0">
                <a:solidFill>
                  <a:srgbClr val="000000"/>
                </a:solidFill>
              </a:rPr>
              <a:t>ezetimiba</a:t>
            </a:r>
            <a:r>
              <a:rPr lang="es-ES" sz="2400" dirty="0" smtClean="0">
                <a:solidFill>
                  <a:srgbClr val="000000"/>
                </a:solidFill>
              </a:rPr>
              <a:t>.</a:t>
            </a:r>
          </a:p>
          <a:p>
            <a:endParaRPr lang="es-ES"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19</a:t>
            </a:fld>
            <a:endParaRPr lang="es-ES_tradnl"/>
          </a:p>
        </p:txBody>
      </p:sp>
    </p:spTree>
    <p:extLst>
      <p:ext uri="{BB962C8B-B14F-4D97-AF65-F5344CB8AC3E}">
        <p14:creationId xmlns:p14="http://schemas.microsoft.com/office/powerpoint/2010/main" val="1198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Respuesta correcta:</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2400" dirty="0" smtClean="0">
                <a:solidFill>
                  <a:srgbClr val="000000"/>
                </a:solidFill>
              </a:rPr>
              <a:t>Añadir </a:t>
            </a:r>
            <a:r>
              <a:rPr lang="es-ES" sz="2400" dirty="0" err="1" smtClean="0">
                <a:solidFill>
                  <a:srgbClr val="000000"/>
                </a:solidFill>
              </a:rPr>
              <a:t>fenofibrato</a:t>
            </a:r>
            <a:r>
              <a:rPr lang="es-ES" sz="2400" dirty="0" smtClean="0">
                <a:solidFill>
                  <a:srgbClr val="000000"/>
                </a:solidFill>
              </a:rPr>
              <a:t> 160 mg/día.</a:t>
            </a:r>
          </a:p>
          <a:p>
            <a:endParaRPr lang="es-ES"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22</a:t>
            </a:fld>
            <a:endParaRPr lang="es-ES_tradnl"/>
          </a:p>
        </p:txBody>
      </p:sp>
    </p:spTree>
    <p:extLst>
      <p:ext uri="{BB962C8B-B14F-4D97-AF65-F5344CB8AC3E}">
        <p14:creationId xmlns:p14="http://schemas.microsoft.com/office/powerpoint/2010/main" val="261208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Respuesta correcta:</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2400" dirty="0" smtClean="0">
                <a:solidFill>
                  <a:srgbClr val="000000"/>
                </a:solidFill>
              </a:rPr>
              <a:t>Añadir </a:t>
            </a:r>
            <a:r>
              <a:rPr lang="es-ES" sz="2400" dirty="0" err="1" smtClean="0">
                <a:solidFill>
                  <a:srgbClr val="000000"/>
                </a:solidFill>
              </a:rPr>
              <a:t>resincolestiramina</a:t>
            </a:r>
            <a:r>
              <a:rPr lang="es-ES" sz="2400" dirty="0" smtClean="0">
                <a:solidFill>
                  <a:srgbClr val="000000"/>
                </a:solidFill>
              </a:rPr>
              <a:t> 12 g/día.</a:t>
            </a:r>
          </a:p>
          <a:p>
            <a:endParaRPr lang="es-ES"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30</a:t>
            </a:fld>
            <a:endParaRPr lang="es-ES_tradnl"/>
          </a:p>
        </p:txBody>
      </p:sp>
    </p:spTree>
    <p:extLst>
      <p:ext uri="{BB962C8B-B14F-4D97-AF65-F5344CB8AC3E}">
        <p14:creationId xmlns:p14="http://schemas.microsoft.com/office/powerpoint/2010/main" val="425886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0"/>
              </a:spcBef>
              <a:tabLst>
                <a:tab pos="227013" algn="l"/>
              </a:tabLst>
            </a:pPr>
            <a:r>
              <a:rPr lang="en-US" altLang="es-ES_tradnl" sz="1200" dirty="0" smtClean="0"/>
              <a:t>Las </a:t>
            </a:r>
            <a:r>
              <a:rPr lang="en-US" altLang="es-ES_tradnl" sz="1200" dirty="0" err="1" smtClean="0"/>
              <a:t>resinas</a:t>
            </a:r>
            <a:r>
              <a:rPr lang="en-US" altLang="es-ES_tradnl" sz="1200" dirty="0" smtClean="0"/>
              <a:t> </a:t>
            </a:r>
            <a:r>
              <a:rPr lang="en-US" altLang="es-ES_tradnl" sz="1200" dirty="0" err="1" smtClean="0"/>
              <a:t>potencian</a:t>
            </a:r>
            <a:r>
              <a:rPr lang="en-US" altLang="es-ES_tradnl" sz="1200" dirty="0" smtClean="0"/>
              <a:t> el </a:t>
            </a:r>
            <a:r>
              <a:rPr lang="en-US" altLang="es-ES_tradnl" sz="1200" dirty="0" err="1" smtClean="0"/>
              <a:t>efecto</a:t>
            </a:r>
            <a:r>
              <a:rPr lang="en-US" altLang="es-ES_tradnl" sz="1200" dirty="0" smtClean="0"/>
              <a:t> </a:t>
            </a:r>
            <a:r>
              <a:rPr lang="en-US" altLang="es-ES_tradnl" sz="1200" dirty="0" err="1" smtClean="0"/>
              <a:t>hipocolesteremiante</a:t>
            </a:r>
            <a:r>
              <a:rPr lang="en-US" altLang="es-ES_tradnl" sz="1200" dirty="0" smtClean="0"/>
              <a:t> de las estatinas con </a:t>
            </a:r>
            <a:r>
              <a:rPr lang="en-US" altLang="es-ES_tradnl" sz="1200" dirty="0" err="1" smtClean="0"/>
              <a:t>alrededor</a:t>
            </a:r>
            <a:r>
              <a:rPr lang="en-US" altLang="es-ES_tradnl" sz="1200" dirty="0" smtClean="0"/>
              <a:t> de un 20% de </a:t>
            </a:r>
            <a:r>
              <a:rPr lang="en-US" altLang="es-ES_tradnl" sz="1200" dirty="0" err="1" smtClean="0"/>
              <a:t>descenso</a:t>
            </a:r>
            <a:r>
              <a:rPr lang="en-US" altLang="es-ES_tradnl" sz="1200" dirty="0" smtClean="0"/>
              <a:t> </a:t>
            </a:r>
            <a:r>
              <a:rPr lang="en-US" altLang="es-ES_tradnl" sz="1200" dirty="0" err="1" smtClean="0"/>
              <a:t>adicional</a:t>
            </a:r>
            <a:r>
              <a:rPr lang="en-US" altLang="es-ES_tradnl" sz="1200" dirty="0" smtClean="0"/>
              <a:t> del c-LDL.</a:t>
            </a:r>
          </a:p>
          <a:p>
            <a:pPr>
              <a:spcBef>
                <a:spcPct val="0"/>
              </a:spcBef>
              <a:tabLst>
                <a:tab pos="227013" algn="l"/>
              </a:tabLst>
            </a:pPr>
            <a:r>
              <a:rPr lang="en-US" altLang="es-ES_tradnl" sz="1200" dirty="0" smtClean="0"/>
              <a:t>Las </a:t>
            </a:r>
            <a:r>
              <a:rPr lang="en-US" altLang="es-ES_tradnl" sz="1200" dirty="0" err="1" smtClean="0"/>
              <a:t>resinas</a:t>
            </a:r>
            <a:r>
              <a:rPr lang="en-US" altLang="es-ES_tradnl" sz="1200" dirty="0" smtClean="0"/>
              <a:t> son </a:t>
            </a:r>
            <a:r>
              <a:rPr lang="en-US" altLang="es-ES_tradnl" sz="1200" dirty="0" err="1" smtClean="0"/>
              <a:t>eficaces</a:t>
            </a:r>
            <a:r>
              <a:rPr lang="en-US" altLang="es-ES_tradnl" sz="1200" dirty="0" smtClean="0"/>
              <a:t> para </a:t>
            </a:r>
            <a:r>
              <a:rPr lang="en-US" altLang="es-ES_tradnl" sz="1200" dirty="0" err="1" smtClean="0"/>
              <a:t>disminuir</a:t>
            </a:r>
            <a:r>
              <a:rPr lang="en-US" altLang="es-ES_tradnl" sz="1200" dirty="0" smtClean="0"/>
              <a:t> el c-LDL </a:t>
            </a:r>
            <a:r>
              <a:rPr lang="en-US" altLang="es-ES_tradnl" sz="1200" dirty="0" err="1" smtClean="0"/>
              <a:t>en</a:t>
            </a:r>
            <a:r>
              <a:rPr lang="en-US" altLang="es-ES_tradnl" sz="1200" dirty="0" smtClean="0"/>
              <a:t> </a:t>
            </a:r>
            <a:r>
              <a:rPr lang="en-US" altLang="es-ES_tradnl" sz="1200" dirty="0" err="1" smtClean="0"/>
              <a:t>los</a:t>
            </a:r>
            <a:r>
              <a:rPr lang="en-US" altLang="es-ES_tradnl" sz="1200" dirty="0" smtClean="0"/>
              <a:t> </a:t>
            </a:r>
            <a:r>
              <a:rPr lang="en-US" altLang="es-ES_tradnl" sz="1200" dirty="0" err="1" smtClean="0"/>
              <a:t>pacientes</a:t>
            </a:r>
            <a:r>
              <a:rPr lang="en-US" altLang="es-ES_tradnl" sz="1200" dirty="0" smtClean="0"/>
              <a:t> con dislipemia </a:t>
            </a:r>
            <a:r>
              <a:rPr lang="en-US" altLang="es-ES_tradnl" sz="1200" dirty="0" err="1" smtClean="0"/>
              <a:t>mixta</a:t>
            </a:r>
            <a:r>
              <a:rPr lang="en-US" altLang="es-ES_tradnl" sz="1200" dirty="0" smtClean="0"/>
              <a:t> que </a:t>
            </a:r>
            <a:r>
              <a:rPr lang="en-US" altLang="es-ES_tradnl" sz="1200" dirty="0" err="1" smtClean="0"/>
              <a:t>después</a:t>
            </a:r>
            <a:r>
              <a:rPr lang="en-US" altLang="es-ES_tradnl" sz="1200" dirty="0" smtClean="0"/>
              <a:t> de </a:t>
            </a:r>
            <a:r>
              <a:rPr lang="en-US" altLang="es-ES_tradnl" sz="1200" dirty="0" err="1" smtClean="0"/>
              <a:t>haber</a:t>
            </a:r>
            <a:r>
              <a:rPr lang="en-US" altLang="es-ES_tradnl" sz="1200" dirty="0" smtClean="0"/>
              <a:t> </a:t>
            </a:r>
            <a:r>
              <a:rPr lang="en-US" altLang="es-ES_tradnl" sz="1200" dirty="0" err="1" smtClean="0"/>
              <a:t>normalizado</a:t>
            </a:r>
            <a:r>
              <a:rPr lang="en-US" altLang="es-ES_tradnl" sz="1200" dirty="0" smtClean="0"/>
              <a:t> </a:t>
            </a:r>
            <a:r>
              <a:rPr lang="en-US" altLang="es-ES_tradnl" sz="1200" dirty="0" err="1" smtClean="0"/>
              <a:t>los</a:t>
            </a:r>
            <a:r>
              <a:rPr lang="en-US" altLang="es-ES_tradnl" sz="1200" dirty="0" smtClean="0"/>
              <a:t> </a:t>
            </a:r>
            <a:r>
              <a:rPr lang="en-US" altLang="es-ES_tradnl" sz="1200" dirty="0" err="1" smtClean="0"/>
              <a:t>triglicéridos</a:t>
            </a:r>
            <a:r>
              <a:rPr lang="en-US" altLang="es-ES_tradnl" sz="1200" dirty="0" smtClean="0"/>
              <a:t> con fibratos o </a:t>
            </a:r>
            <a:r>
              <a:rPr lang="en-US" altLang="es-ES_tradnl" sz="1200" dirty="0" err="1" smtClean="0"/>
              <a:t>ácido</a:t>
            </a:r>
            <a:r>
              <a:rPr lang="en-US" altLang="es-ES_tradnl" sz="1200" dirty="0" smtClean="0"/>
              <a:t> </a:t>
            </a:r>
            <a:r>
              <a:rPr lang="en-US" altLang="es-ES_tradnl" sz="1200" dirty="0" err="1" smtClean="0"/>
              <a:t>nicotínico</a:t>
            </a:r>
            <a:r>
              <a:rPr lang="en-US" altLang="es-ES_tradnl" sz="1200" dirty="0" smtClean="0"/>
              <a:t> </a:t>
            </a:r>
            <a:r>
              <a:rPr lang="en-US" altLang="es-ES_tradnl" sz="1200" dirty="0" err="1" smtClean="0"/>
              <a:t>persiste</a:t>
            </a:r>
            <a:r>
              <a:rPr lang="en-US" altLang="es-ES_tradnl" sz="1200" dirty="0" smtClean="0"/>
              <a:t> </a:t>
            </a:r>
            <a:r>
              <a:rPr lang="en-US" altLang="es-ES_tradnl" sz="1200" dirty="0" err="1" smtClean="0"/>
              <a:t>una</a:t>
            </a:r>
            <a:r>
              <a:rPr lang="en-US" altLang="es-ES_tradnl" sz="1200" dirty="0" smtClean="0"/>
              <a:t> </a:t>
            </a:r>
            <a:r>
              <a:rPr lang="en-US" altLang="es-ES_tradnl" sz="1200" dirty="0" err="1" smtClean="0"/>
              <a:t>hipercolesterolemia</a:t>
            </a:r>
            <a:r>
              <a:rPr lang="en-US" altLang="es-ES_tradnl" sz="1200" dirty="0" smtClean="0"/>
              <a:t>, </a:t>
            </a:r>
            <a:r>
              <a:rPr lang="en-US" altLang="es-ES_tradnl" sz="1200" dirty="0" err="1" smtClean="0"/>
              <a:t>en</a:t>
            </a:r>
            <a:r>
              <a:rPr lang="en-US" altLang="es-ES_tradnl" sz="1200" dirty="0" smtClean="0"/>
              <a:t> particular </a:t>
            </a:r>
            <a:r>
              <a:rPr lang="en-US" altLang="es-ES_tradnl" sz="1200" dirty="0" err="1" smtClean="0"/>
              <a:t>cuando</a:t>
            </a:r>
            <a:r>
              <a:rPr lang="en-US" altLang="es-ES_tradnl" sz="1200" dirty="0" smtClean="0"/>
              <a:t> no </a:t>
            </a:r>
            <a:r>
              <a:rPr lang="en-US" altLang="es-ES_tradnl" sz="1200" dirty="0" err="1" smtClean="0"/>
              <a:t>pueden</a:t>
            </a:r>
            <a:r>
              <a:rPr lang="en-US" altLang="es-ES_tradnl" sz="1200" dirty="0" smtClean="0"/>
              <a:t> </a:t>
            </a:r>
            <a:r>
              <a:rPr lang="en-US" altLang="es-ES_tradnl" sz="1200" dirty="0" err="1" smtClean="0"/>
              <a:t>asociarse</a:t>
            </a:r>
            <a:r>
              <a:rPr lang="en-US" altLang="es-ES_tradnl" sz="1200" dirty="0" smtClean="0"/>
              <a:t> fibratos o </a:t>
            </a:r>
            <a:r>
              <a:rPr lang="en-US" altLang="es-ES_tradnl" sz="1200" dirty="0" err="1" smtClean="0"/>
              <a:t>ácido</a:t>
            </a:r>
            <a:r>
              <a:rPr lang="en-US" altLang="es-ES_tradnl" sz="1200" dirty="0" smtClean="0"/>
              <a:t> </a:t>
            </a:r>
            <a:r>
              <a:rPr lang="en-US" altLang="es-ES_tradnl" sz="1200" dirty="0" err="1" smtClean="0"/>
              <a:t>nicotínico</a:t>
            </a:r>
            <a:r>
              <a:rPr lang="en-US" altLang="es-ES_tradnl" sz="1200" dirty="0" smtClean="0"/>
              <a:t> con estatinas.</a:t>
            </a:r>
          </a:p>
          <a:p>
            <a:endParaRPr lang="es-ES_tradnl" dirty="0"/>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31</a:t>
            </a:fld>
            <a:endParaRPr lang="es-ES_tradnl"/>
          </a:p>
        </p:txBody>
      </p:sp>
    </p:spTree>
    <p:extLst>
      <p:ext uri="{BB962C8B-B14F-4D97-AF65-F5344CB8AC3E}">
        <p14:creationId xmlns:p14="http://schemas.microsoft.com/office/powerpoint/2010/main" val="251890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lnSpc>
                <a:spcPct val="80000"/>
              </a:lnSpc>
              <a:spcBef>
                <a:spcPct val="0"/>
              </a:spcBef>
            </a:pPr>
            <a:r>
              <a:rPr lang="en-US" altLang="es-ES_tradnl" sz="1200" dirty="0" smtClean="0">
                <a:ea typeface="ＭＳ Ｐゴシック" panose="020B0600070205080204" pitchFamily="34" charset="-128"/>
              </a:rPr>
              <a:t>La </a:t>
            </a:r>
            <a:r>
              <a:rPr lang="en-US" altLang="es-ES_tradnl" sz="1200" dirty="0" err="1" smtClean="0">
                <a:ea typeface="ＭＳ Ｐゴシック" panose="020B0600070205080204" pitchFamily="34" charset="-128"/>
              </a:rPr>
              <a:t>activación</a:t>
            </a:r>
            <a:r>
              <a:rPr lang="en-US" altLang="es-ES_tradnl" sz="1200" dirty="0" smtClean="0">
                <a:ea typeface="ＭＳ Ｐゴシック" panose="020B0600070205080204" pitchFamily="34" charset="-128"/>
              </a:rPr>
              <a:t> del receptor de </a:t>
            </a:r>
            <a:r>
              <a:rPr lang="en-US" altLang="es-ES_tradnl" sz="1200" dirty="0" err="1" smtClean="0">
                <a:ea typeface="ＭＳ Ｐゴシック" panose="020B0600070205080204" pitchFamily="34" charset="-128"/>
              </a:rPr>
              <a:t>membrana</a:t>
            </a:r>
            <a:r>
              <a:rPr lang="en-US" altLang="es-ES_tradnl" sz="1200" dirty="0" smtClean="0">
                <a:ea typeface="ＭＳ Ｐゴシック" panose="020B0600070205080204" pitchFamily="34" charset="-128"/>
              </a:rPr>
              <a:t> TGR5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figura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azul</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las </a:t>
            </a:r>
            <a:r>
              <a:rPr lang="en-US" altLang="es-ES_tradnl" sz="1200" dirty="0" err="1" smtClean="0">
                <a:ea typeface="ＭＳ Ｐゴシック" panose="020B0600070205080204" pitchFamily="34" charset="-128"/>
              </a:rPr>
              <a:t>células</a:t>
            </a:r>
            <a:r>
              <a:rPr lang="en-US" altLang="es-ES_tradnl" sz="1200" dirty="0" smtClean="0">
                <a:ea typeface="ＭＳ Ｐゴシック" panose="020B0600070205080204" pitchFamily="34" charset="-128"/>
              </a:rPr>
              <a:t> L </a:t>
            </a:r>
            <a:r>
              <a:rPr lang="en-US" altLang="es-ES_tradnl" sz="1200" dirty="0" err="1" smtClean="0">
                <a:ea typeface="ＭＳ Ｐゴシック" panose="020B0600070205080204" pitchFamily="34" charset="-128"/>
              </a:rPr>
              <a:t>intestinales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aumenta</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secreción</a:t>
            </a:r>
            <a:r>
              <a:rPr lang="en-US" altLang="es-ES_tradnl" sz="1200" dirty="0" smtClean="0">
                <a:ea typeface="ＭＳ Ｐゴシック" panose="020B0600070205080204" pitchFamily="34" charset="-128"/>
              </a:rPr>
              <a:t> de GLP-1, que a </a:t>
            </a:r>
            <a:r>
              <a:rPr lang="en-US" altLang="es-ES_tradnl" sz="1200" dirty="0" err="1" smtClean="0">
                <a:ea typeface="ＭＳ Ｐゴシック" panose="020B0600070205080204" pitchFamily="34" charset="-128"/>
              </a:rPr>
              <a:t>su</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vez</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activa</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secreción</a:t>
            </a:r>
            <a:r>
              <a:rPr lang="en-US" altLang="es-ES_tradnl" sz="1200" dirty="0" smtClean="0">
                <a:ea typeface="ＭＳ Ｐゴシック" panose="020B0600070205080204" pitchFamily="34" charset="-128"/>
              </a:rPr>
              <a:t> de </a:t>
            </a:r>
            <a:r>
              <a:rPr lang="en-US" altLang="es-ES_tradnl" sz="1200" dirty="0" err="1" smtClean="0">
                <a:ea typeface="ＭＳ Ｐゴシック" panose="020B0600070205080204" pitchFamily="34" charset="-128"/>
              </a:rPr>
              <a:t>insulina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el </a:t>
            </a:r>
            <a:r>
              <a:rPr lang="en-US" altLang="es-ES_tradnl" sz="1200" dirty="0" err="1" smtClean="0">
                <a:ea typeface="ＭＳ Ｐゴシック" panose="020B0600070205080204" pitchFamily="34" charset="-128"/>
              </a:rPr>
              <a:t>páncreas</a:t>
            </a:r>
            <a:r>
              <a:rPr lang="en-US" altLang="es-ES_tradnl" sz="1200" dirty="0" smtClean="0">
                <a:ea typeface="ＭＳ Ｐゴシック" panose="020B0600070205080204" pitchFamily="34" charset="-128"/>
              </a:rPr>
              <a:t>. Los </a:t>
            </a:r>
            <a:r>
              <a:rPr lang="en-US" altLang="es-ES_tradnl" sz="1200" dirty="0" err="1" smtClean="0">
                <a:ea typeface="ＭＳ Ｐゴシック" panose="020B0600070205080204" pitchFamily="34" charset="-128"/>
              </a:rPr>
              <a:t>ácidos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biliares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unidos</a:t>
            </a:r>
            <a:r>
              <a:rPr lang="en-US" altLang="es-ES_tradnl" sz="1200" dirty="0" smtClean="0">
                <a:ea typeface="ＭＳ Ｐゴシック" panose="020B0600070205080204" pitchFamily="34" charset="-128"/>
              </a:rPr>
              <a:t> a la colestiramina (</a:t>
            </a:r>
            <a:r>
              <a:rPr lang="en-US" altLang="es-ES_tradnl" sz="1200" dirty="0" err="1" smtClean="0">
                <a:ea typeface="ＭＳ Ｐゴシック" panose="020B0600070205080204" pitchFamily="34" charset="-128"/>
              </a:rPr>
              <a:t>sus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acciones</a:t>
            </a:r>
            <a:r>
              <a:rPr lang="en-US" altLang="es-ES_tradnl" sz="1200" dirty="0" smtClean="0">
                <a:ea typeface="ＭＳ Ｐゴシック" panose="020B0600070205080204" pitchFamily="34" charset="-128"/>
              </a:rPr>
              <a:t> se </a:t>
            </a:r>
            <a:r>
              <a:rPr lang="en-US" altLang="es-ES_tradnl" sz="1200" dirty="0" err="1" smtClean="0">
                <a:ea typeface="ＭＳ Ｐゴシック" panose="020B0600070205080204" pitchFamily="34" charset="-128"/>
              </a:rPr>
              <a:t>muestran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rojo</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pueden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todavía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activar</a:t>
            </a:r>
            <a:r>
              <a:rPr lang="en-US" altLang="es-ES_tradnl" sz="1200" dirty="0" smtClean="0">
                <a:ea typeface="ＭＳ Ｐゴシック" panose="020B0600070205080204" pitchFamily="34" charset="-128"/>
              </a:rPr>
              <a:t> el TGR5 y </a:t>
            </a:r>
            <a:r>
              <a:rPr lang="en-US" altLang="es-ES_tradnl" sz="1200" dirty="0" err="1" smtClean="0">
                <a:ea typeface="ＭＳ Ｐゴシック" panose="020B0600070205080204" pitchFamily="34" charset="-128"/>
              </a:rPr>
              <a:t>estimular</a:t>
            </a:r>
            <a:r>
              <a:rPr lang="en-US" altLang="es-ES_tradnl" sz="1200" dirty="0" smtClean="0">
                <a:ea typeface="ＭＳ Ｐゴシック" panose="020B0600070205080204" pitchFamily="34" charset="-128"/>
              </a:rPr>
              <a:t> el GLP-1 y la </a:t>
            </a:r>
            <a:r>
              <a:rPr lang="en-US" altLang="es-ES_tradnl" sz="1200" dirty="0" err="1" smtClean="0">
                <a:ea typeface="ＭＳ Ｐゴシック" panose="020B0600070205080204" pitchFamily="34" charset="-128"/>
              </a:rPr>
              <a:t>secreción</a:t>
            </a:r>
            <a:r>
              <a:rPr lang="en-US" altLang="es-ES_tradnl" sz="1200" dirty="0" smtClean="0">
                <a:ea typeface="ＭＳ Ｐゴシック" panose="020B0600070205080204" pitchFamily="34" charset="-128"/>
              </a:rPr>
              <a:t> de </a:t>
            </a:r>
            <a:r>
              <a:rPr lang="en-US" altLang="es-ES_tradnl" sz="1200" dirty="0" err="1" smtClean="0">
                <a:ea typeface="ＭＳ Ｐゴシック" panose="020B0600070205080204" pitchFamily="34" charset="-128"/>
              </a:rPr>
              <a:t>insulina</a:t>
            </a:r>
            <a:r>
              <a:rPr lang="en-US" altLang="es-ES_tradnl" sz="1200" dirty="0" smtClean="0">
                <a:ea typeface="ＭＳ Ｐゴシック" panose="020B0600070205080204" pitchFamily="34" charset="-128"/>
              </a:rPr>
              <a:t> que </a:t>
            </a:r>
            <a:r>
              <a:rPr lang="en-US" altLang="es-ES_tradnl" sz="1200" dirty="0" err="1" smtClean="0">
                <a:ea typeface="ＭＳ Ｐゴシック" panose="020B0600070205080204" pitchFamily="34" charset="-128"/>
              </a:rPr>
              <a:t>favorecerá</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disminución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dela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glucosa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plasmática</a:t>
            </a:r>
            <a:endParaRPr lang="en-US" altLang="es-ES_tradnl" sz="1200" dirty="0" smtClean="0">
              <a:ea typeface="ＭＳ Ｐゴシック" panose="020B0600070205080204" pitchFamily="34" charset="-128"/>
            </a:endParaRPr>
          </a:p>
          <a:p>
            <a:pPr eaLnBrk="1" hangingPunct="1">
              <a:lnSpc>
                <a:spcPct val="80000"/>
              </a:lnSpc>
              <a:spcBef>
                <a:spcPct val="0"/>
              </a:spcBef>
            </a:pPr>
            <a:r>
              <a:rPr lang="en-US" altLang="es-ES_tradnl" sz="1200" dirty="0" smtClean="0">
                <a:ea typeface="ＭＳ Ｐゴシック" panose="020B0600070205080204" pitchFamily="34" charset="-128"/>
              </a:rPr>
              <a:t>El receptor X de </a:t>
            </a:r>
            <a:r>
              <a:rPr lang="en-US" altLang="es-ES_tradnl" sz="1200" dirty="0" err="1" smtClean="0">
                <a:ea typeface="ＭＳ Ｐゴシック" panose="020B0600070205080204" pitchFamily="34" charset="-128"/>
              </a:rPr>
              <a:t>farnesoides</a:t>
            </a:r>
            <a:r>
              <a:rPr lang="en-US" altLang="es-ES_tradnl" sz="1200" dirty="0" smtClean="0">
                <a:ea typeface="ＭＳ Ｐゴシック" panose="020B0600070205080204" pitchFamily="34" charset="-128"/>
              </a:rPr>
              <a:t> (FXR) intestinal (receptor y </a:t>
            </a:r>
            <a:r>
              <a:rPr lang="en-US" altLang="es-ES_tradnl" sz="1200" dirty="0" err="1" smtClean="0">
                <a:ea typeface="ＭＳ Ｐゴシック" panose="020B0600070205080204" pitchFamily="34" charset="-128"/>
              </a:rPr>
              <a:t>acciones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verde</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aumenta</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absorción</a:t>
            </a:r>
            <a:r>
              <a:rPr lang="en-US" altLang="es-ES_tradnl" sz="1200" dirty="0" smtClean="0">
                <a:ea typeface="ＭＳ Ｐゴシック" panose="020B0600070205080204" pitchFamily="34" charset="-128"/>
              </a:rPr>
              <a:t> de </a:t>
            </a:r>
            <a:r>
              <a:rPr lang="en-US" altLang="es-ES_tradnl" sz="1200" dirty="0" err="1" smtClean="0">
                <a:ea typeface="ＭＳ Ｐゴシック" panose="020B0600070205080204" pitchFamily="34" charset="-128"/>
              </a:rPr>
              <a:t>glucosa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el </a:t>
            </a:r>
            <a:r>
              <a:rPr lang="en-US" altLang="es-ES_tradnl" sz="1200" dirty="0" err="1" smtClean="0">
                <a:ea typeface="ＭＳ Ｐゴシック" panose="020B0600070205080204" pitchFamily="34" charset="-128"/>
              </a:rPr>
              <a:t>intestino</a:t>
            </a:r>
            <a:r>
              <a:rPr lang="en-US" altLang="es-ES_tradnl" sz="1200" dirty="0" smtClean="0">
                <a:ea typeface="ＭＳ Ｐゴシック" panose="020B0600070205080204" pitchFamily="34" charset="-128"/>
              </a:rPr>
              <a:t>, y el receptor FXR (receptor y </a:t>
            </a:r>
            <a:r>
              <a:rPr lang="en-US" altLang="es-ES_tradnl" sz="1200" dirty="0" err="1" smtClean="0">
                <a:ea typeface="ＭＳ Ｐゴシック" panose="020B0600070205080204" pitchFamily="34" charset="-128"/>
              </a:rPr>
              <a:t>acciones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verde</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inhibe</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glicolisis</a:t>
            </a:r>
            <a:r>
              <a:rPr lang="en-US" altLang="es-ES_tradnl" sz="1200" dirty="0" smtClean="0">
                <a:ea typeface="ＭＳ Ｐゴシック" panose="020B0600070205080204" pitchFamily="34" charset="-128"/>
              </a:rPr>
              <a:t> y las </a:t>
            </a:r>
            <a:r>
              <a:rPr lang="en-US" altLang="es-ES_tradnl" sz="1200" dirty="0" err="1" smtClean="0">
                <a:ea typeface="ＭＳ Ｐゴシック" panose="020B0600070205080204" pitchFamily="34" charset="-128"/>
              </a:rPr>
              <a:t>vías</a:t>
            </a:r>
            <a:r>
              <a:rPr lang="en-US" altLang="es-ES_tradnl" sz="1200" dirty="0" smtClean="0">
                <a:ea typeface="ＭＳ Ｐゴシック" panose="020B0600070205080204" pitchFamily="34" charset="-128"/>
              </a:rPr>
              <a:t> de la </a:t>
            </a:r>
            <a:r>
              <a:rPr lang="en-US" altLang="es-ES_tradnl" sz="1200" dirty="0" err="1" smtClean="0">
                <a:ea typeface="ＭＳ Ｐゴシック" panose="020B0600070205080204" pitchFamily="34" charset="-128"/>
              </a:rPr>
              <a:t>lipogénes</a:t>
            </a:r>
            <a:r>
              <a:rPr lang="en-US" altLang="es-ES_tradnl" sz="1200" dirty="0" smtClean="0">
                <a:ea typeface="ＭＳ Ｐゴシック" panose="020B0600070205080204" pitchFamily="34" charset="-128"/>
              </a:rPr>
              <a:t>. </a:t>
            </a:r>
          </a:p>
          <a:p>
            <a:pPr eaLnBrk="1" hangingPunct="1">
              <a:lnSpc>
                <a:spcPct val="80000"/>
              </a:lnSpc>
              <a:spcBef>
                <a:spcPct val="0"/>
              </a:spcBef>
            </a:pPr>
            <a:r>
              <a:rPr lang="en-US" altLang="es-ES_tradnl" sz="1200" dirty="0" err="1" smtClean="0">
                <a:ea typeface="ＭＳ Ｐゴシック" panose="020B0600070205080204" pitchFamily="34" charset="-128"/>
              </a:rPr>
              <a:t>Estudios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recientes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demuestrann</a:t>
            </a:r>
            <a:r>
              <a:rPr lang="en-US" altLang="es-ES_tradnl" sz="1200" dirty="0" smtClean="0">
                <a:ea typeface="ＭＳ Ｐゴシック" panose="020B0600070205080204" pitchFamily="34" charset="-128"/>
              </a:rPr>
              <a:t> que la colestiramina (</a:t>
            </a:r>
            <a:r>
              <a:rPr lang="en-US" altLang="es-ES_tradnl" sz="1200" dirty="0" err="1" smtClean="0">
                <a:ea typeface="ＭＳ Ｐゴシック" panose="020B0600070205080204" pitchFamily="34" charset="-128"/>
              </a:rPr>
              <a:t>acciones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rojo</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podría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desactivar</a:t>
            </a:r>
            <a:r>
              <a:rPr lang="en-US" altLang="es-ES_tradnl" sz="1200" dirty="0" smtClean="0">
                <a:ea typeface="ＭＳ Ｐゴシック" panose="020B0600070205080204" pitchFamily="34" charset="-128"/>
              </a:rPr>
              <a:t> el receptor FXR intestinal y </a:t>
            </a:r>
            <a:r>
              <a:rPr lang="en-US" altLang="es-ES_tradnl" sz="1200" dirty="0" err="1" smtClean="0">
                <a:ea typeface="ＭＳ Ｐゴシック" panose="020B0600070205080204" pitchFamily="34" charset="-128"/>
              </a:rPr>
              <a:t>hepático</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dando</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lugar</a:t>
            </a:r>
            <a:r>
              <a:rPr lang="en-US" altLang="es-ES_tradnl" sz="1200" dirty="0" smtClean="0">
                <a:ea typeface="ＭＳ Ｐゴシック" panose="020B0600070205080204" pitchFamily="34" charset="-128"/>
              </a:rPr>
              <a:t> a </a:t>
            </a:r>
            <a:r>
              <a:rPr lang="en-US" altLang="es-ES_tradnl" sz="1200" dirty="0" err="1" smtClean="0">
                <a:ea typeface="ＭＳ Ｐゴシック" panose="020B0600070205080204" pitchFamily="34" charset="-128"/>
              </a:rPr>
              <a:t>una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disminución</a:t>
            </a:r>
            <a:r>
              <a:rPr lang="en-US" altLang="es-ES_tradnl" sz="1200" dirty="0" smtClean="0">
                <a:ea typeface="ＭＳ Ｐゴシック" panose="020B0600070205080204" pitchFamily="34" charset="-128"/>
              </a:rPr>
              <a:t> de la </a:t>
            </a:r>
            <a:r>
              <a:rPr lang="en-US" altLang="es-ES_tradnl" sz="1200" dirty="0" err="1" smtClean="0">
                <a:ea typeface="ＭＳ Ｐゴシック" panose="020B0600070205080204" pitchFamily="34" charset="-128"/>
              </a:rPr>
              <a:t>absorción</a:t>
            </a:r>
            <a:r>
              <a:rPr lang="en-US" altLang="es-ES_tradnl" sz="1200" dirty="0" smtClean="0">
                <a:ea typeface="ＭＳ Ｐゴシック" panose="020B0600070205080204" pitchFamily="34" charset="-128"/>
              </a:rPr>
              <a:t> de </a:t>
            </a:r>
            <a:r>
              <a:rPr lang="en-US" altLang="es-ES_tradnl" sz="1200" dirty="0" err="1" smtClean="0">
                <a:ea typeface="ＭＳ Ｐゴシック" panose="020B0600070205080204" pitchFamily="34" charset="-128"/>
              </a:rPr>
              <a:t>glucosa</a:t>
            </a:r>
            <a:r>
              <a:rPr lang="en-US" altLang="es-ES_tradnl" sz="1200" dirty="0" smtClean="0">
                <a:ea typeface="ＭＳ Ｐゴシック" panose="020B0600070205080204" pitchFamily="34" charset="-128"/>
              </a:rPr>
              <a:t> y </a:t>
            </a:r>
            <a:r>
              <a:rPr lang="en-US" altLang="es-ES_tradnl" sz="1200" dirty="0" err="1" smtClean="0">
                <a:ea typeface="ＭＳ Ｐゴシック" panose="020B0600070205080204" pitchFamily="34" charset="-128"/>
              </a:rPr>
              <a:t>liberar</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glicolisis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hepática</a:t>
            </a:r>
            <a:r>
              <a:rPr lang="en-US" altLang="es-ES_tradnl" sz="1200" dirty="0" smtClean="0">
                <a:ea typeface="ＭＳ Ｐゴシック" panose="020B0600070205080204" pitchFamily="34" charset="-128"/>
              </a:rPr>
              <a:t> y las </a:t>
            </a:r>
            <a:r>
              <a:rPr lang="en-US" altLang="es-ES_tradnl" sz="1200" dirty="0" err="1" smtClean="0">
                <a:ea typeface="ＭＳ Ｐゴシック" panose="020B0600070205080204" pitchFamily="34" charset="-128"/>
              </a:rPr>
              <a:t>vías</a:t>
            </a:r>
            <a:r>
              <a:rPr lang="en-US" altLang="es-ES_tradnl" sz="1200" dirty="0" smtClean="0">
                <a:ea typeface="ＭＳ Ｐゴシック" panose="020B0600070205080204" pitchFamily="34" charset="-128"/>
              </a:rPr>
              <a:t> de la </a:t>
            </a:r>
            <a:r>
              <a:rPr lang="en-US" altLang="es-ES_tradnl" sz="1200" dirty="0" err="1" smtClean="0">
                <a:ea typeface="ＭＳ Ｐゴシック" panose="020B0600070205080204" pitchFamily="34" charset="-128"/>
              </a:rPr>
              <a:t>lipogénesis</a:t>
            </a:r>
            <a:r>
              <a:rPr lang="en-US" altLang="es-ES_tradnl" sz="1200" dirty="0" smtClean="0">
                <a:ea typeface="ＭＳ Ｐゴシック" panose="020B0600070205080204" pitchFamily="34" charset="-128"/>
              </a:rPr>
              <a:t>, lo que </a:t>
            </a:r>
            <a:r>
              <a:rPr lang="en-US" altLang="es-ES_tradnl" sz="1200" dirty="0" err="1" smtClean="0">
                <a:ea typeface="ＭＳ Ｐゴシック" panose="020B0600070205080204" pitchFamily="34" charset="-128"/>
              </a:rPr>
              <a:t>contribuiria</a:t>
            </a:r>
            <a:r>
              <a:rPr lang="en-US" altLang="es-ES_tradnl" sz="1200" dirty="0" smtClean="0">
                <a:ea typeface="ＭＳ Ｐゴシック" panose="020B0600070205080204" pitchFamily="34" charset="-128"/>
              </a:rPr>
              <a:t> a </a:t>
            </a:r>
            <a:r>
              <a:rPr lang="en-US" altLang="es-ES_tradnl" sz="1200" dirty="0" err="1" smtClean="0">
                <a:ea typeface="ＭＳ Ｐゴシック" panose="020B0600070205080204" pitchFamily="34" charset="-128"/>
              </a:rPr>
              <a:t>disminuir</a:t>
            </a:r>
            <a:r>
              <a:rPr lang="en-US" altLang="es-ES_tradnl" sz="1200" dirty="0" smtClean="0">
                <a:ea typeface="ＭＳ Ｐゴシック" panose="020B0600070205080204" pitchFamily="34" charset="-128"/>
              </a:rPr>
              <a:t> la </a:t>
            </a:r>
            <a:r>
              <a:rPr lang="en-US" altLang="es-ES_tradnl" sz="1200" dirty="0" err="1" smtClean="0">
                <a:ea typeface="ＭＳ Ｐゴシック" panose="020B0600070205080204" pitchFamily="34" charset="-128"/>
              </a:rPr>
              <a:t>glucemia</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Abreviaturas</a:t>
            </a:r>
            <a:r>
              <a:rPr lang="en-US" altLang="es-ES_tradnl" sz="1200" dirty="0" smtClean="0">
                <a:ea typeface="ＭＳ Ｐゴシック" panose="020B0600070205080204" pitchFamily="34" charset="-128"/>
              </a:rPr>
              <a:t>: FXR, </a:t>
            </a:r>
            <a:r>
              <a:rPr lang="en-US" altLang="es-ES_tradnl" sz="1200" dirty="0" err="1" smtClean="0">
                <a:ea typeface="ＭＳ Ｐゴシック" panose="020B0600070205080204" pitchFamily="34" charset="-128"/>
              </a:rPr>
              <a:t>farnesoid</a:t>
            </a:r>
            <a:r>
              <a:rPr lang="en-US" altLang="es-ES_tradnl" sz="1200" dirty="0" smtClean="0">
                <a:ea typeface="ＭＳ Ｐゴシック" panose="020B0600070205080204" pitchFamily="34" charset="-128"/>
              </a:rPr>
              <a:t> X receptor; GLP-1, glucagon-like peptide-1; TG, </a:t>
            </a:r>
            <a:r>
              <a:rPr lang="en-US" altLang="es-ES_tradnl" sz="1200" dirty="0" err="1" smtClean="0">
                <a:ea typeface="ＭＳ Ｐゴシック" panose="020B0600070205080204" pitchFamily="34" charset="-128"/>
              </a:rPr>
              <a:t>trigycerides</a:t>
            </a:r>
            <a:r>
              <a:rPr lang="en-US" altLang="es-ES_tradnl" sz="1200" dirty="0" smtClean="0">
                <a:ea typeface="ＭＳ Ｐゴシック" panose="020B0600070205080204" pitchFamily="34" charset="-128"/>
              </a:rPr>
              <a:t>; TGR5, G-protein coupled bile acid receptor 1 (GPBAR1); VLDL, very low density lipoprotein. </a:t>
            </a:r>
            <a:endParaRPr lang="es-ES" altLang="es-ES_tradnl" sz="1200" dirty="0" smtClean="0">
              <a:ea typeface="ＭＳ Ｐゴシック" panose="020B0600070205080204" pitchFamily="34" charset="-128"/>
            </a:endParaRPr>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33</a:t>
            </a:fld>
            <a:endParaRPr lang="es-ES_tradnl"/>
          </a:p>
        </p:txBody>
      </p:sp>
    </p:spTree>
    <p:extLst>
      <p:ext uri="{BB962C8B-B14F-4D97-AF65-F5344CB8AC3E}">
        <p14:creationId xmlns:p14="http://schemas.microsoft.com/office/powerpoint/2010/main" val="219957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lnSpc>
                <a:spcPct val="80000"/>
              </a:lnSpc>
              <a:spcBef>
                <a:spcPct val="0"/>
              </a:spcBef>
            </a:pPr>
            <a:r>
              <a:rPr lang="en-US" altLang="es-ES_tradnl" sz="1200" dirty="0" smtClean="0">
                <a:ea typeface="ＭＳ Ｐゴシック" panose="020B0600070205080204" pitchFamily="34" charset="-128"/>
              </a:rPr>
              <a:t>La </a:t>
            </a:r>
            <a:r>
              <a:rPr lang="en-US" altLang="es-ES_tradnl" sz="1200" dirty="0" err="1" smtClean="0">
                <a:ea typeface="ＭＳ Ｐゴシック" panose="020B0600070205080204" pitchFamily="34" charset="-128"/>
              </a:rPr>
              <a:t>disminución</a:t>
            </a:r>
            <a:r>
              <a:rPr lang="en-US" altLang="es-ES_tradnl" sz="1200" dirty="0" smtClean="0">
                <a:ea typeface="ＭＳ Ｐゴシック" panose="020B0600070205080204" pitchFamily="34" charset="-128"/>
              </a:rPr>
              <a:t> de la </a:t>
            </a:r>
            <a:r>
              <a:rPr lang="en-US" altLang="es-ES_tradnl" sz="1200" dirty="0" err="1" smtClean="0">
                <a:ea typeface="ＭＳ Ｐゴシック" panose="020B0600070205080204" pitchFamily="34" charset="-128"/>
              </a:rPr>
              <a:t>glucosa</a:t>
            </a:r>
            <a:r>
              <a:rPr lang="en-US" altLang="es-ES_tradnl" sz="1200" dirty="0" smtClean="0">
                <a:ea typeface="ＭＳ Ｐゴシック" panose="020B0600070205080204" pitchFamily="34" charset="-128"/>
              </a:rPr>
              <a:t> que se </a:t>
            </a:r>
            <a:r>
              <a:rPr lang="en-US" altLang="es-ES_tradnl" sz="1200" dirty="0" err="1" smtClean="0">
                <a:ea typeface="ＭＳ Ｐゴシック" panose="020B0600070205080204" pitchFamily="34" charset="-128"/>
              </a:rPr>
              <a:t>logra</a:t>
            </a:r>
            <a:r>
              <a:rPr lang="en-US" altLang="es-ES_tradnl" sz="1200" dirty="0" smtClean="0">
                <a:ea typeface="ＭＳ Ｐゴシック" panose="020B0600070205080204" pitchFamily="34" charset="-128"/>
              </a:rPr>
              <a:t> con la colestiramina </a:t>
            </a:r>
            <a:r>
              <a:rPr lang="en-US" altLang="es-ES_tradnl" sz="1200" dirty="0" err="1" smtClean="0">
                <a:ea typeface="ＭＳ Ｐゴシック" panose="020B0600070205080204" pitchFamily="34" charset="-128"/>
              </a:rPr>
              <a:t>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otro</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efecto</a:t>
            </a:r>
            <a:r>
              <a:rPr lang="en-US" altLang="es-ES_tradnl" sz="1200" dirty="0" smtClean="0">
                <a:ea typeface="ＭＳ Ｐゴシック" panose="020B0600070205080204" pitchFamily="34" charset="-128"/>
              </a:rPr>
              <a:t> favorable para la </a:t>
            </a:r>
            <a:r>
              <a:rPr lang="en-US" altLang="es-ES_tradnl" sz="1200" dirty="0" err="1" smtClean="0">
                <a:ea typeface="ＭＳ Ｐゴシック" panose="020B0600070205080204" pitchFamily="34" charset="-128"/>
              </a:rPr>
              <a:t>prevención</a:t>
            </a:r>
            <a:r>
              <a:rPr lang="en-US" altLang="es-ES_tradnl" sz="1200" dirty="0" smtClean="0">
                <a:ea typeface="ＭＳ Ｐゴシック" panose="020B0600070205080204" pitchFamily="34" charset="-128"/>
              </a:rPr>
              <a:t> cardiovascular. </a:t>
            </a:r>
          </a:p>
          <a:p>
            <a:pPr eaLnBrk="1" hangingPunct="1">
              <a:lnSpc>
                <a:spcPct val="80000"/>
              </a:lnSpc>
              <a:spcBef>
                <a:spcPct val="0"/>
              </a:spcBef>
            </a:pPr>
            <a:r>
              <a:rPr lang="en-US" altLang="es-ES_tradnl" sz="1200" dirty="0" smtClean="0">
                <a:ea typeface="ＭＳ Ｐゴシック" panose="020B0600070205080204" pitchFamily="34" charset="-128"/>
              </a:rPr>
              <a:t>El </a:t>
            </a:r>
            <a:r>
              <a:rPr lang="en-US" altLang="es-ES_tradnl" sz="1200" dirty="0" err="1" smtClean="0">
                <a:ea typeface="ＭＳ Ｐゴシック" panose="020B0600070205080204" pitchFamily="34" charset="-128"/>
              </a:rPr>
              <a:t>descenso</a:t>
            </a:r>
            <a:r>
              <a:rPr lang="en-US" altLang="es-ES_tradnl" sz="1200" dirty="0" smtClean="0">
                <a:ea typeface="ＭＳ Ｐゴシック" panose="020B0600070205080204" pitchFamily="34" charset="-128"/>
              </a:rPr>
              <a:t> de la HbA1c </a:t>
            </a:r>
            <a:r>
              <a:rPr lang="en-US" altLang="es-ES_tradnl" sz="1200" dirty="0" err="1" smtClean="0">
                <a:ea typeface="ＭＳ Ｐゴシック" panose="020B0600070205080204" pitchFamily="34" charset="-128"/>
              </a:rPr>
              <a:t>en</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los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pacientes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hiperglicémicos</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puede</a:t>
            </a:r>
            <a:r>
              <a:rPr lang="en-US" altLang="es-ES_tradnl" sz="1200" dirty="0" smtClean="0">
                <a:ea typeface="ＭＳ Ｐゴシック" panose="020B0600070205080204" pitchFamily="34" charset="-128"/>
              </a:rPr>
              <a:t> </a:t>
            </a:r>
            <a:r>
              <a:rPr lang="en-US" altLang="es-ES_tradnl" sz="1200" dirty="0" err="1" smtClean="0">
                <a:ea typeface="ＭＳ Ｐゴシック" panose="020B0600070205080204" pitchFamily="34" charset="-128"/>
              </a:rPr>
              <a:t>superar</a:t>
            </a:r>
            <a:r>
              <a:rPr lang="en-US" altLang="es-ES_tradnl" sz="1200" dirty="0" smtClean="0">
                <a:ea typeface="ＭＳ Ｐゴシック" panose="020B0600070205080204" pitchFamily="34" charset="-128"/>
              </a:rPr>
              <a:t> el 1%.</a:t>
            </a:r>
          </a:p>
          <a:p>
            <a:pPr marL="0" marR="0" lvl="0" indent="0" algn="l" defTabSz="914400" rtl="0" eaLnBrk="1" fontAlgn="auto" latinLnBrk="0" hangingPunct="1">
              <a:lnSpc>
                <a:spcPct val="80000"/>
              </a:lnSpc>
              <a:spcBef>
                <a:spcPct val="0"/>
              </a:spcBef>
              <a:spcAft>
                <a:spcPts val="0"/>
              </a:spcAft>
              <a:buClrTx/>
              <a:buSzTx/>
              <a:buFontTx/>
              <a:buNone/>
              <a:tabLst/>
              <a:defRPr/>
            </a:pPr>
            <a:r>
              <a:rPr lang="es-ES" sz="1200" i="1" dirty="0" err="1" smtClean="0">
                <a:solidFill>
                  <a:schemeClr val="accent6"/>
                </a:solidFill>
                <a:latin typeface="Century Gothic" pitchFamily="34" charset="0"/>
              </a:rPr>
              <a:t>Ganda</a:t>
            </a:r>
            <a:r>
              <a:rPr lang="es-ES" sz="1200" i="1" dirty="0" smtClean="0">
                <a:solidFill>
                  <a:schemeClr val="accent6"/>
                </a:solidFill>
                <a:latin typeface="Century Gothic" pitchFamily="34" charset="0"/>
              </a:rPr>
              <a:t> OP. </a:t>
            </a:r>
            <a:r>
              <a:rPr lang="es-ES" sz="1200" i="1" dirty="0" err="1" smtClean="0">
                <a:solidFill>
                  <a:schemeClr val="accent6"/>
                </a:solidFill>
                <a:latin typeface="Century Gothic" pitchFamily="34" charset="0"/>
              </a:rPr>
              <a:t>Metab</a:t>
            </a:r>
            <a:r>
              <a:rPr lang="es-ES" sz="1200" i="1" dirty="0" smtClean="0">
                <a:solidFill>
                  <a:schemeClr val="accent6"/>
                </a:solidFill>
                <a:latin typeface="Century Gothic" pitchFamily="34" charset="0"/>
              </a:rPr>
              <a:t> </a:t>
            </a:r>
            <a:r>
              <a:rPr lang="es-ES" sz="1200" i="1" dirty="0" err="1" smtClean="0">
                <a:solidFill>
                  <a:schemeClr val="accent6"/>
                </a:solidFill>
                <a:latin typeface="Century Gothic" pitchFamily="34" charset="0"/>
              </a:rPr>
              <a:t>Syndr</a:t>
            </a:r>
            <a:r>
              <a:rPr lang="es-ES" sz="1200" i="1" dirty="0" smtClean="0">
                <a:solidFill>
                  <a:schemeClr val="accent6"/>
                </a:solidFill>
                <a:latin typeface="Century Gothic" pitchFamily="34" charset="0"/>
              </a:rPr>
              <a:t> </a:t>
            </a:r>
            <a:r>
              <a:rPr lang="es-ES" sz="1200" i="1" dirty="0" err="1" smtClean="0">
                <a:solidFill>
                  <a:schemeClr val="accent6"/>
                </a:solidFill>
                <a:latin typeface="Century Gothic" pitchFamily="34" charset="0"/>
              </a:rPr>
              <a:t>Rel</a:t>
            </a:r>
            <a:r>
              <a:rPr lang="es-ES" sz="1200" i="1" dirty="0" smtClean="0">
                <a:solidFill>
                  <a:schemeClr val="accent6"/>
                </a:solidFill>
                <a:latin typeface="Century Gothic" pitchFamily="34" charset="0"/>
              </a:rPr>
              <a:t> </a:t>
            </a:r>
            <a:r>
              <a:rPr lang="es-ES" sz="1200" i="1" dirty="0" err="1" smtClean="0">
                <a:solidFill>
                  <a:schemeClr val="accent6"/>
                </a:solidFill>
                <a:latin typeface="Century Gothic" pitchFamily="34" charset="0"/>
              </a:rPr>
              <a:t>Disord</a:t>
            </a:r>
            <a:r>
              <a:rPr lang="es-ES" sz="1200" i="1" dirty="0" smtClean="0">
                <a:solidFill>
                  <a:schemeClr val="accent6"/>
                </a:solidFill>
                <a:latin typeface="Century Gothic" pitchFamily="34" charset="0"/>
              </a:rPr>
              <a:t> 2010; 8 (</a:t>
            </a:r>
            <a:r>
              <a:rPr lang="es-ES" sz="1200" i="1" dirty="0" err="1" smtClean="0">
                <a:solidFill>
                  <a:schemeClr val="accent6"/>
                </a:solidFill>
                <a:latin typeface="Century Gothic" pitchFamily="34" charset="0"/>
              </a:rPr>
              <a:t>Suppl</a:t>
            </a:r>
            <a:r>
              <a:rPr lang="es-ES" sz="1200" i="1" dirty="0" smtClean="0">
                <a:solidFill>
                  <a:schemeClr val="accent6"/>
                </a:solidFill>
                <a:latin typeface="Century Gothic" pitchFamily="34" charset="0"/>
              </a:rPr>
              <a:t> 1):S15-S21</a:t>
            </a:r>
          </a:p>
          <a:p>
            <a:pPr eaLnBrk="1" hangingPunct="1">
              <a:lnSpc>
                <a:spcPct val="80000"/>
              </a:lnSpc>
              <a:spcBef>
                <a:spcPct val="0"/>
              </a:spcBef>
            </a:pPr>
            <a:r>
              <a:rPr lang="es-ES" altLang="es-ES_tradnl" sz="1200" i="1" dirty="0" err="1" smtClean="0">
                <a:solidFill>
                  <a:srgbClr val="0000CC"/>
                </a:solidFill>
                <a:ea typeface="ＭＳ Ｐゴシック" panose="020B0600070205080204" pitchFamily="34" charset="-128"/>
              </a:rPr>
              <a:t>Kobayashi</a:t>
            </a:r>
            <a:r>
              <a:rPr lang="es-ES" altLang="es-ES_tradnl" sz="1200" i="1" dirty="0" smtClean="0">
                <a:solidFill>
                  <a:srgbClr val="0000CC"/>
                </a:solidFill>
                <a:ea typeface="ＭＳ Ｐゴシック" panose="020B0600070205080204" pitchFamily="34" charset="-128"/>
              </a:rPr>
              <a:t> M et al. Diabetes 2007;56:239-47</a:t>
            </a:r>
          </a:p>
          <a:p>
            <a:pPr eaLnBrk="1" hangingPunct="1">
              <a:lnSpc>
                <a:spcPct val="80000"/>
              </a:lnSpc>
              <a:spcBef>
                <a:spcPct val="0"/>
              </a:spcBef>
            </a:pPr>
            <a:r>
              <a:rPr lang="es-ES" altLang="es-ES_tradnl" sz="1200" i="1" dirty="0" err="1" smtClean="0">
                <a:solidFill>
                  <a:srgbClr val="0000CC"/>
                </a:solidFill>
                <a:ea typeface="ＭＳ Ｐゴシック" panose="020B0600070205080204" pitchFamily="34" charset="-128"/>
              </a:rPr>
              <a:t>Staels</a:t>
            </a:r>
            <a:r>
              <a:rPr lang="es-ES" altLang="es-ES_tradnl" sz="1200" i="1" dirty="0" smtClean="0">
                <a:solidFill>
                  <a:srgbClr val="0000CC"/>
                </a:solidFill>
                <a:ea typeface="ＭＳ Ｐゴシック" panose="020B0600070205080204" pitchFamily="34" charset="-128"/>
              </a:rPr>
              <a:t> B et al. </a:t>
            </a:r>
            <a:r>
              <a:rPr lang="es-ES" altLang="es-ES_tradnl" sz="1200" i="1" dirty="0" err="1" smtClean="0">
                <a:solidFill>
                  <a:srgbClr val="0000CC"/>
                </a:solidFill>
                <a:ea typeface="ＭＳ Ｐゴシック" panose="020B0600070205080204" pitchFamily="34" charset="-128"/>
              </a:rPr>
              <a:t>Drugs</a:t>
            </a:r>
            <a:r>
              <a:rPr lang="es-ES" altLang="es-ES_tradnl" sz="1200" i="1" dirty="0" smtClean="0">
                <a:solidFill>
                  <a:srgbClr val="0000CC"/>
                </a:solidFill>
                <a:ea typeface="ＭＳ Ｐゴシック" panose="020B0600070205080204" pitchFamily="34" charset="-128"/>
              </a:rPr>
              <a:t> 2007;67:1383-92</a:t>
            </a:r>
          </a:p>
        </p:txBody>
      </p:sp>
      <p:sp>
        <p:nvSpPr>
          <p:cNvPr id="4" name="Marcador de número de diapositiva 3"/>
          <p:cNvSpPr>
            <a:spLocks noGrp="1"/>
          </p:cNvSpPr>
          <p:nvPr>
            <p:ph type="sldNum" sz="quarter" idx="10"/>
          </p:nvPr>
        </p:nvSpPr>
        <p:spPr/>
        <p:txBody>
          <a:bodyPr/>
          <a:lstStyle/>
          <a:p>
            <a:fld id="{5C567E33-5C42-455F-98B4-4730BA0C3ECE}" type="slidenum">
              <a:rPr lang="es-ES_tradnl" smtClean="0"/>
              <a:pPr/>
              <a:t>34</a:t>
            </a:fld>
            <a:endParaRPr lang="es-ES_tradnl"/>
          </a:p>
        </p:txBody>
      </p:sp>
    </p:spTree>
    <p:extLst>
      <p:ext uri="{BB962C8B-B14F-4D97-AF65-F5344CB8AC3E}">
        <p14:creationId xmlns:p14="http://schemas.microsoft.com/office/powerpoint/2010/main" val="670715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08/03/2017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6.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81026" y="3786190"/>
            <a:ext cx="10534651" cy="1285884"/>
          </a:xfrm>
        </p:spPr>
        <p:txBody>
          <a:bodyPr/>
          <a:lstStyle/>
          <a:p>
            <a:r>
              <a:rPr lang="es-ES" dirty="0"/>
              <a:t>Indicaciones del tratamiento </a:t>
            </a:r>
            <a:r>
              <a:rPr lang="es-ES" dirty="0" smtClean="0"/>
              <a:t>combinado de </a:t>
            </a:r>
            <a:r>
              <a:rPr lang="es-ES" dirty="0"/>
              <a:t>las dislipidemias</a:t>
            </a:r>
          </a:p>
        </p:txBody>
      </p:sp>
      <p:sp>
        <p:nvSpPr>
          <p:cNvPr id="5" name="Subtítulo 4"/>
          <p:cNvSpPr>
            <a:spLocks noGrp="1"/>
          </p:cNvSpPr>
          <p:nvPr>
            <p:ph type="subTitle" idx="1"/>
          </p:nvPr>
        </p:nvSpPr>
        <p:spPr>
          <a:xfrm>
            <a:off x="952465" y="5143512"/>
            <a:ext cx="10144196" cy="938954"/>
          </a:xfrm>
        </p:spPr>
        <p:txBody>
          <a:bodyPr>
            <a:normAutofit fontScale="92500" lnSpcReduction="20000"/>
          </a:bodyPr>
          <a:lstStyle/>
          <a:p>
            <a:r>
              <a:rPr lang="es-ES" sz="3000" dirty="0">
                <a:solidFill>
                  <a:srgbClr val="004586"/>
                </a:solidFill>
              </a:rPr>
              <a:t>Dr. Antonio Ruiz </a:t>
            </a:r>
            <a:r>
              <a:rPr lang="es-ES" sz="3000" dirty="0" smtClean="0">
                <a:solidFill>
                  <a:srgbClr val="004586"/>
                </a:solidFill>
              </a:rPr>
              <a:t>García. Centro Salud Universitario Pinto.</a:t>
            </a:r>
            <a:endParaRPr lang="es-ES" sz="3000" dirty="0">
              <a:solidFill>
                <a:srgbClr val="004586"/>
              </a:solidFill>
            </a:endParaRPr>
          </a:p>
          <a:p>
            <a:r>
              <a:rPr lang="es-ES" sz="3000" dirty="0">
                <a:solidFill>
                  <a:srgbClr val="004586"/>
                </a:solidFill>
              </a:rPr>
              <a:t>Unidad de Lípidos y Prevención Cardiovascular</a:t>
            </a:r>
          </a:p>
          <a:p>
            <a:endParaRPr lang="es-ES" dirty="0">
              <a:solidFill>
                <a:srgbClr val="00458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0" y="5890631"/>
            <a:ext cx="11582443" cy="295162"/>
          </a:xfrm>
        </p:spPr>
        <p:txBody>
          <a:bodyPr>
            <a:noAutofit/>
          </a:bodyPr>
          <a:lstStyle/>
          <a:p>
            <a:pPr>
              <a:defRPr/>
            </a:pPr>
            <a:r>
              <a:rPr lang="es-ES" i="0" dirty="0" err="1">
                <a:latin typeface="Calibri" panose="020F0502020204030204" pitchFamily="34" charset="0"/>
                <a:cs typeface="Calibri" panose="020F0502020204030204" pitchFamily="34" charset="0"/>
              </a:rPr>
              <a:t>Preiss</a:t>
            </a:r>
            <a:r>
              <a:rPr lang="es-ES" i="0" dirty="0">
                <a:latin typeface="Calibri" panose="020F0502020204030204" pitchFamily="34" charset="0"/>
                <a:cs typeface="Calibri" panose="020F0502020204030204" pitchFamily="34" charset="0"/>
              </a:rPr>
              <a:t> D, et al. JAMA. 2011;305(24):2556-2564</a:t>
            </a:r>
          </a:p>
          <a:p>
            <a:pPr>
              <a:defRPr/>
            </a:pPr>
            <a:endParaRPr lang="es-ES" i="0" dirty="0">
              <a:latin typeface="Calibri" panose="020F0502020204030204" pitchFamily="34" charset="0"/>
              <a:cs typeface="Calibri" panose="020F0502020204030204" pitchFamily="34" charset="0"/>
            </a:endParaRPr>
          </a:p>
        </p:txBody>
      </p:sp>
      <p:sp>
        <p:nvSpPr>
          <p:cNvPr id="8" name="Título 7"/>
          <p:cNvSpPr>
            <a:spLocks noGrp="1"/>
          </p:cNvSpPr>
          <p:nvPr>
            <p:ph type="title"/>
          </p:nvPr>
        </p:nvSpPr>
        <p:spPr/>
        <p:txBody>
          <a:bodyPr/>
          <a:lstStyle/>
          <a:p>
            <a:r>
              <a:rPr lang="es-ES" dirty="0" err="1"/>
              <a:t>Estatinas</a:t>
            </a:r>
            <a:r>
              <a:rPr lang="es-ES" dirty="0"/>
              <a:t> y </a:t>
            </a:r>
            <a:r>
              <a:rPr lang="es-ES" dirty="0" smtClean="0"/>
              <a:t>diabetes</a:t>
            </a:r>
            <a:endParaRPr lang="es-ES" dirty="0"/>
          </a:p>
        </p:txBody>
      </p:sp>
      <p:sp>
        <p:nvSpPr>
          <p:cNvPr id="3" name="Rectangle 1"/>
          <p:cNvSpPr>
            <a:spLocks noChangeArrowheads="1"/>
          </p:cNvSpPr>
          <p:nvPr/>
        </p:nvSpPr>
        <p:spPr bwMode="auto">
          <a:xfrm>
            <a:off x="7742925" y="2447960"/>
            <a:ext cx="42250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_tradnl" b="1" i="0" u="none" strike="noStrike" cap="none" normalizeH="0" baseline="0" dirty="0" smtClean="0">
                <a:ln>
                  <a:noFill/>
                </a:ln>
                <a:solidFill>
                  <a:srgbClr val="0066CC"/>
                </a:solidFill>
                <a:effectLst/>
                <a:ea typeface="ＭＳ Ｐゴシック" panose="020B0600070205080204" pitchFamily="34" charset="-128"/>
              </a:rPr>
              <a:t>BENEFICIO</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_tradnl" b="1" dirty="0" smtClean="0">
                <a:solidFill>
                  <a:srgbClr val="0066CC"/>
                </a:solidFill>
                <a:ea typeface="ＭＳ Ｐゴシック" panose="020B0600070205080204" pitchFamily="34" charset="-128"/>
              </a:rPr>
              <a:t>3,3 : 1</a:t>
            </a:r>
            <a:endParaRPr kumimoji="0" lang="es-ES" altLang="es-ES_tradnl" b="1" i="0" u="none" strike="noStrike" cap="none" normalizeH="0" baseline="0" dirty="0" smtClean="0">
              <a:ln>
                <a:noFill/>
              </a:ln>
              <a:solidFill>
                <a:srgbClr val="0066CC"/>
              </a:solidFill>
              <a:effectLst/>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_tradnl" i="0" u="none" strike="noStrike" cap="none" normalizeH="0" baseline="0" dirty="0" smtClean="0">
                <a:ln>
                  <a:noFill/>
                </a:ln>
                <a:solidFill>
                  <a:schemeClr val="accent1"/>
                </a:solidFill>
                <a:effectLst/>
                <a:ea typeface="ＭＳ Ｐゴシック" panose="020B0600070205080204" pitchFamily="34" charset="-128"/>
              </a:rPr>
              <a:t>El tratamiento de 498 (NNH) pacientes durante 1 año produciría </a:t>
            </a:r>
            <a:r>
              <a:rPr kumimoji="0" lang="es-ES" altLang="es-ES_tradnl" i="0" u="none" strike="noStrike" cap="none" normalizeH="0" baseline="0" dirty="0" smtClean="0">
                <a:ln>
                  <a:noFill/>
                </a:ln>
                <a:solidFill>
                  <a:srgbClr val="C00000"/>
                </a:solidFill>
                <a:effectLst/>
                <a:ea typeface="ＭＳ Ｐゴシック" panose="020B0600070205080204" pitchFamily="34" charset="-128"/>
              </a:rPr>
              <a:t>un caso adicional de la diabetes</a:t>
            </a:r>
            <a:r>
              <a:rPr kumimoji="0" lang="es-ES" altLang="es-ES_tradnl" i="0" u="none" strike="noStrike" cap="none" normalizeH="0" baseline="0" dirty="0" smtClean="0">
                <a:ln>
                  <a:noFill/>
                </a:ln>
                <a:solidFill>
                  <a:schemeClr val="accent1"/>
                </a:solidFill>
                <a:effectLst/>
                <a:ea typeface="ＭＳ Ｐゴシック" panose="020B0600070205080204" pitchFamily="34" charset="-128"/>
              </a:rPr>
              <a:t>, pero </a:t>
            </a:r>
            <a:r>
              <a:rPr kumimoji="0" lang="es-ES" altLang="es-ES_tradnl" i="0" u="none" strike="noStrike" cap="none" normalizeH="0" baseline="0" dirty="0" smtClean="0">
                <a:ln>
                  <a:noFill/>
                </a:ln>
                <a:solidFill>
                  <a:srgbClr val="C00000"/>
                </a:solidFill>
                <a:effectLst/>
                <a:ea typeface="ＭＳ Ｐゴシック" panose="020B0600070205080204" pitchFamily="34" charset="-128"/>
              </a:rPr>
              <a:t>evitaría 3,3 episodios de cardiopatía coronaria</a:t>
            </a:r>
            <a:r>
              <a:rPr lang="es-ES" altLang="es-ES_tradnl" dirty="0">
                <a:solidFill>
                  <a:srgbClr val="000000"/>
                </a:solidFill>
              </a:rPr>
              <a:t>.</a:t>
            </a:r>
            <a:endParaRPr kumimoji="0" lang="es-ES" altLang="es-ES_tradnl" i="0" u="none" strike="noStrike" cap="none" normalizeH="0" baseline="0" dirty="0" smtClean="0">
              <a:ln>
                <a:noFill/>
              </a:ln>
              <a:solidFill>
                <a:srgbClr val="C00000"/>
              </a:solidFill>
              <a:effectLst/>
            </a:endParaRPr>
          </a:p>
        </p:txBody>
      </p:sp>
      <p:sp>
        <p:nvSpPr>
          <p:cNvPr id="5" name="Rectangle 2"/>
          <p:cNvSpPr>
            <a:spLocks noChangeArrowheads="1"/>
          </p:cNvSpPr>
          <p:nvPr/>
        </p:nvSpPr>
        <p:spPr bwMode="auto">
          <a:xfrm>
            <a:off x="3704762" y="6372007"/>
            <a:ext cx="5904656" cy="31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_tradnl" sz="1600" b="1" i="0" u="none" strike="noStrike" cap="none" normalizeH="0" baseline="0" dirty="0" smtClean="0">
                <a:ln>
                  <a:noFill/>
                </a:ln>
                <a:solidFill>
                  <a:schemeClr val="accent1"/>
                </a:solidFill>
                <a:effectLst/>
                <a:ea typeface="ＭＳ Ｐゴシック" panose="020B0600070205080204" pitchFamily="34" charset="-128"/>
              </a:rPr>
              <a:t>Meta-análisis de 5 ensayos con estatinas con 32.572 participantes.</a:t>
            </a:r>
            <a:r>
              <a:rPr kumimoji="0" lang="es-ES" altLang="es-ES_tradnl" sz="1600" b="1" i="0" u="none" strike="noStrike" cap="none" normalizeH="0" baseline="0" dirty="0" smtClean="0">
                <a:ln>
                  <a:noFill/>
                </a:ln>
                <a:solidFill>
                  <a:schemeClr val="accent1"/>
                </a:solidFill>
                <a:effectLst/>
              </a:rPr>
              <a:t> </a:t>
            </a:r>
          </a:p>
        </p:txBody>
      </p:sp>
      <p:sp>
        <p:nvSpPr>
          <p:cNvPr id="9" name="Rectángulo 8"/>
          <p:cNvSpPr/>
          <p:nvPr/>
        </p:nvSpPr>
        <p:spPr>
          <a:xfrm>
            <a:off x="7714047" y="1097027"/>
            <a:ext cx="4225088" cy="923330"/>
          </a:xfrm>
          <a:prstGeom prst="rect">
            <a:avLst/>
          </a:prstGeom>
        </p:spPr>
        <p:txBody>
          <a:bodyPr wrap="square">
            <a:spAutoFit/>
          </a:bodyPr>
          <a:lstStyle/>
          <a:p>
            <a:pPr algn="ct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El tratamiento con </a:t>
            </a:r>
            <a:r>
              <a:rPr lang="es-ES" altLang="es-ES_tradnl" b="1"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estatinas a alta dosis </a:t>
            </a:r>
            <a:r>
              <a:rPr lang="es-ES" altLang="es-ES_tradnl" b="1" i="1"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vs</a:t>
            </a:r>
            <a:r>
              <a:rPr lang="es-ES" altLang="es-ES_tradnl" b="1"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moderada </a:t>
            </a: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se asoció con un aumento del riesgo del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12 % </a:t>
            </a: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en la incidencia de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DM.</a:t>
            </a:r>
          </a:p>
        </p:txBody>
      </p:sp>
      <p:grpSp>
        <p:nvGrpSpPr>
          <p:cNvPr id="12" name="5 Grupo"/>
          <p:cNvGrpSpPr>
            <a:grpSpLocks/>
          </p:cNvGrpSpPr>
          <p:nvPr/>
        </p:nvGrpSpPr>
        <p:grpSpPr bwMode="auto">
          <a:xfrm>
            <a:off x="609600" y="964577"/>
            <a:ext cx="6336929" cy="2371405"/>
            <a:chOff x="251520" y="1556793"/>
            <a:chExt cx="6106313" cy="2156460"/>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3"/>
              <a:ext cx="2982522" cy="18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617" y="1633015"/>
              <a:ext cx="3695216" cy="20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6 Grupo"/>
          <p:cNvGrpSpPr>
            <a:grpSpLocks/>
          </p:cNvGrpSpPr>
          <p:nvPr/>
        </p:nvGrpSpPr>
        <p:grpSpPr bwMode="auto">
          <a:xfrm>
            <a:off x="617842" y="3643314"/>
            <a:ext cx="6549728" cy="2415059"/>
            <a:chOff x="251520" y="3814218"/>
            <a:chExt cx="6294060" cy="2202526"/>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814218"/>
              <a:ext cx="2663665" cy="191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l="7678"/>
            <a:stretch>
              <a:fillRect/>
            </a:stretch>
          </p:blipFill>
          <p:spPr bwMode="auto">
            <a:xfrm>
              <a:off x="2788193" y="3990484"/>
              <a:ext cx="3757387" cy="202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15 CuadroTexto"/>
          <p:cNvSpPr txBox="1">
            <a:spLocks noChangeArrowheads="1"/>
          </p:cNvSpPr>
          <p:nvPr/>
        </p:nvSpPr>
        <p:spPr bwMode="auto">
          <a:xfrm>
            <a:off x="6096000" y="1071546"/>
            <a:ext cx="1524421" cy="677108"/>
          </a:xfrm>
          <a:prstGeom prst="rect">
            <a:avLst/>
          </a:prstGeom>
          <a:solidFill>
            <a:schemeClr val="bg1"/>
          </a:solidFill>
          <a:ln w="9525">
            <a:noFill/>
            <a:miter lim="800000"/>
            <a:headEnd/>
            <a:tailEnd/>
          </a:ln>
        </p:spPr>
        <p:txBody>
          <a:bodyPr wrap="square">
            <a:spAutoFit/>
          </a:bodyPr>
          <a:lstStyle/>
          <a:p>
            <a:pPr algn="ctr">
              <a:defRPr/>
            </a:pPr>
            <a:r>
              <a:rPr lang="es-ES" sz="2000" b="1" dirty="0" smtClean="0">
                <a:solidFill>
                  <a:srgbClr val="C00000"/>
                </a:solidFill>
                <a:cs typeface="Arial" pitchFamily="34" charset="0"/>
              </a:rPr>
              <a:t>NNH: 498</a:t>
            </a:r>
          </a:p>
          <a:p>
            <a:pPr algn="ctr">
              <a:defRPr/>
            </a:pPr>
            <a:r>
              <a:rPr lang="es-ES" b="1" dirty="0" smtClean="0">
                <a:solidFill>
                  <a:schemeClr val="accent1"/>
                </a:solidFill>
                <a:cs typeface="Arial" pitchFamily="34" charset="0"/>
                <a:sym typeface="Symbol" panose="05050102010706020507" pitchFamily="18" charset="2"/>
              </a:rPr>
              <a:t> </a:t>
            </a:r>
            <a:r>
              <a:rPr lang="es-ES" b="1" dirty="0" smtClean="0">
                <a:solidFill>
                  <a:schemeClr val="accent1"/>
                </a:solidFill>
                <a:cs typeface="Arial" pitchFamily="34" charset="0"/>
              </a:rPr>
              <a:t>2/1000</a:t>
            </a:r>
            <a:endParaRPr lang="es-ES" b="1" dirty="0">
              <a:solidFill>
                <a:schemeClr val="accent1"/>
              </a:solidFill>
              <a:cs typeface="Arial" pitchFamily="34" charset="0"/>
            </a:endParaRPr>
          </a:p>
        </p:txBody>
      </p:sp>
      <p:sp>
        <p:nvSpPr>
          <p:cNvPr id="19" name="15 CuadroTexto"/>
          <p:cNvSpPr txBox="1">
            <a:spLocks noChangeArrowheads="1"/>
          </p:cNvSpPr>
          <p:nvPr/>
        </p:nvSpPr>
        <p:spPr bwMode="auto">
          <a:xfrm>
            <a:off x="6024562" y="4643446"/>
            <a:ext cx="1524421" cy="677108"/>
          </a:xfrm>
          <a:prstGeom prst="rect">
            <a:avLst/>
          </a:prstGeom>
          <a:solidFill>
            <a:schemeClr val="bg1"/>
          </a:solidFill>
          <a:ln w="9525">
            <a:noFill/>
            <a:miter lim="800000"/>
            <a:headEnd/>
            <a:tailEnd/>
          </a:ln>
        </p:spPr>
        <p:txBody>
          <a:bodyPr wrap="square">
            <a:spAutoFit/>
          </a:bodyPr>
          <a:lstStyle/>
          <a:p>
            <a:pPr algn="ctr">
              <a:defRPr/>
            </a:pPr>
            <a:r>
              <a:rPr lang="es-ES" sz="2000" b="1" dirty="0" smtClean="0">
                <a:solidFill>
                  <a:srgbClr val="C00000"/>
                </a:solidFill>
                <a:cs typeface="Arial" pitchFamily="34" charset="0"/>
              </a:rPr>
              <a:t>NNT: 155</a:t>
            </a:r>
          </a:p>
          <a:p>
            <a:pPr algn="ctr">
              <a:defRPr/>
            </a:pPr>
            <a:r>
              <a:rPr lang="es-ES" b="1" dirty="0" smtClean="0">
                <a:solidFill>
                  <a:schemeClr val="accent1"/>
                </a:solidFill>
                <a:cs typeface="Arial" pitchFamily="34" charset="0"/>
                <a:sym typeface="Symbol" panose="05050102010706020507" pitchFamily="18" charset="2"/>
              </a:rPr>
              <a:t> 6,5</a:t>
            </a:r>
            <a:r>
              <a:rPr lang="es-ES" b="1" dirty="0" smtClean="0">
                <a:solidFill>
                  <a:schemeClr val="accent1"/>
                </a:solidFill>
                <a:cs typeface="Arial" pitchFamily="34" charset="0"/>
              </a:rPr>
              <a:t>/1000</a:t>
            </a:r>
            <a:endParaRPr lang="es-ES" b="1" dirty="0">
              <a:solidFill>
                <a:schemeClr val="accent1"/>
              </a:solidFill>
              <a:cs typeface="Arial" pitchFamily="34" charset="0"/>
            </a:endParaRPr>
          </a:p>
        </p:txBody>
      </p:sp>
      <p:sp>
        <p:nvSpPr>
          <p:cNvPr id="2" name="Rectángulo 1"/>
          <p:cNvSpPr/>
          <p:nvPr/>
        </p:nvSpPr>
        <p:spPr>
          <a:xfrm>
            <a:off x="4167174" y="3286124"/>
            <a:ext cx="1604927" cy="338554"/>
          </a:xfrm>
          <a:prstGeom prst="rect">
            <a:avLst/>
          </a:prstGeom>
        </p:spPr>
        <p:txBody>
          <a:bodyPr wrap="none">
            <a:spAutoFit/>
          </a:bodyPr>
          <a:lstStyle/>
          <a:p>
            <a:pPr algn="ctr"/>
            <a:r>
              <a:rPr lang="es-ES" altLang="es-ES_tradnl" sz="1600" b="1" dirty="0" smtClean="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1,12</a:t>
            </a:r>
            <a:r>
              <a:rPr lang="es-ES" altLang="es-ES_tradnl" sz="160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a:t>
            </a:r>
            <a:r>
              <a:rPr lang="es-ES" altLang="es-ES_tradnl" sz="1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(1,04-1,22 ) </a:t>
            </a:r>
          </a:p>
        </p:txBody>
      </p:sp>
      <p:sp>
        <p:nvSpPr>
          <p:cNvPr id="20" name="Rectángulo 19"/>
          <p:cNvSpPr/>
          <p:nvPr/>
        </p:nvSpPr>
        <p:spPr>
          <a:xfrm>
            <a:off x="4401859" y="5978466"/>
            <a:ext cx="1604927" cy="338554"/>
          </a:xfrm>
          <a:prstGeom prst="rect">
            <a:avLst/>
          </a:prstGeom>
        </p:spPr>
        <p:txBody>
          <a:bodyPr wrap="none">
            <a:spAutoFit/>
          </a:bodyPr>
          <a:lstStyle/>
          <a:p>
            <a:pPr algn="ctr"/>
            <a:r>
              <a:rPr lang="es-ES" altLang="es-ES_tradnl" sz="1600" b="1" dirty="0" smtClean="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0,84</a:t>
            </a:r>
            <a:r>
              <a:rPr lang="es-ES" altLang="es-ES_tradnl" sz="160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a:t>
            </a:r>
            <a:r>
              <a:rPr lang="es-ES" altLang="es-ES_tradnl" sz="1600" b="1"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(0,75-0,94 </a:t>
            </a:r>
            <a:r>
              <a:rPr lang="es-ES" altLang="es-ES_tradnl" sz="1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21" name="Rectángulo 20"/>
          <p:cNvSpPr/>
          <p:nvPr/>
        </p:nvSpPr>
        <p:spPr>
          <a:xfrm>
            <a:off x="7816109" y="4638228"/>
            <a:ext cx="4161163" cy="923330"/>
          </a:xfrm>
          <a:prstGeom prst="rect">
            <a:avLst/>
          </a:prstGeom>
        </p:spPr>
        <p:txBody>
          <a:bodyPr wrap="square">
            <a:spAutoFit/>
          </a:bodyPr>
          <a:lstStyle/>
          <a:p>
            <a:pPr algn="ct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El tratamiento con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estatinas a alta dosis </a:t>
            </a:r>
            <a:r>
              <a:rPr lang="es-ES" altLang="es-ES_tradnl" i="1"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vs</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moderada </a:t>
            </a: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se asoció con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una disminución  </a:t>
            </a: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del riesgo del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16% </a:t>
            </a:r>
            <a:r>
              <a:rPr lang="es-ES" altLang="es-ES_tradnl"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en la incidencia de </a:t>
            </a:r>
            <a:r>
              <a:rPr lang="es-ES" altLang="es-ES_tradnl" dirty="0" smtClean="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ECV.</a:t>
            </a:r>
          </a:p>
        </p:txBody>
      </p:sp>
      <p:sp>
        <p:nvSpPr>
          <p:cNvPr id="22" name="Rombo 21"/>
          <p:cNvSpPr/>
          <p:nvPr/>
        </p:nvSpPr>
        <p:spPr>
          <a:xfrm>
            <a:off x="4439816" y="5301208"/>
            <a:ext cx="432048" cy="133239"/>
          </a:xfrm>
          <a:prstGeom prst="diamond">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ombo 22"/>
          <p:cNvSpPr/>
          <p:nvPr/>
        </p:nvSpPr>
        <p:spPr>
          <a:xfrm>
            <a:off x="5159897" y="2626861"/>
            <a:ext cx="378892" cy="133239"/>
          </a:xfrm>
          <a:prstGeom prst="diamond">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115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0" y="5964855"/>
            <a:ext cx="11582443" cy="295162"/>
          </a:xfrm>
        </p:spPr>
        <p:txBody>
          <a:bodyPr>
            <a:normAutofit lnSpcReduction="10000"/>
          </a:bodyPr>
          <a:lstStyle/>
          <a:p>
            <a:r>
              <a:rPr lang="es-ES" dirty="0"/>
              <a:t>García-Sabina A, et al. </a:t>
            </a:r>
            <a:r>
              <a:rPr lang="es-ES" dirty="0" err="1"/>
              <a:t>Farm</a:t>
            </a:r>
            <a:r>
              <a:rPr lang="es-ES" dirty="0"/>
              <a:t> </a:t>
            </a:r>
            <a:r>
              <a:rPr lang="es-ES" dirty="0" err="1"/>
              <a:t>Hosp</a:t>
            </a:r>
            <a:r>
              <a:rPr lang="es-ES" dirty="0"/>
              <a:t>. 2012;36(2):97-108</a:t>
            </a:r>
          </a:p>
          <a:p>
            <a:endParaRPr lang="es-ES" dirty="0"/>
          </a:p>
        </p:txBody>
      </p:sp>
      <p:sp>
        <p:nvSpPr>
          <p:cNvPr id="2" name="Título 1"/>
          <p:cNvSpPr>
            <a:spLocks noGrp="1"/>
          </p:cNvSpPr>
          <p:nvPr>
            <p:ph type="title"/>
          </p:nvPr>
        </p:nvSpPr>
        <p:spPr/>
        <p:txBody>
          <a:bodyPr/>
          <a:lstStyle/>
          <a:p>
            <a:r>
              <a:rPr lang="es-ES" dirty="0"/>
              <a:t>Interacciones de las </a:t>
            </a:r>
            <a:r>
              <a:rPr lang="es-ES" dirty="0" err="1"/>
              <a:t>estatinas</a:t>
            </a:r>
            <a:endParaRPr lang="es-ES" dirty="0"/>
          </a:p>
        </p:txBody>
      </p:sp>
      <p:pic>
        <p:nvPicPr>
          <p:cNvPr id="56322" name="Picture 2"/>
          <p:cNvPicPr>
            <a:picLocks noChangeAspect="1" noChangeArrowheads="1"/>
          </p:cNvPicPr>
          <p:nvPr/>
        </p:nvPicPr>
        <p:blipFill>
          <a:blip r:embed="rId2" cstate="print"/>
          <a:srcRect/>
          <a:stretch>
            <a:fillRect/>
          </a:stretch>
        </p:blipFill>
        <p:spPr bwMode="auto">
          <a:xfrm>
            <a:off x="335360" y="1028700"/>
            <a:ext cx="11521279" cy="4800600"/>
          </a:xfrm>
          <a:prstGeom prst="rect">
            <a:avLst/>
          </a:prstGeom>
          <a:noFill/>
          <a:ln w="9525">
            <a:noFill/>
            <a:miter lim="800000"/>
            <a:headEnd/>
            <a:tailEnd/>
          </a:ln>
        </p:spPr>
      </p:pic>
    </p:spTree>
    <p:extLst>
      <p:ext uri="{BB962C8B-B14F-4D97-AF65-F5344CB8AC3E}">
        <p14:creationId xmlns:p14="http://schemas.microsoft.com/office/powerpoint/2010/main" val="383404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609600" y="5877272"/>
            <a:ext cx="10732139" cy="295162"/>
          </a:xfrm>
        </p:spPr>
        <p:txBody>
          <a:bodyPr>
            <a:normAutofit lnSpcReduction="10000"/>
          </a:bodyPr>
          <a:lstStyle/>
          <a:p>
            <a:r>
              <a:rPr lang="es-ES" dirty="0"/>
              <a:t>García-Sabina A, et al. </a:t>
            </a:r>
            <a:r>
              <a:rPr lang="es-ES" dirty="0" err="1"/>
              <a:t>Farm</a:t>
            </a:r>
            <a:r>
              <a:rPr lang="es-ES" dirty="0"/>
              <a:t> </a:t>
            </a:r>
            <a:r>
              <a:rPr lang="es-ES" dirty="0" err="1"/>
              <a:t>Hosp</a:t>
            </a:r>
            <a:r>
              <a:rPr lang="es-ES" dirty="0"/>
              <a:t>. 2012;36(2):97-108</a:t>
            </a:r>
          </a:p>
          <a:p>
            <a:endParaRPr lang="es-ES" dirty="0"/>
          </a:p>
        </p:txBody>
      </p:sp>
      <p:sp>
        <p:nvSpPr>
          <p:cNvPr id="2" name="Título 1"/>
          <p:cNvSpPr>
            <a:spLocks noGrp="1"/>
          </p:cNvSpPr>
          <p:nvPr>
            <p:ph type="title"/>
          </p:nvPr>
        </p:nvSpPr>
        <p:spPr/>
        <p:txBody>
          <a:bodyPr/>
          <a:lstStyle/>
          <a:p>
            <a:r>
              <a:rPr lang="es-ES" dirty="0"/>
              <a:t>Interacciones de las </a:t>
            </a:r>
            <a:r>
              <a:rPr lang="es-ES" dirty="0" err="1" smtClean="0"/>
              <a:t>estatinas</a:t>
            </a:r>
            <a:endParaRPr lang="es-ES" dirty="0"/>
          </a:p>
        </p:txBody>
      </p:sp>
      <p:pic>
        <p:nvPicPr>
          <p:cNvPr id="57346" name="Picture 2"/>
          <p:cNvPicPr>
            <a:picLocks noChangeAspect="1" noChangeArrowheads="1"/>
          </p:cNvPicPr>
          <p:nvPr/>
        </p:nvPicPr>
        <p:blipFill>
          <a:blip r:embed="rId2" cstate="print"/>
          <a:srcRect/>
          <a:stretch>
            <a:fillRect/>
          </a:stretch>
        </p:blipFill>
        <p:spPr bwMode="auto">
          <a:xfrm>
            <a:off x="335360" y="1052736"/>
            <a:ext cx="11593288"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Disminución de los receptores hepáticos de LDL (r-LDL).</a:t>
            </a:r>
          </a:p>
          <a:p>
            <a:r>
              <a:rPr lang="es-ES" dirty="0"/>
              <a:t>Aumento de la producción hepática de VLDL.</a:t>
            </a:r>
          </a:p>
          <a:p>
            <a:r>
              <a:rPr lang="es-ES" dirty="0"/>
              <a:t>Aumento plasmático de c-LDL.</a:t>
            </a:r>
          </a:p>
          <a:p>
            <a:r>
              <a:rPr lang="es-ES" dirty="0"/>
              <a:t>Aumento de la absorción del colesterol.</a:t>
            </a:r>
          </a:p>
        </p:txBody>
      </p:sp>
      <p:sp>
        <p:nvSpPr>
          <p:cNvPr id="7" name="Marcador de texto 6"/>
          <p:cNvSpPr>
            <a:spLocks noGrp="1"/>
          </p:cNvSpPr>
          <p:nvPr>
            <p:ph type="body" idx="10"/>
          </p:nvPr>
        </p:nvSpPr>
        <p:spPr/>
        <p:txBody>
          <a:bodyPr anchor="ctr"/>
          <a:lstStyle/>
          <a:p>
            <a:r>
              <a:rPr lang="es-ES" dirty="0">
                <a:solidFill>
                  <a:srgbClr val="C00000"/>
                </a:solidFill>
              </a:rPr>
              <a:t>Las </a:t>
            </a:r>
            <a:r>
              <a:rPr lang="es-ES" dirty="0" err="1">
                <a:solidFill>
                  <a:srgbClr val="C00000"/>
                </a:solidFill>
              </a:rPr>
              <a:t>estatinas</a:t>
            </a:r>
            <a:r>
              <a:rPr lang="es-ES" dirty="0">
                <a:solidFill>
                  <a:srgbClr val="C00000"/>
                </a:solidFill>
              </a:rPr>
              <a:t> producen indirectamente:</a:t>
            </a: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118318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38084" y="5661248"/>
            <a:ext cx="11582443" cy="295162"/>
          </a:xfrm>
        </p:spPr>
        <p:txBody>
          <a:bodyPr>
            <a:normAutofit/>
          </a:bodyPr>
          <a:lstStyle/>
          <a:p>
            <a:r>
              <a:rPr lang="sv-SE" sz="1200" dirty="0"/>
              <a:t>Miettinen TA, Gylling H. Eur J Clin Invest. 2003; 33(11):976-82. </a:t>
            </a:r>
          </a:p>
          <a:p>
            <a:endParaRPr lang="sv-SE" dirty="0"/>
          </a:p>
          <a:p>
            <a:endParaRPr lang="es-ES" dirty="0"/>
          </a:p>
        </p:txBody>
      </p:sp>
      <p:sp>
        <p:nvSpPr>
          <p:cNvPr id="3" name="Título 2"/>
          <p:cNvSpPr>
            <a:spLocks noGrp="1"/>
          </p:cNvSpPr>
          <p:nvPr>
            <p:ph type="title"/>
          </p:nvPr>
        </p:nvSpPr>
        <p:spPr>
          <a:xfrm>
            <a:off x="609600" y="252432"/>
            <a:ext cx="10972800" cy="604800"/>
          </a:xfrm>
        </p:spPr>
        <p:txBody>
          <a:bodyPr/>
          <a:lstStyle/>
          <a:p>
            <a:r>
              <a:rPr lang="es-ES" dirty="0"/>
              <a:t>Sistemas compensatorios ante las acciones de los </a:t>
            </a:r>
            <a:r>
              <a:rPr lang="es-ES" dirty="0" err="1"/>
              <a:t>hipolipemiantes</a:t>
            </a:r>
            <a:endParaRPr lang="es-ES" dirty="0"/>
          </a:p>
        </p:txBody>
      </p:sp>
      <p:sp>
        <p:nvSpPr>
          <p:cNvPr id="6" name="Line 3"/>
          <p:cNvSpPr>
            <a:spLocks noChangeShapeType="1"/>
          </p:cNvSpPr>
          <p:nvPr/>
        </p:nvSpPr>
        <p:spPr bwMode="auto">
          <a:xfrm>
            <a:off x="5948748" y="1552781"/>
            <a:ext cx="1588" cy="2046287"/>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7" name="Line 4"/>
          <p:cNvSpPr>
            <a:spLocks noChangeShapeType="1"/>
          </p:cNvSpPr>
          <p:nvPr/>
        </p:nvSpPr>
        <p:spPr bwMode="auto">
          <a:xfrm>
            <a:off x="5888423" y="3599068"/>
            <a:ext cx="60325" cy="1588"/>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8" name="Line 5"/>
          <p:cNvSpPr>
            <a:spLocks noChangeShapeType="1"/>
          </p:cNvSpPr>
          <p:nvPr/>
        </p:nvSpPr>
        <p:spPr bwMode="auto">
          <a:xfrm>
            <a:off x="5888423" y="3257756"/>
            <a:ext cx="60325" cy="3175"/>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9" name="Line 6"/>
          <p:cNvSpPr>
            <a:spLocks noChangeShapeType="1"/>
          </p:cNvSpPr>
          <p:nvPr/>
        </p:nvSpPr>
        <p:spPr bwMode="auto">
          <a:xfrm>
            <a:off x="5888423" y="2916443"/>
            <a:ext cx="60325" cy="3175"/>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10" name="Line 7"/>
          <p:cNvSpPr>
            <a:spLocks noChangeShapeType="1"/>
          </p:cNvSpPr>
          <p:nvPr/>
        </p:nvSpPr>
        <p:spPr bwMode="auto">
          <a:xfrm>
            <a:off x="5888423" y="2576718"/>
            <a:ext cx="60325" cy="1588"/>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11" name="Line 8"/>
          <p:cNvSpPr>
            <a:spLocks noChangeShapeType="1"/>
          </p:cNvSpPr>
          <p:nvPr/>
        </p:nvSpPr>
        <p:spPr bwMode="auto">
          <a:xfrm>
            <a:off x="5888423" y="2235406"/>
            <a:ext cx="60325" cy="1587"/>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12" name="Line 9"/>
          <p:cNvSpPr>
            <a:spLocks noChangeShapeType="1"/>
          </p:cNvSpPr>
          <p:nvPr/>
        </p:nvSpPr>
        <p:spPr bwMode="auto">
          <a:xfrm>
            <a:off x="5888423" y="1894093"/>
            <a:ext cx="60325" cy="1588"/>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14" name="Line 11"/>
          <p:cNvSpPr>
            <a:spLocks noChangeShapeType="1"/>
          </p:cNvSpPr>
          <p:nvPr/>
        </p:nvSpPr>
        <p:spPr bwMode="auto">
          <a:xfrm>
            <a:off x="5948748" y="3599068"/>
            <a:ext cx="5915025" cy="1588"/>
          </a:xfrm>
          <a:prstGeom prst="line">
            <a:avLst/>
          </a:prstGeom>
          <a:noFill/>
          <a:ln w="19050">
            <a:solidFill>
              <a:schemeClr val="tx1"/>
            </a:solidFill>
            <a:round/>
            <a:headEnd/>
            <a:tailEnd/>
          </a:ln>
        </p:spPr>
        <p:txBody>
          <a:bodyPr/>
          <a:lstStyle/>
          <a:p>
            <a:endParaRPr lang="es-ES" sz="1600">
              <a:solidFill>
                <a:schemeClr val="accent1"/>
              </a:solidFill>
            </a:endParaRPr>
          </a:p>
        </p:txBody>
      </p:sp>
      <p:sp>
        <p:nvSpPr>
          <p:cNvPr id="16" name="Rectangle 13"/>
          <p:cNvSpPr>
            <a:spLocks noChangeArrowheads="1"/>
          </p:cNvSpPr>
          <p:nvPr/>
        </p:nvSpPr>
        <p:spPr bwMode="auto">
          <a:xfrm>
            <a:off x="5629470" y="3157289"/>
            <a:ext cx="203582" cy="184666"/>
          </a:xfrm>
          <a:prstGeom prst="rect">
            <a:avLst/>
          </a:prstGeom>
          <a:noFill/>
          <a:ln w="9525">
            <a:noFill/>
            <a:miter lim="800000"/>
            <a:headEnd/>
            <a:tailEnd/>
          </a:ln>
        </p:spPr>
        <p:txBody>
          <a:bodyPr wrap="none" lIns="0" tIns="0" rIns="0" bIns="0">
            <a:spAutoFit/>
          </a:bodyPr>
          <a:lstStyle/>
          <a:p>
            <a:pPr eaLnBrk="0" hangingPunct="0"/>
            <a:r>
              <a:rPr lang="en-US" sz="1200" dirty="0" smtClean="0">
                <a:solidFill>
                  <a:schemeClr val="accent1"/>
                </a:solidFill>
                <a:effectLst/>
              </a:rPr>
              <a:t>-50</a:t>
            </a:r>
            <a:endParaRPr lang="en-US" sz="1600" dirty="0">
              <a:solidFill>
                <a:schemeClr val="accent1"/>
              </a:solidFill>
              <a:effectLst/>
            </a:endParaRPr>
          </a:p>
        </p:txBody>
      </p:sp>
      <p:sp>
        <p:nvSpPr>
          <p:cNvPr id="17" name="Rectangle 14"/>
          <p:cNvSpPr>
            <a:spLocks noChangeArrowheads="1"/>
          </p:cNvSpPr>
          <p:nvPr/>
        </p:nvSpPr>
        <p:spPr bwMode="auto">
          <a:xfrm>
            <a:off x="5735552" y="2804465"/>
            <a:ext cx="91372" cy="215444"/>
          </a:xfrm>
          <a:prstGeom prst="rect">
            <a:avLst/>
          </a:prstGeom>
          <a:noFill/>
          <a:ln w="9525">
            <a:noFill/>
            <a:miter lim="800000"/>
            <a:headEnd/>
            <a:tailEnd/>
          </a:ln>
        </p:spPr>
        <p:txBody>
          <a:bodyPr wrap="none" lIns="0" tIns="0" rIns="0" bIns="0">
            <a:spAutoFit/>
          </a:bodyPr>
          <a:lstStyle/>
          <a:p>
            <a:pPr eaLnBrk="0" hangingPunct="0"/>
            <a:r>
              <a:rPr lang="en-US" sz="1400" dirty="0" smtClean="0">
                <a:solidFill>
                  <a:schemeClr val="accent1"/>
                </a:solidFill>
                <a:effectLst/>
              </a:rPr>
              <a:t>0</a:t>
            </a:r>
            <a:endParaRPr lang="en-US" dirty="0">
              <a:solidFill>
                <a:schemeClr val="accent1"/>
              </a:solidFill>
              <a:effectLst/>
            </a:endParaRPr>
          </a:p>
        </p:txBody>
      </p:sp>
      <p:sp>
        <p:nvSpPr>
          <p:cNvPr id="18" name="Rectangle 15"/>
          <p:cNvSpPr>
            <a:spLocks noChangeArrowheads="1"/>
          </p:cNvSpPr>
          <p:nvPr/>
        </p:nvSpPr>
        <p:spPr bwMode="auto">
          <a:xfrm>
            <a:off x="5596898" y="2473339"/>
            <a:ext cx="234038" cy="184666"/>
          </a:xfrm>
          <a:prstGeom prst="rect">
            <a:avLst/>
          </a:prstGeom>
          <a:noFill/>
          <a:ln w="9525">
            <a:noFill/>
            <a:miter lim="800000"/>
            <a:headEnd/>
            <a:tailEnd/>
          </a:ln>
        </p:spPr>
        <p:txBody>
          <a:bodyPr wrap="none" lIns="0" tIns="0" rIns="0" bIns="0">
            <a:spAutoFit/>
          </a:bodyPr>
          <a:lstStyle/>
          <a:p>
            <a:pPr eaLnBrk="0" hangingPunct="0"/>
            <a:r>
              <a:rPr lang="en-US" sz="1200" dirty="0">
                <a:solidFill>
                  <a:schemeClr val="accent1"/>
                </a:solidFill>
              </a:rPr>
              <a:t>+</a:t>
            </a:r>
            <a:r>
              <a:rPr lang="en-US" sz="1200" dirty="0" smtClean="0">
                <a:solidFill>
                  <a:schemeClr val="accent1"/>
                </a:solidFill>
                <a:effectLst/>
              </a:rPr>
              <a:t>50</a:t>
            </a:r>
            <a:endParaRPr lang="en-US" sz="1600" dirty="0">
              <a:solidFill>
                <a:schemeClr val="accent1"/>
              </a:solidFill>
              <a:effectLst/>
            </a:endParaRPr>
          </a:p>
        </p:txBody>
      </p:sp>
      <p:sp>
        <p:nvSpPr>
          <p:cNvPr id="19" name="Rectangle 16"/>
          <p:cNvSpPr>
            <a:spLocks noChangeArrowheads="1"/>
          </p:cNvSpPr>
          <p:nvPr/>
        </p:nvSpPr>
        <p:spPr bwMode="auto">
          <a:xfrm>
            <a:off x="5529271" y="2141690"/>
            <a:ext cx="312586" cy="184666"/>
          </a:xfrm>
          <a:prstGeom prst="rect">
            <a:avLst/>
          </a:prstGeom>
          <a:noFill/>
          <a:ln w="9525">
            <a:noFill/>
            <a:miter lim="800000"/>
            <a:headEnd/>
            <a:tailEnd/>
          </a:ln>
        </p:spPr>
        <p:txBody>
          <a:bodyPr wrap="none" lIns="0" tIns="0" rIns="0" bIns="0">
            <a:spAutoFit/>
          </a:bodyPr>
          <a:lstStyle/>
          <a:p>
            <a:pPr eaLnBrk="0" hangingPunct="0"/>
            <a:r>
              <a:rPr lang="en-US" sz="1200" dirty="0" smtClean="0">
                <a:solidFill>
                  <a:schemeClr val="accent1"/>
                </a:solidFill>
              </a:rPr>
              <a:t>+1</a:t>
            </a:r>
            <a:r>
              <a:rPr lang="en-US" sz="1200" dirty="0" smtClean="0">
                <a:solidFill>
                  <a:schemeClr val="accent1"/>
                </a:solidFill>
                <a:effectLst/>
              </a:rPr>
              <a:t>00</a:t>
            </a:r>
            <a:endParaRPr lang="en-US" sz="1600" dirty="0">
              <a:solidFill>
                <a:schemeClr val="accent1"/>
              </a:solidFill>
              <a:effectLst/>
            </a:endParaRPr>
          </a:p>
        </p:txBody>
      </p:sp>
      <p:sp>
        <p:nvSpPr>
          <p:cNvPr id="20" name="Rectangle 17"/>
          <p:cNvSpPr>
            <a:spLocks noChangeArrowheads="1"/>
          </p:cNvSpPr>
          <p:nvPr/>
        </p:nvSpPr>
        <p:spPr bwMode="auto">
          <a:xfrm>
            <a:off x="5529271" y="1806411"/>
            <a:ext cx="312586" cy="184666"/>
          </a:xfrm>
          <a:prstGeom prst="rect">
            <a:avLst/>
          </a:prstGeom>
          <a:noFill/>
          <a:ln w="9525">
            <a:noFill/>
            <a:miter lim="800000"/>
            <a:headEnd/>
            <a:tailEnd/>
          </a:ln>
        </p:spPr>
        <p:txBody>
          <a:bodyPr wrap="none" lIns="0" tIns="0" rIns="0" bIns="0">
            <a:spAutoFit/>
          </a:bodyPr>
          <a:lstStyle/>
          <a:p>
            <a:pPr eaLnBrk="0" hangingPunct="0"/>
            <a:r>
              <a:rPr lang="en-US" sz="1200" dirty="0" smtClean="0">
                <a:solidFill>
                  <a:schemeClr val="accent1"/>
                </a:solidFill>
              </a:rPr>
              <a:t>+1</a:t>
            </a:r>
            <a:r>
              <a:rPr lang="en-US" sz="1200" dirty="0" smtClean="0">
                <a:solidFill>
                  <a:schemeClr val="accent1"/>
                </a:solidFill>
                <a:effectLst/>
              </a:rPr>
              <a:t>50</a:t>
            </a:r>
            <a:endParaRPr lang="en-US" sz="1600" dirty="0">
              <a:solidFill>
                <a:schemeClr val="accent1"/>
              </a:solidFill>
              <a:effectLst/>
            </a:endParaRPr>
          </a:p>
        </p:txBody>
      </p:sp>
      <p:sp>
        <p:nvSpPr>
          <p:cNvPr id="22" name="Rectangle 20"/>
          <p:cNvSpPr>
            <a:spLocks noChangeArrowheads="1"/>
          </p:cNvSpPr>
          <p:nvPr/>
        </p:nvSpPr>
        <p:spPr bwMode="auto">
          <a:xfrm>
            <a:off x="6297203" y="3678443"/>
            <a:ext cx="830035" cy="492443"/>
          </a:xfrm>
          <a:prstGeom prst="rect">
            <a:avLst/>
          </a:prstGeom>
          <a:noFill/>
          <a:ln w="9525">
            <a:noFill/>
            <a:miter lim="800000"/>
            <a:headEnd/>
            <a:tailEnd/>
          </a:ln>
        </p:spPr>
        <p:txBody>
          <a:bodyPr wrap="none" lIns="0" tIns="0" rIns="0" bIns="0">
            <a:spAutoFit/>
          </a:bodyPr>
          <a:lstStyle/>
          <a:p>
            <a:pPr algn="ctr" eaLnBrk="0" hangingPunct="0"/>
            <a:r>
              <a:rPr lang="en-US" sz="1600" b="1" dirty="0" err="1">
                <a:solidFill>
                  <a:schemeClr val="accent1"/>
                </a:solidFill>
                <a:effectLst/>
              </a:rPr>
              <a:t>Síntesis</a:t>
            </a:r>
            <a:endParaRPr lang="en-US" sz="1600" b="1" dirty="0">
              <a:solidFill>
                <a:schemeClr val="accent1"/>
              </a:solidFill>
              <a:effectLst/>
            </a:endParaRPr>
          </a:p>
          <a:p>
            <a:pPr algn="ctr" eaLnBrk="0" hangingPunct="0"/>
            <a:r>
              <a:rPr lang="en-US" sz="1600" b="1" dirty="0" err="1">
                <a:solidFill>
                  <a:schemeClr val="accent1"/>
                </a:solidFill>
                <a:effectLst/>
              </a:rPr>
              <a:t>colesterol</a:t>
            </a:r>
            <a:endParaRPr lang="en-US" sz="1600" b="1" dirty="0">
              <a:solidFill>
                <a:schemeClr val="accent1"/>
              </a:solidFill>
              <a:effectLst/>
            </a:endParaRPr>
          </a:p>
        </p:txBody>
      </p:sp>
      <p:sp>
        <p:nvSpPr>
          <p:cNvPr id="23" name="Rectangle 21"/>
          <p:cNvSpPr>
            <a:spLocks noChangeArrowheads="1"/>
          </p:cNvSpPr>
          <p:nvPr/>
        </p:nvSpPr>
        <p:spPr bwMode="auto">
          <a:xfrm>
            <a:off x="9248493" y="3668918"/>
            <a:ext cx="813300" cy="492443"/>
          </a:xfrm>
          <a:prstGeom prst="rect">
            <a:avLst/>
          </a:prstGeom>
          <a:noFill/>
          <a:ln w="9525">
            <a:noFill/>
            <a:miter lim="800000"/>
            <a:headEnd/>
            <a:tailEnd/>
          </a:ln>
        </p:spPr>
        <p:txBody>
          <a:bodyPr wrap="none" lIns="0" tIns="0" rIns="0" bIns="0">
            <a:spAutoFit/>
          </a:bodyPr>
          <a:lstStyle/>
          <a:p>
            <a:pPr algn="ctr" eaLnBrk="0" hangingPunct="0"/>
            <a:r>
              <a:rPr lang="en-US" sz="1600" b="1" dirty="0">
                <a:solidFill>
                  <a:schemeClr val="accent1"/>
                </a:solidFill>
                <a:effectLst/>
              </a:rPr>
              <a:t>Receptor </a:t>
            </a:r>
          </a:p>
          <a:p>
            <a:pPr algn="ctr" eaLnBrk="0" hangingPunct="0"/>
            <a:r>
              <a:rPr lang="en-US" sz="1600" b="1" dirty="0">
                <a:solidFill>
                  <a:schemeClr val="accent1"/>
                </a:solidFill>
                <a:effectLst/>
              </a:rPr>
              <a:t>LDL</a:t>
            </a:r>
          </a:p>
        </p:txBody>
      </p:sp>
      <p:sp>
        <p:nvSpPr>
          <p:cNvPr id="24" name="Rectangle 22"/>
          <p:cNvSpPr>
            <a:spLocks noChangeArrowheads="1"/>
          </p:cNvSpPr>
          <p:nvPr/>
        </p:nvSpPr>
        <p:spPr bwMode="auto">
          <a:xfrm>
            <a:off x="10896294" y="3668918"/>
            <a:ext cx="471283" cy="246221"/>
          </a:xfrm>
          <a:prstGeom prst="rect">
            <a:avLst/>
          </a:prstGeom>
          <a:noFill/>
          <a:ln w="9525">
            <a:noFill/>
            <a:miter lim="800000"/>
            <a:headEnd/>
            <a:tailEnd/>
          </a:ln>
        </p:spPr>
        <p:txBody>
          <a:bodyPr wrap="none" lIns="0" tIns="0" rIns="0" bIns="0">
            <a:spAutoFit/>
          </a:bodyPr>
          <a:lstStyle/>
          <a:p>
            <a:pPr algn="ctr" eaLnBrk="0" hangingPunct="0"/>
            <a:r>
              <a:rPr lang="en-US" sz="1600" b="1" dirty="0">
                <a:solidFill>
                  <a:schemeClr val="accent1"/>
                </a:solidFill>
                <a:effectLst/>
              </a:rPr>
              <a:t>C-LDL</a:t>
            </a:r>
          </a:p>
        </p:txBody>
      </p:sp>
      <p:sp>
        <p:nvSpPr>
          <p:cNvPr id="25" name="Rectangle 23"/>
          <p:cNvSpPr>
            <a:spLocks noChangeArrowheads="1"/>
          </p:cNvSpPr>
          <p:nvPr/>
        </p:nvSpPr>
        <p:spPr bwMode="auto">
          <a:xfrm>
            <a:off x="5392696" y="1311737"/>
            <a:ext cx="843180" cy="246221"/>
          </a:xfrm>
          <a:prstGeom prst="rect">
            <a:avLst/>
          </a:prstGeom>
          <a:noFill/>
          <a:ln w="9525">
            <a:noFill/>
            <a:miter lim="800000"/>
            <a:headEnd/>
            <a:tailEnd/>
          </a:ln>
        </p:spPr>
        <p:txBody>
          <a:bodyPr wrap="none" lIns="0" tIns="0" rIns="0" bIns="0">
            <a:spAutoFit/>
          </a:bodyPr>
          <a:lstStyle/>
          <a:p>
            <a:pPr algn="ctr" eaLnBrk="0" hangingPunct="0"/>
            <a:r>
              <a:rPr lang="en-US" sz="1600" b="1" dirty="0" err="1">
                <a:solidFill>
                  <a:schemeClr val="accent1"/>
                </a:solidFill>
                <a:effectLst/>
              </a:rPr>
              <a:t>Cambio</a:t>
            </a:r>
            <a:r>
              <a:rPr lang="en-US" sz="1600" b="1" dirty="0">
                <a:solidFill>
                  <a:schemeClr val="accent1"/>
                </a:solidFill>
                <a:effectLst/>
              </a:rPr>
              <a:t> </a:t>
            </a:r>
            <a:r>
              <a:rPr lang="en-US" sz="1600" b="1" dirty="0" smtClean="0">
                <a:solidFill>
                  <a:schemeClr val="accent1"/>
                </a:solidFill>
                <a:effectLst/>
              </a:rPr>
              <a:t>%</a:t>
            </a:r>
            <a:endParaRPr lang="en-US" sz="1600" b="1" dirty="0">
              <a:solidFill>
                <a:schemeClr val="accent1"/>
              </a:solidFill>
              <a:effectLst/>
            </a:endParaRPr>
          </a:p>
        </p:txBody>
      </p:sp>
      <p:grpSp>
        <p:nvGrpSpPr>
          <p:cNvPr id="26" name="Group 24"/>
          <p:cNvGrpSpPr>
            <a:grpSpLocks/>
          </p:cNvGrpSpPr>
          <p:nvPr/>
        </p:nvGrpSpPr>
        <p:grpSpPr bwMode="auto">
          <a:xfrm>
            <a:off x="6001588" y="4321491"/>
            <a:ext cx="1583587" cy="430213"/>
            <a:chOff x="4774" y="2639"/>
            <a:chExt cx="996" cy="271"/>
          </a:xfrm>
        </p:grpSpPr>
        <p:sp>
          <p:nvSpPr>
            <p:cNvPr id="27" name="Rectangle 25"/>
            <p:cNvSpPr>
              <a:spLocks noChangeArrowheads="1"/>
            </p:cNvSpPr>
            <p:nvPr/>
          </p:nvSpPr>
          <p:spPr bwMode="auto">
            <a:xfrm>
              <a:off x="4774" y="2665"/>
              <a:ext cx="76" cy="89"/>
            </a:xfrm>
            <a:prstGeom prst="rect">
              <a:avLst/>
            </a:prstGeom>
            <a:solidFill>
              <a:srgbClr val="FF0000"/>
            </a:solidFill>
            <a:ln w="9525">
              <a:noFill/>
              <a:miter lim="800000"/>
              <a:headEnd/>
              <a:tailEnd/>
            </a:ln>
          </p:spPr>
          <p:txBody>
            <a:bodyPr/>
            <a:lstStyle/>
            <a:p>
              <a:pPr algn="ctr"/>
              <a:endParaRPr lang="es-ES_tradnl" sz="900" u="sng">
                <a:solidFill>
                  <a:schemeClr val="accent1"/>
                </a:solidFill>
                <a:effectLst/>
              </a:endParaRPr>
            </a:p>
          </p:txBody>
        </p:sp>
        <p:sp>
          <p:nvSpPr>
            <p:cNvPr id="28" name="Rectangle 26"/>
            <p:cNvSpPr>
              <a:spLocks noChangeArrowheads="1"/>
            </p:cNvSpPr>
            <p:nvPr/>
          </p:nvSpPr>
          <p:spPr bwMode="auto">
            <a:xfrm>
              <a:off x="4921" y="2639"/>
              <a:ext cx="849" cy="271"/>
            </a:xfrm>
            <a:prstGeom prst="rect">
              <a:avLst/>
            </a:prstGeom>
            <a:noFill/>
            <a:ln w="9525">
              <a:noFill/>
              <a:miter lim="800000"/>
              <a:headEnd/>
              <a:tailEnd/>
            </a:ln>
          </p:spPr>
          <p:txBody>
            <a:bodyPr wrap="none" lIns="0" tIns="0" rIns="0" bIns="0">
              <a:spAutoFit/>
            </a:bodyPr>
            <a:lstStyle/>
            <a:p>
              <a:pPr eaLnBrk="0" hangingPunct="0"/>
              <a:r>
                <a:rPr lang="en-US" sz="1400" dirty="0" err="1">
                  <a:solidFill>
                    <a:schemeClr val="accent1"/>
                  </a:solidFill>
                  <a:effectLst/>
                </a:rPr>
                <a:t>Inhibición</a:t>
              </a:r>
              <a:r>
                <a:rPr lang="en-US" sz="1400" dirty="0">
                  <a:solidFill>
                    <a:schemeClr val="accent1"/>
                  </a:solidFill>
                  <a:effectLst/>
                </a:rPr>
                <a:t> </a:t>
              </a:r>
              <a:r>
                <a:rPr lang="en-US" sz="1400" b="1" dirty="0" err="1">
                  <a:solidFill>
                    <a:schemeClr val="accent1"/>
                  </a:solidFill>
                  <a:effectLst/>
                </a:rPr>
                <a:t>síntesis</a:t>
              </a:r>
              <a:r>
                <a:rPr lang="en-US" sz="1400" b="1" dirty="0">
                  <a:solidFill>
                    <a:schemeClr val="accent1"/>
                  </a:solidFill>
                  <a:effectLst/>
                </a:rPr>
                <a:t> </a:t>
              </a:r>
            </a:p>
            <a:p>
              <a:pPr eaLnBrk="0" hangingPunct="0"/>
              <a:r>
                <a:rPr lang="en-US" sz="1400" dirty="0" err="1">
                  <a:solidFill>
                    <a:schemeClr val="accent1"/>
                  </a:solidFill>
                  <a:effectLst/>
                </a:rPr>
                <a:t>colesterol</a:t>
              </a:r>
              <a:endParaRPr lang="en-US" sz="1400" dirty="0">
                <a:solidFill>
                  <a:schemeClr val="accent1"/>
                </a:solidFill>
                <a:effectLst/>
              </a:endParaRPr>
            </a:p>
          </p:txBody>
        </p:sp>
      </p:grpSp>
      <p:grpSp>
        <p:nvGrpSpPr>
          <p:cNvPr id="29" name="Group 30"/>
          <p:cNvGrpSpPr>
            <a:grpSpLocks/>
          </p:cNvGrpSpPr>
          <p:nvPr/>
        </p:nvGrpSpPr>
        <p:grpSpPr bwMode="auto">
          <a:xfrm>
            <a:off x="6217036" y="2305256"/>
            <a:ext cx="4751387" cy="1301750"/>
            <a:chOff x="1247" y="2943"/>
            <a:chExt cx="2993" cy="820"/>
          </a:xfrm>
        </p:grpSpPr>
        <p:sp>
          <p:nvSpPr>
            <p:cNvPr id="30" name="Rectangle 31"/>
            <p:cNvSpPr>
              <a:spLocks noChangeArrowheads="1"/>
            </p:cNvSpPr>
            <p:nvPr/>
          </p:nvSpPr>
          <p:spPr bwMode="auto">
            <a:xfrm>
              <a:off x="3095" y="2943"/>
              <a:ext cx="208" cy="815"/>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1" name="Rectangle 32"/>
            <p:cNvSpPr>
              <a:spLocks noChangeArrowheads="1"/>
            </p:cNvSpPr>
            <p:nvPr/>
          </p:nvSpPr>
          <p:spPr bwMode="auto">
            <a:xfrm>
              <a:off x="4031" y="3495"/>
              <a:ext cx="209" cy="263"/>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2" name="Rectangle 33"/>
            <p:cNvSpPr>
              <a:spLocks noChangeArrowheads="1"/>
            </p:cNvSpPr>
            <p:nvPr/>
          </p:nvSpPr>
          <p:spPr bwMode="auto">
            <a:xfrm>
              <a:off x="2154" y="3161"/>
              <a:ext cx="208" cy="599"/>
            </a:xfrm>
            <a:prstGeom prst="rect">
              <a:avLst/>
            </a:prstGeom>
            <a:gradFill rotWithShape="1">
              <a:gsLst>
                <a:gs pos="0">
                  <a:srgbClr val="760000"/>
                </a:gs>
                <a:gs pos="50000">
                  <a:srgbClr val="FF0000"/>
                </a:gs>
                <a:gs pos="100000">
                  <a:srgbClr val="7600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3" name="Rectangle 34"/>
            <p:cNvSpPr>
              <a:spLocks noChangeArrowheads="1"/>
            </p:cNvSpPr>
            <p:nvPr/>
          </p:nvSpPr>
          <p:spPr bwMode="auto">
            <a:xfrm>
              <a:off x="1247" y="3485"/>
              <a:ext cx="209" cy="278"/>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a:lstStyle/>
            <a:p>
              <a:pPr algn="ctr"/>
              <a:endParaRPr lang="es-ES_tradnl" sz="900" u="sng">
                <a:solidFill>
                  <a:schemeClr val="accent1"/>
                </a:solidFill>
                <a:effectLst/>
              </a:endParaRPr>
            </a:p>
          </p:txBody>
        </p:sp>
      </p:grpSp>
      <p:grpSp>
        <p:nvGrpSpPr>
          <p:cNvPr id="34" name="Group 35"/>
          <p:cNvGrpSpPr>
            <a:grpSpLocks/>
          </p:cNvGrpSpPr>
          <p:nvPr/>
        </p:nvGrpSpPr>
        <p:grpSpPr bwMode="auto">
          <a:xfrm>
            <a:off x="6545648" y="2505279"/>
            <a:ext cx="4733925" cy="1101725"/>
            <a:chOff x="1454" y="3069"/>
            <a:chExt cx="2982" cy="694"/>
          </a:xfrm>
        </p:grpSpPr>
        <p:sp>
          <p:nvSpPr>
            <p:cNvPr id="35" name="Rectangle 36"/>
            <p:cNvSpPr>
              <a:spLocks noChangeArrowheads="1"/>
            </p:cNvSpPr>
            <p:nvPr/>
          </p:nvSpPr>
          <p:spPr bwMode="auto">
            <a:xfrm>
              <a:off x="3301" y="3069"/>
              <a:ext cx="208" cy="689"/>
            </a:xfrm>
            <a:prstGeom prst="rect">
              <a:avLst/>
            </a:prstGeom>
            <a:gradFill rotWithShape="1">
              <a:gsLst>
                <a:gs pos="0">
                  <a:srgbClr val="185E76"/>
                </a:gs>
                <a:gs pos="50000">
                  <a:srgbClr val="33CCFF"/>
                </a:gs>
                <a:gs pos="100000">
                  <a:srgbClr val="185E76"/>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6" name="Rectangle 37"/>
            <p:cNvSpPr>
              <a:spLocks noChangeArrowheads="1"/>
            </p:cNvSpPr>
            <p:nvPr/>
          </p:nvSpPr>
          <p:spPr bwMode="auto">
            <a:xfrm>
              <a:off x="4234" y="3417"/>
              <a:ext cx="202" cy="341"/>
            </a:xfrm>
            <a:prstGeom prst="rect">
              <a:avLst/>
            </a:prstGeom>
            <a:gradFill rotWithShape="1">
              <a:gsLst>
                <a:gs pos="0">
                  <a:srgbClr val="185E76"/>
                </a:gs>
                <a:gs pos="50000">
                  <a:srgbClr val="33CCFF"/>
                </a:gs>
                <a:gs pos="100000">
                  <a:srgbClr val="185E76"/>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7" name="Rectangle 38"/>
            <p:cNvSpPr>
              <a:spLocks noChangeArrowheads="1"/>
            </p:cNvSpPr>
            <p:nvPr/>
          </p:nvSpPr>
          <p:spPr bwMode="auto">
            <a:xfrm>
              <a:off x="2363" y="3566"/>
              <a:ext cx="208" cy="194"/>
            </a:xfrm>
            <a:prstGeom prst="rect">
              <a:avLst/>
            </a:prstGeom>
            <a:gradFill rotWithShape="1">
              <a:gsLst>
                <a:gs pos="0">
                  <a:srgbClr val="185E76"/>
                </a:gs>
                <a:gs pos="50000">
                  <a:srgbClr val="33CCFF"/>
                </a:gs>
                <a:gs pos="100000">
                  <a:srgbClr val="185E76"/>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38" name="Rectangle 39"/>
            <p:cNvSpPr>
              <a:spLocks noChangeArrowheads="1"/>
            </p:cNvSpPr>
            <p:nvPr/>
          </p:nvSpPr>
          <p:spPr bwMode="auto">
            <a:xfrm>
              <a:off x="1454" y="3161"/>
              <a:ext cx="203" cy="602"/>
            </a:xfrm>
            <a:prstGeom prst="rect">
              <a:avLst/>
            </a:prstGeom>
            <a:gradFill rotWithShape="1">
              <a:gsLst>
                <a:gs pos="0">
                  <a:srgbClr val="185E76"/>
                </a:gs>
                <a:gs pos="50000">
                  <a:srgbClr val="33CCFF"/>
                </a:gs>
                <a:gs pos="100000">
                  <a:srgbClr val="185E76"/>
                </a:gs>
              </a:gsLst>
              <a:lin ang="0" scaled="1"/>
            </a:gradFill>
            <a:ln w="9525">
              <a:noFill/>
              <a:miter lim="800000"/>
              <a:headEnd/>
              <a:tailEnd/>
            </a:ln>
          </p:spPr>
          <p:txBody>
            <a:bodyPr/>
            <a:lstStyle/>
            <a:p>
              <a:pPr algn="ctr"/>
              <a:endParaRPr lang="es-ES_tradnl" sz="900" u="sng">
                <a:solidFill>
                  <a:schemeClr val="accent1"/>
                </a:solidFill>
                <a:effectLst/>
              </a:endParaRPr>
            </a:p>
          </p:txBody>
        </p:sp>
      </p:grpSp>
      <p:grpSp>
        <p:nvGrpSpPr>
          <p:cNvPr id="39" name="Group 40"/>
          <p:cNvGrpSpPr>
            <a:grpSpLocks/>
          </p:cNvGrpSpPr>
          <p:nvPr/>
        </p:nvGrpSpPr>
        <p:grpSpPr bwMode="auto">
          <a:xfrm>
            <a:off x="6866323" y="1622631"/>
            <a:ext cx="4746625" cy="1984375"/>
            <a:chOff x="1656" y="2513"/>
            <a:chExt cx="2990" cy="1250"/>
          </a:xfrm>
        </p:grpSpPr>
        <p:sp>
          <p:nvSpPr>
            <p:cNvPr id="40" name="Rectangle 41"/>
            <p:cNvSpPr>
              <a:spLocks noChangeArrowheads="1"/>
            </p:cNvSpPr>
            <p:nvPr/>
          </p:nvSpPr>
          <p:spPr bwMode="auto">
            <a:xfrm>
              <a:off x="2562" y="3475"/>
              <a:ext cx="217" cy="285"/>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41" name="Rectangle 42"/>
            <p:cNvSpPr>
              <a:spLocks noChangeArrowheads="1"/>
            </p:cNvSpPr>
            <p:nvPr/>
          </p:nvSpPr>
          <p:spPr bwMode="auto">
            <a:xfrm>
              <a:off x="1656" y="3395"/>
              <a:ext cx="209" cy="368"/>
            </a:xfrm>
            <a:prstGeom prst="rect">
              <a:avLst/>
            </a:prstGeom>
            <a:gradFill rotWithShape="1">
              <a:gsLst>
                <a:gs pos="0">
                  <a:srgbClr val="765E00"/>
                </a:gs>
                <a:gs pos="50000">
                  <a:srgbClr val="FFCC00"/>
                </a:gs>
                <a:gs pos="100000">
                  <a:srgbClr val="765E00"/>
                </a:gs>
              </a:gsLst>
              <a:lin ang="0" scaled="1"/>
            </a:gradFill>
            <a:ln w="9525">
              <a:noFill/>
              <a:miter lim="800000"/>
              <a:headEnd/>
              <a:tailEnd/>
            </a:ln>
          </p:spPr>
          <p:txBody>
            <a:bodyPr/>
            <a:lstStyle/>
            <a:p>
              <a:pPr algn="ctr"/>
              <a:endParaRPr lang="es-ES_tradnl" sz="900" u="sng">
                <a:solidFill>
                  <a:schemeClr val="accent1"/>
                </a:solidFill>
                <a:effectLst/>
              </a:endParaRPr>
            </a:p>
          </p:txBody>
        </p:sp>
        <p:sp>
          <p:nvSpPr>
            <p:cNvPr id="42" name="Rectangle 43"/>
            <p:cNvSpPr>
              <a:spLocks noChangeArrowheads="1"/>
            </p:cNvSpPr>
            <p:nvPr/>
          </p:nvSpPr>
          <p:spPr bwMode="auto">
            <a:xfrm>
              <a:off x="3509" y="2513"/>
              <a:ext cx="208" cy="1245"/>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43" name="Rectangle 44"/>
            <p:cNvSpPr>
              <a:spLocks noChangeArrowheads="1"/>
            </p:cNvSpPr>
            <p:nvPr/>
          </p:nvSpPr>
          <p:spPr bwMode="auto">
            <a:xfrm>
              <a:off x="4437" y="3612"/>
              <a:ext cx="209" cy="146"/>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grpSp>
      <p:sp>
        <p:nvSpPr>
          <p:cNvPr id="44" name="Line 49"/>
          <p:cNvSpPr>
            <a:spLocks noChangeShapeType="1"/>
          </p:cNvSpPr>
          <p:nvPr/>
        </p:nvSpPr>
        <p:spPr bwMode="auto">
          <a:xfrm flipV="1">
            <a:off x="5924732" y="2914855"/>
            <a:ext cx="5872162" cy="3175"/>
          </a:xfrm>
          <a:prstGeom prst="line">
            <a:avLst/>
          </a:prstGeom>
          <a:noFill/>
          <a:ln w="12700">
            <a:solidFill>
              <a:schemeClr val="tx1"/>
            </a:solidFill>
            <a:prstDash val="dash"/>
            <a:round/>
            <a:headEnd/>
            <a:tailEnd/>
          </a:ln>
        </p:spPr>
        <p:txBody>
          <a:bodyPr/>
          <a:lstStyle/>
          <a:p>
            <a:endParaRPr lang="es-ES" sz="1600">
              <a:solidFill>
                <a:schemeClr val="accent1"/>
              </a:solidFill>
            </a:endParaRPr>
          </a:p>
        </p:txBody>
      </p:sp>
      <p:pic>
        <p:nvPicPr>
          <p:cNvPr id="45" name="Picture 50" descr="EzetimibeReduct_1"/>
          <p:cNvPicPr>
            <a:picLocks noChangeAspect="1" noChangeArrowheads="1"/>
          </p:cNvPicPr>
          <p:nvPr/>
        </p:nvPicPr>
        <p:blipFill>
          <a:blip r:embed="rId2" cstate="print"/>
          <a:srcRect t="4639"/>
          <a:stretch>
            <a:fillRect/>
          </a:stretch>
        </p:blipFill>
        <p:spPr bwMode="auto">
          <a:xfrm>
            <a:off x="331779" y="1573976"/>
            <a:ext cx="4621213" cy="2954338"/>
          </a:xfrm>
          <a:prstGeom prst="rect">
            <a:avLst/>
          </a:prstGeom>
          <a:noFill/>
          <a:ln w="9525">
            <a:noFill/>
            <a:miter lim="800000"/>
            <a:headEnd/>
            <a:tailEnd/>
          </a:ln>
        </p:spPr>
      </p:pic>
      <p:sp>
        <p:nvSpPr>
          <p:cNvPr id="46" name="AutoShape 53"/>
          <p:cNvSpPr>
            <a:spLocks noChangeArrowheads="1"/>
          </p:cNvSpPr>
          <p:nvPr/>
        </p:nvSpPr>
        <p:spPr bwMode="auto">
          <a:xfrm rot="2742231">
            <a:off x="2969977" y="1728200"/>
            <a:ext cx="942975" cy="812800"/>
          </a:xfrm>
          <a:prstGeom prst="plus">
            <a:avLst>
              <a:gd name="adj" fmla="val 46046"/>
            </a:avLst>
          </a:prstGeom>
          <a:solidFill>
            <a:srgbClr val="FF0000"/>
          </a:solidFill>
          <a:ln w="12700" algn="ctr">
            <a:solidFill>
              <a:srgbClr val="FBF245"/>
            </a:solidFill>
            <a:miter lim="800000"/>
            <a:headEnd/>
            <a:tailEnd/>
          </a:ln>
        </p:spPr>
        <p:txBody>
          <a:bodyPr rot="10800000" vert="eaVert" wrap="none" anchor="ctr"/>
          <a:lstStyle/>
          <a:p>
            <a:pPr algn="ctr"/>
            <a:endParaRPr lang="es-ES_tradnl" sz="900" u="sng">
              <a:solidFill>
                <a:srgbClr val="000000"/>
              </a:solidFill>
              <a:effectLst/>
            </a:endParaRPr>
          </a:p>
        </p:txBody>
      </p:sp>
      <p:sp>
        <p:nvSpPr>
          <p:cNvPr id="47" name="AutoShape 54"/>
          <p:cNvSpPr>
            <a:spLocks noChangeArrowheads="1"/>
          </p:cNvSpPr>
          <p:nvPr/>
        </p:nvSpPr>
        <p:spPr bwMode="auto">
          <a:xfrm rot="2725339">
            <a:off x="607778" y="2433050"/>
            <a:ext cx="914400" cy="812800"/>
          </a:xfrm>
          <a:prstGeom prst="plus">
            <a:avLst>
              <a:gd name="adj" fmla="val 45833"/>
            </a:avLst>
          </a:prstGeom>
          <a:solidFill>
            <a:srgbClr val="33CCFF"/>
          </a:solidFill>
          <a:ln w="12700" algn="ctr">
            <a:solidFill>
              <a:srgbClr val="FBF245"/>
            </a:solidFill>
            <a:miter lim="800000"/>
            <a:headEnd/>
            <a:tailEnd/>
          </a:ln>
        </p:spPr>
        <p:txBody>
          <a:bodyPr rot="10800000" vert="eaVert" wrap="none" anchor="ctr"/>
          <a:lstStyle/>
          <a:p>
            <a:pPr algn="ctr"/>
            <a:endParaRPr lang="es-ES_tradnl" sz="900" u="sng">
              <a:solidFill>
                <a:srgbClr val="000000"/>
              </a:solidFill>
              <a:effectLst/>
            </a:endParaRPr>
          </a:p>
        </p:txBody>
      </p:sp>
      <p:sp>
        <p:nvSpPr>
          <p:cNvPr id="48" name="AutoShape 55"/>
          <p:cNvSpPr>
            <a:spLocks noChangeArrowheads="1"/>
          </p:cNvSpPr>
          <p:nvPr/>
        </p:nvSpPr>
        <p:spPr bwMode="auto">
          <a:xfrm rot="2742231">
            <a:off x="2969977" y="1656763"/>
            <a:ext cx="942975" cy="812800"/>
          </a:xfrm>
          <a:prstGeom prst="plus">
            <a:avLst>
              <a:gd name="adj" fmla="val 46046"/>
            </a:avLst>
          </a:prstGeom>
          <a:gradFill rotWithShape="1">
            <a:gsLst>
              <a:gs pos="0">
                <a:srgbClr val="FFFF00">
                  <a:gamma/>
                  <a:shade val="46275"/>
                  <a:invGamma/>
                </a:srgbClr>
              </a:gs>
              <a:gs pos="50000">
                <a:srgbClr val="FFFF00"/>
              </a:gs>
              <a:gs pos="100000">
                <a:srgbClr val="FFFF00">
                  <a:gamma/>
                  <a:shade val="46275"/>
                  <a:invGamma/>
                </a:srgbClr>
              </a:gs>
            </a:gsLst>
            <a:lin ang="2700000" scaled="1"/>
          </a:gradFill>
          <a:ln w="12700" algn="ctr">
            <a:solidFill>
              <a:srgbClr val="FBF245"/>
            </a:solidFill>
            <a:miter lim="800000"/>
            <a:headEnd/>
            <a:tailEnd/>
          </a:ln>
        </p:spPr>
        <p:txBody>
          <a:bodyPr rot="10800000" vert="eaVert" wrap="none" anchor="ctr"/>
          <a:lstStyle/>
          <a:p>
            <a:pPr algn="ctr"/>
            <a:endParaRPr lang="es-ES_tradnl" sz="900" u="sng">
              <a:solidFill>
                <a:srgbClr val="000000"/>
              </a:solidFill>
              <a:effectLst/>
            </a:endParaRPr>
          </a:p>
        </p:txBody>
      </p:sp>
      <p:sp>
        <p:nvSpPr>
          <p:cNvPr id="49" name="AutoShape 56"/>
          <p:cNvSpPr>
            <a:spLocks noChangeArrowheads="1"/>
          </p:cNvSpPr>
          <p:nvPr/>
        </p:nvSpPr>
        <p:spPr bwMode="auto">
          <a:xfrm rot="2742231">
            <a:off x="593490" y="2447338"/>
            <a:ext cx="942975" cy="812800"/>
          </a:xfrm>
          <a:prstGeom prst="plus">
            <a:avLst>
              <a:gd name="adj" fmla="val 46046"/>
            </a:avLst>
          </a:prstGeom>
          <a:gradFill rotWithShape="1">
            <a:gsLst>
              <a:gs pos="0">
                <a:srgbClr val="FFFF00">
                  <a:gamma/>
                  <a:shade val="46275"/>
                  <a:invGamma/>
                </a:srgbClr>
              </a:gs>
              <a:gs pos="50000">
                <a:srgbClr val="FFFF00"/>
              </a:gs>
              <a:gs pos="100000">
                <a:srgbClr val="FFFF00">
                  <a:gamma/>
                  <a:shade val="46275"/>
                  <a:invGamma/>
                </a:srgbClr>
              </a:gs>
            </a:gsLst>
            <a:lin ang="2700000" scaled="1"/>
          </a:gradFill>
          <a:ln w="12700" algn="ctr">
            <a:solidFill>
              <a:srgbClr val="FBF245"/>
            </a:solidFill>
            <a:miter lim="800000"/>
            <a:headEnd/>
            <a:tailEnd/>
          </a:ln>
        </p:spPr>
        <p:txBody>
          <a:bodyPr rot="10800000" vert="eaVert" wrap="none" anchor="ctr"/>
          <a:lstStyle/>
          <a:p>
            <a:pPr algn="ctr"/>
            <a:endParaRPr lang="es-ES_tradnl" sz="900" u="sng">
              <a:solidFill>
                <a:srgbClr val="000000"/>
              </a:solidFill>
              <a:effectLst/>
            </a:endParaRPr>
          </a:p>
        </p:txBody>
      </p:sp>
      <p:sp>
        <p:nvSpPr>
          <p:cNvPr id="50" name="Rectangle 19"/>
          <p:cNvSpPr>
            <a:spLocks noChangeArrowheads="1"/>
          </p:cNvSpPr>
          <p:nvPr/>
        </p:nvSpPr>
        <p:spPr bwMode="auto">
          <a:xfrm>
            <a:off x="7787301" y="3655313"/>
            <a:ext cx="746744" cy="646331"/>
          </a:xfrm>
          <a:prstGeom prst="rect">
            <a:avLst/>
          </a:prstGeom>
          <a:noFill/>
          <a:ln w="9525">
            <a:noFill/>
            <a:miter lim="800000"/>
            <a:headEnd/>
            <a:tailEnd/>
          </a:ln>
        </p:spPr>
        <p:txBody>
          <a:bodyPr wrap="none" lIns="0" tIns="0" rIns="0" bIns="0">
            <a:spAutoFit/>
          </a:bodyPr>
          <a:lstStyle/>
          <a:p>
            <a:pPr algn="ctr" eaLnBrk="0" hangingPunct="0"/>
            <a:r>
              <a:rPr lang="en-US" sz="1400" b="1" dirty="0" err="1">
                <a:solidFill>
                  <a:schemeClr val="accent1"/>
                </a:solidFill>
                <a:effectLst/>
              </a:rPr>
              <a:t>Absorción</a:t>
            </a:r>
            <a:endParaRPr lang="en-US" sz="1400" b="1" dirty="0">
              <a:solidFill>
                <a:schemeClr val="accent1"/>
              </a:solidFill>
              <a:effectLst/>
            </a:endParaRPr>
          </a:p>
          <a:p>
            <a:pPr algn="ctr" eaLnBrk="0" hangingPunct="0"/>
            <a:r>
              <a:rPr lang="en-US" sz="1400" b="1" dirty="0">
                <a:solidFill>
                  <a:schemeClr val="accent1"/>
                </a:solidFill>
                <a:effectLst/>
              </a:rPr>
              <a:t>intestinal </a:t>
            </a:r>
          </a:p>
          <a:p>
            <a:pPr algn="ctr" eaLnBrk="0" hangingPunct="0"/>
            <a:r>
              <a:rPr lang="en-US" sz="1400" b="1" dirty="0" err="1">
                <a:solidFill>
                  <a:schemeClr val="accent1"/>
                </a:solidFill>
                <a:effectLst/>
              </a:rPr>
              <a:t>colesterol</a:t>
            </a:r>
            <a:endParaRPr lang="en-US" sz="1400" b="1" dirty="0">
              <a:solidFill>
                <a:schemeClr val="accent1"/>
              </a:solidFill>
              <a:effectLst/>
            </a:endParaRPr>
          </a:p>
        </p:txBody>
      </p:sp>
      <p:sp>
        <p:nvSpPr>
          <p:cNvPr id="51" name="Rectangle 47"/>
          <p:cNvSpPr>
            <a:spLocks noChangeArrowheads="1"/>
          </p:cNvSpPr>
          <p:nvPr/>
        </p:nvSpPr>
        <p:spPr bwMode="auto">
          <a:xfrm>
            <a:off x="9024958" y="5438017"/>
            <a:ext cx="2827954" cy="276999"/>
          </a:xfrm>
          <a:prstGeom prst="rect">
            <a:avLst/>
          </a:prstGeom>
          <a:noFill/>
          <a:ln w="9525" algn="ctr">
            <a:noFill/>
            <a:miter lim="800000"/>
            <a:headEnd/>
            <a:tailEnd/>
          </a:ln>
          <a:effectLst/>
        </p:spPr>
        <p:txBody>
          <a:bodyPr wrap="none" anchor="ctr">
            <a:spAutoFit/>
          </a:bodyPr>
          <a:lstStyle/>
          <a:p>
            <a:pPr eaLnBrk="0" hangingPunct="0"/>
            <a:r>
              <a:rPr lang="es-ES_tradnl" sz="1200" dirty="0" err="1">
                <a:solidFill>
                  <a:srgbClr val="808080"/>
                </a:solidFill>
                <a:effectLst/>
              </a:rPr>
              <a:t>Eur</a:t>
            </a:r>
            <a:r>
              <a:rPr lang="es-ES_tradnl" sz="1200" dirty="0">
                <a:solidFill>
                  <a:srgbClr val="808080"/>
                </a:solidFill>
                <a:effectLst/>
              </a:rPr>
              <a:t> J </a:t>
            </a:r>
            <a:r>
              <a:rPr lang="es-ES_tradnl" sz="1200" dirty="0" err="1">
                <a:solidFill>
                  <a:srgbClr val="808080"/>
                </a:solidFill>
                <a:effectLst/>
              </a:rPr>
              <a:t>Clin</a:t>
            </a:r>
            <a:r>
              <a:rPr lang="es-ES_tradnl" sz="1200" dirty="0">
                <a:solidFill>
                  <a:srgbClr val="808080"/>
                </a:solidFill>
                <a:effectLst/>
              </a:rPr>
              <a:t> </a:t>
            </a:r>
            <a:r>
              <a:rPr lang="es-ES_tradnl" sz="1200" dirty="0" err="1">
                <a:solidFill>
                  <a:srgbClr val="808080"/>
                </a:solidFill>
                <a:effectLst/>
              </a:rPr>
              <a:t>Invest</a:t>
            </a:r>
            <a:r>
              <a:rPr lang="es-ES_tradnl" sz="1200" dirty="0">
                <a:solidFill>
                  <a:srgbClr val="808080"/>
                </a:solidFill>
                <a:effectLst/>
              </a:rPr>
              <a:t>. 2003 Nov;33(11):976-82. </a:t>
            </a:r>
          </a:p>
        </p:txBody>
      </p:sp>
      <p:grpSp>
        <p:nvGrpSpPr>
          <p:cNvPr id="52" name="Group 40"/>
          <p:cNvGrpSpPr>
            <a:grpSpLocks/>
          </p:cNvGrpSpPr>
          <p:nvPr/>
        </p:nvGrpSpPr>
        <p:grpSpPr bwMode="auto">
          <a:xfrm>
            <a:off x="6864736" y="1840120"/>
            <a:ext cx="4746625" cy="1782763"/>
            <a:chOff x="1656" y="2640"/>
            <a:chExt cx="2990" cy="1123"/>
          </a:xfrm>
        </p:grpSpPr>
        <p:sp>
          <p:nvSpPr>
            <p:cNvPr id="53" name="Rectangle 41"/>
            <p:cNvSpPr>
              <a:spLocks noChangeArrowheads="1"/>
            </p:cNvSpPr>
            <p:nvPr/>
          </p:nvSpPr>
          <p:spPr bwMode="auto">
            <a:xfrm>
              <a:off x="2562" y="3475"/>
              <a:ext cx="217" cy="285"/>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54" name="Rectangle 42"/>
            <p:cNvSpPr>
              <a:spLocks noChangeArrowheads="1"/>
            </p:cNvSpPr>
            <p:nvPr/>
          </p:nvSpPr>
          <p:spPr bwMode="auto">
            <a:xfrm>
              <a:off x="1656" y="3385"/>
              <a:ext cx="209" cy="378"/>
            </a:xfrm>
            <a:prstGeom prst="rect">
              <a:avLst/>
            </a:prstGeom>
            <a:gradFill rotWithShape="1">
              <a:gsLst>
                <a:gs pos="0">
                  <a:srgbClr val="765E00"/>
                </a:gs>
                <a:gs pos="50000">
                  <a:srgbClr val="FFCC00"/>
                </a:gs>
                <a:gs pos="100000">
                  <a:srgbClr val="765E00"/>
                </a:gs>
              </a:gsLst>
              <a:lin ang="0" scaled="1"/>
            </a:gradFill>
            <a:ln w="9525">
              <a:noFill/>
              <a:miter lim="800000"/>
              <a:headEnd/>
              <a:tailEnd/>
            </a:ln>
          </p:spPr>
          <p:txBody>
            <a:bodyPr/>
            <a:lstStyle/>
            <a:p>
              <a:pPr algn="ctr"/>
              <a:endParaRPr lang="es-ES_tradnl" sz="900" u="sng">
                <a:solidFill>
                  <a:schemeClr val="accent1"/>
                </a:solidFill>
                <a:effectLst/>
              </a:endParaRPr>
            </a:p>
          </p:txBody>
        </p:sp>
        <p:sp>
          <p:nvSpPr>
            <p:cNvPr id="55" name="Rectangle 43"/>
            <p:cNvSpPr>
              <a:spLocks noChangeArrowheads="1"/>
            </p:cNvSpPr>
            <p:nvPr/>
          </p:nvSpPr>
          <p:spPr bwMode="auto">
            <a:xfrm>
              <a:off x="3509" y="2640"/>
              <a:ext cx="208" cy="1118"/>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sp>
          <p:nvSpPr>
            <p:cNvPr id="56" name="Rectangle 44"/>
            <p:cNvSpPr>
              <a:spLocks noChangeArrowheads="1"/>
            </p:cNvSpPr>
            <p:nvPr/>
          </p:nvSpPr>
          <p:spPr bwMode="auto">
            <a:xfrm>
              <a:off x="4437" y="3654"/>
              <a:ext cx="209" cy="104"/>
            </a:xfrm>
            <a:prstGeom prst="rect">
              <a:avLst/>
            </a:prstGeom>
            <a:gradFill rotWithShape="1">
              <a:gsLst>
                <a:gs pos="0">
                  <a:srgbClr val="765E00"/>
                </a:gs>
                <a:gs pos="50000">
                  <a:srgbClr val="FFCC00"/>
                </a:gs>
                <a:gs pos="100000">
                  <a:srgbClr val="765E00"/>
                </a:gs>
              </a:gsLst>
              <a:lin ang="0" scaled="1"/>
            </a:gradFill>
            <a:ln w="9525" algn="ctr">
              <a:noFill/>
              <a:miter lim="800000"/>
              <a:headEnd/>
              <a:tailEnd/>
            </a:ln>
          </p:spPr>
          <p:txBody>
            <a:bodyPr/>
            <a:lstStyle/>
            <a:p>
              <a:pPr algn="ctr"/>
              <a:endParaRPr lang="es-ES_tradnl" sz="900" u="sng">
                <a:solidFill>
                  <a:schemeClr val="accent1"/>
                </a:solidFill>
                <a:effectLst/>
              </a:endParaRPr>
            </a:p>
          </p:txBody>
        </p:sp>
      </p:grpSp>
      <p:grpSp>
        <p:nvGrpSpPr>
          <p:cNvPr id="59" name="Group 57"/>
          <p:cNvGrpSpPr>
            <a:grpSpLocks/>
          </p:cNvGrpSpPr>
          <p:nvPr/>
        </p:nvGrpSpPr>
        <p:grpSpPr bwMode="auto">
          <a:xfrm>
            <a:off x="7814615" y="4362289"/>
            <a:ext cx="1763889" cy="430213"/>
            <a:chOff x="5207" y="2154"/>
            <a:chExt cx="1250" cy="271"/>
          </a:xfrm>
        </p:grpSpPr>
        <p:sp>
          <p:nvSpPr>
            <p:cNvPr id="60" name="Rectangle 28"/>
            <p:cNvSpPr>
              <a:spLocks noChangeArrowheads="1"/>
            </p:cNvSpPr>
            <p:nvPr/>
          </p:nvSpPr>
          <p:spPr bwMode="auto">
            <a:xfrm>
              <a:off x="5207" y="2186"/>
              <a:ext cx="85" cy="89"/>
            </a:xfrm>
            <a:prstGeom prst="rect">
              <a:avLst/>
            </a:prstGeom>
            <a:solidFill>
              <a:srgbClr val="CCFFFF">
                <a:alpha val="41960"/>
              </a:srgbClr>
            </a:solidFill>
            <a:ln w="9525">
              <a:noFill/>
              <a:miter lim="800000"/>
              <a:headEnd/>
              <a:tailEnd/>
            </a:ln>
          </p:spPr>
          <p:txBody>
            <a:bodyPr/>
            <a:lstStyle/>
            <a:p>
              <a:pPr algn="ctr"/>
              <a:endParaRPr lang="es-ES_tradnl" sz="900" u="sng">
                <a:solidFill>
                  <a:schemeClr val="accent1"/>
                </a:solidFill>
                <a:effectLst/>
              </a:endParaRPr>
            </a:p>
          </p:txBody>
        </p:sp>
        <p:sp>
          <p:nvSpPr>
            <p:cNvPr id="61" name="Rectangle 29"/>
            <p:cNvSpPr>
              <a:spLocks noChangeArrowheads="1"/>
            </p:cNvSpPr>
            <p:nvPr/>
          </p:nvSpPr>
          <p:spPr bwMode="auto">
            <a:xfrm>
              <a:off x="5387" y="2154"/>
              <a:ext cx="1070" cy="271"/>
            </a:xfrm>
            <a:prstGeom prst="rect">
              <a:avLst/>
            </a:prstGeom>
            <a:noFill/>
            <a:ln w="9525">
              <a:noFill/>
              <a:miter lim="800000"/>
              <a:headEnd/>
              <a:tailEnd/>
            </a:ln>
          </p:spPr>
          <p:txBody>
            <a:bodyPr wrap="none" lIns="0" tIns="0" rIns="0" bIns="0">
              <a:spAutoFit/>
            </a:bodyPr>
            <a:lstStyle/>
            <a:p>
              <a:pPr eaLnBrk="0" hangingPunct="0"/>
              <a:r>
                <a:rPr lang="en-US" sz="1400" dirty="0" err="1">
                  <a:solidFill>
                    <a:schemeClr val="accent1"/>
                  </a:solidFill>
                  <a:effectLst/>
                </a:rPr>
                <a:t>Inhibición</a:t>
              </a:r>
              <a:r>
                <a:rPr lang="en-US" sz="1400" dirty="0">
                  <a:solidFill>
                    <a:schemeClr val="accent1"/>
                  </a:solidFill>
                  <a:effectLst/>
                </a:rPr>
                <a:t> </a:t>
              </a:r>
              <a:r>
                <a:rPr lang="en-US" sz="1400" b="1" dirty="0" err="1">
                  <a:solidFill>
                    <a:schemeClr val="accent1"/>
                  </a:solidFill>
                  <a:effectLst/>
                </a:rPr>
                <a:t>absorción</a:t>
              </a:r>
              <a:r>
                <a:rPr lang="en-US" sz="1400" b="1" dirty="0">
                  <a:solidFill>
                    <a:schemeClr val="accent1"/>
                  </a:solidFill>
                  <a:effectLst/>
                </a:rPr>
                <a:t> </a:t>
              </a:r>
            </a:p>
            <a:p>
              <a:pPr eaLnBrk="0" hangingPunct="0"/>
              <a:r>
                <a:rPr lang="en-US" sz="1400" dirty="0" err="1">
                  <a:solidFill>
                    <a:schemeClr val="accent1"/>
                  </a:solidFill>
                  <a:effectLst/>
                </a:rPr>
                <a:t>colesterol</a:t>
              </a:r>
              <a:endParaRPr lang="en-US" sz="1400" dirty="0">
                <a:solidFill>
                  <a:schemeClr val="accent1"/>
                </a:solidFill>
                <a:effectLst/>
              </a:endParaRPr>
            </a:p>
          </p:txBody>
        </p:sp>
      </p:grpSp>
      <p:sp>
        <p:nvSpPr>
          <p:cNvPr id="62" name="Rectangle 46"/>
          <p:cNvSpPr>
            <a:spLocks noChangeArrowheads="1"/>
          </p:cNvSpPr>
          <p:nvPr/>
        </p:nvSpPr>
        <p:spPr bwMode="auto">
          <a:xfrm>
            <a:off x="7846364" y="4371810"/>
            <a:ext cx="136525" cy="141288"/>
          </a:xfrm>
          <a:prstGeom prst="rect">
            <a:avLst/>
          </a:prstGeom>
          <a:solidFill>
            <a:srgbClr val="00CCFF"/>
          </a:solidFill>
          <a:ln w="9525">
            <a:noFill/>
            <a:miter lim="800000"/>
            <a:headEnd/>
            <a:tailEnd/>
          </a:ln>
        </p:spPr>
        <p:txBody>
          <a:bodyPr/>
          <a:lstStyle/>
          <a:p>
            <a:pPr algn="ctr"/>
            <a:endParaRPr lang="es-ES_tradnl" sz="900" u="sng">
              <a:solidFill>
                <a:schemeClr val="accent1"/>
              </a:solidFill>
              <a:effectLst/>
            </a:endParaRPr>
          </a:p>
        </p:txBody>
      </p:sp>
      <p:sp>
        <p:nvSpPr>
          <p:cNvPr id="63" name="Rectangle 46"/>
          <p:cNvSpPr>
            <a:spLocks noChangeArrowheads="1"/>
          </p:cNvSpPr>
          <p:nvPr/>
        </p:nvSpPr>
        <p:spPr bwMode="auto">
          <a:xfrm>
            <a:off x="9936207" y="4386269"/>
            <a:ext cx="136525" cy="141287"/>
          </a:xfrm>
          <a:prstGeom prst="rect">
            <a:avLst/>
          </a:prstGeom>
          <a:solidFill>
            <a:srgbClr val="FFCC00"/>
          </a:solidFill>
          <a:ln w="9525">
            <a:noFill/>
            <a:miter lim="800000"/>
            <a:headEnd/>
            <a:tailEnd/>
          </a:ln>
        </p:spPr>
        <p:txBody>
          <a:bodyPr/>
          <a:lstStyle/>
          <a:p>
            <a:pPr algn="ctr"/>
            <a:endParaRPr lang="es-ES_tradnl" sz="900" u="sng">
              <a:solidFill>
                <a:schemeClr val="accent1"/>
              </a:solidFill>
              <a:effectLst/>
            </a:endParaRPr>
          </a:p>
        </p:txBody>
      </p:sp>
      <p:sp>
        <p:nvSpPr>
          <p:cNvPr id="64" name="Rectangle 47"/>
          <p:cNvSpPr>
            <a:spLocks noChangeArrowheads="1"/>
          </p:cNvSpPr>
          <p:nvPr/>
        </p:nvSpPr>
        <p:spPr bwMode="auto">
          <a:xfrm>
            <a:off x="10187032" y="4286256"/>
            <a:ext cx="2195512" cy="430887"/>
          </a:xfrm>
          <a:prstGeom prst="rect">
            <a:avLst/>
          </a:prstGeom>
          <a:noFill/>
          <a:ln w="9525">
            <a:noFill/>
            <a:miter lim="800000"/>
            <a:headEnd/>
            <a:tailEnd/>
          </a:ln>
        </p:spPr>
        <p:txBody>
          <a:bodyPr lIns="0" tIns="0" rIns="0" bIns="0">
            <a:spAutoFit/>
          </a:bodyPr>
          <a:lstStyle/>
          <a:p>
            <a:pPr eaLnBrk="0" hangingPunct="0"/>
            <a:r>
              <a:rPr lang="en-US" sz="1400" dirty="0" err="1">
                <a:solidFill>
                  <a:schemeClr val="accent1"/>
                </a:solidFill>
                <a:effectLst/>
              </a:rPr>
              <a:t>Inhibición</a:t>
            </a:r>
            <a:r>
              <a:rPr lang="en-US" sz="1400" dirty="0">
                <a:solidFill>
                  <a:schemeClr val="accent1"/>
                </a:solidFill>
                <a:effectLst/>
              </a:rPr>
              <a:t> </a:t>
            </a:r>
            <a:r>
              <a:rPr lang="en-US" sz="1400" b="1" dirty="0" err="1">
                <a:solidFill>
                  <a:schemeClr val="accent1"/>
                </a:solidFill>
                <a:effectLst/>
              </a:rPr>
              <a:t>síntesis</a:t>
            </a:r>
            <a:r>
              <a:rPr lang="en-US" sz="1400" dirty="0">
                <a:solidFill>
                  <a:schemeClr val="accent1"/>
                </a:solidFill>
                <a:effectLst/>
              </a:rPr>
              <a:t> </a:t>
            </a:r>
            <a:r>
              <a:rPr lang="en-US" sz="1400" dirty="0" smtClean="0">
                <a:solidFill>
                  <a:schemeClr val="accent1"/>
                </a:solidFill>
                <a:effectLst/>
              </a:rPr>
              <a:t>+</a:t>
            </a:r>
          </a:p>
          <a:p>
            <a:pPr eaLnBrk="0" hangingPunct="0"/>
            <a:r>
              <a:rPr lang="en-US" sz="1400" dirty="0" err="1" smtClean="0">
                <a:solidFill>
                  <a:schemeClr val="accent1"/>
                </a:solidFill>
                <a:effectLst/>
              </a:rPr>
              <a:t>Inhibición</a:t>
            </a:r>
            <a:r>
              <a:rPr lang="en-US" sz="1400" dirty="0" smtClean="0">
                <a:solidFill>
                  <a:schemeClr val="accent1"/>
                </a:solidFill>
                <a:effectLst/>
              </a:rPr>
              <a:t> </a:t>
            </a:r>
            <a:r>
              <a:rPr lang="en-US" sz="1400" b="1" dirty="0" err="1">
                <a:solidFill>
                  <a:schemeClr val="accent1"/>
                </a:solidFill>
                <a:effectLst/>
              </a:rPr>
              <a:t>absorción</a:t>
            </a:r>
            <a:endParaRPr lang="en-US" sz="1400" b="1" dirty="0">
              <a:solidFill>
                <a:schemeClr val="accent1"/>
              </a:solidFill>
              <a:effectLst/>
            </a:endParaRPr>
          </a:p>
        </p:txBody>
      </p:sp>
    </p:spTree>
    <p:extLst>
      <p:ext uri="{BB962C8B-B14F-4D97-AF65-F5344CB8AC3E}">
        <p14:creationId xmlns:p14="http://schemas.microsoft.com/office/powerpoint/2010/main" val="149383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linds(horizontal)">
                                      <p:cBhvr>
                                        <p:cTn id="18" dur="500"/>
                                        <p:tgtEl>
                                          <p:spTgt spid="47"/>
                                        </p:tgtEl>
                                      </p:cBhvr>
                                    </p:animEffect>
                                  </p:childTnLst>
                                </p:cTn>
                              </p:par>
                              <p:par>
                                <p:cTn id="19" presetID="14" presetClass="entr" presetSubtype="1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linds(horizontal)">
                                      <p:cBhvr>
                                        <p:cTn id="26" dur="500"/>
                                        <p:tgtEl>
                                          <p:spTgt spid="48"/>
                                        </p:tgtEl>
                                      </p:cBhvr>
                                    </p:animEffect>
                                  </p:childTnLst>
                                </p:cTn>
                              </p:par>
                              <p:par>
                                <p:cTn id="27" presetID="14" presetClass="entr" presetSubtype="1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par>
                                <p:cTn id="33" presetID="3" presetClass="exit" presetSubtype="10" fill="hold" grpId="1" nodeType="withEffect">
                                  <p:stCondLst>
                                    <p:cond delay="0"/>
                                  </p:stCondLst>
                                  <p:childTnLst>
                                    <p:animEffect transition="out" filter="blinds(horizontal)">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4" presetClass="entr" presetSubtype="1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Estatinas y </a:t>
            </a:r>
            <a:r>
              <a:rPr lang="es-ES_tradnl" dirty="0" err="1" smtClean="0">
                <a:solidFill>
                  <a:schemeClr val="tx1">
                    <a:lumMod val="50000"/>
                  </a:schemeClr>
                </a:solidFill>
              </a:rPr>
              <a:t>e</a:t>
            </a:r>
            <a:r>
              <a:rPr lang="es-ES_tradnl" sz="3200" b="1" dirty="0" err="1" smtClean="0">
                <a:solidFill>
                  <a:schemeClr val="tx1">
                    <a:lumMod val="50000"/>
                  </a:schemeClr>
                </a:solidFill>
              </a:rPr>
              <a:t>zetimiba</a:t>
            </a:r>
            <a:endParaRPr lang="es-ES_tradnl" sz="3200" b="1" dirty="0">
              <a:solidFill>
                <a:schemeClr val="tx1">
                  <a:lumMod val="50000"/>
                </a:schemeClr>
              </a:solidFill>
            </a:endParaRPr>
          </a:p>
        </p:txBody>
      </p:sp>
      <p:sp>
        <p:nvSpPr>
          <p:cNvPr id="3" name="Marcador de contenido 2"/>
          <p:cNvSpPr>
            <a:spLocks noGrp="1"/>
          </p:cNvSpPr>
          <p:nvPr>
            <p:ph idx="1"/>
          </p:nvPr>
        </p:nvSpPr>
        <p:spPr>
          <a:xfrm>
            <a:off x="0" y="1408744"/>
            <a:ext cx="11582400" cy="4592024"/>
          </a:xfrm>
        </p:spPr>
        <p:txBody>
          <a:bodyPr>
            <a:normAutofit/>
          </a:bodyPr>
          <a:lstStyle/>
          <a:p>
            <a:r>
              <a:rPr lang="es-ES_tradnl" dirty="0" smtClean="0">
                <a:solidFill>
                  <a:srgbClr val="004586"/>
                </a:solidFill>
              </a:rPr>
              <a:t>Las </a:t>
            </a:r>
            <a:r>
              <a:rPr lang="es-ES_tradnl" dirty="0" err="1" smtClean="0">
                <a:solidFill>
                  <a:srgbClr val="004586"/>
                </a:solidFill>
              </a:rPr>
              <a:t>estatinas</a:t>
            </a:r>
            <a:r>
              <a:rPr lang="es-ES_tradnl" dirty="0" smtClean="0">
                <a:solidFill>
                  <a:srgbClr val="004586"/>
                </a:solidFill>
              </a:rPr>
              <a:t>, al inhibir la síntesis de colesterol:</a:t>
            </a:r>
          </a:p>
          <a:p>
            <a:pPr lvl="1"/>
            <a:r>
              <a:rPr lang="es-ES_tradnl" sz="2400" dirty="0" smtClean="0">
                <a:solidFill>
                  <a:srgbClr val="004586"/>
                </a:solidFill>
              </a:rPr>
              <a:t>El hepatocito aumenta </a:t>
            </a:r>
            <a:r>
              <a:rPr lang="es-ES_tradnl" sz="2400" dirty="0">
                <a:solidFill>
                  <a:srgbClr val="004586"/>
                </a:solidFill>
              </a:rPr>
              <a:t>la expresión del gen </a:t>
            </a:r>
            <a:r>
              <a:rPr lang="es-ES_tradnl" sz="2400" dirty="0" smtClean="0">
                <a:solidFill>
                  <a:srgbClr val="004586"/>
                </a:solidFill>
              </a:rPr>
              <a:t>del R-LDL</a:t>
            </a:r>
          </a:p>
          <a:p>
            <a:pPr lvl="1"/>
            <a:r>
              <a:rPr lang="es-ES_tradnl" sz="2400" dirty="0" smtClean="0">
                <a:solidFill>
                  <a:srgbClr val="004586"/>
                </a:solidFill>
              </a:rPr>
              <a:t>Desciende la concentración </a:t>
            </a:r>
            <a:r>
              <a:rPr lang="es-ES_tradnl" sz="2400" dirty="0">
                <a:solidFill>
                  <a:srgbClr val="004586"/>
                </a:solidFill>
              </a:rPr>
              <a:t>plasmática de </a:t>
            </a:r>
            <a:r>
              <a:rPr lang="es-ES_tradnl" sz="2400" dirty="0" smtClean="0">
                <a:solidFill>
                  <a:srgbClr val="004586"/>
                </a:solidFill>
              </a:rPr>
              <a:t>C-LDL</a:t>
            </a:r>
            <a:r>
              <a:rPr lang="es-ES_tradnl" sz="2400" dirty="0">
                <a:solidFill>
                  <a:srgbClr val="004586"/>
                </a:solidFill>
              </a:rPr>
              <a:t>. </a:t>
            </a:r>
            <a:endParaRPr lang="es-ES_tradnl" sz="2400" dirty="0" smtClean="0">
              <a:solidFill>
                <a:srgbClr val="004586"/>
              </a:solidFill>
            </a:endParaRPr>
          </a:p>
          <a:p>
            <a:pPr lvl="1"/>
            <a:r>
              <a:rPr lang="es-ES" sz="2400" dirty="0" smtClean="0">
                <a:solidFill>
                  <a:srgbClr val="004586"/>
                </a:solidFill>
              </a:rPr>
              <a:t>Aumenta la absorción de colesterol a través del NPC1-L1.</a:t>
            </a:r>
          </a:p>
          <a:p>
            <a:r>
              <a:rPr lang="es-ES_tradnl" dirty="0" smtClean="0">
                <a:solidFill>
                  <a:srgbClr val="004586"/>
                </a:solidFill>
              </a:rPr>
              <a:t>La </a:t>
            </a:r>
            <a:r>
              <a:rPr lang="es-ES_tradnl" dirty="0" err="1" smtClean="0">
                <a:solidFill>
                  <a:srgbClr val="004586"/>
                </a:solidFill>
              </a:rPr>
              <a:t>ezetimiba</a:t>
            </a:r>
            <a:r>
              <a:rPr lang="es-ES_tradnl" dirty="0" smtClean="0">
                <a:solidFill>
                  <a:srgbClr val="004586"/>
                </a:solidFill>
              </a:rPr>
              <a:t>, al disminuir el aporte de colesterol hacia el hígado:</a:t>
            </a:r>
          </a:p>
          <a:p>
            <a:pPr lvl="1"/>
            <a:r>
              <a:rPr lang="es-ES_tradnl" sz="2400" dirty="0" smtClean="0">
                <a:solidFill>
                  <a:srgbClr val="004586"/>
                </a:solidFill>
              </a:rPr>
              <a:t>El hepatocito aumenta la expresión del gen del R-LDL</a:t>
            </a:r>
          </a:p>
          <a:p>
            <a:pPr lvl="1"/>
            <a:r>
              <a:rPr lang="es-ES_tradnl" sz="2400" dirty="0" smtClean="0">
                <a:solidFill>
                  <a:srgbClr val="004586"/>
                </a:solidFill>
              </a:rPr>
              <a:t>Desciende la concentración plasmática de C-LDL. </a:t>
            </a:r>
          </a:p>
          <a:p>
            <a:pPr lvl="1"/>
            <a:r>
              <a:rPr lang="es-ES" sz="2400" dirty="0" smtClean="0">
                <a:solidFill>
                  <a:srgbClr val="004586"/>
                </a:solidFill>
              </a:rPr>
              <a:t>La </a:t>
            </a:r>
            <a:r>
              <a:rPr lang="es-ES" sz="2400" dirty="0">
                <a:solidFill>
                  <a:srgbClr val="004586"/>
                </a:solidFill>
              </a:rPr>
              <a:t>adición de </a:t>
            </a:r>
            <a:r>
              <a:rPr lang="es-ES" sz="2400" dirty="0" smtClean="0">
                <a:solidFill>
                  <a:srgbClr val="004586"/>
                </a:solidFill>
              </a:rPr>
              <a:t>ezetimiba a las estatinas consigue </a:t>
            </a:r>
            <a:r>
              <a:rPr lang="es-ES" sz="2400" dirty="0">
                <a:solidFill>
                  <a:srgbClr val="004586"/>
                </a:solidFill>
              </a:rPr>
              <a:t>una reducción adicional del 20% de C-LDL</a:t>
            </a:r>
            <a:r>
              <a:rPr lang="es-ES" sz="2400" dirty="0" smtClean="0">
                <a:solidFill>
                  <a:srgbClr val="004586"/>
                </a:solidFill>
              </a:rPr>
              <a:t>.</a:t>
            </a:r>
          </a:p>
        </p:txBody>
      </p:sp>
      <p:sp>
        <p:nvSpPr>
          <p:cNvPr id="4" name="Marcador de texto 3"/>
          <p:cNvSpPr>
            <a:spLocks noGrp="1"/>
          </p:cNvSpPr>
          <p:nvPr>
            <p:ph type="body" sz="quarter" idx="10"/>
          </p:nvPr>
        </p:nvSpPr>
        <p:spPr/>
        <p:txBody>
          <a:bodyPr>
            <a:normAutofit/>
          </a:bodyPr>
          <a:lstStyle/>
          <a:p>
            <a:r>
              <a:rPr lang="es-ES_tradnl" sz="1200" i="0" dirty="0">
                <a:solidFill>
                  <a:srgbClr val="808080"/>
                </a:solidFill>
              </a:rPr>
              <a:t>M. </a:t>
            </a:r>
            <a:r>
              <a:rPr lang="es-ES_tradnl" sz="1200" i="0" dirty="0" err="1" smtClean="0">
                <a:solidFill>
                  <a:srgbClr val="808080"/>
                </a:solidFill>
              </a:rPr>
              <a:t>Pocoví</a:t>
            </a:r>
            <a:r>
              <a:rPr lang="es-ES_tradnl" sz="1200" i="0" dirty="0" smtClean="0">
                <a:solidFill>
                  <a:srgbClr val="808080"/>
                </a:solidFill>
              </a:rPr>
              <a:t>. </a:t>
            </a:r>
            <a:r>
              <a:rPr lang="es-ES_tradnl" sz="1200" i="0" dirty="0" err="1">
                <a:solidFill>
                  <a:srgbClr val="808080"/>
                </a:solidFill>
              </a:rPr>
              <a:t>Clin</a:t>
            </a:r>
            <a:r>
              <a:rPr lang="es-ES_tradnl" sz="1200" i="0" dirty="0">
                <a:solidFill>
                  <a:srgbClr val="808080"/>
                </a:solidFill>
              </a:rPr>
              <a:t> </a:t>
            </a:r>
            <a:r>
              <a:rPr lang="es-ES_tradnl" sz="1200" i="0" dirty="0" err="1">
                <a:solidFill>
                  <a:srgbClr val="808080"/>
                </a:solidFill>
              </a:rPr>
              <a:t>Investig</a:t>
            </a:r>
            <a:r>
              <a:rPr lang="es-ES_tradnl" sz="1200" i="0" dirty="0">
                <a:solidFill>
                  <a:srgbClr val="808080"/>
                </a:solidFill>
              </a:rPr>
              <a:t> </a:t>
            </a:r>
            <a:r>
              <a:rPr lang="es-ES_tradnl" sz="1200" i="0" dirty="0" err="1">
                <a:solidFill>
                  <a:srgbClr val="808080"/>
                </a:solidFill>
              </a:rPr>
              <a:t>Arterioscler</a:t>
            </a:r>
            <a:r>
              <a:rPr lang="es-ES_tradnl" sz="1200" i="0" dirty="0">
                <a:solidFill>
                  <a:srgbClr val="808080"/>
                </a:solidFill>
              </a:rPr>
              <a:t>. 2016;28(2):</a:t>
            </a:r>
            <a:r>
              <a:rPr lang="es-ES_tradnl" sz="1200" i="0" dirty="0" smtClean="0">
                <a:solidFill>
                  <a:srgbClr val="808080"/>
                </a:solidFill>
              </a:rPr>
              <a:t>79-81</a:t>
            </a:r>
            <a:endParaRPr lang="es-ES_tradnl" sz="1200" dirty="0">
              <a:solidFill>
                <a:srgbClr val="808080"/>
              </a:solidFill>
            </a:endParaRPr>
          </a:p>
        </p:txBody>
      </p:sp>
    </p:spTree>
    <p:extLst>
      <p:ext uri="{BB962C8B-B14F-4D97-AF65-F5344CB8AC3E}">
        <p14:creationId xmlns:p14="http://schemas.microsoft.com/office/powerpoint/2010/main" val="388962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err="1"/>
              <a:t>Estatinas</a:t>
            </a:r>
            <a:r>
              <a:rPr lang="es-ES" dirty="0"/>
              <a:t> y </a:t>
            </a:r>
            <a:r>
              <a:rPr lang="es-ES" dirty="0" err="1"/>
              <a:t>fibratos</a:t>
            </a:r>
            <a:r>
              <a:rPr lang="es-ES" dirty="0"/>
              <a:t>.</a:t>
            </a:r>
          </a:p>
          <a:p>
            <a:r>
              <a:rPr lang="es-ES" dirty="0" err="1"/>
              <a:t>Estatinas</a:t>
            </a:r>
            <a:r>
              <a:rPr lang="es-ES" dirty="0"/>
              <a:t> y </a:t>
            </a:r>
            <a:r>
              <a:rPr lang="es-ES" dirty="0" err="1"/>
              <a:t>ezetimiba</a:t>
            </a:r>
            <a:r>
              <a:rPr lang="es-ES" dirty="0"/>
              <a:t>.</a:t>
            </a:r>
          </a:p>
          <a:p>
            <a:r>
              <a:rPr lang="es-ES" dirty="0" err="1"/>
              <a:t>Estatinas</a:t>
            </a:r>
            <a:r>
              <a:rPr lang="es-ES" dirty="0"/>
              <a:t> y resinas.</a:t>
            </a:r>
          </a:p>
          <a:p>
            <a:r>
              <a:rPr lang="es-ES" dirty="0" err="1"/>
              <a:t>Estatinas</a:t>
            </a:r>
            <a:r>
              <a:rPr lang="es-ES" dirty="0"/>
              <a:t> y </a:t>
            </a:r>
            <a:r>
              <a:rPr lang="es-ES" dirty="0" smtClean="0"/>
              <a:t>omega-3.</a:t>
            </a:r>
            <a:endParaRPr lang="es-ES" dirty="0"/>
          </a:p>
        </p:txBody>
      </p:sp>
      <p:sp>
        <p:nvSpPr>
          <p:cNvPr id="7" name="Marcador de texto 6"/>
          <p:cNvSpPr>
            <a:spLocks noGrp="1"/>
          </p:cNvSpPr>
          <p:nvPr>
            <p:ph type="body" idx="10"/>
          </p:nvPr>
        </p:nvSpPr>
        <p:spPr/>
        <p:txBody>
          <a:bodyPr anchor="ctr"/>
          <a:lstStyle/>
          <a:p>
            <a:r>
              <a:rPr lang="es-ES_tradnl" dirty="0">
                <a:solidFill>
                  <a:srgbClr val="C00000"/>
                </a:solidFill>
              </a:rPr>
              <a:t>La combinación terapéutica de fármacos </a:t>
            </a:r>
            <a:r>
              <a:rPr lang="es-ES_tradnl" dirty="0" err="1">
                <a:solidFill>
                  <a:srgbClr val="C00000"/>
                </a:solidFill>
              </a:rPr>
              <a:t>hipolipemiantes</a:t>
            </a:r>
            <a:r>
              <a:rPr lang="es-ES_tradnl" dirty="0">
                <a:solidFill>
                  <a:srgbClr val="C00000"/>
                </a:solidFill>
              </a:rPr>
              <a:t> más utilizada en la actualidad es</a:t>
            </a:r>
            <a:r>
              <a:rPr lang="es-ES" dirty="0">
                <a:solidFill>
                  <a:srgbClr val="C00000"/>
                </a:solidFill>
              </a:rPr>
              <a:t>:</a:t>
            </a: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3</a:t>
            </a:r>
            <a:endParaRPr lang="es-ES" dirty="0"/>
          </a:p>
        </p:txBody>
      </p:sp>
    </p:spTree>
    <p:extLst>
      <p:ext uri="{BB962C8B-B14F-4D97-AF65-F5344CB8AC3E}">
        <p14:creationId xmlns:p14="http://schemas.microsoft.com/office/powerpoint/2010/main" val="304362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559" y="980728"/>
            <a:ext cx="7097713" cy="5072062"/>
          </a:xfrm>
          <a:prstGeom prst="rect">
            <a:avLst/>
          </a:prstGeom>
          <a:gradFill>
            <a:gsLst>
              <a:gs pos="0">
                <a:srgbClr val="4F81B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pic>
      <p:sp>
        <p:nvSpPr>
          <p:cNvPr id="9" name="TextBox 2"/>
          <p:cNvSpPr txBox="1">
            <a:spLocks noChangeArrowheads="1"/>
          </p:cNvSpPr>
          <p:nvPr/>
        </p:nvSpPr>
        <p:spPr bwMode="auto">
          <a:xfrm>
            <a:off x="9218796" y="2731224"/>
            <a:ext cx="1152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_tradnl" sz="1600" b="1" dirty="0" smtClean="0">
                <a:solidFill>
                  <a:schemeClr val="accent1"/>
                </a:solidFill>
                <a:latin typeface="Calibri"/>
              </a:rPr>
              <a:t>69,5 mg/dL</a:t>
            </a:r>
            <a:endParaRPr lang="en-US" altLang="es-ES_tradnl" sz="1600" b="1" dirty="0">
              <a:solidFill>
                <a:schemeClr val="accent1"/>
              </a:solidFill>
              <a:latin typeface="Calibri"/>
            </a:endParaRPr>
          </a:p>
        </p:txBody>
      </p:sp>
      <p:sp>
        <p:nvSpPr>
          <p:cNvPr id="10" name="TextBox 2"/>
          <p:cNvSpPr txBox="1">
            <a:spLocks noChangeArrowheads="1"/>
          </p:cNvSpPr>
          <p:nvPr/>
        </p:nvSpPr>
        <p:spPr bwMode="auto">
          <a:xfrm>
            <a:off x="9186732" y="3591637"/>
            <a:ext cx="1152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_tradnl" sz="1600" b="1" dirty="0" smtClean="0">
                <a:solidFill>
                  <a:schemeClr val="accent1"/>
                </a:solidFill>
                <a:latin typeface="Calibri"/>
              </a:rPr>
              <a:t>53,7 </a:t>
            </a:r>
            <a:r>
              <a:rPr lang="en-US" altLang="es-ES_tradnl" sz="1600" b="1" dirty="0">
                <a:solidFill>
                  <a:schemeClr val="accent1"/>
                </a:solidFill>
                <a:latin typeface="Calibri"/>
              </a:rPr>
              <a:t>mg/dL</a:t>
            </a:r>
          </a:p>
        </p:txBody>
      </p:sp>
      <p:sp>
        <p:nvSpPr>
          <p:cNvPr id="11" name="Rectángulo 10"/>
          <p:cNvSpPr/>
          <p:nvPr/>
        </p:nvSpPr>
        <p:spPr>
          <a:xfrm>
            <a:off x="3673079" y="1306419"/>
            <a:ext cx="1041888" cy="326243"/>
          </a:xfrm>
          <a:prstGeom prst="rect">
            <a:avLst/>
          </a:prstGeom>
        </p:spPr>
        <p:txBody>
          <a:bodyPr wrap="none">
            <a:spAutoFit/>
          </a:bodyPr>
          <a:lstStyle/>
          <a:p>
            <a:pPr fontAlgn="base">
              <a:lnSpc>
                <a:spcPct val="95000"/>
              </a:lnSpc>
              <a:spcBef>
                <a:spcPts val="600"/>
              </a:spcBef>
              <a:spcAft>
                <a:spcPct val="0"/>
              </a:spcAft>
            </a:pPr>
            <a:r>
              <a:rPr lang="en-US" altLang="es-ES" sz="1600" b="1" dirty="0" smtClean="0">
                <a:solidFill>
                  <a:schemeClr val="bg1"/>
                </a:solidFill>
                <a:effectLst>
                  <a:outerShdw blurRad="38100" dist="38100" dir="2700000" algn="tl">
                    <a:srgbClr val="000000">
                      <a:alpha val="43137"/>
                    </a:srgbClr>
                  </a:outerShdw>
                </a:effectLst>
              </a:rPr>
              <a:t>95 </a:t>
            </a:r>
            <a:r>
              <a:rPr lang="en-US" altLang="es-ES" sz="1600" b="1" dirty="0">
                <a:solidFill>
                  <a:schemeClr val="bg1"/>
                </a:solidFill>
                <a:effectLst>
                  <a:outerShdw blurRad="38100" dist="38100" dir="2700000" algn="tl">
                    <a:srgbClr val="000000">
                      <a:alpha val="43137"/>
                    </a:srgbClr>
                  </a:outerShdw>
                </a:effectLst>
              </a:rPr>
              <a:t>mg/dL </a:t>
            </a:r>
          </a:p>
        </p:txBody>
      </p:sp>
      <p:sp>
        <p:nvSpPr>
          <p:cNvPr id="13" name="TextBox 2"/>
          <p:cNvSpPr txBox="1">
            <a:spLocks noChangeArrowheads="1"/>
          </p:cNvSpPr>
          <p:nvPr/>
        </p:nvSpPr>
        <p:spPr bwMode="auto">
          <a:xfrm>
            <a:off x="9222804" y="2208669"/>
            <a:ext cx="1144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_tradnl" sz="1600" b="1" dirty="0" smtClean="0">
                <a:solidFill>
                  <a:srgbClr val="C00000"/>
                </a:solidFill>
                <a:latin typeface="Calibri"/>
              </a:rPr>
              <a:t>&lt; 70 mg/</a:t>
            </a:r>
            <a:r>
              <a:rPr lang="en-US" altLang="es-ES_tradnl" sz="1600" b="1" dirty="0" err="1" smtClean="0">
                <a:solidFill>
                  <a:srgbClr val="C00000"/>
                </a:solidFill>
                <a:latin typeface="Calibri"/>
              </a:rPr>
              <a:t>dL</a:t>
            </a:r>
            <a:endParaRPr lang="en-US" altLang="es-ES_tradnl" sz="1600" b="1" dirty="0">
              <a:solidFill>
                <a:srgbClr val="C00000"/>
              </a:solidFill>
              <a:latin typeface="Calibri"/>
            </a:endParaRPr>
          </a:p>
        </p:txBody>
      </p:sp>
      <p:sp>
        <p:nvSpPr>
          <p:cNvPr id="14" name="TextBox 2"/>
          <p:cNvSpPr txBox="1">
            <a:spLocks noChangeArrowheads="1"/>
          </p:cNvSpPr>
          <p:nvPr/>
        </p:nvSpPr>
        <p:spPr bwMode="auto">
          <a:xfrm>
            <a:off x="9198230" y="4036583"/>
            <a:ext cx="1144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s-ES_tradnl" sz="1600" b="1" dirty="0" smtClean="0">
                <a:solidFill>
                  <a:srgbClr val="C00000"/>
                </a:solidFill>
                <a:latin typeface="Calibri"/>
              </a:rPr>
              <a:t>&lt; 55 mg/</a:t>
            </a:r>
            <a:r>
              <a:rPr lang="en-US" altLang="es-ES_tradnl" sz="1600" b="1" dirty="0" err="1" smtClean="0">
                <a:solidFill>
                  <a:srgbClr val="C00000"/>
                </a:solidFill>
                <a:latin typeface="Calibri"/>
              </a:rPr>
              <a:t>dL</a:t>
            </a:r>
            <a:endParaRPr lang="en-US" altLang="es-ES_tradnl" sz="1600" b="1" dirty="0">
              <a:solidFill>
                <a:srgbClr val="C00000"/>
              </a:solidFill>
              <a:latin typeface="Calibri"/>
            </a:endParaRPr>
          </a:p>
        </p:txBody>
      </p:sp>
      <p:sp>
        <p:nvSpPr>
          <p:cNvPr id="5" name="Marcador de texto 4"/>
          <p:cNvSpPr>
            <a:spLocks noGrp="1"/>
          </p:cNvSpPr>
          <p:nvPr>
            <p:ph type="body" sz="quarter" idx="13"/>
          </p:nvPr>
        </p:nvSpPr>
        <p:spPr>
          <a:xfrm>
            <a:off x="9096396" y="5500702"/>
            <a:ext cx="2881290" cy="500066"/>
          </a:xfrm>
        </p:spPr>
        <p:txBody>
          <a:bodyPr>
            <a:noAutofit/>
          </a:bodyPr>
          <a:lstStyle/>
          <a:p>
            <a:r>
              <a:rPr lang="es-ES" sz="1200" dirty="0" err="1" smtClean="0"/>
              <a:t>Cannon</a:t>
            </a:r>
            <a:r>
              <a:rPr lang="es-ES" sz="1200" dirty="0" smtClean="0"/>
              <a:t> CP, et al. N </a:t>
            </a:r>
            <a:r>
              <a:rPr lang="es-ES" sz="1200" dirty="0" err="1" smtClean="0"/>
              <a:t>Engl</a:t>
            </a:r>
            <a:r>
              <a:rPr lang="es-ES" sz="1200" dirty="0" smtClean="0"/>
              <a:t> J </a:t>
            </a:r>
            <a:r>
              <a:rPr lang="es-ES" sz="1200" dirty="0" err="1" smtClean="0"/>
              <a:t>Med</a:t>
            </a:r>
            <a:r>
              <a:rPr lang="es-ES" sz="1200" dirty="0" smtClean="0"/>
              <a:t> 2015;372:2387–97.</a:t>
            </a:r>
            <a:endParaRPr lang="es-ES" sz="1200" dirty="0"/>
          </a:p>
          <a:p>
            <a:endParaRPr lang="es-ES" sz="800" dirty="0"/>
          </a:p>
        </p:txBody>
      </p:sp>
      <p:sp>
        <p:nvSpPr>
          <p:cNvPr id="15" name="Título 1"/>
          <p:cNvSpPr>
            <a:spLocks noGrp="1"/>
          </p:cNvSpPr>
          <p:nvPr>
            <p:ph type="title"/>
          </p:nvPr>
        </p:nvSpPr>
        <p:spPr/>
        <p:txBody>
          <a:bodyPr/>
          <a:lstStyle/>
          <a:p>
            <a:r>
              <a:rPr lang="en-US" sz="2800" dirty="0" err="1" smtClean="0">
                <a:solidFill>
                  <a:schemeClr val="tx1">
                    <a:lumMod val="50000"/>
                  </a:schemeClr>
                </a:solidFill>
              </a:rPr>
              <a:t>Ezetimiba</a:t>
            </a:r>
            <a:r>
              <a:rPr lang="en-US" sz="2800" dirty="0" smtClean="0">
                <a:solidFill>
                  <a:schemeClr val="tx1">
                    <a:lumMod val="50000"/>
                  </a:schemeClr>
                </a:solidFill>
              </a:rPr>
              <a:t> </a:t>
            </a:r>
            <a:r>
              <a:rPr lang="en-US" sz="2800" dirty="0" err="1" smtClean="0">
                <a:solidFill>
                  <a:schemeClr val="tx1">
                    <a:lumMod val="50000"/>
                  </a:schemeClr>
                </a:solidFill>
              </a:rPr>
              <a:t>añadida</a:t>
            </a:r>
            <a:r>
              <a:rPr lang="en-US" sz="2800" dirty="0" smtClean="0">
                <a:solidFill>
                  <a:schemeClr val="tx1">
                    <a:lumMod val="50000"/>
                  </a:schemeClr>
                </a:solidFill>
              </a:rPr>
              <a:t> a </a:t>
            </a:r>
            <a:r>
              <a:rPr lang="en-US" sz="2800" dirty="0" err="1" smtClean="0">
                <a:solidFill>
                  <a:schemeClr val="tx1">
                    <a:lumMod val="50000"/>
                  </a:schemeClr>
                </a:solidFill>
              </a:rPr>
              <a:t>simvastatina</a:t>
            </a:r>
            <a:r>
              <a:rPr lang="en-US" sz="2800" dirty="0" smtClean="0">
                <a:solidFill>
                  <a:schemeClr val="tx1">
                    <a:lumMod val="50000"/>
                  </a:schemeClr>
                </a:solidFill>
              </a:rPr>
              <a:t> </a:t>
            </a:r>
            <a:r>
              <a:rPr lang="en-US" sz="2800" dirty="0" err="1" smtClean="0">
                <a:solidFill>
                  <a:schemeClr val="tx1">
                    <a:lumMod val="50000"/>
                  </a:schemeClr>
                </a:solidFill>
              </a:rPr>
              <a:t>en</a:t>
            </a:r>
            <a:r>
              <a:rPr lang="en-US" sz="2800" dirty="0" smtClean="0">
                <a:solidFill>
                  <a:schemeClr val="tx1">
                    <a:lumMod val="50000"/>
                  </a:schemeClr>
                </a:solidFill>
              </a:rPr>
              <a:t> </a:t>
            </a:r>
            <a:r>
              <a:rPr lang="en-US" sz="2800" dirty="0" err="1" smtClean="0">
                <a:solidFill>
                  <a:schemeClr val="tx1">
                    <a:lumMod val="50000"/>
                  </a:schemeClr>
                </a:solidFill>
              </a:rPr>
              <a:t>síndrome</a:t>
            </a:r>
            <a:r>
              <a:rPr lang="en-US" sz="2800" dirty="0" smtClean="0">
                <a:solidFill>
                  <a:schemeClr val="tx1">
                    <a:lumMod val="50000"/>
                  </a:schemeClr>
                </a:solidFill>
              </a:rPr>
              <a:t> </a:t>
            </a:r>
            <a:r>
              <a:rPr lang="en-US" sz="2800" dirty="0" err="1" smtClean="0">
                <a:solidFill>
                  <a:schemeClr val="tx1">
                    <a:lumMod val="50000"/>
                  </a:schemeClr>
                </a:solidFill>
              </a:rPr>
              <a:t>coronario</a:t>
            </a:r>
            <a:r>
              <a:rPr lang="en-US" sz="2800" dirty="0" smtClean="0">
                <a:solidFill>
                  <a:schemeClr val="tx1">
                    <a:lumMod val="50000"/>
                  </a:schemeClr>
                </a:solidFill>
              </a:rPr>
              <a:t> </a:t>
            </a:r>
            <a:r>
              <a:rPr lang="en-US" sz="2800" dirty="0" err="1" smtClean="0">
                <a:solidFill>
                  <a:schemeClr val="tx1">
                    <a:lumMod val="50000"/>
                  </a:schemeClr>
                </a:solidFill>
              </a:rPr>
              <a:t>agudo</a:t>
            </a:r>
            <a:endParaRPr lang="es-ES_tradnl" sz="2800" dirty="0">
              <a:solidFill>
                <a:schemeClr val="tx1">
                  <a:lumMod val="50000"/>
                </a:schemeClr>
              </a:solidFill>
            </a:endParaRPr>
          </a:p>
        </p:txBody>
      </p:sp>
      <p:pic>
        <p:nvPicPr>
          <p:cNvPr id="17" name="Picture 6" descr="improve-it_slides.png"/>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7938" y="553711"/>
            <a:ext cx="1739205" cy="77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546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887" y="1567940"/>
            <a:ext cx="6880225" cy="45354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7998586" y="1600042"/>
            <a:ext cx="1533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r>
              <a:rPr lang="en-US" altLang="es-ES" sz="1600" b="1" dirty="0" err="1" smtClean="0">
                <a:solidFill>
                  <a:srgbClr val="FFFFFF"/>
                </a:solidFill>
                <a:effectLst>
                  <a:outerShdw blurRad="38100" dist="38100" dir="2700000" algn="tl">
                    <a:srgbClr val="000000">
                      <a:alpha val="43137"/>
                    </a:srgbClr>
                  </a:outerShdw>
                </a:effectLst>
                <a:latin typeface="+mn-lt"/>
              </a:rPr>
              <a:t>Simva</a:t>
            </a:r>
            <a:r>
              <a:rPr lang="en-US" altLang="es-ES" sz="1600" b="1" dirty="0" smtClean="0">
                <a:solidFill>
                  <a:srgbClr val="FFFFFF"/>
                </a:solidFill>
                <a:effectLst>
                  <a:outerShdw blurRad="38100" dist="38100" dir="2700000" algn="tl">
                    <a:srgbClr val="000000">
                      <a:alpha val="43137"/>
                    </a:srgbClr>
                  </a:outerShdw>
                </a:effectLst>
                <a:latin typeface="+mn-lt"/>
              </a:rPr>
              <a:t> — 34.7% </a:t>
            </a:r>
          </a:p>
          <a:p>
            <a:pPr algn="r" fontAlgn="base">
              <a:spcBef>
                <a:spcPct val="0"/>
              </a:spcBef>
              <a:spcAft>
                <a:spcPct val="0"/>
              </a:spcAft>
            </a:pPr>
            <a:r>
              <a:rPr lang="en-US" altLang="es-ES" sz="1600" b="1" dirty="0" smtClean="0">
                <a:solidFill>
                  <a:srgbClr val="FFFFFF"/>
                </a:solidFill>
                <a:effectLst>
                  <a:outerShdw blurRad="38100" dist="38100" dir="2700000" algn="tl">
                    <a:srgbClr val="000000">
                      <a:alpha val="43137"/>
                    </a:srgbClr>
                  </a:outerShdw>
                </a:effectLst>
                <a:latin typeface="+mn-lt"/>
              </a:rPr>
              <a:t>2742 </a:t>
            </a:r>
            <a:r>
              <a:rPr lang="en-US" altLang="es-ES" sz="1600" b="1" dirty="0" err="1" smtClean="0">
                <a:solidFill>
                  <a:srgbClr val="FFFFFF"/>
                </a:solidFill>
                <a:effectLst>
                  <a:outerShdw blurRad="38100" dist="38100" dir="2700000" algn="tl">
                    <a:srgbClr val="000000">
                      <a:alpha val="43137"/>
                    </a:srgbClr>
                  </a:outerShdw>
                </a:effectLst>
                <a:latin typeface="+mn-lt"/>
              </a:rPr>
              <a:t>eventos</a:t>
            </a:r>
            <a:r>
              <a:rPr lang="en-US" altLang="es-ES" sz="1600" b="1" dirty="0" smtClean="0">
                <a:solidFill>
                  <a:srgbClr val="FFFFFF"/>
                </a:solidFill>
                <a:effectLst>
                  <a:outerShdw blurRad="38100" dist="38100" dir="2700000" algn="tl">
                    <a:srgbClr val="000000">
                      <a:alpha val="43137"/>
                    </a:srgbClr>
                  </a:outerShdw>
                </a:effectLst>
                <a:latin typeface="+mn-lt"/>
              </a:rPr>
              <a:t> </a:t>
            </a:r>
          </a:p>
        </p:txBody>
      </p:sp>
      <p:sp>
        <p:nvSpPr>
          <p:cNvPr id="8" name="TextBox 9"/>
          <p:cNvSpPr txBox="1">
            <a:spLocks noChangeArrowheads="1"/>
          </p:cNvSpPr>
          <p:nvPr/>
        </p:nvSpPr>
        <p:spPr bwMode="auto">
          <a:xfrm>
            <a:off x="7719191" y="3132052"/>
            <a:ext cx="1817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spcBef>
                <a:spcPct val="0"/>
              </a:spcBef>
              <a:spcAft>
                <a:spcPct val="0"/>
              </a:spcAft>
            </a:pPr>
            <a:r>
              <a:rPr lang="en-US" altLang="es-ES" sz="1600" b="1" dirty="0" smtClean="0">
                <a:solidFill>
                  <a:srgbClr val="FFFFFF"/>
                </a:solidFill>
                <a:effectLst>
                  <a:outerShdw blurRad="38100" dist="38100" dir="2700000" algn="tl">
                    <a:srgbClr val="000000">
                      <a:alpha val="43137"/>
                    </a:srgbClr>
                  </a:outerShdw>
                </a:effectLst>
                <a:latin typeface="+mn-lt"/>
              </a:rPr>
              <a:t>EZ/</a:t>
            </a:r>
            <a:r>
              <a:rPr lang="en-US" altLang="es-ES" sz="1600" b="1" dirty="0" err="1" smtClean="0">
                <a:solidFill>
                  <a:srgbClr val="FFFFFF"/>
                </a:solidFill>
                <a:effectLst>
                  <a:outerShdw blurRad="38100" dist="38100" dir="2700000" algn="tl">
                    <a:srgbClr val="000000">
                      <a:alpha val="43137"/>
                    </a:srgbClr>
                  </a:outerShdw>
                </a:effectLst>
                <a:latin typeface="+mn-lt"/>
              </a:rPr>
              <a:t>Simva</a:t>
            </a:r>
            <a:r>
              <a:rPr lang="en-US" altLang="es-ES" sz="1600" b="1" dirty="0" smtClean="0">
                <a:solidFill>
                  <a:srgbClr val="FFFFFF"/>
                </a:solidFill>
                <a:effectLst>
                  <a:outerShdw blurRad="38100" dist="38100" dir="2700000" algn="tl">
                    <a:srgbClr val="000000">
                      <a:alpha val="43137"/>
                    </a:srgbClr>
                  </a:outerShdw>
                </a:effectLst>
                <a:latin typeface="+mn-lt"/>
              </a:rPr>
              <a:t> — 32.7% </a:t>
            </a:r>
          </a:p>
          <a:p>
            <a:pPr algn="r" fontAlgn="base">
              <a:spcBef>
                <a:spcPct val="0"/>
              </a:spcBef>
              <a:spcAft>
                <a:spcPct val="0"/>
              </a:spcAft>
            </a:pPr>
            <a:r>
              <a:rPr lang="en-US" altLang="es-ES" sz="1600" b="1" dirty="0" smtClean="0">
                <a:solidFill>
                  <a:srgbClr val="FFFFFF"/>
                </a:solidFill>
                <a:effectLst>
                  <a:outerShdw blurRad="38100" dist="38100" dir="2700000" algn="tl">
                    <a:srgbClr val="000000">
                      <a:alpha val="43137"/>
                    </a:srgbClr>
                  </a:outerShdw>
                </a:effectLst>
                <a:latin typeface="+mn-lt"/>
              </a:rPr>
              <a:t>2572 </a:t>
            </a:r>
            <a:r>
              <a:rPr lang="en-US" altLang="es-ES" sz="1600" b="1" dirty="0" err="1" smtClean="0">
                <a:solidFill>
                  <a:srgbClr val="FFFFFF"/>
                </a:solidFill>
                <a:effectLst>
                  <a:outerShdw blurRad="38100" dist="38100" dir="2700000" algn="tl">
                    <a:srgbClr val="000000">
                      <a:alpha val="43137"/>
                    </a:srgbClr>
                  </a:outerShdw>
                </a:effectLst>
                <a:latin typeface="+mn-lt"/>
              </a:rPr>
              <a:t>eventos</a:t>
            </a:r>
            <a:r>
              <a:rPr lang="en-US" altLang="es-ES" sz="1600" b="1" dirty="0" smtClean="0">
                <a:solidFill>
                  <a:srgbClr val="FFFFFF"/>
                </a:solidFill>
                <a:effectLst>
                  <a:outerShdw blurRad="38100" dist="38100" dir="2700000" algn="tl">
                    <a:srgbClr val="000000">
                      <a:alpha val="43137"/>
                    </a:srgbClr>
                  </a:outerShdw>
                </a:effectLst>
                <a:latin typeface="+mn-lt"/>
              </a:rPr>
              <a:t> </a:t>
            </a:r>
          </a:p>
        </p:txBody>
      </p:sp>
      <p:sp>
        <p:nvSpPr>
          <p:cNvPr id="9" name="TextBox 5"/>
          <p:cNvSpPr txBox="1">
            <a:spLocks noChangeArrowheads="1"/>
          </p:cNvSpPr>
          <p:nvPr/>
        </p:nvSpPr>
        <p:spPr bwMode="auto">
          <a:xfrm>
            <a:off x="4326438" y="1941032"/>
            <a:ext cx="1712328" cy="88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lnSpc>
                <a:spcPct val="95000"/>
              </a:lnSpc>
              <a:spcBef>
                <a:spcPts val="600"/>
              </a:spcBef>
              <a:spcAft>
                <a:spcPct val="0"/>
              </a:spcAft>
            </a:pPr>
            <a:r>
              <a:rPr lang="en-US" altLang="es-ES" sz="1600" b="1" dirty="0" smtClean="0">
                <a:solidFill>
                  <a:srgbClr val="FFFFFF"/>
                </a:solidFill>
                <a:effectLst>
                  <a:outerShdw blurRad="38100" dist="38100" dir="2700000" algn="tl">
                    <a:srgbClr val="000000">
                      <a:alpha val="43137"/>
                    </a:srgbClr>
                  </a:outerShdw>
                </a:effectLst>
                <a:latin typeface="+mn-lt"/>
              </a:rPr>
              <a:t>HR 0,936</a:t>
            </a:r>
          </a:p>
          <a:p>
            <a:pPr algn="ctr" fontAlgn="base">
              <a:lnSpc>
                <a:spcPct val="95000"/>
              </a:lnSpc>
              <a:spcBef>
                <a:spcPts val="600"/>
              </a:spcBef>
              <a:spcAft>
                <a:spcPct val="0"/>
              </a:spcAft>
            </a:pPr>
            <a:r>
              <a:rPr lang="en-US" altLang="es-ES" sz="1400" b="1" dirty="0" smtClean="0">
                <a:solidFill>
                  <a:srgbClr val="FFFFFF"/>
                </a:solidFill>
                <a:effectLst>
                  <a:outerShdw blurRad="38100" dist="38100" dir="2700000" algn="tl">
                    <a:srgbClr val="000000">
                      <a:alpha val="43137"/>
                    </a:srgbClr>
                  </a:outerShdw>
                </a:effectLst>
                <a:latin typeface="+mn-lt"/>
              </a:rPr>
              <a:t>IC 95% (0,887-0,988)</a:t>
            </a:r>
          </a:p>
          <a:p>
            <a:pPr algn="ctr" fontAlgn="base">
              <a:lnSpc>
                <a:spcPct val="95000"/>
              </a:lnSpc>
              <a:spcBef>
                <a:spcPts val="600"/>
              </a:spcBef>
              <a:spcAft>
                <a:spcPct val="0"/>
              </a:spcAft>
            </a:pPr>
            <a:r>
              <a:rPr lang="en-US" altLang="es-ES" sz="1400" b="1" dirty="0" smtClean="0">
                <a:solidFill>
                  <a:srgbClr val="FFFFFF"/>
                </a:solidFill>
                <a:effectLst>
                  <a:outerShdw blurRad="38100" dist="38100" dir="2700000" algn="tl">
                    <a:srgbClr val="000000">
                      <a:alpha val="43137"/>
                    </a:srgbClr>
                  </a:outerShdw>
                </a:effectLst>
                <a:latin typeface="+mn-lt"/>
              </a:rPr>
              <a:t>p= 0,016</a:t>
            </a:r>
          </a:p>
        </p:txBody>
      </p:sp>
      <p:sp>
        <p:nvSpPr>
          <p:cNvPr id="10" name="TextBox 8"/>
          <p:cNvSpPr txBox="1">
            <a:spLocks noChangeArrowheads="1"/>
          </p:cNvSpPr>
          <p:nvPr/>
        </p:nvSpPr>
        <p:spPr bwMode="auto">
          <a:xfrm>
            <a:off x="1952596" y="928670"/>
            <a:ext cx="8501122" cy="58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s-ES" sz="2000" b="1" dirty="0" err="1" smtClean="0">
                <a:solidFill>
                  <a:schemeClr val="tx2"/>
                </a:solidFill>
                <a:latin typeface="+mn-lt"/>
              </a:rPr>
              <a:t>Muerte</a:t>
            </a:r>
            <a:r>
              <a:rPr lang="en-US" altLang="es-ES" sz="2000" b="1" dirty="0" smtClean="0">
                <a:solidFill>
                  <a:schemeClr val="tx2"/>
                </a:solidFill>
                <a:latin typeface="+mn-lt"/>
              </a:rPr>
              <a:t> CV, IM, angina </a:t>
            </a:r>
            <a:r>
              <a:rPr lang="en-US" altLang="es-ES" sz="2000" b="1" dirty="0" err="1" smtClean="0">
                <a:solidFill>
                  <a:schemeClr val="tx2"/>
                </a:solidFill>
                <a:latin typeface="+mn-lt"/>
              </a:rPr>
              <a:t>inestable</a:t>
            </a:r>
            <a:r>
              <a:rPr lang="en-US" altLang="es-ES" sz="2000" b="1" dirty="0" smtClean="0">
                <a:solidFill>
                  <a:schemeClr val="tx2"/>
                </a:solidFill>
                <a:latin typeface="+mn-lt"/>
              </a:rPr>
              <a:t> que </a:t>
            </a:r>
            <a:r>
              <a:rPr lang="en-US" altLang="es-ES" sz="2000" b="1" dirty="0" err="1" smtClean="0">
                <a:solidFill>
                  <a:schemeClr val="tx2"/>
                </a:solidFill>
                <a:latin typeface="+mn-lt"/>
              </a:rPr>
              <a:t>requiera</a:t>
            </a:r>
            <a:r>
              <a:rPr lang="en-US" altLang="es-ES" sz="2000" b="1" dirty="0" smtClean="0">
                <a:solidFill>
                  <a:schemeClr val="tx2"/>
                </a:solidFill>
                <a:latin typeface="+mn-lt"/>
              </a:rPr>
              <a:t> </a:t>
            </a:r>
            <a:r>
              <a:rPr lang="en-US" altLang="es-ES" sz="2000" b="1" dirty="0" err="1" smtClean="0">
                <a:solidFill>
                  <a:schemeClr val="tx2"/>
                </a:solidFill>
                <a:latin typeface="+mn-lt"/>
              </a:rPr>
              <a:t>hospitalización</a:t>
            </a:r>
            <a:r>
              <a:rPr lang="en-US" altLang="es-ES" sz="2000" b="1" dirty="0" smtClean="0">
                <a:solidFill>
                  <a:schemeClr val="tx2"/>
                </a:solidFill>
                <a:latin typeface="+mn-lt"/>
              </a:rPr>
              <a:t>, </a:t>
            </a:r>
            <a:r>
              <a:rPr lang="en-US" altLang="es-ES" sz="2000" b="1" dirty="0" err="1" smtClean="0">
                <a:solidFill>
                  <a:schemeClr val="tx2"/>
                </a:solidFill>
                <a:latin typeface="+mn-lt"/>
              </a:rPr>
              <a:t>revascularización</a:t>
            </a:r>
            <a:r>
              <a:rPr lang="en-US" altLang="es-ES" sz="2000" b="1" dirty="0" smtClean="0">
                <a:solidFill>
                  <a:schemeClr val="tx2"/>
                </a:solidFill>
                <a:latin typeface="+mn-lt"/>
              </a:rPr>
              <a:t> </a:t>
            </a:r>
            <a:r>
              <a:rPr lang="en-US" altLang="es-ES" sz="2000" b="1" dirty="0" err="1" smtClean="0">
                <a:solidFill>
                  <a:schemeClr val="tx2"/>
                </a:solidFill>
                <a:latin typeface="+mn-lt"/>
              </a:rPr>
              <a:t>coronaria</a:t>
            </a:r>
            <a:r>
              <a:rPr lang="en-US" altLang="es-ES" sz="2000" b="1" dirty="0" smtClean="0">
                <a:solidFill>
                  <a:schemeClr val="tx2"/>
                </a:solidFill>
                <a:latin typeface="+mn-lt"/>
              </a:rPr>
              <a:t>, o ictus</a:t>
            </a:r>
          </a:p>
        </p:txBody>
      </p:sp>
      <p:sp>
        <p:nvSpPr>
          <p:cNvPr id="11" name="TextBox 12"/>
          <p:cNvSpPr txBox="1">
            <a:spLocks noChangeArrowheads="1"/>
          </p:cNvSpPr>
          <p:nvPr/>
        </p:nvSpPr>
        <p:spPr bwMode="auto">
          <a:xfrm>
            <a:off x="10137020" y="2893361"/>
            <a:ext cx="603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s-ES" sz="1800" b="1" dirty="0" smtClean="0">
                <a:solidFill>
                  <a:srgbClr val="004586"/>
                </a:solidFill>
                <a:latin typeface="+mn-lt"/>
              </a:rPr>
              <a:t>NNT</a:t>
            </a:r>
          </a:p>
          <a:p>
            <a:pPr algn="ctr" fontAlgn="base">
              <a:spcBef>
                <a:spcPct val="0"/>
              </a:spcBef>
              <a:spcAft>
                <a:spcPct val="0"/>
              </a:spcAft>
            </a:pPr>
            <a:r>
              <a:rPr lang="en-US" altLang="es-ES" sz="1800" b="1" dirty="0" smtClean="0">
                <a:solidFill>
                  <a:srgbClr val="004586"/>
                </a:solidFill>
                <a:latin typeface="+mn-lt"/>
              </a:rPr>
              <a:t> 50</a:t>
            </a:r>
          </a:p>
        </p:txBody>
      </p:sp>
      <p:sp>
        <p:nvSpPr>
          <p:cNvPr id="12" name="TextBox 2"/>
          <p:cNvSpPr txBox="1">
            <a:spLocks noChangeArrowheads="1"/>
          </p:cNvSpPr>
          <p:nvPr/>
        </p:nvSpPr>
        <p:spPr bwMode="auto">
          <a:xfrm>
            <a:off x="9601810" y="1924343"/>
            <a:ext cx="1673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s-ES" sz="1600" b="1" dirty="0" smtClean="0">
                <a:solidFill>
                  <a:srgbClr val="004586"/>
                </a:solidFill>
                <a:latin typeface="+mn-lt"/>
              </a:rPr>
              <a:t>C-LDL 69,5 mg/dL</a:t>
            </a:r>
          </a:p>
        </p:txBody>
      </p:sp>
      <p:sp>
        <p:nvSpPr>
          <p:cNvPr id="13" name="TextBox 2"/>
          <p:cNvSpPr txBox="1">
            <a:spLocks noChangeArrowheads="1"/>
          </p:cNvSpPr>
          <p:nvPr/>
        </p:nvSpPr>
        <p:spPr bwMode="auto">
          <a:xfrm>
            <a:off x="9601810" y="2408852"/>
            <a:ext cx="1673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s-ES" sz="1600" b="1" dirty="0" smtClean="0">
                <a:solidFill>
                  <a:srgbClr val="004586"/>
                </a:solidFill>
                <a:latin typeface="+mn-lt"/>
              </a:rPr>
              <a:t>C-LDL 53,7 mg/dL</a:t>
            </a:r>
          </a:p>
        </p:txBody>
      </p:sp>
      <p:sp>
        <p:nvSpPr>
          <p:cNvPr id="20" name="Rectángulo 19"/>
          <p:cNvSpPr/>
          <p:nvPr/>
        </p:nvSpPr>
        <p:spPr>
          <a:xfrm>
            <a:off x="581586" y="5157192"/>
            <a:ext cx="2109488" cy="326243"/>
          </a:xfrm>
          <a:prstGeom prst="rect">
            <a:avLst/>
          </a:prstGeom>
        </p:spPr>
        <p:txBody>
          <a:bodyPr wrap="none">
            <a:spAutoFit/>
          </a:bodyPr>
          <a:lstStyle/>
          <a:p>
            <a:pPr fontAlgn="base">
              <a:lnSpc>
                <a:spcPct val="95000"/>
              </a:lnSpc>
              <a:spcBef>
                <a:spcPts val="600"/>
              </a:spcBef>
              <a:spcAft>
                <a:spcPct val="0"/>
              </a:spcAft>
            </a:pPr>
            <a:r>
              <a:rPr lang="en-US" altLang="es-ES" sz="1600" b="1" dirty="0">
                <a:solidFill>
                  <a:schemeClr val="accent1"/>
                </a:solidFill>
              </a:rPr>
              <a:t>C-LDL basal: 95 mg/dL </a:t>
            </a:r>
          </a:p>
        </p:txBody>
      </p:sp>
      <p:sp>
        <p:nvSpPr>
          <p:cNvPr id="2" name="Marcador de texto 1"/>
          <p:cNvSpPr>
            <a:spLocks noGrp="1"/>
          </p:cNvSpPr>
          <p:nvPr>
            <p:ph type="body" sz="quarter" idx="13"/>
          </p:nvPr>
        </p:nvSpPr>
        <p:spPr>
          <a:xfrm>
            <a:off x="9110679" y="5500702"/>
            <a:ext cx="3081321" cy="500066"/>
          </a:xfrm>
        </p:spPr>
        <p:txBody>
          <a:bodyPr>
            <a:normAutofit fontScale="92500" lnSpcReduction="10000"/>
          </a:bodyPr>
          <a:lstStyle/>
          <a:p>
            <a:r>
              <a:rPr lang="es-ES" sz="1500" dirty="0" err="1"/>
              <a:t>Cannon</a:t>
            </a:r>
            <a:r>
              <a:rPr lang="es-ES" sz="1500" dirty="0"/>
              <a:t> CP, et al. N </a:t>
            </a:r>
            <a:r>
              <a:rPr lang="es-ES" sz="1500" dirty="0" err="1"/>
              <a:t>Engl</a:t>
            </a:r>
            <a:r>
              <a:rPr lang="es-ES" sz="1500" dirty="0"/>
              <a:t> J Med 2015;372:2387–97.</a:t>
            </a:r>
          </a:p>
          <a:p>
            <a:endParaRPr lang="es-ES" dirty="0"/>
          </a:p>
        </p:txBody>
      </p:sp>
      <p:sp>
        <p:nvSpPr>
          <p:cNvPr id="22" name="Título 1"/>
          <p:cNvSpPr>
            <a:spLocks noGrp="1"/>
          </p:cNvSpPr>
          <p:nvPr>
            <p:ph type="title"/>
          </p:nvPr>
        </p:nvSpPr>
        <p:spPr/>
        <p:txBody>
          <a:bodyPr/>
          <a:lstStyle/>
          <a:p>
            <a:r>
              <a:rPr lang="en-US" sz="2800" dirty="0" err="1" smtClean="0">
                <a:solidFill>
                  <a:schemeClr val="tx1">
                    <a:lumMod val="50000"/>
                  </a:schemeClr>
                </a:solidFill>
              </a:rPr>
              <a:t>Ezetimiba</a:t>
            </a:r>
            <a:r>
              <a:rPr lang="en-US" sz="2800" dirty="0" smtClean="0">
                <a:solidFill>
                  <a:schemeClr val="tx1">
                    <a:lumMod val="50000"/>
                  </a:schemeClr>
                </a:solidFill>
              </a:rPr>
              <a:t> </a:t>
            </a:r>
            <a:r>
              <a:rPr lang="en-US" sz="2800" dirty="0" err="1" smtClean="0">
                <a:solidFill>
                  <a:schemeClr val="tx1">
                    <a:lumMod val="50000"/>
                  </a:schemeClr>
                </a:solidFill>
              </a:rPr>
              <a:t>añadida</a:t>
            </a:r>
            <a:r>
              <a:rPr lang="en-US" sz="2800" dirty="0" smtClean="0">
                <a:solidFill>
                  <a:schemeClr val="tx1">
                    <a:lumMod val="50000"/>
                  </a:schemeClr>
                </a:solidFill>
              </a:rPr>
              <a:t> a </a:t>
            </a:r>
            <a:r>
              <a:rPr lang="en-US" sz="2800" dirty="0" err="1" smtClean="0">
                <a:solidFill>
                  <a:schemeClr val="tx1">
                    <a:lumMod val="50000"/>
                  </a:schemeClr>
                </a:solidFill>
              </a:rPr>
              <a:t>simvastatina</a:t>
            </a:r>
            <a:r>
              <a:rPr lang="en-US" sz="2800" dirty="0" smtClean="0">
                <a:solidFill>
                  <a:schemeClr val="tx1">
                    <a:lumMod val="50000"/>
                  </a:schemeClr>
                </a:solidFill>
              </a:rPr>
              <a:t> </a:t>
            </a:r>
            <a:r>
              <a:rPr lang="en-US" sz="2800" dirty="0" err="1" smtClean="0">
                <a:solidFill>
                  <a:schemeClr val="tx1">
                    <a:lumMod val="50000"/>
                  </a:schemeClr>
                </a:solidFill>
              </a:rPr>
              <a:t>en</a:t>
            </a:r>
            <a:r>
              <a:rPr lang="en-US" sz="2800" dirty="0" smtClean="0">
                <a:solidFill>
                  <a:schemeClr val="tx1">
                    <a:lumMod val="50000"/>
                  </a:schemeClr>
                </a:solidFill>
              </a:rPr>
              <a:t> </a:t>
            </a:r>
            <a:r>
              <a:rPr lang="en-US" sz="2800" dirty="0" err="1" smtClean="0">
                <a:solidFill>
                  <a:schemeClr val="tx1">
                    <a:lumMod val="50000"/>
                  </a:schemeClr>
                </a:solidFill>
              </a:rPr>
              <a:t>síndrome</a:t>
            </a:r>
            <a:r>
              <a:rPr lang="en-US" sz="2800" dirty="0" smtClean="0">
                <a:solidFill>
                  <a:schemeClr val="tx1">
                    <a:lumMod val="50000"/>
                  </a:schemeClr>
                </a:solidFill>
              </a:rPr>
              <a:t> </a:t>
            </a:r>
            <a:r>
              <a:rPr lang="en-US" sz="2800" dirty="0" err="1" smtClean="0">
                <a:solidFill>
                  <a:schemeClr val="tx1">
                    <a:lumMod val="50000"/>
                  </a:schemeClr>
                </a:solidFill>
              </a:rPr>
              <a:t>coronario</a:t>
            </a:r>
            <a:r>
              <a:rPr lang="en-US" sz="2800" dirty="0" smtClean="0">
                <a:solidFill>
                  <a:schemeClr val="tx1">
                    <a:lumMod val="50000"/>
                  </a:schemeClr>
                </a:solidFill>
              </a:rPr>
              <a:t> </a:t>
            </a:r>
            <a:r>
              <a:rPr lang="en-US" sz="2800" dirty="0" err="1" smtClean="0">
                <a:solidFill>
                  <a:schemeClr val="tx1">
                    <a:lumMod val="50000"/>
                  </a:schemeClr>
                </a:solidFill>
              </a:rPr>
              <a:t>agudo</a:t>
            </a:r>
            <a:endParaRPr lang="es-ES_tradnl" sz="2800" dirty="0">
              <a:solidFill>
                <a:schemeClr val="tx1">
                  <a:lumMod val="50000"/>
                </a:schemeClr>
              </a:solidFill>
            </a:endParaRPr>
          </a:p>
        </p:txBody>
      </p:sp>
      <p:sp>
        <p:nvSpPr>
          <p:cNvPr id="16" name="Marcador de texto 3"/>
          <p:cNvSpPr txBox="1">
            <a:spLocks/>
          </p:cNvSpPr>
          <p:nvPr/>
        </p:nvSpPr>
        <p:spPr>
          <a:xfrm>
            <a:off x="8602059" y="5992792"/>
            <a:ext cx="3456384" cy="295162"/>
          </a:xfrm>
          <a:prstGeom prst="rect">
            <a:avLst/>
          </a:prstGeom>
        </p:spPr>
        <p:txBody>
          <a:bodyPr vert="horz" lIns="91440" tIns="45720" rIns="91440" bIns="45720" rtlCol="0">
            <a:normAutofit lnSpcReduction="10000"/>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_tradnl" dirty="0"/>
          </a:p>
        </p:txBody>
      </p:sp>
      <p:pic>
        <p:nvPicPr>
          <p:cNvPr id="15" name="Picture 6" descr="improve-it_slides.png"/>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7938" y="553711"/>
            <a:ext cx="1739205" cy="77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16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2708920"/>
            <a:ext cx="10363200" cy="2898778"/>
          </a:xfrm>
        </p:spPr>
        <p:txBody>
          <a:bodyPr/>
          <a:lstStyle/>
          <a:p>
            <a:r>
              <a:rPr lang="es-ES" dirty="0"/>
              <a:t>Mantener la </a:t>
            </a:r>
            <a:r>
              <a:rPr lang="es-ES" dirty="0" err="1"/>
              <a:t>atorvastatina</a:t>
            </a:r>
            <a:r>
              <a:rPr lang="es-ES" dirty="0"/>
              <a:t> 20 mg/día porque su RCV es moderado.</a:t>
            </a:r>
          </a:p>
          <a:p>
            <a:r>
              <a:rPr lang="es-ES" dirty="0"/>
              <a:t>Aumentar a </a:t>
            </a:r>
            <a:r>
              <a:rPr lang="es-ES" dirty="0" err="1"/>
              <a:t>atorvastatina</a:t>
            </a:r>
            <a:r>
              <a:rPr lang="es-ES" dirty="0"/>
              <a:t> 40 mg/día que su RCV es alto.</a:t>
            </a:r>
          </a:p>
          <a:p>
            <a:r>
              <a:rPr lang="es-ES" dirty="0"/>
              <a:t>Cambiar la </a:t>
            </a:r>
            <a:r>
              <a:rPr lang="es-ES" dirty="0" err="1"/>
              <a:t>atorvastatina</a:t>
            </a:r>
            <a:r>
              <a:rPr lang="es-ES" dirty="0"/>
              <a:t> 20 mg/día por </a:t>
            </a:r>
            <a:r>
              <a:rPr lang="es-ES" dirty="0" err="1"/>
              <a:t>rosuvastatina</a:t>
            </a:r>
            <a:r>
              <a:rPr lang="es-ES" dirty="0"/>
              <a:t> 20 mg/día.</a:t>
            </a:r>
          </a:p>
          <a:p>
            <a:r>
              <a:rPr lang="es-ES" dirty="0"/>
              <a:t>Añadir </a:t>
            </a:r>
            <a:r>
              <a:rPr lang="es-ES" dirty="0" err="1"/>
              <a:t>ezetimiba</a:t>
            </a:r>
            <a:r>
              <a:rPr lang="es-ES" dirty="0"/>
              <a:t> 10 mg/día.</a:t>
            </a:r>
          </a:p>
        </p:txBody>
      </p:sp>
      <p:sp>
        <p:nvSpPr>
          <p:cNvPr id="7" name="Marcador de texto 6"/>
          <p:cNvSpPr>
            <a:spLocks noGrp="1"/>
          </p:cNvSpPr>
          <p:nvPr>
            <p:ph type="body" idx="10"/>
          </p:nvPr>
        </p:nvSpPr>
        <p:spPr>
          <a:xfrm>
            <a:off x="963084" y="908721"/>
            <a:ext cx="10363200" cy="1512167"/>
          </a:xfrm>
        </p:spPr>
        <p:txBody>
          <a:bodyPr anchor="ctr">
            <a:noAutofit/>
          </a:bodyPr>
          <a:lstStyle/>
          <a:p>
            <a:r>
              <a:rPr lang="es-ES_tradnl" sz="2400" dirty="0">
                <a:solidFill>
                  <a:srgbClr val="C00000"/>
                </a:solidFill>
              </a:rPr>
              <a:t>Mujer de 61 años, con HTA con ERC (</a:t>
            </a:r>
            <a:r>
              <a:rPr lang="es-ES_tradnl" sz="2400" dirty="0" err="1">
                <a:solidFill>
                  <a:srgbClr val="C00000"/>
                </a:solidFill>
              </a:rPr>
              <a:t>microalbuminuria</a:t>
            </a:r>
            <a:r>
              <a:rPr lang="es-ES_tradnl" sz="2400" dirty="0">
                <a:solidFill>
                  <a:srgbClr val="C00000"/>
                </a:solidFill>
              </a:rPr>
              <a:t> y </a:t>
            </a:r>
            <a:r>
              <a:rPr lang="es-ES_tradnl" sz="2400" dirty="0" err="1">
                <a:solidFill>
                  <a:srgbClr val="C00000"/>
                </a:solidFill>
              </a:rPr>
              <a:t>FGe</a:t>
            </a:r>
            <a:r>
              <a:rPr lang="es-ES_tradnl" sz="2400" dirty="0">
                <a:solidFill>
                  <a:srgbClr val="C00000"/>
                </a:solidFill>
              </a:rPr>
              <a:t>: 44 ml/min/1,72 m</a:t>
            </a:r>
            <a:r>
              <a:rPr lang="es-ES_tradnl" sz="2400" baseline="30000" dirty="0">
                <a:solidFill>
                  <a:srgbClr val="C00000"/>
                </a:solidFill>
              </a:rPr>
              <a:t>2</a:t>
            </a:r>
            <a:r>
              <a:rPr lang="es-ES_tradnl" sz="2400" dirty="0">
                <a:solidFill>
                  <a:srgbClr val="C00000"/>
                </a:solidFill>
              </a:rPr>
              <a:t>) y </a:t>
            </a:r>
            <a:r>
              <a:rPr lang="es-ES_tradnl" sz="2400" dirty="0" err="1">
                <a:solidFill>
                  <a:srgbClr val="C00000"/>
                </a:solidFill>
              </a:rPr>
              <a:t>dislipidemia</a:t>
            </a:r>
            <a:r>
              <a:rPr lang="es-ES_tradnl" sz="2400" dirty="0">
                <a:solidFill>
                  <a:srgbClr val="C00000"/>
                </a:solidFill>
              </a:rPr>
              <a:t> (c-LDL: 124 mg/dl; c-HDL: 43 mg/dl; TG: 112 mg/dl), </a:t>
            </a:r>
            <a:r>
              <a:rPr lang="es-ES_tradnl" sz="2400" dirty="0" smtClean="0">
                <a:solidFill>
                  <a:srgbClr val="C00000"/>
                </a:solidFill>
              </a:rPr>
              <a:t>en </a:t>
            </a:r>
            <a:r>
              <a:rPr lang="es-ES_tradnl" sz="2400" dirty="0">
                <a:solidFill>
                  <a:srgbClr val="C00000"/>
                </a:solidFill>
              </a:rPr>
              <a:t>tratamiento con </a:t>
            </a:r>
            <a:r>
              <a:rPr lang="es-ES_tradnl" sz="2400" dirty="0" err="1">
                <a:solidFill>
                  <a:srgbClr val="C00000"/>
                </a:solidFill>
              </a:rPr>
              <a:t>atorvastatina</a:t>
            </a:r>
            <a:r>
              <a:rPr lang="es-ES_tradnl" sz="2400" dirty="0">
                <a:solidFill>
                  <a:srgbClr val="C00000"/>
                </a:solidFill>
              </a:rPr>
              <a:t> 20 mg / día</a:t>
            </a:r>
            <a:r>
              <a:rPr lang="es-ES_tradnl" sz="2400" dirty="0" smtClean="0">
                <a:solidFill>
                  <a:srgbClr val="C00000"/>
                </a:solidFill>
              </a:rPr>
              <a:t>. ¿</a:t>
            </a:r>
            <a:r>
              <a:rPr lang="es-ES_tradnl" sz="2400" dirty="0">
                <a:solidFill>
                  <a:srgbClr val="C00000"/>
                </a:solidFill>
              </a:rPr>
              <a:t>Qué opción terapéutica considera más adecuada?</a:t>
            </a:r>
            <a:endParaRPr lang="es-ES" sz="2400" dirty="0">
              <a:solidFill>
                <a:srgbClr val="C00000"/>
              </a:solidFill>
            </a:endParaRP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4</a:t>
            </a:r>
            <a:endParaRPr lang="es-ES" dirty="0"/>
          </a:p>
        </p:txBody>
      </p:sp>
    </p:spTree>
    <p:extLst>
      <p:ext uri="{BB962C8B-B14F-4D97-AF65-F5344CB8AC3E}">
        <p14:creationId xmlns:p14="http://schemas.microsoft.com/office/powerpoint/2010/main" val="184667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4586"/>
                </a:solidFill>
                <a:latin typeface="+mn-lt"/>
              </a:rPr>
              <a:t>Manejo integral de las </a:t>
            </a:r>
            <a:r>
              <a:rPr lang="es-ES" dirty="0" smtClean="0">
                <a:solidFill>
                  <a:srgbClr val="004586"/>
                </a:solidFill>
                <a:latin typeface="+mn-lt"/>
              </a:rPr>
              <a:t>dislipidemias</a:t>
            </a:r>
            <a:endParaRPr lang="es-ES_tradnl" dirty="0">
              <a:solidFill>
                <a:srgbClr val="004586"/>
              </a:solidFill>
              <a:latin typeface="+mn-lt"/>
            </a:endParaRPr>
          </a:p>
        </p:txBody>
      </p:sp>
      <p:sp>
        <p:nvSpPr>
          <p:cNvPr id="6" name="Título 1"/>
          <p:cNvSpPr txBox="1">
            <a:spLocks/>
          </p:cNvSpPr>
          <p:nvPr/>
        </p:nvSpPr>
        <p:spPr>
          <a:xfrm>
            <a:off x="1485900" y="1078849"/>
            <a:ext cx="6172200" cy="562074"/>
          </a:xfrm>
          <a:prstGeom prst="rect">
            <a:avLst/>
          </a:prstGeom>
          <a:noFill/>
        </p:spPr>
        <p:txBody>
          <a:bodyPr vert="horz" lIns="91440" tIns="45720" rIns="91440" bIns="45720" rtlCol="0" anchor="ctr">
            <a:normAutofit fontScale="97500" lnSpcReduction="10000"/>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endParaRPr lang="es-ES_tradnl" dirty="0">
              <a:solidFill>
                <a:srgbClr val="C00000"/>
              </a:solidFill>
              <a:latin typeface="+mn-lt"/>
            </a:endParaRPr>
          </a:p>
        </p:txBody>
      </p:sp>
      <p:sp>
        <p:nvSpPr>
          <p:cNvPr id="12" name="Rectángulo 11"/>
          <p:cNvSpPr/>
          <p:nvPr/>
        </p:nvSpPr>
        <p:spPr>
          <a:xfrm>
            <a:off x="2738414" y="5643578"/>
            <a:ext cx="8910990" cy="276999"/>
          </a:xfrm>
          <a:prstGeom prst="rect">
            <a:avLst/>
          </a:prstGeom>
        </p:spPr>
        <p:txBody>
          <a:bodyPr wrap="square">
            <a:spAutoFit/>
          </a:bodyPr>
          <a:lstStyle/>
          <a:p>
            <a:pPr algn="r"/>
            <a:r>
              <a:rPr lang="en-GB" sz="1200" dirty="0" err="1" smtClean="0">
                <a:solidFill>
                  <a:srgbClr val="808080"/>
                </a:solidFill>
              </a:rPr>
              <a:t>Piepoli</a:t>
            </a:r>
            <a:r>
              <a:rPr lang="en-GB" sz="1200" dirty="0" smtClean="0">
                <a:solidFill>
                  <a:srgbClr val="808080"/>
                </a:solidFill>
              </a:rPr>
              <a:t> </a:t>
            </a:r>
            <a:r>
              <a:rPr lang="en-GB" sz="1200" dirty="0">
                <a:solidFill>
                  <a:srgbClr val="808080"/>
                </a:solidFill>
              </a:rPr>
              <a:t>MF, </a:t>
            </a:r>
            <a:r>
              <a:rPr lang="en-GB" sz="1200" dirty="0" smtClean="0">
                <a:solidFill>
                  <a:srgbClr val="808080"/>
                </a:solidFill>
              </a:rPr>
              <a:t>et </a:t>
            </a:r>
            <a:r>
              <a:rPr lang="en-GB" sz="1200" dirty="0">
                <a:solidFill>
                  <a:srgbClr val="808080"/>
                </a:solidFill>
              </a:rPr>
              <a:t>al. </a:t>
            </a:r>
            <a:r>
              <a:rPr lang="en-GB" sz="1200" dirty="0" err="1" smtClean="0">
                <a:solidFill>
                  <a:srgbClr val="808080"/>
                </a:solidFill>
              </a:rPr>
              <a:t>Eur</a:t>
            </a:r>
            <a:r>
              <a:rPr lang="en-GB" sz="1200" dirty="0" smtClean="0">
                <a:solidFill>
                  <a:srgbClr val="808080"/>
                </a:solidFill>
              </a:rPr>
              <a:t> </a:t>
            </a:r>
            <a:r>
              <a:rPr lang="en-GB" sz="1200" dirty="0">
                <a:solidFill>
                  <a:srgbClr val="808080"/>
                </a:solidFill>
              </a:rPr>
              <a:t>Heart </a:t>
            </a:r>
            <a:r>
              <a:rPr lang="en-GB" sz="1200" dirty="0" smtClean="0">
                <a:solidFill>
                  <a:srgbClr val="808080"/>
                </a:solidFill>
              </a:rPr>
              <a:t>J</a:t>
            </a:r>
            <a:r>
              <a:rPr lang="en-GB" sz="1200" dirty="0">
                <a:solidFill>
                  <a:srgbClr val="808080"/>
                </a:solidFill>
              </a:rPr>
              <a:t>.</a:t>
            </a:r>
            <a:r>
              <a:rPr lang="en-GB" sz="1200" dirty="0" smtClean="0">
                <a:solidFill>
                  <a:srgbClr val="808080"/>
                </a:solidFill>
              </a:rPr>
              <a:t> 2016; 37:2315-81.</a:t>
            </a:r>
            <a:endParaRPr lang="es-ES_tradnl" sz="1200" dirty="0">
              <a:solidFill>
                <a:srgbClr val="808080"/>
              </a:solidFill>
            </a:endParaRPr>
          </a:p>
        </p:txBody>
      </p:sp>
      <p:sp>
        <p:nvSpPr>
          <p:cNvPr id="9" name="8 Marcador de contenido"/>
          <p:cNvSpPr>
            <a:spLocks noGrp="1"/>
          </p:cNvSpPr>
          <p:nvPr>
            <p:ph idx="1"/>
          </p:nvPr>
        </p:nvSpPr>
        <p:spPr>
          <a:xfrm>
            <a:off x="0" y="1489872"/>
            <a:ext cx="12192000" cy="3163264"/>
          </a:xfrm>
        </p:spPr>
        <p:txBody>
          <a:bodyPr/>
          <a:lstStyle/>
          <a:p>
            <a:pPr marL="542925" indent="0">
              <a:buNone/>
            </a:pPr>
            <a:r>
              <a:rPr lang="es-ES_tradnl" i="1" dirty="0" smtClean="0">
                <a:solidFill>
                  <a:srgbClr val="C00000"/>
                </a:solidFill>
              </a:rPr>
              <a:t>2016 </a:t>
            </a:r>
            <a:r>
              <a:rPr lang="es-ES_tradnl" i="1" dirty="0" err="1" smtClean="0">
                <a:solidFill>
                  <a:srgbClr val="C00000"/>
                </a:solidFill>
              </a:rPr>
              <a:t>European</a:t>
            </a:r>
            <a:r>
              <a:rPr lang="es-ES_tradnl" i="1" dirty="0" smtClean="0">
                <a:solidFill>
                  <a:srgbClr val="C00000"/>
                </a:solidFill>
              </a:rPr>
              <a:t> </a:t>
            </a:r>
            <a:r>
              <a:rPr lang="es-ES_tradnl" i="1" dirty="0" err="1" smtClean="0">
                <a:solidFill>
                  <a:srgbClr val="C00000"/>
                </a:solidFill>
              </a:rPr>
              <a:t>Guidelines</a:t>
            </a:r>
            <a:r>
              <a:rPr lang="es-ES_tradnl" i="1" dirty="0" smtClean="0">
                <a:solidFill>
                  <a:srgbClr val="C00000"/>
                </a:solidFill>
              </a:rPr>
              <a:t> </a:t>
            </a:r>
            <a:r>
              <a:rPr lang="es-ES_tradnl" i="1" dirty="0" err="1" smtClean="0">
                <a:solidFill>
                  <a:srgbClr val="C00000"/>
                </a:solidFill>
              </a:rPr>
              <a:t>on</a:t>
            </a:r>
            <a:r>
              <a:rPr lang="es-ES_tradnl" i="1" dirty="0" smtClean="0">
                <a:solidFill>
                  <a:srgbClr val="C00000"/>
                </a:solidFill>
              </a:rPr>
              <a:t> cardiovascular </a:t>
            </a:r>
            <a:r>
              <a:rPr lang="es-ES_tradnl" i="1" dirty="0" err="1" smtClean="0">
                <a:solidFill>
                  <a:srgbClr val="C00000"/>
                </a:solidFill>
              </a:rPr>
              <a:t>disease</a:t>
            </a:r>
            <a:r>
              <a:rPr lang="es-ES_tradnl" i="1" dirty="0" smtClean="0">
                <a:solidFill>
                  <a:srgbClr val="C00000"/>
                </a:solidFill>
              </a:rPr>
              <a:t> </a:t>
            </a:r>
            <a:r>
              <a:rPr lang="es-ES_tradnl" i="1" dirty="0" err="1" smtClean="0">
                <a:solidFill>
                  <a:srgbClr val="C00000"/>
                </a:solidFill>
              </a:rPr>
              <a:t>prevention</a:t>
            </a:r>
            <a:r>
              <a:rPr lang="es-ES_tradnl" i="1" dirty="0" smtClean="0">
                <a:solidFill>
                  <a:srgbClr val="C00000"/>
                </a:solidFill>
              </a:rPr>
              <a:t> in </a:t>
            </a:r>
            <a:r>
              <a:rPr lang="es-ES_tradnl" i="1" dirty="0" err="1" smtClean="0">
                <a:solidFill>
                  <a:srgbClr val="C00000"/>
                </a:solidFill>
              </a:rPr>
              <a:t>clinical</a:t>
            </a:r>
            <a:r>
              <a:rPr lang="es-ES_tradnl" i="1" dirty="0" smtClean="0">
                <a:solidFill>
                  <a:srgbClr val="C00000"/>
                </a:solidFill>
              </a:rPr>
              <a:t> </a:t>
            </a:r>
            <a:r>
              <a:rPr lang="es-ES_tradnl" i="1" dirty="0" err="1" smtClean="0">
                <a:solidFill>
                  <a:srgbClr val="C00000"/>
                </a:solidFill>
              </a:rPr>
              <a:t>practise</a:t>
            </a:r>
            <a:r>
              <a:rPr lang="es-ES_tradnl" i="1" dirty="0" smtClean="0">
                <a:solidFill>
                  <a:srgbClr val="C00000"/>
                </a:solidFill>
              </a:rPr>
              <a:t>.</a:t>
            </a:r>
          </a:p>
          <a:p>
            <a:r>
              <a:rPr lang="es-ES_tradnl" dirty="0" smtClean="0">
                <a:solidFill>
                  <a:srgbClr val="004586"/>
                </a:solidFill>
              </a:rPr>
              <a:t>Evaluar </a:t>
            </a:r>
            <a:r>
              <a:rPr lang="es-ES_tradnl" dirty="0" smtClean="0">
                <a:solidFill>
                  <a:srgbClr val="004586"/>
                </a:solidFill>
              </a:rPr>
              <a:t>el </a:t>
            </a:r>
            <a:r>
              <a:rPr lang="es-ES_tradnl" dirty="0" smtClean="0">
                <a:solidFill>
                  <a:srgbClr val="C00000"/>
                </a:solidFill>
              </a:rPr>
              <a:t>riesgo total de ECV </a:t>
            </a:r>
            <a:r>
              <a:rPr lang="es-ES_tradnl" dirty="0" smtClean="0">
                <a:solidFill>
                  <a:srgbClr val="004586"/>
                </a:solidFill>
              </a:rPr>
              <a:t>utilizando SCORE.</a:t>
            </a:r>
          </a:p>
          <a:p>
            <a:r>
              <a:rPr lang="es-ES_tradnl" dirty="0" smtClean="0">
                <a:solidFill>
                  <a:srgbClr val="004586"/>
                </a:solidFill>
              </a:rPr>
              <a:t>Identificar el </a:t>
            </a:r>
            <a:r>
              <a:rPr lang="es-ES_tradnl" dirty="0" smtClean="0">
                <a:solidFill>
                  <a:srgbClr val="C00000"/>
                </a:solidFill>
              </a:rPr>
              <a:t>objetivo de c-LDL </a:t>
            </a:r>
            <a:r>
              <a:rPr lang="es-ES_tradnl" dirty="0" smtClean="0">
                <a:solidFill>
                  <a:srgbClr val="004586"/>
                </a:solidFill>
              </a:rPr>
              <a:t>adecuado al nivel de RCV del paciente.</a:t>
            </a:r>
          </a:p>
          <a:p>
            <a:r>
              <a:rPr lang="es-ES_tradnl" dirty="0" smtClean="0">
                <a:solidFill>
                  <a:srgbClr val="C00000"/>
                </a:solidFill>
              </a:rPr>
              <a:t>Elegir una</a:t>
            </a:r>
            <a:r>
              <a:rPr lang="es-ES_tradnl" dirty="0" smtClean="0">
                <a:solidFill>
                  <a:srgbClr val="000000"/>
                </a:solidFill>
              </a:rPr>
              <a:t> </a:t>
            </a:r>
            <a:r>
              <a:rPr lang="es-ES_tradnl" dirty="0" err="1" smtClean="0">
                <a:solidFill>
                  <a:srgbClr val="C00000"/>
                </a:solidFill>
              </a:rPr>
              <a:t>estatina</a:t>
            </a:r>
            <a:r>
              <a:rPr lang="es-ES_tradnl" dirty="0" smtClean="0">
                <a:solidFill>
                  <a:srgbClr val="000000"/>
                </a:solidFill>
              </a:rPr>
              <a:t> </a:t>
            </a:r>
            <a:r>
              <a:rPr lang="es-ES_tradnl" dirty="0" smtClean="0">
                <a:solidFill>
                  <a:srgbClr val="004586"/>
                </a:solidFill>
              </a:rPr>
              <a:t>que, en promedio, pueda proporcionar la reducción objetivo</a:t>
            </a:r>
            <a:r>
              <a:rPr lang="es-ES_tradnl" dirty="0" smtClean="0">
                <a:solidFill>
                  <a:srgbClr val="000000"/>
                </a:solidFill>
              </a:rPr>
              <a:t>.</a:t>
            </a:r>
          </a:p>
          <a:p>
            <a:r>
              <a:rPr lang="es-ES_tradnl" dirty="0" smtClean="0">
                <a:solidFill>
                  <a:srgbClr val="C00000"/>
                </a:solidFill>
              </a:rPr>
              <a:t>Controlar</a:t>
            </a:r>
            <a:r>
              <a:rPr lang="es-ES_tradnl" dirty="0" smtClean="0">
                <a:solidFill>
                  <a:srgbClr val="000000"/>
                </a:solidFill>
              </a:rPr>
              <a:t> </a:t>
            </a:r>
            <a:r>
              <a:rPr lang="es-ES_tradnl" dirty="0" smtClean="0">
                <a:solidFill>
                  <a:srgbClr val="C00000"/>
                </a:solidFill>
              </a:rPr>
              <a:t>la</a:t>
            </a:r>
            <a:r>
              <a:rPr lang="es-ES_tradnl" dirty="0" smtClean="0">
                <a:solidFill>
                  <a:srgbClr val="000000"/>
                </a:solidFill>
              </a:rPr>
              <a:t> </a:t>
            </a:r>
            <a:r>
              <a:rPr lang="es-ES_tradnl" dirty="0" smtClean="0">
                <a:solidFill>
                  <a:srgbClr val="C00000"/>
                </a:solidFill>
              </a:rPr>
              <a:t>respuesta</a:t>
            </a:r>
            <a:r>
              <a:rPr lang="es-ES_tradnl" dirty="0" smtClean="0">
                <a:solidFill>
                  <a:srgbClr val="000000"/>
                </a:solidFill>
              </a:rPr>
              <a:t> </a:t>
            </a:r>
            <a:r>
              <a:rPr lang="es-ES_tradnl" dirty="0" smtClean="0">
                <a:solidFill>
                  <a:srgbClr val="004586"/>
                </a:solidFill>
              </a:rPr>
              <a:t>al tratamiento con </a:t>
            </a:r>
            <a:r>
              <a:rPr lang="es-ES_tradnl" dirty="0" err="1" smtClean="0">
                <a:solidFill>
                  <a:srgbClr val="004586"/>
                </a:solidFill>
              </a:rPr>
              <a:t>estatinas</a:t>
            </a:r>
            <a:r>
              <a:rPr lang="es-ES_tradnl" dirty="0" smtClean="0">
                <a:solidFill>
                  <a:srgbClr val="004586"/>
                </a:solidFill>
              </a:rPr>
              <a:t> hasta dosis máxima eficaz o tolerada.</a:t>
            </a:r>
          </a:p>
          <a:p>
            <a:r>
              <a:rPr lang="es-ES_tradnl" dirty="0" smtClean="0">
                <a:solidFill>
                  <a:srgbClr val="004586"/>
                </a:solidFill>
              </a:rPr>
              <a:t>Si no se puede lograr el objetivo solo con </a:t>
            </a:r>
            <a:r>
              <a:rPr lang="es-ES_tradnl" dirty="0" err="1" smtClean="0">
                <a:solidFill>
                  <a:srgbClr val="004586"/>
                </a:solidFill>
              </a:rPr>
              <a:t>estatinas</a:t>
            </a:r>
            <a:r>
              <a:rPr lang="es-ES_tradnl" dirty="0" smtClean="0">
                <a:solidFill>
                  <a:srgbClr val="004586"/>
                </a:solidFill>
              </a:rPr>
              <a:t>, considerar </a:t>
            </a:r>
            <a:r>
              <a:rPr lang="es-ES_tradnl" dirty="0" smtClean="0">
                <a:solidFill>
                  <a:srgbClr val="C00000"/>
                </a:solidFill>
              </a:rPr>
              <a:t>combinaciones de fármacos.</a:t>
            </a:r>
            <a:endParaRPr lang="es-ES_tradnl" dirty="0" smtClean="0">
              <a:solidFill>
                <a:srgbClr val="000000"/>
              </a:solidFill>
            </a:endParaRPr>
          </a:p>
          <a:p>
            <a:endParaRPr lang="es-ES" dirty="0"/>
          </a:p>
        </p:txBody>
      </p:sp>
    </p:spTree>
    <p:extLst>
      <p:ext uri="{BB962C8B-B14F-4D97-AF65-F5344CB8AC3E}">
        <p14:creationId xmlns:p14="http://schemas.microsoft.com/office/powerpoint/2010/main" val="160271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80960" y="5857892"/>
            <a:ext cx="11582443" cy="295162"/>
          </a:xfrm>
        </p:spPr>
        <p:txBody>
          <a:bodyPr>
            <a:normAutofit lnSpcReduction="10000"/>
          </a:bodyPr>
          <a:lstStyle/>
          <a:p>
            <a:r>
              <a:rPr lang="fr-FR" dirty="0" err="1"/>
              <a:t>Baigent</a:t>
            </a:r>
            <a:r>
              <a:rPr lang="fr-FR" dirty="0"/>
              <a:t> C, et al. Lancet. 2011; 377:2181-92</a:t>
            </a:r>
          </a:p>
          <a:p>
            <a:endParaRPr lang="es-ES" dirty="0"/>
          </a:p>
        </p:txBody>
      </p:sp>
      <p:sp>
        <p:nvSpPr>
          <p:cNvPr id="2" name="Título 1"/>
          <p:cNvSpPr>
            <a:spLocks noGrp="1"/>
          </p:cNvSpPr>
          <p:nvPr>
            <p:ph type="title"/>
          </p:nvPr>
        </p:nvSpPr>
        <p:spPr/>
        <p:txBody>
          <a:bodyPr/>
          <a:lstStyle/>
          <a:p>
            <a:r>
              <a:rPr lang="es-ES" dirty="0"/>
              <a:t>Principales episodios </a:t>
            </a:r>
            <a:r>
              <a:rPr lang="es-ES" dirty="0" smtClean="0"/>
              <a:t>isquémicos</a:t>
            </a:r>
            <a:endParaRPr lang="es-ES" dirty="0"/>
          </a:p>
        </p:txBody>
      </p:sp>
      <p:sp>
        <p:nvSpPr>
          <p:cNvPr id="6" name="Rectangle 5"/>
          <p:cNvSpPr>
            <a:spLocks noChangeArrowheads="1"/>
          </p:cNvSpPr>
          <p:nvPr/>
        </p:nvSpPr>
        <p:spPr bwMode="auto">
          <a:xfrm>
            <a:off x="1019225" y="116632"/>
            <a:ext cx="9191625" cy="6397625"/>
          </a:xfrm>
          <a:prstGeom prst="rect">
            <a:avLst/>
          </a:prstGeom>
          <a:noFill/>
          <a:ln w="9525">
            <a:noFill/>
            <a:miter lim="800000"/>
            <a:headEnd/>
            <a:tailEnd/>
          </a:ln>
        </p:spPr>
        <p:txBody>
          <a:bodyPr/>
          <a:lstStyle/>
          <a:p>
            <a:endParaRPr lang="en-GB">
              <a:solidFill>
                <a:srgbClr val="000066"/>
              </a:solidFill>
              <a:effectLst/>
            </a:endParaRPr>
          </a:p>
        </p:txBody>
      </p:sp>
      <p:sp>
        <p:nvSpPr>
          <p:cNvPr id="7" name="Line 7"/>
          <p:cNvSpPr>
            <a:spLocks noChangeShapeType="1"/>
          </p:cNvSpPr>
          <p:nvPr/>
        </p:nvSpPr>
        <p:spPr bwMode="auto">
          <a:xfrm>
            <a:off x="2397175" y="984995"/>
            <a:ext cx="1588" cy="4440237"/>
          </a:xfrm>
          <a:prstGeom prst="line">
            <a:avLst/>
          </a:prstGeom>
          <a:noFill/>
          <a:ln w="25400">
            <a:solidFill>
              <a:schemeClr val="hlink"/>
            </a:solidFill>
            <a:round/>
            <a:headEnd/>
            <a:tailEnd/>
          </a:ln>
        </p:spPr>
        <p:txBody>
          <a:bodyPr/>
          <a:lstStyle/>
          <a:p>
            <a:endParaRPr lang="es-ES"/>
          </a:p>
        </p:txBody>
      </p:sp>
      <p:sp>
        <p:nvSpPr>
          <p:cNvPr id="8" name="Line 8"/>
          <p:cNvSpPr>
            <a:spLocks noChangeShapeType="1"/>
          </p:cNvSpPr>
          <p:nvPr/>
        </p:nvSpPr>
        <p:spPr bwMode="auto">
          <a:xfrm>
            <a:off x="2397175" y="5425232"/>
            <a:ext cx="6210300" cy="1588"/>
          </a:xfrm>
          <a:prstGeom prst="line">
            <a:avLst/>
          </a:prstGeom>
          <a:noFill/>
          <a:ln w="25400">
            <a:solidFill>
              <a:schemeClr val="hlink"/>
            </a:solidFill>
            <a:round/>
            <a:headEnd/>
            <a:tailEnd/>
          </a:ln>
        </p:spPr>
        <p:txBody>
          <a:bodyPr/>
          <a:lstStyle/>
          <a:p>
            <a:endParaRPr lang="es-ES"/>
          </a:p>
        </p:txBody>
      </p:sp>
      <p:sp>
        <p:nvSpPr>
          <p:cNvPr id="9" name="Line 9"/>
          <p:cNvSpPr>
            <a:spLocks noChangeShapeType="1"/>
          </p:cNvSpPr>
          <p:nvPr/>
        </p:nvSpPr>
        <p:spPr bwMode="auto">
          <a:xfrm>
            <a:off x="2397175" y="5425232"/>
            <a:ext cx="1588" cy="95250"/>
          </a:xfrm>
          <a:prstGeom prst="line">
            <a:avLst/>
          </a:prstGeom>
          <a:noFill/>
          <a:ln w="25400">
            <a:solidFill>
              <a:schemeClr val="hlink"/>
            </a:solidFill>
            <a:round/>
            <a:headEnd/>
            <a:tailEnd/>
          </a:ln>
        </p:spPr>
        <p:txBody>
          <a:bodyPr/>
          <a:lstStyle/>
          <a:p>
            <a:endParaRPr lang="es-ES"/>
          </a:p>
        </p:txBody>
      </p:sp>
      <p:sp>
        <p:nvSpPr>
          <p:cNvPr id="10" name="Line 10"/>
          <p:cNvSpPr>
            <a:spLocks noChangeShapeType="1"/>
          </p:cNvSpPr>
          <p:nvPr/>
        </p:nvSpPr>
        <p:spPr bwMode="auto">
          <a:xfrm>
            <a:off x="3637013" y="5425232"/>
            <a:ext cx="1587" cy="95250"/>
          </a:xfrm>
          <a:prstGeom prst="line">
            <a:avLst/>
          </a:prstGeom>
          <a:noFill/>
          <a:ln w="25400">
            <a:solidFill>
              <a:schemeClr val="hlink"/>
            </a:solidFill>
            <a:round/>
            <a:headEnd/>
            <a:tailEnd/>
          </a:ln>
        </p:spPr>
        <p:txBody>
          <a:bodyPr/>
          <a:lstStyle/>
          <a:p>
            <a:endParaRPr lang="es-ES"/>
          </a:p>
        </p:txBody>
      </p:sp>
      <p:sp>
        <p:nvSpPr>
          <p:cNvPr id="11" name="Line 11"/>
          <p:cNvSpPr>
            <a:spLocks noChangeShapeType="1"/>
          </p:cNvSpPr>
          <p:nvPr/>
        </p:nvSpPr>
        <p:spPr bwMode="auto">
          <a:xfrm>
            <a:off x="4876850" y="5425232"/>
            <a:ext cx="1588" cy="95250"/>
          </a:xfrm>
          <a:prstGeom prst="line">
            <a:avLst/>
          </a:prstGeom>
          <a:noFill/>
          <a:ln w="25400">
            <a:solidFill>
              <a:schemeClr val="hlink"/>
            </a:solidFill>
            <a:round/>
            <a:headEnd/>
            <a:tailEnd/>
          </a:ln>
        </p:spPr>
        <p:txBody>
          <a:bodyPr/>
          <a:lstStyle/>
          <a:p>
            <a:endParaRPr lang="es-ES"/>
          </a:p>
        </p:txBody>
      </p:sp>
      <p:sp>
        <p:nvSpPr>
          <p:cNvPr id="12" name="Line 12"/>
          <p:cNvSpPr>
            <a:spLocks noChangeShapeType="1"/>
          </p:cNvSpPr>
          <p:nvPr/>
        </p:nvSpPr>
        <p:spPr bwMode="auto">
          <a:xfrm>
            <a:off x="6116688" y="5425232"/>
            <a:ext cx="1587" cy="95250"/>
          </a:xfrm>
          <a:prstGeom prst="line">
            <a:avLst/>
          </a:prstGeom>
          <a:noFill/>
          <a:ln w="25400">
            <a:solidFill>
              <a:schemeClr val="hlink"/>
            </a:solidFill>
            <a:round/>
            <a:headEnd/>
            <a:tailEnd/>
          </a:ln>
        </p:spPr>
        <p:txBody>
          <a:bodyPr/>
          <a:lstStyle/>
          <a:p>
            <a:endParaRPr lang="es-ES"/>
          </a:p>
        </p:txBody>
      </p:sp>
      <p:sp>
        <p:nvSpPr>
          <p:cNvPr id="13" name="Line 13"/>
          <p:cNvSpPr>
            <a:spLocks noChangeShapeType="1"/>
          </p:cNvSpPr>
          <p:nvPr/>
        </p:nvSpPr>
        <p:spPr bwMode="auto">
          <a:xfrm>
            <a:off x="7356525" y="5425232"/>
            <a:ext cx="1588" cy="95250"/>
          </a:xfrm>
          <a:prstGeom prst="line">
            <a:avLst/>
          </a:prstGeom>
          <a:noFill/>
          <a:ln w="25400">
            <a:solidFill>
              <a:schemeClr val="hlink"/>
            </a:solidFill>
            <a:round/>
            <a:headEnd/>
            <a:tailEnd/>
          </a:ln>
        </p:spPr>
        <p:txBody>
          <a:bodyPr/>
          <a:lstStyle/>
          <a:p>
            <a:endParaRPr lang="es-ES"/>
          </a:p>
        </p:txBody>
      </p:sp>
      <p:sp>
        <p:nvSpPr>
          <p:cNvPr id="14" name="Line 14"/>
          <p:cNvSpPr>
            <a:spLocks noChangeShapeType="1"/>
          </p:cNvSpPr>
          <p:nvPr/>
        </p:nvSpPr>
        <p:spPr bwMode="auto">
          <a:xfrm>
            <a:off x="8596363" y="5425232"/>
            <a:ext cx="1587" cy="95250"/>
          </a:xfrm>
          <a:prstGeom prst="line">
            <a:avLst/>
          </a:prstGeom>
          <a:noFill/>
          <a:ln w="25400">
            <a:solidFill>
              <a:schemeClr val="hlink"/>
            </a:solidFill>
            <a:round/>
            <a:headEnd/>
            <a:tailEnd/>
          </a:ln>
        </p:spPr>
        <p:txBody>
          <a:bodyPr/>
          <a:lstStyle/>
          <a:p>
            <a:endParaRPr lang="es-ES"/>
          </a:p>
        </p:txBody>
      </p:sp>
      <p:sp>
        <p:nvSpPr>
          <p:cNvPr id="15" name="Rectangle 15"/>
          <p:cNvSpPr>
            <a:spLocks noChangeArrowheads="1"/>
          </p:cNvSpPr>
          <p:nvPr/>
        </p:nvSpPr>
        <p:spPr bwMode="auto">
          <a:xfrm>
            <a:off x="2333675"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0 </a:t>
            </a:r>
            <a:endParaRPr lang="en-US" sz="2400">
              <a:solidFill>
                <a:srgbClr val="000066"/>
              </a:solidFill>
              <a:effectLst/>
            </a:endParaRPr>
          </a:p>
        </p:txBody>
      </p:sp>
      <p:sp>
        <p:nvSpPr>
          <p:cNvPr id="16" name="Rectangle 16"/>
          <p:cNvSpPr>
            <a:spLocks noChangeArrowheads="1"/>
          </p:cNvSpPr>
          <p:nvPr/>
        </p:nvSpPr>
        <p:spPr bwMode="auto">
          <a:xfrm>
            <a:off x="3573513"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1 </a:t>
            </a:r>
            <a:endParaRPr lang="en-US" sz="2400">
              <a:solidFill>
                <a:srgbClr val="000066"/>
              </a:solidFill>
              <a:effectLst/>
            </a:endParaRPr>
          </a:p>
        </p:txBody>
      </p:sp>
      <p:sp>
        <p:nvSpPr>
          <p:cNvPr id="17" name="Rectangle 17"/>
          <p:cNvSpPr>
            <a:spLocks noChangeArrowheads="1"/>
          </p:cNvSpPr>
          <p:nvPr/>
        </p:nvSpPr>
        <p:spPr bwMode="auto">
          <a:xfrm>
            <a:off x="4813350"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2 </a:t>
            </a:r>
            <a:endParaRPr lang="en-US" sz="2400">
              <a:solidFill>
                <a:srgbClr val="000066"/>
              </a:solidFill>
              <a:effectLst/>
            </a:endParaRPr>
          </a:p>
        </p:txBody>
      </p:sp>
      <p:sp>
        <p:nvSpPr>
          <p:cNvPr id="18" name="Rectangle 18"/>
          <p:cNvSpPr>
            <a:spLocks noChangeArrowheads="1"/>
          </p:cNvSpPr>
          <p:nvPr/>
        </p:nvSpPr>
        <p:spPr bwMode="auto">
          <a:xfrm>
            <a:off x="6053188"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3 </a:t>
            </a:r>
            <a:endParaRPr lang="en-US" sz="2400">
              <a:solidFill>
                <a:srgbClr val="000066"/>
              </a:solidFill>
              <a:effectLst/>
            </a:endParaRPr>
          </a:p>
        </p:txBody>
      </p:sp>
      <p:sp>
        <p:nvSpPr>
          <p:cNvPr id="19" name="Rectangle 19"/>
          <p:cNvSpPr>
            <a:spLocks noChangeArrowheads="1"/>
          </p:cNvSpPr>
          <p:nvPr/>
        </p:nvSpPr>
        <p:spPr bwMode="auto">
          <a:xfrm>
            <a:off x="7293025"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4 </a:t>
            </a:r>
            <a:endParaRPr lang="en-US" sz="2400">
              <a:solidFill>
                <a:srgbClr val="000066"/>
              </a:solidFill>
              <a:effectLst/>
            </a:endParaRPr>
          </a:p>
        </p:txBody>
      </p:sp>
      <p:sp>
        <p:nvSpPr>
          <p:cNvPr id="20" name="Rectangle 20"/>
          <p:cNvSpPr>
            <a:spLocks noChangeArrowheads="1"/>
          </p:cNvSpPr>
          <p:nvPr/>
        </p:nvSpPr>
        <p:spPr bwMode="auto">
          <a:xfrm>
            <a:off x="8532863" y="554112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5 </a:t>
            </a:r>
            <a:endParaRPr lang="en-US" sz="2400">
              <a:solidFill>
                <a:srgbClr val="000066"/>
              </a:solidFill>
              <a:effectLst/>
            </a:endParaRPr>
          </a:p>
        </p:txBody>
      </p:sp>
      <p:sp>
        <p:nvSpPr>
          <p:cNvPr id="21" name="Rectangle 21"/>
          <p:cNvSpPr>
            <a:spLocks noChangeArrowheads="1"/>
          </p:cNvSpPr>
          <p:nvPr/>
        </p:nvSpPr>
        <p:spPr bwMode="auto">
          <a:xfrm>
            <a:off x="4297413" y="5810995"/>
            <a:ext cx="2289025" cy="307777"/>
          </a:xfrm>
          <a:prstGeom prst="rect">
            <a:avLst/>
          </a:prstGeom>
          <a:noFill/>
          <a:ln w="9525">
            <a:noFill/>
            <a:miter lim="800000"/>
            <a:headEnd/>
            <a:tailEnd/>
          </a:ln>
        </p:spPr>
        <p:txBody>
          <a:bodyPr wrap="none" lIns="0" tIns="0" rIns="0" bIns="0">
            <a:spAutoFit/>
          </a:bodyPr>
          <a:lstStyle/>
          <a:p>
            <a:r>
              <a:rPr lang="es-ES_tradnl" sz="2000" b="1" dirty="0">
                <a:solidFill>
                  <a:schemeClr val="accent1"/>
                </a:solidFill>
                <a:effectLst/>
              </a:rPr>
              <a:t>Años</a:t>
            </a:r>
            <a:r>
              <a:rPr lang="en-US" sz="2000" b="1" dirty="0">
                <a:solidFill>
                  <a:schemeClr val="accent1"/>
                </a:solidFill>
                <a:effectLst/>
              </a:rPr>
              <a:t> de </a:t>
            </a:r>
            <a:r>
              <a:rPr lang="es-ES_tradnl" sz="2000" b="1" dirty="0">
                <a:solidFill>
                  <a:schemeClr val="accent1"/>
                </a:solidFill>
                <a:effectLst/>
              </a:rPr>
              <a:t>seguimiento</a:t>
            </a:r>
            <a:r>
              <a:rPr lang="en-US" sz="2000" b="1" dirty="0">
                <a:solidFill>
                  <a:schemeClr val="accent1"/>
                </a:solidFill>
                <a:effectLst/>
              </a:rPr>
              <a:t> </a:t>
            </a:r>
            <a:endParaRPr lang="en-US" sz="2400" b="1" dirty="0">
              <a:solidFill>
                <a:schemeClr val="accent1"/>
              </a:solidFill>
              <a:effectLst/>
            </a:endParaRPr>
          </a:p>
        </p:txBody>
      </p:sp>
      <p:sp>
        <p:nvSpPr>
          <p:cNvPr id="22" name="Line 22"/>
          <p:cNvSpPr>
            <a:spLocks noChangeShapeType="1"/>
          </p:cNvSpPr>
          <p:nvPr/>
        </p:nvSpPr>
        <p:spPr bwMode="auto">
          <a:xfrm flipH="1">
            <a:off x="2301925" y="5425232"/>
            <a:ext cx="95250" cy="1588"/>
          </a:xfrm>
          <a:prstGeom prst="line">
            <a:avLst/>
          </a:prstGeom>
          <a:noFill/>
          <a:ln w="25400">
            <a:solidFill>
              <a:schemeClr val="hlink"/>
            </a:solidFill>
            <a:round/>
            <a:headEnd/>
            <a:tailEnd/>
          </a:ln>
        </p:spPr>
        <p:txBody>
          <a:bodyPr/>
          <a:lstStyle/>
          <a:p>
            <a:endParaRPr lang="es-ES"/>
          </a:p>
        </p:txBody>
      </p:sp>
      <p:sp>
        <p:nvSpPr>
          <p:cNvPr id="23" name="Line 23"/>
          <p:cNvSpPr>
            <a:spLocks noChangeShapeType="1"/>
          </p:cNvSpPr>
          <p:nvPr/>
        </p:nvSpPr>
        <p:spPr bwMode="auto">
          <a:xfrm flipH="1">
            <a:off x="2301925" y="4539407"/>
            <a:ext cx="95250" cy="1588"/>
          </a:xfrm>
          <a:prstGeom prst="line">
            <a:avLst/>
          </a:prstGeom>
          <a:noFill/>
          <a:ln w="25400">
            <a:solidFill>
              <a:schemeClr val="hlink"/>
            </a:solidFill>
            <a:round/>
            <a:headEnd/>
            <a:tailEnd/>
          </a:ln>
        </p:spPr>
        <p:txBody>
          <a:bodyPr/>
          <a:lstStyle/>
          <a:p>
            <a:endParaRPr lang="es-ES"/>
          </a:p>
        </p:txBody>
      </p:sp>
      <p:sp>
        <p:nvSpPr>
          <p:cNvPr id="24" name="Line 24"/>
          <p:cNvSpPr>
            <a:spLocks noChangeShapeType="1"/>
          </p:cNvSpPr>
          <p:nvPr/>
        </p:nvSpPr>
        <p:spPr bwMode="auto">
          <a:xfrm flipH="1">
            <a:off x="2301925" y="3642470"/>
            <a:ext cx="95250" cy="1587"/>
          </a:xfrm>
          <a:prstGeom prst="line">
            <a:avLst/>
          </a:prstGeom>
          <a:noFill/>
          <a:ln w="25400">
            <a:solidFill>
              <a:schemeClr val="hlink"/>
            </a:solidFill>
            <a:round/>
            <a:headEnd/>
            <a:tailEnd/>
          </a:ln>
        </p:spPr>
        <p:txBody>
          <a:bodyPr/>
          <a:lstStyle/>
          <a:p>
            <a:endParaRPr lang="es-ES"/>
          </a:p>
        </p:txBody>
      </p:sp>
      <p:sp>
        <p:nvSpPr>
          <p:cNvPr id="25" name="Line 25"/>
          <p:cNvSpPr>
            <a:spLocks noChangeShapeType="1"/>
          </p:cNvSpPr>
          <p:nvPr/>
        </p:nvSpPr>
        <p:spPr bwMode="auto">
          <a:xfrm flipH="1">
            <a:off x="2301925" y="2756645"/>
            <a:ext cx="95250" cy="1587"/>
          </a:xfrm>
          <a:prstGeom prst="line">
            <a:avLst/>
          </a:prstGeom>
          <a:noFill/>
          <a:ln w="25400">
            <a:solidFill>
              <a:schemeClr val="hlink"/>
            </a:solidFill>
            <a:round/>
            <a:headEnd/>
            <a:tailEnd/>
          </a:ln>
        </p:spPr>
        <p:txBody>
          <a:bodyPr/>
          <a:lstStyle/>
          <a:p>
            <a:endParaRPr lang="es-ES"/>
          </a:p>
        </p:txBody>
      </p:sp>
      <p:sp>
        <p:nvSpPr>
          <p:cNvPr id="26" name="Line 26"/>
          <p:cNvSpPr>
            <a:spLocks noChangeShapeType="1"/>
          </p:cNvSpPr>
          <p:nvPr/>
        </p:nvSpPr>
        <p:spPr bwMode="auto">
          <a:xfrm flipH="1">
            <a:off x="2301925" y="1870820"/>
            <a:ext cx="95250" cy="1587"/>
          </a:xfrm>
          <a:prstGeom prst="line">
            <a:avLst/>
          </a:prstGeom>
          <a:noFill/>
          <a:ln w="25400">
            <a:solidFill>
              <a:schemeClr val="hlink"/>
            </a:solidFill>
            <a:round/>
            <a:headEnd/>
            <a:tailEnd/>
          </a:ln>
        </p:spPr>
        <p:txBody>
          <a:bodyPr/>
          <a:lstStyle/>
          <a:p>
            <a:endParaRPr lang="es-ES"/>
          </a:p>
        </p:txBody>
      </p:sp>
      <p:sp>
        <p:nvSpPr>
          <p:cNvPr id="27" name="Line 27"/>
          <p:cNvSpPr>
            <a:spLocks noChangeShapeType="1"/>
          </p:cNvSpPr>
          <p:nvPr/>
        </p:nvSpPr>
        <p:spPr bwMode="auto">
          <a:xfrm flipH="1">
            <a:off x="2301925" y="984995"/>
            <a:ext cx="95250" cy="1587"/>
          </a:xfrm>
          <a:prstGeom prst="line">
            <a:avLst/>
          </a:prstGeom>
          <a:noFill/>
          <a:ln w="25400">
            <a:solidFill>
              <a:schemeClr val="hlink"/>
            </a:solidFill>
            <a:round/>
            <a:headEnd/>
            <a:tailEnd/>
          </a:ln>
        </p:spPr>
        <p:txBody>
          <a:bodyPr/>
          <a:lstStyle/>
          <a:p>
            <a:endParaRPr lang="es-ES"/>
          </a:p>
        </p:txBody>
      </p:sp>
      <p:sp>
        <p:nvSpPr>
          <p:cNvPr id="28" name="Rectangle 28"/>
          <p:cNvSpPr>
            <a:spLocks noChangeArrowheads="1"/>
          </p:cNvSpPr>
          <p:nvPr/>
        </p:nvSpPr>
        <p:spPr bwMode="auto">
          <a:xfrm>
            <a:off x="2076500" y="5277595"/>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0 </a:t>
            </a:r>
            <a:endParaRPr lang="en-US" sz="2400">
              <a:solidFill>
                <a:srgbClr val="000066"/>
              </a:solidFill>
              <a:effectLst/>
            </a:endParaRPr>
          </a:p>
        </p:txBody>
      </p:sp>
      <p:sp>
        <p:nvSpPr>
          <p:cNvPr id="29" name="Rectangle 29"/>
          <p:cNvSpPr>
            <a:spLocks noChangeArrowheads="1"/>
          </p:cNvSpPr>
          <p:nvPr/>
        </p:nvSpPr>
        <p:spPr bwMode="auto">
          <a:xfrm>
            <a:off x="2076500" y="4391770"/>
            <a:ext cx="168275" cy="274637"/>
          </a:xfrm>
          <a:prstGeom prst="rect">
            <a:avLst/>
          </a:prstGeom>
          <a:noFill/>
          <a:ln w="9525">
            <a:noFill/>
            <a:miter lim="800000"/>
            <a:headEnd/>
            <a:tailEnd/>
          </a:ln>
        </p:spPr>
        <p:txBody>
          <a:bodyPr wrap="none" lIns="0" tIns="0" rIns="0" bIns="0">
            <a:spAutoFit/>
          </a:bodyPr>
          <a:lstStyle/>
          <a:p>
            <a:r>
              <a:rPr lang="en-US">
                <a:solidFill>
                  <a:srgbClr val="000066"/>
                </a:solidFill>
                <a:effectLst/>
              </a:rPr>
              <a:t>5 </a:t>
            </a:r>
            <a:endParaRPr lang="en-US" sz="2400">
              <a:solidFill>
                <a:srgbClr val="000066"/>
              </a:solidFill>
              <a:effectLst/>
            </a:endParaRPr>
          </a:p>
        </p:txBody>
      </p:sp>
      <p:sp>
        <p:nvSpPr>
          <p:cNvPr id="30" name="Rectangle 30"/>
          <p:cNvSpPr>
            <a:spLocks noChangeArrowheads="1"/>
          </p:cNvSpPr>
          <p:nvPr/>
        </p:nvSpPr>
        <p:spPr bwMode="auto">
          <a:xfrm>
            <a:off x="1981250" y="3494832"/>
            <a:ext cx="284163" cy="274638"/>
          </a:xfrm>
          <a:prstGeom prst="rect">
            <a:avLst/>
          </a:prstGeom>
          <a:noFill/>
          <a:ln w="9525">
            <a:noFill/>
            <a:miter lim="800000"/>
            <a:headEnd/>
            <a:tailEnd/>
          </a:ln>
        </p:spPr>
        <p:txBody>
          <a:bodyPr wrap="none" lIns="0" tIns="0" rIns="0" bIns="0">
            <a:spAutoFit/>
          </a:bodyPr>
          <a:lstStyle/>
          <a:p>
            <a:r>
              <a:rPr lang="en-US">
                <a:solidFill>
                  <a:srgbClr val="000066"/>
                </a:solidFill>
                <a:effectLst/>
              </a:rPr>
              <a:t>10 </a:t>
            </a:r>
            <a:endParaRPr lang="en-US" sz="2400">
              <a:solidFill>
                <a:srgbClr val="000066"/>
              </a:solidFill>
              <a:effectLst/>
            </a:endParaRPr>
          </a:p>
        </p:txBody>
      </p:sp>
      <p:sp>
        <p:nvSpPr>
          <p:cNvPr id="31" name="Rectangle 31"/>
          <p:cNvSpPr>
            <a:spLocks noChangeArrowheads="1"/>
          </p:cNvSpPr>
          <p:nvPr/>
        </p:nvSpPr>
        <p:spPr bwMode="auto">
          <a:xfrm>
            <a:off x="1981250" y="2609007"/>
            <a:ext cx="284163" cy="274638"/>
          </a:xfrm>
          <a:prstGeom prst="rect">
            <a:avLst/>
          </a:prstGeom>
          <a:noFill/>
          <a:ln w="9525">
            <a:noFill/>
            <a:miter lim="800000"/>
            <a:headEnd/>
            <a:tailEnd/>
          </a:ln>
        </p:spPr>
        <p:txBody>
          <a:bodyPr wrap="none" lIns="0" tIns="0" rIns="0" bIns="0">
            <a:spAutoFit/>
          </a:bodyPr>
          <a:lstStyle/>
          <a:p>
            <a:r>
              <a:rPr lang="en-US">
                <a:solidFill>
                  <a:srgbClr val="000066"/>
                </a:solidFill>
                <a:effectLst/>
              </a:rPr>
              <a:t>15 </a:t>
            </a:r>
            <a:endParaRPr lang="en-US" sz="2400">
              <a:solidFill>
                <a:srgbClr val="000066"/>
              </a:solidFill>
              <a:effectLst/>
            </a:endParaRPr>
          </a:p>
        </p:txBody>
      </p:sp>
      <p:sp>
        <p:nvSpPr>
          <p:cNvPr id="32" name="Rectangle 32"/>
          <p:cNvSpPr>
            <a:spLocks noChangeArrowheads="1"/>
          </p:cNvSpPr>
          <p:nvPr/>
        </p:nvSpPr>
        <p:spPr bwMode="auto">
          <a:xfrm>
            <a:off x="1981250" y="1723182"/>
            <a:ext cx="284163" cy="274638"/>
          </a:xfrm>
          <a:prstGeom prst="rect">
            <a:avLst/>
          </a:prstGeom>
          <a:noFill/>
          <a:ln w="9525">
            <a:noFill/>
            <a:miter lim="800000"/>
            <a:headEnd/>
            <a:tailEnd/>
          </a:ln>
        </p:spPr>
        <p:txBody>
          <a:bodyPr wrap="none" lIns="0" tIns="0" rIns="0" bIns="0">
            <a:spAutoFit/>
          </a:bodyPr>
          <a:lstStyle/>
          <a:p>
            <a:r>
              <a:rPr lang="en-US">
                <a:solidFill>
                  <a:srgbClr val="000066"/>
                </a:solidFill>
                <a:effectLst/>
              </a:rPr>
              <a:t>20 </a:t>
            </a:r>
            <a:endParaRPr lang="en-US" sz="2400">
              <a:solidFill>
                <a:srgbClr val="000066"/>
              </a:solidFill>
              <a:effectLst/>
            </a:endParaRPr>
          </a:p>
        </p:txBody>
      </p:sp>
      <p:sp>
        <p:nvSpPr>
          <p:cNvPr id="33" name="Rectangle 33"/>
          <p:cNvSpPr>
            <a:spLocks noChangeArrowheads="1"/>
          </p:cNvSpPr>
          <p:nvPr/>
        </p:nvSpPr>
        <p:spPr bwMode="auto">
          <a:xfrm>
            <a:off x="1981250" y="837357"/>
            <a:ext cx="284163" cy="274638"/>
          </a:xfrm>
          <a:prstGeom prst="rect">
            <a:avLst/>
          </a:prstGeom>
          <a:noFill/>
          <a:ln w="9525">
            <a:noFill/>
            <a:miter lim="800000"/>
            <a:headEnd/>
            <a:tailEnd/>
          </a:ln>
        </p:spPr>
        <p:txBody>
          <a:bodyPr wrap="none" lIns="0" tIns="0" rIns="0" bIns="0">
            <a:spAutoFit/>
          </a:bodyPr>
          <a:lstStyle/>
          <a:p>
            <a:r>
              <a:rPr lang="en-US">
                <a:solidFill>
                  <a:srgbClr val="000066"/>
                </a:solidFill>
                <a:effectLst/>
              </a:rPr>
              <a:t>25 </a:t>
            </a:r>
            <a:endParaRPr lang="en-US" sz="2400">
              <a:solidFill>
                <a:srgbClr val="000066"/>
              </a:solidFill>
              <a:effectLst/>
            </a:endParaRPr>
          </a:p>
        </p:txBody>
      </p:sp>
      <p:sp>
        <p:nvSpPr>
          <p:cNvPr id="34" name="Rectangle 34"/>
          <p:cNvSpPr>
            <a:spLocks noChangeArrowheads="1"/>
          </p:cNvSpPr>
          <p:nvPr/>
        </p:nvSpPr>
        <p:spPr bwMode="auto">
          <a:xfrm rot="-5400000">
            <a:off x="226264" y="3257601"/>
            <a:ext cx="2824171" cy="307777"/>
          </a:xfrm>
          <a:prstGeom prst="rect">
            <a:avLst/>
          </a:prstGeom>
          <a:noFill/>
          <a:ln w="9525">
            <a:noFill/>
            <a:miter lim="800000"/>
            <a:headEnd/>
            <a:tailEnd/>
          </a:ln>
        </p:spPr>
        <p:txBody>
          <a:bodyPr wrap="none" lIns="0" tIns="0" rIns="0" bIns="0">
            <a:spAutoFit/>
          </a:bodyPr>
          <a:lstStyle/>
          <a:p>
            <a:r>
              <a:rPr lang="en-US" sz="2000" b="1" dirty="0" err="1">
                <a:solidFill>
                  <a:schemeClr val="accent1"/>
                </a:solidFill>
                <a:effectLst/>
              </a:rPr>
              <a:t>Porcentaje</a:t>
            </a:r>
            <a:r>
              <a:rPr lang="en-US" sz="2000" b="1" dirty="0">
                <a:solidFill>
                  <a:schemeClr val="accent1"/>
                </a:solidFill>
                <a:effectLst/>
              </a:rPr>
              <a:t> </a:t>
            </a:r>
            <a:r>
              <a:rPr lang="es-ES_tradnl" sz="2000" b="1" dirty="0">
                <a:solidFill>
                  <a:schemeClr val="accent1"/>
                </a:solidFill>
                <a:effectLst/>
              </a:rPr>
              <a:t>de</a:t>
            </a:r>
            <a:r>
              <a:rPr lang="en-US" sz="2000" b="1" dirty="0">
                <a:solidFill>
                  <a:schemeClr val="accent1"/>
                </a:solidFill>
                <a:effectLst/>
              </a:rPr>
              <a:t> </a:t>
            </a:r>
            <a:r>
              <a:rPr lang="en-US" sz="2000" b="1" dirty="0" err="1">
                <a:solidFill>
                  <a:schemeClr val="accent1"/>
                </a:solidFill>
                <a:effectLst/>
              </a:rPr>
              <a:t>eventos</a:t>
            </a:r>
            <a:r>
              <a:rPr lang="en-US" sz="2000" b="1" dirty="0">
                <a:solidFill>
                  <a:schemeClr val="accent1"/>
                </a:solidFill>
                <a:effectLst/>
              </a:rPr>
              <a:t> (%) </a:t>
            </a:r>
          </a:p>
        </p:txBody>
      </p:sp>
      <p:sp>
        <p:nvSpPr>
          <p:cNvPr id="35" name="Freeform 35"/>
          <p:cNvSpPr>
            <a:spLocks/>
          </p:cNvSpPr>
          <p:nvPr/>
        </p:nvSpPr>
        <p:spPr bwMode="auto">
          <a:xfrm>
            <a:off x="2397175" y="2597895"/>
            <a:ext cx="6210300" cy="2827337"/>
          </a:xfrm>
          <a:custGeom>
            <a:avLst/>
            <a:gdLst>
              <a:gd name="T0" fmla="*/ 68045020 w 3912"/>
              <a:gd name="T1" fmla="*/ 2147483647 h 1781"/>
              <a:gd name="T2" fmla="*/ 189012515 w 3912"/>
              <a:gd name="T3" fmla="*/ 2147483647 h 1781"/>
              <a:gd name="T4" fmla="*/ 254536611 w 3912"/>
              <a:gd name="T5" fmla="*/ 2147483647 h 1781"/>
              <a:gd name="T6" fmla="*/ 357862197 w 3912"/>
              <a:gd name="T7" fmla="*/ 2147483647 h 1781"/>
              <a:gd name="T8" fmla="*/ 425907292 w 3912"/>
              <a:gd name="T9" fmla="*/ 2147483647 h 1781"/>
              <a:gd name="T10" fmla="*/ 561995696 w 3912"/>
              <a:gd name="T11" fmla="*/ 2147483647 h 1781"/>
              <a:gd name="T12" fmla="*/ 645160037 w 3912"/>
              <a:gd name="T13" fmla="*/ 2147483647 h 1781"/>
              <a:gd name="T14" fmla="*/ 781248441 w 3912"/>
              <a:gd name="T15" fmla="*/ 2147483647 h 1781"/>
              <a:gd name="T16" fmla="*/ 899696747 w 3912"/>
              <a:gd name="T17" fmla="*/ 2147483647 h 1781"/>
              <a:gd name="T18" fmla="*/ 1035785151 w 3912"/>
              <a:gd name="T19" fmla="*/ 2147483647 h 1781"/>
              <a:gd name="T20" fmla="*/ 1139110738 w 3912"/>
              <a:gd name="T21" fmla="*/ 2147483647 h 1781"/>
              <a:gd name="T22" fmla="*/ 1257557258 w 3912"/>
              <a:gd name="T23" fmla="*/ 2147483647 h 1781"/>
              <a:gd name="T24" fmla="*/ 1426408478 w 3912"/>
              <a:gd name="T25" fmla="*/ 2147483647 h 1781"/>
              <a:gd name="T26" fmla="*/ 1580138765 w 3912"/>
              <a:gd name="T27" fmla="*/ 2147483647 h 1781"/>
              <a:gd name="T28" fmla="*/ 1766630678 w 3912"/>
              <a:gd name="T29" fmla="*/ 2147483647 h 1781"/>
              <a:gd name="T30" fmla="*/ 1867436903 w 3912"/>
              <a:gd name="T31" fmla="*/ 2147483647 h 1781"/>
              <a:gd name="T32" fmla="*/ 2003525306 w 3912"/>
              <a:gd name="T33" fmla="*/ 2147483647 h 1781"/>
              <a:gd name="T34" fmla="*/ 2071568714 w 3912"/>
              <a:gd name="T35" fmla="*/ 2147483647 h 1781"/>
              <a:gd name="T36" fmla="*/ 2147483647 w 3912"/>
              <a:gd name="T37" fmla="*/ 2147483647 h 1781"/>
              <a:gd name="T38" fmla="*/ 2147483647 w 3912"/>
              <a:gd name="T39" fmla="*/ 2147483647 h 1781"/>
              <a:gd name="T40" fmla="*/ 2147483647 w 3912"/>
              <a:gd name="T41" fmla="*/ 2147483647 h 1781"/>
              <a:gd name="T42" fmla="*/ 2147483647 w 3912"/>
              <a:gd name="T43" fmla="*/ 2147483647 h 1781"/>
              <a:gd name="T44" fmla="*/ 2147483647 w 3912"/>
              <a:gd name="T45" fmla="*/ 2147483647 h 1781"/>
              <a:gd name="T46" fmla="*/ 2147483647 w 3912"/>
              <a:gd name="T47" fmla="*/ 2147483647 h 1781"/>
              <a:gd name="T48" fmla="*/ 2147483647 w 3912"/>
              <a:gd name="T49" fmla="*/ 2147483647 h 1781"/>
              <a:gd name="T50" fmla="*/ 2147483647 w 3912"/>
              <a:gd name="T51" fmla="*/ 2147483647 h 1781"/>
              <a:gd name="T52" fmla="*/ 2147483647 w 3912"/>
              <a:gd name="T53" fmla="*/ 2147483647 h 1781"/>
              <a:gd name="T54" fmla="*/ 2147483647 w 3912"/>
              <a:gd name="T55" fmla="*/ 2147483647 h 1781"/>
              <a:gd name="T56" fmla="*/ 2147483647 w 3912"/>
              <a:gd name="T57" fmla="*/ 2147483647 h 1781"/>
              <a:gd name="T58" fmla="*/ 2147483647 w 3912"/>
              <a:gd name="T59" fmla="*/ 2147483647 h 1781"/>
              <a:gd name="T60" fmla="*/ 2147483647 w 3912"/>
              <a:gd name="T61" fmla="*/ 2147483647 h 1781"/>
              <a:gd name="T62" fmla="*/ 2147483647 w 3912"/>
              <a:gd name="T63" fmla="*/ 2147483647 h 1781"/>
              <a:gd name="T64" fmla="*/ 2147483647 w 3912"/>
              <a:gd name="T65" fmla="*/ 2147483647 h 1781"/>
              <a:gd name="T66" fmla="*/ 2147483647 w 3912"/>
              <a:gd name="T67" fmla="*/ 2147483647 h 1781"/>
              <a:gd name="T68" fmla="*/ 2147483647 w 3912"/>
              <a:gd name="T69" fmla="*/ 2147483647 h 1781"/>
              <a:gd name="T70" fmla="*/ 2147483647 w 3912"/>
              <a:gd name="T71" fmla="*/ 2109369830 h 1781"/>
              <a:gd name="T72" fmla="*/ 2147483647 w 3912"/>
              <a:gd name="T73" fmla="*/ 2043845797 h 1781"/>
              <a:gd name="T74" fmla="*/ 2147483647 w 3912"/>
              <a:gd name="T75" fmla="*/ 1975802403 h 1781"/>
              <a:gd name="T76" fmla="*/ 2147483647 w 3912"/>
              <a:gd name="T77" fmla="*/ 1892636490 h 1781"/>
              <a:gd name="T78" fmla="*/ 2147483647 w 3912"/>
              <a:gd name="T79" fmla="*/ 1827112457 h 1781"/>
              <a:gd name="T80" fmla="*/ 2147483647 w 3912"/>
              <a:gd name="T81" fmla="*/ 1759069063 h 1781"/>
              <a:gd name="T82" fmla="*/ 2147483647 w 3912"/>
              <a:gd name="T83" fmla="*/ 1658262461 h 1781"/>
              <a:gd name="T84" fmla="*/ 2147483647 w 3912"/>
              <a:gd name="T85" fmla="*/ 1557456257 h 1781"/>
              <a:gd name="T86" fmla="*/ 2147483647 w 3912"/>
              <a:gd name="T87" fmla="*/ 1507053155 h 1781"/>
              <a:gd name="T88" fmla="*/ 2147483647 w 3912"/>
              <a:gd name="T89" fmla="*/ 1423887242 h 1781"/>
              <a:gd name="T90" fmla="*/ 2147483647 w 3912"/>
              <a:gd name="T91" fmla="*/ 1358364797 h 1781"/>
              <a:gd name="T92" fmla="*/ 2147483647 w 3912"/>
              <a:gd name="T93" fmla="*/ 1272677935 h 1781"/>
              <a:gd name="T94" fmla="*/ 2147483647 w 3912"/>
              <a:gd name="T95" fmla="*/ 1222274833 h 1781"/>
              <a:gd name="T96" fmla="*/ 2147483647 w 3912"/>
              <a:gd name="T97" fmla="*/ 1139110508 h 1781"/>
              <a:gd name="T98" fmla="*/ 2147483647 w 3912"/>
              <a:gd name="T99" fmla="*/ 1055944596 h 1781"/>
              <a:gd name="T100" fmla="*/ 2147483647 w 3912"/>
              <a:gd name="T101" fmla="*/ 972780271 h 1781"/>
              <a:gd name="T102" fmla="*/ 2147483647 w 3912"/>
              <a:gd name="T103" fmla="*/ 922377168 h 1781"/>
              <a:gd name="T104" fmla="*/ 2147483647 w 3912"/>
              <a:gd name="T105" fmla="*/ 839211256 h 1781"/>
              <a:gd name="T106" fmla="*/ 2147483647 w 3912"/>
              <a:gd name="T107" fmla="*/ 753525784 h 1781"/>
              <a:gd name="T108" fmla="*/ 2147483647 w 3912"/>
              <a:gd name="T109" fmla="*/ 670361459 h 1781"/>
              <a:gd name="T110" fmla="*/ 2147483647 w 3912"/>
              <a:gd name="T111" fmla="*/ 569555254 h 1781"/>
              <a:gd name="T112" fmla="*/ 2147483647 w 3912"/>
              <a:gd name="T113" fmla="*/ 453628119 h 1781"/>
              <a:gd name="T114" fmla="*/ 2147483647 w 3912"/>
              <a:gd name="T115" fmla="*/ 320059005 h 1781"/>
              <a:gd name="T116" fmla="*/ 2147483647 w 3912"/>
              <a:gd name="T117" fmla="*/ 201612459 h 1781"/>
              <a:gd name="T118" fmla="*/ 2147483647 w 3912"/>
              <a:gd name="T119" fmla="*/ 68043419 h 1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12"/>
              <a:gd name="T181" fmla="*/ 0 h 1781"/>
              <a:gd name="T182" fmla="*/ 3912 w 3912"/>
              <a:gd name="T183" fmla="*/ 1781 h 1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12" h="1781">
                <a:moveTo>
                  <a:pt x="0" y="1781"/>
                </a:moveTo>
                <a:lnTo>
                  <a:pt x="0" y="1781"/>
                </a:lnTo>
                <a:lnTo>
                  <a:pt x="0" y="1774"/>
                </a:lnTo>
                <a:lnTo>
                  <a:pt x="7" y="1774"/>
                </a:lnTo>
                <a:lnTo>
                  <a:pt x="14" y="1774"/>
                </a:lnTo>
                <a:lnTo>
                  <a:pt x="14" y="1768"/>
                </a:lnTo>
                <a:lnTo>
                  <a:pt x="21" y="1768"/>
                </a:lnTo>
                <a:lnTo>
                  <a:pt x="21" y="1761"/>
                </a:lnTo>
                <a:lnTo>
                  <a:pt x="27" y="1761"/>
                </a:lnTo>
                <a:lnTo>
                  <a:pt x="27" y="1754"/>
                </a:lnTo>
                <a:lnTo>
                  <a:pt x="34" y="1754"/>
                </a:lnTo>
                <a:lnTo>
                  <a:pt x="41" y="1754"/>
                </a:lnTo>
                <a:lnTo>
                  <a:pt x="48" y="1754"/>
                </a:lnTo>
                <a:lnTo>
                  <a:pt x="48" y="1748"/>
                </a:lnTo>
                <a:lnTo>
                  <a:pt x="54" y="1748"/>
                </a:lnTo>
                <a:lnTo>
                  <a:pt x="68" y="1748"/>
                </a:lnTo>
                <a:lnTo>
                  <a:pt x="68" y="1741"/>
                </a:lnTo>
                <a:lnTo>
                  <a:pt x="68" y="1734"/>
                </a:lnTo>
                <a:lnTo>
                  <a:pt x="75" y="1734"/>
                </a:lnTo>
                <a:lnTo>
                  <a:pt x="75" y="1728"/>
                </a:lnTo>
                <a:lnTo>
                  <a:pt x="81" y="1728"/>
                </a:lnTo>
                <a:lnTo>
                  <a:pt x="88" y="1728"/>
                </a:lnTo>
                <a:lnTo>
                  <a:pt x="88" y="1721"/>
                </a:lnTo>
                <a:lnTo>
                  <a:pt x="95" y="1721"/>
                </a:lnTo>
                <a:lnTo>
                  <a:pt x="95" y="1714"/>
                </a:lnTo>
                <a:lnTo>
                  <a:pt x="101" y="1714"/>
                </a:lnTo>
                <a:lnTo>
                  <a:pt x="101" y="1708"/>
                </a:lnTo>
                <a:lnTo>
                  <a:pt x="108" y="1708"/>
                </a:lnTo>
                <a:lnTo>
                  <a:pt x="108" y="1701"/>
                </a:lnTo>
                <a:lnTo>
                  <a:pt x="115" y="1701"/>
                </a:lnTo>
                <a:lnTo>
                  <a:pt x="135" y="1701"/>
                </a:lnTo>
                <a:lnTo>
                  <a:pt x="135" y="1695"/>
                </a:lnTo>
                <a:lnTo>
                  <a:pt x="135" y="1688"/>
                </a:lnTo>
                <a:lnTo>
                  <a:pt x="142" y="1688"/>
                </a:lnTo>
                <a:lnTo>
                  <a:pt x="149" y="1688"/>
                </a:lnTo>
                <a:lnTo>
                  <a:pt x="149" y="1681"/>
                </a:lnTo>
                <a:lnTo>
                  <a:pt x="155" y="1681"/>
                </a:lnTo>
                <a:lnTo>
                  <a:pt x="155" y="1675"/>
                </a:lnTo>
                <a:lnTo>
                  <a:pt x="162" y="1675"/>
                </a:lnTo>
                <a:lnTo>
                  <a:pt x="162" y="1668"/>
                </a:lnTo>
                <a:lnTo>
                  <a:pt x="169" y="1668"/>
                </a:lnTo>
                <a:lnTo>
                  <a:pt x="169" y="1661"/>
                </a:lnTo>
                <a:lnTo>
                  <a:pt x="176" y="1661"/>
                </a:lnTo>
                <a:lnTo>
                  <a:pt x="182" y="1661"/>
                </a:lnTo>
                <a:lnTo>
                  <a:pt x="182" y="1655"/>
                </a:lnTo>
                <a:lnTo>
                  <a:pt x="189" y="1655"/>
                </a:lnTo>
                <a:lnTo>
                  <a:pt x="189" y="1648"/>
                </a:lnTo>
                <a:lnTo>
                  <a:pt x="202" y="1648"/>
                </a:lnTo>
                <a:lnTo>
                  <a:pt x="202" y="1641"/>
                </a:lnTo>
                <a:lnTo>
                  <a:pt x="209" y="1641"/>
                </a:lnTo>
                <a:lnTo>
                  <a:pt x="216" y="1641"/>
                </a:lnTo>
                <a:lnTo>
                  <a:pt x="223" y="1641"/>
                </a:lnTo>
                <a:lnTo>
                  <a:pt x="223" y="1635"/>
                </a:lnTo>
                <a:lnTo>
                  <a:pt x="229" y="1635"/>
                </a:lnTo>
                <a:lnTo>
                  <a:pt x="229" y="1628"/>
                </a:lnTo>
                <a:lnTo>
                  <a:pt x="229" y="1621"/>
                </a:lnTo>
                <a:lnTo>
                  <a:pt x="236" y="1621"/>
                </a:lnTo>
                <a:lnTo>
                  <a:pt x="243" y="1621"/>
                </a:lnTo>
                <a:lnTo>
                  <a:pt x="250" y="1621"/>
                </a:lnTo>
                <a:lnTo>
                  <a:pt x="250" y="1615"/>
                </a:lnTo>
                <a:lnTo>
                  <a:pt x="250" y="1608"/>
                </a:lnTo>
                <a:lnTo>
                  <a:pt x="256" y="1608"/>
                </a:lnTo>
                <a:lnTo>
                  <a:pt x="256" y="1601"/>
                </a:lnTo>
                <a:lnTo>
                  <a:pt x="263" y="1601"/>
                </a:lnTo>
                <a:lnTo>
                  <a:pt x="263" y="1595"/>
                </a:lnTo>
                <a:lnTo>
                  <a:pt x="276" y="1595"/>
                </a:lnTo>
                <a:lnTo>
                  <a:pt x="283" y="1595"/>
                </a:lnTo>
                <a:lnTo>
                  <a:pt x="297" y="1595"/>
                </a:lnTo>
                <a:lnTo>
                  <a:pt x="297" y="1588"/>
                </a:lnTo>
                <a:lnTo>
                  <a:pt x="297" y="1582"/>
                </a:lnTo>
                <a:lnTo>
                  <a:pt x="303" y="1582"/>
                </a:lnTo>
                <a:lnTo>
                  <a:pt x="310" y="1582"/>
                </a:lnTo>
                <a:lnTo>
                  <a:pt x="310" y="1575"/>
                </a:lnTo>
                <a:lnTo>
                  <a:pt x="324" y="1575"/>
                </a:lnTo>
                <a:lnTo>
                  <a:pt x="330" y="1575"/>
                </a:lnTo>
                <a:lnTo>
                  <a:pt x="330" y="1568"/>
                </a:lnTo>
                <a:lnTo>
                  <a:pt x="337" y="1568"/>
                </a:lnTo>
                <a:lnTo>
                  <a:pt x="344" y="1568"/>
                </a:lnTo>
                <a:lnTo>
                  <a:pt x="351" y="1568"/>
                </a:lnTo>
                <a:lnTo>
                  <a:pt x="351" y="1562"/>
                </a:lnTo>
                <a:lnTo>
                  <a:pt x="357" y="1562"/>
                </a:lnTo>
                <a:lnTo>
                  <a:pt x="357" y="1555"/>
                </a:lnTo>
                <a:lnTo>
                  <a:pt x="371" y="1555"/>
                </a:lnTo>
                <a:lnTo>
                  <a:pt x="371" y="1548"/>
                </a:lnTo>
                <a:lnTo>
                  <a:pt x="377" y="1548"/>
                </a:lnTo>
                <a:lnTo>
                  <a:pt x="384" y="1548"/>
                </a:lnTo>
                <a:lnTo>
                  <a:pt x="391" y="1548"/>
                </a:lnTo>
                <a:lnTo>
                  <a:pt x="391" y="1542"/>
                </a:lnTo>
                <a:lnTo>
                  <a:pt x="398" y="1542"/>
                </a:lnTo>
                <a:lnTo>
                  <a:pt x="404" y="1542"/>
                </a:lnTo>
                <a:lnTo>
                  <a:pt x="404" y="1535"/>
                </a:lnTo>
                <a:lnTo>
                  <a:pt x="411" y="1535"/>
                </a:lnTo>
                <a:lnTo>
                  <a:pt x="418" y="1535"/>
                </a:lnTo>
                <a:lnTo>
                  <a:pt x="425" y="1535"/>
                </a:lnTo>
                <a:lnTo>
                  <a:pt x="425" y="1528"/>
                </a:lnTo>
                <a:lnTo>
                  <a:pt x="431" y="1528"/>
                </a:lnTo>
                <a:lnTo>
                  <a:pt x="431" y="1522"/>
                </a:lnTo>
                <a:lnTo>
                  <a:pt x="438" y="1522"/>
                </a:lnTo>
                <a:lnTo>
                  <a:pt x="438" y="1515"/>
                </a:lnTo>
                <a:lnTo>
                  <a:pt x="438" y="1508"/>
                </a:lnTo>
                <a:lnTo>
                  <a:pt x="452" y="1508"/>
                </a:lnTo>
                <a:lnTo>
                  <a:pt x="458" y="1508"/>
                </a:lnTo>
                <a:lnTo>
                  <a:pt x="458" y="1502"/>
                </a:lnTo>
                <a:lnTo>
                  <a:pt x="478" y="1502"/>
                </a:lnTo>
                <a:lnTo>
                  <a:pt x="478" y="1495"/>
                </a:lnTo>
                <a:lnTo>
                  <a:pt x="492" y="1495"/>
                </a:lnTo>
                <a:lnTo>
                  <a:pt x="492" y="1489"/>
                </a:lnTo>
                <a:lnTo>
                  <a:pt x="492" y="1482"/>
                </a:lnTo>
                <a:lnTo>
                  <a:pt x="499" y="1482"/>
                </a:lnTo>
                <a:lnTo>
                  <a:pt x="505" y="1482"/>
                </a:lnTo>
                <a:lnTo>
                  <a:pt x="505" y="1475"/>
                </a:lnTo>
                <a:lnTo>
                  <a:pt x="519" y="1475"/>
                </a:lnTo>
                <a:lnTo>
                  <a:pt x="532" y="1475"/>
                </a:lnTo>
                <a:lnTo>
                  <a:pt x="532" y="1469"/>
                </a:lnTo>
                <a:lnTo>
                  <a:pt x="546" y="1469"/>
                </a:lnTo>
                <a:lnTo>
                  <a:pt x="553" y="1469"/>
                </a:lnTo>
                <a:lnTo>
                  <a:pt x="553" y="1462"/>
                </a:lnTo>
                <a:lnTo>
                  <a:pt x="559" y="1462"/>
                </a:lnTo>
                <a:lnTo>
                  <a:pt x="566" y="1462"/>
                </a:lnTo>
                <a:lnTo>
                  <a:pt x="573" y="1462"/>
                </a:lnTo>
                <a:lnTo>
                  <a:pt x="573" y="1455"/>
                </a:lnTo>
                <a:lnTo>
                  <a:pt x="573" y="1449"/>
                </a:lnTo>
                <a:lnTo>
                  <a:pt x="579" y="1449"/>
                </a:lnTo>
                <a:lnTo>
                  <a:pt x="579" y="1442"/>
                </a:lnTo>
                <a:lnTo>
                  <a:pt x="593" y="1442"/>
                </a:lnTo>
                <a:lnTo>
                  <a:pt x="613" y="1442"/>
                </a:lnTo>
                <a:lnTo>
                  <a:pt x="613" y="1435"/>
                </a:lnTo>
                <a:lnTo>
                  <a:pt x="620" y="1435"/>
                </a:lnTo>
                <a:lnTo>
                  <a:pt x="627" y="1435"/>
                </a:lnTo>
                <a:lnTo>
                  <a:pt x="627" y="1429"/>
                </a:lnTo>
                <a:lnTo>
                  <a:pt x="633" y="1429"/>
                </a:lnTo>
                <a:lnTo>
                  <a:pt x="640" y="1429"/>
                </a:lnTo>
                <a:lnTo>
                  <a:pt x="640" y="1422"/>
                </a:lnTo>
                <a:lnTo>
                  <a:pt x="647" y="1422"/>
                </a:lnTo>
                <a:lnTo>
                  <a:pt x="653" y="1422"/>
                </a:lnTo>
                <a:lnTo>
                  <a:pt x="667" y="1422"/>
                </a:lnTo>
                <a:lnTo>
                  <a:pt x="667" y="1415"/>
                </a:lnTo>
                <a:lnTo>
                  <a:pt x="674" y="1415"/>
                </a:lnTo>
                <a:lnTo>
                  <a:pt x="694" y="1415"/>
                </a:lnTo>
                <a:lnTo>
                  <a:pt x="694" y="1409"/>
                </a:lnTo>
                <a:lnTo>
                  <a:pt x="701" y="1409"/>
                </a:lnTo>
                <a:lnTo>
                  <a:pt x="701" y="1402"/>
                </a:lnTo>
                <a:lnTo>
                  <a:pt x="714" y="1402"/>
                </a:lnTo>
                <a:lnTo>
                  <a:pt x="714" y="1396"/>
                </a:lnTo>
                <a:lnTo>
                  <a:pt x="721" y="1396"/>
                </a:lnTo>
                <a:lnTo>
                  <a:pt x="728" y="1396"/>
                </a:lnTo>
                <a:lnTo>
                  <a:pt x="728" y="1389"/>
                </a:lnTo>
                <a:lnTo>
                  <a:pt x="734" y="1389"/>
                </a:lnTo>
                <a:lnTo>
                  <a:pt x="734" y="1382"/>
                </a:lnTo>
                <a:lnTo>
                  <a:pt x="741" y="1382"/>
                </a:lnTo>
                <a:lnTo>
                  <a:pt x="741" y="1376"/>
                </a:lnTo>
                <a:lnTo>
                  <a:pt x="748" y="1376"/>
                </a:lnTo>
                <a:lnTo>
                  <a:pt x="748" y="1369"/>
                </a:lnTo>
                <a:lnTo>
                  <a:pt x="754" y="1369"/>
                </a:lnTo>
                <a:lnTo>
                  <a:pt x="754" y="1362"/>
                </a:lnTo>
                <a:lnTo>
                  <a:pt x="761" y="1362"/>
                </a:lnTo>
                <a:lnTo>
                  <a:pt x="761" y="1356"/>
                </a:lnTo>
                <a:lnTo>
                  <a:pt x="775" y="1356"/>
                </a:lnTo>
                <a:lnTo>
                  <a:pt x="788" y="1356"/>
                </a:lnTo>
                <a:lnTo>
                  <a:pt x="788" y="1349"/>
                </a:lnTo>
                <a:lnTo>
                  <a:pt x="795" y="1349"/>
                </a:lnTo>
                <a:lnTo>
                  <a:pt x="795" y="1342"/>
                </a:lnTo>
                <a:lnTo>
                  <a:pt x="802" y="1342"/>
                </a:lnTo>
                <a:lnTo>
                  <a:pt x="802" y="1336"/>
                </a:lnTo>
                <a:lnTo>
                  <a:pt x="808" y="1336"/>
                </a:lnTo>
                <a:lnTo>
                  <a:pt x="808" y="1329"/>
                </a:lnTo>
                <a:lnTo>
                  <a:pt x="808" y="1322"/>
                </a:lnTo>
                <a:lnTo>
                  <a:pt x="815" y="1322"/>
                </a:lnTo>
                <a:lnTo>
                  <a:pt x="815" y="1316"/>
                </a:lnTo>
                <a:lnTo>
                  <a:pt x="822" y="1316"/>
                </a:lnTo>
                <a:lnTo>
                  <a:pt x="822" y="1309"/>
                </a:lnTo>
                <a:lnTo>
                  <a:pt x="829" y="1309"/>
                </a:lnTo>
                <a:lnTo>
                  <a:pt x="835" y="1309"/>
                </a:lnTo>
                <a:lnTo>
                  <a:pt x="835" y="1303"/>
                </a:lnTo>
                <a:lnTo>
                  <a:pt x="842" y="1303"/>
                </a:lnTo>
                <a:lnTo>
                  <a:pt x="842" y="1296"/>
                </a:lnTo>
                <a:lnTo>
                  <a:pt x="849" y="1296"/>
                </a:lnTo>
                <a:lnTo>
                  <a:pt x="849" y="1289"/>
                </a:lnTo>
                <a:lnTo>
                  <a:pt x="855" y="1289"/>
                </a:lnTo>
                <a:lnTo>
                  <a:pt x="855" y="1283"/>
                </a:lnTo>
                <a:lnTo>
                  <a:pt x="862" y="1283"/>
                </a:lnTo>
                <a:lnTo>
                  <a:pt x="862" y="1276"/>
                </a:lnTo>
                <a:lnTo>
                  <a:pt x="869" y="1276"/>
                </a:lnTo>
                <a:lnTo>
                  <a:pt x="869" y="1269"/>
                </a:lnTo>
                <a:lnTo>
                  <a:pt x="876" y="1269"/>
                </a:lnTo>
                <a:lnTo>
                  <a:pt x="876" y="1263"/>
                </a:lnTo>
                <a:lnTo>
                  <a:pt x="882" y="1263"/>
                </a:lnTo>
                <a:lnTo>
                  <a:pt x="889" y="1263"/>
                </a:lnTo>
                <a:lnTo>
                  <a:pt x="889" y="1256"/>
                </a:lnTo>
                <a:lnTo>
                  <a:pt x="896" y="1256"/>
                </a:lnTo>
                <a:lnTo>
                  <a:pt x="896" y="1249"/>
                </a:lnTo>
                <a:lnTo>
                  <a:pt x="896" y="1243"/>
                </a:lnTo>
                <a:lnTo>
                  <a:pt x="909" y="1243"/>
                </a:lnTo>
                <a:lnTo>
                  <a:pt x="909" y="1236"/>
                </a:lnTo>
                <a:lnTo>
                  <a:pt x="943" y="1236"/>
                </a:lnTo>
                <a:lnTo>
                  <a:pt x="943" y="1229"/>
                </a:lnTo>
                <a:lnTo>
                  <a:pt x="950" y="1229"/>
                </a:lnTo>
                <a:lnTo>
                  <a:pt x="963" y="1229"/>
                </a:lnTo>
                <a:lnTo>
                  <a:pt x="963" y="1223"/>
                </a:lnTo>
                <a:lnTo>
                  <a:pt x="970" y="1223"/>
                </a:lnTo>
                <a:lnTo>
                  <a:pt x="983" y="1223"/>
                </a:lnTo>
                <a:lnTo>
                  <a:pt x="983" y="1216"/>
                </a:lnTo>
                <a:lnTo>
                  <a:pt x="997" y="1216"/>
                </a:lnTo>
                <a:lnTo>
                  <a:pt x="1004" y="1216"/>
                </a:lnTo>
                <a:lnTo>
                  <a:pt x="1017" y="1216"/>
                </a:lnTo>
                <a:lnTo>
                  <a:pt x="1017" y="1210"/>
                </a:lnTo>
                <a:lnTo>
                  <a:pt x="1024" y="1210"/>
                </a:lnTo>
                <a:lnTo>
                  <a:pt x="1024" y="1203"/>
                </a:lnTo>
                <a:lnTo>
                  <a:pt x="1031" y="1203"/>
                </a:lnTo>
                <a:lnTo>
                  <a:pt x="1037" y="1203"/>
                </a:lnTo>
                <a:lnTo>
                  <a:pt x="1037" y="1196"/>
                </a:lnTo>
                <a:lnTo>
                  <a:pt x="1051" y="1196"/>
                </a:lnTo>
                <a:lnTo>
                  <a:pt x="1057" y="1196"/>
                </a:lnTo>
                <a:lnTo>
                  <a:pt x="1057" y="1190"/>
                </a:lnTo>
                <a:lnTo>
                  <a:pt x="1078" y="1190"/>
                </a:lnTo>
                <a:lnTo>
                  <a:pt x="1084" y="1190"/>
                </a:lnTo>
                <a:lnTo>
                  <a:pt x="1084" y="1183"/>
                </a:lnTo>
                <a:lnTo>
                  <a:pt x="1091" y="1183"/>
                </a:lnTo>
                <a:lnTo>
                  <a:pt x="1091" y="1176"/>
                </a:lnTo>
                <a:lnTo>
                  <a:pt x="1118" y="1176"/>
                </a:lnTo>
                <a:lnTo>
                  <a:pt x="1118" y="1170"/>
                </a:lnTo>
                <a:lnTo>
                  <a:pt x="1125" y="1170"/>
                </a:lnTo>
                <a:lnTo>
                  <a:pt x="1138" y="1170"/>
                </a:lnTo>
                <a:lnTo>
                  <a:pt x="1152" y="1170"/>
                </a:lnTo>
                <a:lnTo>
                  <a:pt x="1152" y="1163"/>
                </a:lnTo>
                <a:lnTo>
                  <a:pt x="1165" y="1163"/>
                </a:lnTo>
                <a:lnTo>
                  <a:pt x="1172" y="1163"/>
                </a:lnTo>
                <a:lnTo>
                  <a:pt x="1172" y="1156"/>
                </a:lnTo>
                <a:lnTo>
                  <a:pt x="1179" y="1156"/>
                </a:lnTo>
                <a:lnTo>
                  <a:pt x="1185" y="1156"/>
                </a:lnTo>
                <a:lnTo>
                  <a:pt x="1185" y="1150"/>
                </a:lnTo>
                <a:lnTo>
                  <a:pt x="1199" y="1150"/>
                </a:lnTo>
                <a:lnTo>
                  <a:pt x="1206" y="1150"/>
                </a:lnTo>
                <a:lnTo>
                  <a:pt x="1206" y="1143"/>
                </a:lnTo>
                <a:lnTo>
                  <a:pt x="1212" y="1143"/>
                </a:lnTo>
                <a:lnTo>
                  <a:pt x="1219" y="1143"/>
                </a:lnTo>
                <a:lnTo>
                  <a:pt x="1219" y="1136"/>
                </a:lnTo>
                <a:lnTo>
                  <a:pt x="1226" y="1136"/>
                </a:lnTo>
                <a:lnTo>
                  <a:pt x="1226" y="1130"/>
                </a:lnTo>
                <a:lnTo>
                  <a:pt x="1232" y="1130"/>
                </a:lnTo>
                <a:lnTo>
                  <a:pt x="1239" y="1130"/>
                </a:lnTo>
                <a:lnTo>
                  <a:pt x="1246" y="1130"/>
                </a:lnTo>
                <a:lnTo>
                  <a:pt x="1246" y="1123"/>
                </a:lnTo>
                <a:lnTo>
                  <a:pt x="1253" y="1123"/>
                </a:lnTo>
                <a:lnTo>
                  <a:pt x="1253" y="1117"/>
                </a:lnTo>
                <a:lnTo>
                  <a:pt x="1259" y="1117"/>
                </a:lnTo>
                <a:lnTo>
                  <a:pt x="1266" y="1117"/>
                </a:lnTo>
                <a:lnTo>
                  <a:pt x="1266" y="1110"/>
                </a:lnTo>
                <a:lnTo>
                  <a:pt x="1273" y="1110"/>
                </a:lnTo>
                <a:lnTo>
                  <a:pt x="1273" y="1103"/>
                </a:lnTo>
                <a:lnTo>
                  <a:pt x="1280" y="1103"/>
                </a:lnTo>
                <a:lnTo>
                  <a:pt x="1280" y="1097"/>
                </a:lnTo>
                <a:lnTo>
                  <a:pt x="1286" y="1097"/>
                </a:lnTo>
                <a:lnTo>
                  <a:pt x="1286" y="1090"/>
                </a:lnTo>
                <a:lnTo>
                  <a:pt x="1293" y="1090"/>
                </a:lnTo>
                <a:lnTo>
                  <a:pt x="1300" y="1090"/>
                </a:lnTo>
                <a:lnTo>
                  <a:pt x="1307" y="1090"/>
                </a:lnTo>
                <a:lnTo>
                  <a:pt x="1307" y="1083"/>
                </a:lnTo>
                <a:lnTo>
                  <a:pt x="1313" y="1083"/>
                </a:lnTo>
                <a:lnTo>
                  <a:pt x="1313" y="1077"/>
                </a:lnTo>
                <a:lnTo>
                  <a:pt x="1320" y="1077"/>
                </a:lnTo>
                <a:lnTo>
                  <a:pt x="1340" y="1077"/>
                </a:lnTo>
                <a:lnTo>
                  <a:pt x="1340" y="1070"/>
                </a:lnTo>
                <a:lnTo>
                  <a:pt x="1374" y="1070"/>
                </a:lnTo>
                <a:lnTo>
                  <a:pt x="1374" y="1063"/>
                </a:lnTo>
                <a:lnTo>
                  <a:pt x="1381" y="1063"/>
                </a:lnTo>
                <a:lnTo>
                  <a:pt x="1387" y="1063"/>
                </a:lnTo>
                <a:lnTo>
                  <a:pt x="1387" y="1057"/>
                </a:lnTo>
                <a:lnTo>
                  <a:pt x="1401" y="1057"/>
                </a:lnTo>
                <a:lnTo>
                  <a:pt x="1408" y="1057"/>
                </a:lnTo>
                <a:lnTo>
                  <a:pt x="1408" y="1050"/>
                </a:lnTo>
                <a:lnTo>
                  <a:pt x="1414" y="1050"/>
                </a:lnTo>
                <a:lnTo>
                  <a:pt x="1428" y="1050"/>
                </a:lnTo>
                <a:lnTo>
                  <a:pt x="1428" y="1043"/>
                </a:lnTo>
                <a:lnTo>
                  <a:pt x="1441" y="1043"/>
                </a:lnTo>
                <a:lnTo>
                  <a:pt x="1441" y="1037"/>
                </a:lnTo>
                <a:lnTo>
                  <a:pt x="1448" y="1037"/>
                </a:lnTo>
                <a:lnTo>
                  <a:pt x="1455" y="1037"/>
                </a:lnTo>
                <a:lnTo>
                  <a:pt x="1455" y="1030"/>
                </a:lnTo>
                <a:lnTo>
                  <a:pt x="1461" y="1030"/>
                </a:lnTo>
                <a:lnTo>
                  <a:pt x="1461" y="1023"/>
                </a:lnTo>
                <a:lnTo>
                  <a:pt x="1468" y="1023"/>
                </a:lnTo>
                <a:lnTo>
                  <a:pt x="1488" y="1023"/>
                </a:lnTo>
                <a:lnTo>
                  <a:pt x="1488" y="1017"/>
                </a:lnTo>
                <a:lnTo>
                  <a:pt x="1495" y="1017"/>
                </a:lnTo>
                <a:lnTo>
                  <a:pt x="1502" y="1017"/>
                </a:lnTo>
                <a:lnTo>
                  <a:pt x="1502" y="1010"/>
                </a:lnTo>
                <a:lnTo>
                  <a:pt x="1515" y="1010"/>
                </a:lnTo>
                <a:lnTo>
                  <a:pt x="1522" y="1010"/>
                </a:lnTo>
                <a:lnTo>
                  <a:pt x="1522" y="1004"/>
                </a:lnTo>
                <a:lnTo>
                  <a:pt x="1529" y="1004"/>
                </a:lnTo>
                <a:lnTo>
                  <a:pt x="1529" y="997"/>
                </a:lnTo>
                <a:lnTo>
                  <a:pt x="1542" y="997"/>
                </a:lnTo>
                <a:lnTo>
                  <a:pt x="1542" y="990"/>
                </a:lnTo>
                <a:lnTo>
                  <a:pt x="1549" y="990"/>
                </a:lnTo>
                <a:lnTo>
                  <a:pt x="1556" y="990"/>
                </a:lnTo>
                <a:lnTo>
                  <a:pt x="1556" y="984"/>
                </a:lnTo>
                <a:lnTo>
                  <a:pt x="1562" y="984"/>
                </a:lnTo>
                <a:lnTo>
                  <a:pt x="1569" y="984"/>
                </a:lnTo>
                <a:lnTo>
                  <a:pt x="1569" y="977"/>
                </a:lnTo>
                <a:lnTo>
                  <a:pt x="1576" y="977"/>
                </a:lnTo>
                <a:lnTo>
                  <a:pt x="1589" y="977"/>
                </a:lnTo>
                <a:lnTo>
                  <a:pt x="1603" y="977"/>
                </a:lnTo>
                <a:lnTo>
                  <a:pt x="1603" y="970"/>
                </a:lnTo>
                <a:lnTo>
                  <a:pt x="1609" y="970"/>
                </a:lnTo>
                <a:lnTo>
                  <a:pt x="1609" y="964"/>
                </a:lnTo>
                <a:lnTo>
                  <a:pt x="1623" y="964"/>
                </a:lnTo>
                <a:lnTo>
                  <a:pt x="1650" y="964"/>
                </a:lnTo>
                <a:lnTo>
                  <a:pt x="1657" y="964"/>
                </a:lnTo>
                <a:lnTo>
                  <a:pt x="1657" y="957"/>
                </a:lnTo>
                <a:lnTo>
                  <a:pt x="1663" y="957"/>
                </a:lnTo>
                <a:lnTo>
                  <a:pt x="1663" y="950"/>
                </a:lnTo>
                <a:lnTo>
                  <a:pt x="1677" y="950"/>
                </a:lnTo>
                <a:lnTo>
                  <a:pt x="1684" y="950"/>
                </a:lnTo>
                <a:lnTo>
                  <a:pt x="1684" y="944"/>
                </a:lnTo>
                <a:lnTo>
                  <a:pt x="1690" y="944"/>
                </a:lnTo>
                <a:lnTo>
                  <a:pt x="1690" y="937"/>
                </a:lnTo>
                <a:lnTo>
                  <a:pt x="1697" y="937"/>
                </a:lnTo>
                <a:lnTo>
                  <a:pt x="1697" y="930"/>
                </a:lnTo>
                <a:lnTo>
                  <a:pt x="1710" y="930"/>
                </a:lnTo>
                <a:lnTo>
                  <a:pt x="1710" y="924"/>
                </a:lnTo>
                <a:lnTo>
                  <a:pt x="1710" y="917"/>
                </a:lnTo>
                <a:lnTo>
                  <a:pt x="1717" y="917"/>
                </a:lnTo>
                <a:lnTo>
                  <a:pt x="1737" y="917"/>
                </a:lnTo>
                <a:lnTo>
                  <a:pt x="1737" y="911"/>
                </a:lnTo>
                <a:lnTo>
                  <a:pt x="1751" y="911"/>
                </a:lnTo>
                <a:lnTo>
                  <a:pt x="1751" y="904"/>
                </a:lnTo>
                <a:lnTo>
                  <a:pt x="1758" y="904"/>
                </a:lnTo>
                <a:lnTo>
                  <a:pt x="1764" y="904"/>
                </a:lnTo>
                <a:lnTo>
                  <a:pt x="1764" y="897"/>
                </a:lnTo>
                <a:lnTo>
                  <a:pt x="1764" y="891"/>
                </a:lnTo>
                <a:lnTo>
                  <a:pt x="1771" y="891"/>
                </a:lnTo>
                <a:lnTo>
                  <a:pt x="1778" y="891"/>
                </a:lnTo>
                <a:lnTo>
                  <a:pt x="1778" y="884"/>
                </a:lnTo>
                <a:lnTo>
                  <a:pt x="1785" y="884"/>
                </a:lnTo>
                <a:lnTo>
                  <a:pt x="1785" y="877"/>
                </a:lnTo>
                <a:lnTo>
                  <a:pt x="1798" y="877"/>
                </a:lnTo>
                <a:lnTo>
                  <a:pt x="1798" y="871"/>
                </a:lnTo>
                <a:lnTo>
                  <a:pt x="1811" y="871"/>
                </a:lnTo>
                <a:lnTo>
                  <a:pt x="1811" y="864"/>
                </a:lnTo>
                <a:lnTo>
                  <a:pt x="1825" y="864"/>
                </a:lnTo>
                <a:lnTo>
                  <a:pt x="1832" y="864"/>
                </a:lnTo>
                <a:lnTo>
                  <a:pt x="1832" y="857"/>
                </a:lnTo>
                <a:lnTo>
                  <a:pt x="1838" y="857"/>
                </a:lnTo>
                <a:lnTo>
                  <a:pt x="1845" y="857"/>
                </a:lnTo>
                <a:lnTo>
                  <a:pt x="1845" y="851"/>
                </a:lnTo>
                <a:lnTo>
                  <a:pt x="1852" y="851"/>
                </a:lnTo>
                <a:lnTo>
                  <a:pt x="1852" y="844"/>
                </a:lnTo>
                <a:lnTo>
                  <a:pt x="1859" y="844"/>
                </a:lnTo>
                <a:lnTo>
                  <a:pt x="1859" y="837"/>
                </a:lnTo>
                <a:lnTo>
                  <a:pt x="1872" y="837"/>
                </a:lnTo>
                <a:lnTo>
                  <a:pt x="1879" y="837"/>
                </a:lnTo>
                <a:lnTo>
                  <a:pt x="1879" y="831"/>
                </a:lnTo>
                <a:lnTo>
                  <a:pt x="1886" y="831"/>
                </a:lnTo>
                <a:lnTo>
                  <a:pt x="1886" y="824"/>
                </a:lnTo>
                <a:lnTo>
                  <a:pt x="1892" y="824"/>
                </a:lnTo>
                <a:lnTo>
                  <a:pt x="1899" y="824"/>
                </a:lnTo>
                <a:lnTo>
                  <a:pt x="1899" y="818"/>
                </a:lnTo>
                <a:lnTo>
                  <a:pt x="1919" y="818"/>
                </a:lnTo>
                <a:lnTo>
                  <a:pt x="1919" y="811"/>
                </a:lnTo>
                <a:lnTo>
                  <a:pt x="1926" y="811"/>
                </a:lnTo>
                <a:lnTo>
                  <a:pt x="1933" y="811"/>
                </a:lnTo>
                <a:lnTo>
                  <a:pt x="1933" y="804"/>
                </a:lnTo>
                <a:lnTo>
                  <a:pt x="1939" y="804"/>
                </a:lnTo>
                <a:lnTo>
                  <a:pt x="1946" y="804"/>
                </a:lnTo>
                <a:lnTo>
                  <a:pt x="1946" y="798"/>
                </a:lnTo>
                <a:lnTo>
                  <a:pt x="1953" y="798"/>
                </a:lnTo>
                <a:lnTo>
                  <a:pt x="1980" y="798"/>
                </a:lnTo>
                <a:lnTo>
                  <a:pt x="1980" y="791"/>
                </a:lnTo>
                <a:lnTo>
                  <a:pt x="1993" y="791"/>
                </a:lnTo>
                <a:lnTo>
                  <a:pt x="2007" y="791"/>
                </a:lnTo>
                <a:lnTo>
                  <a:pt x="2007" y="784"/>
                </a:lnTo>
                <a:lnTo>
                  <a:pt x="2013" y="784"/>
                </a:lnTo>
                <a:lnTo>
                  <a:pt x="2020" y="784"/>
                </a:lnTo>
                <a:lnTo>
                  <a:pt x="2020" y="778"/>
                </a:lnTo>
                <a:lnTo>
                  <a:pt x="2034" y="778"/>
                </a:lnTo>
                <a:lnTo>
                  <a:pt x="2034" y="771"/>
                </a:lnTo>
                <a:lnTo>
                  <a:pt x="2054" y="771"/>
                </a:lnTo>
                <a:lnTo>
                  <a:pt x="2067" y="771"/>
                </a:lnTo>
                <a:lnTo>
                  <a:pt x="2067" y="764"/>
                </a:lnTo>
                <a:lnTo>
                  <a:pt x="2074" y="764"/>
                </a:lnTo>
                <a:lnTo>
                  <a:pt x="2074" y="758"/>
                </a:lnTo>
                <a:lnTo>
                  <a:pt x="2081" y="758"/>
                </a:lnTo>
                <a:lnTo>
                  <a:pt x="2081" y="751"/>
                </a:lnTo>
                <a:lnTo>
                  <a:pt x="2087" y="751"/>
                </a:lnTo>
                <a:lnTo>
                  <a:pt x="2087" y="744"/>
                </a:lnTo>
                <a:lnTo>
                  <a:pt x="2094" y="744"/>
                </a:lnTo>
                <a:lnTo>
                  <a:pt x="2108" y="744"/>
                </a:lnTo>
                <a:lnTo>
                  <a:pt x="2108" y="738"/>
                </a:lnTo>
                <a:lnTo>
                  <a:pt x="2114" y="738"/>
                </a:lnTo>
                <a:lnTo>
                  <a:pt x="2121" y="738"/>
                </a:lnTo>
                <a:lnTo>
                  <a:pt x="2121" y="731"/>
                </a:lnTo>
                <a:lnTo>
                  <a:pt x="2128" y="731"/>
                </a:lnTo>
                <a:lnTo>
                  <a:pt x="2135" y="731"/>
                </a:lnTo>
                <a:lnTo>
                  <a:pt x="2135" y="725"/>
                </a:lnTo>
                <a:lnTo>
                  <a:pt x="2141" y="725"/>
                </a:lnTo>
                <a:lnTo>
                  <a:pt x="2141" y="718"/>
                </a:lnTo>
                <a:lnTo>
                  <a:pt x="2148" y="718"/>
                </a:lnTo>
                <a:lnTo>
                  <a:pt x="2168" y="718"/>
                </a:lnTo>
                <a:lnTo>
                  <a:pt x="2168" y="711"/>
                </a:lnTo>
                <a:lnTo>
                  <a:pt x="2168" y="705"/>
                </a:lnTo>
                <a:lnTo>
                  <a:pt x="2175" y="705"/>
                </a:lnTo>
                <a:lnTo>
                  <a:pt x="2182" y="705"/>
                </a:lnTo>
                <a:lnTo>
                  <a:pt x="2182" y="698"/>
                </a:lnTo>
                <a:lnTo>
                  <a:pt x="2188" y="698"/>
                </a:lnTo>
                <a:lnTo>
                  <a:pt x="2195" y="698"/>
                </a:lnTo>
                <a:lnTo>
                  <a:pt x="2195" y="691"/>
                </a:lnTo>
                <a:lnTo>
                  <a:pt x="2195" y="685"/>
                </a:lnTo>
                <a:lnTo>
                  <a:pt x="2202" y="685"/>
                </a:lnTo>
                <a:lnTo>
                  <a:pt x="2202" y="678"/>
                </a:lnTo>
                <a:lnTo>
                  <a:pt x="2202" y="671"/>
                </a:lnTo>
                <a:lnTo>
                  <a:pt x="2209" y="671"/>
                </a:lnTo>
                <a:lnTo>
                  <a:pt x="2209" y="665"/>
                </a:lnTo>
                <a:lnTo>
                  <a:pt x="2236" y="665"/>
                </a:lnTo>
                <a:lnTo>
                  <a:pt x="2242" y="665"/>
                </a:lnTo>
                <a:lnTo>
                  <a:pt x="2242" y="658"/>
                </a:lnTo>
                <a:lnTo>
                  <a:pt x="2249" y="658"/>
                </a:lnTo>
                <a:lnTo>
                  <a:pt x="2249" y="651"/>
                </a:lnTo>
                <a:lnTo>
                  <a:pt x="2256" y="651"/>
                </a:lnTo>
                <a:lnTo>
                  <a:pt x="2256" y="645"/>
                </a:lnTo>
                <a:lnTo>
                  <a:pt x="2263" y="645"/>
                </a:lnTo>
                <a:lnTo>
                  <a:pt x="2269" y="645"/>
                </a:lnTo>
                <a:lnTo>
                  <a:pt x="2269" y="632"/>
                </a:lnTo>
                <a:lnTo>
                  <a:pt x="2276" y="632"/>
                </a:lnTo>
                <a:lnTo>
                  <a:pt x="2283" y="632"/>
                </a:lnTo>
                <a:lnTo>
                  <a:pt x="2283" y="625"/>
                </a:lnTo>
                <a:lnTo>
                  <a:pt x="2283" y="618"/>
                </a:lnTo>
                <a:lnTo>
                  <a:pt x="2296" y="618"/>
                </a:lnTo>
                <a:lnTo>
                  <a:pt x="2296" y="612"/>
                </a:lnTo>
                <a:lnTo>
                  <a:pt x="2310" y="612"/>
                </a:lnTo>
                <a:lnTo>
                  <a:pt x="2310" y="605"/>
                </a:lnTo>
                <a:lnTo>
                  <a:pt x="2323" y="605"/>
                </a:lnTo>
                <a:lnTo>
                  <a:pt x="2323" y="598"/>
                </a:lnTo>
                <a:lnTo>
                  <a:pt x="2337" y="598"/>
                </a:lnTo>
                <a:lnTo>
                  <a:pt x="2343" y="598"/>
                </a:lnTo>
                <a:lnTo>
                  <a:pt x="2343" y="592"/>
                </a:lnTo>
                <a:lnTo>
                  <a:pt x="2350" y="592"/>
                </a:lnTo>
                <a:lnTo>
                  <a:pt x="2357" y="592"/>
                </a:lnTo>
                <a:lnTo>
                  <a:pt x="2357" y="585"/>
                </a:lnTo>
                <a:lnTo>
                  <a:pt x="2363" y="585"/>
                </a:lnTo>
                <a:lnTo>
                  <a:pt x="2370" y="585"/>
                </a:lnTo>
                <a:lnTo>
                  <a:pt x="2370" y="578"/>
                </a:lnTo>
                <a:lnTo>
                  <a:pt x="2384" y="578"/>
                </a:lnTo>
                <a:lnTo>
                  <a:pt x="2397" y="578"/>
                </a:lnTo>
                <a:lnTo>
                  <a:pt x="2397" y="572"/>
                </a:lnTo>
                <a:lnTo>
                  <a:pt x="2424" y="572"/>
                </a:lnTo>
                <a:lnTo>
                  <a:pt x="2424" y="565"/>
                </a:lnTo>
                <a:lnTo>
                  <a:pt x="2438" y="565"/>
                </a:lnTo>
                <a:lnTo>
                  <a:pt x="2478" y="565"/>
                </a:lnTo>
                <a:lnTo>
                  <a:pt x="2478" y="558"/>
                </a:lnTo>
                <a:lnTo>
                  <a:pt x="2491" y="558"/>
                </a:lnTo>
                <a:lnTo>
                  <a:pt x="2498" y="558"/>
                </a:lnTo>
                <a:lnTo>
                  <a:pt x="2498" y="552"/>
                </a:lnTo>
                <a:lnTo>
                  <a:pt x="2518" y="552"/>
                </a:lnTo>
                <a:lnTo>
                  <a:pt x="2525" y="552"/>
                </a:lnTo>
                <a:lnTo>
                  <a:pt x="2525" y="545"/>
                </a:lnTo>
                <a:lnTo>
                  <a:pt x="2532" y="545"/>
                </a:lnTo>
                <a:lnTo>
                  <a:pt x="2532" y="539"/>
                </a:lnTo>
                <a:lnTo>
                  <a:pt x="2539" y="539"/>
                </a:lnTo>
                <a:lnTo>
                  <a:pt x="2565" y="539"/>
                </a:lnTo>
                <a:lnTo>
                  <a:pt x="2565" y="532"/>
                </a:lnTo>
                <a:lnTo>
                  <a:pt x="2572" y="532"/>
                </a:lnTo>
                <a:lnTo>
                  <a:pt x="2592" y="532"/>
                </a:lnTo>
                <a:lnTo>
                  <a:pt x="2613" y="532"/>
                </a:lnTo>
                <a:lnTo>
                  <a:pt x="2613" y="525"/>
                </a:lnTo>
                <a:lnTo>
                  <a:pt x="2633" y="525"/>
                </a:lnTo>
                <a:lnTo>
                  <a:pt x="2633" y="519"/>
                </a:lnTo>
                <a:lnTo>
                  <a:pt x="2640" y="519"/>
                </a:lnTo>
                <a:lnTo>
                  <a:pt x="2640" y="512"/>
                </a:lnTo>
                <a:lnTo>
                  <a:pt x="2653" y="512"/>
                </a:lnTo>
                <a:lnTo>
                  <a:pt x="2653" y="505"/>
                </a:lnTo>
                <a:lnTo>
                  <a:pt x="2660" y="505"/>
                </a:lnTo>
                <a:lnTo>
                  <a:pt x="2707" y="505"/>
                </a:lnTo>
                <a:lnTo>
                  <a:pt x="2707" y="499"/>
                </a:lnTo>
                <a:lnTo>
                  <a:pt x="2720" y="499"/>
                </a:lnTo>
                <a:lnTo>
                  <a:pt x="2734" y="499"/>
                </a:lnTo>
                <a:lnTo>
                  <a:pt x="2734" y="492"/>
                </a:lnTo>
                <a:lnTo>
                  <a:pt x="2741" y="492"/>
                </a:lnTo>
                <a:lnTo>
                  <a:pt x="2747" y="492"/>
                </a:lnTo>
                <a:lnTo>
                  <a:pt x="2747" y="485"/>
                </a:lnTo>
                <a:lnTo>
                  <a:pt x="2761" y="485"/>
                </a:lnTo>
                <a:lnTo>
                  <a:pt x="2767" y="485"/>
                </a:lnTo>
                <a:lnTo>
                  <a:pt x="2767" y="479"/>
                </a:lnTo>
                <a:lnTo>
                  <a:pt x="2767" y="472"/>
                </a:lnTo>
                <a:lnTo>
                  <a:pt x="2781" y="472"/>
                </a:lnTo>
                <a:lnTo>
                  <a:pt x="2781" y="465"/>
                </a:lnTo>
                <a:lnTo>
                  <a:pt x="2801" y="465"/>
                </a:lnTo>
                <a:lnTo>
                  <a:pt x="2808" y="465"/>
                </a:lnTo>
                <a:lnTo>
                  <a:pt x="2808" y="459"/>
                </a:lnTo>
                <a:lnTo>
                  <a:pt x="2821" y="459"/>
                </a:lnTo>
                <a:lnTo>
                  <a:pt x="2821" y="452"/>
                </a:lnTo>
                <a:lnTo>
                  <a:pt x="2828" y="452"/>
                </a:lnTo>
                <a:lnTo>
                  <a:pt x="2835" y="452"/>
                </a:lnTo>
                <a:lnTo>
                  <a:pt x="2835" y="445"/>
                </a:lnTo>
                <a:lnTo>
                  <a:pt x="2848" y="445"/>
                </a:lnTo>
                <a:lnTo>
                  <a:pt x="2848" y="439"/>
                </a:lnTo>
                <a:lnTo>
                  <a:pt x="2855" y="439"/>
                </a:lnTo>
                <a:lnTo>
                  <a:pt x="2855" y="432"/>
                </a:lnTo>
                <a:lnTo>
                  <a:pt x="2862" y="432"/>
                </a:lnTo>
                <a:lnTo>
                  <a:pt x="2868" y="432"/>
                </a:lnTo>
                <a:lnTo>
                  <a:pt x="2868" y="426"/>
                </a:lnTo>
                <a:lnTo>
                  <a:pt x="2875" y="426"/>
                </a:lnTo>
                <a:lnTo>
                  <a:pt x="2882" y="426"/>
                </a:lnTo>
                <a:lnTo>
                  <a:pt x="2895" y="426"/>
                </a:lnTo>
                <a:lnTo>
                  <a:pt x="2895" y="419"/>
                </a:lnTo>
                <a:lnTo>
                  <a:pt x="2902" y="419"/>
                </a:lnTo>
                <a:lnTo>
                  <a:pt x="2916" y="419"/>
                </a:lnTo>
                <a:lnTo>
                  <a:pt x="2916" y="412"/>
                </a:lnTo>
                <a:lnTo>
                  <a:pt x="2922" y="412"/>
                </a:lnTo>
                <a:lnTo>
                  <a:pt x="2922" y="406"/>
                </a:lnTo>
                <a:lnTo>
                  <a:pt x="2929" y="406"/>
                </a:lnTo>
                <a:lnTo>
                  <a:pt x="2936" y="406"/>
                </a:lnTo>
                <a:lnTo>
                  <a:pt x="2936" y="399"/>
                </a:lnTo>
                <a:lnTo>
                  <a:pt x="2942" y="399"/>
                </a:lnTo>
                <a:lnTo>
                  <a:pt x="2942" y="392"/>
                </a:lnTo>
                <a:lnTo>
                  <a:pt x="2942" y="386"/>
                </a:lnTo>
                <a:lnTo>
                  <a:pt x="2963" y="386"/>
                </a:lnTo>
                <a:lnTo>
                  <a:pt x="2976" y="386"/>
                </a:lnTo>
                <a:lnTo>
                  <a:pt x="2976" y="379"/>
                </a:lnTo>
                <a:lnTo>
                  <a:pt x="2983" y="379"/>
                </a:lnTo>
                <a:lnTo>
                  <a:pt x="2983" y="372"/>
                </a:lnTo>
                <a:lnTo>
                  <a:pt x="2990" y="372"/>
                </a:lnTo>
                <a:lnTo>
                  <a:pt x="2996" y="372"/>
                </a:lnTo>
                <a:lnTo>
                  <a:pt x="2996" y="366"/>
                </a:lnTo>
                <a:lnTo>
                  <a:pt x="3017" y="366"/>
                </a:lnTo>
                <a:lnTo>
                  <a:pt x="3017" y="359"/>
                </a:lnTo>
                <a:lnTo>
                  <a:pt x="3030" y="359"/>
                </a:lnTo>
                <a:lnTo>
                  <a:pt x="3043" y="359"/>
                </a:lnTo>
                <a:lnTo>
                  <a:pt x="3043" y="352"/>
                </a:lnTo>
                <a:lnTo>
                  <a:pt x="3050" y="352"/>
                </a:lnTo>
                <a:lnTo>
                  <a:pt x="3050" y="346"/>
                </a:lnTo>
                <a:lnTo>
                  <a:pt x="3057" y="346"/>
                </a:lnTo>
                <a:lnTo>
                  <a:pt x="3070" y="346"/>
                </a:lnTo>
                <a:lnTo>
                  <a:pt x="3070" y="339"/>
                </a:lnTo>
                <a:lnTo>
                  <a:pt x="3077" y="339"/>
                </a:lnTo>
                <a:lnTo>
                  <a:pt x="3084" y="339"/>
                </a:lnTo>
                <a:lnTo>
                  <a:pt x="3084" y="333"/>
                </a:lnTo>
                <a:lnTo>
                  <a:pt x="3084" y="326"/>
                </a:lnTo>
                <a:lnTo>
                  <a:pt x="3091" y="326"/>
                </a:lnTo>
                <a:lnTo>
                  <a:pt x="3091" y="319"/>
                </a:lnTo>
                <a:lnTo>
                  <a:pt x="3104" y="319"/>
                </a:lnTo>
                <a:lnTo>
                  <a:pt x="3131" y="319"/>
                </a:lnTo>
                <a:lnTo>
                  <a:pt x="3131" y="313"/>
                </a:lnTo>
                <a:lnTo>
                  <a:pt x="3131" y="306"/>
                </a:lnTo>
                <a:lnTo>
                  <a:pt x="3165" y="306"/>
                </a:lnTo>
                <a:lnTo>
                  <a:pt x="3198" y="306"/>
                </a:lnTo>
                <a:lnTo>
                  <a:pt x="3198" y="299"/>
                </a:lnTo>
                <a:lnTo>
                  <a:pt x="3205" y="299"/>
                </a:lnTo>
                <a:lnTo>
                  <a:pt x="3218" y="299"/>
                </a:lnTo>
                <a:lnTo>
                  <a:pt x="3218" y="293"/>
                </a:lnTo>
                <a:lnTo>
                  <a:pt x="3245" y="293"/>
                </a:lnTo>
                <a:lnTo>
                  <a:pt x="3245" y="286"/>
                </a:lnTo>
                <a:lnTo>
                  <a:pt x="3259" y="286"/>
                </a:lnTo>
                <a:lnTo>
                  <a:pt x="3266" y="286"/>
                </a:lnTo>
                <a:lnTo>
                  <a:pt x="3266" y="279"/>
                </a:lnTo>
                <a:lnTo>
                  <a:pt x="3272" y="279"/>
                </a:lnTo>
                <a:lnTo>
                  <a:pt x="3272" y="273"/>
                </a:lnTo>
                <a:lnTo>
                  <a:pt x="3279" y="273"/>
                </a:lnTo>
                <a:lnTo>
                  <a:pt x="3286" y="273"/>
                </a:lnTo>
                <a:lnTo>
                  <a:pt x="3286" y="266"/>
                </a:lnTo>
                <a:lnTo>
                  <a:pt x="3293" y="266"/>
                </a:lnTo>
                <a:lnTo>
                  <a:pt x="3333" y="266"/>
                </a:lnTo>
                <a:lnTo>
                  <a:pt x="3333" y="259"/>
                </a:lnTo>
                <a:lnTo>
                  <a:pt x="3353" y="259"/>
                </a:lnTo>
                <a:lnTo>
                  <a:pt x="3353" y="253"/>
                </a:lnTo>
                <a:lnTo>
                  <a:pt x="3360" y="253"/>
                </a:lnTo>
                <a:lnTo>
                  <a:pt x="3360" y="246"/>
                </a:lnTo>
                <a:lnTo>
                  <a:pt x="3387" y="246"/>
                </a:lnTo>
                <a:lnTo>
                  <a:pt x="3387" y="240"/>
                </a:lnTo>
                <a:lnTo>
                  <a:pt x="3400" y="240"/>
                </a:lnTo>
                <a:lnTo>
                  <a:pt x="3400" y="233"/>
                </a:lnTo>
                <a:lnTo>
                  <a:pt x="3414" y="233"/>
                </a:lnTo>
                <a:lnTo>
                  <a:pt x="3414" y="226"/>
                </a:lnTo>
                <a:lnTo>
                  <a:pt x="3420" y="226"/>
                </a:lnTo>
                <a:lnTo>
                  <a:pt x="3427" y="226"/>
                </a:lnTo>
                <a:lnTo>
                  <a:pt x="3427" y="220"/>
                </a:lnTo>
                <a:lnTo>
                  <a:pt x="3427" y="213"/>
                </a:lnTo>
                <a:lnTo>
                  <a:pt x="3434" y="213"/>
                </a:lnTo>
                <a:lnTo>
                  <a:pt x="3434" y="206"/>
                </a:lnTo>
                <a:lnTo>
                  <a:pt x="3454" y="206"/>
                </a:lnTo>
                <a:lnTo>
                  <a:pt x="3454" y="200"/>
                </a:lnTo>
                <a:lnTo>
                  <a:pt x="3454" y="193"/>
                </a:lnTo>
                <a:lnTo>
                  <a:pt x="3474" y="193"/>
                </a:lnTo>
                <a:lnTo>
                  <a:pt x="3474" y="186"/>
                </a:lnTo>
                <a:lnTo>
                  <a:pt x="3481" y="186"/>
                </a:lnTo>
                <a:lnTo>
                  <a:pt x="3481" y="180"/>
                </a:lnTo>
                <a:lnTo>
                  <a:pt x="3501" y="180"/>
                </a:lnTo>
                <a:lnTo>
                  <a:pt x="3515" y="180"/>
                </a:lnTo>
                <a:lnTo>
                  <a:pt x="3515" y="166"/>
                </a:lnTo>
                <a:lnTo>
                  <a:pt x="3528" y="166"/>
                </a:lnTo>
                <a:lnTo>
                  <a:pt x="3528" y="160"/>
                </a:lnTo>
                <a:lnTo>
                  <a:pt x="3535" y="160"/>
                </a:lnTo>
                <a:lnTo>
                  <a:pt x="3542" y="160"/>
                </a:lnTo>
                <a:lnTo>
                  <a:pt x="3542" y="153"/>
                </a:lnTo>
                <a:lnTo>
                  <a:pt x="3548" y="153"/>
                </a:lnTo>
                <a:lnTo>
                  <a:pt x="3548" y="147"/>
                </a:lnTo>
                <a:lnTo>
                  <a:pt x="3562" y="147"/>
                </a:lnTo>
                <a:lnTo>
                  <a:pt x="3562" y="140"/>
                </a:lnTo>
                <a:lnTo>
                  <a:pt x="3575" y="140"/>
                </a:lnTo>
                <a:lnTo>
                  <a:pt x="3575" y="133"/>
                </a:lnTo>
                <a:lnTo>
                  <a:pt x="3582" y="133"/>
                </a:lnTo>
                <a:lnTo>
                  <a:pt x="3582" y="127"/>
                </a:lnTo>
                <a:lnTo>
                  <a:pt x="3596" y="127"/>
                </a:lnTo>
                <a:lnTo>
                  <a:pt x="3602" y="127"/>
                </a:lnTo>
                <a:lnTo>
                  <a:pt x="3602" y="120"/>
                </a:lnTo>
                <a:lnTo>
                  <a:pt x="3649" y="120"/>
                </a:lnTo>
                <a:lnTo>
                  <a:pt x="3649" y="113"/>
                </a:lnTo>
                <a:lnTo>
                  <a:pt x="3670" y="113"/>
                </a:lnTo>
                <a:lnTo>
                  <a:pt x="3670" y="107"/>
                </a:lnTo>
                <a:lnTo>
                  <a:pt x="3683" y="107"/>
                </a:lnTo>
                <a:lnTo>
                  <a:pt x="3683" y="100"/>
                </a:lnTo>
                <a:lnTo>
                  <a:pt x="3717" y="100"/>
                </a:lnTo>
                <a:lnTo>
                  <a:pt x="3717" y="93"/>
                </a:lnTo>
                <a:lnTo>
                  <a:pt x="3730" y="93"/>
                </a:lnTo>
                <a:lnTo>
                  <a:pt x="3730" y="87"/>
                </a:lnTo>
                <a:lnTo>
                  <a:pt x="3737" y="87"/>
                </a:lnTo>
                <a:lnTo>
                  <a:pt x="3737" y="80"/>
                </a:lnTo>
                <a:lnTo>
                  <a:pt x="3744" y="80"/>
                </a:lnTo>
                <a:lnTo>
                  <a:pt x="3757" y="80"/>
                </a:lnTo>
                <a:lnTo>
                  <a:pt x="3757" y="73"/>
                </a:lnTo>
                <a:lnTo>
                  <a:pt x="3771" y="73"/>
                </a:lnTo>
                <a:lnTo>
                  <a:pt x="3771" y="67"/>
                </a:lnTo>
                <a:lnTo>
                  <a:pt x="3784" y="67"/>
                </a:lnTo>
                <a:lnTo>
                  <a:pt x="3784" y="60"/>
                </a:lnTo>
                <a:lnTo>
                  <a:pt x="3824" y="60"/>
                </a:lnTo>
                <a:lnTo>
                  <a:pt x="3824" y="54"/>
                </a:lnTo>
                <a:lnTo>
                  <a:pt x="3831" y="54"/>
                </a:lnTo>
                <a:lnTo>
                  <a:pt x="3831" y="47"/>
                </a:lnTo>
                <a:lnTo>
                  <a:pt x="3838" y="47"/>
                </a:lnTo>
                <a:lnTo>
                  <a:pt x="3838" y="40"/>
                </a:lnTo>
                <a:lnTo>
                  <a:pt x="3845" y="40"/>
                </a:lnTo>
                <a:lnTo>
                  <a:pt x="3845" y="34"/>
                </a:lnTo>
                <a:lnTo>
                  <a:pt x="3851" y="34"/>
                </a:lnTo>
                <a:lnTo>
                  <a:pt x="3851" y="27"/>
                </a:lnTo>
                <a:lnTo>
                  <a:pt x="3865" y="27"/>
                </a:lnTo>
                <a:lnTo>
                  <a:pt x="3865" y="20"/>
                </a:lnTo>
                <a:lnTo>
                  <a:pt x="3878" y="20"/>
                </a:lnTo>
                <a:lnTo>
                  <a:pt x="3878" y="14"/>
                </a:lnTo>
                <a:lnTo>
                  <a:pt x="3905" y="14"/>
                </a:lnTo>
                <a:lnTo>
                  <a:pt x="3905" y="7"/>
                </a:lnTo>
                <a:lnTo>
                  <a:pt x="3905" y="0"/>
                </a:lnTo>
                <a:lnTo>
                  <a:pt x="3912" y="0"/>
                </a:lnTo>
              </a:path>
            </a:pathLst>
          </a:custGeom>
          <a:noFill/>
          <a:ln w="25400">
            <a:solidFill>
              <a:srgbClr val="FF9900"/>
            </a:solidFill>
            <a:round/>
            <a:headEnd/>
            <a:tailEnd/>
          </a:ln>
        </p:spPr>
        <p:txBody>
          <a:bodyPr/>
          <a:lstStyle/>
          <a:p>
            <a:endParaRPr lang="es-ES"/>
          </a:p>
        </p:txBody>
      </p:sp>
      <p:sp>
        <p:nvSpPr>
          <p:cNvPr id="36" name="Freeform 36"/>
          <p:cNvSpPr>
            <a:spLocks/>
          </p:cNvSpPr>
          <p:nvPr/>
        </p:nvSpPr>
        <p:spPr bwMode="auto">
          <a:xfrm>
            <a:off x="2397175" y="3126532"/>
            <a:ext cx="6210300" cy="2287588"/>
          </a:xfrm>
          <a:custGeom>
            <a:avLst/>
            <a:gdLst>
              <a:gd name="T0" fmla="*/ 171370632 w 3912"/>
              <a:gd name="T1" fmla="*/ 2147483647 h 1441"/>
              <a:gd name="T2" fmla="*/ 307459085 w 3912"/>
              <a:gd name="T3" fmla="*/ 2147483647 h 1441"/>
              <a:gd name="T4" fmla="*/ 357862197 w 3912"/>
              <a:gd name="T5" fmla="*/ 2147483647 h 1441"/>
              <a:gd name="T6" fmla="*/ 390625014 w 3912"/>
              <a:gd name="T7" fmla="*/ 2147483647 h 1441"/>
              <a:gd name="T8" fmla="*/ 476310405 w 3912"/>
              <a:gd name="T9" fmla="*/ 2147483647 h 1441"/>
              <a:gd name="T10" fmla="*/ 526713517 w 3912"/>
              <a:gd name="T11" fmla="*/ 2147483647 h 1441"/>
              <a:gd name="T12" fmla="*/ 662801920 w 3912"/>
              <a:gd name="T13" fmla="*/ 2147483647 h 1441"/>
              <a:gd name="T14" fmla="*/ 763608145 w 3912"/>
              <a:gd name="T15" fmla="*/ 2147483647 h 1441"/>
              <a:gd name="T16" fmla="*/ 831651553 w 3912"/>
              <a:gd name="T17" fmla="*/ 2147483647 h 1441"/>
              <a:gd name="T18" fmla="*/ 950099860 w 3912"/>
              <a:gd name="T19" fmla="*/ 2147483647 h 1441"/>
              <a:gd name="T20" fmla="*/ 1053425446 w 3912"/>
              <a:gd name="T21" fmla="*/ 2147483647 h 1441"/>
              <a:gd name="T22" fmla="*/ 1121470442 w 3912"/>
              <a:gd name="T23" fmla="*/ 2147483647 h 1441"/>
              <a:gd name="T24" fmla="*/ 1257557258 w 3912"/>
              <a:gd name="T25" fmla="*/ 2147483647 h 1441"/>
              <a:gd name="T26" fmla="*/ 1393647249 w 3912"/>
              <a:gd name="T27" fmla="*/ 2147483647 h 1441"/>
              <a:gd name="T28" fmla="*/ 1494453474 w 3912"/>
              <a:gd name="T29" fmla="*/ 2147483647 h 1441"/>
              <a:gd name="T30" fmla="*/ 1663303107 w 3912"/>
              <a:gd name="T31" fmla="*/ 2147483647 h 1441"/>
              <a:gd name="T32" fmla="*/ 1766630678 w 3912"/>
              <a:gd name="T33" fmla="*/ 2147483647 h 1441"/>
              <a:gd name="T34" fmla="*/ 2053928419 w 3912"/>
              <a:gd name="T35" fmla="*/ 2147483647 h 1441"/>
              <a:gd name="T36" fmla="*/ 2147483647 w 3912"/>
              <a:gd name="T37" fmla="*/ 2147483647 h 1441"/>
              <a:gd name="T38" fmla="*/ 2147483647 w 3912"/>
              <a:gd name="T39" fmla="*/ 2147483647 h 1441"/>
              <a:gd name="T40" fmla="*/ 2147483647 w 3912"/>
              <a:gd name="T41" fmla="*/ 2147483647 h 1441"/>
              <a:gd name="T42" fmla="*/ 2147483647 w 3912"/>
              <a:gd name="T43" fmla="*/ 2147483647 h 1441"/>
              <a:gd name="T44" fmla="*/ 2147483647 w 3912"/>
              <a:gd name="T45" fmla="*/ 2147483647 h 1441"/>
              <a:gd name="T46" fmla="*/ 2147483647 w 3912"/>
              <a:gd name="T47" fmla="*/ 2147483647 h 1441"/>
              <a:gd name="T48" fmla="*/ 2147483647 w 3912"/>
              <a:gd name="T49" fmla="*/ 2147483647 h 1441"/>
              <a:gd name="T50" fmla="*/ 2147483647 w 3912"/>
              <a:gd name="T51" fmla="*/ 2147483647 h 1441"/>
              <a:gd name="T52" fmla="*/ 2147483647 w 3912"/>
              <a:gd name="T53" fmla="*/ 2147483647 h 1441"/>
              <a:gd name="T54" fmla="*/ 2147483647 w 3912"/>
              <a:gd name="T55" fmla="*/ 2147483647 h 1441"/>
              <a:gd name="T56" fmla="*/ 2147483647 w 3912"/>
              <a:gd name="T57" fmla="*/ 2142133349 h 1441"/>
              <a:gd name="T58" fmla="*/ 2147483647 w 3912"/>
              <a:gd name="T59" fmla="*/ 2091730230 h 1441"/>
              <a:gd name="T60" fmla="*/ 2147483647 w 3912"/>
              <a:gd name="T61" fmla="*/ 2023686813 h 1441"/>
              <a:gd name="T62" fmla="*/ 2147483647 w 3912"/>
              <a:gd name="T63" fmla="*/ 1975803056 h 1441"/>
              <a:gd name="T64" fmla="*/ 2147483647 w 3912"/>
              <a:gd name="T65" fmla="*/ 1925399937 h 1441"/>
              <a:gd name="T66" fmla="*/ 2147483647 w 3912"/>
              <a:gd name="T67" fmla="*/ 1874996818 h 1441"/>
              <a:gd name="T68" fmla="*/ 2147483647 w 3912"/>
              <a:gd name="T69" fmla="*/ 1806953401 h 1441"/>
              <a:gd name="T70" fmla="*/ 2147483647 w 3912"/>
              <a:gd name="T71" fmla="*/ 1756550282 h 1441"/>
              <a:gd name="T72" fmla="*/ 2147483647 w 3912"/>
              <a:gd name="T73" fmla="*/ 1691026228 h 1441"/>
              <a:gd name="T74" fmla="*/ 2147483647 w 3912"/>
              <a:gd name="T75" fmla="*/ 1640622712 h 1441"/>
              <a:gd name="T76" fmla="*/ 2147483647 w 3912"/>
              <a:gd name="T77" fmla="*/ 1590219593 h 1441"/>
              <a:gd name="T78" fmla="*/ 2147483647 w 3912"/>
              <a:gd name="T79" fmla="*/ 1522174589 h 1441"/>
              <a:gd name="T80" fmla="*/ 2147483647 w 3912"/>
              <a:gd name="T81" fmla="*/ 1471771470 h 1441"/>
              <a:gd name="T82" fmla="*/ 2147483647 w 3912"/>
              <a:gd name="T83" fmla="*/ 1421368351 h 1441"/>
              <a:gd name="T84" fmla="*/ 2147483647 w 3912"/>
              <a:gd name="T85" fmla="*/ 1355844296 h 1441"/>
              <a:gd name="T86" fmla="*/ 2147483647 w 3912"/>
              <a:gd name="T87" fmla="*/ 1287800879 h 1441"/>
              <a:gd name="T88" fmla="*/ 2147483647 w 3912"/>
              <a:gd name="T89" fmla="*/ 1237397761 h 1441"/>
              <a:gd name="T90" fmla="*/ 2147483647 w 3912"/>
              <a:gd name="T91" fmla="*/ 1171873706 h 1441"/>
              <a:gd name="T92" fmla="*/ 2147483647 w 3912"/>
              <a:gd name="T93" fmla="*/ 1121470587 h 1441"/>
              <a:gd name="T94" fmla="*/ 2147483647 w 3912"/>
              <a:gd name="T95" fmla="*/ 1071067468 h 1441"/>
              <a:gd name="T96" fmla="*/ 2147483647 w 3912"/>
              <a:gd name="T97" fmla="*/ 1020664349 h 1441"/>
              <a:gd name="T98" fmla="*/ 2147483647 w 3912"/>
              <a:gd name="T99" fmla="*/ 952619345 h 1441"/>
              <a:gd name="T100" fmla="*/ 2147483647 w 3912"/>
              <a:gd name="T101" fmla="*/ 902216226 h 1441"/>
              <a:gd name="T102" fmla="*/ 2147483647 w 3912"/>
              <a:gd name="T103" fmla="*/ 851813107 h 1441"/>
              <a:gd name="T104" fmla="*/ 2147483647 w 3912"/>
              <a:gd name="T105" fmla="*/ 786288854 h 1441"/>
              <a:gd name="T106" fmla="*/ 2147483647 w 3912"/>
              <a:gd name="T107" fmla="*/ 718245437 h 1441"/>
              <a:gd name="T108" fmla="*/ 2147483647 w 3912"/>
              <a:gd name="T109" fmla="*/ 667842318 h 1441"/>
              <a:gd name="T110" fmla="*/ 2147483647 w 3912"/>
              <a:gd name="T111" fmla="*/ 602318263 h 1441"/>
              <a:gd name="T112" fmla="*/ 2147483647 w 3912"/>
              <a:gd name="T113" fmla="*/ 534273259 h 1441"/>
              <a:gd name="T114" fmla="*/ 2147483647 w 3912"/>
              <a:gd name="T115" fmla="*/ 451108907 h 1441"/>
              <a:gd name="T116" fmla="*/ 2147483647 w 3912"/>
              <a:gd name="T117" fmla="*/ 367942867 h 1441"/>
              <a:gd name="T118" fmla="*/ 2147483647 w 3912"/>
              <a:gd name="T119" fmla="*/ 282257565 h 1441"/>
              <a:gd name="T120" fmla="*/ 2147483647 w 3912"/>
              <a:gd name="T121" fmla="*/ 183972227 h 1441"/>
              <a:gd name="T122" fmla="*/ 2147483647 w 3912"/>
              <a:gd name="T123" fmla="*/ 65524079 h 1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2"/>
              <a:gd name="T187" fmla="*/ 0 h 1441"/>
              <a:gd name="T188" fmla="*/ 3912 w 3912"/>
              <a:gd name="T189" fmla="*/ 1441 h 14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2" h="1441">
                <a:moveTo>
                  <a:pt x="0" y="1441"/>
                </a:moveTo>
                <a:lnTo>
                  <a:pt x="14" y="1441"/>
                </a:lnTo>
                <a:lnTo>
                  <a:pt x="27" y="1441"/>
                </a:lnTo>
                <a:lnTo>
                  <a:pt x="34" y="1441"/>
                </a:lnTo>
                <a:lnTo>
                  <a:pt x="34" y="1435"/>
                </a:lnTo>
                <a:lnTo>
                  <a:pt x="34" y="1428"/>
                </a:lnTo>
                <a:lnTo>
                  <a:pt x="61" y="1428"/>
                </a:lnTo>
                <a:lnTo>
                  <a:pt x="61" y="1421"/>
                </a:lnTo>
                <a:lnTo>
                  <a:pt x="68" y="1421"/>
                </a:lnTo>
                <a:lnTo>
                  <a:pt x="75" y="1421"/>
                </a:lnTo>
                <a:lnTo>
                  <a:pt x="75" y="1415"/>
                </a:lnTo>
                <a:lnTo>
                  <a:pt x="81" y="1415"/>
                </a:lnTo>
                <a:lnTo>
                  <a:pt x="88" y="1415"/>
                </a:lnTo>
                <a:lnTo>
                  <a:pt x="88" y="1408"/>
                </a:lnTo>
                <a:lnTo>
                  <a:pt x="108" y="1408"/>
                </a:lnTo>
                <a:lnTo>
                  <a:pt x="122" y="1408"/>
                </a:lnTo>
                <a:lnTo>
                  <a:pt x="122" y="1401"/>
                </a:lnTo>
                <a:lnTo>
                  <a:pt x="128" y="1401"/>
                </a:lnTo>
                <a:lnTo>
                  <a:pt x="128" y="1395"/>
                </a:lnTo>
                <a:lnTo>
                  <a:pt x="135" y="1395"/>
                </a:lnTo>
                <a:lnTo>
                  <a:pt x="135" y="1388"/>
                </a:lnTo>
                <a:lnTo>
                  <a:pt x="135" y="1381"/>
                </a:lnTo>
                <a:lnTo>
                  <a:pt x="142" y="1381"/>
                </a:lnTo>
                <a:lnTo>
                  <a:pt x="142" y="1375"/>
                </a:lnTo>
                <a:lnTo>
                  <a:pt x="149" y="1375"/>
                </a:lnTo>
                <a:lnTo>
                  <a:pt x="149" y="1368"/>
                </a:lnTo>
                <a:lnTo>
                  <a:pt x="155" y="1368"/>
                </a:lnTo>
                <a:lnTo>
                  <a:pt x="155" y="1362"/>
                </a:lnTo>
                <a:lnTo>
                  <a:pt x="155" y="1355"/>
                </a:lnTo>
                <a:lnTo>
                  <a:pt x="162" y="1355"/>
                </a:lnTo>
                <a:lnTo>
                  <a:pt x="162" y="1348"/>
                </a:lnTo>
                <a:lnTo>
                  <a:pt x="169" y="1348"/>
                </a:lnTo>
                <a:lnTo>
                  <a:pt x="182" y="1348"/>
                </a:lnTo>
                <a:lnTo>
                  <a:pt x="182" y="1342"/>
                </a:lnTo>
                <a:lnTo>
                  <a:pt x="189" y="1342"/>
                </a:lnTo>
                <a:lnTo>
                  <a:pt x="189" y="1335"/>
                </a:lnTo>
                <a:lnTo>
                  <a:pt x="196" y="1335"/>
                </a:lnTo>
                <a:lnTo>
                  <a:pt x="196" y="1328"/>
                </a:lnTo>
                <a:lnTo>
                  <a:pt x="202" y="1328"/>
                </a:lnTo>
                <a:lnTo>
                  <a:pt x="209" y="1328"/>
                </a:lnTo>
                <a:lnTo>
                  <a:pt x="209" y="1322"/>
                </a:lnTo>
                <a:lnTo>
                  <a:pt x="209" y="1315"/>
                </a:lnTo>
                <a:lnTo>
                  <a:pt x="216" y="1315"/>
                </a:lnTo>
                <a:lnTo>
                  <a:pt x="236" y="1315"/>
                </a:lnTo>
                <a:lnTo>
                  <a:pt x="236" y="1308"/>
                </a:lnTo>
                <a:lnTo>
                  <a:pt x="250" y="1308"/>
                </a:lnTo>
                <a:lnTo>
                  <a:pt x="250" y="1302"/>
                </a:lnTo>
                <a:lnTo>
                  <a:pt x="256" y="1302"/>
                </a:lnTo>
                <a:lnTo>
                  <a:pt x="263" y="1302"/>
                </a:lnTo>
                <a:lnTo>
                  <a:pt x="263" y="1295"/>
                </a:lnTo>
                <a:lnTo>
                  <a:pt x="276" y="1295"/>
                </a:lnTo>
                <a:lnTo>
                  <a:pt x="276" y="1288"/>
                </a:lnTo>
                <a:lnTo>
                  <a:pt x="283" y="1288"/>
                </a:lnTo>
                <a:lnTo>
                  <a:pt x="283" y="1282"/>
                </a:lnTo>
                <a:lnTo>
                  <a:pt x="290" y="1282"/>
                </a:lnTo>
                <a:lnTo>
                  <a:pt x="290" y="1275"/>
                </a:lnTo>
                <a:lnTo>
                  <a:pt x="297" y="1275"/>
                </a:lnTo>
                <a:lnTo>
                  <a:pt x="303" y="1275"/>
                </a:lnTo>
                <a:lnTo>
                  <a:pt x="310" y="1275"/>
                </a:lnTo>
                <a:lnTo>
                  <a:pt x="310" y="1268"/>
                </a:lnTo>
                <a:lnTo>
                  <a:pt x="317" y="1268"/>
                </a:lnTo>
                <a:lnTo>
                  <a:pt x="324" y="1268"/>
                </a:lnTo>
                <a:lnTo>
                  <a:pt x="324" y="1262"/>
                </a:lnTo>
                <a:lnTo>
                  <a:pt x="330" y="1262"/>
                </a:lnTo>
                <a:lnTo>
                  <a:pt x="330" y="1255"/>
                </a:lnTo>
                <a:lnTo>
                  <a:pt x="337" y="1255"/>
                </a:lnTo>
                <a:lnTo>
                  <a:pt x="337" y="1249"/>
                </a:lnTo>
                <a:lnTo>
                  <a:pt x="344" y="1249"/>
                </a:lnTo>
                <a:lnTo>
                  <a:pt x="344" y="1242"/>
                </a:lnTo>
                <a:lnTo>
                  <a:pt x="357" y="1242"/>
                </a:lnTo>
                <a:lnTo>
                  <a:pt x="357" y="1235"/>
                </a:lnTo>
                <a:lnTo>
                  <a:pt x="371" y="1235"/>
                </a:lnTo>
                <a:lnTo>
                  <a:pt x="377" y="1235"/>
                </a:lnTo>
                <a:lnTo>
                  <a:pt x="377" y="1229"/>
                </a:lnTo>
                <a:lnTo>
                  <a:pt x="384" y="1229"/>
                </a:lnTo>
                <a:lnTo>
                  <a:pt x="384" y="1222"/>
                </a:lnTo>
                <a:lnTo>
                  <a:pt x="391" y="1222"/>
                </a:lnTo>
                <a:lnTo>
                  <a:pt x="398" y="1222"/>
                </a:lnTo>
                <a:lnTo>
                  <a:pt x="398" y="1215"/>
                </a:lnTo>
                <a:lnTo>
                  <a:pt x="404" y="1215"/>
                </a:lnTo>
                <a:lnTo>
                  <a:pt x="411" y="1215"/>
                </a:lnTo>
                <a:lnTo>
                  <a:pt x="418" y="1215"/>
                </a:lnTo>
                <a:lnTo>
                  <a:pt x="418" y="1209"/>
                </a:lnTo>
                <a:lnTo>
                  <a:pt x="425" y="1209"/>
                </a:lnTo>
                <a:lnTo>
                  <a:pt x="431" y="1209"/>
                </a:lnTo>
                <a:lnTo>
                  <a:pt x="431" y="1202"/>
                </a:lnTo>
                <a:lnTo>
                  <a:pt x="438" y="1202"/>
                </a:lnTo>
                <a:lnTo>
                  <a:pt x="438" y="1195"/>
                </a:lnTo>
                <a:lnTo>
                  <a:pt x="445" y="1195"/>
                </a:lnTo>
                <a:lnTo>
                  <a:pt x="445" y="1189"/>
                </a:lnTo>
                <a:lnTo>
                  <a:pt x="452" y="1189"/>
                </a:lnTo>
                <a:lnTo>
                  <a:pt x="458" y="1189"/>
                </a:lnTo>
                <a:lnTo>
                  <a:pt x="458" y="1182"/>
                </a:lnTo>
                <a:lnTo>
                  <a:pt x="465" y="1182"/>
                </a:lnTo>
                <a:lnTo>
                  <a:pt x="478" y="1182"/>
                </a:lnTo>
                <a:lnTo>
                  <a:pt x="478" y="1175"/>
                </a:lnTo>
                <a:lnTo>
                  <a:pt x="485" y="1175"/>
                </a:lnTo>
                <a:lnTo>
                  <a:pt x="485" y="1169"/>
                </a:lnTo>
                <a:lnTo>
                  <a:pt x="499" y="1169"/>
                </a:lnTo>
                <a:lnTo>
                  <a:pt x="505" y="1169"/>
                </a:lnTo>
                <a:lnTo>
                  <a:pt x="519" y="1169"/>
                </a:lnTo>
                <a:lnTo>
                  <a:pt x="519" y="1162"/>
                </a:lnTo>
                <a:lnTo>
                  <a:pt x="532" y="1162"/>
                </a:lnTo>
                <a:lnTo>
                  <a:pt x="539" y="1162"/>
                </a:lnTo>
                <a:lnTo>
                  <a:pt x="539" y="1156"/>
                </a:lnTo>
                <a:lnTo>
                  <a:pt x="553" y="1156"/>
                </a:lnTo>
                <a:lnTo>
                  <a:pt x="553" y="1149"/>
                </a:lnTo>
                <a:lnTo>
                  <a:pt x="559" y="1149"/>
                </a:lnTo>
                <a:lnTo>
                  <a:pt x="566" y="1149"/>
                </a:lnTo>
                <a:lnTo>
                  <a:pt x="573" y="1149"/>
                </a:lnTo>
                <a:lnTo>
                  <a:pt x="573" y="1142"/>
                </a:lnTo>
                <a:lnTo>
                  <a:pt x="586" y="1142"/>
                </a:lnTo>
                <a:lnTo>
                  <a:pt x="586" y="1136"/>
                </a:lnTo>
                <a:lnTo>
                  <a:pt x="593" y="1136"/>
                </a:lnTo>
                <a:lnTo>
                  <a:pt x="593" y="1129"/>
                </a:lnTo>
                <a:lnTo>
                  <a:pt x="606" y="1129"/>
                </a:lnTo>
                <a:lnTo>
                  <a:pt x="620" y="1129"/>
                </a:lnTo>
                <a:lnTo>
                  <a:pt x="620" y="1122"/>
                </a:lnTo>
                <a:lnTo>
                  <a:pt x="640" y="1122"/>
                </a:lnTo>
                <a:lnTo>
                  <a:pt x="647" y="1122"/>
                </a:lnTo>
                <a:lnTo>
                  <a:pt x="647" y="1116"/>
                </a:lnTo>
                <a:lnTo>
                  <a:pt x="653" y="1116"/>
                </a:lnTo>
                <a:lnTo>
                  <a:pt x="660" y="1116"/>
                </a:lnTo>
                <a:lnTo>
                  <a:pt x="660" y="1109"/>
                </a:lnTo>
                <a:lnTo>
                  <a:pt x="667" y="1109"/>
                </a:lnTo>
                <a:lnTo>
                  <a:pt x="680" y="1109"/>
                </a:lnTo>
                <a:lnTo>
                  <a:pt x="680" y="1102"/>
                </a:lnTo>
                <a:lnTo>
                  <a:pt x="687" y="1102"/>
                </a:lnTo>
                <a:lnTo>
                  <a:pt x="694" y="1102"/>
                </a:lnTo>
                <a:lnTo>
                  <a:pt x="694" y="1096"/>
                </a:lnTo>
                <a:lnTo>
                  <a:pt x="701" y="1096"/>
                </a:lnTo>
                <a:lnTo>
                  <a:pt x="707" y="1096"/>
                </a:lnTo>
                <a:lnTo>
                  <a:pt x="707" y="1089"/>
                </a:lnTo>
                <a:lnTo>
                  <a:pt x="734" y="1089"/>
                </a:lnTo>
                <a:lnTo>
                  <a:pt x="741" y="1089"/>
                </a:lnTo>
                <a:lnTo>
                  <a:pt x="741" y="1082"/>
                </a:lnTo>
                <a:lnTo>
                  <a:pt x="781" y="1082"/>
                </a:lnTo>
                <a:lnTo>
                  <a:pt x="788" y="1082"/>
                </a:lnTo>
                <a:lnTo>
                  <a:pt x="788" y="1076"/>
                </a:lnTo>
                <a:lnTo>
                  <a:pt x="802" y="1076"/>
                </a:lnTo>
                <a:lnTo>
                  <a:pt x="815" y="1076"/>
                </a:lnTo>
                <a:lnTo>
                  <a:pt x="815" y="1069"/>
                </a:lnTo>
                <a:lnTo>
                  <a:pt x="815" y="1063"/>
                </a:lnTo>
                <a:lnTo>
                  <a:pt x="829" y="1063"/>
                </a:lnTo>
                <a:lnTo>
                  <a:pt x="842" y="1063"/>
                </a:lnTo>
                <a:lnTo>
                  <a:pt x="842" y="1056"/>
                </a:lnTo>
                <a:lnTo>
                  <a:pt x="855" y="1056"/>
                </a:lnTo>
                <a:lnTo>
                  <a:pt x="882" y="1056"/>
                </a:lnTo>
                <a:lnTo>
                  <a:pt x="882" y="1049"/>
                </a:lnTo>
                <a:lnTo>
                  <a:pt x="889" y="1049"/>
                </a:lnTo>
                <a:lnTo>
                  <a:pt x="889" y="1043"/>
                </a:lnTo>
                <a:lnTo>
                  <a:pt x="909" y="1043"/>
                </a:lnTo>
                <a:lnTo>
                  <a:pt x="936" y="1043"/>
                </a:lnTo>
                <a:lnTo>
                  <a:pt x="936" y="1036"/>
                </a:lnTo>
                <a:lnTo>
                  <a:pt x="943" y="1036"/>
                </a:lnTo>
                <a:lnTo>
                  <a:pt x="943" y="1029"/>
                </a:lnTo>
                <a:lnTo>
                  <a:pt x="977" y="1029"/>
                </a:lnTo>
                <a:lnTo>
                  <a:pt x="977" y="1023"/>
                </a:lnTo>
                <a:lnTo>
                  <a:pt x="983" y="1023"/>
                </a:lnTo>
                <a:lnTo>
                  <a:pt x="983" y="1016"/>
                </a:lnTo>
                <a:lnTo>
                  <a:pt x="997" y="1016"/>
                </a:lnTo>
                <a:lnTo>
                  <a:pt x="1004" y="1016"/>
                </a:lnTo>
                <a:lnTo>
                  <a:pt x="1004" y="1009"/>
                </a:lnTo>
                <a:lnTo>
                  <a:pt x="1010" y="1009"/>
                </a:lnTo>
                <a:lnTo>
                  <a:pt x="1010" y="1003"/>
                </a:lnTo>
                <a:lnTo>
                  <a:pt x="1017" y="1003"/>
                </a:lnTo>
                <a:lnTo>
                  <a:pt x="1017" y="996"/>
                </a:lnTo>
                <a:lnTo>
                  <a:pt x="1024" y="996"/>
                </a:lnTo>
                <a:lnTo>
                  <a:pt x="1024" y="989"/>
                </a:lnTo>
                <a:lnTo>
                  <a:pt x="1031" y="989"/>
                </a:lnTo>
                <a:lnTo>
                  <a:pt x="1037" y="989"/>
                </a:lnTo>
                <a:lnTo>
                  <a:pt x="1037" y="983"/>
                </a:lnTo>
                <a:lnTo>
                  <a:pt x="1044" y="983"/>
                </a:lnTo>
                <a:lnTo>
                  <a:pt x="1051" y="983"/>
                </a:lnTo>
                <a:lnTo>
                  <a:pt x="1051" y="976"/>
                </a:lnTo>
                <a:lnTo>
                  <a:pt x="1057" y="976"/>
                </a:lnTo>
                <a:lnTo>
                  <a:pt x="1064" y="976"/>
                </a:lnTo>
                <a:lnTo>
                  <a:pt x="1071" y="976"/>
                </a:lnTo>
                <a:lnTo>
                  <a:pt x="1071" y="970"/>
                </a:lnTo>
                <a:lnTo>
                  <a:pt x="1084" y="970"/>
                </a:lnTo>
                <a:lnTo>
                  <a:pt x="1091" y="970"/>
                </a:lnTo>
                <a:lnTo>
                  <a:pt x="1091" y="963"/>
                </a:lnTo>
                <a:lnTo>
                  <a:pt x="1111" y="963"/>
                </a:lnTo>
                <a:lnTo>
                  <a:pt x="1111" y="956"/>
                </a:lnTo>
                <a:lnTo>
                  <a:pt x="1118" y="956"/>
                </a:lnTo>
                <a:lnTo>
                  <a:pt x="1118" y="950"/>
                </a:lnTo>
                <a:lnTo>
                  <a:pt x="1125" y="950"/>
                </a:lnTo>
                <a:lnTo>
                  <a:pt x="1138" y="950"/>
                </a:lnTo>
                <a:lnTo>
                  <a:pt x="1138" y="943"/>
                </a:lnTo>
                <a:lnTo>
                  <a:pt x="1158" y="943"/>
                </a:lnTo>
                <a:lnTo>
                  <a:pt x="1165" y="943"/>
                </a:lnTo>
                <a:lnTo>
                  <a:pt x="1172" y="943"/>
                </a:lnTo>
                <a:lnTo>
                  <a:pt x="1172" y="936"/>
                </a:lnTo>
                <a:lnTo>
                  <a:pt x="1192" y="936"/>
                </a:lnTo>
                <a:lnTo>
                  <a:pt x="1192" y="930"/>
                </a:lnTo>
                <a:lnTo>
                  <a:pt x="1199" y="930"/>
                </a:lnTo>
                <a:lnTo>
                  <a:pt x="1199" y="923"/>
                </a:lnTo>
                <a:lnTo>
                  <a:pt x="1206" y="923"/>
                </a:lnTo>
                <a:lnTo>
                  <a:pt x="1206" y="916"/>
                </a:lnTo>
                <a:lnTo>
                  <a:pt x="1219" y="916"/>
                </a:lnTo>
                <a:lnTo>
                  <a:pt x="1226" y="916"/>
                </a:lnTo>
                <a:lnTo>
                  <a:pt x="1226" y="910"/>
                </a:lnTo>
                <a:lnTo>
                  <a:pt x="1232" y="910"/>
                </a:lnTo>
                <a:lnTo>
                  <a:pt x="1232" y="903"/>
                </a:lnTo>
                <a:lnTo>
                  <a:pt x="1253" y="903"/>
                </a:lnTo>
                <a:lnTo>
                  <a:pt x="1253" y="896"/>
                </a:lnTo>
                <a:lnTo>
                  <a:pt x="1273" y="896"/>
                </a:lnTo>
                <a:lnTo>
                  <a:pt x="1293" y="896"/>
                </a:lnTo>
                <a:lnTo>
                  <a:pt x="1293" y="890"/>
                </a:lnTo>
                <a:lnTo>
                  <a:pt x="1307" y="890"/>
                </a:lnTo>
                <a:lnTo>
                  <a:pt x="1307" y="883"/>
                </a:lnTo>
                <a:lnTo>
                  <a:pt x="1307" y="877"/>
                </a:lnTo>
                <a:lnTo>
                  <a:pt x="1313" y="877"/>
                </a:lnTo>
                <a:lnTo>
                  <a:pt x="1320" y="877"/>
                </a:lnTo>
                <a:lnTo>
                  <a:pt x="1320" y="870"/>
                </a:lnTo>
                <a:lnTo>
                  <a:pt x="1327" y="870"/>
                </a:lnTo>
                <a:lnTo>
                  <a:pt x="1327" y="863"/>
                </a:lnTo>
                <a:lnTo>
                  <a:pt x="1333" y="863"/>
                </a:lnTo>
                <a:lnTo>
                  <a:pt x="1347" y="863"/>
                </a:lnTo>
                <a:lnTo>
                  <a:pt x="1354" y="863"/>
                </a:lnTo>
                <a:lnTo>
                  <a:pt x="1354" y="857"/>
                </a:lnTo>
                <a:lnTo>
                  <a:pt x="1360" y="857"/>
                </a:lnTo>
                <a:lnTo>
                  <a:pt x="1360" y="850"/>
                </a:lnTo>
                <a:lnTo>
                  <a:pt x="1374" y="850"/>
                </a:lnTo>
                <a:lnTo>
                  <a:pt x="1381" y="850"/>
                </a:lnTo>
                <a:lnTo>
                  <a:pt x="1381" y="843"/>
                </a:lnTo>
                <a:lnTo>
                  <a:pt x="1394" y="843"/>
                </a:lnTo>
                <a:lnTo>
                  <a:pt x="1394" y="837"/>
                </a:lnTo>
                <a:lnTo>
                  <a:pt x="1401" y="837"/>
                </a:lnTo>
                <a:lnTo>
                  <a:pt x="1408" y="837"/>
                </a:lnTo>
                <a:lnTo>
                  <a:pt x="1414" y="837"/>
                </a:lnTo>
                <a:lnTo>
                  <a:pt x="1414" y="830"/>
                </a:lnTo>
                <a:lnTo>
                  <a:pt x="1421" y="830"/>
                </a:lnTo>
                <a:lnTo>
                  <a:pt x="1421" y="823"/>
                </a:lnTo>
                <a:lnTo>
                  <a:pt x="1434" y="823"/>
                </a:lnTo>
                <a:lnTo>
                  <a:pt x="1448" y="823"/>
                </a:lnTo>
                <a:lnTo>
                  <a:pt x="1448" y="817"/>
                </a:lnTo>
                <a:lnTo>
                  <a:pt x="1461" y="817"/>
                </a:lnTo>
                <a:lnTo>
                  <a:pt x="1475" y="817"/>
                </a:lnTo>
                <a:lnTo>
                  <a:pt x="1475" y="810"/>
                </a:lnTo>
                <a:lnTo>
                  <a:pt x="1482" y="810"/>
                </a:lnTo>
                <a:lnTo>
                  <a:pt x="1482" y="803"/>
                </a:lnTo>
                <a:lnTo>
                  <a:pt x="1488" y="803"/>
                </a:lnTo>
                <a:lnTo>
                  <a:pt x="1502" y="803"/>
                </a:lnTo>
                <a:lnTo>
                  <a:pt x="1502" y="797"/>
                </a:lnTo>
                <a:lnTo>
                  <a:pt x="1508" y="797"/>
                </a:lnTo>
                <a:lnTo>
                  <a:pt x="1515" y="797"/>
                </a:lnTo>
                <a:lnTo>
                  <a:pt x="1515" y="790"/>
                </a:lnTo>
                <a:lnTo>
                  <a:pt x="1529" y="790"/>
                </a:lnTo>
                <a:lnTo>
                  <a:pt x="1529" y="784"/>
                </a:lnTo>
                <a:lnTo>
                  <a:pt x="1542" y="784"/>
                </a:lnTo>
                <a:lnTo>
                  <a:pt x="1542" y="777"/>
                </a:lnTo>
                <a:lnTo>
                  <a:pt x="1549" y="777"/>
                </a:lnTo>
                <a:lnTo>
                  <a:pt x="1562" y="777"/>
                </a:lnTo>
                <a:lnTo>
                  <a:pt x="1562" y="770"/>
                </a:lnTo>
                <a:lnTo>
                  <a:pt x="1569" y="770"/>
                </a:lnTo>
                <a:lnTo>
                  <a:pt x="1583" y="770"/>
                </a:lnTo>
                <a:lnTo>
                  <a:pt x="1583" y="764"/>
                </a:lnTo>
                <a:lnTo>
                  <a:pt x="1589" y="764"/>
                </a:lnTo>
                <a:lnTo>
                  <a:pt x="1603" y="764"/>
                </a:lnTo>
                <a:lnTo>
                  <a:pt x="1603" y="757"/>
                </a:lnTo>
                <a:lnTo>
                  <a:pt x="1630" y="757"/>
                </a:lnTo>
                <a:lnTo>
                  <a:pt x="1630" y="750"/>
                </a:lnTo>
                <a:lnTo>
                  <a:pt x="1636" y="750"/>
                </a:lnTo>
                <a:lnTo>
                  <a:pt x="1650" y="750"/>
                </a:lnTo>
                <a:lnTo>
                  <a:pt x="1650" y="744"/>
                </a:lnTo>
                <a:lnTo>
                  <a:pt x="1657" y="744"/>
                </a:lnTo>
                <a:lnTo>
                  <a:pt x="1677" y="744"/>
                </a:lnTo>
                <a:lnTo>
                  <a:pt x="1697" y="744"/>
                </a:lnTo>
                <a:lnTo>
                  <a:pt x="1697" y="737"/>
                </a:lnTo>
                <a:lnTo>
                  <a:pt x="1704" y="737"/>
                </a:lnTo>
                <a:lnTo>
                  <a:pt x="1704" y="730"/>
                </a:lnTo>
                <a:lnTo>
                  <a:pt x="1710" y="730"/>
                </a:lnTo>
                <a:lnTo>
                  <a:pt x="1717" y="730"/>
                </a:lnTo>
                <a:lnTo>
                  <a:pt x="1717" y="724"/>
                </a:lnTo>
                <a:lnTo>
                  <a:pt x="1724" y="724"/>
                </a:lnTo>
                <a:lnTo>
                  <a:pt x="1724" y="717"/>
                </a:lnTo>
                <a:lnTo>
                  <a:pt x="1737" y="717"/>
                </a:lnTo>
                <a:lnTo>
                  <a:pt x="1737" y="710"/>
                </a:lnTo>
                <a:lnTo>
                  <a:pt x="1751" y="710"/>
                </a:lnTo>
                <a:lnTo>
                  <a:pt x="1751" y="704"/>
                </a:lnTo>
                <a:lnTo>
                  <a:pt x="1758" y="704"/>
                </a:lnTo>
                <a:lnTo>
                  <a:pt x="1771" y="704"/>
                </a:lnTo>
                <a:lnTo>
                  <a:pt x="1771" y="697"/>
                </a:lnTo>
                <a:lnTo>
                  <a:pt x="1785" y="697"/>
                </a:lnTo>
                <a:lnTo>
                  <a:pt x="1791" y="697"/>
                </a:lnTo>
                <a:lnTo>
                  <a:pt x="1791" y="690"/>
                </a:lnTo>
                <a:lnTo>
                  <a:pt x="1805" y="690"/>
                </a:lnTo>
                <a:lnTo>
                  <a:pt x="1805" y="684"/>
                </a:lnTo>
                <a:lnTo>
                  <a:pt x="1811" y="684"/>
                </a:lnTo>
                <a:lnTo>
                  <a:pt x="1811" y="677"/>
                </a:lnTo>
                <a:lnTo>
                  <a:pt x="1825" y="677"/>
                </a:lnTo>
                <a:lnTo>
                  <a:pt x="1825" y="671"/>
                </a:lnTo>
                <a:lnTo>
                  <a:pt x="1845" y="671"/>
                </a:lnTo>
                <a:lnTo>
                  <a:pt x="1852" y="671"/>
                </a:lnTo>
                <a:lnTo>
                  <a:pt x="1852" y="664"/>
                </a:lnTo>
                <a:lnTo>
                  <a:pt x="1852" y="657"/>
                </a:lnTo>
                <a:lnTo>
                  <a:pt x="1859" y="657"/>
                </a:lnTo>
                <a:lnTo>
                  <a:pt x="1872" y="657"/>
                </a:lnTo>
                <a:lnTo>
                  <a:pt x="1872" y="651"/>
                </a:lnTo>
                <a:lnTo>
                  <a:pt x="1879" y="651"/>
                </a:lnTo>
                <a:lnTo>
                  <a:pt x="1886" y="651"/>
                </a:lnTo>
                <a:lnTo>
                  <a:pt x="1886" y="644"/>
                </a:lnTo>
                <a:lnTo>
                  <a:pt x="1892" y="644"/>
                </a:lnTo>
                <a:lnTo>
                  <a:pt x="1899" y="644"/>
                </a:lnTo>
                <a:lnTo>
                  <a:pt x="1899" y="637"/>
                </a:lnTo>
                <a:lnTo>
                  <a:pt x="1912" y="637"/>
                </a:lnTo>
                <a:lnTo>
                  <a:pt x="1926" y="637"/>
                </a:lnTo>
                <a:lnTo>
                  <a:pt x="1926" y="631"/>
                </a:lnTo>
                <a:lnTo>
                  <a:pt x="1946" y="631"/>
                </a:lnTo>
                <a:lnTo>
                  <a:pt x="1946" y="624"/>
                </a:lnTo>
                <a:lnTo>
                  <a:pt x="1973" y="624"/>
                </a:lnTo>
                <a:lnTo>
                  <a:pt x="1986" y="624"/>
                </a:lnTo>
                <a:lnTo>
                  <a:pt x="1986" y="617"/>
                </a:lnTo>
                <a:lnTo>
                  <a:pt x="2007" y="617"/>
                </a:lnTo>
                <a:lnTo>
                  <a:pt x="2013" y="617"/>
                </a:lnTo>
                <a:lnTo>
                  <a:pt x="2013" y="611"/>
                </a:lnTo>
                <a:lnTo>
                  <a:pt x="2013" y="604"/>
                </a:lnTo>
                <a:lnTo>
                  <a:pt x="2020" y="604"/>
                </a:lnTo>
                <a:lnTo>
                  <a:pt x="2027" y="604"/>
                </a:lnTo>
                <a:lnTo>
                  <a:pt x="2027" y="597"/>
                </a:lnTo>
                <a:lnTo>
                  <a:pt x="2047" y="597"/>
                </a:lnTo>
                <a:lnTo>
                  <a:pt x="2054" y="597"/>
                </a:lnTo>
                <a:lnTo>
                  <a:pt x="2054" y="591"/>
                </a:lnTo>
                <a:lnTo>
                  <a:pt x="2094" y="591"/>
                </a:lnTo>
                <a:lnTo>
                  <a:pt x="2108" y="591"/>
                </a:lnTo>
                <a:lnTo>
                  <a:pt x="2108" y="584"/>
                </a:lnTo>
                <a:lnTo>
                  <a:pt x="2121" y="584"/>
                </a:lnTo>
                <a:lnTo>
                  <a:pt x="2121" y="578"/>
                </a:lnTo>
                <a:lnTo>
                  <a:pt x="2128" y="578"/>
                </a:lnTo>
                <a:lnTo>
                  <a:pt x="2135" y="578"/>
                </a:lnTo>
                <a:lnTo>
                  <a:pt x="2175" y="578"/>
                </a:lnTo>
                <a:lnTo>
                  <a:pt x="2175" y="571"/>
                </a:lnTo>
                <a:lnTo>
                  <a:pt x="2182" y="571"/>
                </a:lnTo>
                <a:lnTo>
                  <a:pt x="2182" y="564"/>
                </a:lnTo>
                <a:lnTo>
                  <a:pt x="2195" y="564"/>
                </a:lnTo>
                <a:lnTo>
                  <a:pt x="2202" y="564"/>
                </a:lnTo>
                <a:lnTo>
                  <a:pt x="2202" y="558"/>
                </a:lnTo>
                <a:lnTo>
                  <a:pt x="2209" y="558"/>
                </a:lnTo>
                <a:lnTo>
                  <a:pt x="2215" y="558"/>
                </a:lnTo>
                <a:lnTo>
                  <a:pt x="2215" y="551"/>
                </a:lnTo>
                <a:lnTo>
                  <a:pt x="2222" y="551"/>
                </a:lnTo>
                <a:lnTo>
                  <a:pt x="2229" y="551"/>
                </a:lnTo>
                <a:lnTo>
                  <a:pt x="2229" y="544"/>
                </a:lnTo>
                <a:lnTo>
                  <a:pt x="2229" y="538"/>
                </a:lnTo>
                <a:lnTo>
                  <a:pt x="2236" y="538"/>
                </a:lnTo>
                <a:lnTo>
                  <a:pt x="2236" y="531"/>
                </a:lnTo>
                <a:lnTo>
                  <a:pt x="2236" y="524"/>
                </a:lnTo>
                <a:lnTo>
                  <a:pt x="2242" y="524"/>
                </a:lnTo>
                <a:lnTo>
                  <a:pt x="2249" y="524"/>
                </a:lnTo>
                <a:lnTo>
                  <a:pt x="2256" y="524"/>
                </a:lnTo>
                <a:lnTo>
                  <a:pt x="2256" y="518"/>
                </a:lnTo>
                <a:lnTo>
                  <a:pt x="2263" y="518"/>
                </a:lnTo>
                <a:lnTo>
                  <a:pt x="2263" y="511"/>
                </a:lnTo>
                <a:lnTo>
                  <a:pt x="2269" y="511"/>
                </a:lnTo>
                <a:lnTo>
                  <a:pt x="2269" y="504"/>
                </a:lnTo>
                <a:lnTo>
                  <a:pt x="2276" y="504"/>
                </a:lnTo>
                <a:lnTo>
                  <a:pt x="2276" y="498"/>
                </a:lnTo>
                <a:lnTo>
                  <a:pt x="2283" y="498"/>
                </a:lnTo>
                <a:lnTo>
                  <a:pt x="2289" y="498"/>
                </a:lnTo>
                <a:lnTo>
                  <a:pt x="2289" y="491"/>
                </a:lnTo>
                <a:lnTo>
                  <a:pt x="2296" y="491"/>
                </a:lnTo>
                <a:lnTo>
                  <a:pt x="2310" y="491"/>
                </a:lnTo>
                <a:lnTo>
                  <a:pt x="2310" y="485"/>
                </a:lnTo>
                <a:lnTo>
                  <a:pt x="2316" y="485"/>
                </a:lnTo>
                <a:lnTo>
                  <a:pt x="2323" y="485"/>
                </a:lnTo>
                <a:lnTo>
                  <a:pt x="2323" y="478"/>
                </a:lnTo>
                <a:lnTo>
                  <a:pt x="2350" y="478"/>
                </a:lnTo>
                <a:lnTo>
                  <a:pt x="2350" y="471"/>
                </a:lnTo>
                <a:lnTo>
                  <a:pt x="2357" y="471"/>
                </a:lnTo>
                <a:lnTo>
                  <a:pt x="2357" y="465"/>
                </a:lnTo>
                <a:lnTo>
                  <a:pt x="2370" y="465"/>
                </a:lnTo>
                <a:lnTo>
                  <a:pt x="2384" y="465"/>
                </a:lnTo>
                <a:lnTo>
                  <a:pt x="2397" y="465"/>
                </a:lnTo>
                <a:lnTo>
                  <a:pt x="2397" y="458"/>
                </a:lnTo>
                <a:lnTo>
                  <a:pt x="2417" y="458"/>
                </a:lnTo>
                <a:lnTo>
                  <a:pt x="2444" y="458"/>
                </a:lnTo>
                <a:lnTo>
                  <a:pt x="2444" y="451"/>
                </a:lnTo>
                <a:lnTo>
                  <a:pt x="2451" y="451"/>
                </a:lnTo>
                <a:lnTo>
                  <a:pt x="2451" y="445"/>
                </a:lnTo>
                <a:lnTo>
                  <a:pt x="2458" y="445"/>
                </a:lnTo>
                <a:lnTo>
                  <a:pt x="2458" y="438"/>
                </a:lnTo>
                <a:lnTo>
                  <a:pt x="2464" y="438"/>
                </a:lnTo>
                <a:lnTo>
                  <a:pt x="2471" y="438"/>
                </a:lnTo>
                <a:lnTo>
                  <a:pt x="2498" y="438"/>
                </a:lnTo>
                <a:lnTo>
                  <a:pt x="2498" y="431"/>
                </a:lnTo>
                <a:lnTo>
                  <a:pt x="2532" y="431"/>
                </a:lnTo>
                <a:lnTo>
                  <a:pt x="2559" y="431"/>
                </a:lnTo>
                <a:lnTo>
                  <a:pt x="2559" y="425"/>
                </a:lnTo>
                <a:lnTo>
                  <a:pt x="2579" y="425"/>
                </a:lnTo>
                <a:lnTo>
                  <a:pt x="2586" y="425"/>
                </a:lnTo>
                <a:lnTo>
                  <a:pt x="2586" y="418"/>
                </a:lnTo>
                <a:lnTo>
                  <a:pt x="2592" y="418"/>
                </a:lnTo>
                <a:lnTo>
                  <a:pt x="2599" y="418"/>
                </a:lnTo>
                <a:lnTo>
                  <a:pt x="2599" y="411"/>
                </a:lnTo>
                <a:lnTo>
                  <a:pt x="2613" y="411"/>
                </a:lnTo>
                <a:lnTo>
                  <a:pt x="2633" y="411"/>
                </a:lnTo>
                <a:lnTo>
                  <a:pt x="2633" y="405"/>
                </a:lnTo>
                <a:lnTo>
                  <a:pt x="2646" y="405"/>
                </a:lnTo>
                <a:lnTo>
                  <a:pt x="2653" y="405"/>
                </a:lnTo>
                <a:lnTo>
                  <a:pt x="2653" y="398"/>
                </a:lnTo>
                <a:lnTo>
                  <a:pt x="2673" y="398"/>
                </a:lnTo>
                <a:lnTo>
                  <a:pt x="2680" y="398"/>
                </a:lnTo>
                <a:lnTo>
                  <a:pt x="2680" y="392"/>
                </a:lnTo>
                <a:lnTo>
                  <a:pt x="2687" y="392"/>
                </a:lnTo>
                <a:lnTo>
                  <a:pt x="2693" y="392"/>
                </a:lnTo>
                <a:lnTo>
                  <a:pt x="2693" y="385"/>
                </a:lnTo>
                <a:lnTo>
                  <a:pt x="2700" y="385"/>
                </a:lnTo>
                <a:lnTo>
                  <a:pt x="2707" y="385"/>
                </a:lnTo>
                <a:lnTo>
                  <a:pt x="2707" y="378"/>
                </a:lnTo>
                <a:lnTo>
                  <a:pt x="2714" y="378"/>
                </a:lnTo>
                <a:lnTo>
                  <a:pt x="2714" y="372"/>
                </a:lnTo>
                <a:lnTo>
                  <a:pt x="2720" y="372"/>
                </a:lnTo>
                <a:lnTo>
                  <a:pt x="2720" y="365"/>
                </a:lnTo>
                <a:lnTo>
                  <a:pt x="2734" y="365"/>
                </a:lnTo>
                <a:lnTo>
                  <a:pt x="2734" y="358"/>
                </a:lnTo>
                <a:lnTo>
                  <a:pt x="2741" y="358"/>
                </a:lnTo>
                <a:lnTo>
                  <a:pt x="2747" y="358"/>
                </a:lnTo>
                <a:lnTo>
                  <a:pt x="2747" y="352"/>
                </a:lnTo>
                <a:lnTo>
                  <a:pt x="2754" y="352"/>
                </a:lnTo>
                <a:lnTo>
                  <a:pt x="2781" y="352"/>
                </a:lnTo>
                <a:lnTo>
                  <a:pt x="2781" y="345"/>
                </a:lnTo>
                <a:lnTo>
                  <a:pt x="2788" y="345"/>
                </a:lnTo>
                <a:lnTo>
                  <a:pt x="2794" y="345"/>
                </a:lnTo>
                <a:lnTo>
                  <a:pt x="2794" y="338"/>
                </a:lnTo>
                <a:lnTo>
                  <a:pt x="2801" y="338"/>
                </a:lnTo>
                <a:lnTo>
                  <a:pt x="2808" y="338"/>
                </a:lnTo>
                <a:lnTo>
                  <a:pt x="2808" y="332"/>
                </a:lnTo>
                <a:lnTo>
                  <a:pt x="2815" y="332"/>
                </a:lnTo>
                <a:lnTo>
                  <a:pt x="2815" y="325"/>
                </a:lnTo>
                <a:lnTo>
                  <a:pt x="2835" y="325"/>
                </a:lnTo>
                <a:lnTo>
                  <a:pt x="2835" y="318"/>
                </a:lnTo>
                <a:lnTo>
                  <a:pt x="2841" y="318"/>
                </a:lnTo>
                <a:lnTo>
                  <a:pt x="2862" y="318"/>
                </a:lnTo>
                <a:lnTo>
                  <a:pt x="2862" y="312"/>
                </a:lnTo>
                <a:lnTo>
                  <a:pt x="2875" y="312"/>
                </a:lnTo>
                <a:lnTo>
                  <a:pt x="2875" y="305"/>
                </a:lnTo>
                <a:lnTo>
                  <a:pt x="2882" y="305"/>
                </a:lnTo>
                <a:lnTo>
                  <a:pt x="2882" y="299"/>
                </a:lnTo>
                <a:lnTo>
                  <a:pt x="2895" y="299"/>
                </a:lnTo>
                <a:lnTo>
                  <a:pt x="2902" y="299"/>
                </a:lnTo>
                <a:lnTo>
                  <a:pt x="2902" y="292"/>
                </a:lnTo>
                <a:lnTo>
                  <a:pt x="2909" y="292"/>
                </a:lnTo>
                <a:lnTo>
                  <a:pt x="2909" y="285"/>
                </a:lnTo>
                <a:lnTo>
                  <a:pt x="2942" y="285"/>
                </a:lnTo>
                <a:lnTo>
                  <a:pt x="2963" y="285"/>
                </a:lnTo>
                <a:lnTo>
                  <a:pt x="2963" y="279"/>
                </a:lnTo>
                <a:lnTo>
                  <a:pt x="2983" y="279"/>
                </a:lnTo>
                <a:lnTo>
                  <a:pt x="2983" y="272"/>
                </a:lnTo>
                <a:lnTo>
                  <a:pt x="3023" y="272"/>
                </a:lnTo>
                <a:lnTo>
                  <a:pt x="3050" y="272"/>
                </a:lnTo>
                <a:lnTo>
                  <a:pt x="3050" y="265"/>
                </a:lnTo>
                <a:lnTo>
                  <a:pt x="3057" y="265"/>
                </a:lnTo>
                <a:lnTo>
                  <a:pt x="3070" y="265"/>
                </a:lnTo>
                <a:lnTo>
                  <a:pt x="3070" y="259"/>
                </a:lnTo>
                <a:lnTo>
                  <a:pt x="3077" y="259"/>
                </a:lnTo>
                <a:lnTo>
                  <a:pt x="3077" y="252"/>
                </a:lnTo>
                <a:lnTo>
                  <a:pt x="3084" y="252"/>
                </a:lnTo>
                <a:lnTo>
                  <a:pt x="3091" y="252"/>
                </a:lnTo>
                <a:lnTo>
                  <a:pt x="3091" y="245"/>
                </a:lnTo>
                <a:lnTo>
                  <a:pt x="3091" y="239"/>
                </a:lnTo>
                <a:lnTo>
                  <a:pt x="3144" y="239"/>
                </a:lnTo>
                <a:lnTo>
                  <a:pt x="3158" y="239"/>
                </a:lnTo>
                <a:lnTo>
                  <a:pt x="3158" y="232"/>
                </a:lnTo>
                <a:lnTo>
                  <a:pt x="3165" y="232"/>
                </a:lnTo>
                <a:lnTo>
                  <a:pt x="3165" y="225"/>
                </a:lnTo>
                <a:lnTo>
                  <a:pt x="3212" y="225"/>
                </a:lnTo>
                <a:lnTo>
                  <a:pt x="3239" y="225"/>
                </a:lnTo>
                <a:lnTo>
                  <a:pt x="3239" y="219"/>
                </a:lnTo>
                <a:lnTo>
                  <a:pt x="3245" y="219"/>
                </a:lnTo>
                <a:lnTo>
                  <a:pt x="3245" y="212"/>
                </a:lnTo>
                <a:lnTo>
                  <a:pt x="3252" y="212"/>
                </a:lnTo>
                <a:lnTo>
                  <a:pt x="3259" y="212"/>
                </a:lnTo>
                <a:lnTo>
                  <a:pt x="3259" y="206"/>
                </a:lnTo>
                <a:lnTo>
                  <a:pt x="3266" y="206"/>
                </a:lnTo>
                <a:lnTo>
                  <a:pt x="3279" y="206"/>
                </a:lnTo>
                <a:lnTo>
                  <a:pt x="3279" y="199"/>
                </a:lnTo>
                <a:lnTo>
                  <a:pt x="3279" y="192"/>
                </a:lnTo>
                <a:lnTo>
                  <a:pt x="3293" y="192"/>
                </a:lnTo>
                <a:lnTo>
                  <a:pt x="3293" y="186"/>
                </a:lnTo>
                <a:lnTo>
                  <a:pt x="3306" y="186"/>
                </a:lnTo>
                <a:lnTo>
                  <a:pt x="3306" y="179"/>
                </a:lnTo>
                <a:lnTo>
                  <a:pt x="3313" y="179"/>
                </a:lnTo>
                <a:lnTo>
                  <a:pt x="3326" y="179"/>
                </a:lnTo>
                <a:lnTo>
                  <a:pt x="3326" y="172"/>
                </a:lnTo>
                <a:lnTo>
                  <a:pt x="3333" y="172"/>
                </a:lnTo>
                <a:lnTo>
                  <a:pt x="3333" y="166"/>
                </a:lnTo>
                <a:lnTo>
                  <a:pt x="3340" y="166"/>
                </a:lnTo>
                <a:lnTo>
                  <a:pt x="3360" y="166"/>
                </a:lnTo>
                <a:lnTo>
                  <a:pt x="3360" y="159"/>
                </a:lnTo>
                <a:lnTo>
                  <a:pt x="3394" y="159"/>
                </a:lnTo>
                <a:lnTo>
                  <a:pt x="3407" y="159"/>
                </a:lnTo>
                <a:lnTo>
                  <a:pt x="3407" y="152"/>
                </a:lnTo>
                <a:lnTo>
                  <a:pt x="3420" y="152"/>
                </a:lnTo>
                <a:lnTo>
                  <a:pt x="3420" y="146"/>
                </a:lnTo>
                <a:lnTo>
                  <a:pt x="3427" y="146"/>
                </a:lnTo>
                <a:lnTo>
                  <a:pt x="3427" y="139"/>
                </a:lnTo>
                <a:lnTo>
                  <a:pt x="3441" y="139"/>
                </a:lnTo>
                <a:lnTo>
                  <a:pt x="3447" y="139"/>
                </a:lnTo>
                <a:lnTo>
                  <a:pt x="3447" y="132"/>
                </a:lnTo>
                <a:lnTo>
                  <a:pt x="3461" y="132"/>
                </a:lnTo>
                <a:lnTo>
                  <a:pt x="3461" y="126"/>
                </a:lnTo>
                <a:lnTo>
                  <a:pt x="3468" y="126"/>
                </a:lnTo>
                <a:lnTo>
                  <a:pt x="3474" y="126"/>
                </a:lnTo>
                <a:lnTo>
                  <a:pt x="3474" y="119"/>
                </a:lnTo>
                <a:lnTo>
                  <a:pt x="3515" y="119"/>
                </a:lnTo>
                <a:lnTo>
                  <a:pt x="3515" y="112"/>
                </a:lnTo>
                <a:lnTo>
                  <a:pt x="3521" y="112"/>
                </a:lnTo>
                <a:lnTo>
                  <a:pt x="3521" y="106"/>
                </a:lnTo>
                <a:lnTo>
                  <a:pt x="3548" y="106"/>
                </a:lnTo>
                <a:lnTo>
                  <a:pt x="3569" y="106"/>
                </a:lnTo>
                <a:lnTo>
                  <a:pt x="3569" y="99"/>
                </a:lnTo>
                <a:lnTo>
                  <a:pt x="3569" y="93"/>
                </a:lnTo>
                <a:lnTo>
                  <a:pt x="3582" y="93"/>
                </a:lnTo>
                <a:lnTo>
                  <a:pt x="3582" y="86"/>
                </a:lnTo>
                <a:lnTo>
                  <a:pt x="3589" y="86"/>
                </a:lnTo>
                <a:lnTo>
                  <a:pt x="3589" y="79"/>
                </a:lnTo>
                <a:lnTo>
                  <a:pt x="3602" y="79"/>
                </a:lnTo>
                <a:lnTo>
                  <a:pt x="3602" y="73"/>
                </a:lnTo>
                <a:lnTo>
                  <a:pt x="3609" y="73"/>
                </a:lnTo>
                <a:lnTo>
                  <a:pt x="3609" y="66"/>
                </a:lnTo>
                <a:lnTo>
                  <a:pt x="3622" y="66"/>
                </a:lnTo>
                <a:lnTo>
                  <a:pt x="3622" y="59"/>
                </a:lnTo>
                <a:lnTo>
                  <a:pt x="3643" y="59"/>
                </a:lnTo>
                <a:lnTo>
                  <a:pt x="3643" y="53"/>
                </a:lnTo>
                <a:lnTo>
                  <a:pt x="3656" y="53"/>
                </a:lnTo>
                <a:lnTo>
                  <a:pt x="3656" y="46"/>
                </a:lnTo>
                <a:lnTo>
                  <a:pt x="3676" y="46"/>
                </a:lnTo>
                <a:lnTo>
                  <a:pt x="3676" y="39"/>
                </a:lnTo>
                <a:lnTo>
                  <a:pt x="3683" y="39"/>
                </a:lnTo>
                <a:lnTo>
                  <a:pt x="3683" y="33"/>
                </a:lnTo>
                <a:lnTo>
                  <a:pt x="3737" y="33"/>
                </a:lnTo>
                <a:lnTo>
                  <a:pt x="3737" y="26"/>
                </a:lnTo>
                <a:lnTo>
                  <a:pt x="3764" y="26"/>
                </a:lnTo>
                <a:lnTo>
                  <a:pt x="3764" y="19"/>
                </a:lnTo>
                <a:lnTo>
                  <a:pt x="3771" y="19"/>
                </a:lnTo>
                <a:lnTo>
                  <a:pt x="3771" y="13"/>
                </a:lnTo>
                <a:lnTo>
                  <a:pt x="3784" y="13"/>
                </a:lnTo>
                <a:lnTo>
                  <a:pt x="3784" y="6"/>
                </a:lnTo>
                <a:lnTo>
                  <a:pt x="3811" y="6"/>
                </a:lnTo>
                <a:lnTo>
                  <a:pt x="3885" y="6"/>
                </a:lnTo>
                <a:lnTo>
                  <a:pt x="3885" y="0"/>
                </a:lnTo>
                <a:lnTo>
                  <a:pt x="3912" y="0"/>
                </a:lnTo>
              </a:path>
            </a:pathLst>
          </a:custGeom>
          <a:noFill/>
          <a:ln w="25400">
            <a:solidFill>
              <a:schemeClr val="folHlink"/>
            </a:solidFill>
            <a:round/>
            <a:headEnd/>
            <a:tailEnd/>
          </a:ln>
        </p:spPr>
        <p:txBody>
          <a:bodyPr/>
          <a:lstStyle/>
          <a:p>
            <a:endParaRPr lang="es-ES"/>
          </a:p>
        </p:txBody>
      </p:sp>
      <p:sp>
        <p:nvSpPr>
          <p:cNvPr id="38" name="Rectangle 37"/>
          <p:cNvSpPr>
            <a:spLocks noChangeArrowheads="1"/>
          </p:cNvSpPr>
          <p:nvPr/>
        </p:nvSpPr>
        <p:spPr bwMode="auto">
          <a:xfrm>
            <a:off x="4827254" y="1546971"/>
            <a:ext cx="1885131" cy="615553"/>
          </a:xfrm>
          <a:prstGeom prst="rect">
            <a:avLst/>
          </a:prstGeom>
          <a:noFill/>
          <a:ln w="9525">
            <a:noFill/>
            <a:miter lim="800000"/>
            <a:headEnd/>
            <a:tailEnd/>
          </a:ln>
        </p:spPr>
        <p:txBody>
          <a:bodyPr wrap="none" lIns="0" tIns="0" rIns="0" bIns="0">
            <a:spAutoFit/>
          </a:bodyPr>
          <a:lstStyle/>
          <a:p>
            <a:pPr algn="ctr"/>
            <a:r>
              <a:rPr lang="en-US" sz="2000" b="1" dirty="0">
                <a:solidFill>
                  <a:schemeClr val="accent1"/>
                </a:solidFill>
                <a:effectLst/>
              </a:rPr>
              <a:t>Ratio de </a:t>
            </a:r>
            <a:r>
              <a:rPr lang="en-US" sz="2000" b="1" dirty="0" err="1" smtClean="0">
                <a:solidFill>
                  <a:schemeClr val="accent1"/>
                </a:solidFill>
                <a:effectLst/>
              </a:rPr>
              <a:t>riesgo</a:t>
            </a:r>
            <a:r>
              <a:rPr lang="en-US" sz="2000" b="1" dirty="0" smtClean="0">
                <a:solidFill>
                  <a:schemeClr val="accent1"/>
                </a:solidFill>
                <a:effectLst/>
              </a:rPr>
              <a:t>:</a:t>
            </a:r>
          </a:p>
          <a:p>
            <a:pPr algn="ctr"/>
            <a:r>
              <a:rPr lang="en-US" sz="2000" b="1" dirty="0" smtClean="0">
                <a:solidFill>
                  <a:srgbClr val="C00000"/>
                </a:solidFill>
                <a:effectLst/>
              </a:rPr>
              <a:t>0,83</a:t>
            </a:r>
            <a:r>
              <a:rPr lang="en-US" sz="2000" dirty="0" smtClean="0">
                <a:solidFill>
                  <a:srgbClr val="000000"/>
                </a:solidFill>
                <a:effectLst/>
              </a:rPr>
              <a:t> </a:t>
            </a:r>
            <a:r>
              <a:rPr lang="en-US" sz="2000" b="1" dirty="0">
                <a:solidFill>
                  <a:schemeClr val="accent1"/>
                </a:solidFill>
                <a:effectLst/>
              </a:rPr>
              <a:t>(</a:t>
            </a:r>
            <a:r>
              <a:rPr lang="en-US" sz="2000" b="1" dirty="0" smtClean="0">
                <a:solidFill>
                  <a:schemeClr val="accent1"/>
                </a:solidFill>
                <a:effectLst/>
              </a:rPr>
              <a:t>0,74 </a:t>
            </a:r>
            <a:r>
              <a:rPr lang="en-US" sz="2000" b="1" dirty="0">
                <a:solidFill>
                  <a:schemeClr val="accent1"/>
                </a:solidFill>
                <a:effectLst/>
              </a:rPr>
              <a:t>– </a:t>
            </a:r>
            <a:r>
              <a:rPr lang="en-US" sz="2000" b="1" dirty="0" smtClean="0">
                <a:solidFill>
                  <a:schemeClr val="accent1"/>
                </a:solidFill>
                <a:effectLst/>
              </a:rPr>
              <a:t>0,94</a:t>
            </a:r>
            <a:r>
              <a:rPr lang="en-US" sz="2000" b="1" dirty="0">
                <a:solidFill>
                  <a:schemeClr val="accent1"/>
                </a:solidFill>
                <a:effectLst/>
              </a:rPr>
              <a:t>) </a:t>
            </a:r>
            <a:endParaRPr lang="en-US" sz="2800" b="1" dirty="0">
              <a:solidFill>
                <a:schemeClr val="accent1"/>
              </a:solidFill>
              <a:effectLst/>
            </a:endParaRPr>
          </a:p>
        </p:txBody>
      </p:sp>
      <p:sp>
        <p:nvSpPr>
          <p:cNvPr id="40" name="Rectangle 39"/>
          <p:cNvSpPr>
            <a:spLocks noChangeArrowheads="1"/>
          </p:cNvSpPr>
          <p:nvPr/>
        </p:nvSpPr>
        <p:spPr bwMode="auto">
          <a:xfrm>
            <a:off x="8713838" y="2281982"/>
            <a:ext cx="1074012" cy="369332"/>
          </a:xfrm>
          <a:prstGeom prst="rect">
            <a:avLst/>
          </a:prstGeom>
          <a:noFill/>
          <a:ln w="9525">
            <a:noFill/>
            <a:miter lim="800000"/>
            <a:headEnd/>
            <a:tailEnd/>
          </a:ln>
        </p:spPr>
        <p:txBody>
          <a:bodyPr wrap="none" lIns="0" tIns="0" rIns="0" bIns="0">
            <a:spAutoFit/>
          </a:bodyPr>
          <a:lstStyle/>
          <a:p>
            <a:r>
              <a:rPr lang="en-US" sz="2400" b="1" dirty="0">
                <a:solidFill>
                  <a:schemeClr val="accent1"/>
                </a:solidFill>
              </a:rPr>
              <a:t>Placebo</a:t>
            </a:r>
            <a:r>
              <a:rPr lang="en-US" sz="2400" dirty="0">
                <a:solidFill>
                  <a:schemeClr val="accent1"/>
                </a:solidFill>
              </a:rPr>
              <a:t> </a:t>
            </a:r>
            <a:endParaRPr lang="en-US" sz="3200" dirty="0">
              <a:solidFill>
                <a:schemeClr val="accent1"/>
              </a:solidFill>
            </a:endParaRPr>
          </a:p>
        </p:txBody>
      </p:sp>
      <p:sp>
        <p:nvSpPr>
          <p:cNvPr id="41" name="Rectangle 40"/>
          <p:cNvSpPr>
            <a:spLocks noChangeArrowheads="1"/>
          </p:cNvSpPr>
          <p:nvPr/>
        </p:nvSpPr>
        <p:spPr bwMode="auto">
          <a:xfrm>
            <a:off x="8670975" y="2978895"/>
            <a:ext cx="1239827" cy="369332"/>
          </a:xfrm>
          <a:prstGeom prst="rect">
            <a:avLst/>
          </a:prstGeom>
          <a:noFill/>
          <a:ln w="9525">
            <a:noFill/>
            <a:miter lim="800000"/>
            <a:headEnd/>
            <a:tailEnd/>
          </a:ln>
        </p:spPr>
        <p:txBody>
          <a:bodyPr wrap="none" lIns="0" tIns="0" rIns="0" bIns="0">
            <a:spAutoFit/>
          </a:bodyPr>
          <a:lstStyle/>
          <a:p>
            <a:r>
              <a:rPr lang="en-US" sz="2400" b="1" dirty="0" err="1" smtClean="0">
                <a:solidFill>
                  <a:srgbClr val="660033"/>
                </a:solidFill>
                <a:effectLst>
                  <a:outerShdw blurRad="38100" dist="38100" dir="2700000" algn="tl">
                    <a:srgbClr val="C0C0C0"/>
                  </a:outerShdw>
                </a:effectLst>
              </a:rPr>
              <a:t>Eze</a:t>
            </a:r>
            <a:r>
              <a:rPr lang="en-US" sz="2400" b="1" dirty="0" smtClean="0">
                <a:solidFill>
                  <a:srgbClr val="660033"/>
                </a:solidFill>
                <a:effectLst>
                  <a:outerShdw blurRad="38100" dist="38100" dir="2700000" algn="tl">
                    <a:srgbClr val="C0C0C0"/>
                  </a:outerShdw>
                </a:effectLst>
              </a:rPr>
              <a:t> + S20</a:t>
            </a:r>
            <a:r>
              <a:rPr lang="en-US" sz="2400" dirty="0" smtClean="0">
                <a:solidFill>
                  <a:srgbClr val="000066"/>
                </a:solidFill>
                <a:effectLst/>
              </a:rPr>
              <a:t> </a:t>
            </a:r>
            <a:endParaRPr lang="en-US" sz="3200" dirty="0">
              <a:solidFill>
                <a:srgbClr val="000066"/>
              </a:solidFill>
              <a:effectLst/>
            </a:endParaRPr>
          </a:p>
        </p:txBody>
      </p:sp>
      <p:sp>
        <p:nvSpPr>
          <p:cNvPr id="47" name="Rectángulo 46"/>
          <p:cNvSpPr/>
          <p:nvPr/>
        </p:nvSpPr>
        <p:spPr>
          <a:xfrm>
            <a:off x="10030334" y="1163819"/>
            <a:ext cx="1635795" cy="978729"/>
          </a:xfrm>
          <a:prstGeom prst="rect">
            <a:avLst/>
          </a:prstGeom>
        </p:spPr>
        <p:txBody>
          <a:bodyPr wrap="square">
            <a:spAutoFit/>
          </a:bodyPr>
          <a:lstStyle/>
          <a:p>
            <a:pPr lvl="0" algn="ctr" eaLnBrk="0" fontAlgn="base" hangingPunct="0">
              <a:spcBef>
                <a:spcPct val="20000"/>
              </a:spcBef>
              <a:spcAft>
                <a:spcPct val="0"/>
              </a:spcAft>
            </a:pPr>
            <a:r>
              <a:rPr lang="en-US" b="1" dirty="0" err="1">
                <a:solidFill>
                  <a:srgbClr val="C00000"/>
                </a:solidFill>
                <a:latin typeface="Calibri" pitchFamily="34" charset="0"/>
                <a:ea typeface="MS PGothic" pitchFamily="34" charset="-128"/>
              </a:rPr>
              <a:t>Enfermedad</a:t>
            </a:r>
            <a:r>
              <a:rPr lang="en-US" b="1" dirty="0">
                <a:solidFill>
                  <a:srgbClr val="C00000"/>
                </a:solidFill>
                <a:latin typeface="Calibri" pitchFamily="34" charset="0"/>
                <a:ea typeface="MS PGothic" pitchFamily="34" charset="-128"/>
              </a:rPr>
              <a:t> Renal </a:t>
            </a:r>
            <a:r>
              <a:rPr lang="en-US" b="1" dirty="0" err="1">
                <a:solidFill>
                  <a:srgbClr val="C00000"/>
                </a:solidFill>
                <a:latin typeface="Calibri" pitchFamily="34" charset="0"/>
                <a:ea typeface="MS PGothic" pitchFamily="34" charset="-128"/>
              </a:rPr>
              <a:t>Crónica</a:t>
            </a:r>
            <a:endParaRPr lang="en-US" b="1" dirty="0">
              <a:solidFill>
                <a:srgbClr val="C00000"/>
              </a:solidFill>
              <a:latin typeface="Calibri" pitchFamily="34" charset="0"/>
              <a:ea typeface="MS PGothic" pitchFamily="34" charset="-128"/>
            </a:endParaRPr>
          </a:p>
          <a:p>
            <a:pPr lvl="0" algn="ctr" eaLnBrk="0" fontAlgn="base" hangingPunct="0">
              <a:spcBef>
                <a:spcPct val="20000"/>
              </a:spcBef>
              <a:spcAft>
                <a:spcPct val="0"/>
              </a:spcAft>
            </a:pPr>
            <a:r>
              <a:rPr lang="en-US" b="1" dirty="0" smtClean="0">
                <a:solidFill>
                  <a:srgbClr val="C00000"/>
                </a:solidFill>
                <a:latin typeface="Calibri" pitchFamily="34" charset="0"/>
                <a:ea typeface="MS PGothic" pitchFamily="34" charset="-128"/>
              </a:rPr>
              <a:t>n </a:t>
            </a:r>
            <a:r>
              <a:rPr lang="en-US" b="1" dirty="0">
                <a:solidFill>
                  <a:srgbClr val="C00000"/>
                </a:solidFill>
                <a:latin typeface="Calibri" pitchFamily="34" charset="0"/>
                <a:ea typeface="MS PGothic" pitchFamily="34" charset="-128"/>
              </a:rPr>
              <a:t>= </a:t>
            </a:r>
            <a:r>
              <a:rPr lang="en-US" b="1" dirty="0" smtClean="0">
                <a:solidFill>
                  <a:srgbClr val="C00000"/>
                </a:solidFill>
                <a:latin typeface="Calibri" pitchFamily="34" charset="0"/>
                <a:ea typeface="MS PGothic" pitchFamily="34" charset="-128"/>
              </a:rPr>
              <a:t>9.438</a:t>
            </a:r>
            <a:endParaRPr lang="en-US" b="1" dirty="0">
              <a:solidFill>
                <a:srgbClr val="C00000"/>
              </a:solidFill>
              <a:latin typeface="Calibri" pitchFamily="34" charset="0"/>
              <a:ea typeface="MS PGothic" pitchFamily="34" charset="-128"/>
            </a:endParaRPr>
          </a:p>
        </p:txBody>
      </p:sp>
    </p:spTree>
    <p:extLst>
      <p:ext uri="{BB962C8B-B14F-4D97-AF65-F5344CB8AC3E}">
        <p14:creationId xmlns:p14="http://schemas.microsoft.com/office/powerpoint/2010/main" val="8754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1000"/>
                                        <p:tgtEl>
                                          <p:spTgt spid="36"/>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00187" y="15875"/>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eaLnBrk="0" hangingPunct="0">
              <a:tabLst>
                <a:tab pos="3584575" algn="l"/>
              </a:tabLst>
            </a:pPr>
            <a:endParaRPr lang="en-GB" sz="3600">
              <a:solidFill>
                <a:srgbClr val="993366"/>
              </a:solidFill>
            </a:endParaRPr>
          </a:p>
        </p:txBody>
      </p:sp>
      <p:sp>
        <p:nvSpPr>
          <p:cNvPr id="7" name="AutoShape 3"/>
          <p:cNvSpPr>
            <a:spLocks noChangeAspect="1" noChangeArrowheads="1" noTextEdit="1"/>
          </p:cNvSpPr>
          <p:nvPr/>
        </p:nvSpPr>
        <p:spPr bwMode="auto">
          <a:xfrm>
            <a:off x="1500187" y="0"/>
            <a:ext cx="9144000" cy="6858000"/>
          </a:xfrm>
          <a:prstGeom prst="rect">
            <a:avLst/>
          </a:prstGeom>
          <a:noFill/>
          <a:ln w="9525">
            <a:noFill/>
            <a:miter lim="800000"/>
            <a:headEnd/>
            <a:tailEnd/>
          </a:ln>
        </p:spPr>
        <p:txBody>
          <a:bodyPr/>
          <a:lstStyle/>
          <a:p>
            <a:endParaRPr lang="es-ES"/>
          </a:p>
        </p:txBody>
      </p:sp>
      <p:sp>
        <p:nvSpPr>
          <p:cNvPr id="8" name="Rectangle 5"/>
          <p:cNvSpPr>
            <a:spLocks noChangeArrowheads="1"/>
          </p:cNvSpPr>
          <p:nvPr/>
        </p:nvSpPr>
        <p:spPr bwMode="auto">
          <a:xfrm>
            <a:off x="1500187" y="0"/>
            <a:ext cx="9191625" cy="6802438"/>
          </a:xfrm>
          <a:prstGeom prst="rect">
            <a:avLst/>
          </a:prstGeom>
          <a:noFill/>
          <a:ln w="9525">
            <a:noFill/>
            <a:miter lim="800000"/>
            <a:headEnd/>
            <a:tailEnd/>
          </a:ln>
        </p:spPr>
        <p:txBody>
          <a:bodyPr/>
          <a:lstStyle/>
          <a:p>
            <a:endParaRPr lang="en-GB" sz="2000"/>
          </a:p>
        </p:txBody>
      </p:sp>
      <p:sp>
        <p:nvSpPr>
          <p:cNvPr id="9" name="Rectangle 7"/>
          <p:cNvSpPr>
            <a:spLocks noChangeArrowheads="1"/>
          </p:cNvSpPr>
          <p:nvPr/>
        </p:nvSpPr>
        <p:spPr bwMode="auto">
          <a:xfrm>
            <a:off x="6010275" y="327025"/>
            <a:ext cx="185737" cy="492125"/>
          </a:xfrm>
          <a:prstGeom prst="rect">
            <a:avLst/>
          </a:prstGeom>
          <a:noFill/>
          <a:ln w="9525">
            <a:noFill/>
            <a:miter lim="800000"/>
            <a:headEnd/>
            <a:tailEnd/>
          </a:ln>
        </p:spPr>
        <p:txBody>
          <a:bodyPr wrap="none" lIns="0" tIns="0" rIns="0" bIns="0">
            <a:spAutoFit/>
          </a:bodyPr>
          <a:lstStyle/>
          <a:p>
            <a:r>
              <a:rPr lang="en-US" sz="3200">
                <a:solidFill>
                  <a:srgbClr val="993366"/>
                </a:solidFill>
                <a:cs typeface="Arial" pitchFamily="34" charset="0"/>
              </a:rPr>
              <a:t>  </a:t>
            </a:r>
            <a:endParaRPr lang="en-US" sz="2000">
              <a:cs typeface="Arial" pitchFamily="34" charset="0"/>
            </a:endParaRPr>
          </a:p>
        </p:txBody>
      </p:sp>
      <p:sp>
        <p:nvSpPr>
          <p:cNvPr id="10" name="Rectangle 8"/>
          <p:cNvSpPr>
            <a:spLocks noChangeArrowheads="1"/>
          </p:cNvSpPr>
          <p:nvPr/>
        </p:nvSpPr>
        <p:spPr bwMode="auto">
          <a:xfrm>
            <a:off x="5497512" y="874713"/>
            <a:ext cx="105798" cy="276999"/>
          </a:xfrm>
          <a:prstGeom prst="rect">
            <a:avLst/>
          </a:prstGeom>
          <a:noFill/>
          <a:ln w="9525">
            <a:noFill/>
            <a:miter lim="800000"/>
            <a:headEnd/>
            <a:tailEnd/>
          </a:ln>
        </p:spPr>
        <p:txBody>
          <a:bodyPr wrap="none" lIns="0" tIns="0" rIns="0" bIns="0">
            <a:spAutoFit/>
          </a:bodyPr>
          <a:lstStyle/>
          <a:p>
            <a:r>
              <a:rPr lang="en-US">
                <a:solidFill>
                  <a:srgbClr val="000000"/>
                </a:solidFill>
                <a:cs typeface="Arial" pitchFamily="34" charset="0"/>
              </a:rPr>
              <a:t>  </a:t>
            </a:r>
            <a:endParaRPr lang="en-US" sz="2000">
              <a:cs typeface="Arial" pitchFamily="34" charset="0"/>
            </a:endParaRPr>
          </a:p>
        </p:txBody>
      </p:sp>
      <p:sp>
        <p:nvSpPr>
          <p:cNvPr id="11" name="Rectangle 9"/>
          <p:cNvSpPr>
            <a:spLocks noChangeArrowheads="1"/>
          </p:cNvSpPr>
          <p:nvPr/>
        </p:nvSpPr>
        <p:spPr bwMode="auto">
          <a:xfrm>
            <a:off x="7739074" y="785794"/>
            <a:ext cx="860364" cy="276999"/>
          </a:xfrm>
          <a:prstGeom prst="rect">
            <a:avLst/>
          </a:prstGeom>
          <a:noFill/>
          <a:ln w="9525">
            <a:noFill/>
            <a:miter lim="800000"/>
            <a:headEnd/>
            <a:tailEnd/>
          </a:ln>
        </p:spPr>
        <p:txBody>
          <a:bodyPr wrap="none" lIns="0" tIns="0" rIns="0" bIns="0">
            <a:spAutoFit/>
          </a:bodyPr>
          <a:lstStyle/>
          <a:p>
            <a:r>
              <a:rPr lang="en-US" dirty="0">
                <a:solidFill>
                  <a:srgbClr val="004586"/>
                </a:solidFill>
                <a:cs typeface="Arial" pitchFamily="34" charset="0"/>
              </a:rPr>
              <a:t>Risk </a:t>
            </a:r>
            <a:r>
              <a:rPr lang="en-US" dirty="0" smtClean="0">
                <a:solidFill>
                  <a:srgbClr val="004586"/>
                </a:solidFill>
                <a:cs typeface="Arial" pitchFamily="34" charset="0"/>
              </a:rPr>
              <a:t>ratio</a:t>
            </a:r>
            <a:endParaRPr lang="en-US" sz="2000" dirty="0">
              <a:solidFill>
                <a:srgbClr val="004586"/>
              </a:solidFill>
              <a:cs typeface="Arial" pitchFamily="34" charset="0"/>
            </a:endParaRPr>
          </a:p>
        </p:txBody>
      </p:sp>
      <p:sp>
        <p:nvSpPr>
          <p:cNvPr id="12" name="Rectangle 10"/>
          <p:cNvSpPr>
            <a:spLocks noChangeArrowheads="1"/>
          </p:cNvSpPr>
          <p:nvPr/>
        </p:nvSpPr>
        <p:spPr bwMode="auto">
          <a:xfrm>
            <a:off x="2435225" y="1154113"/>
            <a:ext cx="646112" cy="274637"/>
          </a:xfrm>
          <a:prstGeom prst="rect">
            <a:avLst/>
          </a:prstGeom>
          <a:noFill/>
          <a:ln w="9525">
            <a:noFill/>
            <a:miter lim="800000"/>
            <a:headEnd/>
            <a:tailEnd/>
          </a:ln>
        </p:spPr>
        <p:txBody>
          <a:bodyPr wrap="none" lIns="0" tIns="0" rIns="0" bIns="0">
            <a:spAutoFit/>
          </a:bodyPr>
          <a:lstStyle/>
          <a:p>
            <a:r>
              <a:rPr lang="en-US" b="1" dirty="0" err="1">
                <a:solidFill>
                  <a:srgbClr val="004586"/>
                </a:solidFill>
                <a:cs typeface="Arial" pitchFamily="34" charset="0"/>
              </a:rPr>
              <a:t>Evento</a:t>
            </a:r>
            <a:endParaRPr lang="en-US" sz="2000" b="1" dirty="0">
              <a:solidFill>
                <a:srgbClr val="004586"/>
              </a:solidFill>
              <a:cs typeface="Arial" pitchFamily="34" charset="0"/>
            </a:endParaRPr>
          </a:p>
        </p:txBody>
      </p:sp>
      <p:sp>
        <p:nvSpPr>
          <p:cNvPr id="13" name="Rectangle 11"/>
          <p:cNvSpPr>
            <a:spLocks noChangeArrowheads="1"/>
          </p:cNvSpPr>
          <p:nvPr/>
        </p:nvSpPr>
        <p:spPr bwMode="auto">
          <a:xfrm>
            <a:off x="5795962" y="1138238"/>
            <a:ext cx="738985" cy="276999"/>
          </a:xfrm>
          <a:prstGeom prst="rect">
            <a:avLst/>
          </a:prstGeom>
          <a:noFill/>
          <a:ln w="9525">
            <a:noFill/>
            <a:miter lim="800000"/>
            <a:headEnd/>
            <a:tailEnd/>
          </a:ln>
        </p:spPr>
        <p:txBody>
          <a:bodyPr wrap="none" lIns="0" tIns="0" rIns="0" bIns="0">
            <a:spAutoFit/>
          </a:bodyPr>
          <a:lstStyle/>
          <a:p>
            <a:r>
              <a:rPr lang="en-US" dirty="0">
                <a:solidFill>
                  <a:srgbClr val="004586"/>
                </a:solidFill>
                <a:cs typeface="Arial" pitchFamily="34" charset="0"/>
              </a:rPr>
              <a:t>Placebo</a:t>
            </a:r>
            <a:endParaRPr lang="en-US" sz="2000" dirty="0">
              <a:solidFill>
                <a:srgbClr val="004586"/>
              </a:solidFill>
              <a:cs typeface="Arial" pitchFamily="34" charset="0"/>
            </a:endParaRPr>
          </a:p>
        </p:txBody>
      </p:sp>
      <p:sp>
        <p:nvSpPr>
          <p:cNvPr id="14" name="Rectangle 12"/>
          <p:cNvSpPr>
            <a:spLocks noChangeArrowheads="1"/>
          </p:cNvSpPr>
          <p:nvPr/>
        </p:nvSpPr>
        <p:spPr bwMode="auto">
          <a:xfrm>
            <a:off x="4567237" y="1138238"/>
            <a:ext cx="826508" cy="276999"/>
          </a:xfrm>
          <a:prstGeom prst="rect">
            <a:avLst/>
          </a:prstGeom>
          <a:noFill/>
          <a:ln w="9525">
            <a:noFill/>
            <a:miter lim="800000"/>
            <a:headEnd/>
            <a:tailEnd/>
          </a:ln>
        </p:spPr>
        <p:txBody>
          <a:bodyPr wrap="none" lIns="0" tIns="0" rIns="0" bIns="0">
            <a:spAutoFit/>
          </a:bodyPr>
          <a:lstStyle/>
          <a:p>
            <a:r>
              <a:rPr lang="en-US" dirty="0" err="1">
                <a:solidFill>
                  <a:srgbClr val="004586"/>
                </a:solidFill>
                <a:cs typeface="Arial" pitchFamily="34" charset="0"/>
              </a:rPr>
              <a:t>Eze</a:t>
            </a:r>
            <a:r>
              <a:rPr lang="en-US" dirty="0">
                <a:solidFill>
                  <a:srgbClr val="004586"/>
                </a:solidFill>
                <a:cs typeface="Arial" pitchFamily="34" charset="0"/>
              </a:rPr>
              <a:t>/</a:t>
            </a:r>
            <a:r>
              <a:rPr lang="en-US" dirty="0" err="1">
                <a:solidFill>
                  <a:srgbClr val="004586"/>
                </a:solidFill>
                <a:cs typeface="Arial" pitchFamily="34" charset="0"/>
              </a:rPr>
              <a:t>simv</a:t>
            </a:r>
            <a:endParaRPr lang="en-US" sz="2000" dirty="0">
              <a:solidFill>
                <a:srgbClr val="004586"/>
              </a:solidFill>
              <a:cs typeface="Arial" pitchFamily="34" charset="0"/>
            </a:endParaRPr>
          </a:p>
        </p:txBody>
      </p:sp>
      <p:sp>
        <p:nvSpPr>
          <p:cNvPr id="15" name="Rectangle 15"/>
          <p:cNvSpPr>
            <a:spLocks noChangeArrowheads="1"/>
          </p:cNvSpPr>
          <p:nvPr/>
        </p:nvSpPr>
        <p:spPr bwMode="auto">
          <a:xfrm>
            <a:off x="5753100" y="1392238"/>
            <a:ext cx="846386" cy="276999"/>
          </a:xfrm>
          <a:prstGeom prst="rect">
            <a:avLst/>
          </a:prstGeom>
          <a:noFill/>
          <a:ln w="9525">
            <a:noFill/>
            <a:miter lim="800000"/>
            <a:headEnd/>
            <a:tailEnd/>
          </a:ln>
        </p:spPr>
        <p:txBody>
          <a:bodyPr wrap="none" lIns="0" tIns="0" rIns="0" bIns="0">
            <a:spAutoFit/>
          </a:bodyPr>
          <a:lstStyle/>
          <a:p>
            <a:r>
              <a:rPr lang="en-US" dirty="0">
                <a:solidFill>
                  <a:srgbClr val="000000"/>
                </a:solidFill>
                <a:cs typeface="Arial" pitchFamily="34" charset="0"/>
              </a:rPr>
              <a:t>(</a:t>
            </a:r>
            <a:r>
              <a:rPr lang="en-US" dirty="0">
                <a:solidFill>
                  <a:srgbClr val="004586"/>
                </a:solidFill>
                <a:cs typeface="Arial" pitchFamily="34" charset="0"/>
              </a:rPr>
              <a:t>n=4620</a:t>
            </a:r>
            <a:r>
              <a:rPr lang="en-US" dirty="0">
                <a:solidFill>
                  <a:srgbClr val="000000"/>
                </a:solidFill>
                <a:cs typeface="Arial" pitchFamily="34" charset="0"/>
              </a:rPr>
              <a:t>)</a:t>
            </a:r>
            <a:endParaRPr lang="en-US" sz="2000" dirty="0">
              <a:cs typeface="Arial" pitchFamily="34" charset="0"/>
            </a:endParaRPr>
          </a:p>
        </p:txBody>
      </p:sp>
      <p:sp>
        <p:nvSpPr>
          <p:cNvPr id="16" name="Rectangle 16"/>
          <p:cNvSpPr>
            <a:spLocks noChangeArrowheads="1"/>
          </p:cNvSpPr>
          <p:nvPr/>
        </p:nvSpPr>
        <p:spPr bwMode="auto">
          <a:xfrm>
            <a:off x="4578350" y="1392238"/>
            <a:ext cx="846386" cy="276999"/>
          </a:xfrm>
          <a:prstGeom prst="rect">
            <a:avLst/>
          </a:prstGeom>
          <a:noFill/>
          <a:ln w="9525">
            <a:noFill/>
            <a:miter lim="800000"/>
            <a:headEnd/>
            <a:tailEnd/>
          </a:ln>
        </p:spPr>
        <p:txBody>
          <a:bodyPr wrap="none" lIns="0" tIns="0" rIns="0" bIns="0">
            <a:spAutoFit/>
          </a:bodyPr>
          <a:lstStyle/>
          <a:p>
            <a:r>
              <a:rPr lang="en-US" dirty="0">
                <a:solidFill>
                  <a:srgbClr val="000000"/>
                </a:solidFill>
                <a:cs typeface="Arial" pitchFamily="34" charset="0"/>
              </a:rPr>
              <a:t>(</a:t>
            </a:r>
            <a:r>
              <a:rPr lang="en-US" dirty="0">
                <a:solidFill>
                  <a:srgbClr val="004586"/>
                </a:solidFill>
                <a:cs typeface="Arial" pitchFamily="34" charset="0"/>
              </a:rPr>
              <a:t>n=4650</a:t>
            </a:r>
            <a:r>
              <a:rPr lang="en-US" dirty="0">
                <a:solidFill>
                  <a:srgbClr val="000000"/>
                </a:solidFill>
                <a:cs typeface="Arial" pitchFamily="34" charset="0"/>
              </a:rPr>
              <a:t>)</a:t>
            </a:r>
            <a:endParaRPr lang="en-US" sz="2000" dirty="0">
              <a:cs typeface="Arial" pitchFamily="34" charset="0"/>
            </a:endParaRPr>
          </a:p>
        </p:txBody>
      </p:sp>
      <p:sp>
        <p:nvSpPr>
          <p:cNvPr id="17" name="Rectangle 17"/>
          <p:cNvSpPr>
            <a:spLocks noChangeArrowheads="1"/>
          </p:cNvSpPr>
          <p:nvPr/>
        </p:nvSpPr>
        <p:spPr bwMode="auto">
          <a:xfrm>
            <a:off x="1958975" y="1908175"/>
            <a:ext cx="1515095" cy="246221"/>
          </a:xfrm>
          <a:prstGeom prst="rect">
            <a:avLst/>
          </a:prstGeom>
          <a:noFill/>
          <a:ln w="9525">
            <a:noFill/>
            <a:miter lim="800000"/>
            <a:headEnd/>
            <a:tailEnd/>
          </a:ln>
        </p:spPr>
        <p:txBody>
          <a:bodyPr wrap="none" lIns="0" tIns="0" rIns="0" bIns="0">
            <a:spAutoFit/>
          </a:bodyPr>
          <a:lstStyle/>
          <a:p>
            <a:r>
              <a:rPr lang="en-US" sz="1600" dirty="0" err="1">
                <a:solidFill>
                  <a:srgbClr val="004586"/>
                </a:solidFill>
                <a:cs typeface="Arial" pitchFamily="34" charset="0"/>
              </a:rPr>
              <a:t>Evento</a:t>
            </a:r>
            <a:r>
              <a:rPr lang="en-US" sz="1600" dirty="0">
                <a:solidFill>
                  <a:srgbClr val="004586"/>
                </a:solidFill>
                <a:cs typeface="Arial" pitchFamily="34" charset="0"/>
              </a:rPr>
              <a:t> </a:t>
            </a:r>
            <a:r>
              <a:rPr lang="en-US" sz="1600" dirty="0" err="1">
                <a:solidFill>
                  <a:srgbClr val="004586"/>
                </a:solidFill>
                <a:cs typeface="Arial" pitchFamily="34" charset="0"/>
              </a:rPr>
              <a:t>c</a:t>
            </a:r>
            <a:r>
              <a:rPr lang="en-US" sz="1600" dirty="0" err="1" smtClean="0">
                <a:solidFill>
                  <a:srgbClr val="004586"/>
                </a:solidFill>
                <a:cs typeface="Arial" pitchFamily="34" charset="0"/>
              </a:rPr>
              <a:t>oronario</a:t>
            </a:r>
            <a:r>
              <a:rPr lang="en-US" sz="1600" dirty="0" smtClean="0">
                <a:solidFill>
                  <a:srgbClr val="004586"/>
                </a:solidFill>
                <a:cs typeface="Arial" pitchFamily="34" charset="0"/>
              </a:rPr>
              <a:t>  </a:t>
            </a:r>
            <a:endParaRPr lang="en-US" sz="2000" dirty="0">
              <a:solidFill>
                <a:srgbClr val="004586"/>
              </a:solidFill>
              <a:cs typeface="Arial" pitchFamily="34" charset="0"/>
            </a:endParaRPr>
          </a:p>
        </p:txBody>
      </p:sp>
      <p:sp>
        <p:nvSpPr>
          <p:cNvPr id="18" name="Rectangle 18"/>
          <p:cNvSpPr>
            <a:spLocks noChangeArrowheads="1"/>
          </p:cNvSpPr>
          <p:nvPr/>
        </p:nvSpPr>
        <p:spPr bwMode="auto">
          <a:xfrm>
            <a:off x="4535487" y="190817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213 </a:t>
            </a:r>
            <a:endParaRPr lang="en-US" sz="2000" dirty="0">
              <a:solidFill>
                <a:srgbClr val="004586"/>
              </a:solidFill>
              <a:cs typeface="Arial" pitchFamily="34" charset="0"/>
            </a:endParaRPr>
          </a:p>
        </p:txBody>
      </p:sp>
      <p:sp>
        <p:nvSpPr>
          <p:cNvPr id="19" name="Rectangle 19"/>
          <p:cNvSpPr>
            <a:spLocks noChangeArrowheads="1"/>
          </p:cNvSpPr>
          <p:nvPr/>
        </p:nvSpPr>
        <p:spPr bwMode="auto">
          <a:xfrm>
            <a:off x="5037137" y="1908175"/>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(4.6%) </a:t>
            </a:r>
            <a:endParaRPr lang="en-US" sz="2000" dirty="0">
              <a:solidFill>
                <a:srgbClr val="004586"/>
              </a:solidFill>
              <a:cs typeface="Arial" pitchFamily="34" charset="0"/>
            </a:endParaRPr>
          </a:p>
        </p:txBody>
      </p:sp>
      <p:sp>
        <p:nvSpPr>
          <p:cNvPr id="20" name="Rectangle 20"/>
          <p:cNvSpPr>
            <a:spLocks noChangeArrowheads="1"/>
          </p:cNvSpPr>
          <p:nvPr/>
        </p:nvSpPr>
        <p:spPr bwMode="auto">
          <a:xfrm>
            <a:off x="5700712" y="190817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230 </a:t>
            </a:r>
            <a:endParaRPr lang="en-US" sz="2000" dirty="0">
              <a:solidFill>
                <a:srgbClr val="004586"/>
              </a:solidFill>
              <a:cs typeface="Arial" pitchFamily="34" charset="0"/>
            </a:endParaRPr>
          </a:p>
        </p:txBody>
      </p:sp>
      <p:sp>
        <p:nvSpPr>
          <p:cNvPr id="21" name="Rectangle 21"/>
          <p:cNvSpPr>
            <a:spLocks noChangeArrowheads="1"/>
          </p:cNvSpPr>
          <p:nvPr/>
        </p:nvSpPr>
        <p:spPr bwMode="auto">
          <a:xfrm>
            <a:off x="6213475" y="1908175"/>
            <a:ext cx="579437"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(5.0%) </a:t>
            </a:r>
            <a:endParaRPr lang="en-US" sz="2000" dirty="0">
              <a:solidFill>
                <a:srgbClr val="004586"/>
              </a:solidFill>
              <a:cs typeface="Arial" pitchFamily="34" charset="0"/>
            </a:endParaRPr>
          </a:p>
        </p:txBody>
      </p:sp>
      <p:sp>
        <p:nvSpPr>
          <p:cNvPr id="22" name="Rectangle 22"/>
          <p:cNvSpPr>
            <a:spLocks noChangeArrowheads="1"/>
          </p:cNvSpPr>
          <p:nvPr/>
        </p:nvSpPr>
        <p:spPr bwMode="auto">
          <a:xfrm>
            <a:off x="7997825" y="1548568"/>
            <a:ext cx="139700" cy="125412"/>
          </a:xfrm>
          <a:prstGeom prst="rect">
            <a:avLst/>
          </a:prstGeom>
          <a:solidFill>
            <a:srgbClr val="000000"/>
          </a:solidFill>
          <a:ln w="9525">
            <a:noFill/>
            <a:miter lim="800000"/>
            <a:headEnd/>
            <a:tailEnd/>
          </a:ln>
        </p:spPr>
        <p:txBody>
          <a:bodyPr/>
          <a:lstStyle/>
          <a:p>
            <a:endParaRPr lang="en-GB" sz="2000"/>
          </a:p>
        </p:txBody>
      </p:sp>
      <p:sp>
        <p:nvSpPr>
          <p:cNvPr id="23" name="Line 23"/>
          <p:cNvSpPr>
            <a:spLocks noChangeShapeType="1"/>
          </p:cNvSpPr>
          <p:nvPr/>
        </p:nvSpPr>
        <p:spPr bwMode="auto">
          <a:xfrm>
            <a:off x="7677150" y="1612068"/>
            <a:ext cx="855662" cy="1587"/>
          </a:xfrm>
          <a:prstGeom prst="line">
            <a:avLst/>
          </a:prstGeom>
          <a:noFill/>
          <a:ln w="13">
            <a:solidFill>
              <a:srgbClr val="000000"/>
            </a:solidFill>
            <a:round/>
            <a:headEnd/>
            <a:tailEnd/>
          </a:ln>
        </p:spPr>
        <p:txBody>
          <a:bodyPr/>
          <a:lstStyle/>
          <a:p>
            <a:endParaRPr lang="es-ES"/>
          </a:p>
        </p:txBody>
      </p:sp>
      <p:sp>
        <p:nvSpPr>
          <p:cNvPr id="24" name="Rectangle 24"/>
          <p:cNvSpPr>
            <a:spLocks noChangeArrowheads="1"/>
          </p:cNvSpPr>
          <p:nvPr/>
        </p:nvSpPr>
        <p:spPr bwMode="auto">
          <a:xfrm>
            <a:off x="1958975" y="2151063"/>
            <a:ext cx="1795462" cy="244475"/>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Ictus no </a:t>
            </a:r>
            <a:r>
              <a:rPr lang="en-US" sz="1600" dirty="0" err="1">
                <a:solidFill>
                  <a:srgbClr val="004586"/>
                </a:solidFill>
                <a:cs typeface="Arial" pitchFamily="34" charset="0"/>
              </a:rPr>
              <a:t>hemorrágico</a:t>
            </a:r>
            <a:r>
              <a:rPr lang="en-US" sz="1600" dirty="0">
                <a:solidFill>
                  <a:srgbClr val="004586"/>
                </a:solidFill>
                <a:cs typeface="Arial" pitchFamily="34" charset="0"/>
              </a:rPr>
              <a:t> </a:t>
            </a:r>
            <a:endParaRPr lang="en-US" sz="2000" dirty="0">
              <a:solidFill>
                <a:srgbClr val="004586"/>
              </a:solidFill>
              <a:cs typeface="Arial" pitchFamily="34" charset="0"/>
            </a:endParaRPr>
          </a:p>
        </p:txBody>
      </p:sp>
      <p:sp>
        <p:nvSpPr>
          <p:cNvPr id="25" name="Rectangle 25"/>
          <p:cNvSpPr>
            <a:spLocks noChangeArrowheads="1"/>
          </p:cNvSpPr>
          <p:nvPr/>
        </p:nvSpPr>
        <p:spPr bwMode="auto">
          <a:xfrm>
            <a:off x="4535487" y="2151063"/>
            <a:ext cx="358775" cy="246062"/>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131 </a:t>
            </a:r>
            <a:endParaRPr lang="en-US" sz="2000" dirty="0">
              <a:solidFill>
                <a:srgbClr val="004586"/>
              </a:solidFill>
              <a:cs typeface="Arial" pitchFamily="34" charset="0"/>
            </a:endParaRPr>
          </a:p>
        </p:txBody>
      </p:sp>
      <p:sp>
        <p:nvSpPr>
          <p:cNvPr id="26" name="Rectangle 26"/>
          <p:cNvSpPr>
            <a:spLocks noChangeArrowheads="1"/>
          </p:cNvSpPr>
          <p:nvPr/>
        </p:nvSpPr>
        <p:spPr bwMode="auto">
          <a:xfrm>
            <a:off x="5037137" y="2151063"/>
            <a:ext cx="579438" cy="246062"/>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(2.8%) </a:t>
            </a:r>
            <a:endParaRPr lang="en-US" sz="2000" dirty="0">
              <a:solidFill>
                <a:srgbClr val="004586"/>
              </a:solidFill>
              <a:cs typeface="Arial" pitchFamily="34" charset="0"/>
            </a:endParaRPr>
          </a:p>
        </p:txBody>
      </p:sp>
      <p:sp>
        <p:nvSpPr>
          <p:cNvPr id="27" name="Rectangle 27"/>
          <p:cNvSpPr>
            <a:spLocks noChangeArrowheads="1"/>
          </p:cNvSpPr>
          <p:nvPr/>
        </p:nvSpPr>
        <p:spPr bwMode="auto">
          <a:xfrm>
            <a:off x="5700712" y="2151063"/>
            <a:ext cx="358775" cy="246062"/>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174 </a:t>
            </a:r>
            <a:endParaRPr lang="en-US" sz="2000" dirty="0">
              <a:solidFill>
                <a:srgbClr val="004586"/>
              </a:solidFill>
              <a:cs typeface="Arial" pitchFamily="34" charset="0"/>
            </a:endParaRPr>
          </a:p>
        </p:txBody>
      </p:sp>
      <p:sp>
        <p:nvSpPr>
          <p:cNvPr id="28" name="Rectangle 28"/>
          <p:cNvSpPr>
            <a:spLocks noChangeArrowheads="1"/>
          </p:cNvSpPr>
          <p:nvPr/>
        </p:nvSpPr>
        <p:spPr bwMode="auto">
          <a:xfrm>
            <a:off x="6213475" y="2151063"/>
            <a:ext cx="579437" cy="246062"/>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(3.8%) </a:t>
            </a:r>
            <a:endParaRPr lang="en-US" sz="2000" dirty="0">
              <a:solidFill>
                <a:srgbClr val="004586"/>
              </a:solidFill>
              <a:cs typeface="Arial" pitchFamily="34" charset="0"/>
            </a:endParaRPr>
          </a:p>
        </p:txBody>
      </p:sp>
      <p:sp>
        <p:nvSpPr>
          <p:cNvPr id="29" name="Rectangle 29"/>
          <p:cNvSpPr>
            <a:spLocks noChangeArrowheads="1"/>
          </p:cNvSpPr>
          <p:nvPr/>
        </p:nvSpPr>
        <p:spPr bwMode="auto">
          <a:xfrm>
            <a:off x="7591425" y="1800980"/>
            <a:ext cx="117475" cy="106363"/>
          </a:xfrm>
          <a:prstGeom prst="rect">
            <a:avLst/>
          </a:prstGeom>
          <a:solidFill>
            <a:srgbClr val="000000"/>
          </a:solidFill>
          <a:ln w="9525">
            <a:noFill/>
            <a:miter lim="800000"/>
            <a:headEnd/>
            <a:tailEnd/>
          </a:ln>
        </p:spPr>
        <p:txBody>
          <a:bodyPr/>
          <a:lstStyle/>
          <a:p>
            <a:endParaRPr lang="en-GB" sz="2000"/>
          </a:p>
        </p:txBody>
      </p:sp>
      <p:sp>
        <p:nvSpPr>
          <p:cNvPr id="30" name="Freeform 30"/>
          <p:cNvSpPr>
            <a:spLocks/>
          </p:cNvSpPr>
          <p:nvPr/>
        </p:nvSpPr>
        <p:spPr bwMode="auto">
          <a:xfrm>
            <a:off x="7281862" y="1832730"/>
            <a:ext cx="106363" cy="52388"/>
          </a:xfrm>
          <a:custGeom>
            <a:avLst/>
            <a:gdLst>
              <a:gd name="T0" fmla="*/ 0 w 67"/>
              <a:gd name="T1" fmla="*/ 20638 h 33"/>
              <a:gd name="T2" fmla="*/ 106363 w 67"/>
              <a:gd name="T3" fmla="*/ 0 h 33"/>
              <a:gd name="T4" fmla="*/ 106363 w 67"/>
              <a:gd name="T5" fmla="*/ 52388 h 33"/>
              <a:gd name="T6" fmla="*/ 0 w 67"/>
              <a:gd name="T7" fmla="*/ 20638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0" y="13"/>
                </a:moveTo>
                <a:lnTo>
                  <a:pt x="67" y="0"/>
                </a:lnTo>
                <a:lnTo>
                  <a:pt x="67" y="33"/>
                </a:lnTo>
                <a:lnTo>
                  <a:pt x="0" y="13"/>
                </a:lnTo>
                <a:close/>
              </a:path>
            </a:pathLst>
          </a:custGeom>
          <a:solidFill>
            <a:srgbClr val="000000"/>
          </a:solidFill>
          <a:ln w="13">
            <a:solidFill>
              <a:srgbClr val="000000"/>
            </a:solidFill>
            <a:round/>
            <a:headEnd/>
            <a:tailEnd/>
          </a:ln>
        </p:spPr>
        <p:txBody>
          <a:bodyPr/>
          <a:lstStyle/>
          <a:p>
            <a:endParaRPr lang="es-ES"/>
          </a:p>
        </p:txBody>
      </p:sp>
      <p:sp>
        <p:nvSpPr>
          <p:cNvPr id="31" name="Line 31"/>
          <p:cNvSpPr>
            <a:spLocks noChangeShapeType="1"/>
          </p:cNvSpPr>
          <p:nvPr/>
        </p:nvSpPr>
        <p:spPr bwMode="auto">
          <a:xfrm>
            <a:off x="7281862" y="1853368"/>
            <a:ext cx="833438" cy="1587"/>
          </a:xfrm>
          <a:prstGeom prst="line">
            <a:avLst/>
          </a:prstGeom>
          <a:noFill/>
          <a:ln w="13">
            <a:solidFill>
              <a:srgbClr val="000000"/>
            </a:solidFill>
            <a:round/>
            <a:headEnd/>
            <a:tailEnd/>
          </a:ln>
        </p:spPr>
        <p:txBody>
          <a:bodyPr/>
          <a:lstStyle/>
          <a:p>
            <a:endParaRPr lang="es-ES"/>
          </a:p>
        </p:txBody>
      </p:sp>
      <p:sp>
        <p:nvSpPr>
          <p:cNvPr id="32" name="Rectangle 32"/>
          <p:cNvSpPr>
            <a:spLocks noChangeArrowheads="1"/>
          </p:cNvSpPr>
          <p:nvPr/>
        </p:nvSpPr>
        <p:spPr bwMode="auto">
          <a:xfrm>
            <a:off x="1958975" y="2403475"/>
            <a:ext cx="1457325" cy="244475"/>
          </a:xfrm>
          <a:prstGeom prst="rect">
            <a:avLst/>
          </a:prstGeom>
          <a:noFill/>
          <a:ln w="9525">
            <a:noFill/>
            <a:miter lim="800000"/>
            <a:headEnd/>
            <a:tailEnd/>
          </a:ln>
        </p:spPr>
        <p:txBody>
          <a:bodyPr wrap="none" lIns="0" tIns="0" rIns="0" bIns="0">
            <a:spAutoFit/>
          </a:bodyPr>
          <a:lstStyle/>
          <a:p>
            <a:r>
              <a:rPr lang="en-US" sz="1600" dirty="0" err="1">
                <a:solidFill>
                  <a:srgbClr val="004586"/>
                </a:solidFill>
                <a:cs typeface="Arial" pitchFamily="34" charset="0"/>
              </a:rPr>
              <a:t>Revascularización</a:t>
            </a:r>
            <a:endParaRPr lang="en-US" sz="2000" dirty="0">
              <a:solidFill>
                <a:srgbClr val="004586"/>
              </a:solidFill>
              <a:cs typeface="Arial" pitchFamily="34" charset="0"/>
            </a:endParaRPr>
          </a:p>
        </p:txBody>
      </p:sp>
      <p:sp>
        <p:nvSpPr>
          <p:cNvPr id="33" name="Rectangle 33"/>
          <p:cNvSpPr>
            <a:spLocks noChangeArrowheads="1"/>
          </p:cNvSpPr>
          <p:nvPr/>
        </p:nvSpPr>
        <p:spPr bwMode="auto">
          <a:xfrm>
            <a:off x="4535487" y="240347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284 </a:t>
            </a:r>
            <a:endParaRPr lang="en-US" sz="2000" dirty="0">
              <a:solidFill>
                <a:srgbClr val="004586"/>
              </a:solidFill>
              <a:cs typeface="Arial" pitchFamily="34" charset="0"/>
            </a:endParaRPr>
          </a:p>
        </p:txBody>
      </p:sp>
      <p:sp>
        <p:nvSpPr>
          <p:cNvPr id="34" name="Rectangle 34"/>
          <p:cNvSpPr>
            <a:spLocks noChangeArrowheads="1"/>
          </p:cNvSpPr>
          <p:nvPr/>
        </p:nvSpPr>
        <p:spPr bwMode="auto">
          <a:xfrm>
            <a:off x="5037137" y="2403475"/>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(6.1%) </a:t>
            </a:r>
            <a:endParaRPr lang="en-US" sz="2000" dirty="0">
              <a:solidFill>
                <a:srgbClr val="004586"/>
              </a:solidFill>
              <a:cs typeface="Arial" pitchFamily="34" charset="0"/>
            </a:endParaRPr>
          </a:p>
        </p:txBody>
      </p:sp>
      <p:sp>
        <p:nvSpPr>
          <p:cNvPr id="35" name="Rectangle 35"/>
          <p:cNvSpPr>
            <a:spLocks noChangeArrowheads="1"/>
          </p:cNvSpPr>
          <p:nvPr/>
        </p:nvSpPr>
        <p:spPr bwMode="auto">
          <a:xfrm>
            <a:off x="5700712" y="240347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352 </a:t>
            </a:r>
            <a:endParaRPr lang="en-US" sz="2000" dirty="0">
              <a:solidFill>
                <a:srgbClr val="004586"/>
              </a:solidFill>
              <a:cs typeface="Arial" pitchFamily="34" charset="0"/>
            </a:endParaRPr>
          </a:p>
        </p:txBody>
      </p:sp>
      <p:sp>
        <p:nvSpPr>
          <p:cNvPr id="36" name="Rectangle 36"/>
          <p:cNvSpPr>
            <a:spLocks noChangeArrowheads="1"/>
          </p:cNvSpPr>
          <p:nvPr/>
        </p:nvSpPr>
        <p:spPr bwMode="auto">
          <a:xfrm>
            <a:off x="6213475" y="2403475"/>
            <a:ext cx="579437"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(7.6%) </a:t>
            </a:r>
            <a:endParaRPr lang="en-US" sz="2000" dirty="0">
              <a:solidFill>
                <a:srgbClr val="004586"/>
              </a:solidFill>
              <a:cs typeface="Arial" pitchFamily="34" charset="0"/>
            </a:endParaRPr>
          </a:p>
        </p:txBody>
      </p:sp>
      <p:sp>
        <p:nvSpPr>
          <p:cNvPr id="37" name="Rectangle 37"/>
          <p:cNvSpPr>
            <a:spLocks noChangeArrowheads="1"/>
          </p:cNvSpPr>
          <p:nvPr/>
        </p:nvSpPr>
        <p:spPr bwMode="auto">
          <a:xfrm>
            <a:off x="7688262" y="2023230"/>
            <a:ext cx="160338" cy="157163"/>
          </a:xfrm>
          <a:prstGeom prst="rect">
            <a:avLst/>
          </a:prstGeom>
          <a:solidFill>
            <a:srgbClr val="000000"/>
          </a:solidFill>
          <a:ln w="9525">
            <a:noFill/>
            <a:miter lim="800000"/>
            <a:headEnd/>
            <a:tailEnd/>
          </a:ln>
        </p:spPr>
        <p:txBody>
          <a:bodyPr/>
          <a:lstStyle/>
          <a:p>
            <a:endParaRPr lang="en-GB" sz="2000"/>
          </a:p>
        </p:txBody>
      </p:sp>
      <p:sp>
        <p:nvSpPr>
          <p:cNvPr id="38" name="Line 38"/>
          <p:cNvSpPr>
            <a:spLocks noChangeShapeType="1"/>
          </p:cNvSpPr>
          <p:nvPr/>
        </p:nvSpPr>
        <p:spPr bwMode="auto">
          <a:xfrm>
            <a:off x="7485062" y="2096255"/>
            <a:ext cx="620713" cy="1588"/>
          </a:xfrm>
          <a:prstGeom prst="line">
            <a:avLst/>
          </a:prstGeom>
          <a:noFill/>
          <a:ln w="13">
            <a:solidFill>
              <a:srgbClr val="000000"/>
            </a:solidFill>
            <a:round/>
            <a:headEnd/>
            <a:tailEnd/>
          </a:ln>
        </p:spPr>
        <p:txBody>
          <a:bodyPr/>
          <a:lstStyle/>
          <a:p>
            <a:endParaRPr lang="es-ES"/>
          </a:p>
        </p:txBody>
      </p:sp>
      <p:sp>
        <p:nvSpPr>
          <p:cNvPr id="39" name="Rectangle 39"/>
          <p:cNvSpPr>
            <a:spLocks noChangeArrowheads="1"/>
          </p:cNvSpPr>
          <p:nvPr/>
        </p:nvSpPr>
        <p:spPr bwMode="auto">
          <a:xfrm>
            <a:off x="1958975" y="2805113"/>
            <a:ext cx="1700212" cy="244475"/>
          </a:xfrm>
          <a:prstGeom prst="rect">
            <a:avLst/>
          </a:prstGeom>
          <a:noFill/>
          <a:ln w="9525">
            <a:noFill/>
            <a:miter lim="800000"/>
            <a:headEnd/>
            <a:tailEnd/>
          </a:ln>
        </p:spPr>
        <p:txBody>
          <a:bodyPr wrap="none" lIns="0" tIns="0" rIns="0" bIns="0">
            <a:spAutoFit/>
          </a:bodyPr>
          <a:lstStyle/>
          <a:p>
            <a:r>
              <a:rPr lang="en-US" sz="1600" dirty="0" err="1">
                <a:solidFill>
                  <a:srgbClr val="C00000"/>
                </a:solidFill>
                <a:cs typeface="Arial" pitchFamily="34" charset="0"/>
              </a:rPr>
              <a:t>Eventos</a:t>
            </a:r>
            <a:r>
              <a:rPr lang="en-US" sz="1600" dirty="0">
                <a:solidFill>
                  <a:srgbClr val="C00000"/>
                </a:solidFill>
                <a:cs typeface="Arial" pitchFamily="34" charset="0"/>
              </a:rPr>
              <a:t> </a:t>
            </a:r>
            <a:r>
              <a:rPr lang="en-US" sz="1600" dirty="0" err="1">
                <a:solidFill>
                  <a:srgbClr val="C00000"/>
                </a:solidFill>
                <a:cs typeface="Arial" pitchFamily="34" charset="0"/>
              </a:rPr>
              <a:t>isquémicos</a:t>
            </a:r>
            <a:r>
              <a:rPr lang="en-US" sz="1600" dirty="0">
                <a:solidFill>
                  <a:srgbClr val="C00000"/>
                </a:solidFill>
                <a:cs typeface="Arial" pitchFamily="34" charset="0"/>
              </a:rPr>
              <a:t> </a:t>
            </a:r>
            <a:endParaRPr lang="en-US" sz="2000" dirty="0">
              <a:solidFill>
                <a:srgbClr val="C00000"/>
              </a:solidFill>
              <a:cs typeface="Arial" pitchFamily="34" charset="0"/>
            </a:endParaRPr>
          </a:p>
        </p:txBody>
      </p:sp>
      <p:sp>
        <p:nvSpPr>
          <p:cNvPr id="40" name="Rectangle 40"/>
          <p:cNvSpPr>
            <a:spLocks noChangeArrowheads="1"/>
          </p:cNvSpPr>
          <p:nvPr/>
        </p:nvSpPr>
        <p:spPr bwMode="auto">
          <a:xfrm>
            <a:off x="4535487" y="2805113"/>
            <a:ext cx="355600" cy="244475"/>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526 </a:t>
            </a:r>
            <a:endParaRPr lang="en-US" sz="2000" dirty="0">
              <a:solidFill>
                <a:srgbClr val="C00000"/>
              </a:solidFill>
              <a:cs typeface="Arial" pitchFamily="34" charset="0"/>
            </a:endParaRPr>
          </a:p>
        </p:txBody>
      </p:sp>
      <p:sp>
        <p:nvSpPr>
          <p:cNvPr id="41" name="Rectangle 41"/>
          <p:cNvSpPr>
            <a:spLocks noChangeArrowheads="1"/>
          </p:cNvSpPr>
          <p:nvPr/>
        </p:nvSpPr>
        <p:spPr bwMode="auto">
          <a:xfrm>
            <a:off x="4930775" y="2805113"/>
            <a:ext cx="690895" cy="246221"/>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(11.3%) </a:t>
            </a:r>
            <a:endParaRPr lang="en-US" sz="2000" dirty="0">
              <a:solidFill>
                <a:srgbClr val="C00000"/>
              </a:solidFill>
              <a:cs typeface="Arial" pitchFamily="34" charset="0"/>
            </a:endParaRPr>
          </a:p>
        </p:txBody>
      </p:sp>
      <p:sp>
        <p:nvSpPr>
          <p:cNvPr id="42" name="Rectangle 42"/>
          <p:cNvSpPr>
            <a:spLocks noChangeArrowheads="1"/>
          </p:cNvSpPr>
          <p:nvPr/>
        </p:nvSpPr>
        <p:spPr bwMode="auto">
          <a:xfrm>
            <a:off x="5700712" y="2805113"/>
            <a:ext cx="355600" cy="244475"/>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619 </a:t>
            </a:r>
            <a:endParaRPr lang="en-US" sz="2000" dirty="0">
              <a:solidFill>
                <a:srgbClr val="C00000"/>
              </a:solidFill>
              <a:cs typeface="Arial" pitchFamily="34" charset="0"/>
            </a:endParaRPr>
          </a:p>
        </p:txBody>
      </p:sp>
      <p:sp>
        <p:nvSpPr>
          <p:cNvPr id="43" name="Rectangle 43"/>
          <p:cNvSpPr>
            <a:spLocks noChangeArrowheads="1"/>
          </p:cNvSpPr>
          <p:nvPr/>
        </p:nvSpPr>
        <p:spPr bwMode="auto">
          <a:xfrm>
            <a:off x="6107112" y="2805113"/>
            <a:ext cx="684213" cy="244475"/>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(13.4%) </a:t>
            </a:r>
            <a:endParaRPr lang="en-US" sz="2000" dirty="0">
              <a:solidFill>
                <a:srgbClr val="C00000"/>
              </a:solidFill>
              <a:cs typeface="Arial" pitchFamily="34" charset="0"/>
            </a:endParaRPr>
          </a:p>
        </p:txBody>
      </p:sp>
      <p:sp>
        <p:nvSpPr>
          <p:cNvPr id="45" name="Rectangle 45"/>
          <p:cNvSpPr>
            <a:spLocks noChangeArrowheads="1"/>
          </p:cNvSpPr>
          <p:nvPr/>
        </p:nvSpPr>
        <p:spPr bwMode="auto">
          <a:xfrm>
            <a:off x="8786409" y="2246908"/>
            <a:ext cx="2326727" cy="492443"/>
          </a:xfrm>
          <a:prstGeom prst="rect">
            <a:avLst/>
          </a:prstGeom>
          <a:noFill/>
          <a:ln w="9525">
            <a:noFill/>
            <a:miter lim="800000"/>
            <a:headEnd/>
            <a:tailEnd/>
          </a:ln>
        </p:spPr>
        <p:txBody>
          <a:bodyPr wrap="none" lIns="0" tIns="0" rIns="0" bIns="0">
            <a:spAutoFit/>
          </a:bodyPr>
          <a:lstStyle/>
          <a:p>
            <a:pPr algn="ctr"/>
            <a:r>
              <a:rPr lang="es-ES_tradnl" dirty="0" smtClean="0">
                <a:solidFill>
                  <a:srgbClr val="004586"/>
                </a:solidFill>
                <a:cs typeface="Arial" pitchFamily="34" charset="0"/>
              </a:rPr>
              <a:t>Reducción: </a:t>
            </a:r>
            <a:r>
              <a:rPr lang="en-US" b="1" dirty="0" smtClean="0">
                <a:solidFill>
                  <a:srgbClr val="004586"/>
                </a:solidFill>
                <a:cs typeface="Arial" pitchFamily="34" charset="0"/>
              </a:rPr>
              <a:t>16,5% </a:t>
            </a:r>
            <a:r>
              <a:rPr lang="en-US" dirty="0" smtClean="0">
                <a:solidFill>
                  <a:srgbClr val="004586"/>
                </a:solidFill>
                <a:cs typeface="Arial" pitchFamily="34" charset="0"/>
              </a:rPr>
              <a:t>(±5,4) </a:t>
            </a:r>
            <a:endParaRPr lang="en-US" dirty="0">
              <a:solidFill>
                <a:srgbClr val="004586"/>
              </a:solidFill>
              <a:cs typeface="Arial" pitchFamily="34" charset="0"/>
            </a:endParaRPr>
          </a:p>
          <a:p>
            <a:pPr algn="ctr"/>
            <a:r>
              <a:rPr lang="es-ES" sz="1400" dirty="0" smtClean="0">
                <a:solidFill>
                  <a:srgbClr val="004586"/>
                </a:solidFill>
                <a:cs typeface="Arial" pitchFamily="34" charset="0"/>
              </a:rPr>
              <a:t>(p= 0,002)</a:t>
            </a:r>
            <a:endParaRPr lang="es-ES_tradnl" sz="1400" dirty="0">
              <a:solidFill>
                <a:srgbClr val="004586"/>
              </a:solidFill>
              <a:cs typeface="Arial" pitchFamily="34" charset="0"/>
            </a:endParaRPr>
          </a:p>
        </p:txBody>
      </p:sp>
      <p:sp>
        <p:nvSpPr>
          <p:cNvPr id="47" name="Freeform 47"/>
          <p:cNvSpPr>
            <a:spLocks/>
          </p:cNvSpPr>
          <p:nvPr/>
        </p:nvSpPr>
        <p:spPr bwMode="auto">
          <a:xfrm>
            <a:off x="7634287" y="2402643"/>
            <a:ext cx="481013" cy="211137"/>
          </a:xfrm>
          <a:custGeom>
            <a:avLst/>
            <a:gdLst>
              <a:gd name="T0" fmla="*/ 234950 w 303"/>
              <a:gd name="T1" fmla="*/ 0 h 133"/>
              <a:gd name="T2" fmla="*/ 481013 w 303"/>
              <a:gd name="T3" fmla="*/ 104775 h 133"/>
              <a:gd name="T4" fmla="*/ 234950 w 303"/>
              <a:gd name="T5" fmla="*/ 211137 h 133"/>
              <a:gd name="T6" fmla="*/ 0 w 303"/>
              <a:gd name="T7" fmla="*/ 104775 h 133"/>
              <a:gd name="T8" fmla="*/ 234950 w 303"/>
              <a:gd name="T9" fmla="*/ 0 h 133"/>
              <a:gd name="T10" fmla="*/ 0 60000 65536"/>
              <a:gd name="T11" fmla="*/ 0 60000 65536"/>
              <a:gd name="T12" fmla="*/ 0 60000 65536"/>
              <a:gd name="T13" fmla="*/ 0 60000 65536"/>
              <a:gd name="T14" fmla="*/ 0 60000 65536"/>
              <a:gd name="T15" fmla="*/ 0 w 303"/>
              <a:gd name="T16" fmla="*/ 0 h 133"/>
              <a:gd name="T17" fmla="*/ 303 w 303"/>
              <a:gd name="T18" fmla="*/ 133 h 133"/>
            </a:gdLst>
            <a:ahLst/>
            <a:cxnLst>
              <a:cxn ang="T10">
                <a:pos x="T0" y="T1"/>
              </a:cxn>
              <a:cxn ang="T11">
                <a:pos x="T2" y="T3"/>
              </a:cxn>
              <a:cxn ang="T12">
                <a:pos x="T4" y="T5"/>
              </a:cxn>
              <a:cxn ang="T13">
                <a:pos x="T6" y="T7"/>
              </a:cxn>
              <a:cxn ang="T14">
                <a:pos x="T8" y="T9"/>
              </a:cxn>
            </a:cxnLst>
            <a:rect l="T15" t="T16" r="T17" b="T18"/>
            <a:pathLst>
              <a:path w="303" h="133">
                <a:moveTo>
                  <a:pt x="148" y="0"/>
                </a:moveTo>
                <a:lnTo>
                  <a:pt x="303" y="66"/>
                </a:lnTo>
                <a:lnTo>
                  <a:pt x="148" y="133"/>
                </a:lnTo>
                <a:lnTo>
                  <a:pt x="0" y="66"/>
                </a:lnTo>
                <a:lnTo>
                  <a:pt x="148" y="0"/>
                </a:lnTo>
                <a:close/>
              </a:path>
            </a:pathLst>
          </a:custGeom>
          <a:solidFill>
            <a:schemeClr val="hlink"/>
          </a:solidFill>
          <a:ln w="13">
            <a:solidFill>
              <a:srgbClr val="000000"/>
            </a:solidFill>
            <a:round/>
            <a:headEnd/>
            <a:tailEnd/>
          </a:ln>
        </p:spPr>
        <p:txBody>
          <a:bodyPr/>
          <a:lstStyle/>
          <a:p>
            <a:endParaRPr lang="es-ES"/>
          </a:p>
        </p:txBody>
      </p:sp>
      <p:grpSp>
        <p:nvGrpSpPr>
          <p:cNvPr id="48" name="Group 95"/>
          <p:cNvGrpSpPr>
            <a:grpSpLocks/>
          </p:cNvGrpSpPr>
          <p:nvPr/>
        </p:nvGrpSpPr>
        <p:grpSpPr bwMode="auto">
          <a:xfrm>
            <a:off x="1958975" y="3679824"/>
            <a:ext cx="7310722" cy="1698496"/>
            <a:chOff x="458788" y="3806825"/>
            <a:chExt cx="7310438" cy="1698626"/>
          </a:xfrm>
        </p:grpSpPr>
        <p:sp>
          <p:nvSpPr>
            <p:cNvPr id="49" name="Rectangle 48"/>
            <p:cNvSpPr>
              <a:spLocks noChangeArrowheads="1"/>
            </p:cNvSpPr>
            <p:nvPr/>
          </p:nvSpPr>
          <p:spPr bwMode="auto">
            <a:xfrm>
              <a:off x="458788" y="3806825"/>
              <a:ext cx="2392269" cy="244494"/>
            </a:xfrm>
            <a:prstGeom prst="rect">
              <a:avLst/>
            </a:prstGeom>
            <a:noFill/>
            <a:ln w="9525">
              <a:noFill/>
              <a:miter lim="800000"/>
              <a:headEnd/>
              <a:tailEnd/>
            </a:ln>
          </p:spPr>
          <p:txBody>
            <a:bodyPr wrap="none" lIns="0" tIns="0" rIns="0" bIns="0">
              <a:spAutoFit/>
            </a:bodyPr>
            <a:lstStyle/>
            <a:p>
              <a:r>
                <a:rPr lang="en-US" sz="1500" dirty="0" err="1">
                  <a:solidFill>
                    <a:srgbClr val="004586"/>
                  </a:solidFill>
                  <a:cs typeface="Arial" pitchFamily="34" charset="0"/>
                </a:rPr>
                <a:t>Otras</a:t>
              </a:r>
              <a:r>
                <a:rPr lang="en-US" sz="1500" dirty="0">
                  <a:solidFill>
                    <a:srgbClr val="004586"/>
                  </a:solidFill>
                  <a:cs typeface="Arial" pitchFamily="34" charset="0"/>
                </a:rPr>
                <a:t> </a:t>
              </a:r>
              <a:r>
                <a:rPr lang="en-US" sz="1500" dirty="0" err="1">
                  <a:solidFill>
                    <a:srgbClr val="004586"/>
                  </a:solidFill>
                  <a:cs typeface="Arial" pitchFamily="34" charset="0"/>
                </a:rPr>
                <a:t>muertes</a:t>
              </a:r>
              <a:r>
                <a:rPr lang="en-US" sz="1500" dirty="0">
                  <a:solidFill>
                    <a:srgbClr val="004586"/>
                  </a:solidFill>
                  <a:cs typeface="Arial" pitchFamily="34" charset="0"/>
                </a:rPr>
                <a:t> </a:t>
              </a:r>
              <a:r>
                <a:rPr lang="en-US" sz="1500" dirty="0" err="1" smtClean="0">
                  <a:solidFill>
                    <a:srgbClr val="004586"/>
                  </a:solidFill>
                  <a:cs typeface="Arial" pitchFamily="34" charset="0"/>
                </a:rPr>
                <a:t>origen</a:t>
              </a:r>
              <a:r>
                <a:rPr lang="en-US" sz="1500" dirty="0" smtClean="0">
                  <a:solidFill>
                    <a:srgbClr val="004586"/>
                  </a:solidFill>
                  <a:cs typeface="Arial" pitchFamily="34" charset="0"/>
                </a:rPr>
                <a:t> </a:t>
              </a:r>
              <a:r>
                <a:rPr lang="en-US" sz="1500" dirty="0" err="1">
                  <a:solidFill>
                    <a:srgbClr val="004586"/>
                  </a:solidFill>
                  <a:cs typeface="Arial" pitchFamily="34" charset="0"/>
                </a:rPr>
                <a:t>cardíaco</a:t>
              </a:r>
              <a:r>
                <a:rPr lang="en-US" sz="1600" dirty="0">
                  <a:solidFill>
                    <a:srgbClr val="004586"/>
                  </a:solidFill>
                  <a:cs typeface="Arial" pitchFamily="34" charset="0"/>
                </a:rPr>
                <a:t> </a:t>
              </a:r>
              <a:endParaRPr lang="en-US" sz="2000" dirty="0">
                <a:solidFill>
                  <a:srgbClr val="004586"/>
                </a:solidFill>
                <a:cs typeface="Arial" pitchFamily="34" charset="0"/>
              </a:endParaRPr>
            </a:p>
          </p:txBody>
        </p:sp>
        <p:sp>
          <p:nvSpPr>
            <p:cNvPr id="50" name="Rectangle 49"/>
            <p:cNvSpPr>
              <a:spLocks noChangeArrowheads="1"/>
            </p:cNvSpPr>
            <p:nvPr/>
          </p:nvSpPr>
          <p:spPr bwMode="auto">
            <a:xfrm>
              <a:off x="3035300" y="380682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162 </a:t>
              </a:r>
              <a:endParaRPr lang="en-US" sz="2000" dirty="0">
                <a:solidFill>
                  <a:srgbClr val="004586"/>
                </a:solidFill>
                <a:cs typeface="Arial" pitchFamily="34" charset="0"/>
              </a:endParaRPr>
            </a:p>
          </p:txBody>
        </p:sp>
        <p:sp>
          <p:nvSpPr>
            <p:cNvPr id="51" name="Rectangle 50"/>
            <p:cNvSpPr>
              <a:spLocks noChangeArrowheads="1"/>
            </p:cNvSpPr>
            <p:nvPr/>
          </p:nvSpPr>
          <p:spPr bwMode="auto">
            <a:xfrm>
              <a:off x="3536950" y="3806825"/>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(3.5%) </a:t>
              </a:r>
              <a:endParaRPr lang="en-US" sz="2000" dirty="0">
                <a:solidFill>
                  <a:srgbClr val="004586"/>
                </a:solidFill>
                <a:cs typeface="Arial" pitchFamily="34" charset="0"/>
              </a:endParaRPr>
            </a:p>
          </p:txBody>
        </p:sp>
        <p:sp>
          <p:nvSpPr>
            <p:cNvPr id="52" name="Rectangle 51"/>
            <p:cNvSpPr>
              <a:spLocks noChangeArrowheads="1"/>
            </p:cNvSpPr>
            <p:nvPr/>
          </p:nvSpPr>
          <p:spPr bwMode="auto">
            <a:xfrm>
              <a:off x="4200525" y="3806825"/>
              <a:ext cx="358775"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182 </a:t>
              </a:r>
              <a:endParaRPr lang="en-US" sz="2000" dirty="0">
                <a:solidFill>
                  <a:srgbClr val="004586"/>
                </a:solidFill>
                <a:cs typeface="Arial" pitchFamily="34" charset="0"/>
              </a:endParaRPr>
            </a:p>
          </p:txBody>
        </p:sp>
        <p:sp>
          <p:nvSpPr>
            <p:cNvPr id="53" name="Rectangle 52"/>
            <p:cNvSpPr>
              <a:spLocks noChangeArrowheads="1"/>
            </p:cNvSpPr>
            <p:nvPr/>
          </p:nvSpPr>
          <p:spPr bwMode="auto">
            <a:xfrm>
              <a:off x="4713288" y="3806825"/>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(3.9%) </a:t>
              </a:r>
              <a:endParaRPr lang="en-US" sz="2000" dirty="0">
                <a:solidFill>
                  <a:srgbClr val="004586"/>
                </a:solidFill>
                <a:cs typeface="Arial" pitchFamily="34" charset="0"/>
              </a:endParaRPr>
            </a:p>
          </p:txBody>
        </p:sp>
        <p:sp>
          <p:nvSpPr>
            <p:cNvPr id="54" name="Rectangle 53"/>
            <p:cNvSpPr>
              <a:spLocks noChangeArrowheads="1"/>
            </p:cNvSpPr>
            <p:nvPr/>
          </p:nvSpPr>
          <p:spPr bwMode="auto">
            <a:xfrm>
              <a:off x="6434138" y="3881438"/>
              <a:ext cx="117475" cy="115888"/>
            </a:xfrm>
            <a:prstGeom prst="rect">
              <a:avLst/>
            </a:prstGeom>
            <a:solidFill>
              <a:srgbClr val="000000"/>
            </a:solidFill>
            <a:ln w="9525">
              <a:noFill/>
              <a:miter lim="800000"/>
              <a:headEnd/>
              <a:tailEnd/>
            </a:ln>
          </p:spPr>
          <p:txBody>
            <a:bodyPr/>
            <a:lstStyle/>
            <a:p>
              <a:endParaRPr lang="en-GB" sz="2000"/>
            </a:p>
          </p:txBody>
        </p:sp>
        <p:sp>
          <p:nvSpPr>
            <p:cNvPr id="55" name="Line 54"/>
            <p:cNvSpPr>
              <a:spLocks noChangeShapeType="1"/>
            </p:cNvSpPr>
            <p:nvPr/>
          </p:nvSpPr>
          <p:spPr bwMode="auto">
            <a:xfrm>
              <a:off x="6070600" y="3944938"/>
              <a:ext cx="939800" cy="1588"/>
            </a:xfrm>
            <a:prstGeom prst="line">
              <a:avLst/>
            </a:prstGeom>
            <a:noFill/>
            <a:ln w="13">
              <a:solidFill>
                <a:srgbClr val="000000"/>
              </a:solidFill>
              <a:round/>
              <a:headEnd/>
              <a:tailEnd/>
            </a:ln>
          </p:spPr>
          <p:txBody>
            <a:bodyPr/>
            <a:lstStyle/>
            <a:p>
              <a:endParaRPr lang="es-ES"/>
            </a:p>
          </p:txBody>
        </p:sp>
        <p:sp>
          <p:nvSpPr>
            <p:cNvPr id="56" name="Rectangle 55"/>
            <p:cNvSpPr>
              <a:spLocks noChangeArrowheads="1"/>
            </p:cNvSpPr>
            <p:nvPr/>
          </p:nvSpPr>
          <p:spPr bwMode="auto">
            <a:xfrm>
              <a:off x="458788" y="4049731"/>
              <a:ext cx="1535053" cy="244494"/>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Ictus </a:t>
              </a:r>
              <a:r>
                <a:rPr lang="en-US" sz="1600" dirty="0" err="1">
                  <a:solidFill>
                    <a:srgbClr val="004586"/>
                  </a:solidFill>
                  <a:cs typeface="Arial" pitchFamily="34" charset="0"/>
                </a:rPr>
                <a:t>hemorrágico</a:t>
              </a:r>
              <a:r>
                <a:rPr lang="en-US" sz="1600" dirty="0">
                  <a:solidFill>
                    <a:srgbClr val="004586"/>
                  </a:solidFill>
                  <a:cs typeface="Arial" pitchFamily="34" charset="0"/>
                </a:rPr>
                <a:t> </a:t>
              </a:r>
              <a:endParaRPr lang="en-US" sz="2000" dirty="0">
                <a:solidFill>
                  <a:srgbClr val="004586"/>
                </a:solidFill>
                <a:cs typeface="Arial" pitchFamily="34" charset="0"/>
              </a:endParaRPr>
            </a:p>
          </p:txBody>
        </p:sp>
        <p:sp>
          <p:nvSpPr>
            <p:cNvPr id="57" name="Rectangle 56"/>
            <p:cNvSpPr>
              <a:spLocks noChangeArrowheads="1"/>
            </p:cNvSpPr>
            <p:nvPr/>
          </p:nvSpPr>
          <p:spPr bwMode="auto">
            <a:xfrm>
              <a:off x="3132138" y="4049713"/>
              <a:ext cx="25558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45 </a:t>
              </a:r>
              <a:endParaRPr lang="en-US" sz="2000" dirty="0">
                <a:solidFill>
                  <a:srgbClr val="004586"/>
                </a:solidFill>
                <a:cs typeface="Arial" pitchFamily="34" charset="0"/>
              </a:endParaRPr>
            </a:p>
          </p:txBody>
        </p:sp>
        <p:sp>
          <p:nvSpPr>
            <p:cNvPr id="58" name="Rectangle 57"/>
            <p:cNvSpPr>
              <a:spLocks noChangeArrowheads="1"/>
            </p:cNvSpPr>
            <p:nvPr/>
          </p:nvSpPr>
          <p:spPr bwMode="auto">
            <a:xfrm>
              <a:off x="3536950" y="4049713"/>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(1.0%) </a:t>
              </a:r>
              <a:endParaRPr lang="en-US" sz="2000" dirty="0">
                <a:solidFill>
                  <a:srgbClr val="004586"/>
                </a:solidFill>
                <a:cs typeface="Arial" pitchFamily="34" charset="0"/>
              </a:endParaRPr>
            </a:p>
          </p:txBody>
        </p:sp>
        <p:sp>
          <p:nvSpPr>
            <p:cNvPr id="59" name="Rectangle 58"/>
            <p:cNvSpPr>
              <a:spLocks noChangeArrowheads="1"/>
            </p:cNvSpPr>
            <p:nvPr/>
          </p:nvSpPr>
          <p:spPr bwMode="auto">
            <a:xfrm>
              <a:off x="4295775" y="4049713"/>
              <a:ext cx="25558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37 </a:t>
              </a:r>
              <a:endParaRPr lang="en-US" sz="2000" dirty="0">
                <a:solidFill>
                  <a:srgbClr val="004586"/>
                </a:solidFill>
                <a:cs typeface="Arial" pitchFamily="34" charset="0"/>
              </a:endParaRPr>
            </a:p>
          </p:txBody>
        </p:sp>
        <p:sp>
          <p:nvSpPr>
            <p:cNvPr id="60" name="Rectangle 59"/>
            <p:cNvSpPr>
              <a:spLocks noChangeArrowheads="1"/>
            </p:cNvSpPr>
            <p:nvPr/>
          </p:nvSpPr>
          <p:spPr bwMode="auto">
            <a:xfrm>
              <a:off x="4713288" y="4049713"/>
              <a:ext cx="579438" cy="246063"/>
            </a:xfrm>
            <a:prstGeom prst="rect">
              <a:avLst/>
            </a:prstGeom>
            <a:noFill/>
            <a:ln w="9525">
              <a:noFill/>
              <a:miter lim="800000"/>
              <a:headEnd/>
              <a:tailEnd/>
            </a:ln>
          </p:spPr>
          <p:txBody>
            <a:bodyPr wrap="none" lIns="0" tIns="0" rIns="0" bIns="0">
              <a:spAutoFit/>
            </a:bodyPr>
            <a:lstStyle/>
            <a:p>
              <a:r>
                <a:rPr lang="en-US" sz="1600" dirty="0">
                  <a:solidFill>
                    <a:srgbClr val="004586"/>
                  </a:solidFill>
                  <a:cs typeface="Arial" pitchFamily="34" charset="0"/>
                </a:rPr>
                <a:t>(0.8%) </a:t>
              </a:r>
              <a:endParaRPr lang="en-US" sz="2000" dirty="0">
                <a:solidFill>
                  <a:srgbClr val="004586"/>
                </a:solidFill>
                <a:cs typeface="Arial" pitchFamily="34" charset="0"/>
              </a:endParaRPr>
            </a:p>
          </p:txBody>
        </p:sp>
        <p:sp>
          <p:nvSpPr>
            <p:cNvPr id="61" name="Rectangle 60"/>
            <p:cNvSpPr>
              <a:spLocks noChangeArrowheads="1"/>
            </p:cNvSpPr>
            <p:nvPr/>
          </p:nvSpPr>
          <p:spPr bwMode="auto">
            <a:xfrm>
              <a:off x="7256463" y="4156075"/>
              <a:ext cx="65088" cy="61913"/>
            </a:xfrm>
            <a:prstGeom prst="rect">
              <a:avLst/>
            </a:prstGeom>
            <a:solidFill>
              <a:srgbClr val="000000"/>
            </a:solidFill>
            <a:ln w="9525">
              <a:noFill/>
              <a:miter lim="800000"/>
              <a:headEnd/>
              <a:tailEnd/>
            </a:ln>
          </p:spPr>
          <p:txBody>
            <a:bodyPr/>
            <a:lstStyle/>
            <a:p>
              <a:endParaRPr lang="en-GB" sz="2000"/>
            </a:p>
          </p:txBody>
        </p:sp>
        <p:sp>
          <p:nvSpPr>
            <p:cNvPr id="62" name="Freeform 61"/>
            <p:cNvSpPr>
              <a:spLocks/>
            </p:cNvSpPr>
            <p:nvPr/>
          </p:nvSpPr>
          <p:spPr bwMode="auto">
            <a:xfrm>
              <a:off x="7651750" y="4156075"/>
              <a:ext cx="117475" cy="52388"/>
            </a:xfrm>
            <a:custGeom>
              <a:avLst/>
              <a:gdLst>
                <a:gd name="T0" fmla="*/ 117475 w 74"/>
                <a:gd name="T1" fmla="*/ 31750 h 33"/>
                <a:gd name="T2" fmla="*/ 0 w 74"/>
                <a:gd name="T3" fmla="*/ 0 h 33"/>
                <a:gd name="T4" fmla="*/ 0 w 74"/>
                <a:gd name="T5" fmla="*/ 52388 h 33"/>
                <a:gd name="T6" fmla="*/ 117475 w 74"/>
                <a:gd name="T7" fmla="*/ 31750 h 33"/>
                <a:gd name="T8" fmla="*/ 0 60000 65536"/>
                <a:gd name="T9" fmla="*/ 0 60000 65536"/>
                <a:gd name="T10" fmla="*/ 0 60000 65536"/>
                <a:gd name="T11" fmla="*/ 0 60000 65536"/>
                <a:gd name="T12" fmla="*/ 0 w 74"/>
                <a:gd name="T13" fmla="*/ 0 h 33"/>
                <a:gd name="T14" fmla="*/ 74 w 74"/>
                <a:gd name="T15" fmla="*/ 33 h 33"/>
              </a:gdLst>
              <a:ahLst/>
              <a:cxnLst>
                <a:cxn ang="T8">
                  <a:pos x="T0" y="T1"/>
                </a:cxn>
                <a:cxn ang="T9">
                  <a:pos x="T2" y="T3"/>
                </a:cxn>
                <a:cxn ang="T10">
                  <a:pos x="T4" y="T5"/>
                </a:cxn>
                <a:cxn ang="T11">
                  <a:pos x="T6" y="T7"/>
                </a:cxn>
              </a:cxnLst>
              <a:rect l="T12" t="T13" r="T14" b="T15"/>
              <a:pathLst>
                <a:path w="74" h="33">
                  <a:moveTo>
                    <a:pt x="74" y="20"/>
                  </a:moveTo>
                  <a:lnTo>
                    <a:pt x="0" y="0"/>
                  </a:lnTo>
                  <a:lnTo>
                    <a:pt x="0" y="33"/>
                  </a:lnTo>
                  <a:lnTo>
                    <a:pt x="74" y="20"/>
                  </a:lnTo>
                  <a:close/>
                </a:path>
              </a:pathLst>
            </a:custGeom>
            <a:solidFill>
              <a:srgbClr val="000000"/>
            </a:solidFill>
            <a:ln w="13">
              <a:solidFill>
                <a:srgbClr val="000000"/>
              </a:solidFill>
              <a:round/>
              <a:headEnd/>
              <a:tailEnd/>
            </a:ln>
          </p:spPr>
          <p:txBody>
            <a:bodyPr/>
            <a:lstStyle/>
            <a:p>
              <a:endParaRPr lang="es-ES"/>
            </a:p>
          </p:txBody>
        </p:sp>
        <p:sp>
          <p:nvSpPr>
            <p:cNvPr id="63" name="Line 62"/>
            <p:cNvSpPr>
              <a:spLocks noChangeShapeType="1"/>
            </p:cNvSpPr>
            <p:nvPr/>
          </p:nvSpPr>
          <p:spPr bwMode="auto">
            <a:xfrm>
              <a:off x="6230938" y="4187825"/>
              <a:ext cx="1538288" cy="1588"/>
            </a:xfrm>
            <a:prstGeom prst="line">
              <a:avLst/>
            </a:prstGeom>
            <a:noFill/>
            <a:ln w="13">
              <a:solidFill>
                <a:srgbClr val="000000"/>
              </a:solidFill>
              <a:round/>
              <a:headEnd/>
              <a:tailEnd/>
            </a:ln>
          </p:spPr>
          <p:txBody>
            <a:bodyPr/>
            <a:lstStyle/>
            <a:p>
              <a:endParaRPr lang="es-ES"/>
            </a:p>
          </p:txBody>
        </p:sp>
        <p:sp>
          <p:nvSpPr>
            <p:cNvPr id="64" name="Rectangle 63"/>
            <p:cNvSpPr>
              <a:spLocks noChangeArrowheads="1"/>
            </p:cNvSpPr>
            <p:nvPr/>
          </p:nvSpPr>
          <p:spPr bwMode="auto">
            <a:xfrm>
              <a:off x="458788" y="4460925"/>
              <a:ext cx="2203364" cy="244494"/>
            </a:xfrm>
            <a:prstGeom prst="rect">
              <a:avLst/>
            </a:prstGeom>
            <a:noFill/>
            <a:ln w="9525">
              <a:noFill/>
              <a:miter lim="800000"/>
              <a:headEnd/>
              <a:tailEnd/>
            </a:ln>
          </p:spPr>
          <p:txBody>
            <a:bodyPr wrap="none" lIns="0" tIns="0" rIns="0" bIns="0">
              <a:spAutoFit/>
            </a:bodyPr>
            <a:lstStyle/>
            <a:p>
              <a:r>
                <a:rPr lang="en-US" sz="1600" dirty="0" err="1">
                  <a:solidFill>
                    <a:srgbClr val="C00000"/>
                  </a:solidFill>
                  <a:cs typeface="Arial" pitchFamily="34" charset="0"/>
                </a:rPr>
                <a:t>Otros</a:t>
              </a:r>
              <a:r>
                <a:rPr lang="en-US" sz="1600" dirty="0">
                  <a:solidFill>
                    <a:srgbClr val="C00000"/>
                  </a:solidFill>
                  <a:cs typeface="Arial" pitchFamily="34" charset="0"/>
                </a:rPr>
                <a:t> </a:t>
              </a:r>
              <a:r>
                <a:rPr lang="en-US" sz="1600" dirty="0" err="1">
                  <a:solidFill>
                    <a:srgbClr val="C00000"/>
                  </a:solidFill>
                  <a:cs typeface="Arial" pitchFamily="34" charset="0"/>
                </a:rPr>
                <a:t>eventos</a:t>
              </a:r>
              <a:r>
                <a:rPr lang="en-US" sz="1600" dirty="0">
                  <a:solidFill>
                    <a:srgbClr val="C00000"/>
                  </a:solidFill>
                  <a:cs typeface="Arial" pitchFamily="34" charset="0"/>
                </a:rPr>
                <a:t> </a:t>
              </a:r>
              <a:r>
                <a:rPr lang="en-US" sz="1600" dirty="0" err="1">
                  <a:solidFill>
                    <a:srgbClr val="C00000"/>
                  </a:solidFill>
                  <a:cs typeface="Arial" pitchFamily="34" charset="0"/>
                </a:rPr>
                <a:t>vasculares</a:t>
              </a:r>
              <a:r>
                <a:rPr lang="en-US" sz="1600" dirty="0">
                  <a:solidFill>
                    <a:srgbClr val="C00000"/>
                  </a:solidFill>
                  <a:cs typeface="Arial" pitchFamily="34" charset="0"/>
                </a:rPr>
                <a:t>  </a:t>
              </a:r>
              <a:endParaRPr lang="en-US" sz="2000" dirty="0">
                <a:solidFill>
                  <a:srgbClr val="C00000"/>
                </a:solidFill>
                <a:cs typeface="Arial" pitchFamily="34" charset="0"/>
              </a:endParaRPr>
            </a:p>
          </p:txBody>
        </p:sp>
        <p:sp>
          <p:nvSpPr>
            <p:cNvPr id="65" name="Rectangle 64"/>
            <p:cNvSpPr>
              <a:spLocks noChangeArrowheads="1"/>
            </p:cNvSpPr>
            <p:nvPr/>
          </p:nvSpPr>
          <p:spPr bwMode="auto">
            <a:xfrm>
              <a:off x="3035200" y="4460925"/>
              <a:ext cx="3555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207 </a:t>
              </a:r>
              <a:endParaRPr lang="en-US" sz="2000" dirty="0">
                <a:solidFill>
                  <a:srgbClr val="C00000"/>
                </a:solidFill>
                <a:cs typeface="Arial" pitchFamily="34" charset="0"/>
              </a:endParaRPr>
            </a:p>
          </p:txBody>
        </p:sp>
        <p:sp>
          <p:nvSpPr>
            <p:cNvPr id="66" name="Rectangle 65"/>
            <p:cNvSpPr>
              <a:spLocks noChangeArrowheads="1"/>
            </p:cNvSpPr>
            <p:nvPr/>
          </p:nvSpPr>
          <p:spPr bwMode="auto">
            <a:xfrm>
              <a:off x="3527306" y="4460925"/>
              <a:ext cx="581003"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(4.5%) </a:t>
              </a:r>
              <a:endParaRPr lang="en-US" sz="2000" dirty="0">
                <a:solidFill>
                  <a:srgbClr val="C00000"/>
                </a:solidFill>
                <a:cs typeface="Arial" pitchFamily="34" charset="0"/>
              </a:endParaRPr>
            </a:p>
          </p:txBody>
        </p:sp>
        <p:sp>
          <p:nvSpPr>
            <p:cNvPr id="67" name="Rectangle 66"/>
            <p:cNvSpPr>
              <a:spLocks noChangeArrowheads="1"/>
            </p:cNvSpPr>
            <p:nvPr/>
          </p:nvSpPr>
          <p:spPr bwMode="auto">
            <a:xfrm>
              <a:off x="4200380" y="4460925"/>
              <a:ext cx="3555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218 </a:t>
              </a:r>
              <a:endParaRPr lang="en-US" sz="2000" dirty="0">
                <a:solidFill>
                  <a:srgbClr val="C00000"/>
                </a:solidFill>
                <a:cs typeface="Arial" pitchFamily="34" charset="0"/>
              </a:endParaRPr>
            </a:p>
          </p:txBody>
        </p:sp>
        <p:sp>
          <p:nvSpPr>
            <p:cNvPr id="68" name="Rectangle 67"/>
            <p:cNvSpPr>
              <a:spLocks noChangeArrowheads="1"/>
            </p:cNvSpPr>
            <p:nvPr/>
          </p:nvSpPr>
          <p:spPr bwMode="auto">
            <a:xfrm>
              <a:off x="4702010" y="4460925"/>
              <a:ext cx="581003"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(4.7%) </a:t>
              </a:r>
              <a:endParaRPr lang="en-US" sz="2000" dirty="0">
                <a:solidFill>
                  <a:srgbClr val="C00000"/>
                </a:solidFill>
                <a:cs typeface="Arial" pitchFamily="34" charset="0"/>
              </a:endParaRPr>
            </a:p>
          </p:txBody>
        </p:sp>
        <p:sp>
          <p:nvSpPr>
            <p:cNvPr id="72" name="Freeform 71"/>
            <p:cNvSpPr>
              <a:spLocks/>
            </p:cNvSpPr>
            <p:nvPr/>
          </p:nvSpPr>
          <p:spPr bwMode="auto">
            <a:xfrm>
              <a:off x="6230938" y="4524375"/>
              <a:ext cx="896938" cy="138113"/>
            </a:xfrm>
            <a:custGeom>
              <a:avLst/>
              <a:gdLst>
                <a:gd name="T0" fmla="*/ 406400 w 565"/>
                <a:gd name="T1" fmla="*/ 0 h 87"/>
                <a:gd name="T2" fmla="*/ 896938 w 565"/>
                <a:gd name="T3" fmla="*/ 74613 h 87"/>
                <a:gd name="T4" fmla="*/ 406400 w 565"/>
                <a:gd name="T5" fmla="*/ 138113 h 87"/>
                <a:gd name="T6" fmla="*/ 0 w 565"/>
                <a:gd name="T7" fmla="*/ 74613 h 87"/>
                <a:gd name="T8" fmla="*/ 406400 w 565"/>
                <a:gd name="T9" fmla="*/ 0 h 87"/>
                <a:gd name="T10" fmla="*/ 0 60000 65536"/>
                <a:gd name="T11" fmla="*/ 0 60000 65536"/>
                <a:gd name="T12" fmla="*/ 0 60000 65536"/>
                <a:gd name="T13" fmla="*/ 0 60000 65536"/>
                <a:gd name="T14" fmla="*/ 0 60000 65536"/>
                <a:gd name="T15" fmla="*/ 0 w 565"/>
                <a:gd name="T16" fmla="*/ 0 h 87"/>
                <a:gd name="T17" fmla="*/ 565 w 565"/>
                <a:gd name="T18" fmla="*/ 87 h 87"/>
              </a:gdLst>
              <a:ahLst/>
              <a:cxnLst>
                <a:cxn ang="T10">
                  <a:pos x="T0" y="T1"/>
                </a:cxn>
                <a:cxn ang="T11">
                  <a:pos x="T2" y="T3"/>
                </a:cxn>
                <a:cxn ang="T12">
                  <a:pos x="T4" y="T5"/>
                </a:cxn>
                <a:cxn ang="T13">
                  <a:pos x="T6" y="T7"/>
                </a:cxn>
                <a:cxn ang="T14">
                  <a:pos x="T8" y="T9"/>
                </a:cxn>
              </a:cxnLst>
              <a:rect l="T15" t="T16" r="T17" b="T18"/>
              <a:pathLst>
                <a:path w="565" h="87">
                  <a:moveTo>
                    <a:pt x="256" y="0"/>
                  </a:moveTo>
                  <a:lnTo>
                    <a:pt x="565" y="47"/>
                  </a:lnTo>
                  <a:lnTo>
                    <a:pt x="256" y="87"/>
                  </a:lnTo>
                  <a:lnTo>
                    <a:pt x="0" y="47"/>
                  </a:lnTo>
                  <a:lnTo>
                    <a:pt x="256" y="0"/>
                  </a:lnTo>
                  <a:close/>
                </a:path>
              </a:pathLst>
            </a:custGeom>
            <a:solidFill>
              <a:schemeClr val="hlink"/>
            </a:solidFill>
            <a:ln w="13">
              <a:solidFill>
                <a:srgbClr val="000000"/>
              </a:solidFill>
              <a:round/>
              <a:headEnd/>
              <a:tailEnd/>
            </a:ln>
          </p:spPr>
          <p:txBody>
            <a:bodyPr/>
            <a:lstStyle/>
            <a:p>
              <a:endParaRPr lang="es-ES"/>
            </a:p>
          </p:txBody>
        </p:sp>
        <p:sp>
          <p:nvSpPr>
            <p:cNvPr id="73" name="Rectangle 72"/>
            <p:cNvSpPr>
              <a:spLocks noChangeArrowheads="1"/>
            </p:cNvSpPr>
            <p:nvPr/>
          </p:nvSpPr>
          <p:spPr bwMode="auto">
            <a:xfrm>
              <a:off x="458788" y="5253148"/>
              <a:ext cx="1682685" cy="244494"/>
            </a:xfrm>
            <a:prstGeom prst="rect">
              <a:avLst/>
            </a:prstGeom>
            <a:noFill/>
            <a:ln w="9525">
              <a:noFill/>
              <a:miter lim="800000"/>
              <a:headEnd/>
              <a:tailEnd/>
            </a:ln>
          </p:spPr>
          <p:txBody>
            <a:bodyPr wrap="none" lIns="0" tIns="0" rIns="0" bIns="0">
              <a:spAutoFit/>
            </a:bodyPr>
            <a:lstStyle/>
            <a:p>
              <a:r>
                <a:rPr lang="en-US" sz="1600" dirty="0" err="1">
                  <a:solidFill>
                    <a:srgbClr val="C00000"/>
                  </a:solidFill>
                  <a:cs typeface="Arial" pitchFamily="34" charset="0"/>
                </a:rPr>
                <a:t>Eventos</a:t>
              </a:r>
              <a:r>
                <a:rPr lang="en-US" sz="1600" dirty="0">
                  <a:solidFill>
                    <a:srgbClr val="C00000"/>
                  </a:solidFill>
                  <a:cs typeface="Arial" pitchFamily="34" charset="0"/>
                </a:rPr>
                <a:t> </a:t>
              </a:r>
              <a:r>
                <a:rPr lang="en-US" sz="1600" dirty="0" err="1">
                  <a:solidFill>
                    <a:srgbClr val="C00000"/>
                  </a:solidFill>
                  <a:cs typeface="Arial" pitchFamily="34" charset="0"/>
                </a:rPr>
                <a:t>vasculares</a:t>
              </a:r>
              <a:r>
                <a:rPr lang="en-US" sz="1600" dirty="0">
                  <a:solidFill>
                    <a:srgbClr val="C00000"/>
                  </a:solidFill>
                  <a:cs typeface="Arial" pitchFamily="34" charset="0"/>
                </a:rPr>
                <a:t>  </a:t>
              </a:r>
              <a:endParaRPr lang="en-US" sz="2000" dirty="0">
                <a:solidFill>
                  <a:srgbClr val="C00000"/>
                </a:solidFill>
                <a:cs typeface="Arial" pitchFamily="34" charset="0"/>
              </a:endParaRPr>
            </a:p>
          </p:txBody>
        </p:sp>
        <p:sp>
          <p:nvSpPr>
            <p:cNvPr id="74" name="Rectangle 73"/>
            <p:cNvSpPr>
              <a:spLocks noChangeArrowheads="1"/>
            </p:cNvSpPr>
            <p:nvPr/>
          </p:nvSpPr>
          <p:spPr bwMode="auto">
            <a:xfrm>
              <a:off x="3035200" y="5253148"/>
              <a:ext cx="3555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701 </a:t>
              </a:r>
              <a:endParaRPr lang="en-US" sz="2000" dirty="0">
                <a:solidFill>
                  <a:srgbClr val="C00000"/>
                </a:solidFill>
                <a:cs typeface="Arial" pitchFamily="34" charset="0"/>
              </a:endParaRPr>
            </a:p>
          </p:txBody>
        </p:sp>
        <p:sp>
          <p:nvSpPr>
            <p:cNvPr id="75" name="Rectangle 74"/>
            <p:cNvSpPr>
              <a:spLocks noChangeArrowheads="1"/>
            </p:cNvSpPr>
            <p:nvPr/>
          </p:nvSpPr>
          <p:spPr bwMode="auto">
            <a:xfrm>
              <a:off x="3430472" y="5253148"/>
              <a:ext cx="6841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(15.1%) </a:t>
              </a:r>
              <a:endParaRPr lang="en-US" sz="2000" dirty="0">
                <a:solidFill>
                  <a:srgbClr val="C00000"/>
                </a:solidFill>
                <a:cs typeface="Arial" pitchFamily="34" charset="0"/>
              </a:endParaRPr>
            </a:p>
          </p:txBody>
        </p:sp>
        <p:sp>
          <p:nvSpPr>
            <p:cNvPr id="76" name="Rectangle 75"/>
            <p:cNvSpPr>
              <a:spLocks noChangeArrowheads="1"/>
            </p:cNvSpPr>
            <p:nvPr/>
          </p:nvSpPr>
          <p:spPr bwMode="auto">
            <a:xfrm>
              <a:off x="4200380" y="5253148"/>
              <a:ext cx="3555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814 </a:t>
              </a:r>
              <a:endParaRPr lang="en-US" sz="2000" dirty="0">
                <a:solidFill>
                  <a:srgbClr val="C00000"/>
                </a:solidFill>
                <a:cs typeface="Arial" pitchFamily="34" charset="0"/>
              </a:endParaRPr>
            </a:p>
          </p:txBody>
        </p:sp>
        <p:sp>
          <p:nvSpPr>
            <p:cNvPr id="77" name="Rectangle 76"/>
            <p:cNvSpPr>
              <a:spLocks noChangeArrowheads="1"/>
            </p:cNvSpPr>
            <p:nvPr/>
          </p:nvSpPr>
          <p:spPr bwMode="auto">
            <a:xfrm>
              <a:off x="4606764" y="5253148"/>
              <a:ext cx="684186" cy="244494"/>
            </a:xfrm>
            <a:prstGeom prst="rect">
              <a:avLst/>
            </a:prstGeom>
            <a:noFill/>
            <a:ln w="9525">
              <a:noFill/>
              <a:miter lim="800000"/>
              <a:headEnd/>
              <a:tailEnd/>
            </a:ln>
          </p:spPr>
          <p:txBody>
            <a:bodyPr wrap="none" lIns="0" tIns="0" rIns="0" bIns="0">
              <a:spAutoFit/>
            </a:bodyPr>
            <a:lstStyle/>
            <a:p>
              <a:r>
                <a:rPr lang="en-US" sz="1600" dirty="0">
                  <a:solidFill>
                    <a:srgbClr val="C00000"/>
                  </a:solidFill>
                  <a:cs typeface="Arial" pitchFamily="34" charset="0"/>
                </a:rPr>
                <a:t>(17.6%) </a:t>
              </a:r>
              <a:endParaRPr lang="en-US" sz="2000" dirty="0">
                <a:solidFill>
                  <a:srgbClr val="C00000"/>
                </a:solidFill>
                <a:cs typeface="Arial" pitchFamily="34" charset="0"/>
              </a:endParaRPr>
            </a:p>
          </p:txBody>
        </p:sp>
        <p:sp>
          <p:nvSpPr>
            <p:cNvPr id="81" name="Freeform 80"/>
            <p:cNvSpPr>
              <a:spLocks/>
            </p:cNvSpPr>
            <p:nvPr/>
          </p:nvSpPr>
          <p:spPr bwMode="auto">
            <a:xfrm>
              <a:off x="6199188" y="5262563"/>
              <a:ext cx="415925" cy="242888"/>
            </a:xfrm>
            <a:custGeom>
              <a:avLst/>
              <a:gdLst>
                <a:gd name="T0" fmla="*/ 192087 w 262"/>
                <a:gd name="T1" fmla="*/ 0 h 153"/>
                <a:gd name="T2" fmla="*/ 415925 w 262"/>
                <a:gd name="T3" fmla="*/ 115888 h 153"/>
                <a:gd name="T4" fmla="*/ 192087 w 262"/>
                <a:gd name="T5" fmla="*/ 242888 h 153"/>
                <a:gd name="T6" fmla="*/ 0 w 262"/>
                <a:gd name="T7" fmla="*/ 115888 h 153"/>
                <a:gd name="T8" fmla="*/ 192087 w 262"/>
                <a:gd name="T9" fmla="*/ 0 h 153"/>
                <a:gd name="T10" fmla="*/ 0 60000 65536"/>
                <a:gd name="T11" fmla="*/ 0 60000 65536"/>
                <a:gd name="T12" fmla="*/ 0 60000 65536"/>
                <a:gd name="T13" fmla="*/ 0 60000 65536"/>
                <a:gd name="T14" fmla="*/ 0 60000 65536"/>
                <a:gd name="T15" fmla="*/ 0 w 262"/>
                <a:gd name="T16" fmla="*/ 0 h 153"/>
                <a:gd name="T17" fmla="*/ 262 w 262"/>
                <a:gd name="T18" fmla="*/ 153 h 153"/>
              </a:gdLst>
              <a:ahLst/>
              <a:cxnLst>
                <a:cxn ang="T10">
                  <a:pos x="T0" y="T1"/>
                </a:cxn>
                <a:cxn ang="T11">
                  <a:pos x="T2" y="T3"/>
                </a:cxn>
                <a:cxn ang="T12">
                  <a:pos x="T4" y="T5"/>
                </a:cxn>
                <a:cxn ang="T13">
                  <a:pos x="T6" y="T7"/>
                </a:cxn>
                <a:cxn ang="T14">
                  <a:pos x="T8" y="T9"/>
                </a:cxn>
              </a:cxnLst>
              <a:rect l="T15" t="T16" r="T17" b="T18"/>
              <a:pathLst>
                <a:path w="262" h="153">
                  <a:moveTo>
                    <a:pt x="121" y="0"/>
                  </a:moveTo>
                  <a:lnTo>
                    <a:pt x="262" y="73"/>
                  </a:lnTo>
                  <a:lnTo>
                    <a:pt x="121" y="153"/>
                  </a:lnTo>
                  <a:lnTo>
                    <a:pt x="0" y="73"/>
                  </a:lnTo>
                  <a:lnTo>
                    <a:pt x="121" y="0"/>
                  </a:lnTo>
                  <a:close/>
                </a:path>
              </a:pathLst>
            </a:custGeom>
            <a:solidFill>
              <a:schemeClr val="hlink"/>
            </a:solidFill>
            <a:ln w="13">
              <a:solidFill>
                <a:srgbClr val="000000"/>
              </a:solidFill>
              <a:round/>
              <a:headEnd/>
              <a:tailEnd/>
            </a:ln>
          </p:spPr>
          <p:txBody>
            <a:bodyPr/>
            <a:lstStyle/>
            <a:p>
              <a:endParaRPr lang="es-ES"/>
            </a:p>
          </p:txBody>
        </p:sp>
      </p:grpSp>
      <p:sp>
        <p:nvSpPr>
          <p:cNvPr id="82" name="Line 81"/>
          <p:cNvSpPr>
            <a:spLocks noChangeShapeType="1"/>
          </p:cNvSpPr>
          <p:nvPr/>
        </p:nvSpPr>
        <p:spPr bwMode="auto">
          <a:xfrm>
            <a:off x="8275637" y="1181855"/>
            <a:ext cx="1588" cy="4319588"/>
          </a:xfrm>
          <a:prstGeom prst="line">
            <a:avLst/>
          </a:prstGeom>
          <a:noFill/>
          <a:ln w="13">
            <a:solidFill>
              <a:srgbClr val="000000"/>
            </a:solidFill>
            <a:round/>
            <a:headEnd/>
            <a:tailEnd/>
          </a:ln>
        </p:spPr>
        <p:txBody>
          <a:bodyPr/>
          <a:lstStyle/>
          <a:p>
            <a:endParaRPr lang="es-ES"/>
          </a:p>
        </p:txBody>
      </p:sp>
      <p:sp>
        <p:nvSpPr>
          <p:cNvPr id="83" name="Line 82"/>
          <p:cNvSpPr>
            <a:spLocks noChangeShapeType="1"/>
          </p:cNvSpPr>
          <p:nvPr/>
        </p:nvSpPr>
        <p:spPr bwMode="auto">
          <a:xfrm>
            <a:off x="7281862" y="5534780"/>
            <a:ext cx="1987550" cy="1588"/>
          </a:xfrm>
          <a:prstGeom prst="line">
            <a:avLst/>
          </a:prstGeom>
          <a:noFill/>
          <a:ln w="13">
            <a:solidFill>
              <a:srgbClr val="000000"/>
            </a:solidFill>
            <a:round/>
            <a:headEnd/>
            <a:tailEnd/>
          </a:ln>
        </p:spPr>
        <p:txBody>
          <a:bodyPr/>
          <a:lstStyle/>
          <a:p>
            <a:endParaRPr lang="es-ES"/>
          </a:p>
        </p:txBody>
      </p:sp>
      <p:sp>
        <p:nvSpPr>
          <p:cNvPr id="84" name="Line 83"/>
          <p:cNvSpPr>
            <a:spLocks noChangeShapeType="1"/>
          </p:cNvSpPr>
          <p:nvPr/>
        </p:nvSpPr>
        <p:spPr bwMode="auto">
          <a:xfrm flipV="1">
            <a:off x="7281862" y="5439530"/>
            <a:ext cx="1588" cy="95250"/>
          </a:xfrm>
          <a:prstGeom prst="line">
            <a:avLst/>
          </a:prstGeom>
          <a:noFill/>
          <a:ln w="13">
            <a:solidFill>
              <a:srgbClr val="000000"/>
            </a:solidFill>
            <a:round/>
            <a:headEnd/>
            <a:tailEnd/>
          </a:ln>
        </p:spPr>
        <p:txBody>
          <a:bodyPr/>
          <a:lstStyle/>
          <a:p>
            <a:endParaRPr lang="es-ES"/>
          </a:p>
        </p:txBody>
      </p:sp>
      <p:sp>
        <p:nvSpPr>
          <p:cNvPr id="85" name="Line 84"/>
          <p:cNvSpPr>
            <a:spLocks noChangeShapeType="1"/>
          </p:cNvSpPr>
          <p:nvPr/>
        </p:nvSpPr>
        <p:spPr bwMode="auto">
          <a:xfrm flipV="1">
            <a:off x="7527925" y="5439530"/>
            <a:ext cx="1587" cy="95250"/>
          </a:xfrm>
          <a:prstGeom prst="line">
            <a:avLst/>
          </a:prstGeom>
          <a:noFill/>
          <a:ln w="13">
            <a:solidFill>
              <a:srgbClr val="000000"/>
            </a:solidFill>
            <a:round/>
            <a:headEnd/>
            <a:tailEnd/>
          </a:ln>
        </p:spPr>
        <p:txBody>
          <a:bodyPr/>
          <a:lstStyle/>
          <a:p>
            <a:endParaRPr lang="es-ES"/>
          </a:p>
        </p:txBody>
      </p:sp>
      <p:sp>
        <p:nvSpPr>
          <p:cNvPr id="86" name="Line 85"/>
          <p:cNvSpPr>
            <a:spLocks noChangeShapeType="1"/>
          </p:cNvSpPr>
          <p:nvPr/>
        </p:nvSpPr>
        <p:spPr bwMode="auto">
          <a:xfrm flipV="1">
            <a:off x="7773987" y="5439530"/>
            <a:ext cx="1588" cy="95250"/>
          </a:xfrm>
          <a:prstGeom prst="line">
            <a:avLst/>
          </a:prstGeom>
          <a:noFill/>
          <a:ln w="13">
            <a:solidFill>
              <a:srgbClr val="000000"/>
            </a:solidFill>
            <a:round/>
            <a:headEnd/>
            <a:tailEnd/>
          </a:ln>
        </p:spPr>
        <p:txBody>
          <a:bodyPr/>
          <a:lstStyle/>
          <a:p>
            <a:endParaRPr lang="es-ES"/>
          </a:p>
        </p:txBody>
      </p:sp>
      <p:sp>
        <p:nvSpPr>
          <p:cNvPr id="87" name="Line 86"/>
          <p:cNvSpPr>
            <a:spLocks noChangeShapeType="1"/>
          </p:cNvSpPr>
          <p:nvPr/>
        </p:nvSpPr>
        <p:spPr bwMode="auto">
          <a:xfrm flipV="1">
            <a:off x="8020050" y="5439530"/>
            <a:ext cx="1587" cy="95250"/>
          </a:xfrm>
          <a:prstGeom prst="line">
            <a:avLst/>
          </a:prstGeom>
          <a:noFill/>
          <a:ln w="13">
            <a:solidFill>
              <a:srgbClr val="000000"/>
            </a:solidFill>
            <a:round/>
            <a:headEnd/>
            <a:tailEnd/>
          </a:ln>
        </p:spPr>
        <p:txBody>
          <a:bodyPr/>
          <a:lstStyle/>
          <a:p>
            <a:endParaRPr lang="es-ES"/>
          </a:p>
        </p:txBody>
      </p:sp>
      <p:sp>
        <p:nvSpPr>
          <p:cNvPr id="88" name="Line 87"/>
          <p:cNvSpPr>
            <a:spLocks noChangeShapeType="1"/>
          </p:cNvSpPr>
          <p:nvPr/>
        </p:nvSpPr>
        <p:spPr bwMode="auto">
          <a:xfrm flipV="1">
            <a:off x="8275637" y="5439530"/>
            <a:ext cx="1588" cy="95250"/>
          </a:xfrm>
          <a:prstGeom prst="line">
            <a:avLst/>
          </a:prstGeom>
          <a:noFill/>
          <a:ln w="13">
            <a:solidFill>
              <a:srgbClr val="000000"/>
            </a:solidFill>
            <a:round/>
            <a:headEnd/>
            <a:tailEnd/>
          </a:ln>
        </p:spPr>
        <p:txBody>
          <a:bodyPr/>
          <a:lstStyle/>
          <a:p>
            <a:endParaRPr lang="es-ES"/>
          </a:p>
        </p:txBody>
      </p:sp>
      <p:sp>
        <p:nvSpPr>
          <p:cNvPr id="89" name="Line 88"/>
          <p:cNvSpPr>
            <a:spLocks noChangeShapeType="1"/>
          </p:cNvSpPr>
          <p:nvPr/>
        </p:nvSpPr>
        <p:spPr bwMode="auto">
          <a:xfrm flipV="1">
            <a:off x="8521700" y="5439530"/>
            <a:ext cx="1587" cy="95250"/>
          </a:xfrm>
          <a:prstGeom prst="line">
            <a:avLst/>
          </a:prstGeom>
          <a:noFill/>
          <a:ln w="13">
            <a:solidFill>
              <a:srgbClr val="000000"/>
            </a:solidFill>
            <a:round/>
            <a:headEnd/>
            <a:tailEnd/>
          </a:ln>
        </p:spPr>
        <p:txBody>
          <a:bodyPr/>
          <a:lstStyle/>
          <a:p>
            <a:endParaRPr lang="es-ES"/>
          </a:p>
        </p:txBody>
      </p:sp>
      <p:sp>
        <p:nvSpPr>
          <p:cNvPr id="90" name="Line 89"/>
          <p:cNvSpPr>
            <a:spLocks noChangeShapeType="1"/>
          </p:cNvSpPr>
          <p:nvPr/>
        </p:nvSpPr>
        <p:spPr bwMode="auto">
          <a:xfrm flipV="1">
            <a:off x="8767762" y="5439530"/>
            <a:ext cx="1588" cy="95250"/>
          </a:xfrm>
          <a:prstGeom prst="line">
            <a:avLst/>
          </a:prstGeom>
          <a:noFill/>
          <a:ln w="13">
            <a:solidFill>
              <a:srgbClr val="000000"/>
            </a:solidFill>
            <a:round/>
            <a:headEnd/>
            <a:tailEnd/>
          </a:ln>
        </p:spPr>
        <p:txBody>
          <a:bodyPr/>
          <a:lstStyle/>
          <a:p>
            <a:endParaRPr lang="es-ES"/>
          </a:p>
        </p:txBody>
      </p:sp>
      <p:sp>
        <p:nvSpPr>
          <p:cNvPr id="91" name="Line 90"/>
          <p:cNvSpPr>
            <a:spLocks noChangeShapeType="1"/>
          </p:cNvSpPr>
          <p:nvPr/>
        </p:nvSpPr>
        <p:spPr bwMode="auto">
          <a:xfrm flipV="1">
            <a:off x="9013825" y="5439530"/>
            <a:ext cx="1587" cy="95250"/>
          </a:xfrm>
          <a:prstGeom prst="line">
            <a:avLst/>
          </a:prstGeom>
          <a:noFill/>
          <a:ln w="13">
            <a:solidFill>
              <a:srgbClr val="000000"/>
            </a:solidFill>
            <a:round/>
            <a:headEnd/>
            <a:tailEnd/>
          </a:ln>
        </p:spPr>
        <p:txBody>
          <a:bodyPr/>
          <a:lstStyle/>
          <a:p>
            <a:endParaRPr lang="es-ES"/>
          </a:p>
        </p:txBody>
      </p:sp>
      <p:sp>
        <p:nvSpPr>
          <p:cNvPr id="92" name="Line 91"/>
          <p:cNvSpPr>
            <a:spLocks noChangeShapeType="1"/>
          </p:cNvSpPr>
          <p:nvPr/>
        </p:nvSpPr>
        <p:spPr bwMode="auto">
          <a:xfrm flipV="1">
            <a:off x="9269412" y="5439530"/>
            <a:ext cx="1588" cy="95250"/>
          </a:xfrm>
          <a:prstGeom prst="line">
            <a:avLst/>
          </a:prstGeom>
          <a:noFill/>
          <a:ln w="13">
            <a:solidFill>
              <a:srgbClr val="000000"/>
            </a:solidFill>
            <a:round/>
            <a:headEnd/>
            <a:tailEnd/>
          </a:ln>
        </p:spPr>
        <p:txBody>
          <a:bodyPr/>
          <a:lstStyle/>
          <a:p>
            <a:endParaRPr lang="es-ES"/>
          </a:p>
        </p:txBody>
      </p:sp>
      <p:sp>
        <p:nvSpPr>
          <p:cNvPr id="93" name="Rectangle 92"/>
          <p:cNvSpPr>
            <a:spLocks noChangeArrowheads="1"/>
          </p:cNvSpPr>
          <p:nvPr/>
        </p:nvSpPr>
        <p:spPr bwMode="auto">
          <a:xfrm>
            <a:off x="7143750" y="5555418"/>
            <a:ext cx="309562" cy="246062"/>
          </a:xfrm>
          <a:prstGeom prst="rect">
            <a:avLst/>
          </a:prstGeom>
          <a:noFill/>
          <a:ln w="9525">
            <a:noFill/>
            <a:miter lim="800000"/>
            <a:headEnd/>
            <a:tailEnd/>
          </a:ln>
        </p:spPr>
        <p:txBody>
          <a:bodyPr wrap="none" lIns="0" tIns="0" rIns="0" bIns="0">
            <a:spAutoFit/>
          </a:bodyPr>
          <a:lstStyle/>
          <a:p>
            <a:r>
              <a:rPr lang="en-US" sz="1600" b="1">
                <a:solidFill>
                  <a:srgbClr val="000000"/>
                </a:solidFill>
                <a:cs typeface="Arial" pitchFamily="34" charset="0"/>
              </a:rPr>
              <a:t>0.6 </a:t>
            </a:r>
            <a:endParaRPr lang="en-US" sz="2000">
              <a:cs typeface="Arial" pitchFamily="34" charset="0"/>
            </a:endParaRPr>
          </a:p>
        </p:txBody>
      </p:sp>
      <p:sp>
        <p:nvSpPr>
          <p:cNvPr id="94" name="Rectangle 93"/>
          <p:cNvSpPr>
            <a:spLocks noChangeArrowheads="1"/>
          </p:cNvSpPr>
          <p:nvPr/>
        </p:nvSpPr>
        <p:spPr bwMode="auto">
          <a:xfrm>
            <a:off x="7634287" y="5555418"/>
            <a:ext cx="309563" cy="246062"/>
          </a:xfrm>
          <a:prstGeom prst="rect">
            <a:avLst/>
          </a:prstGeom>
          <a:noFill/>
          <a:ln w="9525">
            <a:noFill/>
            <a:miter lim="800000"/>
            <a:headEnd/>
            <a:tailEnd/>
          </a:ln>
        </p:spPr>
        <p:txBody>
          <a:bodyPr wrap="none" lIns="0" tIns="0" rIns="0" bIns="0">
            <a:spAutoFit/>
          </a:bodyPr>
          <a:lstStyle/>
          <a:p>
            <a:r>
              <a:rPr lang="en-US" sz="1600" b="1">
                <a:solidFill>
                  <a:srgbClr val="000000"/>
                </a:solidFill>
                <a:cs typeface="Arial" pitchFamily="34" charset="0"/>
              </a:rPr>
              <a:t>0.8 </a:t>
            </a:r>
            <a:endParaRPr lang="en-US" sz="2000">
              <a:cs typeface="Arial" pitchFamily="34" charset="0"/>
            </a:endParaRPr>
          </a:p>
        </p:txBody>
      </p:sp>
      <p:sp>
        <p:nvSpPr>
          <p:cNvPr id="95" name="Rectangle 94"/>
          <p:cNvSpPr>
            <a:spLocks noChangeArrowheads="1"/>
          </p:cNvSpPr>
          <p:nvPr/>
        </p:nvSpPr>
        <p:spPr bwMode="auto">
          <a:xfrm>
            <a:off x="8137525" y="5555418"/>
            <a:ext cx="309562" cy="246062"/>
          </a:xfrm>
          <a:prstGeom prst="rect">
            <a:avLst/>
          </a:prstGeom>
          <a:noFill/>
          <a:ln w="9525">
            <a:noFill/>
            <a:miter lim="800000"/>
            <a:headEnd/>
            <a:tailEnd/>
          </a:ln>
        </p:spPr>
        <p:txBody>
          <a:bodyPr wrap="none" lIns="0" tIns="0" rIns="0" bIns="0">
            <a:spAutoFit/>
          </a:bodyPr>
          <a:lstStyle/>
          <a:p>
            <a:r>
              <a:rPr lang="en-US" sz="1600" b="1">
                <a:solidFill>
                  <a:srgbClr val="000000"/>
                </a:solidFill>
                <a:cs typeface="Arial" pitchFamily="34" charset="0"/>
              </a:rPr>
              <a:t>1.0 </a:t>
            </a:r>
            <a:endParaRPr lang="en-US" sz="2000">
              <a:cs typeface="Arial" pitchFamily="34" charset="0"/>
            </a:endParaRPr>
          </a:p>
        </p:txBody>
      </p:sp>
      <p:sp>
        <p:nvSpPr>
          <p:cNvPr id="96" name="Rectangle 95"/>
          <p:cNvSpPr>
            <a:spLocks noChangeArrowheads="1"/>
          </p:cNvSpPr>
          <p:nvPr/>
        </p:nvSpPr>
        <p:spPr bwMode="auto">
          <a:xfrm>
            <a:off x="8628062" y="5555418"/>
            <a:ext cx="309563" cy="246062"/>
          </a:xfrm>
          <a:prstGeom prst="rect">
            <a:avLst/>
          </a:prstGeom>
          <a:noFill/>
          <a:ln w="9525">
            <a:noFill/>
            <a:miter lim="800000"/>
            <a:headEnd/>
            <a:tailEnd/>
          </a:ln>
        </p:spPr>
        <p:txBody>
          <a:bodyPr wrap="none" lIns="0" tIns="0" rIns="0" bIns="0">
            <a:spAutoFit/>
          </a:bodyPr>
          <a:lstStyle/>
          <a:p>
            <a:r>
              <a:rPr lang="en-US" sz="1600" b="1">
                <a:solidFill>
                  <a:srgbClr val="000000"/>
                </a:solidFill>
                <a:cs typeface="Arial" pitchFamily="34" charset="0"/>
              </a:rPr>
              <a:t>1.2 </a:t>
            </a:r>
            <a:endParaRPr lang="en-US" sz="2000">
              <a:cs typeface="Arial" pitchFamily="34" charset="0"/>
            </a:endParaRPr>
          </a:p>
        </p:txBody>
      </p:sp>
      <p:sp>
        <p:nvSpPr>
          <p:cNvPr id="97" name="Rectangle 96"/>
          <p:cNvSpPr>
            <a:spLocks noChangeArrowheads="1"/>
          </p:cNvSpPr>
          <p:nvPr/>
        </p:nvSpPr>
        <p:spPr bwMode="auto">
          <a:xfrm>
            <a:off x="9131300" y="5555418"/>
            <a:ext cx="309562" cy="246062"/>
          </a:xfrm>
          <a:prstGeom prst="rect">
            <a:avLst/>
          </a:prstGeom>
          <a:noFill/>
          <a:ln w="9525">
            <a:noFill/>
            <a:miter lim="800000"/>
            <a:headEnd/>
            <a:tailEnd/>
          </a:ln>
        </p:spPr>
        <p:txBody>
          <a:bodyPr wrap="none" lIns="0" tIns="0" rIns="0" bIns="0">
            <a:spAutoFit/>
          </a:bodyPr>
          <a:lstStyle/>
          <a:p>
            <a:r>
              <a:rPr lang="en-US" sz="1600" b="1">
                <a:solidFill>
                  <a:srgbClr val="000000"/>
                </a:solidFill>
                <a:cs typeface="Arial" pitchFamily="34" charset="0"/>
              </a:rPr>
              <a:t>1.4 </a:t>
            </a:r>
            <a:endParaRPr lang="en-US" sz="2000">
              <a:cs typeface="Arial" pitchFamily="34" charset="0"/>
            </a:endParaRPr>
          </a:p>
        </p:txBody>
      </p:sp>
      <p:cxnSp>
        <p:nvCxnSpPr>
          <p:cNvPr id="99" name="Straight Connector 98"/>
          <p:cNvCxnSpPr/>
          <p:nvPr/>
        </p:nvCxnSpPr>
        <p:spPr>
          <a:xfrm rot="16200000" flipV="1">
            <a:off x="7389018" y="1930362"/>
            <a:ext cx="95726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101"/>
          <p:cNvCxnSpPr/>
          <p:nvPr/>
        </p:nvCxnSpPr>
        <p:spPr>
          <a:xfrm rot="5400000" flipH="1" flipV="1">
            <a:off x="6231730" y="3089237"/>
            <a:ext cx="333851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3"/>
          <p:cNvSpPr>
            <a:spLocks noChangeArrowheads="1"/>
          </p:cNvSpPr>
          <p:nvPr/>
        </p:nvSpPr>
        <p:spPr bwMode="auto">
          <a:xfrm>
            <a:off x="7002462" y="5764968"/>
            <a:ext cx="1358900" cy="549275"/>
          </a:xfrm>
          <a:prstGeom prst="rect">
            <a:avLst/>
          </a:prstGeom>
          <a:noFill/>
          <a:ln w="9525">
            <a:noFill/>
            <a:miter lim="800000"/>
            <a:headEnd/>
            <a:tailEnd/>
          </a:ln>
        </p:spPr>
        <p:txBody>
          <a:bodyPr lIns="0" tIns="0" rIns="0" bIns="0">
            <a:spAutoFit/>
          </a:bodyPr>
          <a:lstStyle/>
          <a:p>
            <a:pPr algn="ctr"/>
            <a:r>
              <a:rPr lang="en-US">
                <a:solidFill>
                  <a:srgbClr val="000000"/>
                </a:solidFill>
                <a:cs typeface="Arial" pitchFamily="34" charset="0"/>
              </a:rPr>
              <a:t>Eze/simv mejor </a:t>
            </a:r>
            <a:endParaRPr lang="en-US" sz="2000">
              <a:cs typeface="Arial" pitchFamily="34" charset="0"/>
            </a:endParaRPr>
          </a:p>
        </p:txBody>
      </p:sp>
      <p:sp>
        <p:nvSpPr>
          <p:cNvPr id="102" name="Rectangle 14"/>
          <p:cNvSpPr>
            <a:spLocks noChangeArrowheads="1"/>
          </p:cNvSpPr>
          <p:nvPr/>
        </p:nvSpPr>
        <p:spPr bwMode="auto">
          <a:xfrm>
            <a:off x="8204200" y="5764968"/>
            <a:ext cx="1195387" cy="549275"/>
          </a:xfrm>
          <a:prstGeom prst="rect">
            <a:avLst/>
          </a:prstGeom>
          <a:noFill/>
          <a:ln w="9525">
            <a:noFill/>
            <a:miter lim="800000"/>
            <a:headEnd/>
            <a:tailEnd/>
          </a:ln>
        </p:spPr>
        <p:txBody>
          <a:bodyPr lIns="0" tIns="0" rIns="0" bIns="0">
            <a:spAutoFit/>
          </a:bodyPr>
          <a:lstStyle/>
          <a:p>
            <a:pPr algn="ctr"/>
            <a:r>
              <a:rPr lang="en-US">
                <a:solidFill>
                  <a:srgbClr val="000000"/>
                </a:solidFill>
                <a:cs typeface="Arial" pitchFamily="34" charset="0"/>
              </a:rPr>
              <a:t>Placebo mejor </a:t>
            </a:r>
            <a:endParaRPr lang="en-US" sz="2000">
              <a:cs typeface="Arial" pitchFamily="34" charset="0"/>
            </a:endParaRPr>
          </a:p>
        </p:txBody>
      </p:sp>
      <p:sp>
        <p:nvSpPr>
          <p:cNvPr id="104" name="Title 1"/>
          <p:cNvSpPr txBox="1">
            <a:spLocks/>
          </p:cNvSpPr>
          <p:nvPr/>
        </p:nvSpPr>
        <p:spPr>
          <a:xfrm>
            <a:off x="2495600" y="116632"/>
            <a:ext cx="7667625" cy="69215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chor="ctr"/>
          <a:lstStyle/>
          <a:p>
            <a:pPr algn="ctr" eaLnBrk="0" hangingPunct="0">
              <a:tabLst>
                <a:tab pos="3584575" algn="l"/>
              </a:tabLst>
            </a:pPr>
            <a:r>
              <a:rPr lang="es-ES_tradnl" sz="3200" b="1" dirty="0">
                <a:solidFill>
                  <a:schemeClr val="tx1">
                    <a:lumMod val="50000"/>
                  </a:schemeClr>
                </a:solidFill>
                <a:effectLst/>
                <a:ea typeface="MS PGothic" pitchFamily="34" charset="-128"/>
              </a:rPr>
              <a:t>Principales episodios isquémicos</a:t>
            </a:r>
          </a:p>
        </p:txBody>
      </p:sp>
      <p:sp>
        <p:nvSpPr>
          <p:cNvPr id="2" name="Marcador de texto 1"/>
          <p:cNvSpPr>
            <a:spLocks noGrp="1"/>
          </p:cNvSpPr>
          <p:nvPr>
            <p:ph type="body" sz="quarter" idx="10"/>
          </p:nvPr>
        </p:nvSpPr>
        <p:spPr>
          <a:xfrm>
            <a:off x="2121837" y="5969000"/>
            <a:ext cx="4579938" cy="295162"/>
          </a:xfrm>
        </p:spPr>
        <p:txBody>
          <a:bodyPr>
            <a:normAutofit lnSpcReduction="10000"/>
          </a:bodyPr>
          <a:lstStyle/>
          <a:p>
            <a:r>
              <a:rPr lang="fr-FR" dirty="0" err="1"/>
              <a:t>Baigent</a:t>
            </a:r>
            <a:r>
              <a:rPr lang="fr-FR" dirty="0"/>
              <a:t> C, et al. Lancet. 2011; </a:t>
            </a:r>
            <a:r>
              <a:rPr lang="fr-FR" dirty="0" smtClean="0"/>
              <a:t>377:2181-92</a:t>
            </a:r>
            <a:endParaRPr lang="fr-FR" dirty="0"/>
          </a:p>
        </p:txBody>
      </p:sp>
      <p:sp>
        <p:nvSpPr>
          <p:cNvPr id="107" name="Rectangle 45"/>
          <p:cNvSpPr>
            <a:spLocks noChangeArrowheads="1"/>
          </p:cNvSpPr>
          <p:nvPr/>
        </p:nvSpPr>
        <p:spPr bwMode="auto">
          <a:xfrm>
            <a:off x="8882322" y="3724062"/>
            <a:ext cx="2180854" cy="492443"/>
          </a:xfrm>
          <a:prstGeom prst="rect">
            <a:avLst/>
          </a:prstGeom>
          <a:noFill/>
          <a:ln w="9525">
            <a:noFill/>
            <a:miter lim="800000"/>
            <a:headEnd/>
            <a:tailEnd/>
          </a:ln>
        </p:spPr>
        <p:txBody>
          <a:bodyPr wrap="none" lIns="0" tIns="0" rIns="0" bIns="0">
            <a:spAutoFit/>
          </a:bodyPr>
          <a:lstStyle/>
          <a:p>
            <a:pPr algn="ctr"/>
            <a:r>
              <a:rPr lang="es-ES_tradnl" dirty="0" smtClean="0">
                <a:solidFill>
                  <a:srgbClr val="004586"/>
                </a:solidFill>
                <a:cs typeface="Arial" pitchFamily="34" charset="0"/>
              </a:rPr>
              <a:t>Reducción: </a:t>
            </a:r>
            <a:r>
              <a:rPr lang="en-US" dirty="0" smtClean="0">
                <a:solidFill>
                  <a:srgbClr val="004586"/>
                </a:solidFill>
                <a:cs typeface="Arial" pitchFamily="34" charset="0"/>
              </a:rPr>
              <a:t>5,4% (±9,4</a:t>
            </a:r>
            <a:r>
              <a:rPr lang="en-US" sz="1400" dirty="0" smtClean="0">
                <a:solidFill>
                  <a:srgbClr val="004586"/>
                </a:solidFill>
                <a:cs typeface="Arial" pitchFamily="34" charset="0"/>
              </a:rPr>
              <a:t>) </a:t>
            </a:r>
            <a:endParaRPr lang="en-US" sz="1400" dirty="0">
              <a:solidFill>
                <a:srgbClr val="004586"/>
              </a:solidFill>
              <a:cs typeface="Arial" pitchFamily="34" charset="0"/>
            </a:endParaRPr>
          </a:p>
          <a:p>
            <a:pPr algn="ctr"/>
            <a:r>
              <a:rPr lang="es-ES" sz="1400" dirty="0" smtClean="0">
                <a:solidFill>
                  <a:srgbClr val="004586"/>
                </a:solidFill>
                <a:cs typeface="Arial" pitchFamily="34" charset="0"/>
              </a:rPr>
              <a:t>(p= 0,57)</a:t>
            </a:r>
            <a:endParaRPr lang="es-ES_tradnl" sz="1400" dirty="0">
              <a:solidFill>
                <a:srgbClr val="004586"/>
              </a:solidFill>
              <a:cs typeface="Arial" pitchFamily="34" charset="0"/>
            </a:endParaRPr>
          </a:p>
        </p:txBody>
      </p:sp>
      <p:sp>
        <p:nvSpPr>
          <p:cNvPr id="108" name="Rectangle 45"/>
          <p:cNvSpPr>
            <a:spLocks noChangeArrowheads="1"/>
          </p:cNvSpPr>
          <p:nvPr/>
        </p:nvSpPr>
        <p:spPr bwMode="auto">
          <a:xfrm>
            <a:off x="8458218" y="4657348"/>
            <a:ext cx="2561920" cy="523220"/>
          </a:xfrm>
          <a:prstGeom prst="rect">
            <a:avLst/>
          </a:prstGeom>
          <a:noFill/>
          <a:ln w="9525">
            <a:noFill/>
            <a:miter lim="800000"/>
            <a:headEnd/>
            <a:tailEnd/>
          </a:ln>
        </p:spPr>
        <p:txBody>
          <a:bodyPr wrap="none" lIns="0" tIns="0" rIns="0" bIns="0">
            <a:spAutoFit/>
          </a:bodyPr>
          <a:lstStyle/>
          <a:p>
            <a:pPr algn="ctr"/>
            <a:r>
              <a:rPr lang="es-ES_tradnl" sz="2000" dirty="0" smtClean="0">
                <a:solidFill>
                  <a:srgbClr val="004586"/>
                </a:solidFill>
                <a:cs typeface="Arial" pitchFamily="34" charset="0"/>
              </a:rPr>
              <a:t>Reducción: </a:t>
            </a:r>
            <a:r>
              <a:rPr lang="en-US" sz="2000" dirty="0" smtClean="0">
                <a:solidFill>
                  <a:srgbClr val="C00000"/>
                </a:solidFill>
                <a:cs typeface="Arial" pitchFamily="34" charset="0"/>
              </a:rPr>
              <a:t>15,3</a:t>
            </a:r>
            <a:r>
              <a:rPr lang="en-US" sz="2000" b="1" dirty="0" smtClean="0">
                <a:solidFill>
                  <a:srgbClr val="004586"/>
                </a:solidFill>
                <a:cs typeface="Arial" pitchFamily="34" charset="0"/>
              </a:rPr>
              <a:t>%</a:t>
            </a:r>
            <a:r>
              <a:rPr lang="en-US" sz="2000" dirty="0" smtClean="0">
                <a:solidFill>
                  <a:srgbClr val="004586"/>
                </a:solidFill>
                <a:cs typeface="Arial" pitchFamily="34" charset="0"/>
              </a:rPr>
              <a:t> (±4,7)</a:t>
            </a:r>
            <a:r>
              <a:rPr lang="en-US" sz="1400" dirty="0" smtClean="0">
                <a:solidFill>
                  <a:srgbClr val="004586"/>
                </a:solidFill>
                <a:cs typeface="Arial" pitchFamily="34" charset="0"/>
              </a:rPr>
              <a:t> </a:t>
            </a:r>
            <a:endParaRPr lang="en-US" sz="1400" dirty="0">
              <a:solidFill>
                <a:srgbClr val="004586"/>
              </a:solidFill>
              <a:cs typeface="Arial" pitchFamily="34" charset="0"/>
            </a:endParaRPr>
          </a:p>
          <a:p>
            <a:pPr algn="ctr"/>
            <a:r>
              <a:rPr lang="es-ES" sz="1400" dirty="0" smtClean="0">
                <a:solidFill>
                  <a:srgbClr val="004586"/>
                </a:solidFill>
                <a:cs typeface="Arial" pitchFamily="34" charset="0"/>
              </a:rPr>
              <a:t>(p= 0,001)</a:t>
            </a:r>
            <a:endParaRPr lang="es-ES_tradnl" sz="1400" dirty="0">
              <a:solidFill>
                <a:srgbClr val="004586"/>
              </a:solidFill>
              <a:cs typeface="Arial" pitchFamily="34" charset="0"/>
            </a:endParaRPr>
          </a:p>
        </p:txBody>
      </p:sp>
    </p:spTree>
    <p:extLst>
      <p:ext uri="{BB962C8B-B14F-4D97-AF65-F5344CB8AC3E}">
        <p14:creationId xmlns:p14="http://schemas.microsoft.com/office/powerpoint/2010/main" val="202556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3212976"/>
            <a:ext cx="10363200" cy="2394722"/>
          </a:xfrm>
        </p:spPr>
        <p:txBody>
          <a:bodyPr/>
          <a:lstStyle/>
          <a:p>
            <a:r>
              <a:rPr lang="es-ES" dirty="0"/>
              <a:t>Doblar dosis de </a:t>
            </a:r>
            <a:r>
              <a:rPr lang="es-ES" dirty="0" err="1"/>
              <a:t>atorvastatina</a:t>
            </a:r>
            <a:r>
              <a:rPr lang="es-ES" dirty="0"/>
              <a:t>.</a:t>
            </a:r>
          </a:p>
          <a:p>
            <a:r>
              <a:rPr lang="es-ES" dirty="0"/>
              <a:t>Seguir con </a:t>
            </a:r>
            <a:r>
              <a:rPr lang="es-ES" dirty="0" err="1"/>
              <a:t>atorvastatina</a:t>
            </a:r>
            <a:r>
              <a:rPr lang="es-ES" dirty="0"/>
              <a:t> 40 mg/día.</a:t>
            </a:r>
          </a:p>
          <a:p>
            <a:r>
              <a:rPr lang="es-ES" dirty="0"/>
              <a:t>Añadir </a:t>
            </a:r>
            <a:r>
              <a:rPr lang="es-ES" dirty="0" err="1"/>
              <a:t>gemfibrozilo</a:t>
            </a:r>
            <a:r>
              <a:rPr lang="es-ES" dirty="0"/>
              <a:t> 900 mg/día.</a:t>
            </a:r>
          </a:p>
          <a:p>
            <a:r>
              <a:rPr lang="es-ES" dirty="0"/>
              <a:t>Añadir </a:t>
            </a:r>
            <a:r>
              <a:rPr lang="es-ES" dirty="0" err="1"/>
              <a:t>fenofibrato</a:t>
            </a:r>
            <a:r>
              <a:rPr lang="es-ES" dirty="0"/>
              <a:t> 160 mg/día.</a:t>
            </a:r>
          </a:p>
        </p:txBody>
      </p:sp>
      <p:sp>
        <p:nvSpPr>
          <p:cNvPr id="7" name="Marcador de texto 6"/>
          <p:cNvSpPr>
            <a:spLocks noGrp="1"/>
          </p:cNvSpPr>
          <p:nvPr>
            <p:ph type="body" idx="10"/>
          </p:nvPr>
        </p:nvSpPr>
        <p:spPr>
          <a:xfrm>
            <a:off x="963084" y="908721"/>
            <a:ext cx="10363200" cy="2016223"/>
          </a:xfrm>
        </p:spPr>
        <p:txBody>
          <a:bodyPr anchor="ctr">
            <a:noAutofit/>
          </a:bodyPr>
          <a:lstStyle/>
          <a:p>
            <a:r>
              <a:rPr lang="es-ES_tradnl" sz="2400" dirty="0">
                <a:solidFill>
                  <a:srgbClr val="C00000"/>
                </a:solidFill>
              </a:rPr>
              <a:t>Varón de 49 años, no bebedor, fumador, con AF ECV prematura, </a:t>
            </a:r>
            <a:r>
              <a:rPr lang="es-ES_tradnl" sz="2400" dirty="0" smtClean="0">
                <a:solidFill>
                  <a:srgbClr val="C00000"/>
                </a:solidFill>
              </a:rPr>
              <a:t>y </a:t>
            </a:r>
            <a:r>
              <a:rPr lang="es-ES_tradnl" sz="2400" dirty="0" err="1">
                <a:solidFill>
                  <a:srgbClr val="C00000"/>
                </a:solidFill>
              </a:rPr>
              <a:t>dislipidemia</a:t>
            </a:r>
            <a:r>
              <a:rPr lang="es-ES_tradnl" sz="2400" dirty="0">
                <a:solidFill>
                  <a:srgbClr val="C00000"/>
                </a:solidFill>
              </a:rPr>
              <a:t> </a:t>
            </a:r>
            <a:r>
              <a:rPr lang="es-ES_tradnl" sz="2400" dirty="0" err="1">
                <a:solidFill>
                  <a:srgbClr val="C00000"/>
                </a:solidFill>
              </a:rPr>
              <a:t>aterogénica</a:t>
            </a:r>
            <a:r>
              <a:rPr lang="es-ES_tradnl" sz="2400" dirty="0">
                <a:solidFill>
                  <a:srgbClr val="C00000"/>
                </a:solidFill>
              </a:rPr>
              <a:t> (c-LDL: 171 mg/dl; c-HDL: 31 mg/dl; TG: 392 mg/dl) desde hace 15 años, en tratamiento con </a:t>
            </a:r>
            <a:r>
              <a:rPr lang="es-ES_tradnl" sz="2400" dirty="0" err="1">
                <a:solidFill>
                  <a:srgbClr val="C00000"/>
                </a:solidFill>
              </a:rPr>
              <a:t>atorvastatina</a:t>
            </a:r>
            <a:r>
              <a:rPr lang="es-ES_tradnl" sz="2400" dirty="0">
                <a:solidFill>
                  <a:srgbClr val="C00000"/>
                </a:solidFill>
              </a:rPr>
              <a:t> 40 mg/día</a:t>
            </a:r>
            <a:r>
              <a:rPr lang="es-ES_tradnl" sz="2400" dirty="0" smtClean="0">
                <a:solidFill>
                  <a:srgbClr val="C00000"/>
                </a:solidFill>
              </a:rPr>
              <a:t>. ¿</a:t>
            </a:r>
            <a:r>
              <a:rPr lang="es-ES_tradnl" sz="2400" dirty="0">
                <a:solidFill>
                  <a:srgbClr val="C00000"/>
                </a:solidFill>
              </a:rPr>
              <a:t>Qué opción terapéutica considera más adecuada?</a:t>
            </a:r>
            <a:endParaRPr lang="es-ES" sz="2400" dirty="0">
              <a:solidFill>
                <a:srgbClr val="C00000"/>
              </a:solidFill>
            </a:endParaRP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5</a:t>
            </a:r>
            <a:endParaRPr lang="es-ES" dirty="0"/>
          </a:p>
        </p:txBody>
      </p:sp>
    </p:spTree>
    <p:extLst>
      <p:ext uri="{BB962C8B-B14F-4D97-AF65-F5344CB8AC3E}">
        <p14:creationId xmlns:p14="http://schemas.microsoft.com/office/powerpoint/2010/main" val="425085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rgbClr val="004586"/>
                </a:solidFill>
              </a:rPr>
              <a:t>Estatinas y fibratos</a:t>
            </a:r>
            <a:endParaRPr lang="es-ES_tradnl" sz="3200" b="1" dirty="0">
              <a:solidFill>
                <a:srgbClr val="004586"/>
              </a:solidFill>
            </a:endParaRPr>
          </a:p>
        </p:txBody>
      </p:sp>
      <p:sp>
        <p:nvSpPr>
          <p:cNvPr id="3" name="Marcador de contenido 2"/>
          <p:cNvSpPr>
            <a:spLocks noGrp="1"/>
          </p:cNvSpPr>
          <p:nvPr>
            <p:ph idx="1"/>
          </p:nvPr>
        </p:nvSpPr>
        <p:spPr/>
        <p:txBody>
          <a:bodyPr>
            <a:normAutofit/>
          </a:bodyPr>
          <a:lstStyle/>
          <a:p>
            <a:r>
              <a:rPr lang="es-ES_tradnl" dirty="0" smtClean="0"/>
              <a:t>Los </a:t>
            </a:r>
            <a:r>
              <a:rPr lang="es-ES_tradnl" dirty="0"/>
              <a:t>fibratos activan </a:t>
            </a:r>
            <a:r>
              <a:rPr lang="es-ES_tradnl" dirty="0" smtClean="0"/>
              <a:t>receptores </a:t>
            </a:r>
            <a:r>
              <a:rPr lang="es-ES_tradnl" dirty="0"/>
              <a:t>(</a:t>
            </a:r>
            <a:r>
              <a:rPr lang="es-ES_tradnl" dirty="0" smtClean="0"/>
              <a:t>PPAR) que regulan </a:t>
            </a:r>
            <a:r>
              <a:rPr lang="es-ES_tradnl" dirty="0"/>
              <a:t>genes </a:t>
            </a:r>
            <a:r>
              <a:rPr lang="es-ES_tradnl" dirty="0" smtClean="0"/>
              <a:t>para </a:t>
            </a:r>
            <a:r>
              <a:rPr lang="es-ES_tradnl" dirty="0"/>
              <a:t>el metabolismo de los lípidos y de la </a:t>
            </a:r>
            <a:r>
              <a:rPr lang="es-ES_tradnl" dirty="0" smtClean="0"/>
              <a:t>glucosa.</a:t>
            </a:r>
          </a:p>
          <a:p>
            <a:r>
              <a:rPr lang="es-ES_tradnl" dirty="0" smtClean="0"/>
              <a:t>El hígado aumenta el catabolismo de C-LDL y disminuye la síntesis de VLDL.</a:t>
            </a:r>
          </a:p>
          <a:p>
            <a:r>
              <a:rPr lang="en-US" dirty="0" smtClean="0">
                <a:cs typeface="Arial" pitchFamily="34" charset="0"/>
              </a:rPr>
              <a:t>El </a:t>
            </a:r>
            <a:r>
              <a:rPr lang="en-US" dirty="0" err="1" smtClean="0">
                <a:cs typeface="Arial" pitchFamily="34" charset="0"/>
              </a:rPr>
              <a:t>estudio</a:t>
            </a:r>
            <a:r>
              <a:rPr lang="en-US" dirty="0" smtClean="0">
                <a:cs typeface="Arial" pitchFamily="34" charset="0"/>
              </a:rPr>
              <a:t> ACCORD no </a:t>
            </a:r>
            <a:r>
              <a:rPr lang="en-US" dirty="0" err="1">
                <a:cs typeface="Arial" pitchFamily="34" charset="0"/>
              </a:rPr>
              <a:t>apoya</a:t>
            </a:r>
            <a:r>
              <a:rPr lang="en-US" dirty="0">
                <a:cs typeface="Arial" pitchFamily="34" charset="0"/>
              </a:rPr>
              <a:t> el </a:t>
            </a:r>
            <a:r>
              <a:rPr lang="en-US" dirty="0" err="1">
                <a:cs typeface="Arial" pitchFamily="34" charset="0"/>
              </a:rPr>
              <a:t>uso</a:t>
            </a:r>
            <a:r>
              <a:rPr lang="en-US" dirty="0">
                <a:cs typeface="Arial" pitchFamily="34" charset="0"/>
              </a:rPr>
              <a:t> de la </a:t>
            </a:r>
            <a:r>
              <a:rPr lang="en-US" dirty="0" err="1">
                <a:cs typeface="Arial" pitchFamily="34" charset="0"/>
              </a:rPr>
              <a:t>combinación</a:t>
            </a:r>
            <a:r>
              <a:rPr lang="en-US" dirty="0">
                <a:cs typeface="Arial" pitchFamily="34" charset="0"/>
              </a:rPr>
              <a:t> </a:t>
            </a:r>
            <a:r>
              <a:rPr lang="en-US" dirty="0" err="1">
                <a:cs typeface="Arial" pitchFamily="34" charset="0"/>
              </a:rPr>
              <a:t>simvastatina-fenofibrato</a:t>
            </a:r>
            <a:r>
              <a:rPr lang="en-US" dirty="0">
                <a:cs typeface="Arial" pitchFamily="34" charset="0"/>
              </a:rPr>
              <a:t> </a:t>
            </a:r>
            <a:r>
              <a:rPr lang="en-US" i="1" dirty="0">
                <a:cs typeface="Arial" pitchFamily="34" charset="0"/>
              </a:rPr>
              <a:t>vs</a:t>
            </a:r>
            <a:r>
              <a:rPr lang="en-US" dirty="0">
                <a:cs typeface="Arial" pitchFamily="34" charset="0"/>
              </a:rPr>
              <a:t> </a:t>
            </a:r>
            <a:r>
              <a:rPr lang="en-US" dirty="0" err="1" smtClean="0">
                <a:cs typeface="Arial" pitchFamily="34" charset="0"/>
              </a:rPr>
              <a:t>simvastatina</a:t>
            </a:r>
            <a:r>
              <a:rPr lang="en-US" dirty="0" smtClean="0">
                <a:cs typeface="Arial" pitchFamily="34" charset="0"/>
              </a:rPr>
              <a:t> </a:t>
            </a:r>
            <a:r>
              <a:rPr lang="en-US" dirty="0">
                <a:cs typeface="Arial" pitchFamily="34" charset="0"/>
              </a:rPr>
              <a:t>para </a:t>
            </a:r>
            <a:r>
              <a:rPr lang="en-US" dirty="0" err="1">
                <a:cs typeface="Arial" pitchFamily="34" charset="0"/>
              </a:rPr>
              <a:t>reducir</a:t>
            </a:r>
            <a:r>
              <a:rPr lang="en-US" dirty="0">
                <a:cs typeface="Arial" pitchFamily="34" charset="0"/>
              </a:rPr>
              <a:t> </a:t>
            </a:r>
            <a:r>
              <a:rPr lang="en-US" dirty="0" err="1">
                <a:cs typeface="Arial" pitchFamily="34" charset="0"/>
              </a:rPr>
              <a:t>los</a:t>
            </a:r>
            <a:r>
              <a:rPr lang="en-US" dirty="0">
                <a:cs typeface="Arial" pitchFamily="34" charset="0"/>
              </a:rPr>
              <a:t> ECV </a:t>
            </a:r>
            <a:r>
              <a:rPr lang="en-US" dirty="0" err="1">
                <a:cs typeface="Arial" pitchFamily="34" charset="0"/>
              </a:rPr>
              <a:t>en</a:t>
            </a:r>
            <a:r>
              <a:rPr lang="en-US" dirty="0">
                <a:cs typeface="Arial" pitchFamily="34" charset="0"/>
              </a:rPr>
              <a:t> la </a:t>
            </a:r>
            <a:r>
              <a:rPr lang="en-US" dirty="0" err="1">
                <a:cs typeface="Arial" pitchFamily="34" charset="0"/>
              </a:rPr>
              <a:t>mayoría</a:t>
            </a:r>
            <a:r>
              <a:rPr lang="en-US" dirty="0">
                <a:cs typeface="Arial" pitchFamily="34" charset="0"/>
              </a:rPr>
              <a:t> de </a:t>
            </a:r>
            <a:r>
              <a:rPr lang="en-US" dirty="0" err="1">
                <a:cs typeface="Arial" pitchFamily="34" charset="0"/>
              </a:rPr>
              <a:t>los</a:t>
            </a:r>
            <a:r>
              <a:rPr lang="en-US" dirty="0">
                <a:cs typeface="Arial" pitchFamily="34" charset="0"/>
              </a:rPr>
              <a:t> </a:t>
            </a:r>
            <a:r>
              <a:rPr lang="en-US" dirty="0" err="1">
                <a:cs typeface="Arial" pitchFamily="34" charset="0"/>
              </a:rPr>
              <a:t>pacientes</a:t>
            </a:r>
            <a:r>
              <a:rPr lang="en-US" dirty="0">
                <a:cs typeface="Arial" pitchFamily="34" charset="0"/>
              </a:rPr>
              <a:t> </a:t>
            </a:r>
            <a:r>
              <a:rPr lang="en-US" dirty="0" smtClean="0">
                <a:cs typeface="Arial" pitchFamily="34" charset="0"/>
              </a:rPr>
              <a:t>con DM-2.</a:t>
            </a:r>
          </a:p>
          <a:p>
            <a:r>
              <a:rPr lang="en-US" dirty="0" smtClean="0">
                <a:cs typeface="Arial" pitchFamily="34" charset="0"/>
              </a:rPr>
              <a:t>En </a:t>
            </a:r>
            <a:r>
              <a:rPr lang="en-US" dirty="0">
                <a:cs typeface="Arial" pitchFamily="34" charset="0"/>
              </a:rPr>
              <a:t>el </a:t>
            </a:r>
            <a:r>
              <a:rPr lang="en-US" dirty="0" err="1">
                <a:cs typeface="Arial" pitchFamily="34" charset="0"/>
              </a:rPr>
              <a:t>subgrupo</a:t>
            </a:r>
            <a:r>
              <a:rPr lang="en-US" dirty="0">
                <a:cs typeface="Arial" pitchFamily="34" charset="0"/>
              </a:rPr>
              <a:t> con dislipidemia aterogénica </a:t>
            </a:r>
            <a:r>
              <a:rPr lang="en-US" dirty="0" err="1">
                <a:cs typeface="Arial" pitchFamily="34" charset="0"/>
              </a:rPr>
              <a:t>sí</a:t>
            </a:r>
            <a:r>
              <a:rPr lang="en-US" dirty="0">
                <a:cs typeface="Arial" pitchFamily="34" charset="0"/>
              </a:rPr>
              <a:t> hay un </a:t>
            </a:r>
            <a:r>
              <a:rPr lang="en-US" dirty="0" err="1">
                <a:cs typeface="Arial" pitchFamily="34" charset="0"/>
              </a:rPr>
              <a:t>beneficio</a:t>
            </a:r>
            <a:r>
              <a:rPr lang="en-US" dirty="0">
                <a:cs typeface="Arial" pitchFamily="34" charset="0"/>
              </a:rPr>
              <a:t> </a:t>
            </a:r>
            <a:r>
              <a:rPr lang="en-US" dirty="0" err="1">
                <a:cs typeface="Arial" pitchFamily="34" charset="0"/>
              </a:rPr>
              <a:t>significativo</a:t>
            </a:r>
            <a:r>
              <a:rPr lang="en-US" dirty="0" smtClean="0">
                <a:cs typeface="Arial" pitchFamily="34" charset="0"/>
              </a:rPr>
              <a:t>.</a:t>
            </a:r>
            <a:endParaRPr lang="en-US" dirty="0">
              <a:solidFill>
                <a:srgbClr val="000000"/>
              </a:solidFill>
              <a:cs typeface="Arial" pitchFamily="34" charset="0"/>
            </a:endParaRPr>
          </a:p>
          <a:p>
            <a:r>
              <a:rPr lang="es-ES_tradnl" dirty="0"/>
              <a:t>Los </a:t>
            </a:r>
            <a:r>
              <a:rPr lang="es-ES_tradnl" dirty="0" smtClean="0"/>
              <a:t>fibratos pueden </a:t>
            </a:r>
            <a:r>
              <a:rPr lang="es-ES_tradnl" dirty="0"/>
              <a:t>ser </a:t>
            </a:r>
            <a:r>
              <a:rPr lang="es-ES_tradnl" dirty="0" smtClean="0"/>
              <a:t>útiles para </a:t>
            </a:r>
            <a:r>
              <a:rPr lang="es-ES_tradnl" dirty="0"/>
              <a:t>reducir la </a:t>
            </a:r>
            <a:r>
              <a:rPr lang="es-ES_tradnl" dirty="0" smtClean="0"/>
              <a:t>concentración </a:t>
            </a:r>
            <a:r>
              <a:rPr lang="es-ES_tradnl" dirty="0"/>
              <a:t>de </a:t>
            </a:r>
            <a:r>
              <a:rPr lang="es-ES_tradnl" dirty="0" smtClean="0"/>
              <a:t>triglicéridos</a:t>
            </a:r>
            <a:r>
              <a:rPr lang="es-ES_tradnl" dirty="0"/>
              <a:t> </a:t>
            </a:r>
            <a:r>
              <a:rPr lang="es-ES_tradnl" dirty="0" smtClean="0"/>
              <a:t>y </a:t>
            </a:r>
            <a:r>
              <a:rPr lang="es-ES_tradnl" dirty="0"/>
              <a:t>aumentar el c</a:t>
            </a:r>
            <a:r>
              <a:rPr lang="es-ES_tradnl" dirty="0" smtClean="0"/>
              <a:t>-HDL </a:t>
            </a:r>
            <a:r>
              <a:rPr lang="es-ES_tradnl" dirty="0"/>
              <a:t>bajo, </a:t>
            </a:r>
            <a:r>
              <a:rPr lang="es-ES_tradnl" dirty="0" smtClean="0"/>
              <a:t>y para </a:t>
            </a:r>
            <a:r>
              <a:rPr lang="es-ES_tradnl" dirty="0"/>
              <a:t>conseguir </a:t>
            </a:r>
            <a:r>
              <a:rPr lang="es-ES_tradnl" dirty="0" smtClean="0"/>
              <a:t>una reducción </a:t>
            </a:r>
            <a:r>
              <a:rPr lang="es-ES_tradnl" dirty="0"/>
              <a:t>adicional del c</a:t>
            </a:r>
            <a:r>
              <a:rPr lang="es-ES_tradnl" dirty="0" smtClean="0"/>
              <a:t>-LDL </a:t>
            </a:r>
            <a:r>
              <a:rPr lang="es-ES_tradnl" dirty="0"/>
              <a:t>cuando se combina con una estatina</a:t>
            </a:r>
            <a:r>
              <a:rPr lang="es-ES_tradnl" dirty="0" smtClean="0"/>
              <a:t>.</a:t>
            </a:r>
          </a:p>
          <a:p>
            <a:r>
              <a:rPr lang="es-ES_tradnl" dirty="0"/>
              <a:t>No se debe </a:t>
            </a:r>
            <a:r>
              <a:rPr lang="es-ES_tradnl" dirty="0" smtClean="0"/>
              <a:t>añadir </a:t>
            </a:r>
            <a:r>
              <a:rPr lang="es-ES_tradnl" dirty="0" err="1"/>
              <a:t>gemfibrozilo</a:t>
            </a:r>
            <a:r>
              <a:rPr lang="es-ES_tradnl" dirty="0"/>
              <a:t> al tratamiento con </a:t>
            </a:r>
            <a:r>
              <a:rPr lang="es-ES_tradnl" dirty="0" smtClean="0"/>
              <a:t>estatinas, debido </a:t>
            </a:r>
            <a:r>
              <a:rPr lang="es-ES_tradnl" dirty="0"/>
              <a:t>al gran potencial de </a:t>
            </a:r>
            <a:r>
              <a:rPr lang="es-ES_tradnl" dirty="0" smtClean="0"/>
              <a:t>interacciones.</a:t>
            </a:r>
            <a:endParaRPr lang="es-ES" dirty="0">
              <a:solidFill>
                <a:srgbClr val="000000"/>
              </a:solidFill>
            </a:endParaRPr>
          </a:p>
          <a:p>
            <a:endParaRPr lang="es-ES_tradnl" dirty="0"/>
          </a:p>
        </p:txBody>
      </p:sp>
      <p:sp>
        <p:nvSpPr>
          <p:cNvPr id="2" name="Marcador de texto 1"/>
          <p:cNvSpPr>
            <a:spLocks noGrp="1"/>
          </p:cNvSpPr>
          <p:nvPr>
            <p:ph type="body" sz="quarter" idx="10"/>
          </p:nvPr>
        </p:nvSpPr>
        <p:spPr/>
        <p:txBody>
          <a:bodyPr>
            <a:normAutofit lnSpcReduction="10000"/>
          </a:bodyPr>
          <a:lstStyle/>
          <a:p>
            <a:r>
              <a:rPr lang="es-ES" dirty="0"/>
              <a:t>HC </a:t>
            </a:r>
            <a:r>
              <a:rPr lang="es-ES" dirty="0" err="1"/>
              <a:t>Ginsberg</a:t>
            </a:r>
            <a:r>
              <a:rPr lang="es-ES" dirty="0"/>
              <a:t> et al. N </a:t>
            </a:r>
            <a:r>
              <a:rPr lang="es-ES" dirty="0" err="1"/>
              <a:t>Engl</a:t>
            </a:r>
            <a:r>
              <a:rPr lang="es-ES" dirty="0"/>
              <a:t> J Med 2010; 362:1563</a:t>
            </a:r>
          </a:p>
          <a:p>
            <a:endParaRPr lang="es-ES" dirty="0"/>
          </a:p>
        </p:txBody>
      </p:sp>
    </p:spTree>
    <p:extLst>
      <p:ext uri="{BB962C8B-B14F-4D97-AF65-F5344CB8AC3E}">
        <p14:creationId xmlns:p14="http://schemas.microsoft.com/office/powerpoint/2010/main" val="1281159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1273975" y="6130283"/>
            <a:ext cx="11582443" cy="295162"/>
          </a:xfrm>
        </p:spPr>
        <p:txBody>
          <a:bodyPr>
            <a:normAutofit lnSpcReduction="10000"/>
          </a:bodyPr>
          <a:lstStyle/>
          <a:p>
            <a:r>
              <a:rPr lang="es-ES_tradnl" dirty="0"/>
              <a:t>HC </a:t>
            </a:r>
            <a:r>
              <a:rPr lang="es-ES_tradnl" dirty="0" err="1"/>
              <a:t>Ginsberg</a:t>
            </a:r>
            <a:r>
              <a:rPr lang="es-ES_tradnl" dirty="0"/>
              <a:t> et al. N </a:t>
            </a:r>
            <a:r>
              <a:rPr lang="es-ES_tradnl" dirty="0" err="1"/>
              <a:t>Engl</a:t>
            </a:r>
            <a:r>
              <a:rPr lang="es-ES_tradnl" dirty="0"/>
              <a:t> J Med 2010; 362:1563</a:t>
            </a:r>
          </a:p>
          <a:p>
            <a:endParaRPr lang="es-ES_tradnl" dirty="0"/>
          </a:p>
        </p:txBody>
      </p:sp>
      <p:pic>
        <p:nvPicPr>
          <p:cNvPr id="9" name="Picture 2"/>
          <p:cNvPicPr>
            <a:picLocks noChangeAspect="1" noChangeArrowheads="1"/>
          </p:cNvPicPr>
          <p:nvPr/>
        </p:nvPicPr>
        <p:blipFill>
          <a:blip r:embed="rId2" cstate="print"/>
          <a:srcRect/>
          <a:stretch>
            <a:fillRect/>
          </a:stretch>
        </p:blipFill>
        <p:spPr bwMode="auto">
          <a:xfrm>
            <a:off x="1847528" y="1041510"/>
            <a:ext cx="8352928" cy="4914900"/>
          </a:xfrm>
          <a:prstGeom prst="rect">
            <a:avLst/>
          </a:prstGeom>
          <a:noFill/>
          <a:ln w="9525">
            <a:noFill/>
            <a:miter lim="800000"/>
            <a:headEnd/>
            <a:tailEnd/>
          </a:ln>
        </p:spPr>
      </p:pic>
      <p:sp>
        <p:nvSpPr>
          <p:cNvPr id="11" name="Rectangle 73"/>
          <p:cNvSpPr>
            <a:spLocks noGrp="1" noChangeArrowheads="1"/>
          </p:cNvSpPr>
          <p:nvPr>
            <p:ph type="title"/>
          </p:nvPr>
        </p:nvSpPr>
        <p:spPr bwMode="auto">
          <a:xfrm>
            <a:off x="609600" y="159904"/>
            <a:ext cx="10972800" cy="604800"/>
          </a:xfrm>
          <a:prstGeom prst="rect">
            <a:avLst/>
          </a:prstGeom>
          <a:noFill/>
          <a:ln w="9525">
            <a:noFill/>
            <a:miter lim="800000"/>
            <a:headEnd/>
            <a:tailEnd/>
          </a:ln>
          <a:effectLst>
            <a:prstShdw prst="shdw17" dist="17961" dir="2700000">
              <a:schemeClr val="bg2"/>
            </a:prstShdw>
          </a:effectLst>
        </p:spPr>
        <p:txBody>
          <a:bodyPr anchor="ctr"/>
          <a:lstStyle/>
          <a:p>
            <a:r>
              <a:rPr lang="en-US" sz="2400" dirty="0">
                <a:solidFill>
                  <a:schemeClr val="tx1">
                    <a:lumMod val="50000"/>
                  </a:schemeClr>
                </a:solidFill>
                <a:latin typeface="+mn-lt"/>
                <a:cs typeface="Arial" pitchFamily="34" charset="0"/>
              </a:rPr>
              <a:t>Effects of Combination Lipid Therapy on Cardiovascular Events in Type 2 Diabetes Mellitus:  The Action to Control Cardiovascular Risk in Diabetes (ACCORD) Lipid Trial</a:t>
            </a:r>
            <a:endParaRPr lang="es-ES_tradnl" sz="2400" b="1" dirty="0">
              <a:solidFill>
                <a:schemeClr val="tx1">
                  <a:lumMod val="50000"/>
                </a:schemeClr>
              </a:solidFill>
              <a:latin typeface="+mn-lt"/>
            </a:endParaRPr>
          </a:p>
        </p:txBody>
      </p:sp>
      <p:sp>
        <p:nvSpPr>
          <p:cNvPr id="7" name="10 Rectángulo"/>
          <p:cNvSpPr/>
          <p:nvPr/>
        </p:nvSpPr>
        <p:spPr>
          <a:xfrm>
            <a:off x="8328248" y="1124744"/>
            <a:ext cx="3960440" cy="923330"/>
          </a:xfrm>
          <a:prstGeom prst="rect">
            <a:avLst/>
          </a:prstGeom>
        </p:spPr>
        <p:txBody>
          <a:bodyPr wrap="square">
            <a:spAutoFit/>
          </a:bodyPr>
          <a:lstStyle/>
          <a:p>
            <a:pPr marL="1033463" lvl="1" indent="-285750">
              <a:buClr>
                <a:srgbClr val="00FFFF"/>
              </a:buClr>
            </a:pPr>
            <a:r>
              <a:rPr lang="en-US" altLang="en-US" b="1" dirty="0" smtClean="0">
                <a:solidFill>
                  <a:schemeClr val="accent1"/>
                </a:solidFill>
                <a:cs typeface="Arial" pitchFamily="34" charset="0"/>
              </a:rPr>
              <a:t>Lipid Trial</a:t>
            </a:r>
            <a:r>
              <a:rPr lang="en-US" altLang="en-US" dirty="0" smtClean="0">
                <a:solidFill>
                  <a:schemeClr val="accent1"/>
                </a:solidFill>
                <a:cs typeface="Arial" pitchFamily="34" charset="0"/>
              </a:rPr>
              <a:t> (5.518 DM2):</a:t>
            </a:r>
          </a:p>
          <a:p>
            <a:pPr marL="1090613" lvl="1" indent="-342900">
              <a:buClr>
                <a:srgbClr val="C00000"/>
              </a:buClr>
              <a:buFont typeface="Wingdings" pitchFamily="2" charset="2"/>
              <a:buChar char="v"/>
            </a:pPr>
            <a:r>
              <a:rPr lang="en-US" altLang="en-US" dirty="0" err="1" smtClean="0">
                <a:solidFill>
                  <a:schemeClr val="accent1"/>
                </a:solidFill>
                <a:cs typeface="Arial" pitchFamily="34" charset="0"/>
              </a:rPr>
              <a:t>Fenofibrate</a:t>
            </a:r>
            <a:r>
              <a:rPr lang="en-US" altLang="en-US" dirty="0" smtClean="0">
                <a:solidFill>
                  <a:schemeClr val="accent1"/>
                </a:solidFill>
                <a:cs typeface="Arial" pitchFamily="34" charset="0"/>
              </a:rPr>
              <a:t> + S40.</a:t>
            </a:r>
          </a:p>
          <a:p>
            <a:pPr marL="1090613" lvl="1" indent="-342900">
              <a:buClr>
                <a:srgbClr val="C00000"/>
              </a:buClr>
              <a:buFont typeface="Wingdings" pitchFamily="2" charset="2"/>
              <a:buChar char="v"/>
            </a:pPr>
            <a:r>
              <a:rPr lang="en-US" altLang="en-US" dirty="0" smtClean="0">
                <a:solidFill>
                  <a:schemeClr val="accent1"/>
                </a:solidFill>
                <a:cs typeface="Arial" pitchFamily="34" charset="0"/>
              </a:rPr>
              <a:t>Placebo + S40.</a:t>
            </a:r>
            <a:endParaRPr lang="en-US" altLang="en-US" dirty="0">
              <a:solidFill>
                <a:schemeClr val="accent1"/>
              </a:solidFill>
              <a:cs typeface="Arial" pitchFamily="34" charset="0"/>
            </a:endParaRPr>
          </a:p>
        </p:txBody>
      </p:sp>
      <p:pic>
        <p:nvPicPr>
          <p:cNvPr id="10" name="Picture 15" descr="ACCORD logo.wmf"/>
          <p:cNvPicPr>
            <a:picLocks noChangeAspect="1"/>
          </p:cNvPicPr>
          <p:nvPr/>
        </p:nvPicPr>
        <p:blipFill>
          <a:blip r:embed="rId3" cstate="print"/>
          <a:srcRect/>
          <a:stretch>
            <a:fillRect/>
          </a:stretch>
        </p:blipFill>
        <p:spPr bwMode="auto">
          <a:xfrm>
            <a:off x="407368" y="5271300"/>
            <a:ext cx="1566863" cy="457200"/>
          </a:xfrm>
          <a:prstGeom prst="rect">
            <a:avLst/>
          </a:prstGeom>
          <a:noFill/>
          <a:ln w="9525">
            <a:noFill/>
            <a:miter lim="800000"/>
            <a:headEnd/>
            <a:tailEnd/>
          </a:ln>
        </p:spPr>
      </p:pic>
    </p:spTree>
    <p:extLst>
      <p:ext uri="{BB962C8B-B14F-4D97-AF65-F5344CB8AC3E}">
        <p14:creationId xmlns:p14="http://schemas.microsoft.com/office/powerpoint/2010/main" val="2356772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407368" y="5865240"/>
            <a:ext cx="11582443" cy="295162"/>
          </a:xfrm>
        </p:spPr>
        <p:txBody>
          <a:bodyPr>
            <a:normAutofit/>
          </a:bodyPr>
          <a:lstStyle/>
          <a:p>
            <a:r>
              <a:rPr lang="es-ES_tradnl" sz="1200" dirty="0"/>
              <a:t>HC </a:t>
            </a:r>
            <a:r>
              <a:rPr lang="es-ES_tradnl" sz="1200" dirty="0" err="1"/>
              <a:t>Ginsberg</a:t>
            </a:r>
            <a:r>
              <a:rPr lang="es-ES_tradnl" sz="1200" dirty="0"/>
              <a:t> et al. N </a:t>
            </a:r>
            <a:r>
              <a:rPr lang="es-ES_tradnl" sz="1200" dirty="0" err="1"/>
              <a:t>Engl</a:t>
            </a:r>
            <a:r>
              <a:rPr lang="es-ES_tradnl" sz="1200" dirty="0"/>
              <a:t> J Med 2010; 362:1563</a:t>
            </a:r>
          </a:p>
          <a:p>
            <a:endParaRPr lang="es-ES_tradnl" dirty="0"/>
          </a:p>
          <a:p>
            <a:endParaRPr lang="es-ES_tradnl" dirty="0"/>
          </a:p>
        </p:txBody>
      </p:sp>
      <p:sp>
        <p:nvSpPr>
          <p:cNvPr id="11"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r>
              <a:rPr lang="en-US" sz="2400" dirty="0">
                <a:solidFill>
                  <a:schemeClr val="tx1">
                    <a:lumMod val="50000"/>
                  </a:schemeClr>
                </a:solidFill>
                <a:latin typeface="+mn-lt"/>
                <a:cs typeface="Arial" pitchFamily="34" charset="0"/>
              </a:rPr>
              <a:t>Effects of Combination Lipid Therapy on Cardiovascular Events in Type 2 Diabetes Mellitus:  The Action to Control Cardiovascular Risk in Diabetes (ACCORD) Lipid Trial</a:t>
            </a:r>
            <a:endParaRPr lang="es-ES_tradnl" sz="2400" b="1" dirty="0">
              <a:solidFill>
                <a:schemeClr val="tx1">
                  <a:lumMod val="50000"/>
                </a:schemeClr>
              </a:solidFill>
              <a:latin typeface="+mn-lt"/>
            </a:endParaRPr>
          </a:p>
        </p:txBody>
      </p:sp>
      <p:pic>
        <p:nvPicPr>
          <p:cNvPr id="7" name="Picture 2" descr="C:\Documents and Settings\BBYINGTO\Desktop\Lipid Final Paper\Figures 021110\Primary Outcome.TIF"/>
          <p:cNvPicPr>
            <a:picLocks noChangeAspect="1" noChangeArrowheads="1"/>
          </p:cNvPicPr>
          <p:nvPr/>
        </p:nvPicPr>
        <p:blipFill>
          <a:blip r:embed="rId2" cstate="print"/>
          <a:srcRect/>
          <a:stretch>
            <a:fillRect/>
          </a:stretch>
        </p:blipFill>
        <p:spPr bwMode="auto">
          <a:xfrm>
            <a:off x="1491688" y="1013308"/>
            <a:ext cx="4513263" cy="4622800"/>
          </a:xfrm>
          <a:prstGeom prst="rect">
            <a:avLst/>
          </a:prstGeom>
          <a:noFill/>
          <a:ln w="9525">
            <a:noFill/>
            <a:miter lim="800000"/>
            <a:headEnd/>
            <a:tailEnd/>
          </a:ln>
        </p:spPr>
      </p:pic>
      <p:pic>
        <p:nvPicPr>
          <p:cNvPr id="10" name="Picture 3" descr="C:\Documents and Settings\BBYINGTO\Desktop\Lipid Final Paper\Figures 021110\Total Mortality.TIF"/>
          <p:cNvPicPr>
            <a:picLocks noChangeAspect="1" noChangeArrowheads="1"/>
          </p:cNvPicPr>
          <p:nvPr/>
        </p:nvPicPr>
        <p:blipFill>
          <a:blip r:embed="rId3" cstate="print"/>
          <a:srcRect/>
          <a:stretch>
            <a:fillRect/>
          </a:stretch>
        </p:blipFill>
        <p:spPr bwMode="auto">
          <a:xfrm>
            <a:off x="6456040" y="1076808"/>
            <a:ext cx="4391025" cy="4495800"/>
          </a:xfrm>
          <a:prstGeom prst="rect">
            <a:avLst/>
          </a:prstGeom>
          <a:noFill/>
          <a:ln w="9525">
            <a:noFill/>
            <a:miter lim="800000"/>
            <a:headEnd/>
            <a:tailEnd/>
          </a:ln>
        </p:spPr>
      </p:pic>
      <p:sp>
        <p:nvSpPr>
          <p:cNvPr id="12" name="16 Rectángulo"/>
          <p:cNvSpPr/>
          <p:nvPr/>
        </p:nvSpPr>
        <p:spPr>
          <a:xfrm>
            <a:off x="1824963" y="5603946"/>
            <a:ext cx="4158208" cy="338554"/>
          </a:xfrm>
          <a:prstGeom prst="rect">
            <a:avLst/>
          </a:prstGeom>
        </p:spPr>
        <p:txBody>
          <a:bodyPr wrap="square">
            <a:spAutoFit/>
          </a:bodyPr>
          <a:lstStyle/>
          <a:p>
            <a:pPr algn="ctr"/>
            <a:r>
              <a:rPr lang="en-US" altLang="en-US" sz="1600" dirty="0" smtClean="0">
                <a:solidFill>
                  <a:srgbClr val="C00000"/>
                </a:solidFill>
                <a:cs typeface="Arial" pitchFamily="34" charset="0"/>
              </a:rPr>
              <a:t>ECV fatales o no fatales</a:t>
            </a:r>
            <a:endParaRPr lang="es-ES" sz="1600" dirty="0">
              <a:solidFill>
                <a:srgbClr val="C00000"/>
              </a:solidFill>
              <a:cs typeface="Arial" pitchFamily="34" charset="0"/>
            </a:endParaRPr>
          </a:p>
        </p:txBody>
      </p:sp>
      <p:sp>
        <p:nvSpPr>
          <p:cNvPr id="13" name="17 Rectángulo"/>
          <p:cNvSpPr/>
          <p:nvPr/>
        </p:nvSpPr>
        <p:spPr>
          <a:xfrm>
            <a:off x="6613616" y="5578040"/>
            <a:ext cx="4158208" cy="338554"/>
          </a:xfrm>
          <a:prstGeom prst="rect">
            <a:avLst/>
          </a:prstGeom>
        </p:spPr>
        <p:txBody>
          <a:bodyPr wrap="square">
            <a:spAutoFit/>
          </a:bodyPr>
          <a:lstStyle/>
          <a:p>
            <a:pPr algn="ctr"/>
            <a:r>
              <a:rPr lang="en-US" altLang="en-US" sz="1600" dirty="0" err="1" smtClean="0">
                <a:solidFill>
                  <a:srgbClr val="C00000"/>
                </a:solidFill>
                <a:cs typeface="Arial" pitchFamily="34" charset="0"/>
              </a:rPr>
              <a:t>Mortalidad</a:t>
            </a:r>
            <a:r>
              <a:rPr lang="en-US" altLang="en-US" sz="1600" dirty="0" smtClean="0">
                <a:solidFill>
                  <a:srgbClr val="C00000"/>
                </a:solidFill>
                <a:cs typeface="Arial" pitchFamily="34" charset="0"/>
              </a:rPr>
              <a:t> total </a:t>
            </a:r>
            <a:endParaRPr lang="es-ES" sz="1600" dirty="0">
              <a:solidFill>
                <a:srgbClr val="C00000"/>
              </a:solidFill>
              <a:cs typeface="Arial" pitchFamily="34" charset="0"/>
            </a:endParaRPr>
          </a:p>
        </p:txBody>
      </p:sp>
      <p:pic>
        <p:nvPicPr>
          <p:cNvPr id="14" name="Picture 15" descr="ACCORD logo.wmf"/>
          <p:cNvPicPr>
            <a:picLocks noChangeAspect="1"/>
          </p:cNvPicPr>
          <p:nvPr/>
        </p:nvPicPr>
        <p:blipFill>
          <a:blip r:embed="rId4" cstate="print"/>
          <a:srcRect/>
          <a:stretch>
            <a:fillRect/>
          </a:stretch>
        </p:blipFill>
        <p:spPr bwMode="auto">
          <a:xfrm>
            <a:off x="590442" y="5264345"/>
            <a:ext cx="1566863" cy="457200"/>
          </a:xfrm>
          <a:prstGeom prst="rect">
            <a:avLst/>
          </a:prstGeom>
          <a:noFill/>
          <a:ln w="9525">
            <a:noFill/>
            <a:miter lim="800000"/>
            <a:headEnd/>
            <a:tailEnd/>
          </a:ln>
        </p:spPr>
      </p:pic>
    </p:spTree>
    <p:extLst>
      <p:ext uri="{BB962C8B-B14F-4D97-AF65-F5344CB8AC3E}">
        <p14:creationId xmlns:p14="http://schemas.microsoft.com/office/powerpoint/2010/main" val="730548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BBYINGTO\Desktop\forest1_Feb10 2 of 2a.tiff"/>
          <p:cNvPicPr>
            <a:picLocks noChangeAspect="1" noChangeArrowheads="1"/>
          </p:cNvPicPr>
          <p:nvPr/>
        </p:nvPicPr>
        <p:blipFill rotWithShape="1">
          <a:blip r:embed="rId2" cstate="print"/>
          <a:srcRect t="8057" b="11164"/>
          <a:stretch/>
        </p:blipFill>
        <p:spPr bwMode="auto">
          <a:xfrm>
            <a:off x="1271464" y="980728"/>
            <a:ext cx="8136904" cy="5078898"/>
          </a:xfrm>
          <a:prstGeom prst="rect">
            <a:avLst/>
          </a:prstGeom>
          <a:noFill/>
          <a:ln w="9525">
            <a:noFill/>
            <a:miter lim="800000"/>
            <a:headEnd/>
            <a:tailEnd/>
          </a:ln>
        </p:spPr>
      </p:pic>
      <p:sp>
        <p:nvSpPr>
          <p:cNvPr id="4" name="Marcador de texto 3"/>
          <p:cNvSpPr>
            <a:spLocks noGrp="1"/>
          </p:cNvSpPr>
          <p:nvPr>
            <p:ph type="body" sz="quarter" idx="10"/>
          </p:nvPr>
        </p:nvSpPr>
        <p:spPr>
          <a:xfrm>
            <a:off x="574453" y="5980488"/>
            <a:ext cx="11582443" cy="295162"/>
          </a:xfrm>
        </p:spPr>
        <p:txBody>
          <a:bodyPr>
            <a:normAutofit/>
          </a:bodyPr>
          <a:lstStyle/>
          <a:p>
            <a:r>
              <a:rPr lang="es-ES_tradnl" sz="1200" dirty="0"/>
              <a:t>HC </a:t>
            </a:r>
            <a:r>
              <a:rPr lang="es-ES_tradnl" sz="1200" dirty="0" err="1"/>
              <a:t>Ginsberg</a:t>
            </a:r>
            <a:r>
              <a:rPr lang="es-ES_tradnl" sz="1200" dirty="0"/>
              <a:t> et al. N </a:t>
            </a:r>
            <a:r>
              <a:rPr lang="es-ES_tradnl" sz="1200" dirty="0" err="1"/>
              <a:t>Engl</a:t>
            </a:r>
            <a:r>
              <a:rPr lang="es-ES_tradnl" sz="1200" dirty="0"/>
              <a:t> J Med 2010; 362:1563</a:t>
            </a:r>
          </a:p>
          <a:p>
            <a:endParaRPr lang="es-ES_tradnl" dirty="0"/>
          </a:p>
        </p:txBody>
      </p:sp>
      <p:pic>
        <p:nvPicPr>
          <p:cNvPr id="8" name="Picture 15" descr="ACCORD logo.wmf"/>
          <p:cNvPicPr>
            <a:picLocks noChangeAspect="1"/>
          </p:cNvPicPr>
          <p:nvPr/>
        </p:nvPicPr>
        <p:blipFill>
          <a:blip r:embed="rId3" cstate="print"/>
          <a:srcRect/>
          <a:stretch>
            <a:fillRect/>
          </a:stretch>
        </p:blipFill>
        <p:spPr bwMode="auto">
          <a:xfrm>
            <a:off x="10257428" y="3717032"/>
            <a:ext cx="1566863" cy="457200"/>
          </a:xfrm>
          <a:prstGeom prst="rect">
            <a:avLst/>
          </a:prstGeom>
          <a:noFill/>
          <a:ln w="9525">
            <a:noFill/>
            <a:miter lim="800000"/>
            <a:headEnd/>
            <a:tailEnd/>
          </a:ln>
        </p:spPr>
      </p:pic>
      <p:sp>
        <p:nvSpPr>
          <p:cNvPr id="11" name="Rectangle 73"/>
          <p:cNvSpPr>
            <a:spLocks noGrp="1" noChangeArrowheads="1"/>
          </p:cNvSpPr>
          <p:nvPr>
            <p:ph type="title"/>
          </p:nvPr>
        </p:nvSpPr>
        <p:spPr bwMode="auto">
          <a:xfrm>
            <a:off x="609600" y="159904"/>
            <a:ext cx="10972800" cy="604800"/>
          </a:xfrm>
          <a:prstGeom prst="rect">
            <a:avLst/>
          </a:prstGeom>
          <a:noFill/>
          <a:ln w="9525">
            <a:noFill/>
            <a:miter lim="800000"/>
            <a:headEnd/>
            <a:tailEnd/>
          </a:ln>
          <a:effectLst>
            <a:prstShdw prst="shdw17" dist="17961" dir="2700000">
              <a:schemeClr val="bg2"/>
            </a:prstShdw>
          </a:effectLst>
        </p:spPr>
        <p:txBody>
          <a:bodyPr anchor="ctr"/>
          <a:lstStyle/>
          <a:p>
            <a:r>
              <a:rPr lang="en-US" sz="2400" dirty="0">
                <a:solidFill>
                  <a:schemeClr val="tx1">
                    <a:lumMod val="50000"/>
                  </a:schemeClr>
                </a:solidFill>
                <a:latin typeface="+mn-lt"/>
                <a:cs typeface="Arial" pitchFamily="34" charset="0"/>
              </a:rPr>
              <a:t>Effects of Combination Lipid Therapy on Cardiovascular Events in Type 2 Diabetes Mellitus:  The Action to Control Cardiovascular Risk in Diabetes (ACCORD) Lipid Trial</a:t>
            </a:r>
            <a:endParaRPr lang="es-ES_tradnl" sz="2400" b="1" dirty="0">
              <a:solidFill>
                <a:schemeClr val="tx1">
                  <a:lumMod val="50000"/>
                </a:schemeClr>
              </a:solidFill>
              <a:latin typeface="+mn-lt"/>
            </a:endParaRPr>
          </a:p>
        </p:txBody>
      </p:sp>
      <p:sp>
        <p:nvSpPr>
          <p:cNvPr id="13" name="8 Flecha derecha"/>
          <p:cNvSpPr/>
          <p:nvPr/>
        </p:nvSpPr>
        <p:spPr>
          <a:xfrm>
            <a:off x="1991544" y="4869160"/>
            <a:ext cx="437901" cy="1440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4703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chemeClr val="tx1">
                    <a:lumMod val="50000"/>
                  </a:schemeClr>
                </a:solidFill>
                <a:latin typeface="+mn-lt"/>
                <a:cs typeface="Arial" pitchFamily="34" charset="0"/>
              </a:rPr>
              <a:t>Metaanálisis</a:t>
            </a:r>
            <a:r>
              <a:rPr lang="en-US" dirty="0" smtClean="0">
                <a:solidFill>
                  <a:schemeClr val="tx1">
                    <a:lumMod val="50000"/>
                  </a:schemeClr>
                </a:solidFill>
                <a:latin typeface="+mn-lt"/>
                <a:cs typeface="Arial" pitchFamily="34" charset="0"/>
              </a:rPr>
              <a:t> de los </a:t>
            </a:r>
            <a:r>
              <a:rPr lang="en-US" dirty="0" err="1" smtClean="0">
                <a:solidFill>
                  <a:schemeClr val="tx1">
                    <a:lumMod val="50000"/>
                  </a:schemeClr>
                </a:solidFill>
                <a:latin typeface="+mn-lt"/>
                <a:cs typeface="Arial" pitchFamily="34" charset="0"/>
              </a:rPr>
              <a:t>principales</a:t>
            </a:r>
            <a:r>
              <a:rPr lang="en-US" dirty="0" smtClean="0">
                <a:solidFill>
                  <a:schemeClr val="tx1">
                    <a:lumMod val="50000"/>
                  </a:schemeClr>
                </a:solidFill>
                <a:latin typeface="+mn-lt"/>
                <a:cs typeface="Arial" pitchFamily="34" charset="0"/>
              </a:rPr>
              <a:t> </a:t>
            </a:r>
            <a:r>
              <a:rPr lang="en-US" dirty="0" err="1" smtClean="0">
                <a:solidFill>
                  <a:schemeClr val="tx1">
                    <a:lumMod val="50000"/>
                  </a:schemeClr>
                </a:solidFill>
                <a:latin typeface="+mn-lt"/>
                <a:cs typeface="Arial" pitchFamily="34" charset="0"/>
              </a:rPr>
              <a:t>estudios</a:t>
            </a:r>
            <a:r>
              <a:rPr lang="en-US" dirty="0" smtClean="0">
                <a:solidFill>
                  <a:schemeClr val="tx1">
                    <a:lumMod val="50000"/>
                  </a:schemeClr>
                </a:solidFill>
                <a:latin typeface="+mn-lt"/>
                <a:cs typeface="Arial" pitchFamily="34" charset="0"/>
              </a:rPr>
              <a:t> con </a:t>
            </a:r>
            <a:r>
              <a:rPr lang="en-US" dirty="0" err="1" smtClean="0">
                <a:solidFill>
                  <a:schemeClr val="tx1">
                    <a:lumMod val="50000"/>
                  </a:schemeClr>
                </a:solidFill>
                <a:latin typeface="+mn-lt"/>
                <a:cs typeface="Arial" pitchFamily="34" charset="0"/>
              </a:rPr>
              <a:t>fibratos</a:t>
            </a:r>
            <a:endParaRPr lang="es-ES_tradnl" dirty="0">
              <a:solidFill>
                <a:schemeClr val="tx1">
                  <a:lumMod val="50000"/>
                </a:schemeClr>
              </a:solidFill>
              <a:latin typeface="+mn-lt"/>
            </a:endParaRPr>
          </a:p>
        </p:txBody>
      </p:sp>
      <p:sp>
        <p:nvSpPr>
          <p:cNvPr id="4" name="Marcador de texto 3"/>
          <p:cNvSpPr>
            <a:spLocks noGrp="1"/>
          </p:cNvSpPr>
          <p:nvPr>
            <p:ph type="body" sz="quarter" idx="10"/>
          </p:nvPr>
        </p:nvSpPr>
        <p:spPr>
          <a:xfrm>
            <a:off x="119336" y="5864415"/>
            <a:ext cx="11582443" cy="295162"/>
          </a:xfrm>
        </p:spPr>
        <p:txBody>
          <a:bodyPr>
            <a:normAutofit/>
          </a:bodyPr>
          <a:lstStyle/>
          <a:p>
            <a:r>
              <a:rPr lang="da-DK" sz="1200" dirty="0"/>
              <a:t>Sacks FM, et al. N Engl J Med 2010, 363:692-684.</a:t>
            </a:r>
          </a:p>
        </p:txBody>
      </p:sp>
      <p:pic>
        <p:nvPicPr>
          <p:cNvPr id="8" name="Picture 2"/>
          <p:cNvPicPr>
            <a:picLocks noChangeAspect="1" noChangeArrowheads="1"/>
          </p:cNvPicPr>
          <p:nvPr/>
        </p:nvPicPr>
        <p:blipFill>
          <a:blip r:embed="rId2" cstate="print"/>
          <a:srcRect/>
          <a:stretch>
            <a:fillRect/>
          </a:stretch>
        </p:blipFill>
        <p:spPr bwMode="auto">
          <a:xfrm>
            <a:off x="6672064" y="1556792"/>
            <a:ext cx="4495800" cy="4248472"/>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200560" y="1484784"/>
            <a:ext cx="4313657" cy="4248472"/>
          </a:xfrm>
          <a:prstGeom prst="rect">
            <a:avLst/>
          </a:prstGeom>
          <a:noFill/>
          <a:ln w="9525">
            <a:noFill/>
            <a:miter lim="800000"/>
            <a:headEnd/>
            <a:tailEnd/>
          </a:ln>
        </p:spPr>
      </p:pic>
      <p:sp>
        <p:nvSpPr>
          <p:cNvPr id="10" name="9 CuadroTexto"/>
          <p:cNvSpPr txBox="1"/>
          <p:nvPr/>
        </p:nvSpPr>
        <p:spPr>
          <a:xfrm>
            <a:off x="6816080" y="980728"/>
            <a:ext cx="3960440" cy="461665"/>
          </a:xfrm>
          <a:prstGeom prst="rect">
            <a:avLst/>
          </a:prstGeom>
          <a:noFill/>
        </p:spPr>
        <p:txBody>
          <a:bodyPr wrap="square" rtlCol="0">
            <a:spAutoFit/>
          </a:bodyPr>
          <a:lstStyle/>
          <a:p>
            <a:pPr algn="ctr"/>
            <a:r>
              <a:rPr lang="es-ES" sz="2400" b="1" dirty="0" smtClean="0">
                <a:solidFill>
                  <a:srgbClr val="C00000"/>
                </a:solidFill>
                <a:latin typeface="Calibri" pitchFamily="34" charset="0"/>
              </a:rPr>
              <a:t>Con </a:t>
            </a:r>
            <a:r>
              <a:rPr lang="es-ES" sz="2400" b="1" dirty="0" err="1" smtClean="0">
                <a:solidFill>
                  <a:srgbClr val="C00000"/>
                </a:solidFill>
                <a:latin typeface="Calibri" pitchFamily="34" charset="0"/>
              </a:rPr>
              <a:t>dislipemia</a:t>
            </a:r>
            <a:r>
              <a:rPr lang="es-ES" sz="2400" b="1" dirty="0" smtClean="0">
                <a:solidFill>
                  <a:srgbClr val="C00000"/>
                </a:solidFill>
                <a:latin typeface="Calibri" pitchFamily="34" charset="0"/>
              </a:rPr>
              <a:t> </a:t>
            </a:r>
            <a:r>
              <a:rPr lang="es-ES" sz="2400" b="1" dirty="0" err="1" smtClean="0">
                <a:solidFill>
                  <a:srgbClr val="C00000"/>
                </a:solidFill>
                <a:latin typeface="Calibri" pitchFamily="34" charset="0"/>
              </a:rPr>
              <a:t>aterogénica</a:t>
            </a:r>
            <a:endParaRPr lang="es-ES_tradnl" sz="2400" b="1" dirty="0">
              <a:solidFill>
                <a:srgbClr val="C00000"/>
              </a:solidFill>
              <a:latin typeface="Calibri" pitchFamily="34" charset="0"/>
            </a:endParaRPr>
          </a:p>
        </p:txBody>
      </p:sp>
      <p:sp>
        <p:nvSpPr>
          <p:cNvPr id="11" name="10 CuadroTexto"/>
          <p:cNvSpPr txBox="1"/>
          <p:nvPr/>
        </p:nvSpPr>
        <p:spPr>
          <a:xfrm>
            <a:off x="1277183" y="980728"/>
            <a:ext cx="4026729" cy="461665"/>
          </a:xfrm>
          <a:prstGeom prst="rect">
            <a:avLst/>
          </a:prstGeom>
          <a:noFill/>
        </p:spPr>
        <p:txBody>
          <a:bodyPr wrap="square" rtlCol="0">
            <a:spAutoFit/>
          </a:bodyPr>
          <a:lstStyle/>
          <a:p>
            <a:pPr algn="ctr"/>
            <a:r>
              <a:rPr lang="es-ES" sz="2400" b="1" dirty="0" smtClean="0">
                <a:solidFill>
                  <a:srgbClr val="C00000"/>
                </a:solidFill>
                <a:latin typeface="Calibri" pitchFamily="34" charset="0"/>
              </a:rPr>
              <a:t>Sin </a:t>
            </a:r>
            <a:r>
              <a:rPr lang="es-ES" sz="2400" b="1" dirty="0" err="1" smtClean="0">
                <a:solidFill>
                  <a:srgbClr val="C00000"/>
                </a:solidFill>
                <a:latin typeface="Calibri" pitchFamily="34" charset="0"/>
              </a:rPr>
              <a:t>dislipemia</a:t>
            </a:r>
            <a:r>
              <a:rPr lang="es-ES" sz="2400" b="1" dirty="0" smtClean="0">
                <a:solidFill>
                  <a:srgbClr val="C00000"/>
                </a:solidFill>
                <a:latin typeface="Calibri" pitchFamily="34" charset="0"/>
              </a:rPr>
              <a:t> </a:t>
            </a:r>
            <a:r>
              <a:rPr lang="es-ES" sz="2400" b="1" dirty="0" err="1" smtClean="0">
                <a:solidFill>
                  <a:srgbClr val="C00000"/>
                </a:solidFill>
                <a:latin typeface="Calibri" pitchFamily="34" charset="0"/>
              </a:rPr>
              <a:t>aterogénica</a:t>
            </a:r>
            <a:endParaRPr lang="es-ES_tradnl" sz="2400" b="1" dirty="0">
              <a:solidFill>
                <a:srgbClr val="C00000"/>
              </a:solidFill>
              <a:latin typeface="Calibri" pitchFamily="34" charset="0"/>
            </a:endParaRPr>
          </a:p>
        </p:txBody>
      </p:sp>
    </p:spTree>
    <p:extLst>
      <p:ext uri="{BB962C8B-B14F-4D97-AF65-F5344CB8AC3E}">
        <p14:creationId xmlns:p14="http://schemas.microsoft.com/office/powerpoint/2010/main" val="414238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p:txBody>
          <a:bodyPr>
            <a:normAutofit lnSpcReduction="10000"/>
          </a:bodyPr>
          <a:lstStyle/>
          <a:p>
            <a:endParaRPr lang="es-ES"/>
          </a:p>
        </p:txBody>
      </p:sp>
      <p:graphicFrame>
        <p:nvGraphicFramePr>
          <p:cNvPr id="5" name="Tabla 5"/>
          <p:cNvGraphicFramePr>
            <a:graphicFrameLocks noGrp="1"/>
          </p:cNvGraphicFramePr>
          <p:nvPr>
            <p:extLst>
              <p:ext uri="{D42A27DB-BD31-4B8C-83A1-F6EECF244321}">
                <p14:modId xmlns:p14="http://schemas.microsoft.com/office/powerpoint/2010/main" val="3252925911"/>
              </p:ext>
            </p:extLst>
          </p:nvPr>
        </p:nvGraphicFramePr>
        <p:xfrm>
          <a:off x="353064" y="785794"/>
          <a:ext cx="11525288" cy="5281991"/>
        </p:xfrm>
        <a:graphic>
          <a:graphicData uri="http://schemas.openxmlformats.org/drawingml/2006/table">
            <a:tbl>
              <a:tblPr firstRow="1" bandRow="1">
                <a:tableStyleId>{073A0DAA-6AF3-43AB-8588-CEC1D06C72B9}</a:tableStyleId>
              </a:tblPr>
              <a:tblGrid>
                <a:gridCol w="3351940"/>
                <a:gridCol w="3351940"/>
                <a:gridCol w="4821408"/>
              </a:tblGrid>
              <a:tr h="7802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u="none" strike="noStrike" cap="none" normalizeH="0" baseline="0" dirty="0" smtClean="0">
                          <a:ln>
                            <a:noFill/>
                          </a:ln>
                          <a:effectLst/>
                        </a:rPr>
                        <a:t>Recomendaciones sobre el uso de </a:t>
                      </a:r>
                      <a:r>
                        <a:rPr kumimoji="0" lang="es-ES" sz="1800" u="none" strike="noStrike" cap="none" normalizeH="0" baseline="0" dirty="0" err="1" smtClean="0">
                          <a:ln>
                            <a:noFill/>
                          </a:ln>
                          <a:effectLst/>
                        </a:rPr>
                        <a:t>hipolipemiantes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u="none" strike="noStrike" cap="none" normalizeH="0" baseline="0" dirty="0" smtClean="0">
                          <a:ln>
                            <a:noFill/>
                          </a:ln>
                          <a:effectLst/>
                        </a:rPr>
                        <a:t>Clase de recomendación</a:t>
                      </a:r>
                    </a:p>
                    <a:p>
                      <a:pPr algn="ctr"/>
                      <a:endParaRPr lang="es-ES_tradnl" dirty="0"/>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u="none" strike="noStrike" cap="none" normalizeH="0" baseline="0" dirty="0" smtClean="0">
                          <a:ln>
                            <a:noFill/>
                          </a:ln>
                          <a:effectLst/>
                        </a:rPr>
                        <a:t>Nivel de evidencia</a:t>
                      </a:r>
                      <a:endParaRPr kumimoji="0" lang="es-ES" sz="16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r>
              <a:tr h="95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Se debe considerar </a:t>
                      </a: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tratamiento farmacológico </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en pacientes de </a:t>
                      </a: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alto RCV </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con</a:t>
                      </a:r>
                      <a:r>
                        <a:rPr kumimoji="0" lang="es-ES" sz="1600" b="1" i="0" u="none" strike="noStrike" cap="none" normalizeH="0" baseline="0" dirty="0" smtClean="0">
                          <a:ln>
                            <a:noFill/>
                          </a:ln>
                          <a:solidFill>
                            <a:srgbClr val="004586"/>
                          </a:solidFill>
                          <a:effectLst/>
                          <a:latin typeface="Calibri" pitchFamily="34" charset="0"/>
                          <a:ea typeface="ＭＳ Ｐゴシック" pitchFamily="34" charset="-128"/>
                        </a:rPr>
                        <a:t> </a:t>
                      </a: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TG &gt; 200 mg/dl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endParaRPr>
                    </a:p>
                  </a:txBody>
                  <a:tcPr/>
                </a:tc>
                <a:tc>
                  <a:txBody>
                    <a:bodyPr/>
                    <a:lstStyle/>
                    <a:p>
                      <a:pPr algn="ctr"/>
                      <a:r>
                        <a:rPr lang="es-ES_tradnl" sz="1800" dirty="0" err="1" smtClean="0">
                          <a:solidFill>
                            <a:srgbClr val="004586"/>
                          </a:solidFill>
                        </a:rPr>
                        <a:t>IIa</a:t>
                      </a:r>
                      <a:endParaRPr lang="es-ES_tradnl" sz="1800" dirty="0">
                        <a:solidFill>
                          <a:srgbClr val="004586"/>
                        </a:solidFill>
                      </a:endParaRPr>
                    </a:p>
                  </a:txBody>
                  <a:tcPr anchor="ctr"/>
                </a:tc>
                <a:tc>
                  <a:txBody>
                    <a:bodyPr/>
                    <a:lstStyle/>
                    <a:p>
                      <a:pPr algn="ctr"/>
                      <a:r>
                        <a:rPr lang="es-ES" sz="1800" dirty="0" smtClean="0">
                          <a:solidFill>
                            <a:srgbClr val="004586"/>
                          </a:solidFill>
                        </a:rPr>
                        <a:t>B</a:t>
                      </a:r>
                      <a:endParaRPr lang="es-ES_tradnl" sz="1800" dirty="0">
                        <a:solidFill>
                          <a:srgbClr val="004586"/>
                        </a:solidFill>
                      </a:endParaRPr>
                    </a:p>
                  </a:txBody>
                  <a:tcPr anchor="ctr"/>
                </a:tc>
              </a:tr>
              <a:tr h="1118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El tratamiento con </a:t>
                      </a:r>
                      <a:r>
                        <a:rPr kumimoji="0" lang="es-ES" sz="16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 puede considerarse de primera elección para reducir el riesgo de ECV en individuos de </a:t>
                      </a: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alto RCV con </a:t>
                      </a:r>
                      <a:r>
                        <a:rPr kumimoji="0" lang="es-ES" sz="1600" b="0" i="0" u="none" strike="noStrike" cap="none" normalizeH="0" baseline="0" dirty="0" err="1" smtClean="0">
                          <a:ln>
                            <a:noFill/>
                          </a:ln>
                          <a:solidFill>
                            <a:srgbClr val="C00000"/>
                          </a:solidFill>
                          <a:effectLst/>
                          <a:latin typeface="Calibri" pitchFamily="34" charset="0"/>
                          <a:ea typeface="ＭＳ Ｐゴシック" pitchFamily="34" charset="-128"/>
                        </a:rPr>
                        <a:t>hipertrigliceridemia</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a:t>
                      </a: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B</a:t>
                      </a:r>
                      <a:endParaRPr lang="es-ES_tradnl" sz="1800" dirty="0">
                        <a:solidFill>
                          <a:srgbClr val="004586"/>
                        </a:solidFill>
                      </a:endParaRPr>
                    </a:p>
                  </a:txBody>
                  <a:tcPr anchor="ctr"/>
                </a:tc>
              </a:tr>
              <a:tr h="910344">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El </a:t>
                      </a:r>
                      <a:r>
                        <a:rPr kumimoji="0" lang="es-ES" sz="1600" b="0" i="0" u="none" strike="noStrike" cap="none" normalizeH="0" baseline="0" dirty="0" err="1" smtClean="0">
                          <a:ln>
                            <a:noFill/>
                          </a:ln>
                          <a:solidFill>
                            <a:srgbClr val="004586"/>
                          </a:solidFill>
                          <a:effectLst/>
                          <a:latin typeface="Calibri" pitchFamily="34" charset="0"/>
                          <a:ea typeface="ＭＳ Ｐゴシック" pitchFamily="34" charset="-128"/>
                        </a:rPr>
                        <a:t>fenofibrato</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 en combinación con </a:t>
                      </a:r>
                      <a:r>
                        <a:rPr kumimoji="0" lang="es-ES" sz="1600" b="0" i="0" u="none" strike="noStrike" cap="none" normalizeH="0" baseline="0" dirty="0" err="1" smtClean="0">
                          <a:ln>
                            <a:noFill/>
                          </a:ln>
                          <a:solidFill>
                            <a:srgbClr val="004586"/>
                          </a:solidFill>
                          <a:effectLst/>
                          <a:latin typeface="Calibri" pitchFamily="34" charset="0"/>
                          <a:ea typeface="ＭＳ Ｐゴシック" pitchFamily="34" charset="-128"/>
                        </a:rPr>
                        <a:t>estatinas</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 puede considerarse en pacientes de alto RCV con TG &gt; 200 mg/dl</a:t>
                      </a: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C</a:t>
                      </a:r>
                      <a:endParaRPr lang="es-ES_tradnl" sz="1800" dirty="0">
                        <a:solidFill>
                          <a:srgbClr val="004586"/>
                        </a:solidFill>
                      </a:endParaRPr>
                    </a:p>
                  </a:txBody>
                  <a:tcPr anchor="ctr"/>
                </a:tc>
              </a:tr>
              <a:tr h="910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Si los TG no se controlan </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con </a:t>
                      </a:r>
                      <a:r>
                        <a:rPr kumimoji="0" lang="es-ES" sz="1600" b="0" i="0" u="none" strike="noStrike" cap="none" normalizeH="0" baseline="0" dirty="0" err="1" smtClean="0">
                          <a:ln>
                            <a:noFill/>
                          </a:ln>
                          <a:solidFill>
                            <a:srgbClr val="004586"/>
                          </a:solidFill>
                          <a:effectLst/>
                          <a:latin typeface="Calibri" pitchFamily="34" charset="0"/>
                          <a:ea typeface="ＭＳ Ｐゴシック" pitchFamily="34" charset="-128"/>
                        </a:rPr>
                        <a:t>estatinas</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 o </a:t>
                      </a:r>
                      <a:r>
                        <a:rPr kumimoji="0" lang="es-ES" sz="1600" b="0" i="0" u="none" strike="noStrike" cap="none" normalizeH="0" baseline="0" dirty="0" err="1" smtClean="0">
                          <a:ln>
                            <a:noFill/>
                          </a:ln>
                          <a:solidFill>
                            <a:srgbClr val="004586"/>
                          </a:solidFill>
                          <a:effectLst/>
                          <a:latin typeface="Calibri" pitchFamily="34" charset="0"/>
                          <a:ea typeface="ＭＳ Ｐゴシック" pitchFamily="34" charset="-128"/>
                        </a:rPr>
                        <a:t>fibratos</a:t>
                      </a:r>
                      <a:r>
                        <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rPr>
                        <a:t>, puede considerarse la prescripción de</a:t>
                      </a:r>
                      <a:r>
                        <a:rPr kumimoji="0" lang="es-ES" sz="1600" b="0" i="0" u="none" strike="noStrike" cap="none" normalizeH="0" baseline="0" dirty="0" smtClean="0">
                          <a:ln>
                            <a:noFill/>
                          </a:ln>
                          <a:solidFill>
                            <a:srgbClr val="002060"/>
                          </a:solidFill>
                          <a:effectLst/>
                          <a:latin typeface="Calibri" pitchFamily="34" charset="0"/>
                          <a:ea typeface="ＭＳ Ｐゴシック" pitchFamily="34" charset="-128"/>
                        </a:rPr>
                        <a:t> </a:t>
                      </a:r>
                      <a:r>
                        <a:rPr kumimoji="0" lang="es-ES" sz="1600" b="0" i="0" u="none" strike="noStrike" cap="none" normalizeH="0" baseline="0" dirty="0" smtClean="0">
                          <a:ln>
                            <a:noFill/>
                          </a:ln>
                          <a:solidFill>
                            <a:srgbClr val="C00000"/>
                          </a:solidFill>
                          <a:effectLst/>
                          <a:latin typeface="Calibri" pitchFamily="34" charset="0"/>
                          <a:ea typeface="ＭＳ Ｐゴシック" pitchFamily="34" charset="-128"/>
                        </a:rPr>
                        <a:t>ácidos grasos omega-3</a:t>
                      </a:r>
                      <a:r>
                        <a:rPr kumimoji="0" lang="es-ES" sz="1600" b="0" i="0" u="none" strike="noStrike" cap="none" normalizeH="0" baseline="0" dirty="0" smtClean="0">
                          <a:ln>
                            <a:noFill/>
                          </a:ln>
                          <a:solidFill>
                            <a:schemeClr val="tx1">
                              <a:lumMod val="50000"/>
                            </a:schemeClr>
                          </a:solidFill>
                          <a:effectLst/>
                          <a:latin typeface="Calibri" pitchFamily="34" charset="0"/>
                          <a:ea typeface="ＭＳ Ｐゴシック" pitchFamily="34" charset="-128"/>
                        </a:rPr>
                        <a:t>.</a:t>
                      </a: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C</a:t>
                      </a:r>
                      <a:endParaRPr lang="es-ES_tradnl" sz="1800" dirty="0">
                        <a:solidFill>
                          <a:srgbClr val="004586"/>
                        </a:solidFill>
                      </a:endParaRPr>
                    </a:p>
                  </a:txBody>
                  <a:tcPr anchor="ctr"/>
                </a:tc>
              </a:tr>
            </a:tbl>
          </a:graphicData>
        </a:graphic>
      </p:graphicFrame>
      <p:sp>
        <p:nvSpPr>
          <p:cNvPr id="6" name="Título 1"/>
          <p:cNvSpPr>
            <a:spLocks noGrp="1"/>
          </p:cNvSpPr>
          <p:nvPr>
            <p:ph type="title"/>
          </p:nvPr>
        </p:nvSpPr>
        <p:spPr>
          <a:xfrm>
            <a:off x="609600" y="159904"/>
            <a:ext cx="10972800" cy="604800"/>
          </a:xfrm>
        </p:spPr>
        <p:txBody>
          <a:bodyPr/>
          <a:lstStyle/>
          <a:p>
            <a:r>
              <a:rPr lang="es-ES" dirty="0">
                <a:solidFill>
                  <a:schemeClr val="tx1">
                    <a:lumMod val="50000"/>
                  </a:schemeClr>
                </a:solidFill>
                <a:latin typeface="+mn-lt"/>
              </a:rPr>
              <a:t>Manejo </a:t>
            </a:r>
            <a:r>
              <a:rPr lang="es-ES" dirty="0" smtClean="0">
                <a:solidFill>
                  <a:schemeClr val="tx1">
                    <a:lumMod val="50000"/>
                  </a:schemeClr>
                </a:solidFill>
              </a:rPr>
              <a:t>farmacológico </a:t>
            </a:r>
            <a:r>
              <a:rPr lang="es-ES" dirty="0" smtClean="0">
                <a:solidFill>
                  <a:schemeClr val="tx1">
                    <a:lumMod val="50000"/>
                  </a:schemeClr>
                </a:solidFill>
                <a:latin typeface="+mn-lt"/>
              </a:rPr>
              <a:t>de </a:t>
            </a:r>
            <a:r>
              <a:rPr lang="es-ES" dirty="0" err="1" smtClean="0">
                <a:solidFill>
                  <a:schemeClr val="tx1">
                    <a:lumMod val="50000"/>
                  </a:schemeClr>
                </a:solidFill>
                <a:latin typeface="+mn-lt"/>
              </a:rPr>
              <a:t>hipertrigliceridemias</a:t>
            </a:r>
            <a:endParaRPr lang="es-ES_tradnl" dirty="0">
              <a:solidFill>
                <a:schemeClr val="tx1">
                  <a:lumMod val="50000"/>
                </a:schemeClr>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80960" y="5929330"/>
            <a:ext cx="11582443" cy="295162"/>
          </a:xfrm>
        </p:spPr>
        <p:txBody>
          <a:bodyPr>
            <a:normAutofit/>
          </a:bodyPr>
          <a:lstStyle/>
          <a:p>
            <a:r>
              <a:rPr lang="it-IT" sz="1200" dirty="0"/>
              <a:t>P Mata et al. HFC: Documento Consenso. Semergen. 2014;40(7):374-380</a:t>
            </a:r>
          </a:p>
          <a:p>
            <a:endParaRPr lang="es-ES" dirty="0"/>
          </a:p>
        </p:txBody>
      </p:sp>
      <p:sp>
        <p:nvSpPr>
          <p:cNvPr id="2" name="Título 1"/>
          <p:cNvSpPr>
            <a:spLocks noGrp="1"/>
          </p:cNvSpPr>
          <p:nvPr>
            <p:ph type="title"/>
          </p:nvPr>
        </p:nvSpPr>
        <p:spPr/>
        <p:txBody>
          <a:bodyPr/>
          <a:lstStyle/>
          <a:p>
            <a:r>
              <a:rPr lang="es-ES" dirty="0" smtClean="0">
                <a:solidFill>
                  <a:schemeClr val="tx1">
                    <a:lumMod val="50000"/>
                  </a:schemeClr>
                </a:solidFill>
              </a:rPr>
              <a:t>Objetivos y opciones terapéuticas de las dislipidemias mixtas</a:t>
            </a:r>
            <a:endParaRPr lang="es-ES_tradnl" dirty="0">
              <a:solidFill>
                <a:schemeClr val="tx1">
                  <a:lumMod val="50000"/>
                </a:schemeClr>
              </a:solidFill>
            </a:endParaRPr>
          </a:p>
        </p:txBody>
      </p:sp>
      <p:pic>
        <p:nvPicPr>
          <p:cNvPr id="6" name="Picture 1"/>
          <p:cNvPicPr>
            <a:picLocks noChangeAspect="1" noChangeArrowheads="1"/>
          </p:cNvPicPr>
          <p:nvPr/>
        </p:nvPicPr>
        <p:blipFill>
          <a:blip r:embed="rId2" cstate="print"/>
          <a:srcRect/>
          <a:stretch>
            <a:fillRect/>
          </a:stretch>
        </p:blipFill>
        <p:spPr bwMode="auto">
          <a:xfrm>
            <a:off x="1524000" y="1021586"/>
            <a:ext cx="9144000" cy="4927694"/>
          </a:xfrm>
          <a:prstGeom prst="rect">
            <a:avLst/>
          </a:prstGeom>
          <a:noFill/>
          <a:ln w="9525">
            <a:noFill/>
            <a:miter lim="800000"/>
            <a:headEnd/>
            <a:tailEnd/>
          </a:ln>
        </p:spPr>
      </p:pic>
      <p:sp>
        <p:nvSpPr>
          <p:cNvPr id="7" name="CuadroTexto 6"/>
          <p:cNvSpPr txBox="1"/>
          <p:nvPr/>
        </p:nvSpPr>
        <p:spPr>
          <a:xfrm>
            <a:off x="6312024" y="5589240"/>
            <a:ext cx="216024" cy="231599"/>
          </a:xfrm>
          <a:prstGeom prst="rect">
            <a:avLst/>
          </a:prstGeom>
          <a:solidFill>
            <a:schemeClr val="bg1"/>
          </a:solidFill>
          <a:ln w="76200">
            <a:solidFill>
              <a:schemeClr val="bg1"/>
            </a:solidFill>
          </a:ln>
        </p:spPr>
        <p:txBody>
          <a:bodyPr vert="horz" wrap="square" lIns="91440" tIns="45720" rIns="91440" bIns="45720" rtlCol="0" anchor="ctr">
            <a:noAutofit/>
          </a:bodyPr>
          <a:lstStyle/>
          <a:p>
            <a:pPr algn="ctr"/>
            <a:endParaRPr lang="es-ES_tradnl" sz="2400" dirty="0" smtClean="0"/>
          </a:p>
        </p:txBody>
      </p:sp>
      <p:sp>
        <p:nvSpPr>
          <p:cNvPr id="8" name="Flecha arriba 7"/>
          <p:cNvSpPr/>
          <p:nvPr/>
        </p:nvSpPr>
        <p:spPr>
          <a:xfrm rot="5400000">
            <a:off x="911424" y="4832579"/>
            <a:ext cx="36004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lecha arriba 8"/>
          <p:cNvSpPr/>
          <p:nvPr/>
        </p:nvSpPr>
        <p:spPr>
          <a:xfrm>
            <a:off x="5342373" y="5778393"/>
            <a:ext cx="36004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lecha arriba 9"/>
          <p:cNvSpPr/>
          <p:nvPr/>
        </p:nvSpPr>
        <p:spPr>
          <a:xfrm rot="16200000">
            <a:off x="9247522" y="5212369"/>
            <a:ext cx="249685" cy="50405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n>
                <a:solidFill>
                  <a:schemeClr val="tx2"/>
                </a:solidFill>
              </a:ln>
              <a:solidFill>
                <a:schemeClr val="tx2"/>
              </a:solidFill>
            </a:endParaRPr>
          </a:p>
        </p:txBody>
      </p:sp>
      <p:sp>
        <p:nvSpPr>
          <p:cNvPr id="11" name="10 Rectángulo"/>
          <p:cNvSpPr/>
          <p:nvPr/>
        </p:nvSpPr>
        <p:spPr>
          <a:xfrm>
            <a:off x="1847528" y="1052736"/>
            <a:ext cx="3384376" cy="21602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6816080" y="1052736"/>
            <a:ext cx="3528392" cy="21602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rriba 9"/>
          <p:cNvSpPr/>
          <p:nvPr/>
        </p:nvSpPr>
        <p:spPr>
          <a:xfrm rot="16200000">
            <a:off x="10759691" y="3517837"/>
            <a:ext cx="249685" cy="50405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13 Rectángulo"/>
          <p:cNvSpPr/>
          <p:nvPr/>
        </p:nvSpPr>
        <p:spPr>
          <a:xfrm>
            <a:off x="2423592" y="2996952"/>
            <a:ext cx="1512168" cy="360040"/>
          </a:xfrm>
          <a:prstGeom prst="rect">
            <a:avLst/>
          </a:prstGeom>
          <a:noFill/>
          <a:ln w="349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6744072" y="2852936"/>
            <a:ext cx="1512168" cy="288032"/>
          </a:xfrm>
          <a:prstGeom prst="rect">
            <a:avLst/>
          </a:prstGeom>
          <a:noFill/>
          <a:ln w="34925">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5143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p:txBody>
          <a:bodyPr>
            <a:normAutofit lnSpcReduction="10000"/>
          </a:bodyPr>
          <a:lstStyle/>
          <a:p>
            <a:endParaRPr lang="es-ES" dirty="0"/>
          </a:p>
        </p:txBody>
      </p:sp>
      <p:graphicFrame>
        <p:nvGraphicFramePr>
          <p:cNvPr id="7" name="3 Marcador de contenido"/>
          <p:cNvGraphicFramePr>
            <a:graphicFrameLocks noGrp="1"/>
          </p:cNvGraphicFramePr>
          <p:nvPr>
            <p:ph idx="4294967295"/>
            <p:extLst>
              <p:ext uri="{D42A27DB-BD31-4B8C-83A1-F6EECF244321}">
                <p14:modId xmlns:p14="http://schemas.microsoft.com/office/powerpoint/2010/main" val="3312156334"/>
              </p:ext>
            </p:extLst>
          </p:nvPr>
        </p:nvGraphicFramePr>
        <p:xfrm>
          <a:off x="1523968" y="1071546"/>
          <a:ext cx="9072626" cy="4337062"/>
        </p:xfrm>
        <a:graphic>
          <a:graphicData uri="http://schemas.openxmlformats.org/drawingml/2006/table">
            <a:tbl>
              <a:tblPr firstRow="1" bandRow="1">
                <a:tableStyleId>{073A0DAA-6AF3-43AB-8588-CEC1D06C72B9}</a:tableStyleId>
              </a:tblPr>
              <a:tblGrid>
                <a:gridCol w="1814525"/>
                <a:gridCol w="1839591"/>
                <a:gridCol w="1789460"/>
                <a:gridCol w="1814525"/>
                <a:gridCol w="1814525"/>
              </a:tblGrid>
              <a:tr h="140016">
                <a:tc>
                  <a:txBody>
                    <a:bodyPr/>
                    <a:lstStyle/>
                    <a:p>
                      <a:r>
                        <a:rPr lang="es-ES" sz="1800" dirty="0" smtClean="0"/>
                        <a:t>RCV</a:t>
                      </a:r>
                      <a:endParaRPr lang="es-ES" sz="1800" dirty="0"/>
                    </a:p>
                  </a:txBody>
                  <a:tcPr marL="91450" marR="91450" marT="45721" marB="45721" anchor="ctr"/>
                </a:tc>
                <a:tc>
                  <a:txBody>
                    <a:bodyPr/>
                    <a:lstStyle/>
                    <a:p>
                      <a:r>
                        <a:rPr kumimoji="0" lang="es-ES" altLang="ja-JP" sz="1800" u="none" strike="noStrike" cap="none" normalizeH="0" baseline="0" dirty="0" smtClean="0">
                          <a:ln>
                            <a:noFill/>
                          </a:ln>
                          <a:effectLst/>
                        </a:rPr>
                        <a:t>Bajo</a:t>
                      </a:r>
                      <a:endParaRPr lang="es-ES" sz="1800" dirty="0"/>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Moderado</a:t>
                      </a:r>
                      <a:endParaRPr lang="es-ES" sz="2000" dirty="0">
                        <a:solidFill>
                          <a:schemeClr val="bg1"/>
                        </a:solidFill>
                      </a:endParaRPr>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Alto</a:t>
                      </a:r>
                      <a:endParaRPr lang="es-ES" sz="2000" dirty="0">
                        <a:solidFill>
                          <a:schemeClr val="bg1"/>
                        </a:solidFill>
                      </a:endParaRPr>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Muy alto</a:t>
                      </a:r>
                      <a:endParaRPr lang="es-ES" sz="2000" dirty="0">
                        <a:solidFill>
                          <a:schemeClr val="bg1"/>
                        </a:solidFill>
                      </a:endParaRPr>
                    </a:p>
                  </a:txBody>
                  <a:tcPr marL="91450" marR="91450" marT="45721" marB="45721" anchor="ctr"/>
                </a:tc>
              </a:tr>
              <a:tr h="557532">
                <a:tc>
                  <a:txBody>
                    <a:bodyPr/>
                    <a:lstStyle/>
                    <a:p>
                      <a:pPr algn="ctr"/>
                      <a:r>
                        <a:rPr lang="es-ES" sz="1800" b="0" dirty="0" smtClean="0">
                          <a:solidFill>
                            <a:srgbClr val="004586"/>
                          </a:solidFill>
                        </a:rPr>
                        <a:t>SCORE</a:t>
                      </a:r>
                      <a:endParaRPr lang="es-ES" sz="1800" b="0" dirty="0">
                        <a:solidFill>
                          <a:srgbClr val="004586"/>
                        </a:solidFill>
                      </a:endParaRPr>
                    </a:p>
                  </a:txBody>
                  <a:tcPr marL="91450" marR="91450" marT="45721" marB="45721" anchor="ctr"/>
                </a:tc>
                <a:tc>
                  <a:txBody>
                    <a:bodyPr/>
                    <a:lstStyle/>
                    <a:p>
                      <a:pPr algn="ctr"/>
                      <a:r>
                        <a:rPr lang="es-ES" sz="1400" dirty="0" smtClean="0">
                          <a:solidFill>
                            <a:srgbClr val="004586"/>
                          </a:solidFill>
                        </a:rPr>
                        <a:t>0%</a:t>
                      </a:r>
                      <a:endParaRPr lang="es-ES" sz="1400" b="1" dirty="0">
                        <a:solidFill>
                          <a:srgbClr val="004586"/>
                        </a:solidFill>
                      </a:endParaRPr>
                    </a:p>
                  </a:txBody>
                  <a:tcPr marL="91450" marR="91450" marT="45721" marB="45721" anchor="ctr"/>
                </a:tc>
                <a:tc>
                  <a:txBody>
                    <a:bodyPr/>
                    <a:lstStyle/>
                    <a:p>
                      <a:pPr algn="ctr"/>
                      <a:r>
                        <a:rPr lang="es-ES" sz="1400" dirty="0" smtClean="0">
                          <a:solidFill>
                            <a:srgbClr val="004586"/>
                          </a:solidFill>
                        </a:rPr>
                        <a:t>14%</a:t>
                      </a:r>
                      <a:endParaRPr lang="es-ES" sz="1400" dirty="0">
                        <a:solidFill>
                          <a:srgbClr val="004586"/>
                        </a:solidFill>
                      </a:endParaRPr>
                    </a:p>
                  </a:txBody>
                  <a:tcPr marL="91450" marR="91450"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solidFill>
                            <a:srgbClr val="004586"/>
                          </a:solidFill>
                        </a:rPr>
                        <a:t>5-9%</a:t>
                      </a:r>
                      <a:endParaRPr lang="es-ES" sz="1400" dirty="0">
                        <a:solidFill>
                          <a:srgbClr val="004586"/>
                        </a:solidFill>
                      </a:endParaRPr>
                    </a:p>
                  </a:txBody>
                  <a:tcPr marL="91450" marR="91450"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solidFill>
                            <a:srgbClr val="004586"/>
                          </a:solidFill>
                        </a:rPr>
                        <a:t>&gt;= 10%</a:t>
                      </a:r>
                      <a:endParaRPr lang="es-ES" sz="1400" dirty="0">
                        <a:solidFill>
                          <a:srgbClr val="004586"/>
                        </a:solidFill>
                      </a:endParaRPr>
                    </a:p>
                  </a:txBody>
                  <a:tcPr marL="91450" marR="91450" marT="45721" marB="45721" anchor="ctr"/>
                </a:tc>
              </a:tr>
              <a:tr h="557532">
                <a:tc>
                  <a:txBody>
                    <a:bodyPr/>
                    <a:lstStyle/>
                    <a:p>
                      <a:endParaRPr lang="es-ES" sz="1800" b="1" dirty="0">
                        <a:solidFill>
                          <a:srgbClr val="002060"/>
                        </a:solidFill>
                      </a:endParaRPr>
                    </a:p>
                  </a:txBody>
                  <a:tcPr marL="91450" marR="91450" marT="45721" marB="45721"/>
                </a:tc>
                <a:tc rowSpan="4" gridSpan="2">
                  <a:txBody>
                    <a:bodyPr/>
                    <a:lstStyle/>
                    <a:p>
                      <a:pPr marL="285750" marR="0" lvl="0" indent="-285750" algn="l" defTabSz="457200" rtl="0" eaLnBrk="1" fontAlgn="auto" latinLnBrk="0" hangingPunct="1">
                        <a:lnSpc>
                          <a:spcPct val="100000"/>
                        </a:lnSpc>
                        <a:spcBef>
                          <a:spcPts val="0"/>
                        </a:spcBef>
                        <a:spcAft>
                          <a:spcPts val="0"/>
                        </a:spcAft>
                        <a:buClr>
                          <a:srgbClr val="C00000"/>
                        </a:buClr>
                        <a:buSzTx/>
                        <a:buFont typeface="Wingdings" pitchFamily="2" charset="2"/>
                        <a:buChar char="v"/>
                        <a:tabLst/>
                        <a:defRPr/>
                      </a:pPr>
                      <a:endParaRPr lang="es-ES_tradnl" sz="1400" kern="1200" dirty="0" smtClean="0">
                        <a:solidFill>
                          <a:srgbClr val="004586"/>
                        </a:solidFill>
                        <a:effectLst/>
                        <a:latin typeface="+mj-lt"/>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itchFamily="2" charset="2"/>
                        <a:buChar char="v"/>
                        <a:tabLst/>
                        <a:defRPr/>
                      </a:pPr>
                      <a:endParaRPr lang="es-ES_tradnl" sz="1400" kern="1200" dirty="0" smtClean="0">
                        <a:solidFill>
                          <a:srgbClr val="004586"/>
                        </a:solidFill>
                        <a:effectLst/>
                        <a:latin typeface="+mj-lt"/>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itchFamily="2" charset="2"/>
                        <a:buChar char="v"/>
                        <a:tabLst/>
                        <a:defRPr/>
                      </a:pPr>
                      <a:endParaRPr lang="es-ES_tradnl" sz="1400" kern="1200" dirty="0" smtClean="0">
                        <a:solidFill>
                          <a:srgbClr val="004586"/>
                        </a:solidFill>
                        <a:effectLst/>
                        <a:latin typeface="+mj-lt"/>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itchFamily="2" charset="2"/>
                        <a:buChar char="v"/>
                        <a:tabLst/>
                        <a:defRPr/>
                      </a:pPr>
                      <a:r>
                        <a:rPr lang="es-ES_tradnl" sz="1400" kern="1200" dirty="0" smtClean="0">
                          <a:solidFill>
                            <a:srgbClr val="004586"/>
                          </a:solidFill>
                          <a:effectLst/>
                          <a:latin typeface="+mj-lt"/>
                        </a:rPr>
                        <a:t>DM-1 joven</a:t>
                      </a:r>
                      <a:br>
                        <a:rPr lang="es-ES_tradnl" sz="1400" kern="1200" dirty="0" smtClean="0">
                          <a:solidFill>
                            <a:srgbClr val="004586"/>
                          </a:solidFill>
                          <a:effectLst/>
                          <a:latin typeface="+mj-lt"/>
                        </a:rPr>
                      </a:br>
                      <a:r>
                        <a:rPr lang="es-ES_tradnl" sz="1400" kern="1200" dirty="0" smtClean="0">
                          <a:solidFill>
                            <a:srgbClr val="004586"/>
                          </a:solidFill>
                          <a:effectLst/>
                          <a:latin typeface="+mj-lt"/>
                        </a:rPr>
                        <a:t>sin FRCV principal*.</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None/>
                        <a:tabLst/>
                        <a:defRPr/>
                      </a:pPr>
                      <a:endParaRPr lang="es-ES_tradnl" sz="1400" kern="1200" dirty="0" smtClean="0">
                        <a:solidFill>
                          <a:srgbClr val="004586"/>
                        </a:solidFill>
                        <a:effectLst/>
                        <a:latin typeface="+mj-lt"/>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None/>
                        <a:tabLst/>
                        <a:defRPr/>
                      </a:pPr>
                      <a:r>
                        <a:rPr lang="es-ES_tradnl" sz="1400" kern="1200" dirty="0" smtClean="0">
                          <a:solidFill>
                            <a:srgbClr val="004586"/>
                          </a:solidFill>
                          <a:effectLst/>
                          <a:latin typeface="+mj-lt"/>
                        </a:rPr>
                        <a:t>Considerar </a:t>
                      </a:r>
                      <a:r>
                        <a:rPr lang="es-ES_tradnl" sz="1400" u="sng" kern="1200" dirty="0" smtClean="0">
                          <a:solidFill>
                            <a:srgbClr val="004586"/>
                          </a:solidFill>
                          <a:effectLst/>
                          <a:latin typeface="+mj-lt"/>
                        </a:rPr>
                        <a:t>MODIFICADORES de RCV</a:t>
                      </a:r>
                      <a:r>
                        <a:rPr lang="es-ES_tradnl" sz="1400" kern="1200" dirty="0" smtClean="0">
                          <a:solidFill>
                            <a:srgbClr val="004586"/>
                          </a:solidFill>
                          <a:effectLst/>
                          <a:latin typeface="+mj-lt"/>
                        </a:rPr>
                        <a:t>:</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itchFamily="2" charset="2"/>
                        <a:buChar char="v"/>
                        <a:tabLst/>
                        <a:defRPr/>
                      </a:pPr>
                      <a:r>
                        <a:rPr lang="es-ES_tradnl" sz="1400" kern="1200" dirty="0" smtClean="0">
                          <a:solidFill>
                            <a:srgbClr val="004586"/>
                          </a:solidFill>
                          <a:effectLst/>
                          <a:latin typeface="+mj-lt"/>
                        </a:rPr>
                        <a:t>Clase social</a:t>
                      </a:r>
                    </a:p>
                    <a:p>
                      <a:pPr marL="285750" lvl="0" indent="-285750">
                        <a:buClr>
                          <a:srgbClr val="C00000"/>
                        </a:buClr>
                        <a:buFont typeface="Wingdings" pitchFamily="2" charset="2"/>
                        <a:buChar char="v"/>
                      </a:pPr>
                      <a:r>
                        <a:rPr lang="es-ES_tradnl" sz="1400" kern="1200" dirty="0" smtClean="0">
                          <a:solidFill>
                            <a:srgbClr val="004586"/>
                          </a:solidFill>
                          <a:effectLst/>
                          <a:latin typeface="+mj-lt"/>
                        </a:rPr>
                        <a:t>Hª Fª ECV prematura</a:t>
                      </a:r>
                    </a:p>
                    <a:p>
                      <a:pPr marL="285750" lvl="0" indent="-285750">
                        <a:buClr>
                          <a:srgbClr val="C00000"/>
                        </a:buClr>
                        <a:buFont typeface="Wingdings" pitchFamily="2" charset="2"/>
                        <a:buChar char="v"/>
                      </a:pPr>
                      <a:r>
                        <a:rPr lang="es-ES_tradnl" sz="1400" kern="1200" dirty="0" smtClean="0">
                          <a:solidFill>
                            <a:srgbClr val="004586"/>
                          </a:solidFill>
                          <a:effectLst/>
                          <a:latin typeface="+mj-lt"/>
                        </a:rPr>
                        <a:t>Obesidad</a:t>
                      </a:r>
                    </a:p>
                    <a:p>
                      <a:pPr marL="285750" lvl="0" indent="-285750">
                        <a:buClr>
                          <a:srgbClr val="C00000"/>
                        </a:buClr>
                        <a:buFont typeface="Wingdings" pitchFamily="2" charset="2"/>
                        <a:buChar char="v"/>
                      </a:pPr>
                      <a:r>
                        <a:rPr lang="es-ES" sz="1400" kern="1200" dirty="0" smtClean="0">
                          <a:solidFill>
                            <a:srgbClr val="004586"/>
                          </a:solidFill>
                          <a:effectLst/>
                          <a:latin typeface="+mj-lt"/>
                        </a:rPr>
                        <a:t>CAC</a:t>
                      </a:r>
                    </a:p>
                    <a:p>
                      <a:pPr marL="285750" lvl="0" indent="-285750">
                        <a:buClr>
                          <a:srgbClr val="C00000"/>
                        </a:buClr>
                        <a:buFont typeface="Wingdings" pitchFamily="2" charset="2"/>
                        <a:buChar char="v"/>
                      </a:pPr>
                      <a:r>
                        <a:rPr lang="es-ES" sz="1400" kern="1200" dirty="0" smtClean="0">
                          <a:solidFill>
                            <a:srgbClr val="004586"/>
                          </a:solidFill>
                          <a:effectLst/>
                          <a:latin typeface="+mj-lt"/>
                        </a:rPr>
                        <a:t>Placas </a:t>
                      </a:r>
                      <a:r>
                        <a:rPr lang="es-ES" sz="1400" kern="1200" baseline="0" dirty="0" smtClean="0">
                          <a:solidFill>
                            <a:srgbClr val="004586"/>
                          </a:solidFill>
                          <a:effectLst/>
                          <a:latin typeface="+mj-lt"/>
                        </a:rPr>
                        <a:t>(CT coronario) arterioscleróticas</a:t>
                      </a:r>
                    </a:p>
                    <a:p>
                      <a:pPr marL="285750" lvl="0" indent="-285750">
                        <a:buClr>
                          <a:srgbClr val="C00000"/>
                        </a:buClr>
                        <a:buFont typeface="Wingdings" pitchFamily="2" charset="2"/>
                        <a:buChar char="v"/>
                      </a:pPr>
                      <a:r>
                        <a:rPr lang="es-ES" sz="1400" kern="1200" baseline="0" dirty="0" smtClean="0">
                          <a:solidFill>
                            <a:srgbClr val="004586"/>
                          </a:solidFill>
                          <a:effectLst/>
                          <a:latin typeface="+mj-lt"/>
                        </a:rPr>
                        <a:t>ITB.</a:t>
                      </a:r>
                      <a:endParaRPr lang="es-ES_tradnl" sz="1400" b="1" kern="1200" dirty="0" smtClean="0">
                        <a:solidFill>
                          <a:srgbClr val="004586"/>
                        </a:solidFill>
                        <a:effectLst/>
                        <a:latin typeface="+mj-lt"/>
                        <a:ea typeface="+mn-ea"/>
                        <a:cs typeface="+mn-cs"/>
                      </a:endParaRPr>
                    </a:p>
                    <a:p>
                      <a:endParaRPr lang="es-ES" sz="1400" b="1" dirty="0">
                        <a:solidFill>
                          <a:srgbClr val="004586"/>
                        </a:solidFill>
                      </a:endParaRPr>
                    </a:p>
                  </a:txBody>
                  <a:tcPr marL="91450" marR="91450" marT="45721" marB="45721"/>
                </a:tc>
                <a:tc rowSpan="4" hMerge="1">
                  <a:txBody>
                    <a:bodyPr/>
                    <a:lstStyle/>
                    <a:p>
                      <a:pPr algn="ctr"/>
                      <a:endParaRPr lang="es-ES" sz="1800" dirty="0"/>
                    </a:p>
                  </a:txBody>
                  <a:tcPr marL="91450" marR="91450" marT="45721" marB="45721"/>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FRCV muy elevado:</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CT &gt; 300; PA ≥ 180/110</a:t>
                      </a:r>
                      <a:endParaRPr kumimoji="0" lang="es-ES" altLang="ja-JP" sz="1400" b="1" i="0" u="none" strike="noStrike" cap="none" normalizeH="0" baseline="0" dirty="0" smtClean="0">
                        <a:ln>
                          <a:noFill/>
                        </a:ln>
                        <a:solidFill>
                          <a:srgbClr val="004586"/>
                        </a:solidFill>
                        <a:effectLst/>
                        <a:latin typeface="+mj-lt"/>
                        <a:ea typeface="Batang" pitchFamily="18" charset="-127"/>
                        <a:cs typeface="Arial" pitchFamily="34" charset="0"/>
                      </a:endParaRPr>
                    </a:p>
                  </a:txBody>
                  <a:tcPr marL="91450" marR="91450" marT="45721" marB="45721" anchor="ct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ECV clínica documentada*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o con imágenes inequívocas*</a:t>
                      </a:r>
                      <a:endParaRPr kumimoji="0" lang="es-ES" altLang="ja-JP" sz="1400" b="0" i="0" u="none" strike="noStrike" cap="none" normalizeH="0" baseline="0" dirty="0" smtClean="0">
                        <a:ln>
                          <a:noFill/>
                        </a:ln>
                        <a:solidFill>
                          <a:srgbClr val="004586"/>
                        </a:solidFill>
                        <a:effectLst/>
                        <a:latin typeface="+mj-lt"/>
                        <a:ea typeface="Batang" pitchFamily="18" charset="-127"/>
                        <a:cs typeface="Arial" pitchFamily="34" charset="0"/>
                      </a:endParaRPr>
                    </a:p>
                  </a:txBody>
                  <a:tcPr marL="91450" marR="91450" marT="45721" marB="45721" anchor="ctr"/>
                </a:tc>
              </a:tr>
              <a:tr h="557532">
                <a:tc>
                  <a:txBody>
                    <a:bodyPr/>
                    <a:lstStyle/>
                    <a:p>
                      <a:endParaRPr lang="es-ES" sz="1800" b="1" dirty="0">
                        <a:solidFill>
                          <a:srgbClr val="002060"/>
                        </a:solidFill>
                      </a:endParaRPr>
                    </a:p>
                  </a:txBody>
                  <a:tcPr marL="91450" marR="91450" marT="45721" marB="45721"/>
                </a:tc>
                <a:tc gridSpan="2" vMerge="1">
                  <a:txBody>
                    <a:bodyPr/>
                    <a:lstStyle/>
                    <a:p>
                      <a:endParaRPr lang="es-ES" sz="1800" b="1" dirty="0">
                        <a:solidFill>
                          <a:srgbClr val="002060"/>
                        </a:solidFill>
                      </a:endParaRPr>
                    </a:p>
                  </a:txBody>
                  <a:tcPr marL="91450" marR="91450" marT="45721" marB="45721"/>
                </a:tc>
                <a:tc hMerge="1" vMerge="1">
                  <a:txBody>
                    <a:bodyPr/>
                    <a:lstStyle/>
                    <a:p>
                      <a:pPr algn="ctr"/>
                      <a:endParaRPr lang="es-ES" sz="1800" dirty="0"/>
                    </a:p>
                  </a:txBody>
                  <a:tcPr marL="91450" marR="91450" marT="45721" marB="45721"/>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es-ES" altLang="ja-JP" sz="1400" u="none" strike="noStrike" cap="none" normalizeH="0" baseline="0" dirty="0" smtClean="0">
                        <a:ln>
                          <a:noFill/>
                        </a:ln>
                        <a:solidFill>
                          <a:srgbClr val="004586"/>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DIABETES</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SIN lesión de órgano diana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o FRCV principal*</a:t>
                      </a:r>
                      <a:endParaRPr kumimoji="0" lang="es-ES" altLang="ja-JP" sz="1400" b="1" i="0" u="none" strike="noStrike" cap="none" normalizeH="0" baseline="0" dirty="0" smtClean="0">
                        <a:ln>
                          <a:noFill/>
                        </a:ln>
                        <a:solidFill>
                          <a:srgbClr val="004586"/>
                        </a:solidFill>
                        <a:effectLst/>
                        <a:latin typeface="+mj-lt"/>
                        <a:ea typeface="Batang" pitchFamily="18" charset="-127"/>
                        <a:cs typeface="Arial" pitchFamily="34" charset="0"/>
                      </a:endParaRPr>
                    </a:p>
                    <a:p>
                      <a:pPr algn="ctr"/>
                      <a:endParaRPr lang="es-ES" sz="1400" dirty="0">
                        <a:solidFill>
                          <a:srgbClr val="004586"/>
                        </a:solidFill>
                        <a:latin typeface="+mj-lt"/>
                      </a:endParaRPr>
                    </a:p>
                  </a:txBody>
                  <a:tcPr marL="91450" marR="91450" marT="45721" marB="45721" anchor="ct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u="none" strike="noStrike" cap="none" normalizeH="0" baseline="0" dirty="0" smtClean="0">
                          <a:ln>
                            <a:noFill/>
                          </a:ln>
                          <a:solidFill>
                            <a:srgbClr val="004586"/>
                          </a:solidFill>
                          <a:effectLst/>
                          <a:latin typeface="+mj-lt"/>
                        </a:rPr>
                        <a:t>DIABETES</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s-ES" altLang="ja-JP" sz="1400" u="none" strike="noStrike" cap="none" normalizeH="0" baseline="0" dirty="0" smtClean="0">
                          <a:ln>
                            <a:noFill/>
                          </a:ln>
                          <a:solidFill>
                            <a:srgbClr val="004586"/>
                          </a:solidFill>
                          <a:effectLst/>
                          <a:latin typeface="+mj-lt"/>
                        </a:rPr>
                        <a:t>CON lesión de órgano diana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s-ES" altLang="ja-JP" sz="1400" u="none" strike="noStrike" cap="none" normalizeH="0" baseline="0" dirty="0" smtClean="0">
                          <a:ln>
                            <a:noFill/>
                          </a:ln>
                          <a:solidFill>
                            <a:srgbClr val="004586"/>
                          </a:solidFill>
                          <a:effectLst/>
                          <a:latin typeface="+mj-lt"/>
                        </a:rPr>
                        <a:t>o FRCV principal</a:t>
                      </a:r>
                      <a:endParaRPr lang="es-ES" sz="1400" dirty="0">
                        <a:solidFill>
                          <a:srgbClr val="004586"/>
                        </a:solidFill>
                        <a:latin typeface="+mj-lt"/>
                      </a:endParaRPr>
                    </a:p>
                  </a:txBody>
                  <a:tcPr marL="91450" marR="91450" marT="45721" marB="45721" anchor="ctr"/>
                </a:tc>
              </a:tr>
              <a:tr h="557532">
                <a:tc>
                  <a:txBody>
                    <a:bodyPr/>
                    <a:lstStyle/>
                    <a:p>
                      <a:endParaRPr lang="es-ES" sz="1800" b="1" dirty="0">
                        <a:solidFill>
                          <a:srgbClr val="002060"/>
                        </a:solidFill>
                      </a:endParaRPr>
                    </a:p>
                  </a:txBody>
                  <a:tcPr marL="91450" marR="91450" marT="45721" marB="45721"/>
                </a:tc>
                <a:tc gridSpan="2" vMerge="1">
                  <a:txBody>
                    <a:bodyPr/>
                    <a:lstStyle/>
                    <a:p>
                      <a:endParaRPr lang="es-ES" sz="1800" b="1" dirty="0">
                        <a:solidFill>
                          <a:srgbClr val="002060"/>
                        </a:solidFill>
                      </a:endParaRPr>
                    </a:p>
                  </a:txBody>
                  <a:tcPr marL="91450" marR="91450" marT="45721" marB="45721"/>
                </a:tc>
                <a:tc hMerge="1" vMerge="1">
                  <a:txBody>
                    <a:bodyPr/>
                    <a:lstStyle/>
                    <a:p>
                      <a:pPr algn="ctr"/>
                      <a:endParaRPr lang="es-ES" sz="1800" dirty="0"/>
                    </a:p>
                  </a:txBody>
                  <a:tcPr marL="91450" marR="91450" marT="45721" marB="45721"/>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s-ES" altLang="ja-JP" sz="1400" b="0" u="none" strike="noStrike" cap="none" normalizeH="0" baseline="0" dirty="0" smtClean="0">
                          <a:ln>
                            <a:noFill/>
                          </a:ln>
                          <a:solidFill>
                            <a:srgbClr val="004586"/>
                          </a:solidFill>
                          <a:effectLst/>
                          <a:latin typeface="+mj-lt"/>
                        </a:rPr>
                        <a:t>ENFERMEDAD RENAL CRÓNICA MODERADA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s-ES" altLang="ja-JP" sz="1400" b="0" u="none" strike="noStrike" cap="none" normalizeH="0" baseline="0" dirty="0" smtClean="0">
                          <a:ln>
                            <a:noFill/>
                          </a:ln>
                          <a:solidFill>
                            <a:srgbClr val="004586"/>
                          </a:solidFill>
                          <a:effectLst/>
                          <a:latin typeface="+mj-lt"/>
                        </a:rPr>
                        <a:t>30-59 ml/min/1,73 m</a:t>
                      </a:r>
                      <a:r>
                        <a:rPr kumimoji="0" lang="es-ES" altLang="ja-JP" sz="1400" b="0" u="none" strike="noStrike" cap="none" normalizeH="0" baseline="30000" dirty="0" smtClean="0">
                          <a:ln>
                            <a:noFill/>
                          </a:ln>
                          <a:solidFill>
                            <a:srgbClr val="004586"/>
                          </a:solidFill>
                          <a:effectLst/>
                          <a:latin typeface="+mj-lt"/>
                        </a:rPr>
                        <a:t>2</a:t>
                      </a:r>
                      <a:endParaRPr kumimoji="0" lang="es-ES" altLang="ja-JP" sz="1400" b="0" i="0" u="none" strike="noStrike" cap="none" normalizeH="0" baseline="0" dirty="0" smtClean="0">
                        <a:ln>
                          <a:noFill/>
                        </a:ln>
                        <a:solidFill>
                          <a:srgbClr val="004586"/>
                        </a:solidFill>
                        <a:effectLst/>
                        <a:latin typeface="+mj-lt"/>
                        <a:ea typeface="Batang" pitchFamily="18" charset="-127"/>
                        <a:cs typeface="Arial" pitchFamily="34" charset="0"/>
                      </a:endParaRPr>
                    </a:p>
                  </a:txBody>
                  <a:tcPr marL="91450" marR="91450" marT="45721" marB="45721" anchor="ct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s-ES" altLang="ja-JP" sz="1400" u="none" strike="noStrike" cap="none" normalizeH="0" baseline="0" dirty="0" smtClean="0">
                          <a:ln>
                            <a:noFill/>
                          </a:ln>
                          <a:solidFill>
                            <a:srgbClr val="004586"/>
                          </a:solidFill>
                          <a:effectLst/>
                        </a:rPr>
                        <a:t>ENFERMEDAD RENAL CRÓNICA SEVERA</a:t>
                      </a:r>
                    </a:p>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s-ES" altLang="ja-JP" sz="1400" u="none" strike="noStrike" cap="none" normalizeH="0" baseline="0" dirty="0" smtClean="0">
                          <a:ln>
                            <a:noFill/>
                          </a:ln>
                          <a:solidFill>
                            <a:srgbClr val="004586"/>
                          </a:solidFill>
                          <a:effectLst/>
                        </a:rPr>
                        <a:t>&lt; 30 ml/min/1,73 m</a:t>
                      </a:r>
                      <a:r>
                        <a:rPr kumimoji="0" lang="es-ES" altLang="ja-JP" sz="1400" u="none" strike="noStrike" cap="none" normalizeH="0" baseline="30000" dirty="0" smtClean="0">
                          <a:ln>
                            <a:noFill/>
                          </a:ln>
                          <a:solidFill>
                            <a:srgbClr val="004586"/>
                          </a:solidFill>
                          <a:effectLst/>
                        </a:rPr>
                        <a:t>2</a:t>
                      </a:r>
                      <a:endParaRPr lang="es-ES" sz="1400" dirty="0">
                        <a:solidFill>
                          <a:srgbClr val="004586"/>
                        </a:solidFill>
                        <a:latin typeface="+mj-lt"/>
                      </a:endParaRPr>
                    </a:p>
                  </a:txBody>
                  <a:tcPr marL="91450" marR="91450" marT="45721" marB="45721" anchor="ctr"/>
                </a:tc>
              </a:tr>
              <a:tr h="323014">
                <a:tc>
                  <a:txBody>
                    <a:bodyPr/>
                    <a:lstStyle/>
                    <a:p>
                      <a:endParaRPr lang="es-ES" sz="1800" b="1" dirty="0">
                        <a:solidFill>
                          <a:srgbClr val="002060"/>
                        </a:solidFill>
                      </a:endParaRPr>
                    </a:p>
                  </a:txBody>
                  <a:tcPr marL="91450" marR="91450" marT="45721" marB="45721"/>
                </a:tc>
                <a:tc gridSpan="2" vMerge="1">
                  <a:txBody>
                    <a:bodyPr/>
                    <a:lstStyle/>
                    <a:p>
                      <a:endParaRPr lang="es-ES" sz="1800" b="1" dirty="0">
                        <a:solidFill>
                          <a:srgbClr val="002060"/>
                        </a:solidFill>
                      </a:endParaRPr>
                    </a:p>
                  </a:txBody>
                  <a:tcPr marL="91450" marR="91450" marT="45721" marB="45721"/>
                </a:tc>
                <a:tc hMerge="1" vMerge="1">
                  <a:txBody>
                    <a:bodyPr/>
                    <a:lstStyle/>
                    <a:p>
                      <a:pPr algn="ct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dirty="0"/>
                    </a:p>
                  </a:txBody>
                  <a:tcPr marL="91450" marR="91450" marT="45721" marB="45721"/>
                </a:tc>
              </a:tr>
            </a:tbl>
          </a:graphicData>
        </a:graphic>
      </p:graphicFrame>
      <p:sp>
        <p:nvSpPr>
          <p:cNvPr id="8" name="Título 1"/>
          <p:cNvSpPr>
            <a:spLocks noGrp="1"/>
          </p:cNvSpPr>
          <p:nvPr>
            <p:ph type="title"/>
          </p:nvPr>
        </p:nvSpPr>
        <p:spPr>
          <a:xfrm>
            <a:off x="263352" y="159904"/>
            <a:ext cx="11665296" cy="604800"/>
          </a:xfrm>
        </p:spPr>
        <p:txBody>
          <a:bodyPr/>
          <a:lstStyle/>
          <a:p>
            <a:r>
              <a:rPr lang="es-ES" dirty="0" smtClean="0">
                <a:solidFill>
                  <a:srgbClr val="004586"/>
                </a:solidFill>
              </a:rPr>
              <a:t>Guía Europea de prevención de la ECV en la práctica clínica 2016</a:t>
            </a:r>
            <a:endParaRPr lang="es-ES_tradnl" dirty="0">
              <a:solidFill>
                <a:srgbClr val="00458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3212976"/>
            <a:ext cx="10363200" cy="2394722"/>
          </a:xfrm>
        </p:spPr>
        <p:txBody>
          <a:bodyPr/>
          <a:lstStyle/>
          <a:p>
            <a:r>
              <a:rPr lang="es-ES" dirty="0"/>
              <a:t>Doblar dosis de </a:t>
            </a:r>
            <a:r>
              <a:rPr lang="es-ES" dirty="0" err="1"/>
              <a:t>atorvastatina</a:t>
            </a:r>
            <a:r>
              <a:rPr lang="es-ES" dirty="0"/>
              <a:t>.</a:t>
            </a:r>
          </a:p>
          <a:p>
            <a:r>
              <a:rPr lang="es-ES" dirty="0"/>
              <a:t>Cambiar la </a:t>
            </a:r>
            <a:r>
              <a:rPr lang="es-ES" dirty="0" err="1"/>
              <a:t>ezetimiba</a:t>
            </a:r>
            <a:r>
              <a:rPr lang="es-ES" dirty="0"/>
              <a:t> por </a:t>
            </a:r>
            <a:r>
              <a:rPr lang="es-ES" dirty="0" err="1"/>
              <a:t>resincolestiramina</a:t>
            </a:r>
            <a:r>
              <a:rPr lang="es-ES" dirty="0"/>
              <a:t> 12 g/día.</a:t>
            </a:r>
          </a:p>
          <a:p>
            <a:r>
              <a:rPr lang="es-ES" dirty="0"/>
              <a:t>Añadir </a:t>
            </a:r>
            <a:r>
              <a:rPr lang="es-ES" dirty="0" err="1"/>
              <a:t>resincolestiramina</a:t>
            </a:r>
            <a:r>
              <a:rPr lang="es-ES" dirty="0"/>
              <a:t> 12 g/día.</a:t>
            </a:r>
          </a:p>
          <a:p>
            <a:r>
              <a:rPr lang="es-ES" dirty="0"/>
              <a:t>Añadir </a:t>
            </a:r>
            <a:r>
              <a:rPr lang="es-ES" dirty="0" err="1"/>
              <a:t>fenofibrato</a:t>
            </a:r>
            <a:r>
              <a:rPr lang="es-ES" dirty="0"/>
              <a:t> 160 mg/día.</a:t>
            </a:r>
          </a:p>
        </p:txBody>
      </p:sp>
      <p:sp>
        <p:nvSpPr>
          <p:cNvPr id="7" name="Marcador de texto 6"/>
          <p:cNvSpPr>
            <a:spLocks noGrp="1"/>
          </p:cNvSpPr>
          <p:nvPr>
            <p:ph type="body" idx="10"/>
          </p:nvPr>
        </p:nvSpPr>
        <p:spPr>
          <a:xfrm>
            <a:off x="963084" y="908721"/>
            <a:ext cx="10363200" cy="2016223"/>
          </a:xfrm>
        </p:spPr>
        <p:txBody>
          <a:bodyPr anchor="ctr">
            <a:noAutofit/>
          </a:bodyPr>
          <a:lstStyle/>
          <a:p>
            <a:r>
              <a:rPr lang="es-ES_tradnl" dirty="0">
                <a:solidFill>
                  <a:srgbClr val="C00000"/>
                </a:solidFill>
              </a:rPr>
              <a:t>Mujer obesa de 64 años, fumadora, con DM tipo 2 y </a:t>
            </a:r>
            <a:r>
              <a:rPr lang="es-ES_tradnl" dirty="0" err="1">
                <a:solidFill>
                  <a:srgbClr val="C00000"/>
                </a:solidFill>
              </a:rPr>
              <a:t>dislipidemia</a:t>
            </a:r>
            <a:r>
              <a:rPr lang="es-ES_tradnl" dirty="0">
                <a:solidFill>
                  <a:srgbClr val="C00000"/>
                </a:solidFill>
              </a:rPr>
              <a:t/>
            </a:r>
            <a:br>
              <a:rPr lang="es-ES_tradnl" dirty="0">
                <a:solidFill>
                  <a:srgbClr val="C00000"/>
                </a:solidFill>
              </a:rPr>
            </a:br>
            <a:r>
              <a:rPr lang="es-ES_tradnl" dirty="0">
                <a:solidFill>
                  <a:srgbClr val="C00000"/>
                </a:solidFill>
              </a:rPr>
              <a:t>(c-LDL: 151 mg/dl; c-HDL: 34 mg/dl; TG: 102 mg/dl), </a:t>
            </a:r>
            <a:r>
              <a:rPr lang="es-ES_tradnl" dirty="0" smtClean="0">
                <a:solidFill>
                  <a:srgbClr val="C00000"/>
                </a:solidFill>
              </a:rPr>
              <a:t>en </a:t>
            </a:r>
            <a:r>
              <a:rPr lang="es-ES_tradnl" dirty="0">
                <a:solidFill>
                  <a:srgbClr val="C00000"/>
                </a:solidFill>
              </a:rPr>
              <a:t>tratamiento </a:t>
            </a:r>
            <a:r>
              <a:rPr lang="es-ES_tradnl" dirty="0" smtClean="0">
                <a:solidFill>
                  <a:srgbClr val="C00000"/>
                </a:solidFill>
              </a:rPr>
              <a:t>con </a:t>
            </a:r>
            <a:r>
              <a:rPr lang="es-ES_tradnl" dirty="0" err="1" smtClean="0">
                <a:solidFill>
                  <a:srgbClr val="C00000"/>
                </a:solidFill>
              </a:rPr>
              <a:t>atorvastatina</a:t>
            </a:r>
            <a:r>
              <a:rPr lang="es-ES_tradnl" dirty="0" smtClean="0">
                <a:solidFill>
                  <a:srgbClr val="C00000"/>
                </a:solidFill>
              </a:rPr>
              <a:t> </a:t>
            </a:r>
            <a:r>
              <a:rPr lang="es-ES_tradnl" dirty="0">
                <a:solidFill>
                  <a:srgbClr val="C00000"/>
                </a:solidFill>
              </a:rPr>
              <a:t>40 mg / día + </a:t>
            </a:r>
            <a:r>
              <a:rPr lang="es-ES_tradnl" dirty="0" err="1">
                <a:solidFill>
                  <a:srgbClr val="C00000"/>
                </a:solidFill>
              </a:rPr>
              <a:t>e</a:t>
            </a:r>
            <a:r>
              <a:rPr lang="es-ES_tradnl" dirty="0" err="1" smtClean="0">
                <a:solidFill>
                  <a:srgbClr val="C00000"/>
                </a:solidFill>
              </a:rPr>
              <a:t>zetimiba</a:t>
            </a:r>
            <a:r>
              <a:rPr lang="es-ES_tradnl" dirty="0" smtClean="0">
                <a:solidFill>
                  <a:srgbClr val="C00000"/>
                </a:solidFill>
              </a:rPr>
              <a:t> </a:t>
            </a:r>
            <a:r>
              <a:rPr lang="es-ES_tradnl" dirty="0">
                <a:solidFill>
                  <a:srgbClr val="C00000"/>
                </a:solidFill>
              </a:rPr>
              <a:t>10 mg/día</a:t>
            </a:r>
            <a:r>
              <a:rPr lang="es-ES_tradnl" dirty="0" smtClean="0">
                <a:solidFill>
                  <a:srgbClr val="C00000"/>
                </a:solidFill>
              </a:rPr>
              <a:t>. ¿</a:t>
            </a:r>
            <a:r>
              <a:rPr lang="es-ES_tradnl" dirty="0">
                <a:solidFill>
                  <a:srgbClr val="C00000"/>
                </a:solidFill>
              </a:rPr>
              <a:t>Qué opción terapéutica considera más adecuada?</a:t>
            </a:r>
            <a:endParaRPr lang="es-ES" dirty="0">
              <a:solidFill>
                <a:srgbClr val="C00000"/>
              </a:solidFill>
            </a:endParaRP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6</a:t>
            </a:r>
            <a:endParaRPr lang="es-ES" dirty="0"/>
          </a:p>
        </p:txBody>
      </p:sp>
    </p:spTree>
    <p:extLst>
      <p:ext uri="{BB962C8B-B14F-4D97-AF65-F5344CB8AC3E}">
        <p14:creationId xmlns:p14="http://schemas.microsoft.com/office/powerpoint/2010/main" val="4093097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custDataLst>
              <p:tags r:id="rId1"/>
            </p:custDataLst>
          </p:nvPr>
        </p:nvPicPr>
        <p:blipFill>
          <a:blip r:embed="rId4" cstate="print"/>
          <a:srcRect l="6500" t="17999" r="3500" b="30000"/>
          <a:stretch>
            <a:fillRect/>
          </a:stretch>
        </p:blipFill>
        <p:spPr bwMode="auto">
          <a:xfrm>
            <a:off x="407368" y="1124744"/>
            <a:ext cx="8555037" cy="5184775"/>
          </a:xfrm>
          <a:prstGeom prst="rect">
            <a:avLst/>
          </a:prstGeom>
          <a:noFill/>
          <a:ln w="9525">
            <a:noFill/>
            <a:miter lim="800000"/>
            <a:headEnd/>
            <a:tailEnd/>
          </a:ln>
        </p:spPr>
      </p:pic>
      <p:sp>
        <p:nvSpPr>
          <p:cNvPr id="3" name="Marcador de texto 2"/>
          <p:cNvSpPr>
            <a:spLocks noGrp="1"/>
          </p:cNvSpPr>
          <p:nvPr>
            <p:ph type="body" sz="quarter" idx="13"/>
          </p:nvPr>
        </p:nvSpPr>
        <p:spPr>
          <a:xfrm>
            <a:off x="-43" y="5707499"/>
            <a:ext cx="11582443" cy="504056"/>
          </a:xfrm>
        </p:spPr>
        <p:txBody>
          <a:bodyPr>
            <a:normAutofit/>
          </a:bodyPr>
          <a:lstStyle/>
          <a:p>
            <a:r>
              <a:rPr lang="en-US" sz="1200" dirty="0" err="1"/>
              <a:t>Studer</a:t>
            </a:r>
            <a:r>
              <a:rPr lang="en-US" sz="1200" dirty="0"/>
              <a:t> M et al. Arch </a:t>
            </a:r>
            <a:r>
              <a:rPr lang="en-US" sz="1200" dirty="0" err="1"/>
              <a:t>Int</a:t>
            </a:r>
            <a:r>
              <a:rPr lang="en-US" sz="1200" dirty="0"/>
              <a:t> Med 2005;165:725-730</a:t>
            </a:r>
          </a:p>
          <a:p>
            <a:r>
              <a:rPr lang="en-US" sz="1200" dirty="0"/>
              <a:t>The Lipid Research Clinics Coronary Primary Prevention Trial. Arch Intern Med 1992;152:1399–1410</a:t>
            </a:r>
          </a:p>
          <a:p>
            <a:endParaRPr lang="es-ES" dirty="0"/>
          </a:p>
        </p:txBody>
      </p:sp>
      <p:sp>
        <p:nvSpPr>
          <p:cNvPr id="6"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Estatinas y resinas</a:t>
            </a:r>
            <a:endParaRPr lang="es-ES_tradnl" sz="3200" b="1" dirty="0">
              <a:solidFill>
                <a:schemeClr val="tx1">
                  <a:lumMod val="50000"/>
                </a:schemeClr>
              </a:solidFill>
            </a:endParaRPr>
          </a:p>
        </p:txBody>
      </p:sp>
      <p:pic>
        <p:nvPicPr>
          <p:cNvPr id="7" name="Picture 4" descr="Foto Resincolesteramina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2960" y="1537666"/>
            <a:ext cx="6178890" cy="34061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9794545" y="4322209"/>
            <a:ext cx="503238" cy="288925"/>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600"/>
          </a:p>
        </p:txBody>
      </p:sp>
      <p:sp>
        <p:nvSpPr>
          <p:cNvPr id="9" name="Rectangle 8"/>
          <p:cNvSpPr>
            <a:spLocks noChangeArrowheads="1"/>
          </p:cNvSpPr>
          <p:nvPr/>
        </p:nvSpPr>
        <p:spPr bwMode="auto">
          <a:xfrm>
            <a:off x="9794545" y="4682571"/>
            <a:ext cx="503238" cy="288925"/>
          </a:xfrm>
          <a:prstGeom prst="rect">
            <a:avLst/>
          </a:prstGeom>
          <a:solidFill>
            <a:srgbClr val="CC6600">
              <a:alpha val="48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600"/>
          </a:p>
        </p:txBody>
      </p:sp>
      <p:sp>
        <p:nvSpPr>
          <p:cNvPr id="10" name="Text Box 9"/>
          <p:cNvSpPr txBox="1">
            <a:spLocks noChangeArrowheads="1"/>
          </p:cNvSpPr>
          <p:nvPr/>
        </p:nvSpPr>
        <p:spPr bwMode="auto">
          <a:xfrm>
            <a:off x="10297783" y="4322209"/>
            <a:ext cx="1728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_tradnl" sz="1600" dirty="0" err="1">
                <a:solidFill>
                  <a:srgbClr val="004586"/>
                </a:solidFill>
              </a:rPr>
              <a:t>Colesteramina</a:t>
            </a:r>
            <a:endParaRPr lang="es-ES_tradnl" altLang="es-ES_tradnl" sz="1600" dirty="0">
              <a:solidFill>
                <a:srgbClr val="004586"/>
              </a:solidFill>
            </a:endParaRPr>
          </a:p>
        </p:txBody>
      </p:sp>
      <p:sp>
        <p:nvSpPr>
          <p:cNvPr id="11" name="Text Box 10"/>
          <p:cNvSpPr txBox="1">
            <a:spLocks noChangeArrowheads="1"/>
          </p:cNvSpPr>
          <p:nvPr/>
        </p:nvSpPr>
        <p:spPr bwMode="auto">
          <a:xfrm>
            <a:off x="10239404" y="4682571"/>
            <a:ext cx="129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_tradnl" sz="1600" dirty="0">
                <a:solidFill>
                  <a:srgbClr val="004586"/>
                </a:solidFill>
              </a:rPr>
              <a:t>Placebo</a:t>
            </a:r>
            <a:endParaRPr lang="es-ES_tradnl" altLang="es-ES_tradnl" sz="1600" dirty="0">
              <a:solidFill>
                <a:srgbClr val="004586"/>
              </a:solidFill>
            </a:endParaRPr>
          </a:p>
        </p:txBody>
      </p:sp>
      <p:sp>
        <p:nvSpPr>
          <p:cNvPr id="12" name="Text Box 11"/>
          <p:cNvSpPr txBox="1">
            <a:spLocks noChangeArrowheads="1"/>
          </p:cNvSpPr>
          <p:nvPr/>
        </p:nvSpPr>
        <p:spPr bwMode="auto">
          <a:xfrm>
            <a:off x="6805283" y="4487925"/>
            <a:ext cx="2520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_tradnl" sz="1600" dirty="0">
                <a:solidFill>
                  <a:srgbClr val="004586"/>
                </a:solidFill>
              </a:rPr>
              <a:t>Seguimiento 7,4 años</a:t>
            </a:r>
            <a:endParaRPr lang="es-ES_tradnl" altLang="es-ES_tradnl" sz="1600" dirty="0">
              <a:solidFill>
                <a:srgbClr val="004586"/>
              </a:solidFill>
            </a:endParaRPr>
          </a:p>
        </p:txBody>
      </p:sp>
      <p:sp>
        <p:nvSpPr>
          <p:cNvPr id="13" name="Rectangle 13"/>
          <p:cNvSpPr>
            <a:spLocks noChangeArrowheads="1"/>
          </p:cNvSpPr>
          <p:nvPr/>
        </p:nvSpPr>
        <p:spPr bwMode="auto">
          <a:xfrm>
            <a:off x="6434390" y="5061168"/>
            <a:ext cx="50700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s-ES" altLang="ko-KR" b="1" dirty="0" err="1" smtClean="0">
                <a:solidFill>
                  <a:srgbClr val="C00000"/>
                </a:solidFill>
                <a:ea typeface="Gulim" pitchFamily="34" charset="-127"/>
              </a:rPr>
              <a:t>Colesteramina</a:t>
            </a:r>
            <a:r>
              <a:rPr lang="es-ES" altLang="ko-KR" b="1" dirty="0" smtClean="0">
                <a:solidFill>
                  <a:srgbClr val="C00000"/>
                </a:solidFill>
                <a:ea typeface="Gulim" pitchFamily="34" charset="-127"/>
              </a:rPr>
              <a:t> disminuyó C-LDL un 20,3%</a:t>
            </a:r>
          </a:p>
          <a:p>
            <a:pPr algn="ctr" eaLnBrk="0" hangingPunct="0"/>
            <a:r>
              <a:rPr lang="es-ES" altLang="ko-KR" b="1" dirty="0">
                <a:solidFill>
                  <a:srgbClr val="C00000"/>
                </a:solidFill>
                <a:ea typeface="Gulim" pitchFamily="34" charset="-127"/>
              </a:rPr>
              <a:t>y</a:t>
            </a:r>
            <a:r>
              <a:rPr lang="es-ES" altLang="ko-KR" b="1" dirty="0" smtClean="0">
                <a:solidFill>
                  <a:srgbClr val="C00000"/>
                </a:solidFill>
                <a:ea typeface="Gulim" pitchFamily="34" charset="-127"/>
              </a:rPr>
              <a:t> un 19% la mortalidad por EC y/o IM no fatal</a:t>
            </a:r>
            <a:endParaRPr lang="es-ES_tradnl" altLang="ko-KR" b="1" dirty="0">
              <a:solidFill>
                <a:srgbClr val="C00000"/>
              </a:solidFill>
              <a:ea typeface="Gulim" pitchFamily="34" charset="-127"/>
            </a:endParaRPr>
          </a:p>
        </p:txBody>
      </p:sp>
      <p:sp>
        <p:nvSpPr>
          <p:cNvPr id="2" name="Rectángulo 1"/>
          <p:cNvSpPr/>
          <p:nvPr/>
        </p:nvSpPr>
        <p:spPr>
          <a:xfrm>
            <a:off x="5807968" y="836712"/>
            <a:ext cx="6250898" cy="707886"/>
          </a:xfrm>
          <a:prstGeom prst="rect">
            <a:avLst/>
          </a:prstGeom>
        </p:spPr>
        <p:txBody>
          <a:bodyPr wrap="square">
            <a:spAutoFit/>
          </a:bodyPr>
          <a:lstStyle/>
          <a:p>
            <a:pPr algn="ctr"/>
            <a:r>
              <a:rPr lang="es-ES" altLang="es-ES_tradnl" sz="2000" b="1" dirty="0" smtClean="0">
                <a:solidFill>
                  <a:srgbClr val="C00000"/>
                </a:solidFill>
              </a:rPr>
              <a:t>LRC-CPPT:</a:t>
            </a:r>
          </a:p>
          <a:p>
            <a:pPr algn="ctr"/>
            <a:r>
              <a:rPr lang="es-ES_tradnl" altLang="ko-KR" sz="2000" b="1" dirty="0" err="1" smtClean="0">
                <a:solidFill>
                  <a:srgbClr val="C00000"/>
                </a:solidFill>
                <a:ea typeface="Gulim" pitchFamily="34" charset="-127"/>
              </a:rPr>
              <a:t>Lipid</a:t>
            </a:r>
            <a:r>
              <a:rPr lang="es-ES_tradnl" altLang="ko-KR" sz="2000" b="1" dirty="0" smtClean="0">
                <a:solidFill>
                  <a:srgbClr val="C00000"/>
                </a:solidFill>
                <a:ea typeface="Gulim" pitchFamily="34" charset="-127"/>
              </a:rPr>
              <a:t> </a:t>
            </a:r>
            <a:r>
              <a:rPr lang="es-ES_tradnl" altLang="ko-KR" sz="2000" b="1" dirty="0" err="1" smtClean="0">
                <a:solidFill>
                  <a:srgbClr val="C00000"/>
                </a:solidFill>
                <a:ea typeface="Gulim" pitchFamily="34" charset="-127"/>
              </a:rPr>
              <a:t>Research</a:t>
            </a:r>
            <a:r>
              <a:rPr lang="es-ES_tradnl" altLang="ko-KR" sz="2000" b="1" dirty="0" smtClean="0">
                <a:solidFill>
                  <a:srgbClr val="C00000"/>
                </a:solidFill>
                <a:ea typeface="Gulim" pitchFamily="34" charset="-127"/>
              </a:rPr>
              <a:t> </a:t>
            </a:r>
            <a:r>
              <a:rPr lang="es-ES_tradnl" altLang="ko-KR" sz="2000" b="1" dirty="0" err="1" smtClean="0">
                <a:solidFill>
                  <a:srgbClr val="C00000"/>
                </a:solidFill>
                <a:ea typeface="Gulim" pitchFamily="34" charset="-127"/>
              </a:rPr>
              <a:t>Clinics-Coronary</a:t>
            </a:r>
            <a:r>
              <a:rPr lang="es-ES_tradnl" altLang="ko-KR" sz="2000" b="1" dirty="0" smtClean="0">
                <a:solidFill>
                  <a:srgbClr val="C00000"/>
                </a:solidFill>
                <a:ea typeface="Gulim" pitchFamily="34" charset="-127"/>
              </a:rPr>
              <a:t> </a:t>
            </a:r>
            <a:r>
              <a:rPr lang="es-ES_tradnl" altLang="ko-KR" sz="2000" b="1" dirty="0" err="1" smtClean="0">
                <a:solidFill>
                  <a:srgbClr val="C00000"/>
                </a:solidFill>
                <a:ea typeface="Gulim" pitchFamily="34" charset="-127"/>
              </a:rPr>
              <a:t>Primary</a:t>
            </a:r>
            <a:r>
              <a:rPr lang="es-ES_tradnl" altLang="ko-KR" sz="2000" b="1" dirty="0" smtClean="0">
                <a:solidFill>
                  <a:srgbClr val="C00000"/>
                </a:solidFill>
                <a:ea typeface="Gulim" pitchFamily="34" charset="-127"/>
              </a:rPr>
              <a:t> </a:t>
            </a:r>
            <a:r>
              <a:rPr lang="es-ES_tradnl" altLang="ko-KR" sz="2000" b="1" dirty="0" err="1" smtClean="0">
                <a:solidFill>
                  <a:srgbClr val="C00000"/>
                </a:solidFill>
                <a:ea typeface="Gulim" pitchFamily="34" charset="-127"/>
              </a:rPr>
              <a:t>Prevention</a:t>
            </a:r>
            <a:r>
              <a:rPr lang="es-ES_tradnl" altLang="ko-KR" sz="2000" b="1" dirty="0" smtClean="0">
                <a:solidFill>
                  <a:srgbClr val="C00000"/>
                </a:solidFill>
                <a:ea typeface="Gulim" pitchFamily="34" charset="-127"/>
              </a:rPr>
              <a:t> Trial</a:t>
            </a:r>
            <a:endParaRPr lang="es-ES_tradnl" altLang="es-ES_tradnl" sz="2000" b="1" dirty="0">
              <a:solidFill>
                <a:srgbClr val="C00000"/>
              </a:solidFill>
            </a:endParaRPr>
          </a:p>
        </p:txBody>
      </p:sp>
    </p:spTree>
    <p:extLst>
      <p:ext uri="{BB962C8B-B14F-4D97-AF65-F5344CB8AC3E}">
        <p14:creationId xmlns:p14="http://schemas.microsoft.com/office/powerpoint/2010/main" val="1964672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5 Grupo"/>
          <p:cNvGrpSpPr>
            <a:grpSpLocks/>
          </p:cNvGrpSpPr>
          <p:nvPr/>
        </p:nvGrpSpPr>
        <p:grpSpPr bwMode="auto">
          <a:xfrm>
            <a:off x="6128680" y="950118"/>
            <a:ext cx="5762797" cy="4693211"/>
            <a:chOff x="862194" y="1371600"/>
            <a:chExt cx="3920944" cy="4638675"/>
          </a:xfrm>
        </p:grpSpPr>
        <p:pic>
          <p:nvPicPr>
            <p:cNvPr id="12" name="Picture 2"/>
            <p:cNvPicPr>
              <a:picLocks noChangeAspect="1" noChangeArrowheads="1"/>
            </p:cNvPicPr>
            <p:nvPr/>
          </p:nvPicPr>
          <p:blipFill>
            <a:blip r:embed="rId2" cstate="print"/>
            <a:srcRect l="9882" t="2000" r="10500" b="8667"/>
            <a:stretch>
              <a:fillRect/>
            </a:stretch>
          </p:blipFill>
          <p:spPr bwMode="auto">
            <a:xfrm>
              <a:off x="1354138" y="3125788"/>
              <a:ext cx="3429000" cy="2884487"/>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l="8542" t="14000" r="11501" b="8667"/>
            <a:stretch>
              <a:fillRect/>
            </a:stretch>
          </p:blipFill>
          <p:spPr bwMode="auto">
            <a:xfrm>
              <a:off x="1296988" y="1371600"/>
              <a:ext cx="3443287" cy="2497138"/>
            </a:xfrm>
            <a:prstGeom prst="rect">
              <a:avLst/>
            </a:prstGeom>
            <a:noFill/>
            <a:ln w="9525">
              <a:noFill/>
              <a:miter lim="800000"/>
              <a:headEnd/>
              <a:tailEnd/>
            </a:ln>
          </p:spPr>
        </p:pic>
        <p:sp>
          <p:nvSpPr>
            <p:cNvPr id="14" name="Text Box 4"/>
            <p:cNvSpPr txBox="1">
              <a:spLocks noChangeArrowheads="1"/>
            </p:cNvSpPr>
            <p:nvPr/>
          </p:nvSpPr>
          <p:spPr bwMode="auto">
            <a:xfrm rot="10809977">
              <a:off x="862194" y="1886354"/>
              <a:ext cx="460697" cy="3124200"/>
            </a:xfrm>
            <a:prstGeom prst="rect">
              <a:avLst/>
            </a:prstGeom>
            <a:noFill/>
            <a:ln w="9525">
              <a:noFill/>
              <a:miter lim="800000"/>
              <a:headEnd/>
              <a:tailEnd/>
            </a:ln>
          </p:spPr>
          <p:txBody>
            <a:bodyPr vert="eaVert" wrap="square">
              <a:spAutoFit/>
            </a:bodyPr>
            <a:lstStyle/>
            <a:p>
              <a:pPr algn="ctr"/>
              <a:r>
                <a:rPr lang="en-US" sz="1600" dirty="0">
                  <a:solidFill>
                    <a:srgbClr val="004586"/>
                  </a:solidFill>
                  <a:latin typeface="+mj-lt"/>
                </a:rPr>
                <a:t>% </a:t>
              </a:r>
              <a:r>
                <a:rPr lang="en-US" sz="1600" dirty="0" err="1">
                  <a:solidFill>
                    <a:srgbClr val="004586"/>
                  </a:solidFill>
                  <a:latin typeface="+mj-lt"/>
                </a:rPr>
                <a:t>medio</a:t>
              </a:r>
              <a:r>
                <a:rPr lang="en-US" sz="1600" dirty="0">
                  <a:solidFill>
                    <a:srgbClr val="004586"/>
                  </a:solidFill>
                  <a:latin typeface="+mj-lt"/>
                </a:rPr>
                <a:t> de </a:t>
              </a:r>
              <a:r>
                <a:rPr lang="en-US" sz="1600" dirty="0" err="1">
                  <a:solidFill>
                    <a:srgbClr val="004586"/>
                  </a:solidFill>
                  <a:latin typeface="+mj-lt"/>
                </a:rPr>
                <a:t>cambio</a:t>
              </a:r>
              <a:r>
                <a:rPr lang="en-US" sz="1600" dirty="0">
                  <a:solidFill>
                    <a:srgbClr val="004586"/>
                  </a:solidFill>
                  <a:latin typeface="+mj-lt"/>
                </a:rPr>
                <a:t> en la </a:t>
              </a:r>
              <a:r>
                <a:rPr lang="en-US" sz="1600" dirty="0" err="1">
                  <a:solidFill>
                    <a:srgbClr val="004586"/>
                  </a:solidFill>
                  <a:latin typeface="+mj-lt"/>
                </a:rPr>
                <a:t>concentración</a:t>
              </a:r>
              <a:endParaRPr lang="en-US" sz="1600" dirty="0">
                <a:solidFill>
                  <a:srgbClr val="004586"/>
                </a:solidFill>
                <a:latin typeface="+mj-lt"/>
              </a:endParaRPr>
            </a:p>
          </p:txBody>
        </p:sp>
        <p:cxnSp>
          <p:nvCxnSpPr>
            <p:cNvPr id="15" name="14 Conector recto de flecha"/>
            <p:cNvCxnSpPr/>
            <p:nvPr/>
          </p:nvCxnSpPr>
          <p:spPr>
            <a:xfrm>
              <a:off x="4716020" y="4149161"/>
              <a:ext cx="0" cy="50352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 name="Marcador de contenido 2"/>
          <p:cNvSpPr>
            <a:spLocks noGrp="1"/>
          </p:cNvSpPr>
          <p:nvPr>
            <p:ph idx="1"/>
          </p:nvPr>
        </p:nvSpPr>
        <p:spPr>
          <a:xfrm>
            <a:off x="-312712" y="1236444"/>
            <a:ext cx="6312024" cy="4824536"/>
          </a:xfrm>
        </p:spPr>
        <p:txBody>
          <a:bodyPr>
            <a:noAutofit/>
          </a:bodyPr>
          <a:lstStyle/>
          <a:p>
            <a:pPr>
              <a:buClr>
                <a:schemeClr val="tx2"/>
              </a:buClr>
              <a:buFont typeface="Wingdings" panose="05000000000000000000" pitchFamily="2" charset="2"/>
              <a:buChar char="v"/>
            </a:pPr>
            <a:r>
              <a:rPr lang="es-ES" sz="2200" dirty="0" smtClean="0"/>
              <a:t>Las resinas secuestran ácidos biliares (colesterol) y se excretan por las heces.</a:t>
            </a:r>
          </a:p>
          <a:p>
            <a:pPr>
              <a:buClr>
                <a:schemeClr val="tx2"/>
              </a:buClr>
              <a:buFont typeface="Wingdings" panose="05000000000000000000" pitchFamily="2" charset="2"/>
              <a:buChar char="v"/>
            </a:pPr>
            <a:r>
              <a:rPr lang="es-ES" sz="2200" dirty="0" smtClean="0"/>
              <a:t>La pérdida de ácidos biliares produce un mayor catabolismo del colesterol hepático para producir ácido biliar por lo que aumentan los R-LDL y el hígado capta más C-LDL del plasma.</a:t>
            </a:r>
          </a:p>
          <a:p>
            <a:pPr>
              <a:buClr>
                <a:schemeClr val="tx2"/>
              </a:buClr>
              <a:buFont typeface="Wingdings" panose="05000000000000000000" pitchFamily="2" charset="2"/>
              <a:buChar char="v"/>
            </a:pPr>
            <a:r>
              <a:rPr lang="es-ES" sz="2200" dirty="0" smtClean="0"/>
              <a:t>Las resinas están contraindicadas si TG &gt; 400 mg/dl</a:t>
            </a:r>
          </a:p>
          <a:p>
            <a:pPr>
              <a:buClr>
                <a:schemeClr val="tx2"/>
              </a:buClr>
              <a:buFont typeface="Wingdings" panose="05000000000000000000" pitchFamily="2" charset="2"/>
              <a:buChar char="v"/>
            </a:pPr>
            <a:r>
              <a:rPr lang="es-ES" sz="2200" dirty="0" smtClean="0"/>
              <a:t>Las resinas consiguen una </a:t>
            </a:r>
            <a:r>
              <a:rPr lang="es-ES" sz="2200" dirty="0" smtClean="0">
                <a:solidFill>
                  <a:srgbClr val="C00000"/>
                </a:solidFill>
              </a:rPr>
              <a:t>reducción adicional del 20% de C-LDL.</a:t>
            </a:r>
            <a:endParaRPr lang="es-ES" sz="2200" dirty="0">
              <a:solidFill>
                <a:srgbClr val="C00000"/>
              </a:solidFill>
            </a:endParaRPr>
          </a:p>
        </p:txBody>
      </p:sp>
      <p:sp>
        <p:nvSpPr>
          <p:cNvPr id="18" name="Rectangle 73"/>
          <p:cNvSpPr>
            <a:spLocks noGrp="1" noChangeArrowheads="1"/>
          </p:cNvSpPr>
          <p:nvPr>
            <p:ph type="title"/>
          </p:nvPr>
        </p:nvSpPr>
        <p:spPr bwMode="auto">
          <a:xfrm>
            <a:off x="609600" y="159904"/>
            <a:ext cx="10972800" cy="604800"/>
          </a:xfrm>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Estatinas y resinas</a:t>
            </a:r>
            <a:endParaRPr lang="es-ES_tradnl" sz="3200" b="1" dirty="0">
              <a:solidFill>
                <a:schemeClr val="tx1">
                  <a:lumMod val="50000"/>
                </a:schemeClr>
              </a:solidFill>
            </a:endParaRPr>
          </a:p>
        </p:txBody>
      </p:sp>
      <p:sp>
        <p:nvSpPr>
          <p:cNvPr id="2" name="Rectángulo 1"/>
          <p:cNvSpPr/>
          <p:nvPr/>
        </p:nvSpPr>
        <p:spPr>
          <a:xfrm>
            <a:off x="5810248" y="5786454"/>
            <a:ext cx="6096000" cy="461665"/>
          </a:xfrm>
          <a:prstGeom prst="rect">
            <a:avLst/>
          </a:prstGeom>
        </p:spPr>
        <p:txBody>
          <a:bodyPr>
            <a:spAutoFit/>
          </a:bodyPr>
          <a:lstStyle/>
          <a:p>
            <a:pPr algn="r"/>
            <a:r>
              <a:rPr lang="es-ES" sz="1200" dirty="0" err="1">
                <a:solidFill>
                  <a:schemeClr val="accent2"/>
                </a:solidFill>
              </a:rPr>
              <a:t>Bays</a:t>
            </a:r>
            <a:r>
              <a:rPr lang="es-ES" sz="1200" dirty="0">
                <a:solidFill>
                  <a:schemeClr val="accent2"/>
                </a:solidFill>
              </a:rPr>
              <a:t> HE. </a:t>
            </a:r>
            <a:r>
              <a:rPr lang="es-ES" sz="1200" dirty="0" err="1">
                <a:solidFill>
                  <a:schemeClr val="accent2"/>
                </a:solidFill>
              </a:rPr>
              <a:t>Goldberg</a:t>
            </a:r>
            <a:r>
              <a:rPr lang="es-ES" sz="1200" dirty="0">
                <a:solidFill>
                  <a:schemeClr val="accent2"/>
                </a:solidFill>
              </a:rPr>
              <a:t> RB.. Am J </a:t>
            </a:r>
            <a:r>
              <a:rPr lang="es-ES" sz="1200" dirty="0" err="1">
                <a:solidFill>
                  <a:schemeClr val="accent2"/>
                </a:solidFill>
              </a:rPr>
              <a:t>Ther</a:t>
            </a:r>
            <a:r>
              <a:rPr lang="es-ES" sz="1200" dirty="0">
                <a:solidFill>
                  <a:schemeClr val="accent2"/>
                </a:solidFill>
              </a:rPr>
              <a:t> 2007; 14(6):567-80</a:t>
            </a:r>
          </a:p>
          <a:p>
            <a:pPr algn="r"/>
            <a:r>
              <a:rPr lang="es-ES" sz="1200" dirty="0">
                <a:solidFill>
                  <a:schemeClr val="accent2"/>
                </a:solidFill>
              </a:rPr>
              <a:t>Pintó X, Zúñiga M. </a:t>
            </a:r>
            <a:r>
              <a:rPr lang="es-ES" sz="1200" dirty="0" err="1">
                <a:solidFill>
                  <a:schemeClr val="accent2"/>
                </a:solidFill>
              </a:rPr>
              <a:t>Clin</a:t>
            </a:r>
            <a:r>
              <a:rPr lang="es-ES" sz="1200" dirty="0">
                <a:solidFill>
                  <a:schemeClr val="accent2"/>
                </a:solidFill>
              </a:rPr>
              <a:t> </a:t>
            </a:r>
            <a:r>
              <a:rPr lang="es-ES" sz="1200" dirty="0" err="1">
                <a:solidFill>
                  <a:schemeClr val="accent2"/>
                </a:solidFill>
              </a:rPr>
              <a:t>Invest</a:t>
            </a:r>
            <a:r>
              <a:rPr lang="es-ES" sz="1200" dirty="0">
                <a:solidFill>
                  <a:schemeClr val="accent2"/>
                </a:solidFill>
              </a:rPr>
              <a:t> </a:t>
            </a:r>
            <a:r>
              <a:rPr lang="es-ES" sz="1200" dirty="0" err="1">
                <a:solidFill>
                  <a:schemeClr val="accent2"/>
                </a:solidFill>
              </a:rPr>
              <a:t>Arterioscl</a:t>
            </a:r>
            <a:r>
              <a:rPr lang="es-ES" sz="1200" dirty="0">
                <a:solidFill>
                  <a:schemeClr val="accent2"/>
                </a:solidFill>
              </a:rPr>
              <a:t>. 2011:23 (</a:t>
            </a:r>
            <a:r>
              <a:rPr lang="es-ES" sz="1200" dirty="0" err="1">
                <a:solidFill>
                  <a:schemeClr val="accent2"/>
                </a:solidFill>
              </a:rPr>
              <a:t>Supl</a:t>
            </a:r>
            <a:r>
              <a:rPr lang="es-ES" sz="1200" dirty="0">
                <a:solidFill>
                  <a:schemeClr val="accent2"/>
                </a:solidFill>
              </a:rPr>
              <a:t> 2):9-26</a:t>
            </a:r>
          </a:p>
        </p:txBody>
      </p:sp>
    </p:spTree>
    <p:extLst>
      <p:ext uri="{BB962C8B-B14F-4D97-AF65-F5344CB8AC3E}">
        <p14:creationId xmlns:p14="http://schemas.microsoft.com/office/powerpoint/2010/main" val="4035915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09522" y="5929330"/>
            <a:ext cx="11582443" cy="295162"/>
          </a:xfrm>
        </p:spPr>
        <p:txBody>
          <a:bodyPr>
            <a:normAutofit lnSpcReduction="10000"/>
          </a:bodyPr>
          <a:lstStyle/>
          <a:p>
            <a:r>
              <a:rPr lang="da-DK" dirty="0"/>
              <a:t>J Prawitt et al. Trends  End Metab 2014;25:235- 44</a:t>
            </a:r>
          </a:p>
          <a:p>
            <a:endParaRPr lang="es-ES" dirty="0"/>
          </a:p>
        </p:txBody>
      </p:sp>
      <p:sp>
        <p:nvSpPr>
          <p:cNvPr id="6"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Las resinas controlan la Diabetes</a:t>
            </a:r>
            <a:endParaRPr lang="es-ES_tradnl" sz="3200" b="1" dirty="0">
              <a:solidFill>
                <a:schemeClr val="tx1">
                  <a:lumMod val="50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3325" t="18539" r="22337" b="16124"/>
          <a:stretch>
            <a:fillRect/>
          </a:stretch>
        </p:blipFill>
        <p:spPr bwMode="auto">
          <a:xfrm>
            <a:off x="881026" y="1071546"/>
            <a:ext cx="7344816" cy="507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8400256" y="2420888"/>
            <a:ext cx="3450721" cy="1631216"/>
          </a:xfrm>
          <a:prstGeom prst="rect">
            <a:avLst/>
          </a:prstGeom>
        </p:spPr>
        <p:txBody>
          <a:bodyPr wrap="square">
            <a:spAutoFit/>
          </a:bodyPr>
          <a:lstStyle/>
          <a:p>
            <a:pPr algn="ctr"/>
            <a:r>
              <a:rPr lang="es-ES_tradnl" sz="2000" b="1" dirty="0">
                <a:solidFill>
                  <a:schemeClr val="accent1"/>
                </a:solidFill>
              </a:rPr>
              <a:t>Colestiramina disminuye las concentraciones de glucosa </a:t>
            </a:r>
            <a:r>
              <a:rPr lang="es-ES_tradnl" sz="2000" dirty="0">
                <a:solidFill>
                  <a:schemeClr val="accent1"/>
                </a:solidFill>
              </a:rPr>
              <a:t>por </a:t>
            </a:r>
            <a:r>
              <a:rPr lang="es-ES_tradnl" sz="2000" dirty="0" smtClean="0">
                <a:solidFill>
                  <a:schemeClr val="accent1"/>
                </a:solidFill>
              </a:rPr>
              <a:t>la </a:t>
            </a:r>
            <a:r>
              <a:rPr lang="es-ES_tradnl" sz="2000" dirty="0">
                <a:solidFill>
                  <a:schemeClr val="accent1"/>
                </a:solidFill>
              </a:rPr>
              <a:t>disminución de la absorción de los carbohidratos y </a:t>
            </a:r>
            <a:r>
              <a:rPr lang="es-ES_tradnl" sz="2000" dirty="0" smtClean="0">
                <a:solidFill>
                  <a:schemeClr val="accent1"/>
                </a:solidFill>
              </a:rPr>
              <a:t>la estimulación del GLP-1.</a:t>
            </a:r>
            <a:endParaRPr lang="es-ES_tradnl" sz="2000" dirty="0">
              <a:solidFill>
                <a:schemeClr val="accent1"/>
              </a:solidFill>
            </a:endParaRPr>
          </a:p>
        </p:txBody>
      </p:sp>
    </p:spTree>
    <p:extLst>
      <p:ext uri="{BB962C8B-B14F-4D97-AF65-F5344CB8AC3E}">
        <p14:creationId xmlns:p14="http://schemas.microsoft.com/office/powerpoint/2010/main" val="1954667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43" y="5661248"/>
            <a:ext cx="11712667" cy="504056"/>
          </a:xfrm>
        </p:spPr>
        <p:txBody>
          <a:bodyPr>
            <a:normAutofit fontScale="92500" lnSpcReduction="10000"/>
          </a:bodyPr>
          <a:lstStyle/>
          <a:p>
            <a:r>
              <a:rPr lang="es-ES" dirty="0" err="1"/>
              <a:t>Ganda</a:t>
            </a:r>
            <a:r>
              <a:rPr lang="es-ES" dirty="0"/>
              <a:t> OP. </a:t>
            </a:r>
            <a:r>
              <a:rPr lang="es-ES" dirty="0" err="1"/>
              <a:t>Metab</a:t>
            </a:r>
            <a:r>
              <a:rPr lang="es-ES" dirty="0"/>
              <a:t> </a:t>
            </a:r>
            <a:r>
              <a:rPr lang="es-ES" dirty="0" err="1"/>
              <a:t>Syndr</a:t>
            </a:r>
            <a:r>
              <a:rPr lang="es-ES" dirty="0"/>
              <a:t> </a:t>
            </a:r>
            <a:r>
              <a:rPr lang="es-ES" dirty="0" err="1"/>
              <a:t>Rel</a:t>
            </a:r>
            <a:r>
              <a:rPr lang="es-ES" dirty="0"/>
              <a:t> </a:t>
            </a:r>
            <a:r>
              <a:rPr lang="es-ES" dirty="0" err="1"/>
              <a:t>Disord</a:t>
            </a:r>
            <a:r>
              <a:rPr lang="es-ES" dirty="0"/>
              <a:t> 2010; 8 (</a:t>
            </a:r>
            <a:r>
              <a:rPr lang="es-ES" dirty="0" err="1"/>
              <a:t>Suppl</a:t>
            </a:r>
            <a:r>
              <a:rPr lang="es-ES" dirty="0"/>
              <a:t> 1):S15-S21</a:t>
            </a:r>
          </a:p>
          <a:p>
            <a:r>
              <a:rPr lang="es-ES" dirty="0" err="1"/>
              <a:t>Garg</a:t>
            </a:r>
            <a:r>
              <a:rPr lang="es-ES" dirty="0"/>
              <a:t> A, </a:t>
            </a:r>
            <a:r>
              <a:rPr lang="es-ES" dirty="0" err="1"/>
              <a:t>Grundy</a:t>
            </a:r>
            <a:r>
              <a:rPr lang="es-ES" dirty="0"/>
              <a:t> SM. Ann </a:t>
            </a:r>
            <a:r>
              <a:rPr lang="es-ES" dirty="0" err="1"/>
              <a:t>Intern</a:t>
            </a:r>
            <a:r>
              <a:rPr lang="es-ES" dirty="0"/>
              <a:t> Med. 1994; 121:416-422</a:t>
            </a:r>
          </a:p>
          <a:p>
            <a:endParaRPr lang="es-ES" dirty="0"/>
          </a:p>
          <a:p>
            <a:endParaRPr lang="es-ES" dirty="0"/>
          </a:p>
        </p:txBody>
      </p:sp>
      <p:sp>
        <p:nvSpPr>
          <p:cNvPr id="6"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Las resinas controlan la Diabetes</a:t>
            </a:r>
            <a:endParaRPr lang="es-ES_tradnl" sz="3200" b="1" dirty="0">
              <a:solidFill>
                <a:schemeClr val="tx1">
                  <a:lumMod val="50000"/>
                </a:schemeClr>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l="11604" t="44096" r="9392" b="32896"/>
          <a:stretch>
            <a:fillRect/>
          </a:stretch>
        </p:blipFill>
        <p:spPr bwMode="auto">
          <a:xfrm>
            <a:off x="489790" y="1051321"/>
            <a:ext cx="11482101" cy="25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nvPicPr>
        <p:blipFill>
          <a:blip r:embed="rId3">
            <a:extLst>
              <a:ext uri="{28A0092B-C50C-407E-A947-70E740481C1C}">
                <a14:useLocalDpi xmlns:a14="http://schemas.microsoft.com/office/drawing/2010/main" val="0"/>
              </a:ext>
            </a:extLst>
          </a:blip>
          <a:srcRect l="11604" t="67104" r="9392" b="31082"/>
          <a:stretch>
            <a:fillRect/>
          </a:stretch>
        </p:blipFill>
        <p:spPr bwMode="auto">
          <a:xfrm>
            <a:off x="676921" y="3727448"/>
            <a:ext cx="11253108" cy="19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l="11604" t="68918" r="9392" b="20465"/>
          <a:stretch>
            <a:fillRect/>
          </a:stretch>
        </p:blipFill>
        <p:spPr bwMode="auto">
          <a:xfrm>
            <a:off x="609600" y="4158144"/>
            <a:ext cx="11495389" cy="115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839416" y="5387588"/>
            <a:ext cx="7896200" cy="369332"/>
          </a:xfrm>
          <a:prstGeom prst="rect">
            <a:avLst/>
          </a:prstGeom>
        </p:spPr>
        <p:txBody>
          <a:bodyPr wrap="square">
            <a:spAutoFit/>
          </a:bodyPr>
          <a:lstStyle/>
          <a:p>
            <a:r>
              <a:rPr lang="es-ES" b="1" dirty="0" smtClean="0">
                <a:solidFill>
                  <a:srgbClr val="C00000"/>
                </a:solidFill>
              </a:rPr>
              <a:t>Las </a:t>
            </a:r>
            <a:r>
              <a:rPr lang="es-ES" b="1" dirty="0">
                <a:solidFill>
                  <a:srgbClr val="C00000"/>
                </a:solidFill>
              </a:rPr>
              <a:t>resinas reducen los niveles de glucemia y HbA1c (0,5-0,9%)</a:t>
            </a:r>
            <a:r>
              <a:rPr lang="es-ES" dirty="0">
                <a:solidFill>
                  <a:srgbClr val="C00000"/>
                </a:solidFill>
              </a:rPr>
              <a:t>.</a:t>
            </a:r>
          </a:p>
        </p:txBody>
      </p:sp>
      <p:sp>
        <p:nvSpPr>
          <p:cNvPr id="21" name="Rectángulo 20"/>
          <p:cNvSpPr/>
          <p:nvPr/>
        </p:nvSpPr>
        <p:spPr>
          <a:xfrm>
            <a:off x="676921" y="3559176"/>
            <a:ext cx="11107711" cy="517896"/>
          </a:xfrm>
          <a:prstGeom prst="rect">
            <a:avLst/>
          </a:prstGeom>
          <a:noFill/>
          <a:ln w="5715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0482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6728" y="323870"/>
            <a:ext cx="13152784" cy="604800"/>
          </a:xfrm>
        </p:spPr>
        <p:txBody>
          <a:bodyPr/>
          <a:lstStyle/>
          <a:p>
            <a:r>
              <a:rPr lang="es-ES" dirty="0"/>
              <a:t>Perfiles de pacientes en los que pueden estar indicada la </a:t>
            </a:r>
            <a:r>
              <a:rPr lang="es-ES" dirty="0" err="1"/>
              <a:t>colestiramina</a:t>
            </a:r>
            <a:endParaRPr lang="es-ES" dirty="0"/>
          </a:p>
        </p:txBody>
      </p:sp>
      <p:sp>
        <p:nvSpPr>
          <p:cNvPr id="6" name="Marcador de contenido 5"/>
          <p:cNvSpPr>
            <a:spLocks noGrp="1"/>
          </p:cNvSpPr>
          <p:nvPr>
            <p:ph idx="1"/>
          </p:nvPr>
        </p:nvSpPr>
        <p:spPr>
          <a:xfrm>
            <a:off x="0" y="1265868"/>
            <a:ext cx="11582400" cy="4592024"/>
          </a:xfrm>
        </p:spPr>
        <p:txBody>
          <a:bodyPr>
            <a:normAutofit lnSpcReduction="10000"/>
          </a:bodyPr>
          <a:lstStyle/>
          <a:p>
            <a:r>
              <a:rPr lang="es-ES" dirty="0">
                <a:solidFill>
                  <a:srgbClr val="C00000"/>
                </a:solidFill>
              </a:rPr>
              <a:t>Falta de consecución del objetivo c-LDL </a:t>
            </a:r>
            <a:r>
              <a:rPr lang="es-ES" dirty="0"/>
              <a:t>mediante </a:t>
            </a:r>
            <a:r>
              <a:rPr lang="es-ES" dirty="0" err="1"/>
              <a:t>estatina</a:t>
            </a:r>
            <a:r>
              <a:rPr lang="es-ES" dirty="0"/>
              <a:t>, </a:t>
            </a:r>
            <a:r>
              <a:rPr lang="es-ES" dirty="0" err="1"/>
              <a:t>ezetimiba</a:t>
            </a:r>
            <a:r>
              <a:rPr lang="es-ES" dirty="0"/>
              <a:t> o </a:t>
            </a:r>
            <a:r>
              <a:rPr lang="es-ES" dirty="0" err="1"/>
              <a:t>estatina</a:t>
            </a:r>
            <a:r>
              <a:rPr lang="es-ES" dirty="0"/>
              <a:t> con </a:t>
            </a:r>
            <a:r>
              <a:rPr lang="es-ES" dirty="0" err="1"/>
              <a:t>ezetimiba</a:t>
            </a:r>
            <a:r>
              <a:rPr lang="es-ES" dirty="0"/>
              <a:t>.</a:t>
            </a:r>
            <a:br>
              <a:rPr lang="es-ES" dirty="0"/>
            </a:br>
            <a:r>
              <a:rPr lang="es-ES" dirty="0"/>
              <a:t>La combinación de resinas con </a:t>
            </a:r>
            <a:r>
              <a:rPr lang="es-ES" dirty="0" err="1"/>
              <a:t>ezetimiba</a:t>
            </a:r>
            <a:r>
              <a:rPr lang="es-ES" dirty="0"/>
              <a:t> puede lograr descensos del c-LDL de un 35-40%.</a:t>
            </a:r>
          </a:p>
          <a:p>
            <a:r>
              <a:rPr lang="es-ES" dirty="0"/>
              <a:t>Intolerancia, contraindicaciones o </a:t>
            </a:r>
            <a:r>
              <a:rPr lang="es-ES" dirty="0">
                <a:solidFill>
                  <a:srgbClr val="C00000"/>
                </a:solidFill>
              </a:rPr>
              <a:t>efectos adversos </a:t>
            </a:r>
            <a:r>
              <a:rPr lang="es-ES" dirty="0"/>
              <a:t>relacionados con las </a:t>
            </a:r>
            <a:r>
              <a:rPr lang="es-ES" dirty="0" err="1"/>
              <a:t>estatinas</a:t>
            </a:r>
            <a:r>
              <a:rPr lang="es-ES" dirty="0"/>
              <a:t> (insuficiencia hepática, miopatías, </a:t>
            </a:r>
            <a:r>
              <a:rPr lang="es-ES" dirty="0">
                <a:solidFill>
                  <a:srgbClr val="C00000"/>
                </a:solidFill>
              </a:rPr>
              <a:t>mialgias</a:t>
            </a:r>
            <a:r>
              <a:rPr lang="es-ES" dirty="0"/>
              <a:t>).</a:t>
            </a:r>
          </a:p>
          <a:p>
            <a:r>
              <a:rPr lang="es-ES" dirty="0"/>
              <a:t>Hipercolesterolemia severa, sobre todo en </a:t>
            </a:r>
            <a:r>
              <a:rPr lang="es-ES" dirty="0">
                <a:solidFill>
                  <a:srgbClr val="C00000"/>
                </a:solidFill>
              </a:rPr>
              <a:t>niños</a:t>
            </a:r>
            <a:r>
              <a:rPr lang="es-ES" dirty="0"/>
              <a:t> con hipercolesterolemia familiar.</a:t>
            </a:r>
          </a:p>
          <a:p>
            <a:r>
              <a:rPr lang="es-ES" dirty="0">
                <a:solidFill>
                  <a:srgbClr val="C00000"/>
                </a:solidFill>
              </a:rPr>
              <a:t>Mujeres en edad gestacional </a:t>
            </a:r>
            <a:r>
              <a:rPr lang="es-ES" dirty="0"/>
              <a:t>con hipercolesterolemia familiar o con alto RCV.</a:t>
            </a:r>
          </a:p>
          <a:p>
            <a:r>
              <a:rPr lang="es-ES" dirty="0">
                <a:solidFill>
                  <a:srgbClr val="C00000"/>
                </a:solidFill>
              </a:rPr>
              <a:t>Triple terapia con </a:t>
            </a:r>
            <a:r>
              <a:rPr lang="es-ES" dirty="0" err="1">
                <a:solidFill>
                  <a:srgbClr val="C00000"/>
                </a:solidFill>
              </a:rPr>
              <a:t>colestiramina</a:t>
            </a:r>
            <a:r>
              <a:rPr lang="es-ES" dirty="0">
                <a:solidFill>
                  <a:srgbClr val="C00000"/>
                </a:solidFill>
              </a:rPr>
              <a:t>, </a:t>
            </a:r>
            <a:r>
              <a:rPr lang="es-ES" dirty="0" err="1">
                <a:solidFill>
                  <a:srgbClr val="C00000"/>
                </a:solidFill>
              </a:rPr>
              <a:t>estatina</a:t>
            </a:r>
            <a:r>
              <a:rPr lang="es-ES" dirty="0">
                <a:solidFill>
                  <a:srgbClr val="C00000"/>
                </a:solidFill>
              </a:rPr>
              <a:t> y </a:t>
            </a:r>
            <a:r>
              <a:rPr lang="es-ES" dirty="0" err="1">
                <a:solidFill>
                  <a:srgbClr val="C00000"/>
                </a:solidFill>
              </a:rPr>
              <a:t>ezetimiba</a:t>
            </a:r>
            <a:r>
              <a:rPr lang="es-ES" dirty="0">
                <a:solidFill>
                  <a:srgbClr val="C00000"/>
                </a:solidFill>
              </a:rPr>
              <a:t> </a:t>
            </a:r>
            <a:r>
              <a:rPr lang="es-ES" dirty="0"/>
              <a:t>para lograr objetivo de c-LDL en pacientes con hipercolesterolemia severa y RCV muy alto.</a:t>
            </a:r>
          </a:p>
          <a:p>
            <a:r>
              <a:rPr lang="es-ES" dirty="0"/>
              <a:t>Pacientes con </a:t>
            </a:r>
            <a:r>
              <a:rPr lang="es-ES" dirty="0">
                <a:solidFill>
                  <a:srgbClr val="C00000"/>
                </a:solidFill>
              </a:rPr>
              <a:t>diabetes o síndrome metabólico </a:t>
            </a:r>
            <a:r>
              <a:rPr lang="es-ES" dirty="0"/>
              <a:t>en los que no se alcanzan los objetivos de c-LDL solo con </a:t>
            </a:r>
            <a:r>
              <a:rPr lang="es-ES" dirty="0" err="1"/>
              <a:t>estatinas</a:t>
            </a:r>
            <a:r>
              <a:rPr lang="es-ES" dirty="0"/>
              <a:t>.</a:t>
            </a:r>
          </a:p>
          <a:p>
            <a:endParaRPr lang="es-ES" dirty="0"/>
          </a:p>
        </p:txBody>
      </p:sp>
      <p:sp>
        <p:nvSpPr>
          <p:cNvPr id="7" name="Marcador de texto 6"/>
          <p:cNvSpPr>
            <a:spLocks noGrp="1"/>
          </p:cNvSpPr>
          <p:nvPr>
            <p:ph type="body" sz="quarter" idx="10"/>
          </p:nvPr>
        </p:nvSpPr>
        <p:spPr/>
        <p:txBody>
          <a:bodyPr>
            <a:normAutofit lnSpcReduction="10000"/>
          </a:bodyPr>
          <a:lstStyle/>
          <a:p>
            <a:r>
              <a:rPr lang="es-ES" dirty="0"/>
              <a:t>Pintó X, Zúñiga M. </a:t>
            </a:r>
            <a:r>
              <a:rPr lang="es-ES" dirty="0" err="1"/>
              <a:t>Clin</a:t>
            </a:r>
            <a:r>
              <a:rPr lang="es-ES" dirty="0"/>
              <a:t> </a:t>
            </a:r>
            <a:r>
              <a:rPr lang="es-ES" dirty="0" err="1"/>
              <a:t>Invest</a:t>
            </a:r>
            <a:r>
              <a:rPr lang="es-ES" dirty="0"/>
              <a:t> </a:t>
            </a:r>
            <a:r>
              <a:rPr lang="es-ES" dirty="0" err="1"/>
              <a:t>Arterioscl</a:t>
            </a:r>
            <a:r>
              <a:rPr lang="es-ES" dirty="0"/>
              <a:t>. 2011:23 (</a:t>
            </a:r>
            <a:r>
              <a:rPr lang="es-ES" dirty="0" err="1"/>
              <a:t>Supl</a:t>
            </a:r>
            <a:r>
              <a:rPr lang="es-ES" dirty="0"/>
              <a:t> 2):9-26</a:t>
            </a:r>
          </a:p>
          <a:p>
            <a:endParaRPr lang="es-ES" dirty="0"/>
          </a:p>
        </p:txBody>
      </p:sp>
    </p:spTree>
    <p:extLst>
      <p:ext uri="{BB962C8B-B14F-4D97-AF65-F5344CB8AC3E}">
        <p14:creationId xmlns:p14="http://schemas.microsoft.com/office/powerpoint/2010/main" val="662493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4490" y="764704"/>
            <a:ext cx="3456384" cy="604800"/>
          </a:xfrm>
        </p:spPr>
        <p:txBody>
          <a:bodyPr/>
          <a:lstStyle/>
          <a:p>
            <a:r>
              <a:rPr lang="en-US" altLang="es-ES" sz="2000" dirty="0" err="1">
                <a:solidFill>
                  <a:srgbClr val="C00000"/>
                </a:solidFill>
              </a:rPr>
              <a:t>Atorvastatina</a:t>
            </a:r>
            <a:r>
              <a:rPr lang="en-US" altLang="es-ES" sz="2000" dirty="0">
                <a:solidFill>
                  <a:srgbClr val="C00000"/>
                </a:solidFill>
              </a:rPr>
              <a:t> </a:t>
            </a:r>
            <a:r>
              <a:rPr lang="en-US" altLang="es-ES" sz="2000" dirty="0" err="1">
                <a:solidFill>
                  <a:srgbClr val="C00000"/>
                </a:solidFill>
              </a:rPr>
              <a:t>incrementa</a:t>
            </a:r>
            <a:r>
              <a:rPr lang="en-US" altLang="es-ES" sz="2000" dirty="0">
                <a:solidFill>
                  <a:srgbClr val="C00000"/>
                </a:solidFill>
              </a:rPr>
              <a:t> la </a:t>
            </a:r>
            <a:r>
              <a:rPr lang="en-US" altLang="es-ES" sz="2000" dirty="0" err="1">
                <a:solidFill>
                  <a:srgbClr val="C00000"/>
                </a:solidFill>
              </a:rPr>
              <a:t>expresión</a:t>
            </a:r>
            <a:r>
              <a:rPr lang="en-US" altLang="es-ES" sz="2000" dirty="0">
                <a:solidFill>
                  <a:srgbClr val="C00000"/>
                </a:solidFill>
              </a:rPr>
              <a:t> de </a:t>
            </a:r>
            <a:r>
              <a:rPr lang="en-US" altLang="es-ES" sz="2000" dirty="0" smtClean="0">
                <a:solidFill>
                  <a:srgbClr val="C00000"/>
                </a:solidFill>
              </a:rPr>
              <a:t>NPC1-L1 </a:t>
            </a:r>
            <a:r>
              <a:rPr lang="en-US" altLang="es-ES" sz="2000" dirty="0">
                <a:solidFill>
                  <a:srgbClr val="C00000"/>
                </a:solidFill>
              </a:rPr>
              <a:t>y </a:t>
            </a:r>
            <a:r>
              <a:rPr lang="en-US" altLang="es-ES" sz="2000" dirty="0" smtClean="0">
                <a:solidFill>
                  <a:srgbClr val="C00000"/>
                </a:solidFill>
              </a:rPr>
              <a:t>PCSK9</a:t>
            </a:r>
            <a:endParaRPr lang="es-ES_tradnl" sz="2000" dirty="0">
              <a:solidFill>
                <a:srgbClr val="C00000"/>
              </a:solidFill>
            </a:endParaRPr>
          </a:p>
        </p:txBody>
      </p:sp>
      <p:sp>
        <p:nvSpPr>
          <p:cNvPr id="4" name="Marcador de texto 3"/>
          <p:cNvSpPr>
            <a:spLocks noGrp="1"/>
          </p:cNvSpPr>
          <p:nvPr>
            <p:ph type="body" sz="quarter" idx="10"/>
          </p:nvPr>
        </p:nvSpPr>
        <p:spPr>
          <a:xfrm>
            <a:off x="2452662" y="5715016"/>
            <a:ext cx="9535637" cy="570751"/>
          </a:xfrm>
        </p:spPr>
        <p:txBody>
          <a:bodyPr>
            <a:noAutofit/>
          </a:bodyPr>
          <a:lstStyle/>
          <a:p>
            <a:r>
              <a:rPr lang="en-US" sz="1200" dirty="0">
                <a:solidFill>
                  <a:schemeClr val="accent3"/>
                </a:solidFill>
              </a:rPr>
              <a:t>M. </a:t>
            </a:r>
            <a:r>
              <a:rPr lang="en-US" sz="1200" dirty="0" err="1">
                <a:solidFill>
                  <a:schemeClr val="accent3"/>
                </a:solidFill>
              </a:rPr>
              <a:t>Pocoví</a:t>
            </a:r>
            <a:r>
              <a:rPr lang="en-US" sz="1200" dirty="0">
                <a:solidFill>
                  <a:schemeClr val="accent3"/>
                </a:solidFill>
              </a:rPr>
              <a:t>. </a:t>
            </a:r>
            <a:r>
              <a:rPr lang="en-US" sz="1200" dirty="0" err="1">
                <a:solidFill>
                  <a:schemeClr val="accent3"/>
                </a:solidFill>
              </a:rPr>
              <a:t>Clin</a:t>
            </a:r>
            <a:r>
              <a:rPr lang="en-US" sz="1200" dirty="0">
                <a:solidFill>
                  <a:schemeClr val="accent3"/>
                </a:solidFill>
              </a:rPr>
              <a:t> </a:t>
            </a:r>
            <a:r>
              <a:rPr lang="en-US" sz="1200" dirty="0" err="1">
                <a:solidFill>
                  <a:schemeClr val="accent3"/>
                </a:solidFill>
              </a:rPr>
              <a:t>Investig</a:t>
            </a:r>
            <a:r>
              <a:rPr lang="en-US" sz="1200" dirty="0">
                <a:solidFill>
                  <a:schemeClr val="accent3"/>
                </a:solidFill>
              </a:rPr>
              <a:t> </a:t>
            </a:r>
            <a:r>
              <a:rPr lang="en-US" sz="1200" dirty="0" err="1">
                <a:solidFill>
                  <a:schemeClr val="accent3"/>
                </a:solidFill>
              </a:rPr>
              <a:t>Arterioscler</a:t>
            </a:r>
            <a:r>
              <a:rPr lang="en-US" sz="1200" dirty="0">
                <a:solidFill>
                  <a:schemeClr val="accent3"/>
                </a:solidFill>
              </a:rPr>
              <a:t>. 2016;28(2):79-81</a:t>
            </a:r>
          </a:p>
          <a:p>
            <a:r>
              <a:rPr lang="en-US" sz="1200" dirty="0">
                <a:solidFill>
                  <a:schemeClr val="accent3"/>
                </a:solidFill>
              </a:rPr>
              <a:t>AJ Tremblay et al. Journal of Lipid Research 2011; (52) 3: 3558-65</a:t>
            </a:r>
          </a:p>
          <a:p>
            <a:endParaRPr lang="es-ES_tradnl" dirty="0">
              <a:solidFill>
                <a:schemeClr val="accent3"/>
              </a:solidFill>
            </a:endParaRPr>
          </a:p>
        </p:txBody>
      </p:sp>
      <p:graphicFrame>
        <p:nvGraphicFramePr>
          <p:cNvPr id="8" name="3 Gráfico"/>
          <p:cNvGraphicFramePr>
            <a:graphicFrameLocks/>
          </p:cNvGraphicFramePr>
          <p:nvPr>
            <p:extLst>
              <p:ext uri="{D42A27DB-BD31-4B8C-83A1-F6EECF244321}">
                <p14:modId xmlns:p14="http://schemas.microsoft.com/office/powerpoint/2010/main" val="2789169009"/>
              </p:ext>
            </p:extLst>
          </p:nvPr>
        </p:nvGraphicFramePr>
        <p:xfrm>
          <a:off x="6672064" y="1588940"/>
          <a:ext cx="5097118" cy="3680119"/>
        </p:xfrm>
        <a:graphic>
          <a:graphicData uri="http://schemas.openxmlformats.org/presentationml/2006/ole">
            <mc:AlternateContent xmlns:mc="http://schemas.openxmlformats.org/markup-compatibility/2006">
              <mc:Choice xmlns:v="urn:schemas-microsoft-com:vml" Requires="v">
                <p:oleObj spid="_x0000_s2076" name="Hoja de cálculo" r:id="rId3" imgW="7696088" imgH="4934062" progId="Excel.Sheet.8">
                  <p:embed/>
                </p:oleObj>
              </mc:Choice>
              <mc:Fallback>
                <p:oleObj name="Hoja de cálculo" r:id="rId3" imgW="7696088" imgH="4934062" progId="Excel.Sheet.8">
                  <p:embed/>
                  <p:pic>
                    <p:nvPicPr>
                      <p:cNvPr id="0"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4" y="1588940"/>
                        <a:ext cx="5097118" cy="3680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4845" y="2770031"/>
            <a:ext cx="836136" cy="58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upload.wikimedia.org/wikipedia/commons/f/fd/Protein_PCSK9_PDB_2p4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6830" y="3954823"/>
            <a:ext cx="808088" cy="6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9399397" y="5250112"/>
            <a:ext cx="1043836" cy="461665"/>
          </a:xfrm>
          <a:prstGeom prst="rect">
            <a:avLst/>
          </a:prstGeom>
        </p:spPr>
        <p:txBody>
          <a:bodyPr wrap="square">
            <a:spAutoFit/>
          </a:bodyPr>
          <a:lstStyle/>
          <a:p>
            <a:pPr algn="ctr"/>
            <a:r>
              <a:rPr lang="es-ES_tradnl" sz="1200" dirty="0" err="1">
                <a:solidFill>
                  <a:srgbClr val="004586"/>
                </a:solidFill>
              </a:rPr>
              <a:t>Niemann</a:t>
            </a:r>
            <a:r>
              <a:rPr lang="es-ES_tradnl" sz="1200" dirty="0">
                <a:solidFill>
                  <a:srgbClr val="004586"/>
                </a:solidFill>
              </a:rPr>
              <a:t>-Pick C1-like 1</a:t>
            </a:r>
          </a:p>
        </p:txBody>
      </p:sp>
      <p:sp>
        <p:nvSpPr>
          <p:cNvPr id="12" name="Rectángulo 11"/>
          <p:cNvSpPr/>
          <p:nvPr/>
        </p:nvSpPr>
        <p:spPr>
          <a:xfrm>
            <a:off x="10368233" y="5234681"/>
            <a:ext cx="1562268" cy="461665"/>
          </a:xfrm>
          <a:prstGeom prst="rect">
            <a:avLst/>
          </a:prstGeom>
        </p:spPr>
        <p:txBody>
          <a:bodyPr wrap="square">
            <a:spAutoFit/>
          </a:bodyPr>
          <a:lstStyle/>
          <a:p>
            <a:pPr algn="ctr"/>
            <a:r>
              <a:rPr lang="es-ES_tradnl" sz="1200" dirty="0" err="1" smtClean="0">
                <a:solidFill>
                  <a:srgbClr val="004586"/>
                </a:solidFill>
              </a:rPr>
              <a:t>Proprotein</a:t>
            </a:r>
            <a:r>
              <a:rPr lang="es-ES_tradnl" sz="1200" dirty="0" smtClean="0">
                <a:solidFill>
                  <a:srgbClr val="004586"/>
                </a:solidFill>
              </a:rPr>
              <a:t> </a:t>
            </a:r>
            <a:r>
              <a:rPr lang="es-ES_tradnl" sz="1200" dirty="0" err="1">
                <a:solidFill>
                  <a:srgbClr val="004586"/>
                </a:solidFill>
              </a:rPr>
              <a:t>convertase</a:t>
            </a:r>
            <a:r>
              <a:rPr lang="es-ES_tradnl" sz="1200" dirty="0">
                <a:solidFill>
                  <a:srgbClr val="004586"/>
                </a:solidFill>
              </a:rPr>
              <a:t> </a:t>
            </a:r>
            <a:r>
              <a:rPr lang="es-ES_tradnl" sz="1200" dirty="0" err="1">
                <a:solidFill>
                  <a:srgbClr val="004586"/>
                </a:solidFill>
              </a:rPr>
              <a:t>subtilisin</a:t>
            </a:r>
            <a:r>
              <a:rPr lang="es-ES_tradnl" sz="1200" dirty="0">
                <a:solidFill>
                  <a:srgbClr val="004586"/>
                </a:solidFill>
              </a:rPr>
              <a:t> kexin-9</a:t>
            </a:r>
          </a:p>
        </p:txBody>
      </p:sp>
      <p:sp>
        <p:nvSpPr>
          <p:cNvPr id="13" name="Rectangle 73"/>
          <p:cNvSpPr txBox="1">
            <a:spLocks noChangeArrowheads="1"/>
          </p:cNvSpPr>
          <p:nvPr/>
        </p:nvSpPr>
        <p:spPr bwMode="auto">
          <a:xfrm>
            <a:off x="609600" y="159904"/>
            <a:ext cx="10972800" cy="604800"/>
          </a:xfrm>
          <a:prstGeom prst="rect">
            <a:avLst/>
          </a:prstGeom>
          <a:noFill/>
          <a:ln w="9525">
            <a:noFill/>
            <a:miter lim="800000"/>
            <a:headEnd/>
            <a:tailEnd/>
          </a:ln>
          <a:effectLst>
            <a:prstShdw prst="shdw17" dist="17961" dir="2700000">
              <a:schemeClr val="bg2"/>
            </a:prstShdw>
          </a:effectLst>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r>
              <a:rPr lang="es-ES_tradnl" dirty="0" smtClean="0">
                <a:solidFill>
                  <a:schemeClr val="tx1">
                    <a:lumMod val="50000"/>
                  </a:schemeClr>
                </a:solidFill>
              </a:rPr>
              <a:t>Estatinas y los i-PCSK9</a:t>
            </a:r>
            <a:endParaRPr lang="es-ES_tradnl" dirty="0">
              <a:solidFill>
                <a:schemeClr val="tx1">
                  <a:lumMod val="50000"/>
                </a:schemeClr>
              </a:solidFill>
            </a:endParaRPr>
          </a:p>
        </p:txBody>
      </p:sp>
      <p:sp>
        <p:nvSpPr>
          <p:cNvPr id="14" name="Marcador de contenido 2"/>
          <p:cNvSpPr>
            <a:spLocks noGrp="1"/>
          </p:cNvSpPr>
          <p:nvPr>
            <p:ph idx="1"/>
          </p:nvPr>
        </p:nvSpPr>
        <p:spPr>
          <a:xfrm>
            <a:off x="-194675" y="1192000"/>
            <a:ext cx="6531251" cy="4592024"/>
          </a:xfrm>
        </p:spPr>
        <p:txBody>
          <a:bodyPr>
            <a:normAutofit fontScale="92500" lnSpcReduction="10000"/>
          </a:bodyPr>
          <a:lstStyle/>
          <a:p>
            <a:pPr marL="542925" indent="0">
              <a:buNone/>
            </a:pPr>
            <a:r>
              <a:rPr lang="es-ES" dirty="0">
                <a:solidFill>
                  <a:schemeClr val="tx2"/>
                </a:solidFill>
              </a:rPr>
              <a:t>Al inhibir la PCSK9:</a:t>
            </a:r>
          </a:p>
          <a:p>
            <a:pPr>
              <a:buClr>
                <a:schemeClr val="tx2"/>
              </a:buClr>
              <a:buFont typeface="Wingdings" panose="05000000000000000000" pitchFamily="2" charset="2"/>
              <a:buChar char="v"/>
            </a:pPr>
            <a:r>
              <a:rPr lang="es-ES" dirty="0"/>
              <a:t>Disminuye la degradación del </a:t>
            </a:r>
            <a:r>
              <a:rPr lang="es-ES" dirty="0" smtClean="0"/>
              <a:t>r-LDL</a:t>
            </a:r>
            <a:r>
              <a:rPr lang="es-ES" dirty="0"/>
              <a:t>.</a:t>
            </a:r>
          </a:p>
          <a:p>
            <a:pPr>
              <a:buClr>
                <a:schemeClr val="tx2"/>
              </a:buClr>
              <a:buFont typeface="Wingdings" panose="05000000000000000000" pitchFamily="2" charset="2"/>
              <a:buChar char="v"/>
            </a:pPr>
            <a:r>
              <a:rPr lang="es-ES_tradnl" dirty="0"/>
              <a:t>Desciende la concentración plasmática de </a:t>
            </a:r>
            <a:r>
              <a:rPr lang="es-ES_tradnl" dirty="0" smtClean="0"/>
              <a:t>c-LDL</a:t>
            </a:r>
            <a:r>
              <a:rPr lang="es-ES_tradnl" dirty="0"/>
              <a:t>. </a:t>
            </a:r>
          </a:p>
          <a:p>
            <a:pPr marL="542925" indent="0">
              <a:buNone/>
            </a:pPr>
            <a:endParaRPr lang="es-ES_tradnl" dirty="0" smtClean="0"/>
          </a:p>
          <a:p>
            <a:pPr marL="542925" indent="0">
              <a:buNone/>
            </a:pPr>
            <a:r>
              <a:rPr lang="es-ES_tradnl" dirty="0" smtClean="0">
                <a:solidFill>
                  <a:schemeClr val="tx2"/>
                </a:solidFill>
              </a:rPr>
              <a:t>Al inhibir las estatinas la </a:t>
            </a:r>
            <a:r>
              <a:rPr lang="es-ES_tradnl" dirty="0">
                <a:solidFill>
                  <a:schemeClr val="tx2"/>
                </a:solidFill>
              </a:rPr>
              <a:t>síntesis de </a:t>
            </a:r>
            <a:r>
              <a:rPr lang="es-ES_tradnl" dirty="0" smtClean="0">
                <a:solidFill>
                  <a:schemeClr val="tx2"/>
                </a:solidFill>
              </a:rPr>
              <a:t>colesterol:</a:t>
            </a:r>
          </a:p>
          <a:p>
            <a:pPr>
              <a:buClr>
                <a:schemeClr val="tx2"/>
              </a:buClr>
              <a:buFont typeface="Wingdings" panose="05000000000000000000" pitchFamily="2" charset="2"/>
              <a:buChar char="v"/>
            </a:pPr>
            <a:r>
              <a:rPr lang="es-ES_tradnl" dirty="0" smtClean="0"/>
              <a:t>El </a:t>
            </a:r>
            <a:r>
              <a:rPr lang="es-ES_tradnl" dirty="0"/>
              <a:t>hepatocito aumenta </a:t>
            </a:r>
            <a:r>
              <a:rPr lang="es-ES_tradnl" dirty="0" smtClean="0"/>
              <a:t>la expresión </a:t>
            </a:r>
            <a:r>
              <a:rPr lang="es-ES_tradnl" dirty="0"/>
              <a:t>de </a:t>
            </a:r>
            <a:r>
              <a:rPr lang="es-ES_tradnl" dirty="0" smtClean="0"/>
              <a:t>PCSK9.</a:t>
            </a:r>
          </a:p>
          <a:p>
            <a:pPr>
              <a:buClr>
                <a:schemeClr val="tx2"/>
              </a:buClr>
              <a:buFont typeface="Wingdings" panose="05000000000000000000" pitchFamily="2" charset="2"/>
              <a:buChar char="v"/>
            </a:pPr>
            <a:r>
              <a:rPr lang="es-ES_tradnl" dirty="0" smtClean="0"/>
              <a:t>Se produce </a:t>
            </a:r>
            <a:r>
              <a:rPr lang="es-ES_tradnl" dirty="0"/>
              <a:t>un aumento de la </a:t>
            </a:r>
            <a:r>
              <a:rPr lang="es-ES_tradnl" dirty="0" smtClean="0"/>
              <a:t>degradación del r-LDL</a:t>
            </a:r>
            <a:r>
              <a:rPr lang="es-ES_tradnl" dirty="0" smtClean="0"/>
              <a:t>.</a:t>
            </a:r>
            <a:endParaRPr lang="es-ES_tradnl" dirty="0" smtClean="0"/>
          </a:p>
          <a:p>
            <a:pPr>
              <a:buClr>
                <a:schemeClr val="tx2"/>
              </a:buClr>
              <a:buFont typeface="Wingdings" panose="05000000000000000000" pitchFamily="2" charset="2"/>
              <a:buChar char="v"/>
            </a:pPr>
            <a:r>
              <a:rPr lang="es-ES_tradnl" dirty="0" smtClean="0"/>
              <a:t>Los individuos </a:t>
            </a:r>
            <a:r>
              <a:rPr lang="es-ES_tradnl" dirty="0"/>
              <a:t>con </a:t>
            </a:r>
            <a:r>
              <a:rPr lang="es-ES_tradnl" dirty="0" smtClean="0">
                <a:solidFill>
                  <a:schemeClr val="tx2"/>
                </a:solidFill>
              </a:rPr>
              <a:t>diabetes</a:t>
            </a:r>
            <a:r>
              <a:rPr lang="es-ES_tradnl" dirty="0" smtClean="0"/>
              <a:t> o síndrome metabólico presentan concentraciones </a:t>
            </a:r>
            <a:r>
              <a:rPr lang="es-ES_tradnl" dirty="0"/>
              <a:t>aumentadas </a:t>
            </a:r>
            <a:r>
              <a:rPr lang="es-ES_tradnl" dirty="0" smtClean="0"/>
              <a:t>de PCSK9.</a:t>
            </a:r>
          </a:p>
          <a:p>
            <a:pPr>
              <a:buClr>
                <a:schemeClr val="tx2"/>
              </a:buClr>
              <a:buFont typeface="Wingdings" panose="05000000000000000000" pitchFamily="2" charset="2"/>
              <a:buChar char="v"/>
            </a:pPr>
            <a:r>
              <a:rPr lang="es-ES" dirty="0" smtClean="0"/>
              <a:t>La insulina </a:t>
            </a:r>
            <a:r>
              <a:rPr lang="es-ES_tradnl" dirty="0" smtClean="0"/>
              <a:t>aumenta </a:t>
            </a:r>
            <a:r>
              <a:rPr lang="es-ES_tradnl" dirty="0"/>
              <a:t>la expresión de </a:t>
            </a:r>
            <a:r>
              <a:rPr lang="es-ES_tradnl" dirty="0" smtClean="0"/>
              <a:t>PCSK9.</a:t>
            </a:r>
          </a:p>
          <a:p>
            <a:endParaRPr lang="es-ES" sz="2000" dirty="0"/>
          </a:p>
        </p:txBody>
      </p:sp>
    </p:spTree>
    <p:extLst>
      <p:ext uri="{BB962C8B-B14F-4D97-AF65-F5344CB8AC3E}">
        <p14:creationId xmlns:p14="http://schemas.microsoft.com/office/powerpoint/2010/main" val="1665215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077" y="1132988"/>
            <a:ext cx="5249867" cy="4592024"/>
          </a:xfrm>
        </p:spPr>
        <p:txBody>
          <a:bodyPr>
            <a:noAutofit/>
          </a:bodyPr>
          <a:lstStyle/>
          <a:p>
            <a:pPr marL="0" indent="0">
              <a:buNone/>
            </a:pPr>
            <a:r>
              <a:rPr lang="es-ES" dirty="0" smtClean="0"/>
              <a:t>Los i-PCSK9 son beneficiosos </a:t>
            </a:r>
            <a:r>
              <a:rPr lang="es-ES" dirty="0"/>
              <a:t>para conseguir los objetivos terapéuticos y la reducción de la ECV en sujetos </a:t>
            </a:r>
            <a:r>
              <a:rPr lang="es-ES" dirty="0">
                <a:solidFill>
                  <a:srgbClr val="C00000"/>
                </a:solidFill>
              </a:rPr>
              <a:t>con RCV alto o muy alto en  tratamiento con estatinas y asociaciones con ezetimiba o </a:t>
            </a:r>
            <a:r>
              <a:rPr lang="es-ES" dirty="0" smtClean="0">
                <a:solidFill>
                  <a:srgbClr val="C00000"/>
                </a:solidFill>
              </a:rPr>
              <a:t>resinas:</a:t>
            </a:r>
          </a:p>
          <a:p>
            <a:pPr marL="342900" indent="-342900">
              <a:buClr>
                <a:schemeClr val="tx2"/>
              </a:buClr>
              <a:buFont typeface="Wingdings" panose="05000000000000000000" pitchFamily="2" charset="2"/>
              <a:buChar char="v"/>
            </a:pPr>
            <a:r>
              <a:rPr lang="es-ES" dirty="0"/>
              <a:t>En sujetos </a:t>
            </a:r>
            <a:r>
              <a:rPr lang="es-ES" dirty="0">
                <a:solidFill>
                  <a:srgbClr val="C00000"/>
                </a:solidFill>
              </a:rPr>
              <a:t>con hipercolesterolemia familiar</a:t>
            </a:r>
            <a:r>
              <a:rPr lang="es-ES" b="1" dirty="0"/>
              <a:t> </a:t>
            </a:r>
            <a:r>
              <a:rPr lang="es-ES" dirty="0"/>
              <a:t>resistentes al tratamiento.</a:t>
            </a:r>
            <a:endParaRPr lang="es-ES_tradnl" dirty="0"/>
          </a:p>
          <a:p>
            <a:pPr marL="342900" indent="-342900">
              <a:buClr>
                <a:schemeClr val="tx2"/>
              </a:buClr>
              <a:buFont typeface="Wingdings" panose="05000000000000000000" pitchFamily="2" charset="2"/>
              <a:buChar char="v"/>
            </a:pPr>
            <a:r>
              <a:rPr lang="es-ES" dirty="0" smtClean="0"/>
              <a:t>No consigan </a:t>
            </a:r>
            <a:r>
              <a:rPr lang="es-ES" dirty="0"/>
              <a:t>los objetivos propuestos de </a:t>
            </a:r>
            <a:r>
              <a:rPr lang="es-ES" dirty="0" smtClean="0"/>
              <a:t>c-LDL.</a:t>
            </a:r>
          </a:p>
          <a:p>
            <a:pPr marL="342900" indent="-342900">
              <a:buClr>
                <a:schemeClr val="tx2"/>
              </a:buClr>
              <a:buFont typeface="Wingdings" panose="05000000000000000000" pitchFamily="2" charset="2"/>
              <a:buChar char="v"/>
            </a:pPr>
            <a:r>
              <a:rPr lang="es-ES" dirty="0" smtClean="0"/>
              <a:t>No toleren estatinas o dosis altas de estatinas.</a:t>
            </a:r>
          </a:p>
        </p:txBody>
      </p:sp>
      <p:sp>
        <p:nvSpPr>
          <p:cNvPr id="4" name="Marcador de texto 3"/>
          <p:cNvSpPr>
            <a:spLocks noGrp="1"/>
          </p:cNvSpPr>
          <p:nvPr>
            <p:ph type="body" sz="quarter" idx="10"/>
          </p:nvPr>
        </p:nvSpPr>
        <p:spPr>
          <a:xfrm>
            <a:off x="359825" y="5817274"/>
            <a:ext cx="11582443" cy="295162"/>
          </a:xfrm>
        </p:spPr>
        <p:txBody>
          <a:bodyPr>
            <a:normAutofit/>
          </a:bodyPr>
          <a:lstStyle/>
          <a:p>
            <a:r>
              <a:rPr lang="es-ES" sz="1200" i="0" dirty="0" smtClean="0">
                <a:solidFill>
                  <a:srgbClr val="808080"/>
                </a:solidFill>
              </a:rPr>
              <a:t>L </a:t>
            </a:r>
            <a:r>
              <a:rPr lang="es-ES" sz="1200" i="0" dirty="0" err="1" smtClean="0">
                <a:solidFill>
                  <a:srgbClr val="808080"/>
                </a:solidFill>
              </a:rPr>
              <a:t>Masana</a:t>
            </a:r>
            <a:r>
              <a:rPr lang="es-ES" sz="1200" i="0" dirty="0" smtClean="0">
                <a:solidFill>
                  <a:srgbClr val="808080"/>
                </a:solidFill>
              </a:rPr>
              <a:t> et al. Documento Consenso de la SEA sobre indicaciones i-PCSK9. </a:t>
            </a:r>
            <a:r>
              <a:rPr lang="es-ES" sz="1200" i="0" dirty="0" err="1" smtClean="0">
                <a:solidFill>
                  <a:srgbClr val="808080"/>
                </a:solidFill>
              </a:rPr>
              <a:t>Clin</a:t>
            </a:r>
            <a:r>
              <a:rPr lang="es-ES" sz="1200" i="0" dirty="0" smtClean="0">
                <a:solidFill>
                  <a:srgbClr val="808080"/>
                </a:solidFill>
              </a:rPr>
              <a:t> </a:t>
            </a:r>
            <a:r>
              <a:rPr lang="es-ES" sz="1200" i="0" dirty="0" err="1" smtClean="0">
                <a:solidFill>
                  <a:srgbClr val="808080"/>
                </a:solidFill>
              </a:rPr>
              <a:t>Investig</a:t>
            </a:r>
            <a:r>
              <a:rPr lang="es-ES" sz="1200" i="0" dirty="0" smtClean="0">
                <a:solidFill>
                  <a:srgbClr val="808080"/>
                </a:solidFill>
              </a:rPr>
              <a:t> </a:t>
            </a:r>
            <a:r>
              <a:rPr lang="es-ES" sz="1200" i="0" dirty="0" err="1" smtClean="0">
                <a:solidFill>
                  <a:srgbClr val="808080"/>
                </a:solidFill>
              </a:rPr>
              <a:t>Arterioscl</a:t>
            </a:r>
            <a:r>
              <a:rPr lang="es-ES" sz="1200" i="0" dirty="0" smtClean="0">
                <a:solidFill>
                  <a:srgbClr val="808080"/>
                </a:solidFill>
              </a:rPr>
              <a:t> 2016</a:t>
            </a:r>
            <a:endParaRPr lang="es-ES_tradnl" sz="1200" i="0" dirty="0">
              <a:solidFill>
                <a:srgbClr val="80808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252925911"/>
              </p:ext>
            </p:extLst>
          </p:nvPr>
        </p:nvGraphicFramePr>
        <p:xfrm>
          <a:off x="5807968" y="1196936"/>
          <a:ext cx="6192688" cy="4450080"/>
        </p:xfrm>
        <a:graphic>
          <a:graphicData uri="http://schemas.openxmlformats.org/drawingml/2006/table">
            <a:tbl>
              <a:tblPr firstRow="1" bandRow="1">
                <a:tableStyleId>{5C22544A-7EE6-4342-B048-85BDC9FD1C3A}</a:tableStyleId>
              </a:tblPr>
              <a:tblGrid>
                <a:gridCol w="3890279"/>
                <a:gridCol w="2302409"/>
              </a:tblGrid>
              <a:tr h="370840">
                <a:tc>
                  <a:txBody>
                    <a:bodyPr/>
                    <a:lstStyle/>
                    <a:p>
                      <a:pPr algn="ctr"/>
                      <a:r>
                        <a:rPr lang="es-ES" dirty="0" smtClean="0"/>
                        <a:t>Condición clínica</a:t>
                      </a:r>
                      <a:endParaRPr lang="es-ES_tradnl" dirty="0"/>
                    </a:p>
                  </a:txBody>
                  <a:tcPr anchor="ctr" anchorCtr="1"/>
                </a:tc>
                <a:tc>
                  <a:txBody>
                    <a:bodyPr/>
                    <a:lstStyle/>
                    <a:p>
                      <a:pPr algn="ctr"/>
                      <a:r>
                        <a:rPr lang="es-ES" sz="1600" dirty="0" smtClean="0"/>
                        <a:t>C-LDL tras dosis máxima Estatina + EZ</a:t>
                      </a:r>
                      <a:endParaRPr lang="es-ES_tradnl" sz="1600" dirty="0"/>
                    </a:p>
                  </a:txBody>
                  <a:tcPr anchor="ctr" anchorCtr="1"/>
                </a:tc>
              </a:tr>
              <a:tr h="370840">
                <a:tc>
                  <a:txBody>
                    <a:bodyPr/>
                    <a:lstStyle/>
                    <a:p>
                      <a:pPr algn="ctr"/>
                      <a:r>
                        <a:rPr lang="es-ES" sz="2000" dirty="0" smtClean="0">
                          <a:solidFill>
                            <a:schemeClr val="accent1"/>
                          </a:solidFill>
                        </a:rPr>
                        <a:t>HF </a:t>
                      </a:r>
                      <a:r>
                        <a:rPr lang="es-ES" sz="2000" dirty="0" err="1" smtClean="0">
                          <a:solidFill>
                            <a:schemeClr val="accent1"/>
                          </a:solidFill>
                        </a:rPr>
                        <a:t>heterocigota</a:t>
                      </a:r>
                      <a:r>
                        <a:rPr lang="es-ES" sz="2000" dirty="0" smtClean="0">
                          <a:solidFill>
                            <a:schemeClr val="accent1"/>
                          </a:solidFill>
                        </a:rPr>
                        <a:t> bajo RCV</a:t>
                      </a:r>
                      <a:endParaRPr lang="es-ES_tradnl" sz="2000" dirty="0">
                        <a:solidFill>
                          <a:schemeClr val="accent1"/>
                        </a:solidFill>
                      </a:endParaRPr>
                    </a:p>
                  </a:txBody>
                  <a:tcPr/>
                </a:tc>
                <a:tc>
                  <a:txBody>
                    <a:bodyPr/>
                    <a:lstStyle/>
                    <a:p>
                      <a:pPr algn="ctr"/>
                      <a:r>
                        <a:rPr lang="es-ES" sz="2000" dirty="0" smtClean="0">
                          <a:solidFill>
                            <a:schemeClr val="accent1"/>
                          </a:solidFill>
                        </a:rPr>
                        <a:t>&gt; 160</a:t>
                      </a:r>
                      <a:endParaRPr lang="es-ES_tradnl" sz="2000" dirty="0">
                        <a:solidFill>
                          <a:schemeClr val="accent1"/>
                        </a:solidFill>
                      </a:endParaRPr>
                    </a:p>
                  </a:txBody>
                  <a:tcPr/>
                </a:tc>
              </a:tr>
              <a:tr h="370840">
                <a:tc>
                  <a:txBody>
                    <a:bodyPr/>
                    <a:lstStyle/>
                    <a:p>
                      <a:pPr algn="ctr"/>
                      <a:r>
                        <a:rPr lang="es-ES" sz="2000" dirty="0" smtClean="0">
                          <a:solidFill>
                            <a:schemeClr val="accent1"/>
                          </a:solidFill>
                        </a:rPr>
                        <a:t>HF </a:t>
                      </a:r>
                      <a:r>
                        <a:rPr lang="es-ES" sz="2000" dirty="0" err="1" smtClean="0">
                          <a:solidFill>
                            <a:schemeClr val="accent1"/>
                          </a:solidFill>
                        </a:rPr>
                        <a:t>heterocigota</a:t>
                      </a:r>
                      <a:endParaRPr lang="es-ES_tradnl" sz="2000" dirty="0">
                        <a:solidFill>
                          <a:schemeClr val="accent1"/>
                        </a:solidFill>
                      </a:endParaRPr>
                    </a:p>
                  </a:txBody>
                  <a:tcPr/>
                </a:tc>
                <a:tc>
                  <a:txBody>
                    <a:bodyPr/>
                    <a:lstStyle/>
                    <a:p>
                      <a:pPr algn="ctr"/>
                      <a:r>
                        <a:rPr lang="es-ES" sz="2000" dirty="0" smtClean="0">
                          <a:solidFill>
                            <a:schemeClr val="accent1"/>
                          </a:solidFill>
                        </a:rPr>
                        <a:t>&gt; 130</a:t>
                      </a:r>
                      <a:endParaRPr lang="es-ES_tradnl" sz="2000" dirty="0">
                        <a:solidFill>
                          <a:schemeClr val="accent1"/>
                        </a:solidFill>
                      </a:endParaRPr>
                    </a:p>
                  </a:txBody>
                  <a:tcPr/>
                </a:tc>
              </a:tr>
              <a:tr h="370840">
                <a:tc>
                  <a:txBody>
                    <a:bodyPr/>
                    <a:lstStyle/>
                    <a:p>
                      <a:pPr algn="ctr"/>
                      <a:r>
                        <a:rPr lang="es-ES" sz="2000" dirty="0" smtClean="0">
                          <a:solidFill>
                            <a:schemeClr val="accent1"/>
                          </a:solidFill>
                        </a:rPr>
                        <a:t>HF </a:t>
                      </a:r>
                      <a:r>
                        <a:rPr lang="es-ES" sz="2000" dirty="0" err="1" smtClean="0">
                          <a:solidFill>
                            <a:schemeClr val="accent1"/>
                          </a:solidFill>
                        </a:rPr>
                        <a:t>heterocigota</a:t>
                      </a:r>
                      <a:r>
                        <a:rPr lang="es-ES" sz="2000" dirty="0" smtClean="0">
                          <a:solidFill>
                            <a:schemeClr val="accent1"/>
                          </a:solidFill>
                        </a:rPr>
                        <a:t> + ECV</a:t>
                      </a:r>
                      <a:endParaRPr lang="es-ES_tradnl" sz="2000" dirty="0">
                        <a:solidFill>
                          <a:schemeClr val="accent1"/>
                        </a:solidFill>
                      </a:endParaRPr>
                    </a:p>
                  </a:txBody>
                  <a:tcPr/>
                </a:tc>
                <a:tc>
                  <a:txBody>
                    <a:bodyPr/>
                    <a:lstStyle/>
                    <a:p>
                      <a:pPr algn="ctr"/>
                      <a:r>
                        <a:rPr lang="es-ES" sz="2000" dirty="0" smtClean="0">
                          <a:solidFill>
                            <a:srgbClr val="C00000"/>
                          </a:solidFill>
                        </a:rPr>
                        <a:t>&gt; 100</a:t>
                      </a:r>
                      <a:endParaRPr lang="es-ES_tradnl" sz="2000" dirty="0">
                        <a:solidFill>
                          <a:srgbClr val="C00000"/>
                        </a:solidFill>
                      </a:endParaRPr>
                    </a:p>
                  </a:txBody>
                  <a:tcPr/>
                </a:tc>
              </a:tr>
              <a:tr h="370840">
                <a:tc>
                  <a:txBody>
                    <a:bodyPr/>
                    <a:lstStyle/>
                    <a:p>
                      <a:pPr algn="ctr"/>
                      <a:r>
                        <a:rPr lang="es-ES" sz="2000" dirty="0" smtClean="0">
                          <a:solidFill>
                            <a:schemeClr val="accent1"/>
                          </a:solidFill>
                        </a:rPr>
                        <a:t>HF homocigota </a:t>
                      </a:r>
                      <a:endParaRPr lang="es-ES_tradnl" sz="2000" dirty="0">
                        <a:solidFill>
                          <a:schemeClr val="accent1"/>
                        </a:solidFill>
                      </a:endParaRPr>
                    </a:p>
                  </a:txBody>
                  <a:tcPr/>
                </a:tc>
                <a:tc>
                  <a:txBody>
                    <a:bodyPr/>
                    <a:lstStyle/>
                    <a:p>
                      <a:pPr algn="ctr"/>
                      <a:r>
                        <a:rPr lang="es-ES" sz="2000" dirty="0" smtClean="0">
                          <a:solidFill>
                            <a:srgbClr val="C00000"/>
                          </a:solidFill>
                        </a:rPr>
                        <a:t>&gt; 100</a:t>
                      </a:r>
                      <a:endParaRPr lang="es-ES_tradnl" sz="2000" dirty="0">
                        <a:solidFill>
                          <a:srgbClr val="C00000"/>
                        </a:solidFill>
                      </a:endParaRPr>
                    </a:p>
                  </a:txBody>
                  <a:tcPr/>
                </a:tc>
              </a:tr>
              <a:tr h="370840">
                <a:tc>
                  <a:txBody>
                    <a:bodyPr/>
                    <a:lstStyle/>
                    <a:p>
                      <a:pPr algn="ctr"/>
                      <a:r>
                        <a:rPr lang="es-ES" sz="2000" dirty="0" smtClean="0">
                          <a:solidFill>
                            <a:schemeClr val="accent1"/>
                          </a:solidFill>
                        </a:rPr>
                        <a:t>ECV estable</a:t>
                      </a:r>
                      <a:endParaRPr lang="es-ES_tradnl" sz="2000" dirty="0">
                        <a:solidFill>
                          <a:schemeClr val="accent1"/>
                        </a:solidFill>
                      </a:endParaRPr>
                    </a:p>
                  </a:txBody>
                  <a:tcPr/>
                </a:tc>
                <a:tc>
                  <a:txBody>
                    <a:bodyPr/>
                    <a:lstStyle/>
                    <a:p>
                      <a:pPr algn="ctr"/>
                      <a:r>
                        <a:rPr lang="es-ES" sz="2000" dirty="0" smtClean="0">
                          <a:solidFill>
                            <a:schemeClr val="accent1"/>
                          </a:solidFill>
                        </a:rPr>
                        <a:t>&gt; 130</a:t>
                      </a:r>
                      <a:endParaRPr lang="es-ES_tradnl" sz="2000" dirty="0">
                        <a:solidFill>
                          <a:schemeClr val="accent1"/>
                        </a:solidFill>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chemeClr val="accent1"/>
                          </a:solidFill>
                        </a:rPr>
                        <a:t>ECV inestable o SCA</a:t>
                      </a:r>
                      <a:endParaRPr lang="es-ES_tradnl" sz="2000" dirty="0">
                        <a:solidFill>
                          <a:schemeClr val="accent1"/>
                        </a:solidFill>
                      </a:endParaRPr>
                    </a:p>
                  </a:txBody>
                  <a:tcPr/>
                </a:tc>
                <a:tc>
                  <a:txBody>
                    <a:bodyPr/>
                    <a:lstStyle/>
                    <a:p>
                      <a:pPr algn="ctr"/>
                      <a:r>
                        <a:rPr lang="es-ES" sz="2000" dirty="0" smtClean="0">
                          <a:solidFill>
                            <a:srgbClr val="C00000"/>
                          </a:solidFill>
                        </a:rPr>
                        <a:t>&gt; 100</a:t>
                      </a:r>
                      <a:endParaRPr lang="es-ES_tradnl" sz="2000" dirty="0">
                        <a:solidFill>
                          <a:srgbClr val="C00000"/>
                        </a:solidFill>
                      </a:endParaRPr>
                    </a:p>
                  </a:txBody>
                  <a:tcPr/>
                </a:tc>
              </a:tr>
              <a:tr h="370840">
                <a:tc>
                  <a:txBody>
                    <a:bodyPr/>
                    <a:lstStyle/>
                    <a:p>
                      <a:pPr algn="ctr"/>
                      <a:r>
                        <a:rPr lang="es-ES" sz="2000" dirty="0" smtClean="0">
                          <a:solidFill>
                            <a:schemeClr val="accent1"/>
                          </a:solidFill>
                        </a:rPr>
                        <a:t>ECV + DM o </a:t>
                      </a:r>
                      <a:r>
                        <a:rPr lang="es-ES" sz="2000" dirty="0" err="1" smtClean="0">
                          <a:solidFill>
                            <a:schemeClr val="accent1"/>
                          </a:solidFill>
                        </a:rPr>
                        <a:t>Lp</a:t>
                      </a:r>
                      <a:r>
                        <a:rPr lang="es-ES" sz="2000" dirty="0" smtClean="0">
                          <a:solidFill>
                            <a:schemeClr val="accent1"/>
                          </a:solidFill>
                        </a:rPr>
                        <a:t>(a)&gt; 100 mg/dl</a:t>
                      </a:r>
                      <a:endParaRPr lang="es-ES_tradnl" sz="2000" dirty="0">
                        <a:solidFill>
                          <a:schemeClr val="accent1"/>
                        </a:solidFill>
                      </a:endParaRPr>
                    </a:p>
                  </a:txBody>
                  <a:tcPr/>
                </a:tc>
                <a:tc>
                  <a:txBody>
                    <a:bodyPr/>
                    <a:lstStyle/>
                    <a:p>
                      <a:pPr algn="ctr"/>
                      <a:r>
                        <a:rPr lang="es-ES" sz="2000" dirty="0" smtClean="0">
                          <a:solidFill>
                            <a:srgbClr val="C00000"/>
                          </a:solidFill>
                        </a:rPr>
                        <a:t>&gt; 100</a:t>
                      </a:r>
                      <a:endParaRPr lang="es-ES_tradnl" sz="2000" dirty="0">
                        <a:solidFill>
                          <a:srgbClr val="C00000"/>
                        </a:solidFill>
                      </a:endParaRPr>
                    </a:p>
                  </a:txBody>
                  <a:tcPr/>
                </a:tc>
              </a:tr>
              <a:tr h="370840">
                <a:tc>
                  <a:txBody>
                    <a:bodyPr/>
                    <a:lstStyle/>
                    <a:p>
                      <a:pPr algn="ctr"/>
                      <a:r>
                        <a:rPr lang="es-ES" sz="2000" dirty="0" smtClean="0">
                          <a:solidFill>
                            <a:schemeClr val="accent1"/>
                          </a:solidFill>
                        </a:rPr>
                        <a:t>DM + 2 FRCV / MA / ERC &gt; 3b</a:t>
                      </a:r>
                      <a:endParaRPr lang="es-ES_tradnl" sz="2000" dirty="0">
                        <a:solidFill>
                          <a:schemeClr val="accent1"/>
                        </a:solidFill>
                      </a:endParaRPr>
                    </a:p>
                  </a:txBody>
                  <a:tcPr/>
                </a:tc>
                <a:tc>
                  <a:txBody>
                    <a:bodyPr/>
                    <a:lstStyle/>
                    <a:p>
                      <a:pPr algn="ctr"/>
                      <a:r>
                        <a:rPr lang="es-ES" sz="2000" dirty="0" smtClean="0">
                          <a:solidFill>
                            <a:schemeClr val="accent1"/>
                          </a:solidFill>
                        </a:rPr>
                        <a:t>&gt; 130</a:t>
                      </a:r>
                      <a:endParaRPr lang="es-ES_tradnl" sz="2000" dirty="0">
                        <a:solidFill>
                          <a:schemeClr val="accent1"/>
                        </a:solidFill>
                      </a:endParaRPr>
                    </a:p>
                  </a:txBody>
                  <a:tcPr/>
                </a:tc>
              </a:tr>
              <a:tr h="370840">
                <a:tc>
                  <a:txBody>
                    <a:bodyPr/>
                    <a:lstStyle/>
                    <a:p>
                      <a:pPr algn="ctr"/>
                      <a:r>
                        <a:rPr lang="es-ES" sz="2000" dirty="0" smtClean="0">
                          <a:solidFill>
                            <a:schemeClr val="accent1"/>
                          </a:solidFill>
                        </a:rPr>
                        <a:t>Pacientes intolerantes a estatinas</a:t>
                      </a:r>
                      <a:endParaRPr lang="es-ES_tradnl" sz="2000" dirty="0">
                        <a:solidFill>
                          <a:schemeClr val="accent1"/>
                        </a:solidFill>
                      </a:endParaRPr>
                    </a:p>
                  </a:txBody>
                  <a:tcPr anchor="ctr" anchorCtr="1"/>
                </a:tc>
                <a:tc>
                  <a:txBody>
                    <a:bodyPr/>
                    <a:lstStyle/>
                    <a:p>
                      <a:pPr algn="ctr"/>
                      <a:r>
                        <a:rPr lang="es-ES" sz="2000" dirty="0" smtClean="0">
                          <a:solidFill>
                            <a:schemeClr val="accent1"/>
                          </a:solidFill>
                        </a:rPr>
                        <a:t>Anteriores</a:t>
                      </a:r>
                    </a:p>
                    <a:p>
                      <a:pPr algn="ctr"/>
                      <a:r>
                        <a:rPr lang="es-ES" sz="2000" dirty="0" smtClean="0">
                          <a:solidFill>
                            <a:schemeClr val="accent1"/>
                          </a:solidFill>
                        </a:rPr>
                        <a:t>o </a:t>
                      </a:r>
                      <a:r>
                        <a:rPr lang="es-ES" sz="2000" dirty="0" err="1" smtClean="0">
                          <a:solidFill>
                            <a:schemeClr val="accent1"/>
                          </a:solidFill>
                        </a:rPr>
                        <a:t>prev</a:t>
                      </a:r>
                      <a:r>
                        <a:rPr lang="es-ES" sz="2000" dirty="0" smtClean="0">
                          <a:solidFill>
                            <a:schemeClr val="accent1"/>
                          </a:solidFill>
                        </a:rPr>
                        <a:t>. 1ª LDL &gt; 190</a:t>
                      </a:r>
                      <a:endParaRPr lang="es-ES_tradnl" sz="2000" dirty="0">
                        <a:solidFill>
                          <a:schemeClr val="accent1"/>
                        </a:solidFill>
                      </a:endParaRPr>
                    </a:p>
                  </a:txBody>
                  <a:tcPr anchor="ctr" anchorCtr="1"/>
                </a:tc>
              </a:tr>
            </a:tbl>
          </a:graphicData>
        </a:graphic>
      </p:graphicFrame>
      <p:sp>
        <p:nvSpPr>
          <p:cNvPr id="7" name="Rectangle 73"/>
          <p:cNvSpPr>
            <a:spLocks noGrp="1" noChangeArrowheads="1"/>
          </p:cNvSpPr>
          <p:nvPr>
            <p:ph type="title"/>
          </p:nvPr>
        </p:nvSpPr>
        <p:spPr bwMode="auto">
          <a:prstGeom prst="rect">
            <a:avLst/>
          </a:prstGeom>
          <a:noFill/>
          <a:ln w="9525">
            <a:noFill/>
            <a:miter lim="800000"/>
            <a:headEnd/>
            <a:tailEnd/>
          </a:ln>
          <a:effectLst>
            <a:prstShdw prst="shdw17" dist="17961" dir="2700000">
              <a:schemeClr val="bg2"/>
            </a:prstShdw>
          </a:effectLst>
        </p:spPr>
        <p:txBody>
          <a:bodyPr anchor="ctr"/>
          <a:lstStyle/>
          <a:p>
            <a:pPr algn="ctr"/>
            <a:r>
              <a:rPr lang="es-ES_tradnl" sz="3200" b="1" dirty="0" smtClean="0">
                <a:solidFill>
                  <a:schemeClr val="tx1">
                    <a:lumMod val="50000"/>
                  </a:schemeClr>
                </a:solidFill>
              </a:rPr>
              <a:t>Estatinas y los i-PCSK9</a:t>
            </a:r>
            <a:endParaRPr lang="es-ES_tradnl" sz="3200" b="1" dirty="0">
              <a:solidFill>
                <a:schemeClr val="tx1">
                  <a:lumMod val="50000"/>
                </a:schemeClr>
              </a:solidFill>
            </a:endParaRPr>
          </a:p>
        </p:txBody>
      </p:sp>
    </p:spTree>
    <p:extLst>
      <p:ext uri="{BB962C8B-B14F-4D97-AF65-F5344CB8AC3E}">
        <p14:creationId xmlns:p14="http://schemas.microsoft.com/office/powerpoint/2010/main" val="3706312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normAutofit lnSpcReduction="10000"/>
          </a:bodyPr>
          <a:lstStyle/>
          <a:p>
            <a:endParaRPr lang="es-ES"/>
          </a:p>
        </p:txBody>
      </p:sp>
      <p:graphicFrame>
        <p:nvGraphicFramePr>
          <p:cNvPr id="4" name="Tabla 5"/>
          <p:cNvGraphicFramePr>
            <a:graphicFrameLocks noGrp="1"/>
          </p:cNvGraphicFramePr>
          <p:nvPr>
            <p:extLst>
              <p:ext uri="{D42A27DB-BD31-4B8C-83A1-F6EECF244321}">
                <p14:modId xmlns:p14="http://schemas.microsoft.com/office/powerpoint/2010/main" val="3252925911"/>
              </p:ext>
            </p:extLst>
          </p:nvPr>
        </p:nvGraphicFramePr>
        <p:xfrm>
          <a:off x="666712" y="829336"/>
          <a:ext cx="10644262" cy="5181600"/>
        </p:xfrm>
        <a:graphic>
          <a:graphicData uri="http://schemas.openxmlformats.org/drawingml/2006/table">
            <a:tbl>
              <a:tblPr firstRow="1" bandRow="1">
                <a:tableStyleId>{073A0DAA-6AF3-43AB-8588-CEC1D06C72B9}</a:tableStyleId>
              </a:tblPr>
              <a:tblGrid>
                <a:gridCol w="3095708"/>
                <a:gridCol w="3095708"/>
                <a:gridCol w="4452846"/>
              </a:tblGrid>
              <a:tr h="5572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u="none" strike="noStrike" cap="none" normalizeH="0" baseline="0" dirty="0" smtClean="0">
                          <a:ln>
                            <a:noFill/>
                          </a:ln>
                          <a:effectLst/>
                        </a:rPr>
                        <a:t>Recomendaciones sobre el uso de </a:t>
                      </a:r>
                      <a:r>
                        <a:rPr kumimoji="0" lang="es-ES" sz="1800" u="none" strike="noStrike" cap="none" normalizeH="0" baseline="0" dirty="0" err="1" smtClean="0">
                          <a:ln>
                            <a:noFill/>
                          </a:ln>
                          <a:effectLst/>
                        </a:rPr>
                        <a:t>hipolipemiantes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u="none" strike="noStrike" cap="none" normalizeH="0" baseline="0" dirty="0" smtClean="0">
                          <a:ln>
                            <a:noFill/>
                          </a:ln>
                          <a:effectLst/>
                        </a:rPr>
                        <a:t>Clase de recomendación</a:t>
                      </a:r>
                    </a:p>
                    <a:p>
                      <a:pPr algn="ctr"/>
                      <a:endParaRPr lang="es-ES_tradnl" dirty="0"/>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u="none" strike="noStrike" cap="none" normalizeH="0" baseline="0" dirty="0" smtClean="0">
                          <a:ln>
                            <a:noFill/>
                          </a:ln>
                          <a:effectLst/>
                        </a:rPr>
                        <a:t>Nivel de evidencia</a:t>
                      </a:r>
                      <a:endParaRPr kumimoji="0" lang="es-ES" sz="16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u="none" strike="noStrike" cap="none" normalizeH="0" baseline="0" dirty="0" smtClean="0">
                          <a:ln>
                            <a:noFill/>
                          </a:ln>
                          <a:solidFill>
                            <a:srgbClr val="004586"/>
                          </a:solidFill>
                          <a:effectLst/>
                        </a:rPr>
                        <a:t>Prescribir </a:t>
                      </a:r>
                      <a:r>
                        <a:rPr kumimoji="0" lang="es-ES" sz="1600" u="none" strike="noStrike" cap="none" normalizeH="0" baseline="0" dirty="0" err="1" smtClean="0">
                          <a:ln>
                            <a:noFill/>
                          </a:ln>
                          <a:solidFill>
                            <a:srgbClr val="C00000"/>
                          </a:solidFill>
                          <a:effectLst/>
                        </a:rPr>
                        <a:t>estatinas</a:t>
                      </a:r>
                      <a:r>
                        <a:rPr kumimoji="0" lang="es-ES" sz="1600" u="none" strike="noStrike" cap="none" normalizeH="0" baseline="0" dirty="0" smtClean="0">
                          <a:ln>
                            <a:noFill/>
                          </a:ln>
                          <a:solidFill>
                            <a:srgbClr val="004586"/>
                          </a:solidFill>
                          <a:effectLst/>
                        </a:rPr>
                        <a:t> hasta la </a:t>
                      </a:r>
                      <a:r>
                        <a:rPr kumimoji="0" lang="es-ES" sz="1600" u="none" strike="noStrike" cap="none" normalizeH="0" baseline="0" dirty="0" smtClean="0">
                          <a:ln>
                            <a:noFill/>
                          </a:ln>
                          <a:solidFill>
                            <a:srgbClr val="C00000"/>
                          </a:solidFill>
                          <a:effectLst/>
                        </a:rPr>
                        <a:t>dosis más alta recomendada</a:t>
                      </a:r>
                      <a:r>
                        <a:rPr kumimoji="0" lang="es-ES" sz="1600" u="none" strike="noStrike" cap="none" normalizeH="0" baseline="0" dirty="0" smtClean="0">
                          <a:ln>
                            <a:noFill/>
                          </a:ln>
                          <a:solidFill>
                            <a:srgbClr val="004586"/>
                          </a:solidFill>
                          <a:effectLst/>
                        </a:rPr>
                        <a:t> o la dosis más alta tolerada para alcanzar el nivel objetivo.</a:t>
                      </a:r>
                      <a:endPar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endParaRPr>
                    </a:p>
                  </a:txBody>
                  <a:tcPr/>
                </a:tc>
                <a:tc>
                  <a:txBody>
                    <a:bodyPr/>
                    <a:lstStyle/>
                    <a:p>
                      <a:pPr algn="ctr"/>
                      <a:r>
                        <a:rPr lang="es-ES_tradnl" sz="1800" dirty="0" smtClean="0">
                          <a:solidFill>
                            <a:srgbClr val="004586"/>
                          </a:solidFill>
                        </a:rPr>
                        <a:t>I</a:t>
                      </a:r>
                      <a:endParaRPr lang="es-ES_tradnl" sz="1800" dirty="0">
                        <a:solidFill>
                          <a:srgbClr val="004586"/>
                        </a:solidFill>
                      </a:endParaRPr>
                    </a:p>
                  </a:txBody>
                  <a:tcPr anchor="ctr"/>
                </a:tc>
                <a:tc>
                  <a:txBody>
                    <a:bodyPr/>
                    <a:lstStyle/>
                    <a:p>
                      <a:pPr algn="ctr"/>
                      <a:r>
                        <a:rPr lang="es-ES" sz="1800" dirty="0" smtClean="0">
                          <a:solidFill>
                            <a:srgbClr val="004586"/>
                          </a:solidFill>
                        </a:rPr>
                        <a:t>A</a:t>
                      </a:r>
                      <a:endParaRPr lang="es-ES_tradnl" sz="1800" dirty="0">
                        <a:solidFill>
                          <a:srgbClr val="004586"/>
                        </a:solidFill>
                      </a:endParaRPr>
                    </a:p>
                  </a:txBody>
                  <a:tcPr anchor="ctr"/>
                </a:tc>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600" u="none" strike="noStrike" cap="none" normalizeH="0" baseline="0" dirty="0" smtClean="0">
                          <a:ln>
                            <a:noFill/>
                          </a:ln>
                          <a:solidFill>
                            <a:srgbClr val="004586"/>
                          </a:solidFill>
                          <a:effectLst/>
                        </a:rPr>
                        <a:t>Si no se alcanzan los niveles objetivo, deben considerarse la </a:t>
                      </a:r>
                      <a:r>
                        <a:rPr kumimoji="0" lang="es-ES" sz="1600" u="none" strike="noStrike" cap="none" normalizeH="0" baseline="0" dirty="0" smtClean="0">
                          <a:ln>
                            <a:noFill/>
                          </a:ln>
                          <a:solidFill>
                            <a:srgbClr val="C00000"/>
                          </a:solidFill>
                          <a:effectLst/>
                        </a:rPr>
                        <a:t>combinación</a:t>
                      </a:r>
                      <a:r>
                        <a:rPr kumimoji="0" lang="es-ES" sz="1600" u="none" strike="noStrike" cap="none" normalizeH="0" baseline="0" dirty="0" smtClean="0">
                          <a:ln>
                            <a:noFill/>
                          </a:ln>
                          <a:solidFill>
                            <a:srgbClr val="004586"/>
                          </a:solidFill>
                          <a:effectLst/>
                        </a:rPr>
                        <a:t> de una </a:t>
                      </a:r>
                      <a:r>
                        <a:rPr kumimoji="0" lang="es-ES" sz="1600" u="none" strike="noStrike" cap="none" normalizeH="0" baseline="0" dirty="0" err="1" smtClean="0">
                          <a:ln>
                            <a:noFill/>
                          </a:ln>
                          <a:solidFill>
                            <a:srgbClr val="C00000"/>
                          </a:solidFill>
                          <a:effectLst/>
                        </a:rPr>
                        <a:t>estatina</a:t>
                      </a:r>
                      <a:r>
                        <a:rPr kumimoji="0" lang="es-ES" sz="1600" u="none" strike="noStrike" cap="none" normalizeH="0" baseline="0" dirty="0" smtClean="0">
                          <a:ln>
                            <a:noFill/>
                          </a:ln>
                          <a:solidFill>
                            <a:srgbClr val="004586"/>
                          </a:solidFill>
                          <a:effectLst/>
                        </a:rPr>
                        <a:t> con </a:t>
                      </a:r>
                      <a:r>
                        <a:rPr kumimoji="0" lang="es-ES" sz="1600" u="none" strike="noStrike" cap="none" normalizeH="0" baseline="0" dirty="0" err="1" smtClean="0">
                          <a:ln>
                            <a:noFill/>
                          </a:ln>
                          <a:solidFill>
                            <a:srgbClr val="C00000"/>
                          </a:solidFill>
                          <a:effectLst/>
                        </a:rPr>
                        <a:t>ezetimiba</a:t>
                      </a:r>
                      <a:r>
                        <a:rPr kumimoji="0" lang="es-ES" sz="1600" u="none" strike="noStrike" cap="none" normalizeH="0" baseline="0" dirty="0" smtClean="0">
                          <a:ln>
                            <a:noFill/>
                          </a:ln>
                          <a:solidFill>
                            <a:srgbClr val="004586"/>
                          </a:solidFill>
                          <a:effectLst/>
                        </a:rPr>
                        <a:t>.</a:t>
                      </a:r>
                      <a:endPar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endParaRPr>
                    </a:p>
                  </a:txBody>
                  <a:tcPr/>
                </a:tc>
                <a:tc>
                  <a:txBody>
                    <a:bodyPr/>
                    <a:lstStyle/>
                    <a:p>
                      <a:pPr algn="ctr"/>
                      <a:r>
                        <a:rPr lang="es-ES_tradnl" sz="1800" dirty="0" err="1" smtClean="0">
                          <a:solidFill>
                            <a:srgbClr val="004586"/>
                          </a:solidFill>
                        </a:rPr>
                        <a:t>IIa</a:t>
                      </a:r>
                      <a:endParaRPr lang="es-ES_tradnl" sz="1800" dirty="0">
                        <a:solidFill>
                          <a:srgbClr val="004586"/>
                        </a:solidFill>
                      </a:endParaRPr>
                    </a:p>
                  </a:txBody>
                  <a:tcPr anchor="ctr"/>
                </a:tc>
                <a:tc>
                  <a:txBody>
                    <a:bodyPr/>
                    <a:lstStyle/>
                    <a:p>
                      <a:pPr algn="ctr"/>
                      <a:r>
                        <a:rPr lang="es-ES" sz="1800" dirty="0" smtClean="0">
                          <a:solidFill>
                            <a:srgbClr val="004586"/>
                          </a:solidFill>
                        </a:rPr>
                        <a:t>B</a:t>
                      </a:r>
                      <a:endParaRPr lang="es-ES_tradnl" sz="1800" dirty="0">
                        <a:solidFill>
                          <a:srgbClr val="004586"/>
                        </a:solidFill>
                      </a:endParaRPr>
                    </a:p>
                  </a:txBody>
                  <a:tcPr anchor="ctr"/>
                </a:tc>
              </a:tr>
              <a:tr h="370840">
                <a:tc>
                  <a:txBody>
                    <a:body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s-ES" sz="1600" u="none" strike="noStrike" cap="none" normalizeH="0" baseline="0" dirty="0" smtClean="0">
                          <a:ln>
                            <a:noFill/>
                          </a:ln>
                          <a:solidFill>
                            <a:srgbClr val="004586"/>
                          </a:solidFill>
                          <a:effectLst/>
                        </a:rPr>
                        <a:t>Si no se alcanzan los niveles objetivo, puede considerarse la </a:t>
                      </a:r>
                      <a:r>
                        <a:rPr kumimoji="0" lang="es-ES" sz="1600" u="none" strike="noStrike" cap="none" normalizeH="0" baseline="0" dirty="0" smtClean="0">
                          <a:ln>
                            <a:noFill/>
                          </a:ln>
                          <a:solidFill>
                            <a:srgbClr val="C00000"/>
                          </a:solidFill>
                          <a:effectLst/>
                        </a:rPr>
                        <a:t>combinación</a:t>
                      </a:r>
                      <a:r>
                        <a:rPr kumimoji="0" lang="es-ES" sz="1600" u="none" strike="noStrike" cap="none" normalizeH="0" baseline="0" dirty="0" smtClean="0">
                          <a:ln>
                            <a:noFill/>
                          </a:ln>
                          <a:solidFill>
                            <a:srgbClr val="004586"/>
                          </a:solidFill>
                          <a:effectLst/>
                        </a:rPr>
                        <a:t> de una </a:t>
                      </a:r>
                      <a:r>
                        <a:rPr kumimoji="0" lang="es-ES" sz="1600" u="none" strike="noStrike" cap="none" normalizeH="0" baseline="0" dirty="0" err="1" smtClean="0">
                          <a:ln>
                            <a:noFill/>
                          </a:ln>
                          <a:solidFill>
                            <a:srgbClr val="C00000"/>
                          </a:solidFill>
                          <a:effectLst/>
                        </a:rPr>
                        <a:t>estatina</a:t>
                      </a:r>
                      <a:r>
                        <a:rPr kumimoji="0" lang="es-ES" sz="1600" u="none" strike="noStrike" cap="none" normalizeH="0" baseline="0" dirty="0" smtClean="0">
                          <a:ln>
                            <a:noFill/>
                          </a:ln>
                          <a:solidFill>
                            <a:srgbClr val="004586"/>
                          </a:solidFill>
                          <a:effectLst/>
                        </a:rPr>
                        <a:t> con un </a:t>
                      </a:r>
                      <a:r>
                        <a:rPr kumimoji="0" lang="es-ES" sz="1600" u="none" strike="noStrike" cap="none" normalizeH="0" baseline="0" dirty="0" smtClean="0">
                          <a:ln>
                            <a:noFill/>
                          </a:ln>
                          <a:solidFill>
                            <a:srgbClr val="C00000"/>
                          </a:solidFill>
                          <a:effectLst/>
                        </a:rPr>
                        <a:t>secuestrador de ácidos biliares</a:t>
                      </a:r>
                      <a:r>
                        <a:rPr kumimoji="0" lang="es-ES" sz="1600" u="none" strike="noStrike" cap="none" normalizeH="0" baseline="0" dirty="0" smtClean="0">
                          <a:ln>
                            <a:noFill/>
                          </a:ln>
                          <a:solidFill>
                            <a:srgbClr val="004586"/>
                          </a:solidFill>
                          <a:effectLst/>
                        </a:rPr>
                        <a:t>.</a:t>
                      </a:r>
                      <a:endParaRPr kumimoji="0" lang="es-ES" sz="1600" b="0" i="0" u="none" strike="noStrike" cap="none" normalizeH="0" baseline="0" dirty="0" smtClean="0">
                        <a:ln>
                          <a:noFill/>
                        </a:ln>
                        <a:solidFill>
                          <a:srgbClr val="004586"/>
                        </a:solidFill>
                        <a:effectLst/>
                        <a:latin typeface="Calibri" pitchFamily="34" charset="0"/>
                        <a:ea typeface="ＭＳ Ｐゴシック" pitchFamily="34" charset="-128"/>
                      </a:endParaRP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C</a:t>
                      </a:r>
                      <a:endParaRPr lang="es-ES_tradnl" sz="1800" dirty="0">
                        <a:solidFill>
                          <a:srgbClr val="004586"/>
                        </a:solidFill>
                      </a:endParaRPr>
                    </a:p>
                  </a:txBody>
                  <a:tcPr anchor="ctr"/>
                </a:tc>
              </a:tr>
              <a:tr h="370840">
                <a:tc>
                  <a:txBody>
                    <a:bodyPr/>
                    <a:lstStyle/>
                    <a:p>
                      <a:pPr algn="ctr"/>
                      <a:r>
                        <a:rPr kumimoji="0" lang="es-ES" sz="1600" u="none" strike="noStrike" cap="none" normalizeH="0" baseline="0" dirty="0" smtClean="0">
                          <a:ln>
                            <a:noFill/>
                          </a:ln>
                          <a:solidFill>
                            <a:srgbClr val="004586"/>
                          </a:solidFill>
                          <a:effectLst/>
                        </a:rPr>
                        <a:t>En caso de intolerancia a las </a:t>
                      </a:r>
                      <a:r>
                        <a:rPr kumimoji="0" lang="es-ES" sz="1600" u="none" strike="noStrike" cap="none" normalizeH="0" baseline="0" dirty="0" err="1" smtClean="0">
                          <a:ln>
                            <a:noFill/>
                          </a:ln>
                          <a:solidFill>
                            <a:srgbClr val="004586"/>
                          </a:solidFill>
                          <a:effectLst/>
                        </a:rPr>
                        <a:t>estatinas</a:t>
                      </a:r>
                      <a:r>
                        <a:rPr kumimoji="0" lang="es-ES" sz="1600" u="none" strike="noStrike" cap="none" normalizeH="0" baseline="0" dirty="0" smtClean="0">
                          <a:ln>
                            <a:noFill/>
                          </a:ln>
                          <a:solidFill>
                            <a:srgbClr val="004586"/>
                          </a:solidFill>
                          <a:effectLst/>
                        </a:rPr>
                        <a:t>, deben considerarse </a:t>
                      </a:r>
                      <a:r>
                        <a:rPr kumimoji="0" lang="es-ES" sz="1600" u="none" strike="noStrike" cap="none" normalizeH="0" baseline="0" dirty="0" err="1" smtClean="0">
                          <a:ln>
                            <a:noFill/>
                          </a:ln>
                          <a:solidFill>
                            <a:srgbClr val="C00000"/>
                          </a:solidFill>
                          <a:effectLst/>
                        </a:rPr>
                        <a:t>ezetimiba</a:t>
                      </a:r>
                      <a:r>
                        <a:rPr kumimoji="0" lang="es-ES" sz="1600" u="none" strike="noStrike" cap="none" normalizeH="0" baseline="0" dirty="0" smtClean="0">
                          <a:ln>
                            <a:noFill/>
                          </a:ln>
                          <a:solidFill>
                            <a:srgbClr val="004586"/>
                          </a:solidFill>
                          <a:effectLst/>
                        </a:rPr>
                        <a:t> o los </a:t>
                      </a:r>
                      <a:r>
                        <a:rPr kumimoji="0" lang="es-ES" sz="1600" u="none" strike="noStrike" cap="none" normalizeH="0" baseline="0" dirty="0" smtClean="0">
                          <a:ln>
                            <a:noFill/>
                          </a:ln>
                          <a:solidFill>
                            <a:srgbClr val="C00000"/>
                          </a:solidFill>
                          <a:effectLst/>
                        </a:rPr>
                        <a:t>secuestradores de ácidos biliares o éstas combinadas</a:t>
                      </a:r>
                      <a:endParaRPr lang="es-ES_tradnl" sz="1600" b="0" dirty="0">
                        <a:solidFill>
                          <a:srgbClr val="C00000"/>
                        </a:solidFill>
                      </a:endParaRP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C</a:t>
                      </a:r>
                      <a:endParaRPr lang="es-ES_tradnl" sz="1800" dirty="0">
                        <a:solidFill>
                          <a:srgbClr val="004586"/>
                        </a:solidFill>
                      </a:endParaRPr>
                    </a:p>
                  </a:txBody>
                  <a:tcPr anchor="ctr"/>
                </a:tc>
              </a:tr>
            </a:tbl>
          </a:graphicData>
        </a:graphic>
      </p:graphicFrame>
      <p:sp>
        <p:nvSpPr>
          <p:cNvPr id="5" name="Título 1"/>
          <p:cNvSpPr>
            <a:spLocks noGrp="1"/>
          </p:cNvSpPr>
          <p:nvPr>
            <p:ph type="title"/>
          </p:nvPr>
        </p:nvSpPr>
        <p:spPr>
          <a:xfrm>
            <a:off x="609600" y="159904"/>
            <a:ext cx="10972800" cy="604800"/>
          </a:xfrm>
        </p:spPr>
        <p:txBody>
          <a:bodyPr/>
          <a:lstStyle/>
          <a:p>
            <a:r>
              <a:rPr lang="es-ES" dirty="0">
                <a:solidFill>
                  <a:schemeClr val="tx1">
                    <a:lumMod val="50000"/>
                  </a:schemeClr>
                </a:solidFill>
                <a:latin typeface="+mn-lt"/>
              </a:rPr>
              <a:t>Manejo </a:t>
            </a:r>
            <a:r>
              <a:rPr lang="es-ES" dirty="0" smtClean="0">
                <a:solidFill>
                  <a:schemeClr val="tx1">
                    <a:lumMod val="50000"/>
                  </a:schemeClr>
                </a:solidFill>
                <a:latin typeface="+mn-lt"/>
              </a:rPr>
              <a:t>farmacológico de </a:t>
            </a:r>
            <a:r>
              <a:rPr lang="es-ES" dirty="0">
                <a:solidFill>
                  <a:schemeClr val="tx1">
                    <a:lumMod val="50000"/>
                  </a:schemeClr>
                </a:solidFill>
                <a:latin typeface="+mn-lt"/>
              </a:rPr>
              <a:t>las </a:t>
            </a:r>
            <a:r>
              <a:rPr lang="es-ES" dirty="0" smtClean="0">
                <a:solidFill>
                  <a:schemeClr val="tx1">
                    <a:lumMod val="50000"/>
                  </a:schemeClr>
                </a:solidFill>
                <a:latin typeface="+mn-lt"/>
              </a:rPr>
              <a:t>dislipidemias</a:t>
            </a:r>
            <a:endParaRPr lang="es-ES_tradnl" dirty="0">
              <a:solidFill>
                <a:schemeClr val="tx1">
                  <a:lumMod val="50000"/>
                </a:schemeClr>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normAutofit lnSpcReduction="10000"/>
          </a:bodyPr>
          <a:lstStyle/>
          <a:p>
            <a:endParaRPr lang="es-ES"/>
          </a:p>
        </p:txBody>
      </p:sp>
      <p:graphicFrame>
        <p:nvGraphicFramePr>
          <p:cNvPr id="4" name="Tabla 5"/>
          <p:cNvGraphicFramePr>
            <a:graphicFrameLocks noGrp="1"/>
          </p:cNvGraphicFramePr>
          <p:nvPr>
            <p:extLst>
              <p:ext uri="{D42A27DB-BD31-4B8C-83A1-F6EECF244321}">
                <p14:modId xmlns:p14="http://schemas.microsoft.com/office/powerpoint/2010/main" val="3252925911"/>
              </p:ext>
            </p:extLst>
          </p:nvPr>
        </p:nvGraphicFramePr>
        <p:xfrm>
          <a:off x="666712" y="857232"/>
          <a:ext cx="10953785" cy="5050156"/>
        </p:xfrm>
        <a:graphic>
          <a:graphicData uri="http://schemas.openxmlformats.org/drawingml/2006/table">
            <a:tbl>
              <a:tblPr firstRow="1" bandRow="1">
                <a:tableStyleId>{073A0DAA-6AF3-43AB-8588-CEC1D06C72B9}</a:tableStyleId>
              </a:tblPr>
              <a:tblGrid>
                <a:gridCol w="3185728"/>
                <a:gridCol w="3185728"/>
                <a:gridCol w="4582329"/>
              </a:tblGrid>
              <a:tr h="10572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u="none" strike="noStrike" cap="none" normalizeH="0" baseline="0" dirty="0" smtClean="0">
                          <a:ln>
                            <a:noFill/>
                          </a:ln>
                          <a:effectLst/>
                        </a:rPr>
                        <a:t>Recomendaciones sobre el uso de </a:t>
                      </a:r>
                      <a:r>
                        <a:rPr kumimoji="0" lang="es-ES" sz="1800" b="1" u="none" strike="noStrike" cap="none" normalizeH="0" baseline="0" dirty="0" err="1" smtClean="0">
                          <a:ln>
                            <a:noFill/>
                          </a:ln>
                          <a:effectLst/>
                        </a:rPr>
                        <a:t>hipolipemiantes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u="none" strike="noStrike" cap="none" normalizeH="0" baseline="0" dirty="0" smtClean="0">
                          <a:ln>
                            <a:noFill/>
                          </a:ln>
                          <a:effectLst/>
                        </a:rPr>
                        <a:t>Clase de recomendación</a:t>
                      </a:r>
                    </a:p>
                    <a:p>
                      <a:pPr algn="ctr"/>
                      <a:endParaRPr lang="es-ES_tradnl" dirty="0"/>
                    </a:p>
                  </a:txBody>
                  <a:tcPr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u="none" strike="noStrike" cap="none" normalizeH="0" baseline="0" dirty="0" smtClean="0">
                          <a:ln>
                            <a:noFill/>
                          </a:ln>
                          <a:effectLst/>
                        </a:rPr>
                        <a:t>Nivel de evidencia</a:t>
                      </a:r>
                      <a:endParaRPr kumimoji="0" lang="es-ES" sz="1600" b="1"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ctr" anchorCtr="1"/>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_tradnl" sz="1400" b="0" i="0" u="none" strike="noStrike" cap="none" normalizeH="0" baseline="0" dirty="0" smtClean="0">
                          <a:ln>
                            <a:noFill/>
                          </a:ln>
                          <a:solidFill>
                            <a:schemeClr val="accent1"/>
                          </a:solidFill>
                          <a:effectLst/>
                          <a:latin typeface="Calibri" pitchFamily="34" charset="0"/>
                          <a:ea typeface="ＭＳ Ｐゴシック" pitchFamily="34" charset="-128"/>
                        </a:rPr>
                        <a:t>Se recomienda que los </a:t>
                      </a:r>
                      <a:r>
                        <a:rPr kumimoji="0" lang="es-ES_tradnl" sz="1400" b="0" i="0" u="none" strike="noStrike" cap="none" normalizeH="0" baseline="0" dirty="0" smtClean="0">
                          <a:ln>
                            <a:noFill/>
                          </a:ln>
                          <a:solidFill>
                            <a:schemeClr val="tx2"/>
                          </a:solidFill>
                          <a:effectLst/>
                          <a:latin typeface="Calibri" pitchFamily="34" charset="0"/>
                          <a:ea typeface="ＭＳ Ｐゴシック" pitchFamily="34" charset="-128"/>
                        </a:rPr>
                        <a:t>pacientes con HF </a:t>
                      </a:r>
                      <a:r>
                        <a:rPr kumimoji="0" lang="es-ES_tradnl" sz="1400" b="0" i="0" u="none" strike="noStrike" cap="none" normalizeH="0" baseline="0" dirty="0" smtClean="0">
                          <a:ln>
                            <a:noFill/>
                          </a:ln>
                          <a:solidFill>
                            <a:schemeClr val="accent1"/>
                          </a:solidFill>
                          <a:effectLst/>
                          <a:latin typeface="Calibri" pitchFamily="34" charset="0"/>
                          <a:ea typeface="ＭＳ Ｐゴシック" pitchFamily="34" charset="-128"/>
                        </a:rPr>
                        <a:t>sean tratados con </a:t>
                      </a:r>
                      <a:r>
                        <a:rPr kumimoji="0" lang="es-ES_tradnl" sz="1400" b="0" i="0" u="none" strike="noStrike" cap="none" normalizeH="0" baseline="0" dirty="0" smtClean="0">
                          <a:ln>
                            <a:noFill/>
                          </a:ln>
                          <a:solidFill>
                            <a:schemeClr val="tx2"/>
                          </a:solidFill>
                          <a:effectLst/>
                          <a:latin typeface="Calibri" pitchFamily="34" charset="0"/>
                          <a:ea typeface="ＭＳ Ｐゴシック" pitchFamily="34" charset="-128"/>
                        </a:rPr>
                        <a:t>dosis intensas de </a:t>
                      </a:r>
                      <a:r>
                        <a:rPr kumimoji="0" lang="es-ES_tradnl" sz="1400" b="0" i="0" u="none" strike="noStrike" cap="none" normalizeH="0" baseline="0" dirty="0" err="1" smtClean="0">
                          <a:ln>
                            <a:noFill/>
                          </a:ln>
                          <a:solidFill>
                            <a:schemeClr val="tx2"/>
                          </a:solidFill>
                          <a:effectLst/>
                          <a:latin typeface="Calibri" pitchFamily="34" charset="0"/>
                          <a:ea typeface="ＭＳ Ｐゴシック" pitchFamily="34" charset="-128"/>
                        </a:rPr>
                        <a:t>estatina</a:t>
                      </a:r>
                      <a:r>
                        <a:rPr kumimoji="0" lang="es-ES_tradnl" sz="1400" b="0" i="0" u="none" strike="noStrike" cap="none" normalizeH="0" baseline="0" dirty="0" smtClean="0">
                          <a:ln>
                            <a:noFill/>
                          </a:ln>
                          <a:solidFill>
                            <a:schemeClr val="accent1"/>
                          </a:solidFill>
                          <a:effectLst/>
                          <a:latin typeface="Calibri" pitchFamily="34" charset="0"/>
                          <a:ea typeface="ＭＳ Ｐゴシック" pitchFamily="34" charset="-128"/>
                        </a:rPr>
                        <a:t>, a menudo en </a:t>
                      </a:r>
                      <a:r>
                        <a:rPr kumimoji="0" lang="es-ES_tradnl" sz="1400" b="0" i="0" u="none" strike="noStrike" cap="none" normalizeH="0" baseline="0" dirty="0" smtClean="0">
                          <a:ln>
                            <a:noFill/>
                          </a:ln>
                          <a:solidFill>
                            <a:schemeClr val="tx2"/>
                          </a:solidFill>
                          <a:effectLst/>
                          <a:latin typeface="Calibri" pitchFamily="34" charset="0"/>
                          <a:ea typeface="ＭＳ Ｐゴシック" pitchFamily="34" charset="-128"/>
                        </a:rPr>
                        <a:t>combinación con </a:t>
                      </a:r>
                      <a:r>
                        <a:rPr kumimoji="0" lang="es-ES_tradnl" sz="1400" b="0" i="0" u="none" strike="noStrike" cap="none" normalizeH="0" baseline="0" dirty="0" err="1" smtClean="0">
                          <a:ln>
                            <a:noFill/>
                          </a:ln>
                          <a:solidFill>
                            <a:schemeClr val="tx2"/>
                          </a:solidFill>
                          <a:effectLst/>
                          <a:latin typeface="Calibri" pitchFamily="34" charset="0"/>
                          <a:ea typeface="ＭＳ Ｐゴシック" pitchFamily="34" charset="-128"/>
                        </a:rPr>
                        <a:t>ezetimiba</a:t>
                      </a:r>
                      <a:r>
                        <a:rPr kumimoji="0" lang="es-ES_tradnl" sz="1400" b="0" i="0" u="none" strike="noStrike" cap="none" normalizeH="0" baseline="0" dirty="0" smtClean="0">
                          <a:ln>
                            <a:noFill/>
                          </a:ln>
                          <a:solidFill>
                            <a:srgbClr val="000066"/>
                          </a:solidFill>
                          <a:effectLst/>
                          <a:latin typeface="Calibri" pitchFamily="34" charset="0"/>
                          <a:ea typeface="ＭＳ Ｐゴシック" pitchFamily="34" charset="-128"/>
                        </a:rPr>
                        <a:t>.</a:t>
                      </a:r>
                      <a:endPar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endParaRPr>
                    </a:p>
                  </a:txBody>
                  <a:tcPr/>
                </a:tc>
                <a:tc>
                  <a:txBody>
                    <a:bodyPr/>
                    <a:lstStyle/>
                    <a:p>
                      <a:pPr algn="ctr"/>
                      <a:r>
                        <a:rPr lang="es-ES_tradnl" sz="1800" dirty="0" smtClean="0">
                          <a:solidFill>
                            <a:srgbClr val="004586"/>
                          </a:solidFill>
                        </a:rPr>
                        <a:t>I</a:t>
                      </a:r>
                      <a:endParaRPr lang="es-ES_tradnl" sz="1800" dirty="0">
                        <a:solidFill>
                          <a:srgbClr val="004586"/>
                        </a:solidFill>
                      </a:endParaRPr>
                    </a:p>
                  </a:txBody>
                  <a:tcPr anchor="ctr"/>
                </a:tc>
                <a:tc>
                  <a:txBody>
                    <a:bodyPr/>
                    <a:lstStyle/>
                    <a:p>
                      <a:pPr algn="ctr"/>
                      <a:r>
                        <a:rPr lang="es-ES" sz="1800" dirty="0" smtClean="0">
                          <a:solidFill>
                            <a:srgbClr val="004586"/>
                          </a:solidFill>
                        </a:rPr>
                        <a:t>A</a:t>
                      </a:r>
                      <a:endParaRPr lang="es-ES_tradnl" sz="1800" dirty="0">
                        <a:solidFill>
                          <a:srgbClr val="004586"/>
                        </a:solidFill>
                      </a:endParaRPr>
                    </a:p>
                  </a:txBody>
                  <a:tcPr anchor="ct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En pacientes con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RCV muy alto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con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niveles</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 persistentemente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altos de c-LD</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L a pesar de la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máxima dosis tolerada de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en combinación con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ezetimiba</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o en pacientes con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intolerancia a las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a:t>
                      </a:r>
                      <a:r>
                        <a:rPr kumimoji="0" lang="es-ES" sz="1400" b="0" i="0" u="none" strike="noStrike" cap="none" normalizeH="0" baseline="0" dirty="0" err="1" smtClean="0">
                          <a:ln>
                            <a:noFill/>
                          </a:ln>
                          <a:solidFill>
                            <a:schemeClr val="accent1"/>
                          </a:solidFill>
                          <a:effectLst/>
                          <a:latin typeface="Calibri" pitchFamily="34" charset="0"/>
                          <a:ea typeface="ＭＳ Ｐゴシック" pitchFamily="34" charset="-128"/>
                        </a:rPr>
                        <a:t>s</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 puede considerarse un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inhibidor de la PCSK9.</a:t>
                      </a:r>
                    </a:p>
                  </a:txBody>
                  <a:tcPr/>
                </a:tc>
                <a:tc>
                  <a:txBody>
                    <a:bodyPr/>
                    <a:lstStyle/>
                    <a:p>
                      <a:pPr algn="ctr"/>
                      <a:r>
                        <a:rPr lang="es-ES_tradnl" sz="1800" dirty="0" err="1" smtClean="0">
                          <a:solidFill>
                            <a:srgbClr val="004586"/>
                          </a:solidFill>
                        </a:rPr>
                        <a:t>IIb</a:t>
                      </a:r>
                      <a:endParaRPr lang="es-ES_tradnl" sz="1800" dirty="0">
                        <a:solidFill>
                          <a:srgbClr val="004586"/>
                        </a:solidFill>
                      </a:endParaRPr>
                    </a:p>
                  </a:txBody>
                  <a:tcPr anchor="ctr"/>
                </a:tc>
                <a:tc>
                  <a:txBody>
                    <a:bodyPr/>
                    <a:lstStyle/>
                    <a:p>
                      <a:pPr algn="ctr"/>
                      <a:r>
                        <a:rPr lang="es-ES" sz="1800" dirty="0" smtClean="0">
                          <a:solidFill>
                            <a:srgbClr val="004586"/>
                          </a:solidFill>
                        </a:rPr>
                        <a:t>C</a:t>
                      </a:r>
                      <a:endParaRPr lang="es-ES_tradnl" sz="1800" dirty="0">
                        <a:solidFill>
                          <a:srgbClr val="004586"/>
                        </a:solidFill>
                      </a:endParaRPr>
                    </a:p>
                  </a:txBody>
                  <a:tcPr anchor="ct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El uso de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400" b="0" i="0" u="none" strike="noStrike" cap="none" normalizeH="0" baseline="0" dirty="0" smtClean="0">
                          <a:ln>
                            <a:noFill/>
                          </a:ln>
                          <a:solidFill>
                            <a:srgbClr val="000066"/>
                          </a:solidFill>
                          <a:effectLst/>
                          <a:latin typeface="Calibri" pitchFamily="34" charset="0"/>
                          <a:ea typeface="ＭＳ Ｐゴシック" pitchFamily="34" charset="-128"/>
                        </a:rPr>
                        <a:t>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o</a:t>
                      </a:r>
                      <a:r>
                        <a:rPr kumimoji="0" lang="es-ES" sz="1400" b="0" i="0" u="none" strike="noStrike" cap="none" normalizeH="0" baseline="0" dirty="0" smtClean="0">
                          <a:ln>
                            <a:noFill/>
                          </a:ln>
                          <a:solidFill>
                            <a:srgbClr val="000066"/>
                          </a:solidFill>
                          <a:effectLst/>
                          <a:latin typeface="Calibri" pitchFamily="34" charset="0"/>
                          <a:ea typeface="ＭＳ Ｐゴシック" pitchFamily="34" charset="-128"/>
                        </a:rPr>
                        <a:t>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asociada a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ezetimiba</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está indicado en pacientes con ERC sin diálisis.</a:t>
                      </a:r>
                    </a:p>
                  </a:txBody>
                  <a:tcPr/>
                </a:tc>
                <a:tc>
                  <a:txBody>
                    <a:bodyPr/>
                    <a:lstStyle/>
                    <a:p>
                      <a:pPr algn="ctr"/>
                      <a:r>
                        <a:rPr lang="es-ES_tradnl" sz="1800" dirty="0" smtClean="0">
                          <a:solidFill>
                            <a:srgbClr val="004586"/>
                          </a:solidFill>
                        </a:rPr>
                        <a:t>I</a:t>
                      </a:r>
                      <a:endParaRPr lang="es-ES_tradnl" sz="1800" dirty="0">
                        <a:solidFill>
                          <a:srgbClr val="004586"/>
                        </a:solidFill>
                      </a:endParaRPr>
                    </a:p>
                  </a:txBody>
                  <a:tcPr anchor="ctr"/>
                </a:tc>
                <a:tc>
                  <a:txBody>
                    <a:bodyPr/>
                    <a:lstStyle/>
                    <a:p>
                      <a:pPr algn="ctr"/>
                      <a:r>
                        <a:rPr lang="es-ES" sz="1800" dirty="0" smtClean="0">
                          <a:solidFill>
                            <a:srgbClr val="004586"/>
                          </a:solidFill>
                        </a:rPr>
                        <a:t>A</a:t>
                      </a:r>
                      <a:endParaRPr lang="es-ES_tradnl" sz="1800" dirty="0">
                        <a:solidFill>
                          <a:srgbClr val="004586"/>
                        </a:solidFill>
                      </a:endParaRPr>
                    </a:p>
                  </a:txBody>
                  <a:tcPr anchor="ct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El uso de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400" b="0" i="0" u="none" strike="noStrike" cap="none" normalizeH="0" baseline="0" dirty="0" smtClean="0">
                          <a:ln>
                            <a:noFill/>
                          </a:ln>
                          <a:solidFill>
                            <a:srgbClr val="000066"/>
                          </a:solidFill>
                          <a:effectLst/>
                          <a:latin typeface="Calibri" pitchFamily="34" charset="0"/>
                          <a:ea typeface="ＭＳ Ｐゴシック" pitchFamily="34" charset="-128"/>
                        </a:rPr>
                        <a:t>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o</a:t>
                      </a:r>
                      <a:r>
                        <a:rPr kumimoji="0" lang="es-ES" sz="1400" b="0" i="0" u="none" strike="noStrike" cap="none" normalizeH="0" baseline="0" dirty="0" smtClean="0">
                          <a:ln>
                            <a:noFill/>
                          </a:ln>
                          <a:solidFill>
                            <a:srgbClr val="000066"/>
                          </a:solidFill>
                          <a:effectLst/>
                          <a:latin typeface="Calibri" pitchFamily="34" charset="0"/>
                          <a:ea typeface="ＭＳ Ｐゴシック" pitchFamily="34" charset="-128"/>
                        </a:rPr>
                        <a:t>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estatinas</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asociada a </a:t>
                      </a:r>
                      <a:r>
                        <a:rPr kumimoji="0" lang="es-ES" sz="1400" b="0" i="0" u="none" strike="noStrike" cap="none" normalizeH="0" baseline="0" dirty="0" err="1" smtClean="0">
                          <a:ln>
                            <a:noFill/>
                          </a:ln>
                          <a:solidFill>
                            <a:srgbClr val="C00000"/>
                          </a:solidFill>
                          <a:effectLst/>
                          <a:latin typeface="Calibri" pitchFamily="34" charset="0"/>
                          <a:ea typeface="ＭＳ Ｐゴシック" pitchFamily="34" charset="-128"/>
                        </a:rPr>
                        <a:t>ezetimiba</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está indicado en pacientes con </a:t>
                      </a:r>
                      <a:r>
                        <a:rPr kumimoji="0" lang="es-ES" sz="1400" b="0" i="0" u="none" strike="noStrike" cap="none" normalizeH="0" baseline="0" dirty="0" smtClean="0">
                          <a:ln>
                            <a:noFill/>
                          </a:ln>
                          <a:solidFill>
                            <a:srgbClr val="C00000"/>
                          </a:solidFill>
                          <a:effectLst/>
                          <a:latin typeface="Calibri" pitchFamily="34" charset="0"/>
                          <a:ea typeface="ＭＳ Ｐゴシック" pitchFamily="34" charset="-128"/>
                        </a:rPr>
                        <a:t>ERC sin diálisis</a:t>
                      </a:r>
                      <a:r>
                        <a:rPr kumimoji="0" lang="es-ES" sz="1400" b="0" i="0" u="none" strike="noStrike" cap="none" normalizeH="0" baseline="0" dirty="0" smtClean="0">
                          <a:ln>
                            <a:noFill/>
                          </a:ln>
                          <a:solidFill>
                            <a:schemeClr val="accent1"/>
                          </a:solidFill>
                          <a:effectLst/>
                          <a:latin typeface="Calibri" pitchFamily="34" charset="0"/>
                          <a:ea typeface="ＭＳ Ｐゴシック" pitchFamily="34" charset="-128"/>
                        </a:rPr>
                        <a:t>.</a:t>
                      </a:r>
                    </a:p>
                  </a:txBody>
                  <a:tcPr/>
                </a:tc>
                <a:tc>
                  <a:txBody>
                    <a:bodyPr/>
                    <a:lstStyle/>
                    <a:p>
                      <a:pPr algn="ctr"/>
                      <a:r>
                        <a:rPr lang="es-ES_tradnl" sz="1800" dirty="0" smtClean="0">
                          <a:solidFill>
                            <a:srgbClr val="004586"/>
                          </a:solidFill>
                        </a:rPr>
                        <a:t>I</a:t>
                      </a:r>
                      <a:endParaRPr lang="es-ES_tradnl" sz="1800" dirty="0">
                        <a:solidFill>
                          <a:srgbClr val="004586"/>
                        </a:solidFill>
                      </a:endParaRPr>
                    </a:p>
                  </a:txBody>
                  <a:tcPr anchor="ctr"/>
                </a:tc>
                <a:tc>
                  <a:txBody>
                    <a:bodyPr/>
                    <a:lstStyle/>
                    <a:p>
                      <a:pPr algn="ctr"/>
                      <a:r>
                        <a:rPr lang="es-ES" sz="1800" dirty="0" smtClean="0">
                          <a:solidFill>
                            <a:srgbClr val="004586"/>
                          </a:solidFill>
                        </a:rPr>
                        <a:t>A</a:t>
                      </a:r>
                      <a:endParaRPr lang="es-ES_tradnl" sz="1800" dirty="0">
                        <a:solidFill>
                          <a:srgbClr val="004586"/>
                        </a:solidFill>
                      </a:endParaRPr>
                    </a:p>
                  </a:txBody>
                  <a:tcPr anchor="ctr"/>
                </a:tc>
              </a:tr>
            </a:tbl>
          </a:graphicData>
        </a:graphic>
      </p:graphicFrame>
      <p:sp>
        <p:nvSpPr>
          <p:cNvPr id="5" name="Título 1"/>
          <p:cNvSpPr>
            <a:spLocks noGrp="1"/>
          </p:cNvSpPr>
          <p:nvPr>
            <p:ph type="title"/>
          </p:nvPr>
        </p:nvSpPr>
        <p:spPr>
          <a:xfrm>
            <a:off x="609600" y="159904"/>
            <a:ext cx="10972800" cy="604800"/>
          </a:xfrm>
        </p:spPr>
        <p:txBody>
          <a:bodyPr/>
          <a:lstStyle/>
          <a:p>
            <a:r>
              <a:rPr lang="es-ES" dirty="0">
                <a:solidFill>
                  <a:schemeClr val="tx1">
                    <a:lumMod val="50000"/>
                  </a:schemeClr>
                </a:solidFill>
                <a:latin typeface="+mn-lt"/>
              </a:rPr>
              <a:t>Manejo </a:t>
            </a:r>
            <a:r>
              <a:rPr lang="es-ES" dirty="0" smtClean="0">
                <a:solidFill>
                  <a:schemeClr val="tx1">
                    <a:lumMod val="50000"/>
                  </a:schemeClr>
                </a:solidFill>
                <a:latin typeface="+mn-lt"/>
              </a:rPr>
              <a:t>farmacológico de </a:t>
            </a:r>
            <a:r>
              <a:rPr lang="es-ES" dirty="0">
                <a:solidFill>
                  <a:schemeClr val="tx1">
                    <a:lumMod val="50000"/>
                  </a:schemeClr>
                </a:solidFill>
                <a:latin typeface="+mn-lt"/>
              </a:rPr>
              <a:t>las </a:t>
            </a:r>
            <a:r>
              <a:rPr lang="es-ES" dirty="0" smtClean="0">
                <a:solidFill>
                  <a:schemeClr val="tx1">
                    <a:lumMod val="50000"/>
                  </a:schemeClr>
                </a:solidFill>
                <a:latin typeface="+mn-lt"/>
              </a:rPr>
              <a:t>dislipidemias</a:t>
            </a:r>
            <a:endParaRPr lang="es-ES_tradnl" dirty="0">
              <a:solidFill>
                <a:schemeClr val="tx1">
                  <a:lumMod val="50000"/>
                </a:schemeClr>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r>
              <a:rPr lang="fr-FR" dirty="0" err="1"/>
              <a:t>Piepoli</a:t>
            </a:r>
            <a:r>
              <a:rPr lang="fr-FR" dirty="0"/>
              <a:t> MF, et al. Eur </a:t>
            </a:r>
            <a:r>
              <a:rPr lang="fr-FR" dirty="0" err="1"/>
              <a:t>Heart</a:t>
            </a:r>
            <a:r>
              <a:rPr lang="fr-FR" dirty="0"/>
              <a:t> J. 2016; </a:t>
            </a:r>
            <a:r>
              <a:rPr lang="fr-FR" dirty="0" smtClean="0"/>
              <a:t>37:2315-81. </a:t>
            </a:r>
            <a:r>
              <a:rPr lang="fr-FR" dirty="0" err="1" smtClean="0"/>
              <a:t>Catapano</a:t>
            </a:r>
            <a:r>
              <a:rPr lang="fr-FR" dirty="0" smtClean="0"/>
              <a:t> </a:t>
            </a:r>
            <a:r>
              <a:rPr lang="fr-FR" dirty="0"/>
              <a:t>A L, et al. Eur </a:t>
            </a:r>
            <a:r>
              <a:rPr lang="fr-FR" dirty="0" err="1"/>
              <a:t>Heart</a:t>
            </a:r>
            <a:r>
              <a:rPr lang="fr-FR" dirty="0"/>
              <a:t> J. 2016; 37(39):2999-3058</a:t>
            </a:r>
          </a:p>
        </p:txBody>
      </p:sp>
      <p:sp>
        <p:nvSpPr>
          <p:cNvPr id="2" name="Título 1"/>
          <p:cNvSpPr>
            <a:spLocks noGrp="1"/>
          </p:cNvSpPr>
          <p:nvPr>
            <p:ph type="title"/>
          </p:nvPr>
        </p:nvSpPr>
        <p:spPr/>
        <p:txBody>
          <a:bodyPr/>
          <a:lstStyle/>
          <a:p>
            <a:r>
              <a:rPr lang="es-ES" dirty="0" smtClean="0">
                <a:solidFill>
                  <a:srgbClr val="004586"/>
                </a:solidFill>
              </a:rPr>
              <a:t>Manejo integral de las dislipidemias</a:t>
            </a:r>
            <a:endParaRPr lang="es-ES_tradnl" dirty="0">
              <a:solidFill>
                <a:srgbClr val="004586"/>
              </a:solidFill>
            </a:endParaRPr>
          </a:p>
        </p:txBody>
      </p:sp>
      <p:graphicFrame>
        <p:nvGraphicFramePr>
          <p:cNvPr id="6" name="Diagrama 5"/>
          <p:cNvGraphicFramePr/>
          <p:nvPr>
            <p:extLst>
              <p:ext uri="{D42A27DB-BD31-4B8C-83A1-F6EECF244321}">
                <p14:modId xmlns:p14="http://schemas.microsoft.com/office/powerpoint/2010/main" val="472764037"/>
              </p:ext>
            </p:extLst>
          </p:nvPr>
        </p:nvGraphicFramePr>
        <p:xfrm>
          <a:off x="2135560" y="1095862"/>
          <a:ext cx="8280920" cy="45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440" y="1125548"/>
            <a:ext cx="1586374" cy="1596241"/>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2107" y="3861047"/>
            <a:ext cx="1429352" cy="1439357"/>
          </a:xfrm>
          <a:prstGeom prst="rect">
            <a:avLst/>
          </a:prstGeom>
        </p:spPr>
      </p:pic>
    </p:spTree>
    <p:extLst>
      <p:ext uri="{BB962C8B-B14F-4D97-AF65-F5344CB8AC3E}">
        <p14:creationId xmlns:p14="http://schemas.microsoft.com/office/powerpoint/2010/main" val="42177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graphicEl>
                                              <a:dgm id="{32D2D196-637A-4999-A07A-CBC1A0FCD0D5}"/>
                                            </p:graphicEl>
                                          </p:spTgt>
                                        </p:tgtEl>
                                        <p:attrNameLst>
                                          <p:attrName>style.visibility</p:attrName>
                                        </p:attrNameLst>
                                      </p:cBhvr>
                                      <p:to>
                                        <p:strVal val="visible"/>
                                      </p:to>
                                    </p:set>
                                    <p:anim calcmode="lin" valueType="num">
                                      <p:cBhvr>
                                        <p:cTn id="7" dur="500" fill="hold"/>
                                        <p:tgtEl>
                                          <p:spTgt spid="6">
                                            <p:graphicEl>
                                              <a:dgm id="{32D2D196-637A-4999-A07A-CBC1A0FCD0D5}"/>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32D2D196-637A-4999-A07A-CBC1A0FCD0D5}"/>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32D2D196-637A-4999-A07A-CBC1A0FCD0D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5132BF08-B30D-470E-B226-B6A33B8A3A2F}"/>
                                            </p:graphicEl>
                                          </p:spTgt>
                                        </p:tgtEl>
                                        <p:attrNameLst>
                                          <p:attrName>style.visibility</p:attrName>
                                        </p:attrNameLst>
                                      </p:cBhvr>
                                      <p:to>
                                        <p:strVal val="visible"/>
                                      </p:to>
                                    </p:set>
                                    <p:anim calcmode="lin" valueType="num">
                                      <p:cBhvr>
                                        <p:cTn id="14" dur="500" fill="hold"/>
                                        <p:tgtEl>
                                          <p:spTgt spid="6">
                                            <p:graphicEl>
                                              <a:dgm id="{5132BF08-B30D-470E-B226-B6A33B8A3A2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5132BF08-B30D-470E-B226-B6A33B8A3A2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5132BF08-B30D-470E-B226-B6A33B8A3A2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CFFF9E4B-D7CF-4414-91C0-2F79F0340C81}"/>
                                            </p:graphicEl>
                                          </p:spTgt>
                                        </p:tgtEl>
                                        <p:attrNameLst>
                                          <p:attrName>style.visibility</p:attrName>
                                        </p:attrNameLst>
                                      </p:cBhvr>
                                      <p:to>
                                        <p:strVal val="visible"/>
                                      </p:to>
                                    </p:set>
                                    <p:anim calcmode="lin" valueType="num">
                                      <p:cBhvr>
                                        <p:cTn id="21" dur="500" fill="hold"/>
                                        <p:tgtEl>
                                          <p:spTgt spid="6">
                                            <p:graphicEl>
                                              <a:dgm id="{CFFF9E4B-D7CF-4414-91C0-2F79F0340C81}"/>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CFFF9E4B-D7CF-4414-91C0-2F79F0340C81}"/>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CFFF9E4B-D7CF-4414-91C0-2F79F0340C81}"/>
                                            </p:graphic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1">
                    <a:lumMod val="50000"/>
                  </a:schemeClr>
                </a:solidFill>
                <a:latin typeface="+mn-lt"/>
              </a:rPr>
              <a:t>Mensajes clave</a:t>
            </a:r>
            <a:endParaRPr lang="es-ES_tradnl" dirty="0">
              <a:solidFill>
                <a:schemeClr val="tx1">
                  <a:lumMod val="50000"/>
                </a:schemeClr>
              </a:solidFill>
              <a:latin typeface="+mn-lt"/>
            </a:endParaRPr>
          </a:p>
        </p:txBody>
      </p:sp>
      <p:sp>
        <p:nvSpPr>
          <p:cNvPr id="3" name="Marcador de contenido 2"/>
          <p:cNvSpPr>
            <a:spLocks noGrp="1"/>
          </p:cNvSpPr>
          <p:nvPr>
            <p:ph idx="1"/>
          </p:nvPr>
        </p:nvSpPr>
        <p:spPr>
          <a:xfrm>
            <a:off x="0" y="1132988"/>
            <a:ext cx="11647512" cy="4592024"/>
          </a:xfrm>
        </p:spPr>
        <p:txBody>
          <a:bodyPr>
            <a:noAutofit/>
          </a:bodyPr>
          <a:lstStyle/>
          <a:p>
            <a:r>
              <a:rPr lang="es-ES_tradnl" dirty="0"/>
              <a:t>Las estatinas son la base actual del tratamiento </a:t>
            </a:r>
            <a:r>
              <a:rPr lang="es-ES_tradnl" dirty="0" err="1" smtClean="0"/>
              <a:t>hipolipemiante</a:t>
            </a:r>
            <a:r>
              <a:rPr lang="es-ES_tradnl" dirty="0" smtClean="0"/>
              <a:t>.</a:t>
            </a:r>
          </a:p>
          <a:p>
            <a:r>
              <a:rPr lang="es-ES_tradnl" dirty="0"/>
              <a:t>Las estatinas </a:t>
            </a:r>
            <a:r>
              <a:rPr lang="es-ES_tradnl" dirty="0" smtClean="0"/>
              <a:t>pueden tener </a:t>
            </a:r>
            <a:r>
              <a:rPr lang="es-ES_tradnl" dirty="0"/>
              <a:t>limitaciones de </a:t>
            </a:r>
            <a:r>
              <a:rPr lang="es-ES_tradnl" dirty="0" smtClean="0"/>
              <a:t>eficacia para conseguir los objetivos de c-LDL.</a:t>
            </a:r>
          </a:p>
          <a:p>
            <a:r>
              <a:rPr lang="es-ES_tradnl" dirty="0" smtClean="0"/>
              <a:t>Las estatinas pueden tener problemas de seguridad por interacciones farmacológicas.</a:t>
            </a:r>
          </a:p>
          <a:p>
            <a:r>
              <a:rPr lang="es-ES_tradnl" dirty="0" smtClean="0"/>
              <a:t>Las estatinas se pueden combinar con cualquier </a:t>
            </a:r>
            <a:r>
              <a:rPr lang="es-ES_tradnl" dirty="0" err="1" smtClean="0"/>
              <a:t>hipolipemiante</a:t>
            </a:r>
            <a:r>
              <a:rPr lang="es-ES_tradnl" dirty="0" smtClean="0"/>
              <a:t>.</a:t>
            </a:r>
            <a:endParaRPr lang="es-ES_tradnl" dirty="0"/>
          </a:p>
          <a:p>
            <a:r>
              <a:rPr lang="es-ES_tradnl" dirty="0" smtClean="0"/>
              <a:t>El </a:t>
            </a:r>
            <a:r>
              <a:rPr lang="es-ES_tradnl" dirty="0" smtClean="0">
                <a:solidFill>
                  <a:srgbClr val="C00000"/>
                </a:solidFill>
              </a:rPr>
              <a:t>tratamiento combinado está indicado </a:t>
            </a:r>
            <a:r>
              <a:rPr lang="es-ES_tradnl" dirty="0" smtClean="0"/>
              <a:t>en pacientes con:</a:t>
            </a:r>
          </a:p>
          <a:p>
            <a:pPr lvl="1"/>
            <a:r>
              <a:rPr lang="es-ES_tradnl" sz="2400" dirty="0" smtClean="0">
                <a:solidFill>
                  <a:srgbClr val="C00000"/>
                </a:solidFill>
              </a:rPr>
              <a:t>RCV alto o muy alto que </a:t>
            </a:r>
            <a:r>
              <a:rPr lang="es-ES_tradnl" sz="2400" dirty="0">
                <a:solidFill>
                  <a:srgbClr val="C00000"/>
                </a:solidFill>
              </a:rPr>
              <a:t>no </a:t>
            </a:r>
            <a:r>
              <a:rPr lang="es-ES_tradnl" sz="2400" dirty="0" smtClean="0">
                <a:solidFill>
                  <a:srgbClr val="C00000"/>
                </a:solidFill>
              </a:rPr>
              <a:t>alcanzan objetivos terapéuticos solo con </a:t>
            </a:r>
            <a:r>
              <a:rPr lang="es-ES_tradnl" sz="2400" dirty="0" err="1" smtClean="0">
                <a:solidFill>
                  <a:srgbClr val="C00000"/>
                </a:solidFill>
              </a:rPr>
              <a:t>estatinas</a:t>
            </a:r>
            <a:r>
              <a:rPr lang="es-ES_tradnl" sz="2400" dirty="0" smtClean="0">
                <a:solidFill>
                  <a:srgbClr val="C00000"/>
                </a:solidFill>
              </a:rPr>
              <a:t>.</a:t>
            </a:r>
          </a:p>
          <a:p>
            <a:pPr lvl="1"/>
            <a:r>
              <a:rPr lang="es-ES_tradnl" sz="2400" dirty="0" smtClean="0">
                <a:solidFill>
                  <a:srgbClr val="C00000"/>
                </a:solidFill>
              </a:rPr>
              <a:t>Intolerancia a las estatinas o a dosis altas de </a:t>
            </a:r>
            <a:r>
              <a:rPr lang="es-ES_tradnl" sz="2400" dirty="0" err="1" smtClean="0">
                <a:solidFill>
                  <a:srgbClr val="C00000"/>
                </a:solidFill>
              </a:rPr>
              <a:t>estatinas</a:t>
            </a:r>
            <a:r>
              <a:rPr lang="es-ES_tradnl" sz="2400" dirty="0" smtClean="0">
                <a:solidFill>
                  <a:srgbClr val="C00000"/>
                </a:solidFill>
              </a:rPr>
              <a:t>.</a:t>
            </a:r>
          </a:p>
          <a:p>
            <a:pPr lvl="1"/>
            <a:r>
              <a:rPr lang="es-ES_tradnl" sz="2400" dirty="0" err="1" smtClean="0">
                <a:solidFill>
                  <a:srgbClr val="C00000"/>
                </a:solidFill>
              </a:rPr>
              <a:t>Dislipidemia</a:t>
            </a:r>
            <a:r>
              <a:rPr lang="es-ES_tradnl" sz="2400" dirty="0" smtClean="0">
                <a:solidFill>
                  <a:srgbClr val="C00000"/>
                </a:solidFill>
              </a:rPr>
              <a:t> </a:t>
            </a:r>
            <a:r>
              <a:rPr lang="es-ES_tradnl" sz="2400" dirty="0" err="1" smtClean="0">
                <a:solidFill>
                  <a:srgbClr val="C00000"/>
                </a:solidFill>
              </a:rPr>
              <a:t>aterogénica</a:t>
            </a:r>
            <a:r>
              <a:rPr lang="es-ES_tradnl" sz="2400" dirty="0" smtClean="0">
                <a:solidFill>
                  <a:srgbClr val="C00000"/>
                </a:solidFill>
              </a:rPr>
              <a:t> no controlada con estatinas.</a:t>
            </a:r>
            <a:endParaRPr lang="es-ES_tradnl" sz="2400" dirty="0">
              <a:solidFill>
                <a:srgbClr val="C00000"/>
              </a:solidFill>
            </a:endParaRPr>
          </a:p>
        </p:txBody>
      </p:sp>
    </p:spTree>
    <p:extLst>
      <p:ext uri="{BB962C8B-B14F-4D97-AF65-F5344CB8AC3E}">
        <p14:creationId xmlns:p14="http://schemas.microsoft.com/office/powerpoint/2010/main" val="266101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1">
                    <a:lumMod val="50000"/>
                  </a:schemeClr>
                </a:solidFill>
                <a:latin typeface="+mn-lt"/>
              </a:rPr>
              <a:t>Mensajes clave</a:t>
            </a:r>
            <a:endParaRPr lang="es-ES_tradnl" dirty="0">
              <a:solidFill>
                <a:schemeClr val="tx1">
                  <a:lumMod val="50000"/>
                </a:schemeClr>
              </a:solidFill>
              <a:latin typeface="+mn-lt"/>
            </a:endParaRPr>
          </a:p>
        </p:txBody>
      </p:sp>
      <p:sp>
        <p:nvSpPr>
          <p:cNvPr id="6" name="Rectangle 17"/>
          <p:cNvSpPr>
            <a:spLocks noChangeArrowheads="1"/>
          </p:cNvSpPr>
          <p:nvPr/>
        </p:nvSpPr>
        <p:spPr bwMode="auto">
          <a:xfrm>
            <a:off x="319957" y="2284845"/>
            <a:ext cx="5632027" cy="1015663"/>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marL="285750" indent="-285750" fontAlgn="auto">
              <a:spcBef>
                <a:spcPts val="0"/>
              </a:spcBef>
              <a:spcAft>
                <a:spcPts val="0"/>
              </a:spcAft>
              <a:buClr>
                <a:srgbClr val="C00000"/>
              </a:buClr>
              <a:buFont typeface="Wingdings" pitchFamily="2" charset="2"/>
              <a:buChar char="v"/>
              <a:defRPr/>
            </a:pPr>
            <a:r>
              <a:rPr lang="es-ES" sz="2000" dirty="0" smtClean="0">
                <a:solidFill>
                  <a:srgbClr val="000000"/>
                </a:solidFill>
              </a:rPr>
              <a:t>No se consiguen objetivos de c-LDL </a:t>
            </a:r>
            <a:r>
              <a:rPr lang="es-ES" sz="2000" dirty="0">
                <a:solidFill>
                  <a:srgbClr val="000000"/>
                </a:solidFill>
              </a:rPr>
              <a:t>a </a:t>
            </a:r>
            <a:r>
              <a:rPr lang="es-ES" sz="2000" dirty="0" smtClean="0">
                <a:solidFill>
                  <a:srgbClr val="000000"/>
                </a:solidFill>
              </a:rPr>
              <a:t>pesar </a:t>
            </a:r>
            <a:r>
              <a:rPr lang="es-ES" sz="2000" dirty="0">
                <a:solidFill>
                  <a:srgbClr val="000000"/>
                </a:solidFill>
                <a:ea typeface="ＭＳ Ｐゴシック" charset="0"/>
                <a:cs typeface="Arial" charset="0"/>
              </a:rPr>
              <a:t>de </a:t>
            </a:r>
            <a:r>
              <a:rPr lang="es-ES" sz="2000" dirty="0" smtClean="0">
                <a:solidFill>
                  <a:srgbClr val="000000"/>
                </a:solidFill>
              </a:rPr>
              <a:t>estatinas </a:t>
            </a:r>
            <a:r>
              <a:rPr lang="es-ES" sz="2000" dirty="0">
                <a:solidFill>
                  <a:srgbClr val="000000"/>
                </a:solidFill>
              </a:rPr>
              <a:t>a dosis </a:t>
            </a:r>
            <a:r>
              <a:rPr lang="es-ES" sz="2000" dirty="0" smtClean="0">
                <a:solidFill>
                  <a:srgbClr val="000000"/>
                </a:solidFill>
              </a:rPr>
              <a:t>máximas toleradas.</a:t>
            </a:r>
            <a:endParaRPr lang="es-ES" sz="2000" dirty="0">
              <a:solidFill>
                <a:srgbClr val="000000"/>
              </a:solidFill>
            </a:endParaRPr>
          </a:p>
          <a:p>
            <a:pPr marL="285750" indent="-285750" fontAlgn="auto">
              <a:spcBef>
                <a:spcPts val="0"/>
              </a:spcBef>
              <a:spcAft>
                <a:spcPts val="0"/>
              </a:spcAft>
              <a:buClr>
                <a:srgbClr val="C00000"/>
              </a:buClr>
              <a:buFont typeface="Wingdings" pitchFamily="2" charset="2"/>
              <a:buChar char="v"/>
              <a:defRPr/>
            </a:pPr>
            <a:r>
              <a:rPr lang="es-ES" sz="2000" dirty="0" smtClean="0">
                <a:solidFill>
                  <a:srgbClr val="000000"/>
                </a:solidFill>
              </a:rPr>
              <a:t>Intolerancia </a:t>
            </a:r>
            <a:r>
              <a:rPr lang="es-ES" sz="2000" dirty="0">
                <a:solidFill>
                  <a:srgbClr val="000000"/>
                </a:solidFill>
              </a:rPr>
              <a:t>a dosis altas </a:t>
            </a:r>
            <a:r>
              <a:rPr lang="es-ES" sz="2000" dirty="0" smtClean="0">
                <a:solidFill>
                  <a:srgbClr val="000000"/>
                </a:solidFill>
              </a:rPr>
              <a:t>de estatinas</a:t>
            </a:r>
            <a:r>
              <a:rPr lang="es-ES" sz="2000" dirty="0">
                <a:solidFill>
                  <a:srgbClr val="000000"/>
                </a:solidFill>
              </a:rPr>
              <a:t>.</a:t>
            </a:r>
          </a:p>
        </p:txBody>
      </p:sp>
      <p:sp>
        <p:nvSpPr>
          <p:cNvPr id="9" name="Rectangle 17"/>
          <p:cNvSpPr>
            <a:spLocks noChangeArrowheads="1"/>
          </p:cNvSpPr>
          <p:nvPr/>
        </p:nvSpPr>
        <p:spPr bwMode="auto">
          <a:xfrm>
            <a:off x="6096380" y="4914684"/>
            <a:ext cx="5688632" cy="40011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algn="ctr" fontAlgn="auto">
              <a:spcBef>
                <a:spcPts val="0"/>
              </a:spcBef>
              <a:spcAft>
                <a:spcPts val="0"/>
              </a:spcAft>
              <a:buClr>
                <a:srgbClr val="C00000"/>
              </a:buClr>
              <a:buFont typeface="Wingdings" pitchFamily="2" charset="2"/>
              <a:buChar char="v"/>
              <a:defRPr/>
            </a:pPr>
            <a:r>
              <a:rPr lang="es-ES" sz="2000" dirty="0" smtClean="0">
                <a:solidFill>
                  <a:srgbClr val="000000"/>
                </a:solidFill>
              </a:rPr>
              <a:t>Intolerancia </a:t>
            </a:r>
            <a:r>
              <a:rPr lang="es-ES" sz="2000" dirty="0">
                <a:solidFill>
                  <a:srgbClr val="000000"/>
                </a:solidFill>
              </a:rPr>
              <a:t>a </a:t>
            </a:r>
            <a:r>
              <a:rPr lang="es-ES" sz="2000" dirty="0" err="1" smtClean="0">
                <a:solidFill>
                  <a:srgbClr val="000000"/>
                </a:solidFill>
              </a:rPr>
              <a:t>estatinas</a:t>
            </a:r>
            <a:r>
              <a:rPr lang="es-ES" sz="2000" dirty="0" smtClean="0">
                <a:solidFill>
                  <a:srgbClr val="000000"/>
                </a:solidFill>
              </a:rPr>
              <a:t>.</a:t>
            </a:r>
            <a:endParaRPr lang="es-ES" sz="2000" dirty="0">
              <a:solidFill>
                <a:srgbClr val="000000"/>
              </a:solidFill>
            </a:endParaRPr>
          </a:p>
        </p:txBody>
      </p:sp>
      <p:sp>
        <p:nvSpPr>
          <p:cNvPr id="10" name="CuadroTexto 9"/>
          <p:cNvSpPr txBox="1"/>
          <p:nvPr/>
        </p:nvSpPr>
        <p:spPr>
          <a:xfrm>
            <a:off x="767408" y="928670"/>
            <a:ext cx="2185320" cy="1078980"/>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noAutofit/>
          </a:bodyPr>
          <a:lstStyle/>
          <a:p>
            <a:pPr algn="ctr"/>
            <a:r>
              <a:rPr lang="es-ES" sz="2400" dirty="0" err="1" smtClean="0">
                <a:solidFill>
                  <a:srgbClr val="FFFF00"/>
                </a:solidFill>
              </a:rPr>
              <a:t>Ezetimiba</a:t>
            </a:r>
            <a:r>
              <a:rPr lang="es-ES" sz="2400" dirty="0" smtClean="0">
                <a:solidFill>
                  <a:srgbClr val="FFFF00"/>
                </a:solidFill>
              </a:rPr>
              <a:t> </a:t>
            </a:r>
          </a:p>
          <a:p>
            <a:pPr algn="ctr"/>
            <a:r>
              <a:rPr lang="es-ES" sz="2400" dirty="0" smtClean="0">
                <a:effectLst>
                  <a:outerShdw blurRad="38100" dist="38100" dir="2700000" algn="tl">
                    <a:srgbClr val="000000">
                      <a:alpha val="43137"/>
                    </a:srgbClr>
                  </a:outerShdw>
                </a:effectLst>
              </a:rPr>
              <a:t>+ </a:t>
            </a:r>
          </a:p>
          <a:p>
            <a:pPr algn="ctr"/>
            <a:r>
              <a:rPr lang="es-ES" sz="2400" dirty="0" err="1" smtClean="0"/>
              <a:t>estatinas</a:t>
            </a:r>
            <a:endParaRPr lang="es-ES_tradnl" sz="2400" dirty="0" smtClean="0"/>
          </a:p>
        </p:txBody>
      </p:sp>
      <p:sp>
        <p:nvSpPr>
          <p:cNvPr id="11" name="CuadroTexto 10"/>
          <p:cNvSpPr txBox="1"/>
          <p:nvPr/>
        </p:nvSpPr>
        <p:spPr>
          <a:xfrm>
            <a:off x="3575720" y="928670"/>
            <a:ext cx="2091652" cy="1084749"/>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noAutofit/>
          </a:bodyPr>
          <a:lstStyle/>
          <a:p>
            <a:pPr algn="ctr"/>
            <a:r>
              <a:rPr lang="es-ES" sz="2400" dirty="0" smtClean="0">
                <a:solidFill>
                  <a:srgbClr val="FFFF00"/>
                </a:solidFill>
              </a:rPr>
              <a:t>Resinas</a:t>
            </a:r>
          </a:p>
          <a:p>
            <a:pPr algn="ctr"/>
            <a:r>
              <a:rPr lang="es-ES" sz="2400" dirty="0" smtClean="0">
                <a:effectLst>
                  <a:outerShdw blurRad="38100" dist="38100" dir="2700000" algn="tl">
                    <a:srgbClr val="000000">
                      <a:alpha val="43137"/>
                    </a:srgbClr>
                  </a:outerShdw>
                </a:effectLst>
              </a:rPr>
              <a:t>+ </a:t>
            </a:r>
          </a:p>
          <a:p>
            <a:pPr algn="ctr"/>
            <a:r>
              <a:rPr lang="es-ES" sz="2400" dirty="0" err="1" smtClean="0">
                <a:effectLst>
                  <a:outerShdw blurRad="38100" dist="38100" dir="2700000" algn="tl">
                    <a:srgbClr val="000000">
                      <a:alpha val="43137"/>
                    </a:srgbClr>
                  </a:outerShdw>
                </a:effectLst>
              </a:rPr>
              <a:t>estatinas</a:t>
            </a:r>
            <a:endParaRPr lang="es-ES_tradnl" sz="2400" dirty="0" smtClean="0">
              <a:effectLst>
                <a:outerShdw blurRad="38100" dist="38100" dir="2700000" algn="tl">
                  <a:srgbClr val="000000">
                    <a:alpha val="43137"/>
                  </a:srgbClr>
                </a:outerShdw>
              </a:effectLst>
            </a:endParaRPr>
          </a:p>
        </p:txBody>
      </p:sp>
      <p:sp>
        <p:nvSpPr>
          <p:cNvPr id="12" name="CuadroTexto 11"/>
          <p:cNvSpPr txBox="1"/>
          <p:nvPr/>
        </p:nvSpPr>
        <p:spPr>
          <a:xfrm>
            <a:off x="6096000" y="3429000"/>
            <a:ext cx="2143140" cy="1078980"/>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noAutofit/>
          </a:bodyPr>
          <a:lstStyle/>
          <a:p>
            <a:pPr algn="ctr"/>
            <a:r>
              <a:rPr lang="es-ES" sz="2400" dirty="0" smtClean="0">
                <a:solidFill>
                  <a:srgbClr val="FFFF00"/>
                </a:solidFill>
              </a:rPr>
              <a:t>Resinas </a:t>
            </a:r>
          </a:p>
          <a:p>
            <a:pPr algn="ctr"/>
            <a:r>
              <a:rPr lang="es-ES" sz="2400" dirty="0" smtClean="0">
                <a:effectLst>
                  <a:outerShdw blurRad="38100" dist="38100" dir="2700000" algn="tl">
                    <a:srgbClr val="000000">
                      <a:alpha val="43137"/>
                    </a:srgbClr>
                  </a:outerShdw>
                </a:effectLst>
              </a:rPr>
              <a:t>+ </a:t>
            </a:r>
          </a:p>
          <a:p>
            <a:pPr algn="ctr"/>
            <a:r>
              <a:rPr lang="es-ES" sz="2400" dirty="0" err="1" smtClean="0">
                <a:solidFill>
                  <a:srgbClr val="FFFF00"/>
                </a:solidFill>
              </a:rPr>
              <a:t>ezetimiba</a:t>
            </a:r>
            <a:endParaRPr lang="es-ES_tradnl" sz="2400" dirty="0" smtClean="0">
              <a:solidFill>
                <a:srgbClr val="FFFF00"/>
              </a:solidFill>
            </a:endParaRPr>
          </a:p>
        </p:txBody>
      </p:sp>
      <p:sp>
        <p:nvSpPr>
          <p:cNvPr id="13" name="CuadroTexto 12"/>
          <p:cNvSpPr txBox="1"/>
          <p:nvPr/>
        </p:nvSpPr>
        <p:spPr>
          <a:xfrm>
            <a:off x="6384032" y="1239131"/>
            <a:ext cx="5550593" cy="461665"/>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spAutoFit/>
          </a:bodyPr>
          <a:lstStyle/>
          <a:p>
            <a:pPr algn="ctr"/>
            <a:r>
              <a:rPr lang="es-ES" sz="2400" dirty="0" err="1" smtClean="0">
                <a:solidFill>
                  <a:srgbClr val="FFFF00"/>
                </a:solidFill>
              </a:rPr>
              <a:t>Ezetimiba</a:t>
            </a:r>
            <a:r>
              <a:rPr lang="es-ES" sz="2400" dirty="0" smtClean="0">
                <a:solidFill>
                  <a:srgbClr val="FFFF00"/>
                </a:solidFill>
              </a:rPr>
              <a:t> </a:t>
            </a:r>
            <a:r>
              <a:rPr lang="es-ES" sz="2400" dirty="0" smtClean="0">
                <a:effectLst>
                  <a:outerShdw blurRad="38100" dist="38100" dir="2700000" algn="tl">
                    <a:srgbClr val="000000">
                      <a:alpha val="43137"/>
                    </a:srgbClr>
                  </a:outerShdw>
                </a:effectLst>
              </a:rPr>
              <a:t>+ resinas+ </a:t>
            </a:r>
            <a:r>
              <a:rPr lang="es-ES" sz="2400" dirty="0" err="1" smtClean="0">
                <a:effectLst>
                  <a:outerShdw blurRad="38100" dist="38100" dir="2700000" algn="tl">
                    <a:srgbClr val="000000">
                      <a:alpha val="43137"/>
                    </a:srgbClr>
                  </a:outerShdw>
                </a:effectLst>
              </a:rPr>
              <a:t>estatinas</a:t>
            </a:r>
            <a:endParaRPr lang="es-ES_tradnl" sz="2400" dirty="0" smtClean="0">
              <a:effectLst>
                <a:outerShdw blurRad="38100" dist="38100" dir="2700000" algn="tl">
                  <a:srgbClr val="000000">
                    <a:alpha val="43137"/>
                  </a:srgbClr>
                </a:outerShdw>
              </a:effectLst>
            </a:endParaRPr>
          </a:p>
        </p:txBody>
      </p:sp>
      <p:sp>
        <p:nvSpPr>
          <p:cNvPr id="14" name="Rectangle 17"/>
          <p:cNvSpPr>
            <a:spLocks noChangeArrowheads="1"/>
          </p:cNvSpPr>
          <p:nvPr/>
        </p:nvSpPr>
        <p:spPr bwMode="auto">
          <a:xfrm>
            <a:off x="7392144" y="2250083"/>
            <a:ext cx="4276020" cy="70788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marL="285750" indent="-285750" fontAlgn="auto">
              <a:spcBef>
                <a:spcPts val="0"/>
              </a:spcBef>
              <a:spcAft>
                <a:spcPts val="0"/>
              </a:spcAft>
              <a:buClr>
                <a:srgbClr val="C00000"/>
              </a:buClr>
              <a:buFont typeface="Wingdings" pitchFamily="2" charset="2"/>
              <a:buChar char="v"/>
              <a:defRPr/>
            </a:pPr>
            <a:r>
              <a:rPr lang="es-ES" sz="2000" dirty="0" smtClean="0">
                <a:solidFill>
                  <a:srgbClr val="000000"/>
                </a:solidFill>
              </a:rPr>
              <a:t>No se consiguen objetivos de c-LDL </a:t>
            </a:r>
            <a:r>
              <a:rPr lang="es-ES" sz="2000" dirty="0">
                <a:solidFill>
                  <a:srgbClr val="000000"/>
                </a:solidFill>
              </a:rPr>
              <a:t>a </a:t>
            </a:r>
            <a:r>
              <a:rPr lang="es-ES" sz="2000" dirty="0" smtClean="0">
                <a:solidFill>
                  <a:srgbClr val="000000"/>
                </a:solidFill>
              </a:rPr>
              <a:t>pesar </a:t>
            </a:r>
            <a:r>
              <a:rPr lang="es-ES" sz="2000" dirty="0">
                <a:solidFill>
                  <a:srgbClr val="000000"/>
                </a:solidFill>
                <a:ea typeface="ＭＳ Ｐゴシック" charset="0"/>
                <a:cs typeface="Arial" charset="0"/>
              </a:rPr>
              <a:t>de </a:t>
            </a:r>
            <a:r>
              <a:rPr lang="es-ES" sz="2000" dirty="0" smtClean="0">
                <a:solidFill>
                  <a:srgbClr val="000000"/>
                </a:solidFill>
              </a:rPr>
              <a:t>2 hipolipemiantes.</a:t>
            </a:r>
            <a:endParaRPr lang="es-ES" sz="2000" dirty="0">
              <a:solidFill>
                <a:srgbClr val="000000"/>
              </a:solidFill>
            </a:endParaRPr>
          </a:p>
        </p:txBody>
      </p:sp>
      <p:sp>
        <p:nvSpPr>
          <p:cNvPr id="15" name="Rectangle 17"/>
          <p:cNvSpPr>
            <a:spLocks noChangeArrowheads="1"/>
          </p:cNvSpPr>
          <p:nvPr/>
        </p:nvSpPr>
        <p:spPr bwMode="auto">
          <a:xfrm>
            <a:off x="911476" y="4769372"/>
            <a:ext cx="4898772" cy="132343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nchor="ctr">
            <a:spAutoFit/>
          </a:bodyPr>
          <a:lstStyle/>
          <a:p>
            <a:pPr marL="285750" indent="-285750">
              <a:buClr>
                <a:srgbClr val="C00000"/>
              </a:buClr>
              <a:buFont typeface="Wingdings" pitchFamily="2" charset="2"/>
              <a:buChar char="v"/>
              <a:defRPr/>
            </a:pPr>
            <a:r>
              <a:rPr lang="es-ES" sz="2000" dirty="0" smtClean="0">
                <a:solidFill>
                  <a:srgbClr val="000000"/>
                </a:solidFill>
                <a:latin typeface="Calibri" panose="020F0502020204030204" pitchFamily="34" charset="0"/>
                <a:cs typeface="Calibri" panose="020F0502020204030204" pitchFamily="34" charset="0"/>
              </a:rPr>
              <a:t>Dislipemias mixtas. Dislipemia aterogénica.</a:t>
            </a:r>
          </a:p>
          <a:p>
            <a:pPr marL="285750" indent="-285750">
              <a:buClr>
                <a:srgbClr val="C00000"/>
              </a:buClr>
              <a:buFont typeface="Wingdings" pitchFamily="2" charset="2"/>
              <a:buChar char="v"/>
              <a:defRPr/>
            </a:pPr>
            <a:r>
              <a:rPr lang="es-ES" sz="2000" dirty="0" err="1" smtClean="0">
                <a:solidFill>
                  <a:srgbClr val="000000"/>
                </a:solidFill>
                <a:latin typeface="Calibri" panose="020F0502020204030204" pitchFamily="34" charset="0"/>
                <a:cs typeface="Calibri" panose="020F0502020204030204" pitchFamily="34" charset="0"/>
              </a:rPr>
              <a:t>Hiperlipemia</a:t>
            </a:r>
            <a:r>
              <a:rPr lang="es-ES" sz="2000" dirty="0" smtClean="0">
                <a:solidFill>
                  <a:srgbClr val="000000"/>
                </a:solidFill>
                <a:latin typeface="Calibri" panose="020F0502020204030204" pitchFamily="34" charset="0"/>
                <a:cs typeface="Calibri" panose="020F0502020204030204" pitchFamily="34" charset="0"/>
              </a:rPr>
              <a:t> </a:t>
            </a:r>
            <a:r>
              <a:rPr lang="es-ES" sz="2000" dirty="0">
                <a:solidFill>
                  <a:srgbClr val="000000"/>
                </a:solidFill>
                <a:latin typeface="Calibri" panose="020F0502020204030204" pitchFamily="34" charset="0"/>
                <a:cs typeface="Calibri" panose="020F0502020204030204" pitchFamily="34" charset="0"/>
              </a:rPr>
              <a:t>familiar </a:t>
            </a:r>
            <a:r>
              <a:rPr lang="es-ES" sz="2000" dirty="0" smtClean="0">
                <a:solidFill>
                  <a:srgbClr val="000000"/>
                </a:solidFill>
                <a:latin typeface="Calibri" panose="020F0502020204030204" pitchFamily="34" charset="0"/>
                <a:cs typeface="Calibri" panose="020F0502020204030204" pitchFamily="34" charset="0"/>
              </a:rPr>
              <a:t>combinada.</a:t>
            </a:r>
            <a:endParaRPr lang="es-ES" sz="2000" dirty="0">
              <a:solidFill>
                <a:srgbClr val="000000"/>
              </a:solidFill>
              <a:latin typeface="Calibri" panose="020F0502020204030204" pitchFamily="34" charset="0"/>
              <a:cs typeface="Calibri" panose="020F0502020204030204" pitchFamily="34" charset="0"/>
            </a:endParaRPr>
          </a:p>
          <a:p>
            <a:pPr marL="285750" indent="-285750">
              <a:buClr>
                <a:srgbClr val="C00000"/>
              </a:buClr>
              <a:buFont typeface="Wingdings" pitchFamily="2" charset="2"/>
              <a:buChar char="v"/>
              <a:defRPr/>
            </a:pPr>
            <a:r>
              <a:rPr lang="es-ES" sz="2000" dirty="0" smtClean="0">
                <a:solidFill>
                  <a:srgbClr val="000000"/>
                </a:solidFill>
                <a:latin typeface="Calibri" panose="020F0502020204030204" pitchFamily="34" charset="0"/>
                <a:cs typeface="Calibri" panose="020F0502020204030204" pitchFamily="34" charset="0"/>
              </a:rPr>
              <a:t>Cardiopatía </a:t>
            </a:r>
            <a:r>
              <a:rPr lang="es-ES" sz="2000" dirty="0">
                <a:solidFill>
                  <a:srgbClr val="000000"/>
                </a:solidFill>
                <a:latin typeface="Calibri" panose="020F0502020204030204" pitchFamily="34" charset="0"/>
                <a:cs typeface="Calibri" panose="020F0502020204030204" pitchFamily="34" charset="0"/>
              </a:rPr>
              <a:t>coronaria con </a:t>
            </a:r>
            <a:r>
              <a:rPr lang="es-ES" sz="2000" dirty="0" smtClean="0">
                <a:solidFill>
                  <a:srgbClr val="000000"/>
                </a:solidFill>
                <a:latin typeface="Calibri" panose="020F0502020204030204" pitchFamily="34" charset="0"/>
                <a:cs typeface="Calibri" panose="020F0502020204030204" pitchFamily="34" charset="0"/>
              </a:rPr>
              <a:t>c-HDL bajo.</a:t>
            </a:r>
            <a:endParaRPr lang="es-ES" sz="2000" dirty="0">
              <a:solidFill>
                <a:srgbClr val="000000"/>
              </a:solidFill>
              <a:latin typeface="Calibri" panose="020F0502020204030204" pitchFamily="34" charset="0"/>
              <a:cs typeface="Calibri" panose="020F0502020204030204" pitchFamily="34" charset="0"/>
            </a:endParaRPr>
          </a:p>
        </p:txBody>
      </p:sp>
      <p:sp>
        <p:nvSpPr>
          <p:cNvPr id="16" name="CuadroTexto 15"/>
          <p:cNvSpPr txBox="1"/>
          <p:nvPr/>
        </p:nvSpPr>
        <p:spPr>
          <a:xfrm>
            <a:off x="2121594" y="3429000"/>
            <a:ext cx="2117018" cy="1013432"/>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noAutofit/>
          </a:bodyPr>
          <a:lstStyle/>
          <a:p>
            <a:pPr algn="ctr"/>
            <a:r>
              <a:rPr lang="es-ES" sz="2400" dirty="0" err="1" smtClean="0">
                <a:solidFill>
                  <a:srgbClr val="FFFF00"/>
                </a:solidFill>
              </a:rPr>
              <a:t>Fibratos</a:t>
            </a:r>
            <a:endParaRPr lang="es-ES" sz="2400" dirty="0" smtClean="0">
              <a:solidFill>
                <a:srgbClr val="FFFF00"/>
              </a:solidFill>
            </a:endParaRPr>
          </a:p>
          <a:p>
            <a:pPr algn="ctr"/>
            <a:r>
              <a:rPr lang="es-ES" sz="2400" dirty="0" smtClean="0">
                <a:effectLst>
                  <a:outerShdw blurRad="38100" dist="38100" dir="2700000" algn="tl">
                    <a:srgbClr val="000000">
                      <a:alpha val="43137"/>
                    </a:srgbClr>
                  </a:outerShdw>
                </a:effectLst>
              </a:rPr>
              <a:t>+</a:t>
            </a:r>
          </a:p>
          <a:p>
            <a:pPr algn="ctr"/>
            <a:r>
              <a:rPr lang="es-ES" sz="2400" dirty="0" smtClean="0">
                <a:effectLst>
                  <a:outerShdw blurRad="38100" dist="38100" dir="2700000" algn="tl">
                    <a:srgbClr val="000000">
                      <a:alpha val="43137"/>
                    </a:srgbClr>
                  </a:outerShdw>
                </a:effectLst>
              </a:rPr>
              <a:t> </a:t>
            </a:r>
            <a:r>
              <a:rPr lang="es-ES" sz="2400" dirty="0" err="1" smtClean="0">
                <a:effectLst>
                  <a:outerShdw blurRad="38100" dist="38100" dir="2700000" algn="tl">
                    <a:srgbClr val="000000">
                      <a:alpha val="43137"/>
                    </a:srgbClr>
                  </a:outerShdw>
                </a:effectLst>
              </a:rPr>
              <a:t>estatinas</a:t>
            </a:r>
            <a:endParaRPr lang="es-ES_tradnl" sz="2400" dirty="0" smtClean="0">
              <a:effectLst>
                <a:outerShdw blurRad="38100" dist="38100" dir="2700000" algn="tl">
                  <a:srgbClr val="000000">
                    <a:alpha val="43137"/>
                  </a:srgbClr>
                </a:outerShdw>
              </a:effectLst>
            </a:endParaRPr>
          </a:p>
        </p:txBody>
      </p:sp>
      <p:sp>
        <p:nvSpPr>
          <p:cNvPr id="18" name="CuadroTexto 17"/>
          <p:cNvSpPr txBox="1"/>
          <p:nvPr/>
        </p:nvSpPr>
        <p:spPr>
          <a:xfrm>
            <a:off x="8544272" y="3571876"/>
            <a:ext cx="324036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91440" tIns="45720" rIns="91440" bIns="45720" rtlCol="0" anchor="ctr">
            <a:spAutoFit/>
          </a:bodyPr>
          <a:lstStyle/>
          <a:p>
            <a:pPr algn="ctr"/>
            <a:r>
              <a:rPr lang="es-ES" sz="2400" dirty="0" err="1" smtClean="0">
                <a:solidFill>
                  <a:srgbClr val="FFFF00"/>
                </a:solidFill>
              </a:rPr>
              <a:t>Fibratos</a:t>
            </a:r>
            <a:r>
              <a:rPr lang="es-ES" sz="2400" dirty="0" smtClean="0">
                <a:solidFill>
                  <a:srgbClr val="FFFF00"/>
                </a:solidFill>
              </a:rPr>
              <a:t> </a:t>
            </a:r>
            <a:r>
              <a:rPr lang="es-ES" sz="2400" dirty="0" smtClean="0"/>
              <a:t>+</a:t>
            </a:r>
          </a:p>
          <a:p>
            <a:pPr algn="ctr"/>
            <a:r>
              <a:rPr lang="es-ES" sz="2400" dirty="0" smtClean="0">
                <a:solidFill>
                  <a:srgbClr val="FFFF00"/>
                </a:solidFill>
              </a:rPr>
              <a:t>resinas </a:t>
            </a:r>
            <a:r>
              <a:rPr lang="es-ES" sz="2400" dirty="0" smtClean="0"/>
              <a:t>/ </a:t>
            </a:r>
            <a:r>
              <a:rPr lang="es-ES" sz="2400" dirty="0" err="1" smtClean="0">
                <a:solidFill>
                  <a:srgbClr val="FFFF00"/>
                </a:solidFill>
              </a:rPr>
              <a:t>ezetimiba</a:t>
            </a:r>
            <a:endParaRPr lang="es-ES_tradnl" sz="2400" dirty="0" smtClean="0">
              <a:solidFill>
                <a:srgbClr val="FFFF00"/>
              </a:solidFill>
            </a:endParaRPr>
          </a:p>
        </p:txBody>
      </p:sp>
      <p:sp>
        <p:nvSpPr>
          <p:cNvPr id="19" name="Flecha abajo 18"/>
          <p:cNvSpPr/>
          <p:nvPr/>
        </p:nvSpPr>
        <p:spPr>
          <a:xfrm>
            <a:off x="3071664" y="4458961"/>
            <a:ext cx="144016" cy="3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lecha abajo 19"/>
          <p:cNvSpPr/>
          <p:nvPr/>
        </p:nvSpPr>
        <p:spPr>
          <a:xfrm>
            <a:off x="1709776" y="1991992"/>
            <a:ext cx="144016" cy="3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echa abajo 20"/>
          <p:cNvSpPr/>
          <p:nvPr/>
        </p:nvSpPr>
        <p:spPr>
          <a:xfrm>
            <a:off x="4550552" y="2002148"/>
            <a:ext cx="144016" cy="3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lecha abajo 21"/>
          <p:cNvSpPr/>
          <p:nvPr/>
        </p:nvSpPr>
        <p:spPr>
          <a:xfrm>
            <a:off x="7038368" y="4572008"/>
            <a:ext cx="129202" cy="300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Flecha abajo 22"/>
          <p:cNvSpPr/>
          <p:nvPr/>
        </p:nvSpPr>
        <p:spPr>
          <a:xfrm>
            <a:off x="10015992" y="4443646"/>
            <a:ext cx="15197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Flecha abajo 23"/>
          <p:cNvSpPr/>
          <p:nvPr/>
        </p:nvSpPr>
        <p:spPr>
          <a:xfrm>
            <a:off x="9087320" y="1695616"/>
            <a:ext cx="144016" cy="538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854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8" grpId="0" animBg="1"/>
      <p:bldP spid="19"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Fármacos </a:t>
            </a:r>
            <a:r>
              <a:rPr lang="es-ES" dirty="0" err="1" smtClean="0"/>
              <a:t>hipolipemiantes</a:t>
            </a:r>
            <a:endParaRPr lang="es-ES" dirty="0"/>
          </a:p>
        </p:txBody>
      </p:sp>
      <p:sp>
        <p:nvSpPr>
          <p:cNvPr id="4" name="Marcador de contenido 3"/>
          <p:cNvSpPr>
            <a:spLocks noGrp="1"/>
          </p:cNvSpPr>
          <p:nvPr>
            <p:ph idx="1"/>
          </p:nvPr>
        </p:nvSpPr>
        <p:spPr>
          <a:xfrm>
            <a:off x="0" y="1337306"/>
            <a:ext cx="11582400" cy="4592024"/>
          </a:xfrm>
        </p:spPr>
        <p:txBody>
          <a:bodyPr/>
          <a:lstStyle/>
          <a:p>
            <a:r>
              <a:rPr lang="es-ES" dirty="0" err="1">
                <a:solidFill>
                  <a:srgbClr val="C00000"/>
                </a:solidFill>
              </a:rPr>
              <a:t>E</a:t>
            </a:r>
            <a:r>
              <a:rPr lang="es-ES" dirty="0" err="1" smtClean="0">
                <a:solidFill>
                  <a:srgbClr val="C00000"/>
                </a:solidFill>
              </a:rPr>
              <a:t>statinas</a:t>
            </a:r>
            <a:r>
              <a:rPr lang="es-ES" dirty="0" smtClean="0"/>
              <a:t> (inhibidores </a:t>
            </a:r>
            <a:r>
              <a:rPr lang="es-ES" dirty="0"/>
              <a:t>de 3-hidroxi-3-metilglutaril-coenzima A reductasa):</a:t>
            </a:r>
            <a:br>
              <a:rPr lang="es-ES" dirty="0"/>
            </a:br>
            <a:r>
              <a:rPr lang="es-ES" dirty="0" err="1" smtClean="0"/>
              <a:t>simvastatina</a:t>
            </a:r>
            <a:r>
              <a:rPr lang="es-ES" dirty="0"/>
              <a:t>, </a:t>
            </a:r>
            <a:r>
              <a:rPr lang="es-ES" dirty="0" err="1"/>
              <a:t>p</a:t>
            </a:r>
            <a:r>
              <a:rPr lang="es-ES" dirty="0" err="1" smtClean="0"/>
              <a:t>ravastatina</a:t>
            </a:r>
            <a:r>
              <a:rPr lang="es-ES" dirty="0"/>
              <a:t>, </a:t>
            </a:r>
            <a:r>
              <a:rPr lang="es-ES" dirty="0" err="1"/>
              <a:t>l</a:t>
            </a:r>
            <a:r>
              <a:rPr lang="es-ES" dirty="0" err="1" smtClean="0"/>
              <a:t>ovastatina</a:t>
            </a:r>
            <a:r>
              <a:rPr lang="es-ES" dirty="0"/>
              <a:t>, </a:t>
            </a:r>
            <a:r>
              <a:rPr lang="es-ES" dirty="0" err="1" smtClean="0"/>
              <a:t>fluvastatina</a:t>
            </a:r>
            <a:r>
              <a:rPr lang="es-ES" dirty="0"/>
              <a:t>, </a:t>
            </a:r>
            <a:r>
              <a:rPr lang="es-ES" dirty="0" err="1"/>
              <a:t>a</a:t>
            </a:r>
            <a:r>
              <a:rPr lang="es-ES" dirty="0" err="1" smtClean="0"/>
              <a:t>torvastatina</a:t>
            </a:r>
            <a:r>
              <a:rPr lang="es-ES" dirty="0"/>
              <a:t>, </a:t>
            </a:r>
            <a:r>
              <a:rPr lang="es-ES" dirty="0" err="1"/>
              <a:t>r</a:t>
            </a:r>
            <a:r>
              <a:rPr lang="es-ES" dirty="0" err="1" smtClean="0"/>
              <a:t>osuvastatina</a:t>
            </a:r>
            <a:r>
              <a:rPr lang="es-ES" dirty="0"/>
              <a:t>, </a:t>
            </a:r>
            <a:r>
              <a:rPr lang="es-ES" dirty="0" err="1"/>
              <a:t>p</a:t>
            </a:r>
            <a:r>
              <a:rPr lang="es-ES" dirty="0" err="1" smtClean="0"/>
              <a:t>itavastatina</a:t>
            </a:r>
            <a:r>
              <a:rPr lang="es-ES" dirty="0"/>
              <a:t>.</a:t>
            </a:r>
          </a:p>
          <a:p>
            <a:r>
              <a:rPr lang="es-ES" dirty="0" err="1">
                <a:solidFill>
                  <a:srgbClr val="C00000"/>
                </a:solidFill>
              </a:rPr>
              <a:t>Fibratos</a:t>
            </a:r>
            <a:r>
              <a:rPr lang="es-ES" dirty="0">
                <a:solidFill>
                  <a:srgbClr val="C00000"/>
                </a:solidFill>
              </a:rPr>
              <a:t>: </a:t>
            </a:r>
            <a:r>
              <a:rPr lang="es-ES" dirty="0" err="1" smtClean="0">
                <a:solidFill>
                  <a:srgbClr val="004586"/>
                </a:solidFill>
              </a:rPr>
              <a:t>g</a:t>
            </a:r>
            <a:r>
              <a:rPr lang="es-ES" dirty="0" err="1" smtClean="0"/>
              <a:t>enfibrozilo</a:t>
            </a:r>
            <a:r>
              <a:rPr lang="es-ES" dirty="0"/>
              <a:t>, </a:t>
            </a:r>
            <a:r>
              <a:rPr lang="es-ES" dirty="0" err="1"/>
              <a:t>b</a:t>
            </a:r>
            <a:r>
              <a:rPr lang="es-ES" dirty="0" err="1" smtClean="0"/>
              <a:t>ezafibrato</a:t>
            </a:r>
            <a:r>
              <a:rPr lang="es-ES" dirty="0"/>
              <a:t>, </a:t>
            </a:r>
            <a:r>
              <a:rPr lang="es-ES" dirty="0" err="1"/>
              <a:t>f</a:t>
            </a:r>
            <a:r>
              <a:rPr lang="es-ES" dirty="0" err="1" smtClean="0"/>
              <a:t>enofibrato</a:t>
            </a:r>
            <a:r>
              <a:rPr lang="es-ES" dirty="0"/>
              <a:t>.</a:t>
            </a:r>
          </a:p>
          <a:p>
            <a:r>
              <a:rPr lang="es-ES" dirty="0">
                <a:solidFill>
                  <a:srgbClr val="C00000"/>
                </a:solidFill>
              </a:rPr>
              <a:t>Resinas </a:t>
            </a:r>
            <a:r>
              <a:rPr lang="es-ES" dirty="0" smtClean="0">
                <a:solidFill>
                  <a:srgbClr val="C00000"/>
                </a:solidFill>
              </a:rPr>
              <a:t>fijadoras </a:t>
            </a:r>
            <a:r>
              <a:rPr lang="es-ES" dirty="0">
                <a:solidFill>
                  <a:srgbClr val="C00000"/>
                </a:solidFill>
              </a:rPr>
              <a:t>de </a:t>
            </a:r>
            <a:r>
              <a:rPr lang="es-ES" dirty="0" smtClean="0">
                <a:solidFill>
                  <a:srgbClr val="C00000"/>
                </a:solidFill>
              </a:rPr>
              <a:t>ácidos biliares</a:t>
            </a:r>
            <a:r>
              <a:rPr lang="es-ES" dirty="0">
                <a:solidFill>
                  <a:srgbClr val="C00000"/>
                </a:solidFill>
              </a:rPr>
              <a:t>: </a:t>
            </a:r>
            <a:r>
              <a:rPr lang="es-ES" dirty="0" err="1">
                <a:solidFill>
                  <a:srgbClr val="004586"/>
                </a:solidFill>
              </a:rPr>
              <a:t>c</a:t>
            </a:r>
            <a:r>
              <a:rPr lang="es-ES" dirty="0" err="1" smtClean="0"/>
              <a:t>olestiramina</a:t>
            </a:r>
            <a:r>
              <a:rPr lang="es-ES" dirty="0"/>
              <a:t>, </a:t>
            </a:r>
            <a:r>
              <a:rPr lang="es-ES" dirty="0" err="1"/>
              <a:t>c</a:t>
            </a:r>
            <a:r>
              <a:rPr lang="es-ES" dirty="0" err="1" smtClean="0"/>
              <a:t>olestipol</a:t>
            </a:r>
            <a:r>
              <a:rPr lang="es-ES" dirty="0"/>
              <a:t>, </a:t>
            </a:r>
            <a:r>
              <a:rPr lang="es-ES" dirty="0" err="1"/>
              <a:t>c</a:t>
            </a:r>
            <a:r>
              <a:rPr lang="es-ES" dirty="0" err="1" smtClean="0"/>
              <a:t>olesevelam</a:t>
            </a:r>
            <a:r>
              <a:rPr lang="es-ES" dirty="0"/>
              <a:t>.</a:t>
            </a:r>
          </a:p>
          <a:p>
            <a:r>
              <a:rPr lang="es-ES" dirty="0">
                <a:solidFill>
                  <a:srgbClr val="C00000"/>
                </a:solidFill>
              </a:rPr>
              <a:t>Inhibidores </a:t>
            </a:r>
            <a:r>
              <a:rPr lang="es-ES" dirty="0" smtClean="0">
                <a:solidFill>
                  <a:srgbClr val="C00000"/>
                </a:solidFill>
              </a:rPr>
              <a:t>selectivos </a:t>
            </a:r>
            <a:r>
              <a:rPr lang="es-ES" dirty="0">
                <a:solidFill>
                  <a:srgbClr val="C00000"/>
                </a:solidFill>
              </a:rPr>
              <a:t>de la </a:t>
            </a:r>
            <a:r>
              <a:rPr lang="es-ES" dirty="0" smtClean="0">
                <a:solidFill>
                  <a:srgbClr val="C00000"/>
                </a:solidFill>
              </a:rPr>
              <a:t>absorción </a:t>
            </a:r>
            <a:r>
              <a:rPr lang="es-ES" dirty="0">
                <a:solidFill>
                  <a:srgbClr val="C00000"/>
                </a:solidFill>
              </a:rPr>
              <a:t>del </a:t>
            </a:r>
            <a:r>
              <a:rPr lang="es-ES" dirty="0" smtClean="0">
                <a:solidFill>
                  <a:srgbClr val="C00000"/>
                </a:solidFill>
              </a:rPr>
              <a:t>colesterol</a:t>
            </a:r>
            <a:r>
              <a:rPr lang="es-ES" dirty="0">
                <a:solidFill>
                  <a:srgbClr val="C00000"/>
                </a:solidFill>
              </a:rPr>
              <a:t>: </a:t>
            </a:r>
            <a:r>
              <a:rPr lang="es-ES" dirty="0" err="1">
                <a:solidFill>
                  <a:srgbClr val="004586"/>
                </a:solidFill>
              </a:rPr>
              <a:t>e</a:t>
            </a:r>
            <a:r>
              <a:rPr lang="es-ES" dirty="0" err="1" smtClean="0"/>
              <a:t>zetimibe</a:t>
            </a:r>
            <a:r>
              <a:rPr lang="es-ES" dirty="0"/>
              <a:t>.</a:t>
            </a:r>
          </a:p>
          <a:p>
            <a:r>
              <a:rPr lang="es-ES" dirty="0">
                <a:solidFill>
                  <a:srgbClr val="C00000"/>
                </a:solidFill>
              </a:rPr>
              <a:t>Inhibidores de la </a:t>
            </a:r>
            <a:r>
              <a:rPr lang="es-ES" dirty="0" err="1">
                <a:solidFill>
                  <a:srgbClr val="C00000"/>
                </a:solidFill>
              </a:rPr>
              <a:t>p</a:t>
            </a:r>
            <a:r>
              <a:rPr lang="es-ES" dirty="0" err="1" smtClean="0">
                <a:solidFill>
                  <a:srgbClr val="C00000"/>
                </a:solidFill>
              </a:rPr>
              <a:t>roproteína</a:t>
            </a:r>
            <a:r>
              <a:rPr lang="es-ES" dirty="0" smtClean="0">
                <a:solidFill>
                  <a:srgbClr val="C00000"/>
                </a:solidFill>
              </a:rPr>
              <a:t> </a:t>
            </a:r>
            <a:r>
              <a:rPr lang="es-ES" dirty="0" err="1">
                <a:solidFill>
                  <a:srgbClr val="C00000"/>
                </a:solidFill>
              </a:rPr>
              <a:t>c</a:t>
            </a:r>
            <a:r>
              <a:rPr lang="es-ES" dirty="0" err="1" smtClean="0">
                <a:solidFill>
                  <a:srgbClr val="C00000"/>
                </a:solidFill>
              </a:rPr>
              <a:t>onvertasa</a:t>
            </a:r>
            <a:r>
              <a:rPr lang="es-ES" dirty="0" smtClean="0">
                <a:solidFill>
                  <a:srgbClr val="C00000"/>
                </a:solidFill>
              </a:rPr>
              <a:t> </a:t>
            </a:r>
            <a:r>
              <a:rPr lang="es-ES" dirty="0" err="1" smtClean="0">
                <a:solidFill>
                  <a:srgbClr val="C00000"/>
                </a:solidFill>
              </a:rPr>
              <a:t>subtilisina</a:t>
            </a:r>
            <a:r>
              <a:rPr lang="es-ES" dirty="0" smtClean="0">
                <a:solidFill>
                  <a:srgbClr val="C00000"/>
                </a:solidFill>
              </a:rPr>
              <a:t>/</a:t>
            </a:r>
            <a:r>
              <a:rPr lang="es-ES" dirty="0" err="1" smtClean="0">
                <a:solidFill>
                  <a:srgbClr val="C00000"/>
                </a:solidFill>
              </a:rPr>
              <a:t>kexina</a:t>
            </a:r>
            <a:r>
              <a:rPr lang="es-ES" dirty="0" smtClean="0">
                <a:solidFill>
                  <a:srgbClr val="C00000"/>
                </a:solidFill>
              </a:rPr>
              <a:t> </a:t>
            </a:r>
            <a:r>
              <a:rPr lang="es-ES" dirty="0">
                <a:solidFill>
                  <a:srgbClr val="C00000"/>
                </a:solidFill>
              </a:rPr>
              <a:t>tipo 9 (PCSK9</a:t>
            </a:r>
            <a:r>
              <a:rPr lang="es-ES" dirty="0" smtClean="0">
                <a:solidFill>
                  <a:srgbClr val="C00000"/>
                </a:solidFill>
              </a:rPr>
              <a:t>):</a:t>
            </a:r>
          </a:p>
          <a:p>
            <a:pPr lvl="1"/>
            <a:r>
              <a:rPr lang="es-ES" sz="2400" dirty="0" err="1" smtClean="0"/>
              <a:t>Evolocumab</a:t>
            </a:r>
            <a:r>
              <a:rPr lang="es-ES" sz="2400" dirty="0" smtClean="0"/>
              <a:t> </a:t>
            </a:r>
            <a:r>
              <a:rPr lang="es-ES" sz="2400" dirty="0"/>
              <a:t>y </a:t>
            </a:r>
            <a:r>
              <a:rPr lang="es-ES" sz="2400" dirty="0" err="1" smtClean="0"/>
              <a:t>arilocumab</a:t>
            </a:r>
            <a:r>
              <a:rPr lang="es-ES" sz="2400" dirty="0" smtClean="0"/>
              <a:t>.</a:t>
            </a:r>
            <a:endParaRPr lang="es-ES" sz="2400" dirty="0"/>
          </a:p>
          <a:p>
            <a:r>
              <a:rPr lang="es-ES" dirty="0">
                <a:solidFill>
                  <a:srgbClr val="C00000"/>
                </a:solidFill>
              </a:rPr>
              <a:t>Ácidos </a:t>
            </a:r>
            <a:r>
              <a:rPr lang="es-ES" dirty="0" smtClean="0">
                <a:solidFill>
                  <a:srgbClr val="C00000"/>
                </a:solidFill>
              </a:rPr>
              <a:t>grasos </a:t>
            </a:r>
            <a:r>
              <a:rPr lang="es-ES" dirty="0" smtClean="0">
                <a:solidFill>
                  <a:srgbClr val="C00000"/>
                </a:solidFill>
              </a:rPr>
              <a:t>omega-3</a:t>
            </a:r>
            <a:r>
              <a:rPr lang="es-ES" dirty="0" smtClean="0">
                <a:solidFill>
                  <a:srgbClr val="C00000"/>
                </a:solidFill>
              </a:rPr>
              <a:t>.</a:t>
            </a:r>
            <a:endParaRPr lang="es-ES" dirty="0">
              <a:solidFill>
                <a:srgbClr val="C00000"/>
              </a:solidFill>
            </a:endParaRPr>
          </a:p>
          <a:p>
            <a:endParaRPr lang="es-ES" dirty="0"/>
          </a:p>
        </p:txBody>
      </p:sp>
      <p:sp>
        <p:nvSpPr>
          <p:cNvPr id="5" name="Marcador de texto 4"/>
          <p:cNvSpPr>
            <a:spLocks noGrp="1"/>
          </p:cNvSpPr>
          <p:nvPr>
            <p:ph type="body" sz="quarter" idx="10"/>
          </p:nvPr>
        </p:nvSpPr>
        <p:spPr>
          <a:xfrm>
            <a:off x="-43" y="5445224"/>
            <a:ext cx="11582443" cy="511186"/>
          </a:xfrm>
        </p:spPr>
        <p:txBody>
          <a:bodyPr>
            <a:normAutofit/>
          </a:bodyPr>
          <a:lstStyle/>
          <a:p>
            <a:r>
              <a:rPr lang="en-US" sz="1200" dirty="0"/>
              <a:t>Evans M, et al. Drugs 2004;64:1181-96.</a:t>
            </a:r>
          </a:p>
          <a:p>
            <a:r>
              <a:rPr lang="en-US" sz="1200" dirty="0" err="1"/>
              <a:t>Sahebkar</a:t>
            </a:r>
            <a:r>
              <a:rPr lang="en-US" sz="1200" dirty="0"/>
              <a:t> A, Watts GF. </a:t>
            </a:r>
            <a:r>
              <a:rPr lang="en-US" sz="1200" dirty="0" err="1"/>
              <a:t>Clin</a:t>
            </a:r>
            <a:r>
              <a:rPr lang="en-US" sz="1200" dirty="0"/>
              <a:t> </a:t>
            </a:r>
            <a:r>
              <a:rPr lang="en-US" sz="1200" dirty="0" err="1"/>
              <a:t>Ther</a:t>
            </a:r>
            <a:r>
              <a:rPr lang="en-US" sz="1200" dirty="0"/>
              <a:t> 2013;35:1082-98. </a:t>
            </a:r>
          </a:p>
          <a:p>
            <a:endParaRPr lang="es-ES" dirty="0"/>
          </a:p>
        </p:txBody>
      </p:sp>
      <p:sp>
        <p:nvSpPr>
          <p:cNvPr id="6" name="object 20"/>
          <p:cNvSpPr/>
          <p:nvPr/>
        </p:nvSpPr>
        <p:spPr>
          <a:xfrm>
            <a:off x="10632504" y="2182612"/>
            <a:ext cx="1134126" cy="958356"/>
          </a:xfrm>
          <a:prstGeom prst="rect">
            <a:avLst/>
          </a:prstGeom>
          <a:blipFill>
            <a:blip r:embed="rId2" cstate="print"/>
            <a:stretch>
              <a:fillRect/>
            </a:stretch>
          </a:blipFill>
        </p:spPr>
        <p:txBody>
          <a:bodyPr wrap="square" lIns="0" tIns="0" rIns="0" bIns="0" rtlCol="0"/>
          <a:lstStyle/>
          <a:p>
            <a:endParaRPr>
              <a:latin typeface="Arial Narrow" panose="020B0606020202030204" pitchFamily="34" charset="0"/>
            </a:endParaRPr>
          </a:p>
        </p:txBody>
      </p:sp>
    </p:spTree>
    <p:extLst>
      <p:ext uri="{BB962C8B-B14F-4D97-AF65-F5344CB8AC3E}">
        <p14:creationId xmlns:p14="http://schemas.microsoft.com/office/powerpoint/2010/main" val="1117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err="1"/>
              <a:t>Dislipidemia</a:t>
            </a:r>
            <a:r>
              <a:rPr lang="es-ES" dirty="0"/>
              <a:t> </a:t>
            </a:r>
            <a:r>
              <a:rPr lang="es-ES" dirty="0" err="1"/>
              <a:t>aterogénica</a:t>
            </a:r>
            <a:r>
              <a:rPr lang="es-ES" dirty="0"/>
              <a:t>.</a:t>
            </a:r>
          </a:p>
          <a:p>
            <a:r>
              <a:rPr lang="es-ES" dirty="0"/>
              <a:t>Intolerancia a </a:t>
            </a:r>
            <a:r>
              <a:rPr lang="es-ES" dirty="0" err="1"/>
              <a:t>estatinas</a:t>
            </a:r>
            <a:r>
              <a:rPr lang="es-ES" dirty="0"/>
              <a:t> a dosis altas.</a:t>
            </a:r>
          </a:p>
          <a:p>
            <a:r>
              <a:rPr lang="es-ES" dirty="0"/>
              <a:t>Hipercolesterolemia familiar.</a:t>
            </a:r>
          </a:p>
          <a:p>
            <a:r>
              <a:rPr lang="es-ES" dirty="0"/>
              <a:t>Falta de consecución de los objetivos terapéuticos de c-LDL</a:t>
            </a:r>
            <a:r>
              <a:rPr lang="es-ES" dirty="0" smtClean="0"/>
              <a:t>.</a:t>
            </a:r>
            <a:endParaRPr lang="es-ES" dirty="0"/>
          </a:p>
        </p:txBody>
      </p:sp>
      <p:sp>
        <p:nvSpPr>
          <p:cNvPr id="7" name="Marcador de texto 6"/>
          <p:cNvSpPr>
            <a:spLocks noGrp="1"/>
          </p:cNvSpPr>
          <p:nvPr>
            <p:ph type="body" idx="10"/>
          </p:nvPr>
        </p:nvSpPr>
        <p:spPr/>
        <p:txBody>
          <a:bodyPr/>
          <a:lstStyle/>
          <a:p>
            <a:r>
              <a:rPr lang="es-ES" dirty="0" smtClean="0"/>
              <a:t>¿Cuál </a:t>
            </a:r>
            <a:r>
              <a:rPr lang="es-ES" dirty="0"/>
              <a:t>es la indicación más frecuente del tratamiento farmacológico </a:t>
            </a:r>
            <a:r>
              <a:rPr lang="es-ES" dirty="0" err="1"/>
              <a:t>hipolipemiante</a:t>
            </a:r>
            <a:r>
              <a:rPr lang="es-ES" dirty="0"/>
              <a:t> combinado</a:t>
            </a:r>
            <a:r>
              <a:rPr lang="es-ES" dirty="0" smtClean="0"/>
              <a:t>?</a:t>
            </a:r>
            <a:endParaRPr lang="es-ES" dirty="0"/>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1</a:t>
            </a:r>
            <a:endParaRPr lang="es-ES" dirty="0"/>
          </a:p>
        </p:txBody>
      </p:sp>
    </p:spTree>
    <p:extLst>
      <p:ext uri="{BB962C8B-B14F-4D97-AF65-F5344CB8AC3E}">
        <p14:creationId xmlns:p14="http://schemas.microsoft.com/office/powerpoint/2010/main" val="81457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Monoterapia con </a:t>
            </a:r>
            <a:r>
              <a:rPr lang="es-ES" dirty="0" err="1"/>
              <a:t>estatinas</a:t>
            </a:r>
            <a:endParaRPr lang="es-ES" dirty="0"/>
          </a:p>
        </p:txBody>
      </p:sp>
      <p:sp>
        <p:nvSpPr>
          <p:cNvPr id="7" name="Marcador de contenido 6"/>
          <p:cNvSpPr>
            <a:spLocks noGrp="1"/>
          </p:cNvSpPr>
          <p:nvPr>
            <p:ph idx="1"/>
          </p:nvPr>
        </p:nvSpPr>
        <p:spPr/>
        <p:txBody>
          <a:bodyPr>
            <a:normAutofit/>
          </a:bodyPr>
          <a:lstStyle/>
          <a:p>
            <a:r>
              <a:rPr lang="es-ES" dirty="0"/>
              <a:t>Las </a:t>
            </a:r>
            <a:r>
              <a:rPr lang="es-ES" dirty="0" err="1"/>
              <a:t>estatinas</a:t>
            </a:r>
            <a:r>
              <a:rPr lang="es-ES" dirty="0"/>
              <a:t> constituyen el tratamiento más eficaz y seguro para reducir el c-LDL y los ECV, detienen la progresión e incluso promueven la regresión de la aterosclerosis.</a:t>
            </a:r>
          </a:p>
          <a:p>
            <a:r>
              <a:rPr lang="es-ES" dirty="0"/>
              <a:t>El grado de consecución del objetivo c-LDL es sistemáticamente bajo</a:t>
            </a:r>
            <a:r>
              <a:rPr lang="es-ES" dirty="0" smtClean="0"/>
              <a:t>.</a:t>
            </a:r>
          </a:p>
          <a:p>
            <a:r>
              <a:rPr lang="es-ES" dirty="0"/>
              <a:t>Las </a:t>
            </a:r>
            <a:r>
              <a:rPr lang="es-ES" dirty="0" err="1"/>
              <a:t>estatinas</a:t>
            </a:r>
            <a:r>
              <a:rPr lang="es-ES" dirty="0"/>
              <a:t> tienen sus limitaciones por razones de </a:t>
            </a:r>
            <a:r>
              <a:rPr lang="es-ES" dirty="0">
                <a:solidFill>
                  <a:srgbClr val="C00000"/>
                </a:solidFill>
              </a:rPr>
              <a:t>eficacia</a:t>
            </a:r>
            <a:r>
              <a:rPr lang="es-ES" dirty="0"/>
              <a:t>:</a:t>
            </a:r>
          </a:p>
          <a:p>
            <a:pPr lvl="1"/>
            <a:r>
              <a:rPr lang="es-ES" sz="2400" dirty="0"/>
              <a:t>El aumento de la dosis de </a:t>
            </a:r>
            <a:r>
              <a:rPr lang="es-ES" sz="2400" dirty="0" err="1"/>
              <a:t>estatinas</a:t>
            </a:r>
            <a:r>
              <a:rPr lang="es-ES" sz="2400" dirty="0"/>
              <a:t> ofrece una disminución adicional limitada del C-LDL.</a:t>
            </a:r>
          </a:p>
          <a:p>
            <a:r>
              <a:rPr lang="es-ES" dirty="0" smtClean="0"/>
              <a:t>Las </a:t>
            </a:r>
            <a:r>
              <a:rPr lang="es-ES" dirty="0" err="1"/>
              <a:t>estatinas</a:t>
            </a:r>
            <a:r>
              <a:rPr lang="es-ES" dirty="0"/>
              <a:t>, sobre todo a dosis altas, se asocia ligeramente con mayor incidencia de </a:t>
            </a:r>
            <a:r>
              <a:rPr lang="es-ES" dirty="0">
                <a:solidFill>
                  <a:srgbClr val="C00000"/>
                </a:solidFill>
              </a:rPr>
              <a:t>diabetes.</a:t>
            </a:r>
          </a:p>
          <a:p>
            <a:r>
              <a:rPr lang="es-ES" dirty="0" smtClean="0"/>
              <a:t>Las </a:t>
            </a:r>
            <a:r>
              <a:rPr lang="es-ES" dirty="0" err="1"/>
              <a:t>estatinas</a:t>
            </a:r>
            <a:r>
              <a:rPr lang="es-ES" dirty="0"/>
              <a:t> pueden tener problemas de seguridad por </a:t>
            </a:r>
            <a:r>
              <a:rPr lang="es-ES" dirty="0">
                <a:solidFill>
                  <a:srgbClr val="C00000"/>
                </a:solidFill>
              </a:rPr>
              <a:t>interacciones farmacológicas</a:t>
            </a:r>
            <a:r>
              <a:rPr lang="es-ES" dirty="0"/>
              <a:t>.</a:t>
            </a:r>
          </a:p>
          <a:p>
            <a:pPr lvl="1"/>
            <a:r>
              <a:rPr lang="es-ES" sz="2400" dirty="0"/>
              <a:t>El aumento de la dosis de </a:t>
            </a:r>
            <a:r>
              <a:rPr lang="es-ES" sz="2400" dirty="0" err="1"/>
              <a:t>estatinas</a:t>
            </a:r>
            <a:r>
              <a:rPr lang="es-ES" sz="2400" dirty="0"/>
              <a:t> se asocia con una mayor incidencia de efectos secundarios adversos.</a:t>
            </a:r>
          </a:p>
          <a:p>
            <a:endParaRPr lang="es-ES" dirty="0" smtClean="0"/>
          </a:p>
          <a:p>
            <a:endParaRPr lang="es-ES" dirty="0"/>
          </a:p>
        </p:txBody>
      </p:sp>
      <p:sp>
        <p:nvSpPr>
          <p:cNvPr id="8" name="Marcador de texto 7"/>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06324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10025090" y="5429264"/>
            <a:ext cx="1952596" cy="500066"/>
          </a:xfrm>
        </p:spPr>
        <p:txBody>
          <a:bodyPr>
            <a:normAutofit/>
          </a:bodyPr>
          <a:lstStyle/>
          <a:p>
            <a:r>
              <a:rPr lang="fr-FR" sz="1200" dirty="0" err="1"/>
              <a:t>Kotseva</a:t>
            </a:r>
            <a:r>
              <a:rPr lang="fr-FR" sz="1200" dirty="0"/>
              <a:t> K, et al. Eur J </a:t>
            </a:r>
            <a:r>
              <a:rPr lang="fr-FR" sz="1200" dirty="0" err="1"/>
              <a:t>Prev</a:t>
            </a:r>
            <a:r>
              <a:rPr lang="fr-FR" sz="1200" dirty="0"/>
              <a:t> </a:t>
            </a:r>
            <a:r>
              <a:rPr lang="fr-FR" sz="1200" dirty="0" err="1"/>
              <a:t>Cardiol</a:t>
            </a:r>
            <a:r>
              <a:rPr lang="fr-FR" sz="1200" dirty="0"/>
              <a:t>. 2016; 23(6): </a:t>
            </a:r>
            <a:r>
              <a:rPr lang="fr-FR" sz="1200" dirty="0" smtClean="0"/>
              <a:t>636–48</a:t>
            </a:r>
            <a:endParaRPr lang="fr-FR" sz="1200" dirty="0"/>
          </a:p>
        </p:txBody>
      </p:sp>
      <p:sp>
        <p:nvSpPr>
          <p:cNvPr id="3" name="Título 2"/>
          <p:cNvSpPr>
            <a:spLocks noGrp="1"/>
          </p:cNvSpPr>
          <p:nvPr>
            <p:ph type="title"/>
          </p:nvPr>
        </p:nvSpPr>
        <p:spPr>
          <a:xfrm>
            <a:off x="839416" y="214290"/>
            <a:ext cx="10972800" cy="1190394"/>
          </a:xfrm>
        </p:spPr>
        <p:txBody>
          <a:bodyPr/>
          <a:lstStyle/>
          <a:p>
            <a:r>
              <a:rPr lang="en-US" dirty="0"/>
              <a:t>EUROASPIRE IV: A ESC survey on the lifestyle, risk factor and</a:t>
            </a:r>
            <a:br>
              <a:rPr lang="en-US" dirty="0"/>
            </a:br>
            <a:r>
              <a:rPr lang="en-US" dirty="0"/>
              <a:t>therapeutic management of coronary patients from 24 European countries</a:t>
            </a:r>
            <a:endParaRPr lang="es-E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934" y="1508197"/>
            <a:ext cx="4314744" cy="470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3 Rectángulo"/>
          <p:cNvSpPr/>
          <p:nvPr/>
        </p:nvSpPr>
        <p:spPr>
          <a:xfrm>
            <a:off x="6722489" y="1656447"/>
            <a:ext cx="2598520" cy="830997"/>
          </a:xfrm>
          <a:prstGeom prst="rect">
            <a:avLst/>
          </a:prstGeom>
        </p:spPr>
        <p:txBody>
          <a:bodyPr wrap="square">
            <a:spAutoFit/>
          </a:bodyPr>
          <a:lstStyle/>
          <a:p>
            <a:pPr algn="ctr" fontAlgn="auto">
              <a:spcBef>
                <a:spcPts val="0"/>
              </a:spcBef>
              <a:spcAft>
                <a:spcPts val="0"/>
              </a:spcAft>
            </a:pPr>
            <a:r>
              <a:rPr lang="en-US" sz="1600" b="1" dirty="0" smtClean="0">
                <a:solidFill>
                  <a:srgbClr val="004586"/>
                </a:solidFill>
              </a:rPr>
              <a:t>% </a:t>
            </a:r>
            <a:r>
              <a:rPr lang="en-US" sz="1600" b="1" dirty="0" err="1" smtClean="0">
                <a:solidFill>
                  <a:srgbClr val="004586"/>
                </a:solidFill>
              </a:rPr>
              <a:t>en</a:t>
            </a:r>
            <a:r>
              <a:rPr lang="en-US" sz="1600" b="1" dirty="0" smtClean="0">
                <a:solidFill>
                  <a:srgbClr val="004586"/>
                </a:solidFill>
              </a:rPr>
              <a:t> </a:t>
            </a:r>
            <a:r>
              <a:rPr lang="en-US" sz="1600" b="1" dirty="0" err="1" smtClean="0">
                <a:solidFill>
                  <a:srgbClr val="004586"/>
                </a:solidFill>
              </a:rPr>
              <a:t>objetivos</a:t>
            </a:r>
            <a:r>
              <a:rPr lang="en-US" sz="1600" b="1" dirty="0" smtClean="0">
                <a:solidFill>
                  <a:srgbClr val="004586"/>
                </a:solidFill>
              </a:rPr>
              <a:t> c-LDL </a:t>
            </a:r>
            <a:r>
              <a:rPr lang="en-US" sz="1600" b="1" dirty="0" err="1" smtClean="0">
                <a:solidFill>
                  <a:srgbClr val="004586"/>
                </a:solidFill>
              </a:rPr>
              <a:t>en</a:t>
            </a:r>
            <a:r>
              <a:rPr lang="en-US" sz="1600" b="1" dirty="0" smtClean="0">
                <a:solidFill>
                  <a:srgbClr val="004586"/>
                </a:solidFill>
              </a:rPr>
              <a:t> </a:t>
            </a:r>
            <a:r>
              <a:rPr lang="en-US" sz="1600" b="1" dirty="0" err="1" smtClean="0">
                <a:solidFill>
                  <a:srgbClr val="004586"/>
                </a:solidFill>
              </a:rPr>
              <a:t>pacientes</a:t>
            </a:r>
            <a:r>
              <a:rPr lang="en-US" sz="1600" b="1" dirty="0" smtClean="0">
                <a:solidFill>
                  <a:srgbClr val="004586"/>
                </a:solidFill>
              </a:rPr>
              <a:t> </a:t>
            </a:r>
            <a:r>
              <a:rPr lang="en-US" sz="1600" b="1" dirty="0" err="1" smtClean="0">
                <a:solidFill>
                  <a:srgbClr val="004586"/>
                </a:solidFill>
              </a:rPr>
              <a:t>en</a:t>
            </a:r>
            <a:r>
              <a:rPr lang="en-US" sz="1600" b="1" dirty="0" smtClean="0">
                <a:solidFill>
                  <a:srgbClr val="004586"/>
                </a:solidFill>
              </a:rPr>
              <a:t> </a:t>
            </a:r>
            <a:r>
              <a:rPr lang="en-US" sz="1600" b="1" dirty="0" err="1" smtClean="0">
                <a:solidFill>
                  <a:srgbClr val="004586"/>
                </a:solidFill>
              </a:rPr>
              <a:t>tratamiento</a:t>
            </a:r>
            <a:r>
              <a:rPr lang="en-US" sz="1600" b="1" dirty="0" smtClean="0">
                <a:solidFill>
                  <a:srgbClr val="004586"/>
                </a:solidFill>
              </a:rPr>
              <a:t> hipolipemiante</a:t>
            </a:r>
            <a:endParaRPr lang="es-ES" sz="1600" b="1" dirty="0">
              <a:solidFill>
                <a:srgbClr val="004586"/>
              </a:solidFill>
            </a:endParaRPr>
          </a:p>
        </p:txBody>
      </p:sp>
      <p:grpSp>
        <p:nvGrpSpPr>
          <p:cNvPr id="10" name="4 Grupo"/>
          <p:cNvGrpSpPr/>
          <p:nvPr/>
        </p:nvGrpSpPr>
        <p:grpSpPr>
          <a:xfrm>
            <a:off x="2221317" y="1785926"/>
            <a:ext cx="2231609" cy="4330292"/>
            <a:chOff x="4114800" y="890588"/>
            <a:chExt cx="2655771" cy="514350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890588"/>
              <a:ext cx="9144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046" y="909638"/>
              <a:ext cx="191452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1409" y="2013193"/>
            <a:ext cx="744391" cy="78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p:cNvSpPr txBox="1"/>
          <p:nvPr/>
        </p:nvSpPr>
        <p:spPr>
          <a:xfrm>
            <a:off x="7674668" y="5188783"/>
            <a:ext cx="1036607" cy="307777"/>
          </a:xfrm>
          <a:prstGeom prst="rect">
            <a:avLst/>
          </a:prstGeom>
          <a:noFill/>
        </p:spPr>
        <p:txBody>
          <a:bodyPr wrap="square" rtlCol="0">
            <a:spAutoFit/>
          </a:bodyPr>
          <a:lstStyle/>
          <a:p>
            <a:pPr algn="ctr"/>
            <a:r>
              <a:rPr lang="es-ES" sz="1400" dirty="0" smtClean="0">
                <a:solidFill>
                  <a:srgbClr val="000000"/>
                </a:solidFill>
              </a:rPr>
              <a:t>&lt; 70 mg/dl</a:t>
            </a:r>
            <a:endParaRPr lang="es-ES_tradnl" sz="1400" dirty="0">
              <a:solidFill>
                <a:srgbClr val="000000"/>
              </a:solidFill>
            </a:endParaRPr>
          </a:p>
        </p:txBody>
      </p:sp>
      <p:cxnSp>
        <p:nvCxnSpPr>
          <p:cNvPr id="20" name="Conector recto 19"/>
          <p:cNvCxnSpPr/>
          <p:nvPr/>
        </p:nvCxnSpPr>
        <p:spPr>
          <a:xfrm>
            <a:off x="6049723" y="4965333"/>
            <a:ext cx="3271286" cy="0"/>
          </a:xfrm>
          <a:prstGeom prst="line">
            <a:avLst/>
          </a:prstGeom>
          <a:ln>
            <a:prstDash val="sysDot"/>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9268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536848" y="6129595"/>
            <a:ext cx="11582443" cy="295162"/>
          </a:xfrm>
        </p:spPr>
        <p:txBody>
          <a:bodyPr>
            <a:normAutofit lnSpcReduction="10000"/>
          </a:bodyPr>
          <a:lstStyle/>
          <a:p>
            <a:r>
              <a:rPr lang="da-DK" dirty="0"/>
              <a:t>Sattar N, et al. Lancet 2010;375:735-42</a:t>
            </a:r>
            <a:r>
              <a:rPr lang="da-DK" dirty="0" smtClean="0"/>
              <a:t>.</a:t>
            </a:r>
            <a:endParaRPr lang="da-DK" dirty="0"/>
          </a:p>
        </p:txBody>
      </p:sp>
      <p:sp>
        <p:nvSpPr>
          <p:cNvPr id="3" name="Título 2"/>
          <p:cNvSpPr>
            <a:spLocks noGrp="1"/>
          </p:cNvSpPr>
          <p:nvPr>
            <p:ph type="title"/>
          </p:nvPr>
        </p:nvSpPr>
        <p:spPr/>
        <p:txBody>
          <a:bodyPr/>
          <a:lstStyle/>
          <a:p>
            <a:r>
              <a:rPr lang="es-ES" dirty="0" err="1"/>
              <a:t>Estatinas</a:t>
            </a:r>
            <a:r>
              <a:rPr lang="es-ES" dirty="0"/>
              <a:t> y </a:t>
            </a:r>
            <a:r>
              <a:rPr lang="es-ES" dirty="0" smtClean="0"/>
              <a:t>diabetes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62" y="704817"/>
            <a:ext cx="5979080" cy="517502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171" y="1258522"/>
            <a:ext cx="1079363" cy="4326159"/>
          </a:xfrm>
          <a:prstGeom prst="rect">
            <a:avLst/>
          </a:prstGeom>
        </p:spPr>
      </p:pic>
      <p:sp>
        <p:nvSpPr>
          <p:cNvPr id="6" name="Rectángulo 5"/>
          <p:cNvSpPr/>
          <p:nvPr/>
        </p:nvSpPr>
        <p:spPr>
          <a:xfrm>
            <a:off x="4112718" y="5867980"/>
            <a:ext cx="2132315" cy="369332"/>
          </a:xfrm>
          <a:prstGeom prst="rect">
            <a:avLst/>
          </a:prstGeom>
        </p:spPr>
        <p:txBody>
          <a:bodyPr wrap="none">
            <a:spAutoFit/>
          </a:bodyPr>
          <a:lstStyle/>
          <a:p>
            <a:pPr algn="ctr"/>
            <a:r>
              <a:rPr lang="es-ES" altLang="es-ES_tradnl" b="1"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OR: 1,09</a:t>
            </a:r>
            <a:r>
              <a:rPr lang="es-ES" altLang="es-ES_tradnl"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(1,02-1,17) </a:t>
            </a:r>
          </a:p>
        </p:txBody>
      </p:sp>
      <p:sp>
        <p:nvSpPr>
          <p:cNvPr id="7" name="Rombo 6"/>
          <p:cNvSpPr/>
          <p:nvPr/>
        </p:nvSpPr>
        <p:spPr>
          <a:xfrm>
            <a:off x="4858076" y="5382335"/>
            <a:ext cx="144016" cy="98085"/>
          </a:xfrm>
          <a:prstGeom prst="diamond">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1"/>
          <p:cNvSpPr>
            <a:spLocks noChangeArrowheads="1"/>
          </p:cNvSpPr>
          <p:nvPr/>
        </p:nvSpPr>
        <p:spPr bwMode="auto">
          <a:xfrm>
            <a:off x="7916608" y="3714191"/>
            <a:ext cx="41044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s-ES" altLang="es-ES_tradnl" b="1" dirty="0">
                <a:solidFill>
                  <a:srgbClr val="0066CC"/>
                </a:solidFill>
                <a:latin typeface="+mj-lt"/>
                <a:ea typeface="ＭＳ Ｐゴシック" panose="020B0600070205080204" pitchFamily="34" charset="-128"/>
              </a:rPr>
              <a:t>BENEFICIO</a:t>
            </a:r>
          </a:p>
          <a:p>
            <a:pPr lvl="0" algn="ctr" eaLnBrk="0" fontAlgn="base" hangingPunct="0">
              <a:spcBef>
                <a:spcPct val="0"/>
              </a:spcBef>
              <a:spcAft>
                <a:spcPct val="0"/>
              </a:spcAft>
            </a:pPr>
            <a:r>
              <a:rPr lang="es-ES" altLang="es-ES_tradnl" b="1" dirty="0" smtClean="0">
                <a:solidFill>
                  <a:srgbClr val="0066CC"/>
                </a:solidFill>
                <a:latin typeface="+mj-lt"/>
                <a:ea typeface="ＭＳ Ｐゴシック" panose="020B0600070205080204" pitchFamily="34" charset="-128"/>
              </a:rPr>
              <a:t>5,4 </a:t>
            </a:r>
            <a:r>
              <a:rPr lang="es-ES" altLang="es-ES_tradnl" b="1" dirty="0">
                <a:solidFill>
                  <a:srgbClr val="0066CC"/>
                </a:solidFill>
                <a:latin typeface="+mj-lt"/>
                <a:ea typeface="ＭＳ Ｐゴシック" panose="020B0600070205080204" pitchFamily="34" charset="-128"/>
              </a:rPr>
              <a: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_tradnl" i="0" u="none" strike="noStrike" cap="none" normalizeH="0" baseline="0" dirty="0" smtClean="0">
                <a:ln>
                  <a:noFill/>
                </a:ln>
                <a:solidFill>
                  <a:schemeClr val="accent1"/>
                </a:solidFill>
                <a:effectLst/>
                <a:latin typeface="+mj-lt"/>
                <a:ea typeface="ＭＳ Ｐゴシック" panose="020B0600070205080204" pitchFamily="34" charset="-128"/>
              </a:rPr>
              <a:t>El tratamiento de 255 (NNH) pacientes durante 4 años resultó en </a:t>
            </a:r>
            <a:r>
              <a:rPr kumimoji="0" lang="es-ES" altLang="es-ES_tradnl" i="0" u="none" strike="noStrike" cap="none" normalizeH="0" baseline="0" dirty="0" smtClean="0">
                <a:ln>
                  <a:noFill/>
                </a:ln>
                <a:solidFill>
                  <a:srgbClr val="C00000"/>
                </a:solidFill>
                <a:effectLst/>
                <a:latin typeface="+mj-lt"/>
                <a:ea typeface="ＭＳ Ｐゴシック" panose="020B0600070205080204" pitchFamily="34" charset="-128"/>
              </a:rPr>
              <a:t>un caso adicional de la diabetes</a:t>
            </a:r>
            <a:r>
              <a:rPr kumimoji="0" lang="es-ES" altLang="es-ES_tradnl" i="0" u="none" strike="noStrike" cap="none" normalizeH="0" baseline="0" dirty="0" smtClean="0">
                <a:ln>
                  <a:noFill/>
                </a:ln>
                <a:solidFill>
                  <a:schemeClr val="accent1"/>
                </a:solidFill>
                <a:effectLst/>
                <a:latin typeface="+mj-lt"/>
                <a:ea typeface="ＭＳ Ｐゴシック" panose="020B0600070205080204" pitchFamily="34" charset="-128"/>
              </a:rPr>
              <a:t>, pero </a:t>
            </a:r>
            <a:r>
              <a:rPr kumimoji="0" lang="es-ES" altLang="es-ES_tradnl" i="0" u="none" strike="noStrike" cap="none" normalizeH="0" baseline="0" dirty="0" smtClean="0">
                <a:ln>
                  <a:noFill/>
                </a:ln>
                <a:solidFill>
                  <a:srgbClr val="C00000"/>
                </a:solidFill>
                <a:effectLst/>
                <a:latin typeface="+mj-lt"/>
                <a:ea typeface="ＭＳ Ｐゴシック" panose="020B0600070205080204" pitchFamily="34" charset="-128"/>
              </a:rPr>
              <a:t>evitaría 5,4 episodios de cardiopatía coronaria</a:t>
            </a:r>
            <a:r>
              <a:rPr lang="es-ES" altLang="es-ES_tradnl" dirty="0">
                <a:solidFill>
                  <a:srgbClr val="000000"/>
                </a:solidFill>
                <a:latin typeface="+mj-lt"/>
              </a:rPr>
              <a:t>.</a:t>
            </a:r>
            <a:endParaRPr kumimoji="0" lang="es-ES" altLang="es-ES_tradnl" i="0" u="none" strike="noStrike" cap="none" normalizeH="0" baseline="0" dirty="0" smtClean="0">
              <a:ln>
                <a:noFill/>
              </a:ln>
              <a:solidFill>
                <a:srgbClr val="C00000"/>
              </a:solidFill>
              <a:effectLst/>
              <a:latin typeface="+mj-lt"/>
            </a:endParaRPr>
          </a:p>
        </p:txBody>
      </p:sp>
      <p:sp>
        <p:nvSpPr>
          <p:cNvPr id="9" name="Rectangle 2"/>
          <p:cNvSpPr>
            <a:spLocks noChangeArrowheads="1"/>
          </p:cNvSpPr>
          <p:nvPr/>
        </p:nvSpPr>
        <p:spPr bwMode="auto">
          <a:xfrm>
            <a:off x="7953388" y="1214422"/>
            <a:ext cx="3529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_tradnl" b="1" i="0" u="none" strike="noStrike" cap="none" normalizeH="0" baseline="0" dirty="0" smtClean="0">
                <a:ln>
                  <a:noFill/>
                </a:ln>
                <a:solidFill>
                  <a:schemeClr val="accent1"/>
                </a:solidFill>
                <a:effectLst/>
                <a:latin typeface="+mj-lt"/>
                <a:ea typeface="ＭＳ Ｐゴシック" panose="020B0600070205080204" pitchFamily="34" charset="-128"/>
              </a:rPr>
              <a:t>Meta-análisis de 13 ensayos con estatinas con 91.140 participantes.</a:t>
            </a:r>
            <a:r>
              <a:rPr kumimoji="0" lang="es-ES" altLang="es-ES_tradnl" b="1" i="0" u="none" strike="noStrike" cap="none" normalizeH="0" baseline="0" dirty="0" smtClean="0">
                <a:ln>
                  <a:noFill/>
                </a:ln>
                <a:solidFill>
                  <a:schemeClr val="accent1"/>
                </a:solidFill>
                <a:effectLst/>
                <a:latin typeface="+mj-lt"/>
              </a:rPr>
              <a:t> </a:t>
            </a:r>
          </a:p>
        </p:txBody>
      </p:sp>
      <p:sp>
        <p:nvSpPr>
          <p:cNvPr id="10" name="Rectángulo 9"/>
          <p:cNvSpPr/>
          <p:nvPr/>
        </p:nvSpPr>
        <p:spPr>
          <a:xfrm>
            <a:off x="7933774" y="2221091"/>
            <a:ext cx="3778849" cy="923330"/>
          </a:xfrm>
          <a:prstGeom prst="rect">
            <a:avLst/>
          </a:prstGeom>
        </p:spPr>
        <p:txBody>
          <a:bodyPr wrap="square">
            <a:spAutoFit/>
          </a:bodyPr>
          <a:lstStyle/>
          <a:p>
            <a:pPr algn="ctr"/>
            <a:r>
              <a:rPr lang="es-ES" altLang="es-ES_tradnl" b="1" dirty="0">
                <a:solidFill>
                  <a:schemeClr val="accent1"/>
                </a:solidFill>
                <a:latin typeface="+mj-lt"/>
                <a:ea typeface="ＭＳ Ｐゴシック" panose="020B0600070205080204" pitchFamily="34" charset="-128"/>
                <a:cs typeface="Calibri" panose="020F0502020204030204" pitchFamily="34" charset="0"/>
              </a:rPr>
              <a:t>El tratamiento con estatinas se asoció con un aumento del riesgo del </a:t>
            </a:r>
            <a:r>
              <a:rPr lang="es-ES" altLang="es-ES_tradnl" b="1" dirty="0" smtClean="0">
                <a:solidFill>
                  <a:schemeClr val="accent1"/>
                </a:solidFill>
                <a:latin typeface="+mj-lt"/>
                <a:ea typeface="ＭＳ Ｐゴシック" panose="020B0600070205080204" pitchFamily="34" charset="-128"/>
                <a:cs typeface="Calibri" panose="020F0502020204030204" pitchFamily="34" charset="0"/>
              </a:rPr>
              <a:t>9 % </a:t>
            </a:r>
            <a:r>
              <a:rPr lang="es-ES" altLang="es-ES_tradnl" b="1" dirty="0">
                <a:solidFill>
                  <a:schemeClr val="accent1"/>
                </a:solidFill>
                <a:latin typeface="+mj-lt"/>
                <a:ea typeface="ＭＳ Ｐゴシック" panose="020B0600070205080204" pitchFamily="34" charset="-128"/>
                <a:cs typeface="Calibri" panose="020F0502020204030204" pitchFamily="34" charset="0"/>
              </a:rPr>
              <a:t>en la incidencia de </a:t>
            </a:r>
            <a:r>
              <a:rPr lang="es-ES" altLang="es-ES_tradnl" b="1" dirty="0" smtClean="0">
                <a:solidFill>
                  <a:schemeClr val="accent1"/>
                </a:solidFill>
                <a:latin typeface="+mj-lt"/>
                <a:ea typeface="ＭＳ Ｐゴシック" panose="020B0600070205080204" pitchFamily="34" charset="-128"/>
                <a:cs typeface="Calibri" panose="020F0502020204030204" pitchFamily="34" charset="0"/>
              </a:rPr>
              <a:t>DM.</a:t>
            </a:r>
          </a:p>
        </p:txBody>
      </p:sp>
    </p:spTree>
    <p:extLst>
      <p:ext uri="{BB962C8B-B14F-4D97-AF65-F5344CB8AC3E}">
        <p14:creationId xmlns:p14="http://schemas.microsoft.com/office/powerpoint/2010/main" val="2960854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ProgramaAAP2017Plantilla</Template>
  <TotalTime>2316</TotalTime>
  <Words>3585</Words>
  <Application>Microsoft Office PowerPoint</Application>
  <PresentationFormat>Panorámica</PresentationFormat>
  <Paragraphs>499</Paragraphs>
  <Slides>41</Slides>
  <Notes>10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4" baseType="lpstr">
      <vt:lpstr>ＭＳ Ｐゴシック</vt:lpstr>
      <vt:lpstr>ＭＳ Ｐゴシック</vt:lpstr>
      <vt:lpstr>Arial</vt:lpstr>
      <vt:lpstr>Arial Narrow</vt:lpstr>
      <vt:lpstr>Batang</vt:lpstr>
      <vt:lpstr>Calibri</vt:lpstr>
      <vt:lpstr>Century Gothic</vt:lpstr>
      <vt:lpstr>Gulim</vt:lpstr>
      <vt:lpstr>Symbol</vt:lpstr>
      <vt:lpstr>Times New Roman</vt:lpstr>
      <vt:lpstr>Wingdings</vt:lpstr>
      <vt:lpstr>Tema de Office</vt:lpstr>
      <vt:lpstr>Hoja de cálculo</vt:lpstr>
      <vt:lpstr>Indicaciones del tratamiento combinado de las dislipidemias</vt:lpstr>
      <vt:lpstr>Manejo integral de las dislipidemias</vt:lpstr>
      <vt:lpstr>Guía Europea de prevención de la ECV en la práctica clínica 2016</vt:lpstr>
      <vt:lpstr>Manejo integral de las dislipidemias</vt:lpstr>
      <vt:lpstr>Fármacos hipolipemiantes</vt:lpstr>
      <vt:lpstr>Pregunta 1</vt:lpstr>
      <vt:lpstr>Monoterapia con estatinas</vt:lpstr>
      <vt:lpstr>EUROASPIRE IV: A ESC survey on the lifestyle, risk factor and therapeutic management of coronary patients from 24 European countries</vt:lpstr>
      <vt:lpstr>Estatinas y diabetes</vt:lpstr>
      <vt:lpstr>Estatinas y diabetes</vt:lpstr>
      <vt:lpstr>Interacciones de las estatinas</vt:lpstr>
      <vt:lpstr>Interacciones de las estatinas</vt:lpstr>
      <vt:lpstr>Pregunta 2</vt:lpstr>
      <vt:lpstr>Sistemas compensatorios ante las acciones de los hipolipemiantes</vt:lpstr>
      <vt:lpstr>Estatinas y ezetimiba</vt:lpstr>
      <vt:lpstr>Pregunta 3</vt:lpstr>
      <vt:lpstr>Ezetimiba añadida a simvastatina en síndrome coronario agudo</vt:lpstr>
      <vt:lpstr>Ezetimiba añadida a simvastatina en síndrome coronario agudo</vt:lpstr>
      <vt:lpstr>Pregunta 4</vt:lpstr>
      <vt:lpstr>Principales episodios isquémicos</vt:lpstr>
      <vt:lpstr>Presentación de PowerPoint</vt:lpstr>
      <vt:lpstr>Pregunta 5</vt:lpstr>
      <vt:lpstr>Estatinas y fibratos</vt:lpstr>
      <vt:lpstr>Effects of Combination Lipid Therapy on Cardiovascular Events in Type 2 Diabetes Mellitus:  The Action to Control Cardiovascular Risk in Diabetes (ACCORD) Lipid Trial</vt:lpstr>
      <vt:lpstr>Effects of Combination Lipid Therapy on Cardiovascular Events in Type 2 Diabetes Mellitus:  The Action to Control Cardiovascular Risk in Diabetes (ACCORD) Lipid Trial</vt:lpstr>
      <vt:lpstr>Effects of Combination Lipid Therapy on Cardiovascular Events in Type 2 Diabetes Mellitus:  The Action to Control Cardiovascular Risk in Diabetes (ACCORD) Lipid Trial</vt:lpstr>
      <vt:lpstr>Metaanálisis de los principales estudios con fibratos</vt:lpstr>
      <vt:lpstr>Manejo farmacológico de hipertrigliceridemias</vt:lpstr>
      <vt:lpstr>Objetivos y opciones terapéuticas de las dislipidemias mixtas</vt:lpstr>
      <vt:lpstr>Pregunta 6</vt:lpstr>
      <vt:lpstr>Estatinas y resinas</vt:lpstr>
      <vt:lpstr>Estatinas y resinas</vt:lpstr>
      <vt:lpstr>Las resinas controlan la Diabetes</vt:lpstr>
      <vt:lpstr>Las resinas controlan la Diabetes</vt:lpstr>
      <vt:lpstr>Perfiles de pacientes en los que pueden estar indicada la colestiramina</vt:lpstr>
      <vt:lpstr>Atorvastatina incrementa la expresión de NPC1-L1 y PCSK9</vt:lpstr>
      <vt:lpstr>Estatinas y los i-PCSK9</vt:lpstr>
      <vt:lpstr>Manejo farmacológico de las dislipidemias</vt:lpstr>
      <vt:lpstr>Manejo farmacológico de las dislipidemias</vt:lpstr>
      <vt:lpstr>Mensajes clave</vt:lpstr>
      <vt:lpstr>Mensajes clave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Ruiz García</dc:creator>
  <cp:lastModifiedBy>Live Med</cp:lastModifiedBy>
  <cp:revision>221</cp:revision>
  <dcterms:created xsi:type="dcterms:W3CDTF">2017-01-20T12:58:12Z</dcterms:created>
  <dcterms:modified xsi:type="dcterms:W3CDTF">2017-03-08T16:33:53Z</dcterms:modified>
</cp:coreProperties>
</file>