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52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319" r:id="rId17"/>
    <p:sldId id="282" r:id="rId18"/>
    <p:sldId id="320" r:id="rId19"/>
    <p:sldId id="284" r:id="rId20"/>
    <p:sldId id="285" r:id="rId21"/>
    <p:sldId id="286" r:id="rId22"/>
    <p:sldId id="321" r:id="rId23"/>
    <p:sldId id="288" r:id="rId24"/>
    <p:sldId id="290" r:id="rId25"/>
    <p:sldId id="291" r:id="rId26"/>
    <p:sldId id="292" r:id="rId27"/>
    <p:sldId id="318" r:id="rId28"/>
    <p:sldId id="316" r:id="rId29"/>
    <p:sldId id="322" r:id="rId30"/>
    <p:sldId id="325" r:id="rId31"/>
    <p:sldId id="296" r:id="rId32"/>
    <p:sldId id="297" r:id="rId33"/>
    <p:sldId id="299" r:id="rId34"/>
    <p:sldId id="300" r:id="rId35"/>
    <p:sldId id="301" r:id="rId36"/>
    <p:sldId id="313" r:id="rId37"/>
    <p:sldId id="298" r:id="rId38"/>
    <p:sldId id="312" r:id="rId39"/>
    <p:sldId id="302" r:id="rId40"/>
    <p:sldId id="303" r:id="rId41"/>
    <p:sldId id="314" r:id="rId42"/>
    <p:sldId id="315" r:id="rId43"/>
    <p:sldId id="304" r:id="rId44"/>
    <p:sldId id="323" r:id="rId45"/>
    <p:sldId id="306" r:id="rId46"/>
    <p:sldId id="324" r:id="rId47"/>
    <p:sldId id="308" r:id="rId48"/>
    <p:sldId id="309" r:id="rId49"/>
    <p:sldId id="310" r:id="rId50"/>
    <p:sldId id="311" r:id="rId5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6"/>
    <a:srgbClr val="E8ECF5"/>
    <a:srgbClr val="CDD7EB"/>
    <a:srgbClr val="C5000B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7928" autoAdjust="0"/>
  </p:normalViewPr>
  <p:slideViewPr>
    <p:cSldViewPr>
      <p:cViewPr varScale="1">
        <p:scale>
          <a:sx n="66" d="100"/>
          <a:sy n="66" d="100"/>
        </p:scale>
        <p:origin x="90" y="1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22F99-983F-4D20-8051-645EFD176CED}" type="datetimeFigureOut">
              <a:rPr lang="ca-ES" smtClean="0"/>
              <a:t>7/3/2017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57240-22BC-4B99-8F63-D38CCCF564F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354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5803200" cy="9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33696618"/>
              </p:ext>
            </p:extLst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06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6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6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6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9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2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7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1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1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07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9416" y="3799300"/>
            <a:ext cx="10534651" cy="1285884"/>
          </a:xfrm>
        </p:spPr>
        <p:txBody>
          <a:bodyPr/>
          <a:lstStyle/>
          <a:p>
            <a:r>
              <a:rPr lang="es-ES" dirty="0" smtClean="0"/>
              <a:t>Controversias en el manejo de la ERGE. Aproximación práctica desde la AP.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0899" y="5185657"/>
            <a:ext cx="10513168" cy="885641"/>
          </a:xfrm>
        </p:spPr>
        <p:txBody>
          <a:bodyPr>
            <a:normAutofit lnSpcReduction="10000"/>
          </a:bodyPr>
          <a:lstStyle/>
          <a:p>
            <a:r>
              <a:rPr lang="es-ES" dirty="0"/>
              <a:t>Juan Manuel </a:t>
            </a:r>
            <a:r>
              <a:rPr lang="es-ES" dirty="0" err="1"/>
              <a:t>Mendive</a:t>
            </a:r>
            <a:r>
              <a:rPr lang="es-ES" dirty="0"/>
              <a:t> </a:t>
            </a:r>
            <a:r>
              <a:rPr lang="es-ES" dirty="0" err="1" smtClean="0"/>
              <a:t>Arbeloa</a:t>
            </a:r>
            <a:r>
              <a:rPr lang="es-ES" dirty="0" smtClean="0"/>
              <a:t>. Médico </a:t>
            </a:r>
            <a:r>
              <a:rPr lang="es-ES" dirty="0"/>
              <a:t>de Familia. </a:t>
            </a:r>
            <a:r>
              <a:rPr lang="es-ES" dirty="0" smtClean="0"/>
              <a:t>Centro de Salud </a:t>
            </a:r>
            <a:r>
              <a:rPr lang="es-ES" dirty="0"/>
              <a:t>La Mina. </a:t>
            </a:r>
            <a:r>
              <a:rPr lang="es-ES" dirty="0" err="1"/>
              <a:t>Sant</a:t>
            </a:r>
            <a:r>
              <a:rPr lang="es-ES" dirty="0"/>
              <a:t> Adrià de </a:t>
            </a:r>
            <a:r>
              <a:rPr lang="es-ES" dirty="0" smtClean="0"/>
              <a:t>Besós. Barcelona.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Otros síntomas digestivos en la ERGE </a:t>
            </a:r>
            <a:r>
              <a:rPr lang="es-ES" dirty="0" smtClean="0"/>
              <a:t>(I)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dirty="0">
                <a:solidFill>
                  <a:schemeClr val="tx2"/>
                </a:solidFill>
              </a:rPr>
              <a:t>Disfagia. </a:t>
            </a:r>
            <a:r>
              <a:rPr lang="es-ES" dirty="0"/>
              <a:t>Aunque suele ser infrecuente, se considera un síntoma de alerta que requiere investigación. 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Dolor </a:t>
            </a:r>
            <a:r>
              <a:rPr lang="es-ES" dirty="0">
                <a:solidFill>
                  <a:schemeClr val="tx2"/>
                </a:solidFill>
              </a:rPr>
              <a:t>torácico. </a:t>
            </a:r>
            <a:r>
              <a:rPr lang="es-ES" dirty="0"/>
              <a:t>Obliga a descartar que el dolor sea de origen coronario antes de atribuirlo a la ERGE. Es muy similar al de la angina de pecho. Aparece después de la ingesta o al levantarse después de dormir. La ERGE causa con más frecuencia dolor torácico que los trastornos motores esofágicos.</a:t>
            </a:r>
          </a:p>
          <a:p>
            <a:r>
              <a:rPr lang="es-ES" dirty="0" err="1" smtClean="0">
                <a:solidFill>
                  <a:schemeClr val="tx2"/>
                </a:solidFill>
              </a:rPr>
              <a:t>Hipersalivación</a:t>
            </a:r>
            <a:r>
              <a:rPr lang="es-ES" dirty="0">
                <a:solidFill>
                  <a:schemeClr val="tx2"/>
                </a:solidFill>
              </a:rPr>
              <a:t>. </a:t>
            </a:r>
            <a:r>
              <a:rPr lang="es-ES" dirty="0"/>
              <a:t>No suele ser tan frecuente como los </a:t>
            </a:r>
            <a:r>
              <a:rPr lang="es-ES" dirty="0" smtClean="0"/>
              <a:t>anteriores. </a:t>
            </a:r>
            <a:r>
              <a:rPr lang="es-ES" dirty="0"/>
              <a:t>Ocurre en respuesta al reflujo.</a:t>
            </a:r>
          </a:p>
          <a:p>
            <a:r>
              <a:rPr lang="es-ES" dirty="0" err="1" smtClean="0">
                <a:solidFill>
                  <a:schemeClr val="tx2"/>
                </a:solidFill>
              </a:rPr>
              <a:t>Odinofagia</a:t>
            </a:r>
            <a:r>
              <a:rPr lang="es-ES" dirty="0">
                <a:solidFill>
                  <a:schemeClr val="tx2"/>
                </a:solidFill>
              </a:rPr>
              <a:t>. </a:t>
            </a:r>
            <a:r>
              <a:rPr lang="es-ES" dirty="0"/>
              <a:t>No es frecuente y cuando aparece se debe sospechar una esofagitis.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Sensación </a:t>
            </a:r>
            <a:r>
              <a:rPr lang="es-ES" dirty="0">
                <a:solidFill>
                  <a:schemeClr val="tx2"/>
                </a:solidFill>
              </a:rPr>
              <a:t>de globo</a:t>
            </a:r>
            <a:r>
              <a:rPr lang="es-ES" dirty="0"/>
              <a:t>. Actualmente está en discusión si se trata de </a:t>
            </a:r>
            <a:r>
              <a:rPr lang="es-ES" dirty="0" smtClean="0"/>
              <a:t>un síntoma </a:t>
            </a:r>
            <a:r>
              <a:rPr lang="es-ES" dirty="0"/>
              <a:t>de la ERGE o es secundario al aumento de tono del EES.</a:t>
            </a:r>
          </a:p>
          <a:p>
            <a:endParaRPr lang="es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Documento </a:t>
            </a:r>
            <a:r>
              <a:rPr lang="ca-ES" sz="1200" dirty="0" err="1" smtClean="0">
                <a:solidFill>
                  <a:schemeClr val="bg1">
                    <a:lumMod val="50000"/>
                  </a:schemeClr>
                </a:solidFill>
              </a:rPr>
              <a:t>Clínico</a:t>
            </a:r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Enfermedad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por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Reflujo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100" dirty="0" err="1" smtClean="0">
                <a:solidFill>
                  <a:schemeClr val="bg1">
                    <a:lumMod val="50000"/>
                  </a:schemeClr>
                </a:solidFill>
              </a:rPr>
              <a:t>Gastroesofágico</a:t>
            </a:r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. Barcelona: semFYC; 2014</a:t>
            </a:r>
            <a:endParaRPr lang="ca-E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>
                <a:solidFill>
                  <a:srgbClr val="004586"/>
                </a:solidFill>
              </a:rPr>
              <a:t>Otros</a:t>
            </a:r>
            <a:r>
              <a:rPr lang="ca-ES" dirty="0" smtClean="0">
                <a:solidFill>
                  <a:srgbClr val="004586"/>
                </a:solidFill>
              </a:rPr>
              <a:t> </a:t>
            </a:r>
            <a:r>
              <a:rPr lang="ca-ES" dirty="0" err="1" smtClean="0">
                <a:solidFill>
                  <a:srgbClr val="004586"/>
                </a:solidFill>
              </a:rPr>
              <a:t>síntomas</a:t>
            </a:r>
            <a:r>
              <a:rPr lang="ca-ES" dirty="0" smtClean="0">
                <a:solidFill>
                  <a:srgbClr val="004586"/>
                </a:solidFill>
              </a:rPr>
              <a:t> </a:t>
            </a:r>
            <a:r>
              <a:rPr lang="ca-ES" dirty="0" err="1" smtClean="0">
                <a:solidFill>
                  <a:srgbClr val="004586"/>
                </a:solidFill>
              </a:rPr>
              <a:t>digestivos</a:t>
            </a:r>
            <a:r>
              <a:rPr lang="ca-ES" dirty="0" smtClean="0">
                <a:solidFill>
                  <a:srgbClr val="004586"/>
                </a:solidFill>
              </a:rPr>
              <a:t> en la ERGE (II)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0" y="1429264"/>
            <a:ext cx="11582400" cy="4592024"/>
          </a:xfrm>
        </p:spPr>
        <p:txBody>
          <a:bodyPr>
            <a:normAutofit/>
          </a:bodyPr>
          <a:lstStyle/>
          <a:p>
            <a:r>
              <a:rPr lang="es-ES" altLang="ca-ES" dirty="0" smtClean="0">
                <a:solidFill>
                  <a:srgbClr val="C00000"/>
                </a:solidFill>
                <a:ea typeface="ＭＳ Ｐゴシック" pitchFamily="34" charset="-128"/>
              </a:rPr>
              <a:t>Náuseas</a:t>
            </a:r>
            <a:r>
              <a:rPr lang="es-ES" altLang="ca-ES" b="1" dirty="0" smtClean="0">
                <a:ea typeface="ＭＳ Ｐゴシック" pitchFamily="34" charset="-128"/>
              </a:rPr>
              <a:t>. </a:t>
            </a:r>
            <a:r>
              <a:rPr lang="es-ES" altLang="ca-ES" dirty="0" smtClean="0">
                <a:ea typeface="ＭＳ Ｐゴシック" pitchFamily="34" charset="-128"/>
              </a:rPr>
              <a:t>Son poco frecuentes. Deben descartarse otras causas antes de </a:t>
            </a:r>
            <a:r>
              <a:rPr lang="ca-ES" altLang="ca-ES" dirty="0" err="1" smtClean="0">
                <a:ea typeface="ＭＳ Ｐゴシック" pitchFamily="34" charset="-128"/>
              </a:rPr>
              <a:t>atribuirlas</a:t>
            </a:r>
            <a:r>
              <a:rPr lang="ca-ES" altLang="ca-ES" dirty="0" smtClean="0">
                <a:ea typeface="ＭＳ Ｐゴシック" pitchFamily="34" charset="-128"/>
              </a:rPr>
              <a:t> a la ERGE</a:t>
            </a:r>
            <a:r>
              <a:rPr lang="ca-ES" altLang="ca-ES" dirty="0" smtClean="0">
                <a:ea typeface="ＭＳ Ｐゴシック" pitchFamily="34" charset="-128"/>
              </a:rPr>
              <a:t>.</a:t>
            </a:r>
            <a:endParaRPr lang="ca-ES" altLang="ca-ES" dirty="0" smtClean="0">
              <a:ea typeface="ＭＳ Ｐゴシック" pitchFamily="34" charset="-128"/>
            </a:endParaRPr>
          </a:p>
          <a:p>
            <a:r>
              <a:rPr lang="es-ES" altLang="ca-ES" dirty="0" smtClean="0">
                <a:solidFill>
                  <a:srgbClr val="C00000"/>
                </a:solidFill>
                <a:ea typeface="ＭＳ Ｐゴシック" pitchFamily="34" charset="-128"/>
              </a:rPr>
              <a:t>Alteraciones del sueño</a:t>
            </a:r>
            <a:r>
              <a:rPr lang="es-ES" altLang="ca-ES" b="1" dirty="0" smtClean="0">
                <a:ea typeface="ＭＳ Ｐゴシック" pitchFamily="34" charset="-128"/>
              </a:rPr>
              <a:t>. </a:t>
            </a:r>
            <a:r>
              <a:rPr lang="es-ES" altLang="ca-ES" dirty="0" smtClean="0">
                <a:ea typeface="ＭＳ Ｐゴシック" pitchFamily="34" charset="-128"/>
              </a:rPr>
              <a:t>En un estudio poblacional se demostró que el </a:t>
            </a:r>
            <a:r>
              <a:rPr lang="es-ES" altLang="ca-ES" u="sng" dirty="0" smtClean="0">
                <a:ea typeface="ＭＳ Ｐゴシック" pitchFamily="34" charset="-128"/>
              </a:rPr>
              <a:t>25% </a:t>
            </a:r>
            <a:r>
              <a:rPr lang="es-ES" altLang="ca-ES" dirty="0" smtClean="0">
                <a:ea typeface="ＭＳ Ｐゴシック" pitchFamily="34" charset="-128"/>
              </a:rPr>
              <a:t>de los pacientes presentaban clínica de reflujo durante el sueño y que ello repercutía negativamente en su calidad de vida</a:t>
            </a:r>
            <a:r>
              <a:rPr lang="es-ES" altLang="ca-ES" dirty="0" smtClean="0">
                <a:ea typeface="ＭＳ Ｐゴシック" pitchFamily="34" charset="-128"/>
              </a:rPr>
              <a:t>.</a:t>
            </a:r>
            <a:endParaRPr lang="ca-ES" altLang="ca-ES" dirty="0" smtClean="0">
              <a:ea typeface="ＭＳ Ｐゴシック" pitchFamily="34" charset="-128"/>
            </a:endParaRPr>
          </a:p>
          <a:p>
            <a:r>
              <a:rPr lang="es-ES" altLang="ca-ES" dirty="0" smtClean="0">
                <a:solidFill>
                  <a:srgbClr val="C00000"/>
                </a:solidFill>
                <a:ea typeface="ＭＳ Ｐゴシック" pitchFamily="34" charset="-128"/>
              </a:rPr>
              <a:t>Dolor epigástrico</a:t>
            </a:r>
            <a:r>
              <a:rPr lang="es-ES" altLang="ca-ES" b="1" dirty="0" smtClean="0">
                <a:ea typeface="ＭＳ Ｐゴシック" pitchFamily="34" charset="-128"/>
              </a:rPr>
              <a:t>. </a:t>
            </a:r>
            <a:r>
              <a:rPr lang="es-ES" altLang="ca-ES" dirty="0" smtClean="0">
                <a:ea typeface="ＭＳ Ｐゴシック" pitchFamily="34" charset="-128"/>
              </a:rPr>
              <a:t>Varios ensayos clínicos realizados en pacientes con ERGE no erosiva (por endoscopia) demostraron que el 69% de ellos tenían dispepsia asociada a los síntomas típicos (pirosis y regurgitación) y que dicha dispepsia desaparecía tras la supresión ácida. Sigue en discusión el papel del reflujo como causante de la dispepsia no ulcerosa.</a:t>
            </a:r>
            <a:endParaRPr lang="ca-ES" altLang="ca-ES" dirty="0" smtClean="0">
              <a:ea typeface="ＭＳ Ｐゴシック" pitchFamily="34" charset="-128"/>
            </a:endParaRPr>
          </a:p>
          <a:p>
            <a:endParaRPr lang="es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0"/>
          </p:nvPr>
        </p:nvSpPr>
        <p:spPr>
          <a:xfrm>
            <a:off x="7608168" y="5661248"/>
            <a:ext cx="3974232" cy="295162"/>
          </a:xfrm>
        </p:spPr>
        <p:txBody>
          <a:bodyPr>
            <a:normAutofit/>
          </a:bodyPr>
          <a:lstStyle/>
          <a:p>
            <a:r>
              <a:rPr lang="ca-ES" sz="1200" dirty="0">
                <a:solidFill>
                  <a:schemeClr val="bg1">
                    <a:lumMod val="65000"/>
                  </a:schemeClr>
                </a:solidFill>
              </a:rPr>
              <a:t>Documento </a:t>
            </a:r>
            <a:r>
              <a:rPr lang="ca-ES" sz="1200" dirty="0" err="1">
                <a:solidFill>
                  <a:schemeClr val="bg1">
                    <a:lumMod val="65000"/>
                  </a:schemeClr>
                </a:solidFill>
              </a:rPr>
              <a:t>Clínico</a:t>
            </a:r>
            <a:r>
              <a:rPr lang="ca-E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a-ES" sz="1200" dirty="0" err="1">
                <a:solidFill>
                  <a:schemeClr val="bg1">
                    <a:lumMod val="65000"/>
                  </a:schemeClr>
                </a:solidFill>
              </a:rPr>
              <a:t>semFYC</a:t>
            </a:r>
            <a:r>
              <a:rPr lang="ca-ES" sz="1200" dirty="0">
                <a:solidFill>
                  <a:schemeClr val="bg1">
                    <a:lumMod val="65000"/>
                  </a:schemeClr>
                </a:solidFill>
              </a:rPr>
              <a:t> ERGE 2014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Síntomas </a:t>
            </a:r>
            <a:r>
              <a:rPr lang="es-ES" dirty="0" err="1"/>
              <a:t>extradigestivos</a:t>
            </a:r>
            <a:r>
              <a:rPr lang="es-ES" dirty="0"/>
              <a:t> ERGE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a-ES" altLang="ca-ES" sz="2800" dirty="0" smtClean="0">
                <a:ea typeface="ＭＳ Ｐゴシック" pitchFamily="34" charset="-128"/>
              </a:rPr>
              <a:t>Tos.</a:t>
            </a:r>
          </a:p>
          <a:p>
            <a:r>
              <a:rPr lang="ca-ES" altLang="ca-ES" sz="2800" dirty="0" smtClean="0">
                <a:ea typeface="ＭＳ Ｐゴシック" pitchFamily="34" charset="-128"/>
              </a:rPr>
              <a:t>Laringitis.</a:t>
            </a:r>
          </a:p>
          <a:p>
            <a:r>
              <a:rPr lang="ca-ES" altLang="ca-ES" sz="2800" dirty="0" smtClean="0">
                <a:ea typeface="ＭＳ Ｐゴシック" pitchFamily="34" charset="-128"/>
              </a:rPr>
              <a:t>Asma.</a:t>
            </a:r>
          </a:p>
          <a:p>
            <a:r>
              <a:rPr lang="ca-ES" altLang="ca-ES" sz="2800" dirty="0" err="1" smtClean="0">
                <a:ea typeface="ＭＳ Ｐゴシック" pitchFamily="34" charset="-128"/>
              </a:rPr>
              <a:t>Erosión</a:t>
            </a:r>
            <a:r>
              <a:rPr lang="ca-ES" altLang="ca-ES" sz="2800" dirty="0" smtClean="0">
                <a:ea typeface="ＭＳ Ｐゴシック" pitchFamily="34" charset="-128"/>
              </a:rPr>
              <a:t> dental.</a:t>
            </a:r>
          </a:p>
          <a:p>
            <a:pPr>
              <a:buNone/>
            </a:pPr>
            <a:endParaRPr lang="es-ES" sz="32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Conferencia de Montreal 2006</a:t>
            </a:r>
            <a:endParaRPr lang="es-ES" dirty="0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>
                <a:solidFill>
                  <a:srgbClr val="004586"/>
                </a:solidFill>
              </a:rPr>
              <a:t>Clasificación</a:t>
            </a:r>
            <a:r>
              <a:rPr lang="ca-ES" dirty="0" smtClean="0">
                <a:solidFill>
                  <a:srgbClr val="004586"/>
                </a:solidFill>
              </a:rPr>
              <a:t> ERGE </a:t>
            </a:r>
            <a:r>
              <a:rPr lang="ca-ES" dirty="0" err="1" smtClean="0">
                <a:solidFill>
                  <a:srgbClr val="004586"/>
                </a:solidFill>
              </a:rPr>
              <a:t>según</a:t>
            </a:r>
            <a:r>
              <a:rPr lang="ca-ES" dirty="0" smtClean="0">
                <a:solidFill>
                  <a:srgbClr val="004586"/>
                </a:solidFill>
              </a:rPr>
              <a:t> síndromes</a:t>
            </a:r>
            <a:endParaRPr lang="es-ES" dirty="0">
              <a:solidFill>
                <a:srgbClr val="004586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814791"/>
              </p:ext>
            </p:extLst>
          </p:nvPr>
        </p:nvGraphicFramePr>
        <p:xfrm>
          <a:off x="767408" y="1482433"/>
          <a:ext cx="10441159" cy="247297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490032"/>
                <a:gridCol w="2999358"/>
                <a:gridCol w="2639799"/>
                <a:gridCol w="2311970"/>
              </a:tblGrid>
              <a:tr h="61407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Síndromes esofágicos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Síndromes </a:t>
                      </a:r>
                      <a:r>
                        <a:rPr lang="es-ES" sz="2400" dirty="0" err="1">
                          <a:effectLst/>
                        </a:rPr>
                        <a:t>extraesofágicos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3013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solidFill>
                            <a:srgbClr val="C5000B"/>
                          </a:solidFill>
                          <a:effectLst/>
                        </a:rPr>
                        <a:t>Síndromes sintomáticos:</a:t>
                      </a:r>
                      <a:endParaRPr lang="es-ES" sz="1600" dirty="0">
                        <a:solidFill>
                          <a:srgbClr val="C5000B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Síndrome del reflujo típico.</a:t>
                      </a:r>
                      <a:endParaRPr lang="es-ES" sz="14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Síndrome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del 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dolor torácico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por 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reflujo.</a:t>
                      </a:r>
                      <a:endParaRPr lang="es-ES" sz="14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Síndrome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de la 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erosión dental </a:t>
                      </a: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por 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reflujo.</a:t>
                      </a:r>
                      <a:endParaRPr lang="es-ES" sz="1400" b="0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solidFill>
                            <a:srgbClr val="C5000B"/>
                          </a:solidFill>
                          <a:effectLst/>
                        </a:rPr>
                        <a:t>Síndromes con </a:t>
                      </a:r>
                      <a:r>
                        <a:rPr lang="es-ES" sz="1600" dirty="0">
                          <a:solidFill>
                            <a:srgbClr val="C5000B"/>
                          </a:solidFill>
                          <a:effectLst/>
                        </a:rPr>
                        <a:t>lesión </a:t>
                      </a:r>
                      <a:r>
                        <a:rPr lang="es-ES" sz="1600" dirty="0" smtClean="0">
                          <a:solidFill>
                            <a:srgbClr val="C5000B"/>
                          </a:solidFill>
                          <a:effectLst/>
                        </a:rPr>
                        <a:t>esofágica:</a:t>
                      </a:r>
                      <a:endParaRPr lang="es-ES" sz="1600" dirty="0">
                        <a:solidFill>
                          <a:srgbClr val="C5000B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Esofagitis por 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reflujo.</a:t>
                      </a:r>
                      <a:endParaRPr lang="es-ES" sz="14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Estenosis por 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reflujo.</a:t>
                      </a:r>
                      <a:endParaRPr lang="es-ES" sz="14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Esófago de </a:t>
                      </a:r>
                      <a:r>
                        <a:rPr lang="es-ES" sz="1400" dirty="0" err="1" smtClean="0">
                          <a:solidFill>
                            <a:srgbClr val="004586"/>
                          </a:solidFill>
                          <a:effectLst/>
                        </a:rPr>
                        <a:t>Barrett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.</a:t>
                      </a:r>
                      <a:endParaRPr lang="es-ES" sz="14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Adenocarcinoma 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de esófago.</a:t>
                      </a:r>
                      <a:endParaRPr lang="es-ES" sz="1400" b="1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solidFill>
                            <a:srgbClr val="C5000B"/>
                          </a:solidFill>
                          <a:effectLst/>
                        </a:rPr>
                        <a:t>Asociaciones establecidas:</a:t>
                      </a:r>
                      <a:endParaRPr lang="es-ES" sz="1600" dirty="0">
                        <a:solidFill>
                          <a:srgbClr val="C5000B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Síndrome de la tos por reflujo.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Síndrome de</a:t>
                      </a:r>
                      <a:r>
                        <a:rPr lang="es-ES" sz="1400" baseline="0" dirty="0" smtClean="0">
                          <a:solidFill>
                            <a:srgbClr val="004586"/>
                          </a:solidFill>
                          <a:effectLst/>
                        </a:rPr>
                        <a:t> la laringitis por reflujo.</a:t>
                      </a:r>
                      <a:endParaRPr lang="es-ES" sz="14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Síndrome del asma por reflujo.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Síndrome de la erosión dental por reflujo.</a:t>
                      </a:r>
                      <a:endParaRPr lang="es-ES" sz="1400" b="1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solidFill>
                            <a:srgbClr val="C5000B"/>
                          </a:solidFill>
                          <a:effectLst/>
                        </a:rPr>
                        <a:t>Asociaciones propuestas:</a:t>
                      </a:r>
                      <a:endParaRPr lang="es-ES" sz="1600" dirty="0">
                        <a:solidFill>
                          <a:srgbClr val="C5000B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Faringitis.</a:t>
                      </a:r>
                      <a:endParaRPr lang="es-ES" sz="14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Laringitis.</a:t>
                      </a:r>
                      <a:endParaRPr lang="es-ES" sz="14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>
                          <a:solidFill>
                            <a:srgbClr val="004586"/>
                          </a:solidFill>
                          <a:effectLst/>
                        </a:rPr>
                        <a:t>Fibrosis 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pulmonar. Idiopática.</a:t>
                      </a:r>
                      <a:endParaRPr lang="es-ES" sz="1400" dirty="0"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  <a:effectLst/>
                        </a:rPr>
                        <a:t>Otitis media recurrente.</a:t>
                      </a:r>
                      <a:endParaRPr lang="es-ES" sz="1400" b="1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Factores asociados a ERGE: aspectos de estilo de vida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Factores predisponentes:</a:t>
            </a:r>
          </a:p>
          <a:p>
            <a:pPr lvl="1"/>
            <a:r>
              <a:rPr lang="es-ES" sz="2400" dirty="0" smtClean="0"/>
              <a:t>Alimentos (grasas, chocolate</a:t>
            </a:r>
            <a:r>
              <a:rPr lang="es-ES" sz="2400" dirty="0" smtClean="0"/>
              <a:t>,…).</a:t>
            </a:r>
            <a:endParaRPr lang="es-ES" sz="2400" dirty="0" smtClean="0"/>
          </a:p>
          <a:p>
            <a:pPr lvl="1"/>
            <a:r>
              <a:rPr lang="es-ES" sz="2400" dirty="0" smtClean="0"/>
              <a:t>Café.</a:t>
            </a:r>
          </a:p>
          <a:p>
            <a:pPr lvl="1"/>
            <a:r>
              <a:rPr lang="es-ES" sz="2400" dirty="0" smtClean="0"/>
              <a:t>Alcohol.</a:t>
            </a:r>
          </a:p>
          <a:p>
            <a:pPr lvl="1"/>
            <a:r>
              <a:rPr lang="es-ES" sz="2400" dirty="0" smtClean="0"/>
              <a:t>Tabaco.</a:t>
            </a:r>
          </a:p>
          <a:p>
            <a:pPr lvl="1"/>
            <a:r>
              <a:rPr lang="es-ES" sz="2400" dirty="0" smtClean="0"/>
              <a:t>Ropas apretadas.</a:t>
            </a:r>
          </a:p>
          <a:p>
            <a:pPr lvl="1"/>
            <a:r>
              <a:rPr lang="es-ES" sz="2400" dirty="0" smtClean="0"/>
              <a:t>Agacharse, tumbarse.</a:t>
            </a:r>
          </a:p>
          <a:p>
            <a:pPr lvl="1"/>
            <a:r>
              <a:rPr lang="es-ES" sz="2400" dirty="0" smtClean="0"/>
              <a:t>Obesidad.</a:t>
            </a:r>
            <a:endParaRPr lang="es-ES" sz="24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418213" y="5661248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 smtClean="0"/>
              <a:t>Ponce J, et al. </a:t>
            </a:r>
            <a:r>
              <a:rPr lang="es-ES" sz="1200" dirty="0" err="1" smtClean="0"/>
              <a:t>Pharmacol</a:t>
            </a:r>
            <a:r>
              <a:rPr lang="es-ES" sz="1200" dirty="0" smtClean="0"/>
              <a:t> </a:t>
            </a:r>
            <a:r>
              <a:rPr lang="es-ES" sz="1200" dirty="0" err="1" smtClean="0"/>
              <a:t>Ther</a:t>
            </a:r>
            <a:r>
              <a:rPr lang="es-ES" sz="1200" dirty="0"/>
              <a:t> </a:t>
            </a:r>
            <a:r>
              <a:rPr lang="es-ES" sz="1200" dirty="0" smtClean="0"/>
              <a:t>2006</a:t>
            </a:r>
            <a:endParaRPr lang="es-ES" sz="12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Efecto de diversas variables en la pirosis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46756"/>
              </p:ext>
            </p:extLst>
          </p:nvPr>
        </p:nvGraphicFramePr>
        <p:xfrm>
          <a:off x="1271464" y="2060848"/>
          <a:ext cx="9217024" cy="280831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558958"/>
                <a:gridCol w="2378587"/>
                <a:gridCol w="2279479"/>
              </a:tblGrid>
              <a:tr h="702078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Parámetro</a:t>
                      </a:r>
                      <a:endParaRPr lang="es-E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OR</a:t>
                      </a:r>
                      <a:endParaRPr lang="es-E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IC-95%</a:t>
                      </a:r>
                      <a:endParaRPr lang="es-E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IMC&gt; 25</a:t>
                      </a:r>
                      <a:endParaRPr lang="es-E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1,04</a:t>
                      </a:r>
                      <a:endParaRPr lang="es-ES" sz="2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1,01-1,07</a:t>
                      </a:r>
                      <a:endParaRPr lang="es-ES" sz="2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Consumo diario de tabaco</a:t>
                      </a:r>
                      <a:endParaRPr lang="es-E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1,5</a:t>
                      </a:r>
                      <a:endParaRPr lang="es-ES" sz="2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1,1-1,97</a:t>
                      </a:r>
                      <a:endParaRPr lang="es-ES" sz="2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Hipercolesterolemia</a:t>
                      </a:r>
                      <a:endParaRPr lang="es-E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1,4</a:t>
                      </a:r>
                      <a:endParaRPr lang="es-ES" sz="2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1,02-1,85</a:t>
                      </a:r>
                      <a:endParaRPr lang="es-ES" sz="2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010758" y="1124744"/>
            <a:ext cx="7560840" cy="43204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2600" b="1" dirty="0" smtClean="0">
                <a:solidFill>
                  <a:schemeClr val="tx2"/>
                </a:solidFill>
              </a:rPr>
              <a:t>Variables independientes asociada a la pirosis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30-50</a:t>
            </a:r>
            <a:r>
              <a:rPr lang="es-ES" dirty="0" smtClean="0"/>
              <a:t>%.</a:t>
            </a:r>
            <a:endParaRPr lang="es-ES" dirty="0"/>
          </a:p>
          <a:p>
            <a:r>
              <a:rPr lang="es-ES" dirty="0"/>
              <a:t>50-70</a:t>
            </a:r>
            <a:r>
              <a:rPr lang="es-ES" dirty="0" smtClean="0"/>
              <a:t>%.</a:t>
            </a:r>
            <a:endParaRPr lang="es-ES" dirty="0"/>
          </a:p>
          <a:p>
            <a:r>
              <a:rPr lang="es-ES" dirty="0"/>
              <a:t>70-90</a:t>
            </a:r>
            <a:r>
              <a:rPr lang="es-ES" dirty="0" smtClean="0"/>
              <a:t>%.</a:t>
            </a:r>
            <a:endParaRPr lang="es-ES" dirty="0"/>
          </a:p>
          <a:p>
            <a:r>
              <a:rPr lang="es-ES" dirty="0" smtClean="0"/>
              <a:t>Mayor de </a:t>
            </a:r>
            <a:r>
              <a:rPr lang="es-ES" dirty="0"/>
              <a:t>90</a:t>
            </a:r>
            <a:r>
              <a:rPr lang="es-ES" dirty="0" smtClean="0"/>
              <a:t>%.</a:t>
            </a:r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0"/>
          </p:nvPr>
        </p:nvSpPr>
        <p:spPr>
          <a:xfrm>
            <a:off x="751450" y="836712"/>
            <a:ext cx="10716684" cy="1035465"/>
          </a:xfrm>
        </p:spPr>
        <p:txBody>
          <a:bodyPr>
            <a:noAutofit/>
          </a:bodyPr>
          <a:lstStyle/>
          <a:p>
            <a:r>
              <a:rPr lang="es-ES" sz="2400" dirty="0"/>
              <a:t>A pesar del tratamiento con omeprazol nuestro paciente ya no </a:t>
            </a:r>
            <a:r>
              <a:rPr lang="es-ES" sz="2400" dirty="0" smtClean="0"/>
              <a:t>responde,</a:t>
            </a:r>
            <a:endParaRPr lang="es-ES" sz="2400" dirty="0"/>
          </a:p>
          <a:p>
            <a:r>
              <a:rPr lang="es-ES" sz="2400" dirty="0" smtClean="0"/>
              <a:t>¿cuál </a:t>
            </a:r>
            <a:r>
              <a:rPr lang="es-ES" sz="2400" dirty="0"/>
              <a:t>es el porcentaje aproximado  de respuesta de los pacientes con ERGE a los IBP</a:t>
            </a:r>
            <a:r>
              <a:rPr lang="es-ES" sz="2400" dirty="0" smtClean="0"/>
              <a:t>?</a:t>
            </a:r>
            <a:endParaRPr lang="es-ES" sz="24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53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6922437" y="5806277"/>
            <a:ext cx="5078219" cy="28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Boeckxtaens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et al.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Gut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2014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Beneficio de los IBP en la ERGE</a:t>
            </a:r>
          </a:p>
        </p:txBody>
      </p:sp>
      <p:pic>
        <p:nvPicPr>
          <p:cNvPr id="5" name="3 Imagen" descr="Fig 1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908720"/>
            <a:ext cx="7632700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Aumentar </a:t>
            </a:r>
            <a:r>
              <a:rPr lang="es-ES" dirty="0"/>
              <a:t>la dosis de omeprazol  a 40 </a:t>
            </a:r>
            <a:r>
              <a:rPr lang="es-ES" dirty="0" smtClean="0"/>
              <a:t>mg/día.</a:t>
            </a:r>
            <a:endParaRPr lang="es-ES" dirty="0"/>
          </a:p>
          <a:p>
            <a:r>
              <a:rPr lang="es-ES" dirty="0" smtClean="0"/>
              <a:t>La anterior </a:t>
            </a:r>
            <a:r>
              <a:rPr lang="es-ES" dirty="0"/>
              <a:t>+ </a:t>
            </a:r>
            <a:r>
              <a:rPr lang="es-ES" dirty="0" smtClean="0"/>
              <a:t>solicitar </a:t>
            </a:r>
            <a:r>
              <a:rPr lang="es-ES" dirty="0"/>
              <a:t>una analítica de </a:t>
            </a:r>
            <a:r>
              <a:rPr lang="es-ES" dirty="0" smtClean="0"/>
              <a:t>sangre.</a:t>
            </a:r>
            <a:endParaRPr lang="es-ES" dirty="0"/>
          </a:p>
          <a:p>
            <a:r>
              <a:rPr lang="es-ES" dirty="0"/>
              <a:t>Cambiar a </a:t>
            </a:r>
            <a:r>
              <a:rPr lang="es-ES" dirty="0" err="1" smtClean="0"/>
              <a:t>pantoprazol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 smtClean="0"/>
              <a:t>Solicitar </a:t>
            </a:r>
            <a:r>
              <a:rPr lang="es-ES" dirty="0"/>
              <a:t>una fibrogastroscopia (FGS</a:t>
            </a:r>
            <a:r>
              <a:rPr lang="es-ES" dirty="0" smtClean="0"/>
              <a:t>).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La actitud más adecuada en </a:t>
            </a:r>
            <a:r>
              <a:rPr lang="es-ES" dirty="0"/>
              <a:t>la consulta en ese momento sería: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9417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 sz="1200" dirty="0" err="1" smtClean="0"/>
              <a:t>Fass</a:t>
            </a:r>
            <a:r>
              <a:rPr lang="es-ES" sz="1200" dirty="0" smtClean="0"/>
              <a:t> </a:t>
            </a:r>
            <a:r>
              <a:rPr lang="es-ES" sz="1200" dirty="0" err="1" smtClean="0"/>
              <a:t>R,et</a:t>
            </a:r>
            <a:r>
              <a:rPr lang="es-ES" sz="1200" dirty="0" smtClean="0"/>
              <a:t> al. </a:t>
            </a:r>
            <a:r>
              <a:rPr lang="es-ES" sz="1200" dirty="0" err="1" smtClean="0"/>
              <a:t>Clin</a:t>
            </a:r>
            <a:r>
              <a:rPr lang="es-ES" sz="1200" dirty="0" smtClean="0"/>
              <a:t> Gastroenterol </a:t>
            </a:r>
            <a:r>
              <a:rPr lang="es-ES" sz="1200" dirty="0" err="1" smtClean="0"/>
              <a:t>Hepatol</a:t>
            </a:r>
            <a:r>
              <a:rPr lang="es-ES" sz="1200" dirty="0" smtClean="0"/>
              <a:t> 2006; 4:20</a:t>
            </a:r>
            <a:endParaRPr lang="es-ES" sz="1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303920"/>
            <a:ext cx="10972800" cy="604800"/>
          </a:xfrm>
        </p:spPr>
        <p:txBody>
          <a:bodyPr/>
          <a:lstStyle/>
          <a:p>
            <a:r>
              <a:rPr lang="es-ES" dirty="0"/>
              <a:t>Efecto </a:t>
            </a:r>
            <a:r>
              <a:rPr lang="es-ES" dirty="0" smtClean="0"/>
              <a:t>de cambios de dosis o tipo de IBP en pacientes no respondedores</a:t>
            </a:r>
            <a:endParaRPr lang="es-E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t="21920" b="9698"/>
          <a:stretch/>
        </p:blipFill>
        <p:spPr>
          <a:xfrm>
            <a:off x="3167657" y="1700808"/>
            <a:ext cx="5856685" cy="3594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</a:t>
            </a:r>
          </a:p>
        </p:txBody>
      </p:sp>
      <p:sp>
        <p:nvSpPr>
          <p:cNvPr id="5" name="Contenidor de contingut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s-ES_tradnl" altLang="ca-ES" dirty="0"/>
              <a:t>Plantear algunas de las </a:t>
            </a:r>
            <a:r>
              <a:rPr lang="es-ES_tradnl" altLang="ca-ES" dirty="0">
                <a:solidFill>
                  <a:schemeClr val="tx2"/>
                </a:solidFill>
              </a:rPr>
              <a:t>controversias en ERGE </a:t>
            </a:r>
            <a:r>
              <a:rPr lang="es-ES_tradnl" altLang="ca-ES" dirty="0"/>
              <a:t>más habituales en la práctica clínica en AP mediante la presentación de </a:t>
            </a:r>
            <a:r>
              <a:rPr lang="es-ES_tradnl" altLang="ca-ES" dirty="0" smtClean="0"/>
              <a:t>un caso clínico </a:t>
            </a:r>
            <a:r>
              <a:rPr lang="es-ES_tradnl" altLang="ca-ES" dirty="0"/>
              <a:t>ejemplo.</a:t>
            </a:r>
            <a:endParaRPr lang="ca-ES" altLang="ca-ES" dirty="0"/>
          </a:p>
          <a:p>
            <a:r>
              <a:rPr lang="es-ES_tradnl" altLang="ca-ES" dirty="0"/>
              <a:t>Proponer el </a:t>
            </a:r>
            <a:r>
              <a:rPr lang="es-ES_tradnl" altLang="ca-ES" dirty="0">
                <a:solidFill>
                  <a:schemeClr val="tx2"/>
                </a:solidFill>
              </a:rPr>
              <a:t>manejo clínico más adecuado </a:t>
            </a:r>
            <a:r>
              <a:rPr lang="es-ES_tradnl" altLang="ca-ES" dirty="0" smtClean="0"/>
              <a:t>teniendo </a:t>
            </a:r>
            <a:r>
              <a:rPr lang="es-ES_tradnl" altLang="ca-ES" dirty="0"/>
              <a:t>en cuenta las evidencias actuales.</a:t>
            </a:r>
          </a:p>
          <a:p>
            <a:r>
              <a:rPr lang="es-ES_tradnl" altLang="ca-ES" dirty="0"/>
              <a:t>Valorar la situación actual en cuanto a la </a:t>
            </a:r>
            <a:r>
              <a:rPr lang="es-ES_tradnl" altLang="ca-ES" dirty="0" smtClean="0">
                <a:solidFill>
                  <a:schemeClr val="tx2"/>
                </a:solidFill>
              </a:rPr>
              <a:t>indicación  </a:t>
            </a:r>
            <a:r>
              <a:rPr lang="es-ES_tradnl" altLang="ca-ES" dirty="0">
                <a:solidFill>
                  <a:schemeClr val="tx2"/>
                </a:solidFill>
              </a:rPr>
              <a:t>de </a:t>
            </a:r>
            <a:r>
              <a:rPr lang="es-ES_tradnl" altLang="ca-ES" dirty="0" smtClean="0">
                <a:solidFill>
                  <a:schemeClr val="tx2"/>
                </a:solidFill>
              </a:rPr>
              <a:t>los diferentes fármacos  disponibles</a:t>
            </a:r>
            <a:r>
              <a:rPr lang="es-ES_tradnl" altLang="ca-ES" dirty="0" smtClean="0"/>
              <a:t> para el tratamiento de la ERGE.</a:t>
            </a:r>
            <a:endParaRPr lang="ca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51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defRPr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Hatlebakk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JG y cols. Aliment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Pharmacol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Ther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2000, 14:2067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–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79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Cuando </a:t>
            </a:r>
            <a:r>
              <a:rPr lang="es-ES" dirty="0"/>
              <a:t>tomar el IBP en la </a:t>
            </a:r>
            <a:r>
              <a:rPr lang="es-ES" dirty="0" smtClean="0"/>
              <a:t>ERGE</a:t>
            </a:r>
            <a:endParaRPr lang="es-ES" dirty="0"/>
          </a:p>
        </p:txBody>
      </p:sp>
      <p:pic>
        <p:nvPicPr>
          <p:cNvPr id="5" name="Picture 4" descr="OMP timi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196752"/>
            <a:ext cx="70072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3"/>
          <p:cNvSpPr>
            <a:spLocks noGrp="1"/>
          </p:cNvSpPr>
          <p:nvPr>
            <p:ph type="body" sz="quarter" idx="13"/>
          </p:nvPr>
        </p:nvSpPr>
        <p:spPr>
          <a:xfrm>
            <a:off x="9408368" y="5157192"/>
            <a:ext cx="2606080" cy="223154"/>
          </a:xfrm>
        </p:spPr>
        <p:txBody>
          <a:bodyPr>
            <a:noAutofit/>
          </a:bodyPr>
          <a:lstStyle/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Documento Clínico. Enfermedad por Reflujo Gastroesofágico. Barcelona: semFYC; 2014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Algoritmo del manejo de la ERGE en AP</a:t>
            </a:r>
            <a:endParaRPr lang="es-ES" dirty="0"/>
          </a:p>
        </p:txBody>
      </p:sp>
      <p:pic>
        <p:nvPicPr>
          <p:cNvPr id="5" name="4 Marcador de posición de imagen" descr="Figura 2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4993" r="2625" b="4539"/>
          <a:stretch>
            <a:fillRect/>
          </a:stretch>
        </p:blipFill>
        <p:spPr bwMode="auto">
          <a:xfrm>
            <a:off x="2285206" y="764704"/>
            <a:ext cx="7339186" cy="53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IBP en el tratamiento de la ERGE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s-ES" dirty="0" smtClean="0"/>
              <a:t>Constituyen </a:t>
            </a:r>
            <a:r>
              <a:rPr lang="es-ES" dirty="0"/>
              <a:t>la </a:t>
            </a:r>
            <a:r>
              <a:rPr lang="es-ES" dirty="0" smtClean="0">
                <a:solidFill>
                  <a:srgbClr val="C00000"/>
                </a:solidFill>
              </a:rPr>
              <a:t>primera </a:t>
            </a:r>
            <a:r>
              <a:rPr lang="es-ES" dirty="0">
                <a:solidFill>
                  <a:srgbClr val="C00000"/>
                </a:solidFill>
              </a:rPr>
              <a:t>línea de tratamiento </a:t>
            </a:r>
            <a:r>
              <a:rPr lang="es-ES" dirty="0"/>
              <a:t>en el síndrome típico y la esofagitis por reflujo tanto en la fase aguda como durante la de </a:t>
            </a:r>
            <a:r>
              <a:rPr lang="es-ES" dirty="0" smtClean="0"/>
              <a:t>mantenimiento</a:t>
            </a:r>
            <a:r>
              <a:rPr lang="es-ES" dirty="0" smtClean="0"/>
              <a:t>.</a:t>
            </a:r>
            <a:endParaRPr lang="es-ES" dirty="0"/>
          </a:p>
          <a:p>
            <a:pPr>
              <a:lnSpc>
                <a:spcPct val="120000"/>
              </a:lnSpc>
            </a:pPr>
            <a:r>
              <a:rPr lang="es-ES" dirty="0" smtClean="0"/>
              <a:t>Son </a:t>
            </a:r>
            <a:r>
              <a:rPr lang="es-ES" dirty="0">
                <a:solidFill>
                  <a:srgbClr val="C00000"/>
                </a:solidFill>
              </a:rPr>
              <a:t>más eficaces que el placebo, los antiácidos y los antagonistas H2</a:t>
            </a:r>
            <a:r>
              <a:rPr lang="es-ES" dirty="0"/>
              <a:t>, en el tratamiento a corto plazo del síndrome típico de ERGE y de la esofagitis por </a:t>
            </a:r>
            <a:r>
              <a:rPr lang="es-ES" dirty="0" smtClean="0"/>
              <a:t>reflujo</a:t>
            </a:r>
            <a:r>
              <a:rPr lang="es-ES" dirty="0" smtClean="0"/>
              <a:t>.</a:t>
            </a:r>
            <a:endParaRPr lang="es-ES" dirty="0"/>
          </a:p>
          <a:p>
            <a:pPr>
              <a:lnSpc>
                <a:spcPct val="120000"/>
              </a:lnSpc>
            </a:pPr>
            <a:r>
              <a:rPr lang="es-ES" dirty="0" smtClean="0"/>
              <a:t>En </a:t>
            </a:r>
            <a:r>
              <a:rPr lang="es-ES" dirty="0"/>
              <a:t>pacientes con síntomas moderados o severos de ERGE o con esofagitis severa deben seguir </a:t>
            </a:r>
            <a:r>
              <a:rPr lang="es-ES" dirty="0">
                <a:solidFill>
                  <a:srgbClr val="C00000"/>
                </a:solidFill>
              </a:rPr>
              <a:t>tratamiento con IBP como primera </a:t>
            </a:r>
            <a:r>
              <a:rPr lang="es-ES" dirty="0" smtClean="0">
                <a:solidFill>
                  <a:srgbClr val="C00000"/>
                </a:solidFill>
              </a:rPr>
              <a:t>opción</a:t>
            </a:r>
            <a:r>
              <a:rPr lang="es-ES" b="1" dirty="0" smtClean="0"/>
              <a:t>.</a:t>
            </a:r>
            <a:endParaRPr lang="es-ES" dirty="0"/>
          </a:p>
          <a:p>
            <a:pPr>
              <a:lnSpc>
                <a:spcPct val="120000"/>
              </a:lnSpc>
            </a:pPr>
            <a:r>
              <a:rPr lang="es-ES" dirty="0" smtClean="0"/>
              <a:t>El </a:t>
            </a:r>
            <a:r>
              <a:rPr lang="es-ES" dirty="0"/>
              <a:t>tratamiento continuo a largo plazo con IBP a dosis estándar es eficaz para </a:t>
            </a:r>
            <a:r>
              <a:rPr lang="es-ES" dirty="0">
                <a:solidFill>
                  <a:srgbClr val="C00000"/>
                </a:solidFill>
              </a:rPr>
              <a:t>prevenir las recidivas de la esofagitis</a:t>
            </a:r>
            <a:r>
              <a:rPr lang="es-ES" dirty="0" smtClean="0">
                <a:solidFill>
                  <a:srgbClr val="C00000"/>
                </a:solidFill>
              </a:rPr>
              <a:t>.</a:t>
            </a:r>
            <a:endParaRPr lang="es-ES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es-ES" dirty="0" smtClean="0"/>
              <a:t>Desde </a:t>
            </a:r>
            <a:r>
              <a:rPr lang="es-ES" dirty="0"/>
              <a:t>un punto de vista clínico </a:t>
            </a:r>
            <a:r>
              <a:rPr lang="es-ES" dirty="0" smtClean="0"/>
              <a:t>actualmente disponibles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>
                <a:solidFill>
                  <a:srgbClr val="C00000"/>
                </a:solidFill>
              </a:rPr>
              <a:t>no hay diferencias relevantes entre los diferentes IBP</a:t>
            </a:r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ES" sz="1200" dirty="0"/>
              <a:t>Serra J. Puesta al día en el reflujo gastroesofágico. </a:t>
            </a:r>
            <a:r>
              <a:rPr lang="es-ES" sz="1200" dirty="0" smtClean="0"/>
              <a:t>Gastroenterol </a:t>
            </a:r>
            <a:r>
              <a:rPr lang="es-ES" sz="1200" dirty="0" err="1" smtClean="0"/>
              <a:t>Hepatol</a:t>
            </a:r>
            <a:r>
              <a:rPr lang="es-ES" sz="1200" dirty="0"/>
              <a:t>. 2014;37(2):73-82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0882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Otros fármacos en la </a:t>
            </a:r>
            <a:r>
              <a:rPr lang="es-ES" dirty="0" smtClean="0"/>
              <a:t>ERGE: </a:t>
            </a:r>
            <a:r>
              <a:rPr lang="es-ES" dirty="0"/>
              <a:t>alginatos y antiácidos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" b="1" dirty="0" smtClean="0"/>
              <a:t>Alginatos:</a:t>
            </a:r>
          </a:p>
          <a:p>
            <a:pPr lvl="1"/>
            <a:r>
              <a:rPr lang="ca-ES" sz="2400" dirty="0" err="1" smtClean="0"/>
              <a:t>Polisacárido</a:t>
            </a:r>
            <a:r>
              <a:rPr lang="ca-ES" sz="2400" dirty="0" smtClean="0"/>
              <a:t> de las </a:t>
            </a:r>
            <a:r>
              <a:rPr lang="ca-ES" sz="2400" dirty="0" err="1" smtClean="0"/>
              <a:t>algas</a:t>
            </a:r>
            <a:r>
              <a:rPr lang="ca-ES" sz="2400" dirty="0" smtClean="0"/>
              <a:t> </a:t>
            </a:r>
            <a:r>
              <a:rPr lang="ca-ES" sz="2400" dirty="0" err="1" smtClean="0"/>
              <a:t>marinas</a:t>
            </a:r>
            <a:r>
              <a:rPr lang="ca-ES" sz="2400" dirty="0" smtClean="0"/>
              <a:t> </a:t>
            </a:r>
            <a:r>
              <a:rPr lang="ca-ES" sz="2400" dirty="0" err="1" smtClean="0"/>
              <a:t>marrones</a:t>
            </a:r>
            <a:r>
              <a:rPr lang="ca-ES" sz="2400" dirty="0" smtClean="0"/>
              <a:t>, </a:t>
            </a:r>
            <a:r>
              <a:rPr lang="ca-ES" sz="2400" dirty="0" err="1" smtClean="0"/>
              <a:t>utilizado</a:t>
            </a:r>
            <a:r>
              <a:rPr lang="ca-ES" sz="2400" dirty="0" smtClean="0"/>
              <a:t> en </a:t>
            </a:r>
            <a:r>
              <a:rPr lang="ca-ES" sz="2400" dirty="0" err="1" smtClean="0"/>
              <a:t>diferentes</a:t>
            </a:r>
            <a:r>
              <a:rPr lang="ca-ES" sz="2400" dirty="0" smtClean="0"/>
              <a:t> fines </a:t>
            </a:r>
            <a:r>
              <a:rPr lang="ca-ES" sz="2400" dirty="0" err="1" smtClean="0"/>
              <a:t>comerciales</a:t>
            </a:r>
            <a:r>
              <a:rPr lang="ca-ES" sz="2400" dirty="0" smtClean="0"/>
              <a:t>. </a:t>
            </a:r>
            <a:r>
              <a:rPr lang="ca-ES" sz="2400" dirty="0" err="1" smtClean="0"/>
              <a:t>Efecto</a:t>
            </a:r>
            <a:r>
              <a:rPr lang="ca-ES" sz="2400" dirty="0" smtClean="0"/>
              <a:t> </a:t>
            </a:r>
            <a:r>
              <a:rPr lang="ca-ES" sz="2400" dirty="0" err="1" smtClean="0"/>
              <a:t>terapéutico</a:t>
            </a:r>
            <a:r>
              <a:rPr lang="ca-ES" sz="2400" dirty="0" smtClean="0"/>
              <a:t> tipo </a:t>
            </a:r>
            <a:r>
              <a:rPr lang="ca-ES" sz="2400" dirty="0" err="1" smtClean="0"/>
              <a:t>mecánico</a:t>
            </a:r>
            <a:r>
              <a:rPr lang="ca-ES" sz="2400" dirty="0" smtClean="0"/>
              <a:t> que </a:t>
            </a:r>
            <a:r>
              <a:rPr lang="ca-ES" sz="2400" dirty="0" err="1" smtClean="0"/>
              <a:t>actúa</a:t>
            </a:r>
            <a:r>
              <a:rPr lang="ca-ES" sz="2400" dirty="0" smtClean="0"/>
              <a:t> </a:t>
            </a:r>
            <a:r>
              <a:rPr lang="ca-ES" sz="2400" dirty="0" err="1" smtClean="0"/>
              <a:t>desplazando</a:t>
            </a:r>
            <a:r>
              <a:rPr lang="ca-ES" sz="2400" dirty="0" smtClean="0"/>
              <a:t> el </a:t>
            </a:r>
            <a:r>
              <a:rPr lang="ca-ES" sz="2400" dirty="0" err="1" smtClean="0"/>
              <a:t>acid</a:t>
            </a:r>
            <a:r>
              <a:rPr lang="ca-ES" sz="2400" dirty="0" smtClean="0"/>
              <a:t> </a:t>
            </a:r>
            <a:r>
              <a:rPr lang="ca-ES" sz="2400" dirty="0" err="1" smtClean="0"/>
              <a:t>pocket</a:t>
            </a:r>
            <a:r>
              <a:rPr lang="ca-ES" sz="2400" dirty="0" smtClean="0"/>
              <a:t> o </a:t>
            </a:r>
            <a:r>
              <a:rPr lang="ca-ES" sz="2400" dirty="0" err="1" smtClean="0"/>
              <a:t>bolsillo</a:t>
            </a:r>
            <a:r>
              <a:rPr lang="ca-ES" sz="2400" dirty="0" smtClean="0"/>
              <a:t> </a:t>
            </a:r>
            <a:r>
              <a:rPr lang="ca-ES" sz="2400" dirty="0" err="1" smtClean="0"/>
              <a:t>ácido</a:t>
            </a:r>
            <a:r>
              <a:rPr lang="ca-ES" sz="2400" dirty="0" smtClean="0"/>
              <a:t> en </a:t>
            </a:r>
            <a:r>
              <a:rPr lang="ca-ES" sz="2400" dirty="0" err="1" smtClean="0"/>
              <a:t>sentido</a:t>
            </a:r>
            <a:r>
              <a:rPr lang="ca-ES" sz="2400" dirty="0" smtClean="0"/>
              <a:t> caudal.</a:t>
            </a:r>
          </a:p>
          <a:p>
            <a:pPr lvl="1"/>
            <a:r>
              <a:rPr lang="ca-ES" sz="2400" dirty="0" err="1" smtClean="0"/>
              <a:t>Utilizado</a:t>
            </a:r>
            <a:r>
              <a:rPr lang="ca-ES" sz="2400" dirty="0" smtClean="0"/>
              <a:t> en  </a:t>
            </a:r>
            <a:r>
              <a:rPr lang="ca-ES" sz="2400" dirty="0" err="1" smtClean="0"/>
              <a:t>monoterapia</a:t>
            </a:r>
            <a:r>
              <a:rPr lang="ca-ES" sz="2400" dirty="0" smtClean="0"/>
              <a:t> en </a:t>
            </a:r>
            <a:r>
              <a:rPr lang="ca-ES" sz="2400" dirty="0" err="1" smtClean="0"/>
              <a:t>síntomas</a:t>
            </a:r>
            <a:r>
              <a:rPr lang="ca-ES" sz="2400" dirty="0" smtClean="0"/>
              <a:t> </a:t>
            </a:r>
            <a:r>
              <a:rPr lang="ca-ES" sz="2400" dirty="0" err="1" smtClean="0"/>
              <a:t>leves</a:t>
            </a:r>
            <a:r>
              <a:rPr lang="ca-ES" sz="2400" dirty="0" smtClean="0"/>
              <a:t> o </a:t>
            </a:r>
            <a:r>
              <a:rPr lang="ca-ES" sz="2400" dirty="0" err="1" smtClean="0"/>
              <a:t>asociado</a:t>
            </a:r>
            <a:r>
              <a:rPr lang="ca-ES" sz="2400" dirty="0" smtClean="0"/>
              <a:t> a </a:t>
            </a:r>
            <a:r>
              <a:rPr lang="ca-ES" sz="2400" dirty="0" err="1" smtClean="0"/>
              <a:t>antiácidos</a:t>
            </a:r>
            <a:r>
              <a:rPr lang="ca-ES" sz="2400" dirty="0" smtClean="0"/>
              <a:t> *o IBP. </a:t>
            </a:r>
            <a:r>
              <a:rPr lang="ca-ES" sz="2400" dirty="0" err="1" smtClean="0"/>
              <a:t>Especialmente</a:t>
            </a:r>
            <a:r>
              <a:rPr lang="ca-ES" sz="2400" dirty="0" smtClean="0"/>
              <a:t> útil en ERGE </a:t>
            </a:r>
            <a:r>
              <a:rPr lang="ca-ES" sz="2400" dirty="0" err="1" smtClean="0"/>
              <a:t>predominio</a:t>
            </a:r>
            <a:r>
              <a:rPr lang="ca-ES" sz="2400" dirty="0" smtClean="0"/>
              <a:t> </a:t>
            </a:r>
            <a:r>
              <a:rPr lang="ca-ES" sz="2400" dirty="0" err="1" smtClean="0"/>
              <a:t>nocturno</a:t>
            </a:r>
            <a:r>
              <a:rPr lang="ca-ES" sz="2400" dirty="0" smtClean="0"/>
              <a:t>.</a:t>
            </a:r>
          </a:p>
          <a:p>
            <a:pPr lvl="1"/>
            <a:r>
              <a:rPr lang="ca-ES" sz="2400" dirty="0" smtClean="0"/>
              <a:t>Seguridad en </a:t>
            </a:r>
            <a:r>
              <a:rPr lang="ca-ES" sz="2400" dirty="0" err="1" smtClean="0"/>
              <a:t>embarazadas</a:t>
            </a:r>
            <a:r>
              <a:rPr lang="ca-ES" sz="24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s-ES" dirty="0" smtClean="0"/>
          </a:p>
          <a:p>
            <a:pPr>
              <a:lnSpc>
                <a:spcPct val="90000"/>
              </a:lnSpc>
            </a:pPr>
            <a:r>
              <a:rPr lang="es-ES" b="1" dirty="0" smtClean="0"/>
              <a:t>Antiácidos:</a:t>
            </a:r>
          </a:p>
          <a:p>
            <a:pPr lvl="1"/>
            <a:r>
              <a:rPr lang="es-ES" sz="2400" dirty="0" smtClean="0"/>
              <a:t>Más eficaces que el placebo en el control de los síntomas de la ERGE.</a:t>
            </a:r>
          </a:p>
          <a:p>
            <a:pPr lvl="1"/>
            <a:r>
              <a:rPr lang="es-ES" sz="2400" dirty="0" smtClean="0"/>
              <a:t>Pueden ser una alternativa eficaz para controlar los episodios leves de pirosis   </a:t>
            </a:r>
            <a:r>
              <a:rPr lang="es-ES" sz="2400" dirty="0" err="1" smtClean="0"/>
              <a:t>sólos</a:t>
            </a:r>
            <a:r>
              <a:rPr lang="es-ES" sz="2400" dirty="0" smtClean="0"/>
              <a:t> o en asociación con alginato * ( preparado asociado).</a:t>
            </a:r>
            <a:endParaRPr lang="ca-ES" sz="2400" dirty="0" smtClean="0"/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0"/>
          </p:nvPr>
        </p:nvSpPr>
        <p:spPr>
          <a:xfrm>
            <a:off x="335360" y="5661248"/>
            <a:ext cx="11582443" cy="655202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* Tran T, Lowry AM, El-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Serag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HB. Meta-analysis: the efficacy of over-the-counter gastro-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oesophageal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reflux disease therapies.</a:t>
            </a:r>
          </a:p>
          <a:p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Aliment </a:t>
            </a:r>
            <a:r>
              <a:rPr lang="ca-ES" sz="1200" dirty="0" err="1" smtClean="0">
                <a:solidFill>
                  <a:schemeClr val="bg1">
                    <a:lumMod val="50000"/>
                  </a:schemeClr>
                </a:solidFill>
              </a:rPr>
              <a:t>Pharmacol</a:t>
            </a:r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200" dirty="0" err="1" smtClean="0">
                <a:solidFill>
                  <a:schemeClr val="bg1">
                    <a:lumMod val="50000"/>
                  </a:schemeClr>
                </a:solidFill>
              </a:rPr>
              <a:t>Ther</a:t>
            </a:r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 2006;2:43-153</a:t>
            </a:r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Otros fármacos en la ERGE: anti H2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0" y="1285248"/>
            <a:ext cx="11582400" cy="45920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dirty="0" smtClean="0"/>
              <a:t>Los antagonistas H2 son más eficaces que el placebo y los antiácidos y/o alginatos en el tratamiento de la ERGE.</a:t>
            </a:r>
          </a:p>
          <a:p>
            <a:pPr marL="542925" indent="0">
              <a:lnSpc>
                <a:spcPct val="90000"/>
              </a:lnSpc>
              <a:buNone/>
            </a:pPr>
            <a:endParaRPr lang="es-ES" dirty="0" smtClean="0"/>
          </a:p>
          <a:p>
            <a:pPr>
              <a:lnSpc>
                <a:spcPct val="90000"/>
              </a:lnSpc>
            </a:pPr>
            <a:r>
              <a:rPr lang="es-ES" dirty="0" smtClean="0"/>
              <a:t>Son una opción en el tratamiento del síndrome típico de la </a:t>
            </a:r>
            <a:r>
              <a:rPr lang="es-ES" dirty="0" smtClean="0">
                <a:solidFill>
                  <a:srgbClr val="C00000"/>
                </a:solidFill>
              </a:rPr>
              <a:t>ERGE con síntomas leves/infrecuentes y de la esofagitis no erosiva</a:t>
            </a:r>
            <a:r>
              <a:rPr lang="es-ES" b="1" dirty="0" smtClean="0"/>
              <a:t> </a:t>
            </a:r>
            <a:r>
              <a:rPr lang="es-ES" dirty="0" smtClean="0"/>
              <a:t>por reflujo en su fase aguda y en la de mantenimiento.</a:t>
            </a:r>
          </a:p>
          <a:p>
            <a:pPr marL="542925" indent="0">
              <a:lnSpc>
                <a:spcPct val="90000"/>
              </a:lnSpc>
              <a:buNone/>
            </a:pPr>
            <a:endParaRPr lang="es-ES" dirty="0" smtClean="0"/>
          </a:p>
          <a:p>
            <a:pPr>
              <a:lnSpc>
                <a:spcPct val="90000"/>
              </a:lnSpc>
            </a:pPr>
            <a:r>
              <a:rPr lang="es-ES" dirty="0" smtClean="0"/>
              <a:t>El utilizado habitualmente es la </a:t>
            </a:r>
            <a:r>
              <a:rPr lang="es-ES" dirty="0" smtClean="0">
                <a:solidFill>
                  <a:schemeClr val="tx2"/>
                </a:solidFill>
              </a:rPr>
              <a:t>ranitidina a dosis de </a:t>
            </a:r>
            <a:r>
              <a:rPr lang="es-ES" dirty="0" smtClean="0">
                <a:solidFill>
                  <a:schemeClr val="tx2"/>
                </a:solidFill>
              </a:rPr>
              <a:t>150 mg/12 h </a:t>
            </a:r>
            <a:r>
              <a:rPr lang="es-ES" dirty="0" smtClean="0">
                <a:solidFill>
                  <a:schemeClr val="tx2"/>
                </a:solidFill>
              </a:rPr>
              <a:t>o </a:t>
            </a:r>
            <a:r>
              <a:rPr lang="es-ES" dirty="0" smtClean="0">
                <a:solidFill>
                  <a:schemeClr val="tx2"/>
                </a:solidFill>
              </a:rPr>
              <a:t>300 mg/24 h</a:t>
            </a:r>
            <a:r>
              <a:rPr lang="es-ES" b="1" dirty="0" smtClean="0">
                <a:solidFill>
                  <a:schemeClr val="tx2"/>
                </a:solidFill>
              </a:rPr>
              <a:t>.</a:t>
            </a:r>
            <a:r>
              <a:rPr lang="es-ES" dirty="0" smtClean="0"/>
              <a:t> Utilizar dosis dobles no ofrece ventajas en el tratamiento a corto plazo del síndrome de típico de ERGE.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0"/>
          </p:nvPr>
        </p:nvSpPr>
        <p:spPr>
          <a:xfrm>
            <a:off x="418213" y="5661248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Documento Clínico. Enfermedad por Reflujo Gastroesofágico. Barcelona: semFYC; 2014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Otros preparados en la ERGE: reparar el esófago 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0" y="1501272"/>
            <a:ext cx="11582400" cy="4592024"/>
          </a:xfrm>
        </p:spPr>
        <p:txBody>
          <a:bodyPr>
            <a:normAutofit/>
          </a:bodyPr>
          <a:lstStyle/>
          <a:p>
            <a:endParaRPr lang="ca-ES" sz="3200" dirty="0"/>
          </a:p>
          <a:p>
            <a:r>
              <a:rPr lang="es-ES" dirty="0" smtClean="0">
                <a:solidFill>
                  <a:srgbClr val="C00000"/>
                </a:solidFill>
              </a:rPr>
              <a:t>Sulfato </a:t>
            </a:r>
            <a:r>
              <a:rPr lang="es-ES" dirty="0">
                <a:solidFill>
                  <a:srgbClr val="C00000"/>
                </a:solidFill>
              </a:rPr>
              <a:t>de </a:t>
            </a:r>
            <a:r>
              <a:rPr lang="es-ES" dirty="0" err="1">
                <a:solidFill>
                  <a:srgbClr val="C00000"/>
                </a:solidFill>
              </a:rPr>
              <a:t>condroitina</a:t>
            </a:r>
            <a:r>
              <a:rPr lang="es-ES" dirty="0">
                <a:solidFill>
                  <a:srgbClr val="C00000"/>
                </a:solidFill>
              </a:rPr>
              <a:t> + ácido hialurónico + </a:t>
            </a:r>
            <a:r>
              <a:rPr lang="es-ES" dirty="0" err="1">
                <a:solidFill>
                  <a:srgbClr val="C00000"/>
                </a:solidFill>
              </a:rPr>
              <a:t>poloxámero</a:t>
            </a:r>
            <a:r>
              <a:rPr lang="es-ES" b="1" dirty="0"/>
              <a:t>: </a:t>
            </a:r>
            <a:r>
              <a:rPr lang="es-ES" dirty="0"/>
              <a:t>tratamiento en forma de sobres que repara y protege el epitelio lesionado y evita la progresión. </a:t>
            </a:r>
            <a:endParaRPr lang="es-ES" dirty="0" smtClean="0"/>
          </a:p>
          <a:p>
            <a:r>
              <a:rPr lang="es-ES" dirty="0" smtClean="0"/>
              <a:t>Sobres suspensión oral tras las comidas.</a:t>
            </a:r>
          </a:p>
          <a:p>
            <a:r>
              <a:rPr lang="es-ES" dirty="0" smtClean="0"/>
              <a:t>Puede utilizarse como </a:t>
            </a:r>
            <a:r>
              <a:rPr lang="es-ES" dirty="0" err="1" smtClean="0"/>
              <a:t>adjuvante</a:t>
            </a:r>
            <a:r>
              <a:rPr lang="es-ES" dirty="0" smtClean="0"/>
              <a:t> de otros tratamientos (IBP, alginato) con mecanismo de acción complementario. </a:t>
            </a:r>
            <a:endParaRPr lang="es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0"/>
          </p:nvPr>
        </p:nvSpPr>
        <p:spPr>
          <a:xfrm>
            <a:off x="418213" y="5654118"/>
            <a:ext cx="11582443" cy="727210"/>
          </a:xfrm>
        </p:spPr>
        <p:txBody>
          <a:bodyPr>
            <a:normAutofit/>
          </a:bodyPr>
          <a:lstStyle/>
          <a:p>
            <a:r>
              <a:rPr lang="ca-ES" sz="1200" dirty="0" err="1" smtClean="0">
                <a:solidFill>
                  <a:schemeClr val="bg1">
                    <a:lumMod val="50000"/>
                  </a:schemeClr>
                </a:solidFill>
              </a:rPr>
              <a:t>Palmieri</a:t>
            </a:r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A, </a:t>
            </a:r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Fixed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combination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hyaluronic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acid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chondroitin-sulphate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oral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formulation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in a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randomized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double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blind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, placebo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controlled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study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teatment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symptoms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patients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non-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erosive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gastroesophageal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reflux. Eur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Rev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Med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Pharmacol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</a:rPr>
              <a:t>Sci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. 2013 Dec;17(24):</a:t>
            </a:r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3272-8</a:t>
            </a:r>
            <a:r>
              <a:rPr lang="ca-E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Evolución del caso clínico 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0" y="1914564"/>
            <a:ext cx="11582400" cy="3962708"/>
          </a:xfrm>
        </p:spPr>
        <p:txBody>
          <a:bodyPr>
            <a:normAutofit/>
          </a:bodyPr>
          <a:lstStyle/>
          <a:p>
            <a:r>
              <a:rPr lang="ca-ES" dirty="0" smtClean="0"/>
              <a:t>El </a:t>
            </a:r>
            <a:r>
              <a:rPr lang="ca-ES" dirty="0" err="1" smtClean="0"/>
              <a:t>médico</a:t>
            </a:r>
            <a:r>
              <a:rPr lang="ca-ES" dirty="0" smtClean="0"/>
              <a:t> indica </a:t>
            </a:r>
            <a:r>
              <a:rPr lang="ca-ES" dirty="0" smtClean="0">
                <a:solidFill>
                  <a:srgbClr val="C00000"/>
                </a:solidFill>
              </a:rPr>
              <a:t>doble dosis de IBP </a:t>
            </a:r>
            <a:r>
              <a:rPr lang="ca-ES" dirty="0" smtClean="0"/>
              <a:t>y </a:t>
            </a:r>
            <a:r>
              <a:rPr lang="ca-ES" dirty="0" err="1" smtClean="0"/>
              <a:t>solicita</a:t>
            </a:r>
            <a:r>
              <a:rPr lang="ca-ES" dirty="0" smtClean="0"/>
              <a:t> una analítica de </a:t>
            </a:r>
            <a:r>
              <a:rPr lang="ca-ES" dirty="0" err="1" smtClean="0"/>
              <a:t>sangre</a:t>
            </a:r>
            <a:r>
              <a:rPr lang="ca-ES" dirty="0" smtClean="0"/>
              <a:t>.</a:t>
            </a:r>
          </a:p>
          <a:p>
            <a:r>
              <a:rPr lang="ca-ES" dirty="0" smtClean="0"/>
              <a:t>Al cabo de tres </a:t>
            </a:r>
            <a:r>
              <a:rPr lang="ca-ES" dirty="0" err="1" smtClean="0"/>
              <a:t>semanas</a:t>
            </a:r>
            <a:r>
              <a:rPr lang="ca-ES" dirty="0" smtClean="0"/>
              <a:t> el </a:t>
            </a:r>
            <a:r>
              <a:rPr lang="ca-ES" dirty="0" err="1" smtClean="0"/>
              <a:t>paciente</a:t>
            </a:r>
            <a:r>
              <a:rPr lang="ca-ES" dirty="0" smtClean="0"/>
              <a:t> </a:t>
            </a:r>
            <a:r>
              <a:rPr lang="ca-ES" dirty="0" err="1" smtClean="0"/>
              <a:t>vuelve</a:t>
            </a:r>
            <a:r>
              <a:rPr lang="ca-ES" dirty="0" smtClean="0"/>
              <a:t> a la consulta </a:t>
            </a:r>
            <a:r>
              <a:rPr lang="ca-ES" dirty="0" err="1" smtClean="0"/>
              <a:t>explicando</a:t>
            </a:r>
            <a:r>
              <a:rPr lang="ca-ES" dirty="0" smtClean="0"/>
              <a:t> que </a:t>
            </a:r>
            <a:r>
              <a:rPr lang="ca-ES" dirty="0" err="1" smtClean="0"/>
              <a:t>sigue</a:t>
            </a:r>
            <a:r>
              <a:rPr lang="ca-ES" dirty="0" smtClean="0"/>
              <a:t> con los </a:t>
            </a:r>
            <a:r>
              <a:rPr lang="ca-ES" dirty="0" err="1" smtClean="0"/>
              <a:t>síntomas</a:t>
            </a:r>
            <a:r>
              <a:rPr lang="ca-ES" dirty="0" smtClean="0"/>
              <a:t>. La analítica </a:t>
            </a:r>
            <a:r>
              <a:rPr lang="ca-ES" dirty="0" err="1" smtClean="0"/>
              <a:t>sólo</a:t>
            </a:r>
            <a:r>
              <a:rPr lang="ca-ES" dirty="0" smtClean="0"/>
              <a:t> revela una </a:t>
            </a:r>
            <a:r>
              <a:rPr lang="ca-ES" dirty="0" err="1" smtClean="0">
                <a:solidFill>
                  <a:srgbClr val="C00000"/>
                </a:solidFill>
              </a:rPr>
              <a:t>pequeña</a:t>
            </a:r>
            <a:r>
              <a:rPr lang="ca-ES" dirty="0" smtClean="0">
                <a:solidFill>
                  <a:srgbClr val="C00000"/>
                </a:solidFill>
              </a:rPr>
              <a:t> </a:t>
            </a:r>
            <a:r>
              <a:rPr lang="ca-ES" dirty="0" err="1" smtClean="0">
                <a:solidFill>
                  <a:srgbClr val="C00000"/>
                </a:solidFill>
              </a:rPr>
              <a:t>elevación</a:t>
            </a:r>
            <a:r>
              <a:rPr lang="ca-ES" dirty="0" smtClean="0">
                <a:solidFill>
                  <a:srgbClr val="C00000"/>
                </a:solidFill>
              </a:rPr>
              <a:t> de la GGT, el colesterol total y los </a:t>
            </a:r>
            <a:r>
              <a:rPr lang="ca-ES" dirty="0" err="1" smtClean="0">
                <a:solidFill>
                  <a:srgbClr val="C00000"/>
                </a:solidFill>
              </a:rPr>
              <a:t>triglicéridos</a:t>
            </a:r>
            <a:r>
              <a:rPr lang="ca-ES" dirty="0" smtClean="0"/>
              <a:t>.  </a:t>
            </a:r>
          </a:p>
          <a:p>
            <a:r>
              <a:rPr lang="ca-ES" dirty="0" smtClean="0"/>
              <a:t>El </a:t>
            </a:r>
            <a:r>
              <a:rPr lang="ca-ES" dirty="0" err="1" smtClean="0"/>
              <a:t>médico</a:t>
            </a:r>
            <a:r>
              <a:rPr lang="ca-ES" dirty="0" smtClean="0"/>
              <a:t> </a:t>
            </a:r>
            <a:r>
              <a:rPr lang="ca-ES" dirty="0" err="1" smtClean="0"/>
              <a:t>solicita</a:t>
            </a:r>
            <a:r>
              <a:rPr lang="ca-ES" dirty="0" smtClean="0"/>
              <a:t> una FGS que revela la presencia de </a:t>
            </a:r>
            <a:r>
              <a:rPr lang="ca-ES" dirty="0" smtClean="0">
                <a:solidFill>
                  <a:schemeClr val="tx2"/>
                </a:solidFill>
              </a:rPr>
              <a:t>una hernia de </a:t>
            </a:r>
            <a:r>
              <a:rPr lang="ca-ES" dirty="0" err="1" smtClean="0">
                <a:solidFill>
                  <a:schemeClr val="tx2"/>
                </a:solidFill>
              </a:rPr>
              <a:t>hiato</a:t>
            </a:r>
            <a:r>
              <a:rPr lang="ca-ES" dirty="0" smtClean="0">
                <a:solidFill>
                  <a:schemeClr val="tx2"/>
                </a:solidFill>
              </a:rPr>
              <a:t> </a:t>
            </a:r>
            <a:r>
              <a:rPr lang="ca-ES" dirty="0" smtClean="0"/>
              <a:t>de </a:t>
            </a:r>
            <a:r>
              <a:rPr lang="ca-ES" dirty="0" err="1" smtClean="0"/>
              <a:t>pequeño</a:t>
            </a:r>
            <a:r>
              <a:rPr lang="ca-ES" dirty="0" smtClean="0"/>
              <a:t> </a:t>
            </a:r>
            <a:r>
              <a:rPr lang="ca-ES" dirty="0" err="1" smtClean="0"/>
              <a:t>tamaño</a:t>
            </a:r>
            <a:r>
              <a:rPr lang="ca-ES" dirty="0" smtClean="0"/>
              <a:t> con </a:t>
            </a:r>
            <a:r>
              <a:rPr lang="ca-ES" dirty="0" smtClean="0">
                <a:solidFill>
                  <a:schemeClr val="tx2"/>
                </a:solidFill>
              </a:rPr>
              <a:t>esofagitis </a:t>
            </a:r>
            <a:r>
              <a:rPr lang="ca-ES" dirty="0" err="1" smtClean="0">
                <a:solidFill>
                  <a:schemeClr val="tx2"/>
                </a:solidFill>
              </a:rPr>
              <a:t>grado</a:t>
            </a:r>
            <a:r>
              <a:rPr lang="ca-ES" dirty="0" smtClean="0">
                <a:solidFill>
                  <a:schemeClr val="tx2"/>
                </a:solidFill>
              </a:rPr>
              <a:t> A sin </a:t>
            </a:r>
            <a:r>
              <a:rPr lang="ca-ES" dirty="0" err="1" smtClean="0">
                <a:solidFill>
                  <a:schemeClr val="tx2"/>
                </a:solidFill>
              </a:rPr>
              <a:t>otras</a:t>
            </a:r>
            <a:r>
              <a:rPr lang="ca-ES" dirty="0" smtClean="0">
                <a:solidFill>
                  <a:schemeClr val="tx2"/>
                </a:solidFill>
              </a:rPr>
              <a:t> </a:t>
            </a:r>
            <a:r>
              <a:rPr lang="ca-ES" dirty="0" err="1" smtClean="0">
                <a:solidFill>
                  <a:schemeClr val="tx2"/>
                </a:solidFill>
              </a:rPr>
              <a:t>alteraciones</a:t>
            </a:r>
            <a:r>
              <a:rPr lang="ca-ES" dirty="0" smtClean="0">
                <a:solidFill>
                  <a:schemeClr val="tx2"/>
                </a:solidFill>
              </a:rPr>
              <a:t>.</a:t>
            </a:r>
            <a:endParaRPr lang="ca-ES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5" name="Picture 2" descr="Resultat d'imatges de hombre 69 años sobrepe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462304"/>
            <a:ext cx="157003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Esofagitis según la clasificación de Los Ángeles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658" y="908651"/>
            <a:ext cx="1867059" cy="13034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658" y="2156192"/>
            <a:ext cx="1852463" cy="13103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458" y="3466575"/>
            <a:ext cx="1880118" cy="129500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0458" y="4761577"/>
            <a:ext cx="1851259" cy="1148878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103334"/>
              </p:ext>
            </p:extLst>
          </p:nvPr>
        </p:nvGraphicFramePr>
        <p:xfrm>
          <a:off x="774759" y="909215"/>
          <a:ext cx="8599035" cy="49240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6717"/>
                <a:gridCol w="7312318"/>
              </a:tblGrid>
              <a:tr h="1296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chemeClr val="bg1"/>
                          </a:solidFill>
                          <a:effectLst/>
                        </a:rPr>
                        <a:t>Grado A</a:t>
                      </a:r>
                      <a:endParaRPr lang="es-E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accent1"/>
                          </a:solidFill>
                          <a:effectLst/>
                        </a:rPr>
                        <a:t>Una o más lesiones de la mucosa menores a 5 </a:t>
                      </a:r>
                      <a:r>
                        <a:rPr lang="es-ES" sz="2000" dirty="0" smtClean="0">
                          <a:solidFill>
                            <a:schemeClr val="accent1"/>
                          </a:solidFill>
                          <a:effectLst/>
                        </a:rPr>
                        <a:t>mm</a:t>
                      </a:r>
                      <a:r>
                        <a:rPr lang="es-ES" sz="20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accent1"/>
                          </a:solidFill>
                          <a:effectLst/>
                        </a:rPr>
                        <a:t>que </a:t>
                      </a:r>
                      <a:r>
                        <a:rPr lang="es-ES" sz="2000" dirty="0">
                          <a:solidFill>
                            <a:schemeClr val="accent1"/>
                          </a:solidFill>
                          <a:effectLst/>
                        </a:rPr>
                        <a:t>no se extiende a la parte superior de dos pliegues de la mucosa.</a:t>
                      </a:r>
                      <a:endParaRPr lang="es-ES" sz="20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B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chemeClr val="bg1"/>
                          </a:solidFill>
                          <a:effectLst/>
                        </a:rPr>
                        <a:t>Grado B</a:t>
                      </a:r>
                      <a:endParaRPr lang="es-E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accent1"/>
                          </a:solidFill>
                          <a:effectLst/>
                        </a:rPr>
                        <a:t>Una o más lesiones de la mucosa mayores a 5 </a:t>
                      </a:r>
                      <a:r>
                        <a:rPr lang="es-ES" sz="2000" dirty="0" err="1">
                          <a:solidFill>
                            <a:schemeClr val="accent1"/>
                          </a:solidFill>
                          <a:effectLst/>
                        </a:rPr>
                        <a:t>Mm.</a:t>
                      </a:r>
                      <a:r>
                        <a:rPr lang="es-ES" sz="2000" dirty="0">
                          <a:solidFill>
                            <a:schemeClr val="accent1"/>
                          </a:solidFill>
                          <a:effectLst/>
                        </a:rPr>
                        <a:t> que no presentan continuidad entre la parte superior de dos pliegues de la mucosa.</a:t>
                      </a:r>
                      <a:endParaRPr lang="es-ES" sz="20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chemeClr val="bg1"/>
                          </a:solidFill>
                          <a:effectLst/>
                        </a:rPr>
                        <a:t>Grado C</a:t>
                      </a:r>
                      <a:endParaRPr lang="es-E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accent1"/>
                          </a:solidFill>
                          <a:effectLst/>
                        </a:rPr>
                        <a:t>Uno o más lesiones de la mucosa que presenta continuidad entre la parte superior de dos pliegues de la mucosa, pero que implica menos del 75% de la circunferencia.</a:t>
                      </a:r>
                      <a:endParaRPr lang="es-ES" sz="20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B"/>
                    </a:solidFill>
                  </a:tcPr>
                </a:tc>
              </a:tr>
              <a:tr h="1107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chemeClr val="bg1"/>
                          </a:solidFill>
                          <a:effectLst/>
                        </a:rPr>
                        <a:t>Grado D</a:t>
                      </a:r>
                      <a:endParaRPr lang="es-E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accent1"/>
                          </a:solidFill>
                          <a:effectLst/>
                        </a:rPr>
                        <a:t>Una o más lesiones de la mucosa que involucra al menos el 75% de la circunferencia del esófago.</a:t>
                      </a:r>
                      <a:endParaRPr lang="es-ES" sz="20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8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Esofagitis según la clasificación de </a:t>
            </a:r>
            <a:r>
              <a:rPr lang="es-ES" dirty="0" err="1"/>
              <a:t>Savary</a:t>
            </a:r>
            <a:r>
              <a:rPr lang="es-ES" dirty="0"/>
              <a:t>-Miller 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113964"/>
              </p:ext>
            </p:extLst>
          </p:nvPr>
        </p:nvGraphicFramePr>
        <p:xfrm>
          <a:off x="1199456" y="1268761"/>
          <a:ext cx="10009112" cy="41253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32372"/>
                <a:gridCol w="8176740"/>
              </a:tblGrid>
              <a:tr h="726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Grado </a:t>
                      </a:r>
                      <a:r>
                        <a:rPr lang="es-E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s-ES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accent1"/>
                          </a:solidFill>
                          <a:effectLst/>
                        </a:rPr>
                        <a:t>Lesión única, erosiva o exudativa, oval o lineal, limitada a un </a:t>
                      </a:r>
                      <a:r>
                        <a:rPr lang="es-ES" sz="2400" dirty="0" smtClean="0">
                          <a:solidFill>
                            <a:schemeClr val="accent1"/>
                          </a:solidFill>
                          <a:effectLst/>
                        </a:rPr>
                        <a:t>sólo </a:t>
                      </a:r>
                      <a:r>
                        <a:rPr lang="es-ES" sz="2400" dirty="0">
                          <a:solidFill>
                            <a:schemeClr val="accent1"/>
                          </a:solidFill>
                          <a:effectLst/>
                        </a:rPr>
                        <a:t>pliegue longitudinal.</a:t>
                      </a:r>
                      <a:endParaRPr lang="es-ES" sz="4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B"/>
                    </a:solidFill>
                  </a:tcPr>
                </a:tc>
              </a:tr>
              <a:tr h="1106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Grado </a:t>
                      </a:r>
                      <a:r>
                        <a:rPr lang="es-E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</a:t>
                      </a:r>
                      <a:endParaRPr lang="es-ES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accent1"/>
                          </a:solidFill>
                          <a:effectLst/>
                        </a:rPr>
                        <a:t>Lesión no circular, con erosiones o exudados múltiples, limitada a más de un pliegue longitudinal, con o sin confluencia.</a:t>
                      </a:r>
                      <a:endParaRPr lang="es-ES" sz="4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</a:tr>
              <a:tr h="726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Grado </a:t>
                      </a:r>
                      <a:r>
                        <a:rPr lang="es-E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</a:t>
                      </a:r>
                      <a:endParaRPr lang="es-ES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accent1"/>
                          </a:solidFill>
                          <a:effectLst/>
                        </a:rPr>
                        <a:t>Lesión circular erosiva o exudativa.</a:t>
                      </a:r>
                      <a:endParaRPr lang="es-ES" sz="4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B"/>
                    </a:solidFill>
                  </a:tcPr>
                </a:tc>
              </a:tr>
              <a:tr h="726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Grado </a:t>
                      </a:r>
                      <a:r>
                        <a:rPr lang="es-E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IV</a:t>
                      </a:r>
                      <a:endParaRPr lang="es-ES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accent1"/>
                          </a:solidFill>
                          <a:effectLst/>
                        </a:rPr>
                        <a:t>Lesiones crónicas: úlceras, estenosis o esófago corto, aislado o asociado a lesiones de grado I-III.</a:t>
                      </a:r>
                      <a:endParaRPr lang="es-ES" sz="4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</a:tr>
              <a:tr h="726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Grado </a:t>
                      </a:r>
                      <a:r>
                        <a:rPr lang="es-E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s-ES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accent1"/>
                          </a:solidFill>
                          <a:effectLst/>
                        </a:rPr>
                        <a:t>Epitelio de </a:t>
                      </a:r>
                      <a:r>
                        <a:rPr lang="es-ES" sz="2400" dirty="0" err="1">
                          <a:solidFill>
                            <a:schemeClr val="accent1"/>
                          </a:solidFill>
                          <a:effectLst/>
                        </a:rPr>
                        <a:t>Barrett</a:t>
                      </a:r>
                      <a:r>
                        <a:rPr lang="es-ES" sz="2400" dirty="0">
                          <a:solidFill>
                            <a:schemeClr val="accent1"/>
                          </a:solidFill>
                          <a:effectLst/>
                        </a:rPr>
                        <a:t>, aislado o asociado a lesiones de grado I-IV.</a:t>
                      </a:r>
                      <a:endParaRPr lang="es-ES" sz="4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7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5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Realizar un tratamiento de prueba añadiendo alginato al tratamiento con </a:t>
            </a:r>
            <a:r>
              <a:rPr lang="es-ES" dirty="0" smtClean="0"/>
              <a:t>IBP.</a:t>
            </a:r>
            <a:endParaRPr lang="es-ES" dirty="0"/>
          </a:p>
          <a:p>
            <a:r>
              <a:rPr lang="es-ES" dirty="0"/>
              <a:t>Cambiar a un antiH2 (ranitidina</a:t>
            </a:r>
            <a:r>
              <a:rPr lang="es-ES" dirty="0" smtClean="0"/>
              <a:t>). </a:t>
            </a:r>
            <a:endParaRPr lang="es-ES" dirty="0"/>
          </a:p>
          <a:p>
            <a:r>
              <a:rPr lang="es-ES" dirty="0"/>
              <a:t>Añadir un procinético (</a:t>
            </a:r>
            <a:r>
              <a:rPr lang="es-ES" dirty="0" err="1"/>
              <a:t>levosulpirida</a:t>
            </a:r>
            <a:r>
              <a:rPr lang="es-ES" dirty="0" smtClean="0"/>
              <a:t>).</a:t>
            </a:r>
            <a:endParaRPr lang="es-ES" dirty="0"/>
          </a:p>
          <a:p>
            <a:r>
              <a:rPr lang="es-ES" dirty="0"/>
              <a:t>Derivar al especialista en digestivo para estudio (impedanciometría</a:t>
            </a:r>
            <a:r>
              <a:rPr lang="es-ES" dirty="0" smtClean="0"/>
              <a:t>).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s-ES" altLang="ca-ES" dirty="0">
                <a:ea typeface="ＭＳ Ｐゴシック" pitchFamily="34" charset="-128"/>
              </a:rPr>
              <a:t>¿Qué podríamos </a:t>
            </a:r>
            <a:r>
              <a:rPr lang="es-ES" altLang="ca-ES" dirty="0" smtClean="0">
                <a:ea typeface="ＭＳ Ｐゴシック" pitchFamily="34" charset="-128"/>
              </a:rPr>
              <a:t>se debería hacer </a:t>
            </a:r>
            <a:r>
              <a:rPr lang="es-ES" altLang="ca-ES" dirty="0">
                <a:ea typeface="ＭＳ Ｐゴシック" pitchFamily="34" charset="-128"/>
              </a:rPr>
              <a:t>ahora en la consulta?</a:t>
            </a:r>
            <a:endParaRPr lang="ca-ES" altLang="ca-ES" dirty="0">
              <a:ea typeface="ＭＳ Ｐゴシック" pitchFamily="34" charset="-128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143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604800"/>
          </a:xfrm>
        </p:spPr>
        <p:txBody>
          <a:bodyPr/>
          <a:lstStyle/>
          <a:p>
            <a:r>
              <a:rPr lang="es-ES" dirty="0"/>
              <a:t>Caso </a:t>
            </a:r>
            <a:r>
              <a:rPr lang="es-ES" dirty="0"/>
              <a:t>c</a:t>
            </a:r>
            <a:r>
              <a:rPr lang="es-ES" dirty="0" smtClean="0"/>
              <a:t>línico 1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“Dr</a:t>
            </a:r>
            <a:r>
              <a:rPr lang="es-ES" dirty="0"/>
              <a:t>.  Ya no puedo más… necesito que me mire el </a:t>
            </a:r>
            <a:r>
              <a:rPr lang="es-ES" dirty="0" smtClean="0"/>
              <a:t>estómago“</a:t>
            </a:r>
            <a:endParaRPr lang="ca-ES" dirty="0"/>
          </a:p>
        </p:txBody>
      </p:sp>
      <p:sp>
        <p:nvSpPr>
          <p:cNvPr id="5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s-E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ES" sz="24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endParaRPr lang="es-ES" sz="24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s-ES" dirty="0"/>
              <a:t>Hombre de </a:t>
            </a:r>
            <a:r>
              <a:rPr lang="es-ES" dirty="0">
                <a:solidFill>
                  <a:schemeClr val="tx2"/>
                </a:solidFill>
              </a:rPr>
              <a:t>62 </a:t>
            </a:r>
            <a:r>
              <a:rPr lang="es-ES" dirty="0" smtClean="0">
                <a:solidFill>
                  <a:schemeClr val="tx2"/>
                </a:solidFill>
              </a:rPr>
              <a:t>años.</a:t>
            </a:r>
            <a:endParaRPr lang="es-ES" dirty="0">
              <a:solidFill>
                <a:schemeClr val="tx2"/>
              </a:solidFill>
            </a:endParaRPr>
          </a:p>
          <a:p>
            <a:r>
              <a:rPr lang="es-ES" dirty="0"/>
              <a:t>Trabajador encargado en construcción de pisos. </a:t>
            </a:r>
          </a:p>
          <a:p>
            <a:r>
              <a:rPr lang="es-ES" dirty="0">
                <a:solidFill>
                  <a:schemeClr val="tx2"/>
                </a:solidFill>
              </a:rPr>
              <a:t>Fuma</a:t>
            </a:r>
            <a:r>
              <a:rPr lang="es-ES" dirty="0"/>
              <a:t> un paquete de tabaco al día </a:t>
            </a:r>
            <a:r>
              <a:rPr lang="es-ES" dirty="0" smtClean="0"/>
              <a:t>(40 </a:t>
            </a:r>
            <a:r>
              <a:rPr lang="es-ES" dirty="0"/>
              <a:t>p</a:t>
            </a:r>
            <a:r>
              <a:rPr lang="es-ES" dirty="0" smtClean="0"/>
              <a:t>aquetes-año).</a:t>
            </a:r>
            <a:endParaRPr lang="es-ES" dirty="0"/>
          </a:p>
          <a:p>
            <a:r>
              <a:rPr lang="es-ES" dirty="0">
                <a:solidFill>
                  <a:schemeClr val="tx2"/>
                </a:solidFill>
              </a:rPr>
              <a:t>Bebe vino </a:t>
            </a:r>
            <a:r>
              <a:rPr lang="es-ES" dirty="0"/>
              <a:t>con las comidas y dos o tres</a:t>
            </a:r>
            <a:r>
              <a:rPr lang="es-ES" dirty="0">
                <a:solidFill>
                  <a:schemeClr val="tx2"/>
                </a:solidFill>
              </a:rPr>
              <a:t> cervezas </a:t>
            </a:r>
            <a:r>
              <a:rPr lang="es-ES" dirty="0"/>
              <a:t>al salir del </a:t>
            </a:r>
            <a:r>
              <a:rPr lang="es-ES" dirty="0" smtClean="0"/>
              <a:t>trabajo.</a:t>
            </a:r>
            <a:endParaRPr lang="es-ES" dirty="0"/>
          </a:p>
          <a:p>
            <a:r>
              <a:rPr lang="es-ES" dirty="0">
                <a:solidFill>
                  <a:schemeClr val="tx2"/>
                </a:solidFill>
              </a:rPr>
              <a:t>EPOC</a:t>
            </a:r>
            <a:r>
              <a:rPr lang="es-ES" dirty="0"/>
              <a:t> desde hace 3 años. </a:t>
            </a:r>
            <a:endParaRPr lang="es-ES" dirty="0" smtClean="0"/>
          </a:p>
          <a:p>
            <a:pPr lvl="1"/>
            <a:r>
              <a:rPr lang="es-ES" sz="2400" dirty="0" smtClean="0"/>
              <a:t>Toma </a:t>
            </a:r>
            <a:r>
              <a:rPr lang="es-ES" sz="2400" dirty="0"/>
              <a:t>bromuro de </a:t>
            </a:r>
            <a:r>
              <a:rPr lang="es-ES" sz="2400" dirty="0" err="1"/>
              <a:t>ipratropio</a:t>
            </a:r>
            <a:r>
              <a:rPr lang="es-ES" sz="2400" dirty="0"/>
              <a:t> cada 8 horas y salbutamol a </a:t>
            </a:r>
            <a:r>
              <a:rPr lang="es-ES" sz="2400" dirty="0" smtClean="0"/>
              <a:t>demanda.</a:t>
            </a:r>
            <a:endParaRPr lang="es-ES" sz="2400" dirty="0"/>
          </a:p>
          <a:p>
            <a:r>
              <a:rPr lang="es-ES" dirty="0">
                <a:solidFill>
                  <a:schemeClr val="tx2"/>
                </a:solidFill>
              </a:rPr>
              <a:t>HTA </a:t>
            </a:r>
            <a:r>
              <a:rPr lang="es-ES" dirty="0"/>
              <a:t>desde hace unos 6 años en tratamiento con </a:t>
            </a:r>
            <a:r>
              <a:rPr lang="es-ES" dirty="0" err="1"/>
              <a:t>lisinopril</a:t>
            </a:r>
            <a:r>
              <a:rPr lang="es-ES" dirty="0"/>
              <a:t> 20 </a:t>
            </a:r>
            <a:r>
              <a:rPr lang="es-ES" dirty="0" smtClean="0"/>
              <a:t>mg/día.</a:t>
            </a:r>
          </a:p>
          <a:p>
            <a:r>
              <a:rPr lang="es-ES" dirty="0" smtClean="0"/>
              <a:t>Algún episodio de lumbalgia relacionado con su actividad.</a:t>
            </a:r>
            <a:endParaRPr lang="ca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6" name="Picture 2" descr="Resultat d'imatges de hombre 69 años sobrepe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484784"/>
            <a:ext cx="157003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042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ERGE y fisiopatología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0" y="1501272"/>
            <a:ext cx="11582400" cy="4592024"/>
          </a:xfrm>
        </p:spPr>
        <p:txBody>
          <a:bodyPr/>
          <a:lstStyle/>
          <a:p>
            <a:r>
              <a:rPr lang="es-ES" dirty="0" smtClean="0"/>
              <a:t>Ángulo </a:t>
            </a:r>
            <a:r>
              <a:rPr lang="es-ES" dirty="0" err="1"/>
              <a:t>Hiss</a:t>
            </a:r>
            <a:r>
              <a:rPr lang="es-ES" dirty="0"/>
              <a:t>.</a:t>
            </a:r>
          </a:p>
          <a:p>
            <a:r>
              <a:rPr lang="es-ES" dirty="0"/>
              <a:t>Esfínter esofágico inferior (EII). </a:t>
            </a:r>
          </a:p>
          <a:p>
            <a:r>
              <a:rPr lang="es-ES" dirty="0"/>
              <a:t>Músculo </a:t>
            </a:r>
            <a:r>
              <a:rPr lang="es-ES" dirty="0" smtClean="0"/>
              <a:t>diafragma.</a:t>
            </a:r>
          </a:p>
          <a:p>
            <a:r>
              <a:rPr lang="es-ES" dirty="0"/>
              <a:t>Hernia hiato: alteración </a:t>
            </a:r>
            <a:r>
              <a:rPr lang="es-ES" dirty="0" smtClean="0"/>
              <a:t>estructura:</a:t>
            </a:r>
          </a:p>
          <a:p>
            <a:pPr lvl="1"/>
            <a:r>
              <a:rPr lang="es-ES" sz="2400" dirty="0"/>
              <a:t>Pérdida presión EEI.</a:t>
            </a:r>
          </a:p>
          <a:p>
            <a:pPr lvl="1"/>
            <a:r>
              <a:rPr lang="es-ES" sz="2400" dirty="0"/>
              <a:t>Alteración presión diafragma.</a:t>
            </a:r>
          </a:p>
          <a:p>
            <a:pPr lvl="1"/>
            <a:r>
              <a:rPr lang="es-ES" sz="2400" dirty="0"/>
              <a:t>Reservorio </a:t>
            </a:r>
            <a:r>
              <a:rPr lang="es-ES" sz="2400" dirty="0" err="1"/>
              <a:t>supradiafragmático</a:t>
            </a:r>
            <a:r>
              <a:rPr lang="es-ES" sz="2400" dirty="0"/>
              <a:t>.</a:t>
            </a:r>
          </a:p>
          <a:p>
            <a:pPr marL="1258887" lvl="1" indent="0">
              <a:buNone/>
            </a:pPr>
            <a:endParaRPr lang="es-E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4232" y="426805"/>
            <a:ext cx="2880320" cy="560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352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3"/>
          </p:nvPr>
        </p:nvSpPr>
        <p:spPr>
          <a:xfrm>
            <a:off x="0" y="1087682"/>
            <a:ext cx="6440240" cy="4645574"/>
          </a:xfrm>
        </p:spPr>
        <p:txBody>
          <a:bodyPr>
            <a:normAutofit fontScale="92500"/>
          </a:bodyPr>
          <a:lstStyle/>
          <a:p>
            <a:pPr marL="711200" indent="-174625"/>
            <a:r>
              <a:rPr lang="es-ES" dirty="0" smtClean="0"/>
              <a:t>En condiciones fisiológicas, el contenido gástrico presenta un pH marcadamente ácido.</a:t>
            </a:r>
          </a:p>
          <a:p>
            <a:pPr marL="711200" indent="-174625"/>
            <a:r>
              <a:rPr lang="es-ES" dirty="0" smtClean="0"/>
              <a:t>Al comer, el alimento ingerido tampone la acidez excepto en una zona superior del </a:t>
            </a:r>
            <a:r>
              <a:rPr lang="es-ES" dirty="0" err="1" smtClean="0"/>
              <a:t>fundus</a:t>
            </a:r>
            <a:r>
              <a:rPr lang="es-ES" dirty="0" smtClean="0"/>
              <a:t> gástrico junto a la unión </a:t>
            </a:r>
            <a:r>
              <a:rPr lang="es-ES" dirty="0" err="1" smtClean="0"/>
              <a:t>esofagogástrica</a:t>
            </a:r>
            <a:r>
              <a:rPr lang="es-ES" dirty="0" smtClean="0"/>
              <a:t> (bolsillo ácido).</a:t>
            </a:r>
          </a:p>
          <a:p>
            <a:pPr marL="711200" indent="-174625"/>
            <a:r>
              <a:rPr lang="es-ES" dirty="0" smtClean="0"/>
              <a:t>Se ha demostrado que dicha zona permanece en situación de acidez, aunque no se conoce con exactitud la implicación fisiológica se esta situación.</a:t>
            </a:r>
          </a:p>
          <a:p>
            <a:pPr marL="711200" indent="-174625"/>
            <a:r>
              <a:rPr lang="es-ES" dirty="0" smtClean="0"/>
              <a:t>Cuando existe una alteración en la unión </a:t>
            </a:r>
            <a:r>
              <a:rPr lang="es-ES" dirty="0" err="1" smtClean="0"/>
              <a:t>esofagogástrica</a:t>
            </a:r>
            <a:r>
              <a:rPr lang="es-ES" dirty="0" smtClean="0"/>
              <a:t>, el bolsillo ácido puede facilitar la sintomatología del reflujo.</a:t>
            </a:r>
            <a:endParaRPr lang="es-ES" dirty="0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Novedad fisiopatológica en ERGE: el bolsillo ácido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804" y="1127447"/>
            <a:ext cx="2298700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89" y="3140968"/>
            <a:ext cx="317727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828" y="1268760"/>
            <a:ext cx="8651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altLang="ca-ES" sz="12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Kwiatek</a:t>
            </a:r>
            <a:r>
              <a:rPr lang="fr-FR" altLang="ca-E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MA et al. Aliment </a:t>
            </a:r>
            <a:r>
              <a:rPr lang="fr-FR" altLang="ca-ES" sz="12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Pharmacol</a:t>
            </a:r>
            <a:r>
              <a:rPr lang="fr-FR" altLang="ca-E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fr-FR" altLang="ca-ES" sz="12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Ther</a:t>
            </a:r>
            <a:r>
              <a:rPr lang="fr-FR" altLang="ca-E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. 2011 </a:t>
            </a:r>
            <a:r>
              <a:rPr lang="fr-FR" altLang="ca-ES" sz="12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Jul</a:t>
            </a:r>
            <a:r>
              <a:rPr lang="fr-FR" altLang="ca-E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;34(1):59-66</a:t>
            </a:r>
            <a:endParaRPr lang="ca-ES" altLang="ca-ES" sz="12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Bolsillo ácido (</a:t>
            </a:r>
            <a:r>
              <a:rPr lang="es-ES" dirty="0" err="1" smtClean="0"/>
              <a:t>acid</a:t>
            </a:r>
            <a:r>
              <a:rPr lang="es-ES" dirty="0" smtClean="0"/>
              <a:t> </a:t>
            </a:r>
            <a:r>
              <a:rPr lang="es-ES" dirty="0" err="1" smtClean="0"/>
              <a:t>pocket</a:t>
            </a:r>
            <a:r>
              <a:rPr lang="es-ES" dirty="0" smtClean="0"/>
              <a:t>): su evidencia </a:t>
            </a:r>
            <a:endParaRPr lang="es-E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92"/>
          <a:stretch/>
        </p:blipFill>
        <p:spPr>
          <a:xfrm>
            <a:off x="1225103" y="1350526"/>
            <a:ext cx="3744913" cy="318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QuadreDeText 3"/>
          <p:cNvSpPr txBox="1">
            <a:spLocks noChangeArrowheads="1"/>
          </p:cNvSpPr>
          <p:nvPr/>
        </p:nvSpPr>
        <p:spPr bwMode="auto">
          <a:xfrm>
            <a:off x="1199456" y="4696678"/>
            <a:ext cx="3770560" cy="646331"/>
          </a:xfrm>
          <a:prstGeom prst="rect">
            <a:avLst/>
          </a:prstGeom>
          <a:ln>
            <a:solidFill>
              <a:srgbClr val="004586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ca-ES" sz="1800" b="1" dirty="0" err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Posición</a:t>
            </a:r>
            <a:r>
              <a:rPr lang="ca-ES" altLang="ca-ES" sz="18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ca-ES" altLang="ca-ES" sz="1800" b="1" dirty="0" err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fisiológica</a:t>
            </a:r>
            <a:r>
              <a:rPr lang="ca-ES" altLang="ca-ES" sz="18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 del </a:t>
            </a:r>
            <a:r>
              <a:rPr lang="ca-ES" altLang="ca-ES" sz="1800" b="1" dirty="0" err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bolsillo</a:t>
            </a:r>
            <a:r>
              <a:rPr lang="ca-ES" altLang="ca-ES" sz="18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ca-ES" sz="1800" b="1" dirty="0" err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ácido</a:t>
            </a:r>
            <a:r>
              <a:rPr lang="ca-ES" altLang="ca-ES" sz="18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ca-ES" altLang="ca-ES" sz="1800" b="1" dirty="0" err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tras</a:t>
            </a:r>
            <a:r>
              <a:rPr lang="ca-ES" altLang="ca-ES" sz="18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 una </a:t>
            </a:r>
            <a:r>
              <a:rPr lang="ca-ES" altLang="ca-ES" sz="1800" b="1" dirty="0" err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comida</a:t>
            </a:r>
            <a:r>
              <a:rPr lang="ca-ES" altLang="ca-ES" sz="18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.</a:t>
            </a:r>
            <a:endParaRPr lang="ca-ES" altLang="ca-ES" sz="1800" b="1" dirty="0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QuadreDeText 6"/>
          <p:cNvSpPr txBox="1">
            <a:spLocks noChangeArrowheads="1"/>
          </p:cNvSpPr>
          <p:nvPr/>
        </p:nvSpPr>
        <p:spPr bwMode="auto">
          <a:xfrm>
            <a:off x="6504484" y="4691664"/>
            <a:ext cx="3839988" cy="64633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ca-ES" sz="1800" b="1" dirty="0" err="1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Situación</a:t>
            </a:r>
            <a:r>
              <a:rPr lang="ca-ES" altLang="ca-ES" sz="1800" b="1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 del </a:t>
            </a:r>
            <a:r>
              <a:rPr lang="ca-ES" altLang="ca-ES" sz="1800" b="1" dirty="0" err="1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bolsillo</a:t>
            </a:r>
            <a:r>
              <a:rPr lang="ca-ES" altLang="ca-ES" sz="1800" b="1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ca-ES" altLang="ca-ES" sz="1800" b="1" dirty="0" err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ácido</a:t>
            </a:r>
            <a:r>
              <a:rPr lang="ca-ES" altLang="ca-ES" sz="1800" b="1" dirty="0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 en </a:t>
            </a:r>
            <a:r>
              <a:rPr lang="ca-ES" altLang="ca-ES" sz="1800" b="1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un </a:t>
            </a:r>
            <a:r>
              <a:rPr lang="ca-ES" altLang="ca-ES" sz="1800" b="1" dirty="0" err="1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paciente</a:t>
            </a:r>
            <a:r>
              <a:rPr lang="ca-ES" altLang="ca-ES" sz="1800" b="1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 con hernia de </a:t>
            </a:r>
            <a:r>
              <a:rPr lang="ca-ES" altLang="ca-ES" sz="1800" b="1" dirty="0" err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hiato</a:t>
            </a:r>
            <a:r>
              <a:rPr lang="ca-ES" altLang="ca-ES" sz="1800" b="1" dirty="0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.</a:t>
            </a:r>
            <a:endParaRPr lang="ca-ES" altLang="ca-ES" sz="1800" b="1" dirty="0">
              <a:solidFill>
                <a:schemeClr val="accent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0"/>
          <a:stretch/>
        </p:blipFill>
        <p:spPr>
          <a:xfrm>
            <a:off x="6240016" y="1419875"/>
            <a:ext cx="3818553" cy="318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a-ES" altLang="ca-ES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Beaumont</a:t>
            </a:r>
            <a:r>
              <a:rPr lang="ca-ES" altLang="ca-E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H et al. </a:t>
            </a:r>
            <a:r>
              <a:rPr lang="ca-ES" altLang="ca-ES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Gut</a:t>
            </a:r>
            <a:r>
              <a:rPr lang="ca-ES" altLang="ca-E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. 2010 Apr;59(4):441-51</a:t>
            </a:r>
          </a:p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Bolsillo ácido y hernia de hiato: evidencias de imagen </a:t>
            </a:r>
            <a:endParaRPr lang="es-E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576" y="1053115"/>
            <a:ext cx="7280275" cy="459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/>
          <p:cNvSpPr>
            <a:spLocks noGrp="1"/>
          </p:cNvSpPr>
          <p:nvPr>
            <p:ph type="body" sz="quarter" idx="13"/>
          </p:nvPr>
        </p:nvSpPr>
        <p:spPr>
          <a:xfrm>
            <a:off x="304778" y="5378922"/>
            <a:ext cx="11582443" cy="29516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ca-ES" sz="4800" i="0" dirty="0" err="1">
                <a:solidFill>
                  <a:schemeClr val="bg1">
                    <a:lumMod val="65000"/>
                  </a:schemeClr>
                </a:solidFill>
              </a:rPr>
              <a:t>Kwiatek</a:t>
            </a:r>
            <a:r>
              <a:rPr lang="ca-ES" sz="4800" i="0" dirty="0">
                <a:solidFill>
                  <a:schemeClr val="bg1">
                    <a:lumMod val="65000"/>
                  </a:schemeClr>
                </a:solidFill>
              </a:rPr>
              <a:t> MA, Roman S, </a:t>
            </a:r>
            <a:r>
              <a:rPr lang="ca-ES" sz="4800" i="0" dirty="0" err="1">
                <a:solidFill>
                  <a:schemeClr val="bg1">
                    <a:lumMod val="65000"/>
                  </a:schemeClr>
                </a:solidFill>
              </a:rPr>
              <a:t>Fareeduddin</a:t>
            </a:r>
            <a:r>
              <a:rPr lang="ca-ES" sz="4800" i="0" dirty="0">
                <a:solidFill>
                  <a:schemeClr val="bg1">
                    <a:lumMod val="65000"/>
                  </a:schemeClr>
                </a:solidFill>
              </a:rPr>
              <a:t> A, </a:t>
            </a:r>
            <a:r>
              <a:rPr lang="ca-ES" sz="4800" i="0" dirty="0" err="1">
                <a:solidFill>
                  <a:schemeClr val="bg1">
                    <a:lumMod val="65000"/>
                  </a:schemeClr>
                </a:solidFill>
              </a:rPr>
              <a:t>Pandolfino</a:t>
            </a:r>
            <a:r>
              <a:rPr lang="ca-ES" sz="4800" i="0" dirty="0">
                <a:solidFill>
                  <a:schemeClr val="bg1">
                    <a:lumMod val="65000"/>
                  </a:schemeClr>
                </a:solidFill>
              </a:rPr>
              <a:t> JE, </a:t>
            </a:r>
            <a:r>
              <a:rPr lang="ca-ES" sz="4800" i="0" dirty="0" err="1">
                <a:solidFill>
                  <a:schemeClr val="bg1">
                    <a:lumMod val="65000"/>
                  </a:schemeClr>
                </a:solidFill>
              </a:rPr>
              <a:t>Kahrilas</a:t>
            </a:r>
            <a:endParaRPr lang="ca-ES" sz="4800" i="0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en-US" sz="4800" i="0" dirty="0">
                <a:solidFill>
                  <a:schemeClr val="bg1">
                    <a:lumMod val="65000"/>
                  </a:schemeClr>
                </a:solidFill>
              </a:rPr>
              <a:t>PJ. An alginate-antacid formulation can eliminate or displace</a:t>
            </a:r>
          </a:p>
          <a:p>
            <a:pPr lvl="0"/>
            <a:r>
              <a:rPr lang="en-US" sz="4800" i="0" dirty="0">
                <a:solidFill>
                  <a:schemeClr val="bg1">
                    <a:lumMod val="65000"/>
                  </a:schemeClr>
                </a:solidFill>
              </a:rPr>
              <a:t>the postprandial ‘acid pocket’ in symptomatic GERD patients.</a:t>
            </a:r>
          </a:p>
          <a:p>
            <a:pPr lvl="0"/>
            <a:r>
              <a:rPr lang="ca-ES" sz="4800" i="0" dirty="0">
                <a:solidFill>
                  <a:schemeClr val="bg1">
                    <a:lumMod val="65000"/>
                  </a:schemeClr>
                </a:solidFill>
              </a:rPr>
              <a:t>Aliment </a:t>
            </a:r>
            <a:r>
              <a:rPr lang="ca-ES" sz="4800" i="0" dirty="0" err="1">
                <a:solidFill>
                  <a:schemeClr val="bg1">
                    <a:lumMod val="65000"/>
                  </a:schemeClr>
                </a:solidFill>
              </a:rPr>
              <a:t>Pharmacol</a:t>
            </a:r>
            <a:r>
              <a:rPr lang="ca-ES" sz="4800" i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a-ES" sz="4800" i="0" dirty="0" err="1">
                <a:solidFill>
                  <a:schemeClr val="bg1">
                    <a:lumMod val="65000"/>
                  </a:schemeClr>
                </a:solidFill>
              </a:rPr>
              <a:t>Ther</a:t>
            </a:r>
            <a:r>
              <a:rPr lang="ca-ES" sz="4800" i="0" dirty="0">
                <a:solidFill>
                  <a:schemeClr val="bg1">
                    <a:lumMod val="65000"/>
                  </a:schemeClr>
                </a:solidFill>
              </a:rPr>
              <a:t>. 2011 Jul;34(1):59-</a:t>
            </a:r>
            <a:r>
              <a:rPr lang="ca-ES" sz="1200" i="0" dirty="0">
                <a:solidFill>
                  <a:schemeClr val="bg1">
                    <a:lumMod val="65000"/>
                  </a:schemeClr>
                </a:solidFill>
              </a:rPr>
              <a:t>66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Mecanismo de acción del </a:t>
            </a:r>
            <a:r>
              <a:rPr lang="es-ES" dirty="0" err="1" smtClean="0">
                <a:solidFill>
                  <a:srgbClr val="004586"/>
                </a:solidFill>
              </a:rPr>
              <a:t>alginato</a:t>
            </a:r>
            <a:endParaRPr lang="es-ES" dirty="0">
              <a:solidFill>
                <a:srgbClr val="004586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3105" y="947738"/>
            <a:ext cx="5665788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Alginato</a:t>
            </a:r>
            <a:r>
              <a:rPr lang="es-ES" dirty="0" smtClean="0"/>
              <a:t> asociado a IBP</a:t>
            </a:r>
            <a:endParaRPr lang="es-E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1" b="5544"/>
          <a:stretch/>
        </p:blipFill>
        <p:spPr>
          <a:xfrm>
            <a:off x="2855640" y="1268760"/>
            <a:ext cx="6301999" cy="3960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ES" sz="1200" dirty="0" err="1" smtClean="0"/>
              <a:t>Manabe</a:t>
            </a:r>
            <a:r>
              <a:rPr lang="es-ES" sz="1200" dirty="0" smtClean="0"/>
              <a:t> K, et al</a:t>
            </a:r>
            <a:r>
              <a:rPr lang="es-ES" sz="1200" dirty="0"/>
              <a:t>. </a:t>
            </a:r>
            <a:r>
              <a:rPr lang="es-ES" sz="1200" dirty="0" err="1"/>
              <a:t>Dis</a:t>
            </a:r>
            <a:r>
              <a:rPr lang="es-ES" sz="1200" dirty="0"/>
              <a:t> </a:t>
            </a:r>
            <a:r>
              <a:rPr lang="es-ES" sz="1200" dirty="0" err="1"/>
              <a:t>Esophagus</a:t>
            </a:r>
            <a:r>
              <a:rPr lang="es-ES" sz="1200" dirty="0"/>
              <a:t>. </a:t>
            </a:r>
            <a:r>
              <a:rPr lang="es-ES" sz="1200" dirty="0" smtClean="0"/>
              <a:t>2012; 35:373</a:t>
            </a:r>
            <a:endParaRPr lang="es-ES" sz="1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551384" y="116632"/>
            <a:ext cx="10972800" cy="604800"/>
          </a:xfrm>
        </p:spPr>
        <p:txBody>
          <a:bodyPr/>
          <a:lstStyle/>
          <a:p>
            <a:r>
              <a:rPr lang="ca-ES" dirty="0" err="1" smtClean="0"/>
              <a:t>Alginato</a:t>
            </a:r>
            <a:r>
              <a:rPr lang="ca-ES" dirty="0" smtClean="0"/>
              <a:t> + </a:t>
            </a:r>
            <a:r>
              <a:rPr lang="ca-ES" dirty="0" err="1" smtClean="0"/>
              <a:t>antiácido</a:t>
            </a:r>
            <a:r>
              <a:rPr lang="ca-ES" dirty="0" smtClean="0"/>
              <a:t> </a:t>
            </a:r>
            <a:r>
              <a:rPr lang="ca-ES" dirty="0" err="1" smtClean="0"/>
              <a:t>asociado</a:t>
            </a:r>
            <a:r>
              <a:rPr lang="ca-ES" dirty="0" smtClean="0"/>
              <a:t> a IBP</a:t>
            </a:r>
            <a:endParaRPr lang="ca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9" b="12205"/>
          <a:stretch/>
        </p:blipFill>
        <p:spPr bwMode="auto">
          <a:xfrm>
            <a:off x="1775520" y="1412776"/>
            <a:ext cx="844523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375920" y="5877272"/>
            <a:ext cx="5976664" cy="21602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r>
              <a:rPr lang="es-ES" sz="1200" i="1" dirty="0" err="1" smtClean="0">
                <a:solidFill>
                  <a:schemeClr val="bg1">
                    <a:lumMod val="50000"/>
                  </a:schemeClr>
                </a:solidFill>
              </a:rPr>
              <a:t>Relmer</a:t>
            </a:r>
            <a:r>
              <a:rPr lang="es-ES" sz="1200" i="1" dirty="0" smtClean="0">
                <a:solidFill>
                  <a:schemeClr val="bg1">
                    <a:lumMod val="50000"/>
                  </a:schemeClr>
                </a:solidFill>
              </a:rPr>
              <a:t> C, et al. </a:t>
            </a:r>
            <a:r>
              <a:rPr lang="es-ES" sz="1200" i="1" dirty="0" err="1" smtClean="0">
                <a:solidFill>
                  <a:schemeClr val="bg1">
                    <a:lumMod val="50000"/>
                  </a:schemeClr>
                </a:solidFill>
              </a:rPr>
              <a:t>Aliment</a:t>
            </a:r>
            <a:r>
              <a:rPr lang="es-E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200" i="1" dirty="0" err="1" smtClean="0">
                <a:solidFill>
                  <a:schemeClr val="bg1">
                    <a:lumMod val="50000"/>
                  </a:schemeClr>
                </a:solidFill>
              </a:rPr>
              <a:t>Pharmacol</a:t>
            </a:r>
            <a:r>
              <a:rPr lang="es-E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200" i="1" dirty="0" err="1" smtClean="0">
                <a:solidFill>
                  <a:schemeClr val="bg1">
                    <a:lumMod val="50000"/>
                  </a:schemeClr>
                </a:solidFill>
              </a:rPr>
              <a:t>Ther</a:t>
            </a:r>
            <a:r>
              <a:rPr lang="es-ES" sz="1200" i="1" dirty="0" smtClean="0">
                <a:solidFill>
                  <a:schemeClr val="bg1">
                    <a:lumMod val="50000"/>
                  </a:schemeClr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323008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id reflux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2293" y="1302681"/>
            <a:ext cx="4211779" cy="378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10" name="Marcador de contenido 9"/>
          <p:cNvSpPr>
            <a:spLocks noGrp="1"/>
          </p:cNvSpPr>
          <p:nvPr>
            <p:ph idx="13"/>
          </p:nvPr>
        </p:nvSpPr>
        <p:spPr>
          <a:xfrm>
            <a:off x="7407944" y="1015674"/>
            <a:ext cx="5384800" cy="4645574"/>
          </a:xfrm>
        </p:spPr>
        <p:txBody>
          <a:bodyPr/>
          <a:lstStyle/>
          <a:p>
            <a:r>
              <a:rPr lang="es-ES" dirty="0" smtClean="0"/>
              <a:t>Descartar enfermedad erosiva:</a:t>
            </a:r>
          </a:p>
          <a:p>
            <a:pPr lvl="1"/>
            <a:r>
              <a:rPr lang="es-ES" dirty="0" smtClean="0"/>
              <a:t>Gastroscopia.</a:t>
            </a:r>
            <a:endParaRPr lang="es-ES" dirty="0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la pirosis </a:t>
            </a:r>
            <a:endParaRPr lang="es-ES" dirty="0"/>
          </a:p>
        </p:txBody>
      </p:sp>
      <p:pic>
        <p:nvPicPr>
          <p:cNvPr id="6" name="1 Imagen" descr="Foto01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2" y="1340768"/>
            <a:ext cx="1924610" cy="189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9" y="3281851"/>
            <a:ext cx="189547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816080" y="77747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856421" y="285293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Marcador de contenido 9"/>
          <p:cNvSpPr txBox="1">
            <a:spLocks/>
          </p:cNvSpPr>
          <p:nvPr/>
        </p:nvSpPr>
        <p:spPr>
          <a:xfrm>
            <a:off x="7407944" y="3140968"/>
            <a:ext cx="5384800" cy="4645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81075" indent="-2651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709738" indent="-2794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332038" indent="-1841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3048000" indent="-173038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Confirmar reflujo:</a:t>
            </a:r>
          </a:p>
          <a:p>
            <a:pPr lvl="1"/>
            <a:r>
              <a:rPr lang="es-ES" dirty="0" smtClean="0"/>
              <a:t>Manometría.</a:t>
            </a:r>
          </a:p>
          <a:p>
            <a:pPr lvl="1"/>
            <a:r>
              <a:rPr lang="es-ES" dirty="0" smtClean="0"/>
              <a:t>pH-</a:t>
            </a:r>
            <a:r>
              <a:rPr lang="es-ES" dirty="0" err="1" smtClean="0"/>
              <a:t>metría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pH-impedanciometría.</a:t>
            </a:r>
            <a:endParaRPr lang="es-E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523800" y="193110"/>
            <a:ext cx="10972800" cy="604800"/>
          </a:xfrm>
        </p:spPr>
        <p:txBody>
          <a:bodyPr/>
          <a:lstStyle/>
          <a:p>
            <a:r>
              <a:rPr lang="ca-ES" dirty="0" err="1" smtClean="0"/>
              <a:t>Endoscopia</a:t>
            </a:r>
            <a:r>
              <a:rPr lang="ca-ES" dirty="0" smtClean="0"/>
              <a:t> por ERGE en AP </a:t>
            </a:r>
            <a:endParaRPr lang="ca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r="5674" b="5405"/>
          <a:stretch/>
        </p:blipFill>
        <p:spPr bwMode="auto">
          <a:xfrm>
            <a:off x="2340532" y="1032063"/>
            <a:ext cx="7715908" cy="468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240016" y="5877272"/>
            <a:ext cx="5832648" cy="43204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r>
              <a:rPr lang="es-ES" sz="1200" i="1" dirty="0" smtClean="0">
                <a:solidFill>
                  <a:schemeClr val="bg1">
                    <a:lumMod val="65000"/>
                  </a:schemeClr>
                </a:solidFill>
              </a:rPr>
              <a:t>Thomson AB, et al. </a:t>
            </a:r>
            <a:r>
              <a:rPr lang="es-ES" sz="1200" i="1" dirty="0" err="1" smtClean="0">
                <a:solidFill>
                  <a:schemeClr val="bg1">
                    <a:lumMod val="65000"/>
                  </a:schemeClr>
                </a:solidFill>
              </a:rPr>
              <a:t>Aliment</a:t>
            </a:r>
            <a:r>
              <a:rPr lang="es-ES" sz="12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200" i="1" dirty="0" err="1" smtClean="0">
                <a:solidFill>
                  <a:schemeClr val="bg1">
                    <a:lumMod val="65000"/>
                  </a:schemeClr>
                </a:solidFill>
              </a:rPr>
              <a:t>Pharmacol</a:t>
            </a:r>
            <a:r>
              <a:rPr lang="es-ES" sz="12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200" i="1" dirty="0" err="1" smtClean="0">
                <a:solidFill>
                  <a:schemeClr val="bg1">
                    <a:lumMod val="65000"/>
                  </a:schemeClr>
                </a:solidFill>
              </a:rPr>
              <a:t>Ther</a:t>
            </a:r>
            <a:r>
              <a:rPr lang="es-ES" sz="1200" i="1" dirty="0" smtClean="0">
                <a:solidFill>
                  <a:schemeClr val="bg1">
                    <a:lumMod val="65000"/>
                  </a:schemeClr>
                </a:solidFill>
              </a:rPr>
              <a:t> 2003; 17:1481-91</a:t>
            </a:r>
          </a:p>
        </p:txBody>
      </p:sp>
    </p:spTree>
    <p:extLst>
      <p:ext uri="{BB962C8B-B14F-4D97-AF65-F5344CB8AC3E}">
        <p14:creationId xmlns:p14="http://schemas.microsoft.com/office/powerpoint/2010/main" val="974421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Serra J. Puesta al día en el reflujo gastroesofágico. 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Gastroenterol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200" dirty="0" err="1" smtClean="0">
                <a:solidFill>
                  <a:schemeClr val="bg1">
                    <a:lumMod val="50000"/>
                  </a:schemeClr>
                </a:solidFill>
              </a:rPr>
              <a:t>Hepatol</a:t>
            </a:r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. 2014;37(2):73-82</a:t>
            </a:r>
          </a:p>
          <a:p>
            <a:endParaRPr lang="ca-E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Síntomas</a:t>
            </a:r>
            <a:r>
              <a:rPr lang="ca-ES" dirty="0" smtClean="0"/>
              <a:t> y </a:t>
            </a:r>
            <a:r>
              <a:rPr lang="ca-ES" dirty="0" err="1" smtClean="0"/>
              <a:t>reflujo</a:t>
            </a:r>
            <a:r>
              <a:rPr lang="ca-ES" dirty="0" smtClean="0"/>
              <a:t> no </a:t>
            </a:r>
            <a:r>
              <a:rPr lang="ca-ES" dirty="0" err="1" smtClean="0"/>
              <a:t>siempre</a:t>
            </a:r>
            <a:r>
              <a:rPr lang="ca-ES" dirty="0" smtClean="0"/>
              <a:t> </a:t>
            </a:r>
            <a:r>
              <a:rPr lang="ca-ES" dirty="0" err="1" smtClean="0"/>
              <a:t>coinciden</a:t>
            </a:r>
            <a:endParaRPr lang="ca-ES" dirty="0"/>
          </a:p>
        </p:txBody>
      </p:sp>
      <p:sp>
        <p:nvSpPr>
          <p:cNvPr id="6" name="Contenidor de contingut 5"/>
          <p:cNvSpPr>
            <a:spLocks noGrp="1"/>
          </p:cNvSpPr>
          <p:nvPr>
            <p:ph idx="4294967295"/>
          </p:nvPr>
        </p:nvSpPr>
        <p:spPr>
          <a:xfrm>
            <a:off x="609600" y="1285875"/>
            <a:ext cx="11582400" cy="4591050"/>
          </a:xfrm>
        </p:spPr>
        <p:txBody>
          <a:bodyPr/>
          <a:lstStyle/>
          <a:p>
            <a:pPr marL="542925" indent="0">
              <a:buNone/>
            </a:pPr>
            <a:endParaRPr lang="ca-ES" dirty="0" smtClean="0"/>
          </a:p>
          <a:p>
            <a:pPr marL="542925" indent="0">
              <a:buNone/>
            </a:pPr>
            <a:r>
              <a:rPr lang="ca-ES" dirty="0" smtClean="0"/>
              <a:t>  </a:t>
            </a:r>
            <a:endParaRPr lang="ca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4930"/>
            <a:ext cx="5628456" cy="152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164456" y="3343622"/>
            <a:ext cx="766557" cy="46166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2400" b="1" dirty="0" smtClean="0">
                <a:solidFill>
                  <a:schemeClr val="bg1"/>
                </a:solidFill>
              </a:rPr>
              <a:t>PH 4</a:t>
            </a:r>
            <a:endParaRPr lang="es-ES" altLang="ca-E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06" y="3544441"/>
            <a:ext cx="6132513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255954" y="1821977"/>
            <a:ext cx="360363" cy="3603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ca-ES" sz="180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283968" y="1821978"/>
            <a:ext cx="360363" cy="3603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ca-ES" sz="1800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372200" y="1839490"/>
            <a:ext cx="360363" cy="3603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ca-ES" sz="1800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7596336" y="1839490"/>
            <a:ext cx="360363" cy="3603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ca-ES" sz="180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9480376" y="2348880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= 75 %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049420" y="1771299"/>
            <a:ext cx="915059" cy="46166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2400" b="1" dirty="0" smtClean="0">
                <a:solidFill>
                  <a:schemeClr val="bg1"/>
                </a:solidFill>
              </a:rPr>
              <a:t>Ardor</a:t>
            </a:r>
            <a:endParaRPr lang="es-ES" altLang="ca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Situación clínica 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8216" y="1573280"/>
            <a:ext cx="11582400" cy="4592024"/>
          </a:xfrm>
        </p:spPr>
        <p:txBody>
          <a:bodyPr/>
          <a:lstStyle/>
          <a:p>
            <a:r>
              <a:rPr lang="es-ES" altLang="ca-ES" dirty="0">
                <a:ea typeface="ＭＳ Ｐゴシック" pitchFamily="34" charset="-128"/>
              </a:rPr>
              <a:t>El paciente </a:t>
            </a:r>
            <a:r>
              <a:rPr lang="es-ES" altLang="ca-ES" dirty="0" smtClean="0">
                <a:ea typeface="ＭＳ Ｐゴシック" pitchFamily="34" charset="-128"/>
              </a:rPr>
              <a:t>había acudido en </a:t>
            </a:r>
            <a:r>
              <a:rPr lang="es-ES" altLang="ca-ES" dirty="0">
                <a:ea typeface="ＭＳ Ｐゴシック" pitchFamily="34" charset="-128"/>
              </a:rPr>
              <a:t>un par de ocasiones </a:t>
            </a:r>
            <a:r>
              <a:rPr lang="es-ES" altLang="ca-ES" dirty="0" smtClean="0">
                <a:ea typeface="ＭＳ Ｐゴシック" pitchFamily="34" charset="-128"/>
              </a:rPr>
              <a:t>hacía </a:t>
            </a:r>
            <a:r>
              <a:rPr lang="es-ES" altLang="ca-ES" dirty="0">
                <a:ea typeface="ＭＳ Ｐゴシック" pitchFamily="34" charset="-128"/>
              </a:rPr>
              <a:t>1 año aproximadamente </a:t>
            </a:r>
            <a:r>
              <a:rPr lang="es-ES" altLang="ca-ES" dirty="0" smtClean="0">
                <a:ea typeface="ＭＳ Ｐゴシック" pitchFamily="34" charset="-128"/>
              </a:rPr>
              <a:t>con una sensación </a:t>
            </a:r>
            <a:r>
              <a:rPr lang="es-ES" altLang="ca-ES" dirty="0">
                <a:ea typeface="ＭＳ Ｐゴシック" pitchFamily="34" charset="-128"/>
              </a:rPr>
              <a:t>de </a:t>
            </a:r>
            <a:r>
              <a:rPr lang="es-ES" altLang="ca-ES" dirty="0">
                <a:solidFill>
                  <a:schemeClr val="tx2"/>
                </a:solidFill>
                <a:ea typeface="ＭＳ Ｐゴシック" pitchFamily="34" charset="-128"/>
              </a:rPr>
              <a:t>ardor </a:t>
            </a:r>
            <a:r>
              <a:rPr lang="es-ES" altLang="ca-ES" dirty="0" err="1">
                <a:solidFill>
                  <a:schemeClr val="tx2"/>
                </a:solidFill>
                <a:ea typeface="ＭＳ Ｐゴシック" pitchFamily="34" charset="-128"/>
              </a:rPr>
              <a:t>restroesternal</a:t>
            </a:r>
            <a:r>
              <a:rPr lang="es-ES" altLang="ca-ES" dirty="0">
                <a:solidFill>
                  <a:schemeClr val="tx2"/>
                </a:solidFill>
                <a:ea typeface="ＭＳ Ｐゴシック" pitchFamily="34" charset="-128"/>
              </a:rPr>
              <a:t> intermitente </a:t>
            </a:r>
            <a:r>
              <a:rPr lang="es-ES" altLang="ca-ES" dirty="0" smtClean="0">
                <a:ea typeface="ＭＳ Ｐゴシック" pitchFamily="34" charset="-128"/>
              </a:rPr>
              <a:t>que empeoraba al comer.</a:t>
            </a:r>
          </a:p>
          <a:p>
            <a:r>
              <a:rPr lang="es-ES" altLang="ca-ES" dirty="0" smtClean="0">
                <a:ea typeface="ＭＳ Ｐゴシック" pitchFamily="34" charset="-128"/>
              </a:rPr>
              <a:t>La sensación de ardor era más intensa por </a:t>
            </a:r>
            <a:r>
              <a:rPr lang="es-ES" altLang="ca-ES" dirty="0">
                <a:ea typeface="ＭＳ Ｐゴシック" pitchFamily="34" charset="-128"/>
              </a:rPr>
              <a:t>la noche, después de cenar, </a:t>
            </a:r>
            <a:r>
              <a:rPr lang="es-ES" altLang="ca-ES" dirty="0" smtClean="0">
                <a:ea typeface="ＭＳ Ｐゴシック" pitchFamily="34" charset="-128"/>
              </a:rPr>
              <a:t>y en alguna ocasión notaba </a:t>
            </a:r>
            <a:r>
              <a:rPr lang="es-ES" altLang="ca-ES" dirty="0" smtClean="0">
                <a:solidFill>
                  <a:srgbClr val="C00000"/>
                </a:solidFill>
                <a:ea typeface="ＭＳ Ｐゴシック" pitchFamily="34" charset="-128"/>
              </a:rPr>
              <a:t>regurgitación</a:t>
            </a:r>
            <a:r>
              <a:rPr lang="es-ES" altLang="ca-ES" b="1" dirty="0" smtClean="0">
                <a:ea typeface="ＭＳ Ｐゴシック" pitchFamily="34" charset="-128"/>
              </a:rPr>
              <a:t>. </a:t>
            </a:r>
            <a:r>
              <a:rPr lang="es-ES" altLang="ca-ES" dirty="0" smtClean="0">
                <a:ea typeface="ＭＳ Ｐゴシック" pitchFamily="34" charset="-128"/>
              </a:rPr>
              <a:t>Incluso en algún caso le </a:t>
            </a:r>
            <a:r>
              <a:rPr lang="es-ES" altLang="ca-ES" dirty="0">
                <a:ea typeface="ＭＳ Ｐゴシック" pitchFamily="34" charset="-128"/>
              </a:rPr>
              <a:t>había llegado a despertar . </a:t>
            </a:r>
          </a:p>
          <a:p>
            <a:r>
              <a:rPr lang="es-ES" altLang="ca-ES" dirty="0" smtClean="0">
                <a:ea typeface="ＭＳ Ｐゴシック" pitchFamily="34" charset="-128"/>
              </a:rPr>
              <a:t>Había probado </a:t>
            </a:r>
            <a:r>
              <a:rPr lang="es-ES" altLang="ca-ES" dirty="0" smtClean="0">
                <a:solidFill>
                  <a:srgbClr val="C00000"/>
                </a:solidFill>
                <a:ea typeface="ＭＳ Ｐゴシック" pitchFamily="34" charset="-128"/>
              </a:rPr>
              <a:t>tomar algún antiácido </a:t>
            </a:r>
            <a:r>
              <a:rPr lang="es-ES" altLang="ca-ES" dirty="0" smtClean="0">
                <a:ea typeface="ＭＳ Ｐゴシック" pitchFamily="34" charset="-128"/>
              </a:rPr>
              <a:t>que había comprado en la farmacia pero no había </a:t>
            </a:r>
            <a:r>
              <a:rPr lang="es-ES" altLang="ca-ES" dirty="0" smtClean="0">
                <a:ea typeface="ＭＳ Ｐゴシック" pitchFamily="34" charset="-128"/>
              </a:rPr>
              <a:t>mejorado. </a:t>
            </a:r>
            <a:r>
              <a:rPr lang="es-ES" altLang="ca-ES" dirty="0" smtClean="0">
                <a:ea typeface="ＭＳ Ｐゴシック" pitchFamily="34" charset="-128"/>
              </a:rPr>
              <a:t>Por eso vino a la consulta donde </a:t>
            </a:r>
            <a:r>
              <a:rPr lang="es-ES" altLang="ca-ES" dirty="0" smtClean="0">
                <a:solidFill>
                  <a:srgbClr val="C00000"/>
                </a:solidFill>
                <a:ea typeface="ＭＳ Ｐゴシック" pitchFamily="34" charset="-128"/>
              </a:rPr>
              <a:t>se le indicó tratamiento con omeprazol </a:t>
            </a:r>
            <a:r>
              <a:rPr lang="es-ES" altLang="ca-ES" dirty="0">
                <a:solidFill>
                  <a:srgbClr val="C00000"/>
                </a:solidFill>
                <a:ea typeface="ＭＳ Ｐゴシック" pitchFamily="34" charset="-128"/>
              </a:rPr>
              <a:t>20 mg </a:t>
            </a:r>
            <a:r>
              <a:rPr lang="es-ES" altLang="ca-ES" dirty="0">
                <a:ea typeface="ＭＳ Ｐゴシック" pitchFamily="34" charset="-128"/>
              </a:rPr>
              <a:t>cada mañana.</a:t>
            </a:r>
          </a:p>
          <a:p>
            <a:r>
              <a:rPr lang="es-ES" altLang="ca-ES" dirty="0" smtClean="0">
                <a:ea typeface="ＭＳ Ｐゴシック" pitchFamily="34" charset="-128"/>
              </a:rPr>
              <a:t>Tras haber estado unos meses bastante bien acude nuevamente por </a:t>
            </a:r>
            <a:r>
              <a:rPr lang="es-ES" altLang="ca-ES" dirty="0" smtClean="0">
                <a:solidFill>
                  <a:schemeClr val="tx2"/>
                </a:solidFill>
                <a:ea typeface="ＭＳ Ｐゴシック" pitchFamily="34" charset="-128"/>
              </a:rPr>
              <a:t>volver </a:t>
            </a:r>
            <a:r>
              <a:rPr lang="es-ES" altLang="ca-ES" dirty="0" smtClean="0">
                <a:solidFill>
                  <a:schemeClr val="tx2"/>
                </a:solidFill>
                <a:ea typeface="ＭＳ Ｐゴシック" pitchFamily="34" charset="-128"/>
              </a:rPr>
              <a:t>a </a:t>
            </a:r>
            <a:r>
              <a:rPr lang="es-ES" altLang="ca-ES" dirty="0">
                <a:solidFill>
                  <a:schemeClr val="tx2"/>
                </a:solidFill>
                <a:ea typeface="ＭＳ Ｐゴシック" pitchFamily="34" charset="-128"/>
              </a:rPr>
              <a:t>presentar ardor intenso</a:t>
            </a:r>
            <a:r>
              <a:rPr lang="es-ES" altLang="ca-ES" dirty="0">
                <a:ea typeface="ＭＳ Ｐゴシック" pitchFamily="34" charset="-128"/>
              </a:rPr>
              <a:t>, a pesar de tratamiento con </a:t>
            </a:r>
            <a:r>
              <a:rPr lang="es-ES" altLang="ca-ES" dirty="0" smtClean="0">
                <a:ea typeface="ＭＳ Ｐゴシック" pitchFamily="34" charset="-128"/>
              </a:rPr>
              <a:t>omeprazol.</a:t>
            </a:r>
            <a:endParaRPr lang="ca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5" name="Picture 2" descr="Resultat d'imatges de hombre 69 años sobrepe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404664"/>
            <a:ext cx="157003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695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Boeckxstaens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G, El-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Serag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HB,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Smout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AJ,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Kahrilas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PJ. Symptomatic reflux disease: the present, the past and the future. Gut. 2014;63:1185–1193</a:t>
            </a:r>
            <a:endParaRPr lang="ca-E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ca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Pirosis </a:t>
            </a:r>
            <a:r>
              <a:rPr lang="ca-ES" dirty="0" err="1" smtClean="0"/>
              <a:t>fisiológica</a:t>
            </a:r>
            <a:r>
              <a:rPr lang="ca-ES" dirty="0" smtClean="0"/>
              <a:t> y </a:t>
            </a:r>
            <a:r>
              <a:rPr lang="ca-ES" dirty="0" err="1" smtClean="0"/>
              <a:t>patológica</a:t>
            </a:r>
            <a:r>
              <a:rPr lang="ca-ES" dirty="0" smtClean="0"/>
              <a:t>: </a:t>
            </a:r>
            <a:r>
              <a:rPr lang="ca-ES" dirty="0" err="1" smtClean="0"/>
              <a:t>fenotipos</a:t>
            </a:r>
            <a:endParaRPr lang="ca-ES" dirty="0"/>
          </a:p>
        </p:txBody>
      </p:sp>
      <p:sp>
        <p:nvSpPr>
          <p:cNvPr id="17" name="1 CuadroTexto"/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445947" y="1762537"/>
            <a:ext cx="25781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2000" b="1" dirty="0">
                <a:solidFill>
                  <a:schemeClr val="accent1"/>
                </a:solidFill>
              </a:rPr>
              <a:t>Reflujo patológico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ca-ES" sz="2000" b="1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ca-ES" sz="2000" b="1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2000" b="1" dirty="0">
                <a:solidFill>
                  <a:schemeClr val="accent1"/>
                </a:solidFill>
              </a:rPr>
              <a:t>Asociación con síntomas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15" y="1381191"/>
            <a:ext cx="1676545" cy="355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23" y="1382936"/>
            <a:ext cx="168275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2 Rectángulo"/>
          <p:cNvSpPr/>
          <p:nvPr/>
        </p:nvSpPr>
        <p:spPr>
          <a:xfrm>
            <a:off x="6601023" y="1412776"/>
            <a:ext cx="1655762" cy="352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12 Rectángulo"/>
          <p:cNvSpPr/>
          <p:nvPr/>
        </p:nvSpPr>
        <p:spPr>
          <a:xfrm>
            <a:off x="8329215" y="1412776"/>
            <a:ext cx="1655762" cy="352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2 CuadroTexto"/>
          <p:cNvSpPr txBox="1">
            <a:spLocks noChangeArrowheads="1"/>
          </p:cNvSpPr>
          <p:nvPr/>
        </p:nvSpPr>
        <p:spPr bwMode="auto">
          <a:xfrm>
            <a:off x="3580639" y="1772816"/>
            <a:ext cx="3603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2400" b="1" dirty="0">
                <a:solidFill>
                  <a:schemeClr val="bg1"/>
                </a:solidFill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ca-ES" sz="24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ca-ES" sz="24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5642198" y="1795571"/>
            <a:ext cx="3603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2400" b="1" dirty="0">
                <a:solidFill>
                  <a:schemeClr val="bg1"/>
                </a:solidFill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ca-ES" sz="24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ca-ES" sz="24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24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7322716" y="1844824"/>
            <a:ext cx="3603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2400" b="1">
                <a:solidFill>
                  <a:schemeClr val="bg1"/>
                </a:solidFill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ca-ES" sz="24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ca-ES" sz="24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24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9046741" y="1967443"/>
            <a:ext cx="3603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2400" b="1" dirty="0">
                <a:solidFill>
                  <a:schemeClr val="bg1"/>
                </a:solidFill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ca-ES" sz="24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ca-ES" sz="24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24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3" name="3 CuadroTexto"/>
          <p:cNvSpPr txBox="1">
            <a:spLocks noChangeArrowheads="1"/>
          </p:cNvSpPr>
          <p:nvPr/>
        </p:nvSpPr>
        <p:spPr bwMode="auto">
          <a:xfrm>
            <a:off x="3000623" y="3933056"/>
            <a:ext cx="1622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ca-ES" sz="2000" b="1" dirty="0">
                <a:solidFill>
                  <a:srgbClr val="FFFF00"/>
                </a:solidFill>
              </a:rPr>
              <a:t>Reflujo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ca-ES" sz="2000" b="1" dirty="0">
                <a:solidFill>
                  <a:srgbClr val="FFFF00"/>
                </a:solidFill>
              </a:rPr>
              <a:t>sintomático</a:t>
            </a:r>
          </a:p>
        </p:txBody>
      </p:sp>
      <p:sp>
        <p:nvSpPr>
          <p:cNvPr id="14" name="5 CuadroTexto"/>
          <p:cNvSpPr txBox="1">
            <a:spLocks noChangeArrowheads="1"/>
          </p:cNvSpPr>
          <p:nvPr/>
        </p:nvSpPr>
        <p:spPr bwMode="auto">
          <a:xfrm>
            <a:off x="4705573" y="3933056"/>
            <a:ext cx="1873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ca-ES" sz="2000" b="1" dirty="0">
                <a:solidFill>
                  <a:srgbClr val="FFFF00"/>
                </a:solidFill>
              </a:rPr>
              <a:t>Reflujo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ca-ES" sz="2000" b="1" dirty="0">
                <a:solidFill>
                  <a:srgbClr val="FFFF00"/>
                </a:solidFill>
              </a:rPr>
              <a:t>asintomático</a:t>
            </a:r>
          </a:p>
        </p:txBody>
      </p:sp>
      <p:sp>
        <p:nvSpPr>
          <p:cNvPr id="15" name="7 CuadroTexto"/>
          <p:cNvSpPr txBox="1">
            <a:spLocks noChangeArrowheads="1"/>
          </p:cNvSpPr>
          <p:nvPr/>
        </p:nvSpPr>
        <p:spPr bwMode="auto">
          <a:xfrm>
            <a:off x="6590969" y="3962161"/>
            <a:ext cx="1871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ca-ES" sz="2000" b="1" dirty="0" err="1">
                <a:solidFill>
                  <a:srgbClr val="FFFF00"/>
                </a:solidFill>
              </a:rPr>
              <a:t>Hiper</a:t>
            </a:r>
            <a:r>
              <a:rPr lang="es-ES" altLang="ca-ES" sz="2000" b="1" dirty="0">
                <a:solidFill>
                  <a:srgbClr val="FFFF00"/>
                </a:solidFill>
              </a:rPr>
              <a:t>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ca-ES" sz="2000" b="1" dirty="0">
                <a:solidFill>
                  <a:srgbClr val="FFFF00"/>
                </a:solidFill>
              </a:rPr>
              <a:t>sensibilidad</a:t>
            </a:r>
          </a:p>
        </p:txBody>
      </p:sp>
      <p:sp>
        <p:nvSpPr>
          <p:cNvPr id="16" name="9 CuadroTexto"/>
          <p:cNvSpPr txBox="1">
            <a:spLocks noChangeArrowheads="1"/>
          </p:cNvSpPr>
          <p:nvPr/>
        </p:nvSpPr>
        <p:spPr bwMode="auto">
          <a:xfrm>
            <a:off x="8256785" y="3989114"/>
            <a:ext cx="1871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ca-ES" sz="2000" b="1" dirty="0">
                <a:solidFill>
                  <a:srgbClr val="FFFF00"/>
                </a:solidFill>
              </a:rPr>
              <a:t>Pirosis funcional</a:t>
            </a:r>
          </a:p>
        </p:txBody>
      </p:sp>
    </p:spTree>
    <p:extLst>
      <p:ext uri="{BB962C8B-B14F-4D97-AF65-F5344CB8AC3E}">
        <p14:creationId xmlns:p14="http://schemas.microsoft.com/office/powerpoint/2010/main" val="2394183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	</a:t>
            </a:r>
            <a:r>
              <a:rPr lang="ca-ES" dirty="0" err="1" smtClean="0"/>
              <a:t>Tratamiento</a:t>
            </a:r>
            <a:r>
              <a:rPr lang="ca-ES" dirty="0" smtClean="0"/>
              <a:t> del </a:t>
            </a:r>
            <a:r>
              <a:rPr lang="ca-ES" dirty="0" err="1" smtClean="0"/>
              <a:t>esógafo</a:t>
            </a:r>
            <a:r>
              <a:rPr lang="ca-ES" dirty="0" smtClean="0"/>
              <a:t> hipersensible o irritable </a:t>
            </a:r>
            <a:endParaRPr lang="ca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2" r="17212"/>
          <a:stretch/>
        </p:blipFill>
        <p:spPr bwMode="auto">
          <a:xfrm>
            <a:off x="2910858" y="964045"/>
            <a:ext cx="5760640" cy="484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924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4586"/>
                </a:solidFill>
              </a:rPr>
              <a:t>¿</a:t>
            </a:r>
            <a:r>
              <a:rPr lang="ca-ES" dirty="0" err="1" smtClean="0">
                <a:solidFill>
                  <a:srgbClr val="004586"/>
                </a:solidFill>
              </a:rPr>
              <a:t>Antidepresivos</a:t>
            </a:r>
            <a:r>
              <a:rPr lang="ca-ES" dirty="0" smtClean="0">
                <a:solidFill>
                  <a:srgbClr val="004586"/>
                </a:solidFill>
              </a:rPr>
              <a:t> </a:t>
            </a:r>
            <a:r>
              <a:rPr lang="ca-ES" dirty="0" err="1" smtClean="0">
                <a:solidFill>
                  <a:srgbClr val="004586"/>
                </a:solidFill>
              </a:rPr>
              <a:t>también</a:t>
            </a:r>
            <a:r>
              <a:rPr lang="ca-ES" dirty="0" smtClean="0">
                <a:solidFill>
                  <a:srgbClr val="004586"/>
                </a:solidFill>
              </a:rPr>
              <a:t> en la ERGE? </a:t>
            </a:r>
            <a:endParaRPr lang="ca-ES" dirty="0">
              <a:solidFill>
                <a:srgbClr val="004586"/>
              </a:solidFill>
            </a:endParaRPr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a-E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25" y="1082428"/>
            <a:ext cx="6546182" cy="491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067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21629" y="549591"/>
            <a:ext cx="10972800" cy="604800"/>
          </a:xfrm>
        </p:spPr>
        <p:txBody>
          <a:bodyPr/>
          <a:lstStyle/>
          <a:p>
            <a:r>
              <a:rPr lang="ca-ES" dirty="0" smtClean="0"/>
              <a:t>Y </a:t>
            </a:r>
            <a:r>
              <a:rPr lang="ca-ES" dirty="0" err="1" smtClean="0"/>
              <a:t>mientras</a:t>
            </a:r>
            <a:r>
              <a:rPr lang="ca-ES" dirty="0" smtClean="0"/>
              <a:t> </a:t>
            </a:r>
            <a:r>
              <a:rPr lang="ca-ES" dirty="0" err="1" smtClean="0"/>
              <a:t>tanto</a:t>
            </a:r>
            <a:r>
              <a:rPr lang="ca-ES" dirty="0" smtClean="0"/>
              <a:t> </a:t>
            </a:r>
            <a:r>
              <a:rPr lang="ca-ES" dirty="0" err="1" smtClean="0"/>
              <a:t>nuestro</a:t>
            </a:r>
            <a:r>
              <a:rPr lang="ca-ES" dirty="0" smtClean="0"/>
              <a:t> </a:t>
            </a:r>
            <a:r>
              <a:rPr lang="ca-ES" dirty="0" err="1" smtClean="0"/>
              <a:t>paciente</a:t>
            </a:r>
            <a:r>
              <a:rPr lang="ca-ES" dirty="0" smtClean="0"/>
              <a:t>...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0" y="1484784"/>
            <a:ext cx="11582400" cy="4592024"/>
          </a:xfrm>
        </p:spPr>
        <p:txBody>
          <a:bodyPr>
            <a:normAutofit/>
          </a:bodyPr>
          <a:lstStyle/>
          <a:p>
            <a:r>
              <a:rPr lang="ca-ES" dirty="0" err="1" smtClean="0"/>
              <a:t>Siguió</a:t>
            </a:r>
            <a:r>
              <a:rPr lang="ca-ES" dirty="0" smtClean="0"/>
              <a:t> </a:t>
            </a:r>
            <a:r>
              <a:rPr lang="ca-ES" dirty="0" err="1"/>
              <a:t>tratamiento</a:t>
            </a:r>
            <a:r>
              <a:rPr lang="ca-ES" dirty="0"/>
              <a:t> con </a:t>
            </a:r>
            <a:r>
              <a:rPr lang="ca-ES" dirty="0" err="1">
                <a:solidFill>
                  <a:schemeClr val="tx2"/>
                </a:solidFill>
              </a:rPr>
              <a:t>omeprazol</a:t>
            </a:r>
            <a:r>
              <a:rPr lang="ca-ES" dirty="0">
                <a:solidFill>
                  <a:schemeClr val="tx2"/>
                </a:solidFill>
              </a:rPr>
              <a:t> </a:t>
            </a:r>
            <a:r>
              <a:rPr lang="ca-ES" dirty="0" smtClean="0">
                <a:solidFill>
                  <a:schemeClr val="tx2"/>
                </a:solidFill>
              </a:rPr>
              <a:t>40 </a:t>
            </a:r>
            <a:r>
              <a:rPr lang="ca-ES" dirty="0">
                <a:solidFill>
                  <a:schemeClr val="tx2"/>
                </a:solidFill>
              </a:rPr>
              <a:t>mg </a:t>
            </a:r>
            <a:r>
              <a:rPr lang="ca-ES" dirty="0" smtClean="0">
                <a:solidFill>
                  <a:schemeClr val="tx2"/>
                </a:solidFill>
              </a:rPr>
              <a:t>/</a:t>
            </a:r>
            <a:r>
              <a:rPr lang="ca-ES" dirty="0" err="1" smtClean="0">
                <a:solidFill>
                  <a:schemeClr val="tx2"/>
                </a:solidFill>
              </a:rPr>
              <a:t>día</a:t>
            </a:r>
            <a:r>
              <a:rPr lang="ca-ES" dirty="0" smtClean="0">
                <a:solidFill>
                  <a:schemeClr val="tx2"/>
                </a:solidFill>
              </a:rPr>
              <a:t> </a:t>
            </a:r>
            <a:r>
              <a:rPr lang="ca-ES" dirty="0" err="1" smtClean="0">
                <a:solidFill>
                  <a:schemeClr val="tx2"/>
                </a:solidFill>
              </a:rPr>
              <a:t>junto</a:t>
            </a:r>
            <a:r>
              <a:rPr lang="ca-ES" dirty="0" smtClean="0">
                <a:solidFill>
                  <a:schemeClr val="tx2"/>
                </a:solidFill>
              </a:rPr>
              <a:t> </a:t>
            </a:r>
            <a:r>
              <a:rPr lang="ca-ES" dirty="0">
                <a:solidFill>
                  <a:schemeClr val="tx2"/>
                </a:solidFill>
              </a:rPr>
              <a:t>a </a:t>
            </a:r>
            <a:r>
              <a:rPr lang="ca-ES" dirty="0" err="1">
                <a:solidFill>
                  <a:schemeClr val="tx2"/>
                </a:solidFill>
              </a:rPr>
              <a:t>alginato</a:t>
            </a:r>
            <a:r>
              <a:rPr lang="ca-ES" dirty="0">
                <a:solidFill>
                  <a:schemeClr val="tx2"/>
                </a:solidFill>
              </a:rPr>
              <a:t> </a:t>
            </a:r>
            <a:r>
              <a:rPr lang="ca-ES" dirty="0" err="1"/>
              <a:t>tras</a:t>
            </a:r>
            <a:r>
              <a:rPr lang="ca-ES" dirty="0"/>
              <a:t> </a:t>
            </a:r>
            <a:r>
              <a:rPr lang="ca-ES" dirty="0" err="1"/>
              <a:t>comida</a:t>
            </a:r>
            <a:r>
              <a:rPr lang="ca-ES" dirty="0"/>
              <a:t> y cena, </a:t>
            </a:r>
            <a:r>
              <a:rPr lang="ca-ES" dirty="0" err="1"/>
              <a:t>experimentando</a:t>
            </a:r>
            <a:r>
              <a:rPr lang="ca-ES" dirty="0"/>
              <a:t> una </a:t>
            </a:r>
            <a:r>
              <a:rPr lang="ca-ES" dirty="0" err="1"/>
              <a:t>importante</a:t>
            </a:r>
            <a:r>
              <a:rPr lang="ca-ES" dirty="0"/>
              <a:t> </a:t>
            </a:r>
            <a:r>
              <a:rPr lang="ca-ES" dirty="0" err="1"/>
              <a:t>mejoría</a:t>
            </a:r>
            <a:r>
              <a:rPr lang="ca-ES" dirty="0"/>
              <a:t> </a:t>
            </a:r>
            <a:r>
              <a:rPr lang="ca-ES" dirty="0" err="1"/>
              <a:t>tras</a:t>
            </a:r>
            <a:r>
              <a:rPr lang="ca-ES" dirty="0"/>
              <a:t> un mes de </a:t>
            </a:r>
            <a:r>
              <a:rPr lang="ca-ES" dirty="0" err="1"/>
              <a:t>tratamiento</a:t>
            </a:r>
            <a:r>
              <a:rPr lang="ca-ES" dirty="0"/>
              <a:t>. </a:t>
            </a:r>
            <a:endParaRPr lang="ca-ES" dirty="0" smtClean="0"/>
          </a:p>
          <a:p>
            <a:pPr marL="542925" indent="0">
              <a:buNone/>
            </a:pPr>
            <a:endParaRPr lang="ca-ES" dirty="0" smtClean="0"/>
          </a:p>
          <a:p>
            <a:pPr marL="542925" indent="0">
              <a:buNone/>
            </a:pPr>
            <a:r>
              <a:rPr lang="ca-ES" sz="2800" b="1" dirty="0" smtClean="0">
                <a:solidFill>
                  <a:schemeClr val="tx2"/>
                </a:solidFill>
              </a:rPr>
              <a:t>    </a:t>
            </a:r>
            <a:r>
              <a:rPr lang="ca-ES" sz="2800" b="1" dirty="0" err="1" smtClean="0">
                <a:solidFill>
                  <a:schemeClr val="tx2"/>
                </a:solidFill>
              </a:rPr>
              <a:t>Pero</a:t>
            </a:r>
            <a:r>
              <a:rPr lang="ca-ES" sz="2800" b="1" dirty="0" smtClean="0">
                <a:solidFill>
                  <a:schemeClr val="tx2"/>
                </a:solidFill>
              </a:rPr>
              <a:t>....</a:t>
            </a:r>
            <a:endParaRPr lang="ca-ES" sz="2800" b="1" dirty="0">
              <a:solidFill>
                <a:schemeClr val="tx2"/>
              </a:solidFill>
            </a:endParaRPr>
          </a:p>
          <a:p>
            <a:pPr marL="542925" indent="0">
              <a:buNone/>
            </a:pPr>
            <a:endParaRPr lang="ca-ES" dirty="0"/>
          </a:p>
          <a:p>
            <a:r>
              <a:rPr lang="ca-ES" dirty="0" smtClean="0">
                <a:solidFill>
                  <a:srgbClr val="C00000"/>
                </a:solidFill>
              </a:rPr>
              <a:t>No </a:t>
            </a:r>
            <a:r>
              <a:rPr lang="ca-ES" dirty="0" err="1" smtClean="0">
                <a:solidFill>
                  <a:srgbClr val="C00000"/>
                </a:solidFill>
              </a:rPr>
              <a:t>obstante</a:t>
            </a:r>
            <a:r>
              <a:rPr lang="ca-ES" b="1" dirty="0" smtClean="0"/>
              <a:t>, </a:t>
            </a:r>
            <a:r>
              <a:rPr lang="ca-ES" dirty="0" err="1"/>
              <a:t>v</a:t>
            </a:r>
            <a:r>
              <a:rPr lang="ca-ES" dirty="0" err="1" smtClean="0"/>
              <a:t>uelve</a:t>
            </a:r>
            <a:r>
              <a:rPr lang="ca-ES" dirty="0" smtClean="0"/>
              <a:t> a</a:t>
            </a:r>
            <a:r>
              <a:rPr lang="ca-ES" b="1" dirty="0" smtClean="0"/>
              <a:t> </a:t>
            </a:r>
            <a:r>
              <a:rPr lang="ca-ES" dirty="0" smtClean="0"/>
              <a:t>la </a:t>
            </a:r>
            <a:r>
              <a:rPr lang="ca-ES" dirty="0"/>
              <a:t>consulta </a:t>
            </a:r>
            <a:r>
              <a:rPr lang="ca-ES" dirty="0" err="1"/>
              <a:t>explicando</a:t>
            </a:r>
            <a:r>
              <a:rPr lang="ca-ES" dirty="0"/>
              <a:t> que </a:t>
            </a:r>
            <a:r>
              <a:rPr lang="ca-ES" dirty="0" smtClean="0"/>
              <a:t>han </a:t>
            </a:r>
            <a:r>
              <a:rPr lang="ca-ES" dirty="0" err="1" smtClean="0"/>
              <a:t>aparecido</a:t>
            </a:r>
            <a:r>
              <a:rPr lang="ca-ES" dirty="0" smtClean="0"/>
              <a:t> los  </a:t>
            </a:r>
            <a:r>
              <a:rPr lang="ca-ES" dirty="0" err="1" smtClean="0"/>
              <a:t>síntomas</a:t>
            </a:r>
            <a:r>
              <a:rPr lang="ca-ES" dirty="0" smtClean="0"/>
              <a:t> </a:t>
            </a:r>
            <a:r>
              <a:rPr lang="ca-ES" dirty="0" err="1" smtClean="0"/>
              <a:t>nuevamente</a:t>
            </a:r>
            <a:r>
              <a:rPr lang="ca-ES" dirty="0" smtClean="0"/>
              <a:t> a pesar de seguir el </a:t>
            </a:r>
            <a:r>
              <a:rPr lang="ca-ES" dirty="0" err="1" smtClean="0"/>
              <a:t>tratamiento</a:t>
            </a:r>
            <a:r>
              <a:rPr lang="ca-ES" dirty="0" smtClean="0"/>
              <a:t>  </a:t>
            </a:r>
            <a:r>
              <a:rPr lang="ca-ES" dirty="0"/>
              <a:t>y nos </a:t>
            </a:r>
            <a:r>
              <a:rPr lang="ca-ES" dirty="0" err="1"/>
              <a:t>pide</a:t>
            </a:r>
            <a:r>
              <a:rPr lang="ca-ES" dirty="0"/>
              <a:t> que </a:t>
            </a:r>
            <a:r>
              <a:rPr lang="ca-ES" dirty="0" err="1"/>
              <a:t>le</a:t>
            </a:r>
            <a:r>
              <a:rPr lang="ca-ES" dirty="0"/>
              <a:t> </a:t>
            </a:r>
            <a:r>
              <a:rPr lang="ca-ES" dirty="0" err="1"/>
              <a:t>demos</a:t>
            </a:r>
            <a:r>
              <a:rPr lang="ca-ES" dirty="0"/>
              <a:t> una </a:t>
            </a:r>
            <a:r>
              <a:rPr lang="ca-ES" dirty="0" err="1"/>
              <a:t>solución</a:t>
            </a:r>
            <a:r>
              <a:rPr lang="ca-ES" dirty="0"/>
              <a:t>, </a:t>
            </a:r>
            <a:r>
              <a:rPr lang="ca-ES" dirty="0" err="1"/>
              <a:t>ya</a:t>
            </a:r>
            <a:r>
              <a:rPr lang="ca-ES" dirty="0"/>
              <a:t> que lleva </a:t>
            </a:r>
            <a:r>
              <a:rPr lang="ca-ES" dirty="0" err="1"/>
              <a:t>mucho</a:t>
            </a:r>
            <a:r>
              <a:rPr lang="ca-ES" dirty="0"/>
              <a:t> </a:t>
            </a:r>
            <a:r>
              <a:rPr lang="ca-ES" dirty="0" err="1"/>
              <a:t>tiempo</a:t>
            </a:r>
            <a:r>
              <a:rPr lang="ca-ES" dirty="0"/>
              <a:t> con las </a:t>
            </a:r>
            <a:r>
              <a:rPr lang="ca-ES" dirty="0" err="1"/>
              <a:t>molestias</a:t>
            </a:r>
            <a:r>
              <a:rPr lang="ca-ES" dirty="0"/>
              <a:t>. </a:t>
            </a:r>
            <a:r>
              <a:rPr lang="ca-ES" i="1" dirty="0" smtClean="0">
                <a:solidFill>
                  <a:srgbClr val="C00000"/>
                </a:solidFill>
              </a:rPr>
              <a:t>“ </a:t>
            </a:r>
            <a:r>
              <a:rPr lang="ca-ES" i="1" dirty="0" err="1" smtClean="0">
                <a:solidFill>
                  <a:srgbClr val="C00000"/>
                </a:solidFill>
              </a:rPr>
              <a:t>Ya</a:t>
            </a:r>
            <a:r>
              <a:rPr lang="ca-ES" i="1" dirty="0" smtClean="0">
                <a:solidFill>
                  <a:srgbClr val="C00000"/>
                </a:solidFill>
              </a:rPr>
              <a:t> no </a:t>
            </a:r>
            <a:r>
              <a:rPr lang="ca-ES" i="1" dirty="0" err="1" smtClean="0">
                <a:solidFill>
                  <a:srgbClr val="C00000"/>
                </a:solidFill>
              </a:rPr>
              <a:t>puedo</a:t>
            </a:r>
            <a:r>
              <a:rPr lang="ca-ES" i="1" dirty="0" smtClean="0">
                <a:solidFill>
                  <a:srgbClr val="C00000"/>
                </a:solidFill>
              </a:rPr>
              <a:t> </a:t>
            </a:r>
            <a:r>
              <a:rPr lang="ca-ES" i="1" dirty="0" err="1" smtClean="0">
                <a:solidFill>
                  <a:srgbClr val="C00000"/>
                </a:solidFill>
              </a:rPr>
              <a:t>más</a:t>
            </a:r>
            <a:r>
              <a:rPr lang="ca-ES" i="1" dirty="0" smtClean="0">
                <a:solidFill>
                  <a:srgbClr val="C00000"/>
                </a:solidFill>
              </a:rPr>
              <a:t>, </a:t>
            </a:r>
            <a:r>
              <a:rPr lang="ca-ES" i="1" dirty="0" err="1" smtClean="0">
                <a:solidFill>
                  <a:srgbClr val="C00000"/>
                </a:solidFill>
              </a:rPr>
              <a:t>haga</a:t>
            </a:r>
            <a:r>
              <a:rPr lang="ca-ES" i="1" dirty="0" smtClean="0">
                <a:solidFill>
                  <a:srgbClr val="C00000"/>
                </a:solidFill>
              </a:rPr>
              <a:t> </a:t>
            </a:r>
            <a:r>
              <a:rPr lang="ca-ES" i="1" dirty="0" err="1" smtClean="0">
                <a:solidFill>
                  <a:srgbClr val="C00000"/>
                </a:solidFill>
              </a:rPr>
              <a:t>algo</a:t>
            </a:r>
            <a:r>
              <a:rPr lang="ca-ES" i="1" dirty="0" smtClean="0">
                <a:solidFill>
                  <a:srgbClr val="C00000"/>
                </a:solidFill>
              </a:rPr>
              <a:t>...”.</a:t>
            </a:r>
            <a:r>
              <a:rPr lang="ca-ES" b="1" i="1" dirty="0" smtClean="0"/>
              <a:t> </a:t>
            </a:r>
            <a:endParaRPr lang="ca-ES" b="1" i="1" dirty="0"/>
          </a:p>
          <a:p>
            <a:pPr marL="542925" indent="0">
              <a:buNone/>
            </a:pPr>
            <a:endParaRPr lang="ca-ES" dirty="0"/>
          </a:p>
        </p:txBody>
      </p:sp>
      <p:pic>
        <p:nvPicPr>
          <p:cNvPr id="5" name="Picture 2" descr="Resultat d'imatges de hombre 69 años sobrepe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260648"/>
            <a:ext cx="157003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6852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Dosis insuficiente IBP.</a:t>
            </a:r>
          </a:p>
          <a:p>
            <a:r>
              <a:rPr lang="es-ES" dirty="0"/>
              <a:t>Mal cumplimiento tratamiento.</a:t>
            </a:r>
          </a:p>
          <a:p>
            <a:r>
              <a:rPr lang="es-ES" dirty="0"/>
              <a:t>Presencia de reflujo no ácido.</a:t>
            </a:r>
          </a:p>
          <a:p>
            <a:r>
              <a:rPr lang="es-ES" dirty="0"/>
              <a:t>Presencia del bolsillo ácido.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s-ES" altLang="ca-ES" dirty="0">
                <a:ea typeface="ＭＳ Ｐゴシック" pitchFamily="34" charset="-128"/>
              </a:rPr>
              <a:t>¿Cuál de las siguientes puede ser la causa más frecuente de la ERGE </a:t>
            </a:r>
          </a:p>
          <a:p>
            <a:pPr>
              <a:spcBef>
                <a:spcPct val="0"/>
              </a:spcBef>
            </a:pPr>
            <a:r>
              <a:rPr lang="es-ES" altLang="ca-ES" dirty="0">
                <a:ea typeface="ＭＳ Ｐゴシック" pitchFamily="34" charset="-128"/>
              </a:rPr>
              <a:t>refractaria al tratamiento?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44918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51384" y="303920"/>
            <a:ext cx="10972800" cy="604800"/>
          </a:xfrm>
        </p:spPr>
        <p:txBody>
          <a:bodyPr/>
          <a:lstStyle/>
          <a:p>
            <a:r>
              <a:rPr lang="ca-ES" dirty="0" err="1" smtClean="0"/>
              <a:t>Reflujo</a:t>
            </a:r>
            <a:r>
              <a:rPr lang="ca-ES" dirty="0" smtClean="0"/>
              <a:t> no </a:t>
            </a:r>
            <a:r>
              <a:rPr lang="ca-ES" dirty="0" err="1" smtClean="0"/>
              <a:t>ácido</a:t>
            </a:r>
            <a:r>
              <a:rPr lang="ca-ES" dirty="0" smtClean="0"/>
              <a:t> en la ERGE: el IBP no </a:t>
            </a:r>
            <a:r>
              <a:rPr lang="ca-ES" dirty="0" err="1" smtClean="0"/>
              <a:t>siempre</a:t>
            </a:r>
            <a:r>
              <a:rPr lang="ca-ES" dirty="0" smtClean="0"/>
              <a:t> funciona</a:t>
            </a:r>
            <a:br>
              <a:rPr lang="ca-ES" dirty="0" smtClean="0"/>
            </a:br>
            <a:r>
              <a:rPr lang="ca-ES" dirty="0" err="1" smtClean="0"/>
              <a:t>Efecto</a:t>
            </a:r>
            <a:r>
              <a:rPr lang="ca-ES" dirty="0" smtClean="0"/>
              <a:t> </a:t>
            </a:r>
            <a:r>
              <a:rPr lang="ca-ES" dirty="0" err="1" smtClean="0"/>
              <a:t>farmacológcio</a:t>
            </a:r>
            <a:r>
              <a:rPr lang="ca-ES" dirty="0" smtClean="0"/>
              <a:t> de los IBP en la ERGE</a:t>
            </a:r>
            <a:endParaRPr lang="ca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a-E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8" r="2180" b="9888"/>
          <a:stretch/>
        </p:blipFill>
        <p:spPr bwMode="auto">
          <a:xfrm>
            <a:off x="1758730" y="1344333"/>
            <a:ext cx="806489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2036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/>
              <a:t>toma de bromuro de </a:t>
            </a:r>
            <a:r>
              <a:rPr lang="es-ES" dirty="0" err="1"/>
              <a:t>ipratropio</a:t>
            </a:r>
            <a:r>
              <a:rPr lang="es-ES" dirty="0"/>
              <a:t> por la </a:t>
            </a:r>
            <a:r>
              <a:rPr lang="es-ES" dirty="0" smtClean="0"/>
              <a:t>EPOC.</a:t>
            </a:r>
            <a:endParaRPr lang="es-ES" dirty="0"/>
          </a:p>
          <a:p>
            <a:r>
              <a:rPr lang="es-ES" dirty="0" smtClean="0"/>
              <a:t>La </a:t>
            </a:r>
            <a:r>
              <a:rPr lang="es-ES" dirty="0"/>
              <a:t>toma de </a:t>
            </a:r>
            <a:r>
              <a:rPr lang="es-ES" dirty="0" err="1"/>
              <a:t>lisinopril</a:t>
            </a:r>
            <a:r>
              <a:rPr lang="es-ES" dirty="0"/>
              <a:t> por la </a:t>
            </a:r>
            <a:r>
              <a:rPr lang="es-ES" dirty="0" smtClean="0"/>
              <a:t>HTA.</a:t>
            </a:r>
            <a:endParaRPr lang="es-ES" dirty="0"/>
          </a:p>
          <a:p>
            <a:r>
              <a:rPr lang="es-ES" dirty="0" smtClean="0"/>
              <a:t>La </a:t>
            </a:r>
            <a:r>
              <a:rPr lang="es-ES" dirty="0"/>
              <a:t>presencia de </a:t>
            </a:r>
            <a:r>
              <a:rPr lang="es-ES" dirty="0" smtClean="0"/>
              <a:t>esofagitis.</a:t>
            </a:r>
            <a:endParaRPr lang="es-ES" dirty="0"/>
          </a:p>
          <a:p>
            <a:r>
              <a:rPr lang="es-ES" dirty="0" smtClean="0"/>
              <a:t>La obesidad.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s-ES" altLang="ca-ES" dirty="0">
                <a:ea typeface="ＭＳ Ｐゴシック" pitchFamily="34" charset="-128"/>
              </a:rPr>
              <a:t>¿Cuál de las siguientes </a:t>
            </a:r>
            <a:r>
              <a:rPr lang="es-ES" altLang="ca-ES" dirty="0" smtClean="0">
                <a:ea typeface="ＭＳ Ｐゴシック" pitchFamily="34" charset="-128"/>
              </a:rPr>
              <a:t>factores del paciente puede estar influyendo en la persistencia de los síntomas?</a:t>
            </a:r>
            <a:endParaRPr lang="es-ES" altLang="ca-ES" dirty="0">
              <a:ea typeface="ＭＳ Ｐゴシック" pitchFamily="34" charset="-128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59781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ca-ES" sz="1200" dirty="0" err="1" smtClean="0">
                <a:solidFill>
                  <a:schemeClr val="bg1">
                    <a:lumMod val="50000"/>
                  </a:schemeClr>
                </a:solidFill>
              </a:rPr>
              <a:t>Elaboración</a:t>
            </a:r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200" dirty="0" err="1" smtClean="0">
                <a:solidFill>
                  <a:schemeClr val="bg1">
                    <a:lumMod val="50000"/>
                  </a:schemeClr>
                </a:solidFill>
              </a:rPr>
              <a:t>propia</a:t>
            </a:r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Documento Clínico. Enfermedad por Reflujo Gastroesofágico. Barcelona: semFYC; 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2014</a:t>
            </a:r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err="1" smtClean="0">
                <a:solidFill>
                  <a:srgbClr val="004586"/>
                </a:solidFill>
              </a:rPr>
              <a:t>Fármacos</a:t>
            </a:r>
            <a:r>
              <a:rPr lang="ca-ES" dirty="0" smtClean="0">
                <a:solidFill>
                  <a:srgbClr val="004586"/>
                </a:solidFill>
              </a:rPr>
              <a:t> que </a:t>
            </a:r>
            <a:r>
              <a:rPr lang="ca-ES" dirty="0" err="1" smtClean="0">
                <a:solidFill>
                  <a:srgbClr val="004586"/>
                </a:solidFill>
              </a:rPr>
              <a:t>pueden</a:t>
            </a:r>
            <a:r>
              <a:rPr lang="ca-ES" dirty="0" smtClean="0">
                <a:solidFill>
                  <a:srgbClr val="004586"/>
                </a:solidFill>
              </a:rPr>
              <a:t> interferir en la ERGE </a:t>
            </a:r>
            <a:endParaRPr lang="ca-ES" dirty="0">
              <a:solidFill>
                <a:srgbClr val="004586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408112"/>
              </p:ext>
            </p:extLst>
          </p:nvPr>
        </p:nvGraphicFramePr>
        <p:xfrm>
          <a:off x="1415479" y="1556790"/>
          <a:ext cx="9217026" cy="31683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72342"/>
                <a:gridCol w="3072342"/>
                <a:gridCol w="3072342"/>
              </a:tblGrid>
              <a:tr h="120827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Disminución de presión del esfínter esofágico inferior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Enlentecen el tránsito digestivo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Lesionan la mucosa digestiva</a:t>
                      </a:r>
                      <a:endParaRPr lang="es-ES" dirty="0"/>
                    </a:p>
                  </a:txBody>
                  <a:tcPr anchor="ctr"/>
                </a:tc>
              </a:tr>
              <a:tr h="490021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solidFill>
                            <a:srgbClr val="004586"/>
                          </a:solidFill>
                        </a:rPr>
                        <a:t>Calcioantagonistas</a:t>
                      </a:r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Opiáceos</a:t>
                      </a:r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AINE</a:t>
                      </a:r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</a:tr>
              <a:tr h="490021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solidFill>
                            <a:srgbClr val="004586"/>
                          </a:solidFill>
                        </a:rPr>
                        <a:t>Antocolinérgicos</a:t>
                      </a:r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Corticoides</a:t>
                      </a:r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</a:tr>
              <a:tr h="49002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Teofilina</a:t>
                      </a:r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</a:tr>
              <a:tr h="49002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4586"/>
                          </a:solidFill>
                        </a:rPr>
                        <a:t>Nitratos</a:t>
                      </a:r>
                      <a:endParaRPr lang="es-ES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3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67408" y="159904"/>
            <a:ext cx="10814992" cy="460784"/>
          </a:xfrm>
        </p:spPr>
        <p:txBody>
          <a:bodyPr/>
          <a:lstStyle/>
          <a:p>
            <a:r>
              <a:rPr lang="ca-ES" dirty="0" smtClean="0"/>
              <a:t>ERGE y </a:t>
            </a:r>
            <a:r>
              <a:rPr lang="ca-ES" dirty="0" err="1" smtClean="0"/>
              <a:t>sus</a:t>
            </a:r>
            <a:r>
              <a:rPr lang="ca-ES" dirty="0" smtClean="0"/>
              <a:t> </a:t>
            </a:r>
            <a:r>
              <a:rPr lang="ca-ES" dirty="0" err="1" smtClean="0"/>
              <a:t>complicaciones</a:t>
            </a:r>
            <a:r>
              <a:rPr lang="ca-ES" dirty="0" smtClean="0"/>
              <a:t> </a:t>
            </a:r>
            <a:endParaRPr lang="ca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0"/>
          </p:nvPr>
        </p:nvSpPr>
        <p:spPr>
          <a:xfrm>
            <a:off x="6744072" y="5877272"/>
            <a:ext cx="4838371" cy="295162"/>
          </a:xfrm>
        </p:spPr>
        <p:txBody>
          <a:bodyPr>
            <a:normAutofit/>
          </a:bodyPr>
          <a:lstStyle/>
          <a:p>
            <a:r>
              <a:rPr lang="ca-ES" sz="1200" dirty="0" smtClean="0"/>
              <a:t>Documento </a:t>
            </a:r>
            <a:r>
              <a:rPr lang="ca-ES" sz="1200" dirty="0" err="1" smtClean="0"/>
              <a:t>clínico</a:t>
            </a:r>
            <a:r>
              <a:rPr lang="ca-ES" sz="1200" dirty="0" smtClean="0"/>
              <a:t> </a:t>
            </a:r>
            <a:r>
              <a:rPr lang="ca-ES" sz="1200" dirty="0" err="1" smtClean="0"/>
              <a:t>semFYC</a:t>
            </a:r>
            <a:r>
              <a:rPr lang="ca-ES" sz="1200" dirty="0" smtClean="0"/>
              <a:t> ERGE 2014</a:t>
            </a:r>
            <a:endParaRPr lang="ca-ES" sz="12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19336" y="548680"/>
            <a:ext cx="11737304" cy="5400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ES" sz="1500" b="1" dirty="0"/>
              <a:t>Esofagitis</a:t>
            </a:r>
            <a:r>
              <a:rPr lang="es-ES" sz="1500" dirty="0"/>
              <a:t>. </a:t>
            </a:r>
          </a:p>
          <a:p>
            <a:pPr lvl="1">
              <a:lnSpc>
                <a:spcPct val="110000"/>
              </a:lnSpc>
            </a:pPr>
            <a:r>
              <a:rPr lang="es-ES" sz="1500" dirty="0"/>
              <a:t>Diagnóstico por gastroscopia. </a:t>
            </a:r>
          </a:p>
          <a:p>
            <a:pPr lvl="1">
              <a:lnSpc>
                <a:spcPct val="110000"/>
              </a:lnSpc>
            </a:pPr>
            <a:r>
              <a:rPr lang="es-ES" sz="1500" dirty="0"/>
              <a:t>L</a:t>
            </a:r>
            <a:r>
              <a:rPr lang="es-ES" sz="1500" dirty="0" smtClean="0"/>
              <a:t>as </a:t>
            </a:r>
            <a:r>
              <a:rPr lang="es-ES" sz="1500" dirty="0"/>
              <a:t>esofagitis leves (grados A y B de los Ángeles) pueden ser manejadas </a:t>
            </a:r>
            <a:r>
              <a:rPr lang="es-ES" sz="1500" dirty="0" smtClean="0"/>
              <a:t>en AP mientras </a:t>
            </a:r>
            <a:r>
              <a:rPr lang="es-ES" sz="1500" dirty="0"/>
              <a:t>que las esofagitis severas (grados C y D) se recomienda la derivación a la </a:t>
            </a:r>
            <a:r>
              <a:rPr lang="es-ES" sz="1500" dirty="0" smtClean="0"/>
              <a:t>especializada.</a:t>
            </a:r>
            <a:endParaRPr lang="es-ES" sz="1500" dirty="0"/>
          </a:p>
          <a:p>
            <a:pPr>
              <a:lnSpc>
                <a:spcPct val="110000"/>
              </a:lnSpc>
            </a:pPr>
            <a:r>
              <a:rPr lang="es-ES" sz="1500" b="1" dirty="0"/>
              <a:t>Estenosis</a:t>
            </a:r>
            <a:r>
              <a:rPr lang="es-ES" sz="1500" dirty="0"/>
              <a:t>. </a:t>
            </a:r>
          </a:p>
          <a:p>
            <a:pPr lvl="1">
              <a:lnSpc>
                <a:spcPct val="110000"/>
              </a:lnSpc>
            </a:pPr>
            <a:r>
              <a:rPr lang="es-ES" sz="1500" dirty="0" smtClean="0"/>
              <a:t>Menos frecuente. Sintomatología </a:t>
            </a:r>
            <a:r>
              <a:rPr lang="es-ES" sz="1500" dirty="0"/>
              <a:t>muy variada, desde pirosis y regurgitación hasta disfagia o </a:t>
            </a:r>
            <a:r>
              <a:rPr lang="es-ES" sz="1500" dirty="0" err="1"/>
              <a:t>impactación</a:t>
            </a:r>
            <a:r>
              <a:rPr lang="es-ES" sz="1500" dirty="0"/>
              <a:t> alimentaria sin síntomas típicos.   </a:t>
            </a:r>
          </a:p>
          <a:p>
            <a:pPr lvl="1">
              <a:lnSpc>
                <a:spcPct val="110000"/>
              </a:lnSpc>
            </a:pPr>
            <a:r>
              <a:rPr lang="es-ES" sz="1500" dirty="0"/>
              <a:t>Diagnóstico diferencial con la esofagitis </a:t>
            </a:r>
            <a:r>
              <a:rPr lang="es-ES" sz="1500" dirty="0" err="1"/>
              <a:t>eosinofílica</a:t>
            </a:r>
            <a:r>
              <a:rPr lang="es-ES" sz="1500" dirty="0"/>
              <a:t>, la esofagitis </a:t>
            </a:r>
            <a:r>
              <a:rPr lang="es-ES" sz="1500" dirty="0" err="1" smtClean="0"/>
              <a:t>caústica</a:t>
            </a:r>
            <a:r>
              <a:rPr lang="es-ES" sz="1500" dirty="0" smtClean="0"/>
              <a:t> o un </a:t>
            </a:r>
            <a:r>
              <a:rPr lang="es-ES" sz="1500" dirty="0"/>
              <a:t>proceso </a:t>
            </a:r>
            <a:r>
              <a:rPr lang="es-ES" sz="1500" dirty="0" smtClean="0"/>
              <a:t>.</a:t>
            </a:r>
          </a:p>
          <a:p>
            <a:pPr lvl="1">
              <a:lnSpc>
                <a:spcPct val="110000"/>
              </a:lnSpc>
            </a:pPr>
            <a:r>
              <a:rPr lang="es-ES" sz="1500" dirty="0" smtClean="0"/>
              <a:t>En </a:t>
            </a:r>
            <a:r>
              <a:rPr lang="es-ES" sz="1500" dirty="0"/>
              <a:t>la mayoría de </a:t>
            </a:r>
            <a:r>
              <a:rPr lang="es-ES" sz="1500" dirty="0" smtClean="0"/>
              <a:t>casos mejoran con </a:t>
            </a:r>
            <a:r>
              <a:rPr lang="es-ES" sz="1500" dirty="0"/>
              <a:t>tratamiento conservador</a:t>
            </a:r>
            <a:r>
              <a:rPr lang="es-ES" sz="1500" dirty="0" smtClean="0"/>
              <a:t>.</a:t>
            </a:r>
            <a:endParaRPr lang="es-ES" sz="1500" dirty="0"/>
          </a:p>
          <a:p>
            <a:r>
              <a:rPr lang="es-ES" sz="1500" b="1" dirty="0" smtClean="0"/>
              <a:t>Esófago </a:t>
            </a:r>
            <a:r>
              <a:rPr lang="es-ES" sz="1500" b="1" dirty="0"/>
              <a:t>de </a:t>
            </a:r>
            <a:r>
              <a:rPr lang="es-ES" sz="1500" b="1" dirty="0" err="1"/>
              <a:t>Barrett</a:t>
            </a:r>
            <a:r>
              <a:rPr lang="es-ES" sz="1500" dirty="0"/>
              <a:t>. </a:t>
            </a:r>
          </a:p>
          <a:p>
            <a:pPr lvl="1"/>
            <a:r>
              <a:rPr lang="es-ES" sz="1500" dirty="0"/>
              <a:t>S</a:t>
            </a:r>
            <a:r>
              <a:rPr lang="es-ES" sz="1500" dirty="0" smtClean="0"/>
              <a:t>ustitución </a:t>
            </a:r>
            <a:r>
              <a:rPr lang="es-ES" sz="1500" dirty="0"/>
              <a:t>parcial de las células del epitelio normal escamoso por </a:t>
            </a:r>
            <a:r>
              <a:rPr lang="es-ES" sz="1500" b="1" dirty="0"/>
              <a:t>células </a:t>
            </a:r>
            <a:r>
              <a:rPr lang="es-ES" sz="1500" b="1" dirty="0" err="1"/>
              <a:t>columnares</a:t>
            </a:r>
            <a:r>
              <a:rPr lang="es-ES" sz="1500" b="1" dirty="0"/>
              <a:t> </a:t>
            </a:r>
            <a:r>
              <a:rPr lang="es-ES" sz="1500" dirty="0"/>
              <a:t>(</a:t>
            </a:r>
            <a:r>
              <a:rPr lang="es-ES" sz="1500" dirty="0" err="1"/>
              <a:t>metaplasia</a:t>
            </a:r>
            <a:r>
              <a:rPr lang="es-ES" sz="1500" dirty="0"/>
              <a:t> intestinal) en la unión gastroesofágica proximal. </a:t>
            </a:r>
          </a:p>
          <a:p>
            <a:pPr lvl="1"/>
            <a:r>
              <a:rPr lang="es-ES" sz="1500" dirty="0"/>
              <a:t>Se trata de una </a:t>
            </a:r>
            <a:r>
              <a:rPr lang="es-ES" sz="1500" b="1" dirty="0"/>
              <a:t>lesión pre-maligna </a:t>
            </a:r>
            <a:r>
              <a:rPr lang="es-ES" sz="1500" dirty="0"/>
              <a:t>por lo que el seguimiento deberá ser periódico y el intervalo entre controles dependerá del grado de displasia existente. </a:t>
            </a:r>
          </a:p>
          <a:p>
            <a:r>
              <a:rPr lang="es-ES" sz="1500" b="1" dirty="0"/>
              <a:t>Adenocarcinoma de esófago</a:t>
            </a:r>
            <a:r>
              <a:rPr lang="es-ES" sz="1500" dirty="0"/>
              <a:t>. </a:t>
            </a:r>
          </a:p>
          <a:p>
            <a:pPr lvl="1"/>
            <a:r>
              <a:rPr lang="es-ES" sz="1500" dirty="0"/>
              <a:t>Los factores de riesgo más importantes son la obesidad, la ERGE crónica y el esófago de </a:t>
            </a:r>
            <a:r>
              <a:rPr lang="es-ES" sz="1500" dirty="0" err="1"/>
              <a:t>Barrett</a:t>
            </a:r>
            <a:r>
              <a:rPr lang="es-ES" sz="1500" dirty="0"/>
              <a:t>. </a:t>
            </a:r>
          </a:p>
          <a:p>
            <a:pPr lvl="1"/>
            <a:r>
              <a:rPr lang="es-ES" sz="1500" dirty="0"/>
              <a:t>En las últimas décadas la incidencia ha aumentado considerablemente, aunque las tasas siguen siendo muy bajas. </a:t>
            </a:r>
          </a:p>
          <a:p>
            <a:pPr lvl="1"/>
            <a:r>
              <a:rPr lang="es-ES" sz="1500" dirty="0"/>
              <a:t>La incidencia aumenta con la edad siendo la media de edad en el momento del diagnóstico de 60 años. </a:t>
            </a:r>
          </a:p>
          <a:p>
            <a:pPr lvl="1"/>
            <a:r>
              <a:rPr lang="es-ES" sz="1500" dirty="0"/>
              <a:t>Es más frecuente en hombres que en mujeres. </a:t>
            </a:r>
          </a:p>
        </p:txBody>
      </p:sp>
    </p:spTree>
    <p:extLst>
      <p:ext uri="{BB962C8B-B14F-4D97-AF65-F5344CB8AC3E}">
        <p14:creationId xmlns:p14="http://schemas.microsoft.com/office/powerpoint/2010/main" val="1414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Y </a:t>
            </a:r>
            <a:r>
              <a:rPr lang="ca-ES" dirty="0" err="1" smtClean="0"/>
              <a:t>nuestro</a:t>
            </a:r>
            <a:r>
              <a:rPr lang="ca-ES" dirty="0" smtClean="0"/>
              <a:t> </a:t>
            </a:r>
            <a:r>
              <a:rPr lang="ca-ES" dirty="0" err="1" smtClean="0"/>
              <a:t>paciente</a:t>
            </a:r>
            <a:r>
              <a:rPr lang="ca-ES" dirty="0" smtClean="0"/>
              <a:t>...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0" y="1285248"/>
            <a:ext cx="11582400" cy="45920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s-ES" sz="2000" dirty="0">
                <a:latin typeface="+mj-lt"/>
                <a:ea typeface="ＭＳ Ｐゴシック" pitchFamily="34" charset="-128"/>
                <a:cs typeface="Arial" charset="0"/>
              </a:rPr>
              <a:t>Se </a:t>
            </a:r>
            <a:r>
              <a:rPr lang="es-ES" sz="2000" dirty="0" smtClean="0">
                <a:latin typeface="+mj-lt"/>
                <a:ea typeface="ＭＳ Ｐゴシック" pitchFamily="34" charset="-128"/>
                <a:cs typeface="Arial" charset="0"/>
              </a:rPr>
              <a:t>ajustó el tratamiento de la EPOC. Estaba utilizando el </a:t>
            </a:r>
            <a:r>
              <a:rPr lang="es-ES" sz="2000" dirty="0" smtClean="0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bromuro de </a:t>
            </a:r>
            <a:r>
              <a:rPr lang="es-ES" sz="2000" dirty="0" err="1" smtClean="0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ipratropio</a:t>
            </a:r>
            <a:r>
              <a:rPr lang="es-ES" sz="2000" dirty="0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 </a:t>
            </a:r>
            <a:r>
              <a:rPr lang="es-ES" sz="2000" dirty="0" smtClean="0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(anticolinérgico)</a:t>
            </a:r>
            <a:r>
              <a:rPr lang="es-ES" sz="2000" b="1" dirty="0" smtClean="0">
                <a:latin typeface="+mj-lt"/>
                <a:ea typeface="ＭＳ Ｐゴシック" pitchFamily="34" charset="-128"/>
                <a:cs typeface="Arial" charset="0"/>
              </a:rPr>
              <a:t> </a:t>
            </a:r>
            <a:r>
              <a:rPr lang="es-ES" sz="2000" dirty="0" smtClean="0">
                <a:latin typeface="+mj-lt"/>
                <a:ea typeface="ＭＳ Ｐゴシック" pitchFamily="34" charset="-128"/>
                <a:cs typeface="Arial" charset="0"/>
              </a:rPr>
              <a:t>como medicamento de rescate y estaba realizando más de 12 inhalaciones cada día sin utilizar el salbutamol</a:t>
            </a:r>
            <a:r>
              <a:rPr lang="es-ES" sz="2000" dirty="0" smtClean="0">
                <a:latin typeface="+mj-lt"/>
                <a:ea typeface="ＭＳ Ｐゴシック" pitchFamily="34" charset="-128"/>
                <a:cs typeface="Arial" charset="0"/>
              </a:rPr>
              <a:t>.</a:t>
            </a:r>
            <a:endParaRPr lang="es-ES" sz="2000" dirty="0" smtClean="0">
              <a:latin typeface="+mj-lt"/>
              <a:ea typeface="ＭＳ Ｐゴシック" pitchFamily="34" charset="-128"/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ES" sz="2000" dirty="0" smtClean="0">
                <a:latin typeface="+mj-lt"/>
                <a:ea typeface="ＭＳ Ｐゴシック" pitchFamily="34" charset="-128"/>
                <a:cs typeface="Arial" charset="0"/>
              </a:rPr>
              <a:t>Se </a:t>
            </a:r>
            <a:r>
              <a:rPr lang="es-ES" sz="2000" dirty="0">
                <a:latin typeface="+mj-lt"/>
                <a:ea typeface="ＭＳ Ｐゴシック" pitchFamily="34" charset="-128"/>
                <a:cs typeface="Arial" charset="0"/>
              </a:rPr>
              <a:t>insistió en seguir con </a:t>
            </a:r>
            <a:r>
              <a:rPr lang="es-ES" sz="2000" dirty="0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omeprazol + alginato </a:t>
            </a:r>
            <a:r>
              <a:rPr lang="es-ES" sz="2000" dirty="0">
                <a:latin typeface="+mj-lt"/>
                <a:ea typeface="ＭＳ Ｐゴシック" pitchFamily="34" charset="-128"/>
                <a:cs typeface="Arial" charset="0"/>
              </a:rPr>
              <a:t>que había </a:t>
            </a:r>
            <a:r>
              <a:rPr lang="es-ES" sz="2000" dirty="0" smtClean="0">
                <a:latin typeface="+mj-lt"/>
                <a:ea typeface="ＭＳ Ｐゴシック" pitchFamily="34" charset="-128"/>
                <a:cs typeface="Arial" charset="0"/>
              </a:rPr>
              <a:t>abandonado ( </a:t>
            </a:r>
            <a:r>
              <a:rPr lang="es-ES" sz="2000" i="1" dirty="0" smtClean="0">
                <a:latin typeface="+mj-lt"/>
                <a:ea typeface="ＭＳ Ｐゴシック" pitchFamily="34" charset="-128"/>
                <a:cs typeface="Arial" charset="0"/>
              </a:rPr>
              <a:t>“ porque ya estaba bien”) </a:t>
            </a:r>
            <a:r>
              <a:rPr lang="es-ES" sz="2000" dirty="0" smtClean="0">
                <a:latin typeface="+mj-lt"/>
                <a:ea typeface="ＭＳ Ｐゴシック" pitchFamily="34" charset="-128"/>
                <a:cs typeface="Arial" charset="0"/>
              </a:rPr>
              <a:t>y  se </a:t>
            </a:r>
            <a:r>
              <a:rPr lang="es-ES" sz="2000" dirty="0">
                <a:latin typeface="+mj-lt"/>
                <a:ea typeface="ＭＳ Ｐゴシック" pitchFamily="34" charset="-128"/>
                <a:cs typeface="Arial" charset="0"/>
              </a:rPr>
              <a:t>animó a tomarlo durante varios meses </a:t>
            </a:r>
            <a:r>
              <a:rPr lang="es-ES" sz="2000" dirty="0" smtClean="0">
                <a:latin typeface="+mj-lt"/>
                <a:ea typeface="ＭＳ Ｐゴシック" pitchFamily="34" charset="-128"/>
                <a:cs typeface="Arial" charset="0"/>
              </a:rPr>
              <a:t>más en </a:t>
            </a:r>
            <a:r>
              <a:rPr lang="es-ES" sz="2000" dirty="0">
                <a:latin typeface="+mj-lt"/>
                <a:ea typeface="ＭＳ Ｐゴシック" pitchFamily="34" charset="-128"/>
                <a:cs typeface="Arial" charset="0"/>
              </a:rPr>
              <a:t>que mejoró mucho</a:t>
            </a:r>
            <a:r>
              <a:rPr lang="es-ES" sz="2000" dirty="0" smtClean="0">
                <a:latin typeface="+mj-lt"/>
                <a:ea typeface="ＭＳ Ｐゴシック" pitchFamily="34" charset="-128"/>
                <a:cs typeface="Arial" charset="0"/>
              </a:rPr>
              <a:t>.</a:t>
            </a:r>
            <a:endParaRPr lang="es-ES" sz="2000" dirty="0">
              <a:latin typeface="+mj-lt"/>
              <a:ea typeface="ＭＳ Ｐゴシック" pitchFamily="34" charset="-128"/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ES" sz="2000" dirty="0">
                <a:latin typeface="+mj-lt"/>
                <a:ea typeface="ＭＳ Ｐゴシック" pitchFamily="34" charset="-128"/>
                <a:cs typeface="Arial" charset="0"/>
              </a:rPr>
              <a:t>A pesar de ello, debido a la falta de adherencia terapéutica posterior  y falta de cambios en estilos de </a:t>
            </a:r>
            <a:r>
              <a:rPr lang="es-ES" sz="2000" dirty="0" smtClean="0">
                <a:latin typeface="+mj-lt"/>
                <a:ea typeface="ＭＳ Ｐゴシック" pitchFamily="34" charset="-128"/>
                <a:cs typeface="Arial" charset="0"/>
              </a:rPr>
              <a:t>vida (obesidad , tabaco y alcohol) </a:t>
            </a:r>
            <a:r>
              <a:rPr lang="es-ES" sz="2000" dirty="0">
                <a:latin typeface="+mj-lt"/>
                <a:ea typeface="ＭＳ Ｐゴシック" pitchFamily="34" charset="-128"/>
                <a:cs typeface="Arial" charset="0"/>
              </a:rPr>
              <a:t>presentó una nueva recaída </a:t>
            </a:r>
            <a:r>
              <a:rPr lang="es-ES" sz="2000" dirty="0" smtClean="0">
                <a:latin typeface="+mj-lt"/>
                <a:ea typeface="ＭＳ Ｐゴシック" pitchFamily="34" charset="-128"/>
                <a:cs typeface="Arial" charset="0"/>
              </a:rPr>
              <a:t>al cabo de 6-8 meses</a:t>
            </a:r>
            <a:r>
              <a:rPr lang="es-ES" sz="2000" dirty="0" smtClean="0">
                <a:latin typeface="+mj-lt"/>
                <a:ea typeface="ＭＳ Ｐゴシック" pitchFamily="34" charset="-128"/>
                <a:cs typeface="Arial" charset="0"/>
              </a:rPr>
              <a:t>.</a:t>
            </a:r>
            <a:endParaRPr lang="es-ES" sz="2000" dirty="0">
              <a:latin typeface="+mj-lt"/>
              <a:ea typeface="ＭＳ Ｐゴシック" pitchFamily="34" charset="-128"/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ES" sz="2000" dirty="0">
                <a:latin typeface="+mj-lt"/>
                <a:ea typeface="ＭＳ Ｐゴシック" pitchFamily="34" charset="-128"/>
                <a:cs typeface="Arial" charset="0"/>
              </a:rPr>
              <a:t>Fue remitido al especialista en digestivo quien realizó una </a:t>
            </a:r>
            <a:r>
              <a:rPr lang="es-ES" sz="2000" dirty="0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impedanciometría</a:t>
            </a:r>
            <a:r>
              <a:rPr lang="es-ES" sz="2000" dirty="0">
                <a:latin typeface="+mj-lt"/>
                <a:ea typeface="ＭＳ Ｐゴシック" pitchFamily="34" charset="-128"/>
                <a:cs typeface="Arial" charset="0"/>
              </a:rPr>
              <a:t> que evidenció la presencia de </a:t>
            </a:r>
            <a:r>
              <a:rPr lang="es-ES" sz="2000" dirty="0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reflujo no ácido </a:t>
            </a:r>
            <a:r>
              <a:rPr lang="es-ES" sz="2000" dirty="0">
                <a:latin typeface="+mj-lt"/>
                <a:ea typeface="ＭＳ Ｐゴシック" pitchFamily="34" charset="-128"/>
                <a:cs typeface="Arial" charset="0"/>
              </a:rPr>
              <a:t>en el paciente. </a:t>
            </a:r>
          </a:p>
          <a:p>
            <a:pPr>
              <a:lnSpc>
                <a:spcPct val="120000"/>
              </a:lnSpc>
              <a:defRPr/>
            </a:pPr>
            <a:r>
              <a:rPr lang="es-ES" sz="2000" dirty="0">
                <a:latin typeface="+mj-lt"/>
                <a:ea typeface="ＭＳ Ｐゴシック" pitchFamily="34" charset="-128"/>
                <a:cs typeface="Arial" charset="0"/>
              </a:rPr>
              <a:t>En la actualidad el paciente ha reducido el </a:t>
            </a:r>
            <a:r>
              <a:rPr lang="es-ES" sz="2000" dirty="0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peso</a:t>
            </a:r>
            <a:r>
              <a:rPr lang="es-ES" sz="2000" b="1" dirty="0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 </a:t>
            </a:r>
            <a:r>
              <a:rPr lang="es-ES" sz="2000" dirty="0" smtClean="0">
                <a:latin typeface="+mj-lt"/>
                <a:ea typeface="ＭＳ Ｐゴシック" pitchFamily="34" charset="-128"/>
                <a:cs typeface="Arial" charset="0"/>
              </a:rPr>
              <a:t>y ha disminuido  </a:t>
            </a:r>
            <a:r>
              <a:rPr lang="es-ES" sz="2000" dirty="0">
                <a:latin typeface="+mj-lt"/>
                <a:ea typeface="ＭＳ Ｐゴシック" pitchFamily="34" charset="-128"/>
                <a:cs typeface="Arial" charset="0"/>
              </a:rPr>
              <a:t>la ingesta de </a:t>
            </a:r>
            <a:r>
              <a:rPr lang="es-ES" sz="2000" dirty="0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alcohol y tabaco</a:t>
            </a:r>
            <a:r>
              <a:rPr lang="es-ES" sz="2000" dirty="0">
                <a:latin typeface="+mj-lt"/>
                <a:ea typeface="ＭＳ Ｐゴシック" pitchFamily="34" charset="-128"/>
                <a:cs typeface="Arial" charset="0"/>
              </a:rPr>
              <a:t>. Sigue tratamiento con </a:t>
            </a:r>
            <a:r>
              <a:rPr lang="es-ES" sz="2000" dirty="0" smtClean="0">
                <a:latin typeface="+mj-lt"/>
                <a:ea typeface="ＭＳ Ｐゴシック" pitchFamily="34" charset="-128"/>
                <a:cs typeface="Arial" charset="0"/>
              </a:rPr>
              <a:t>40 mg de </a:t>
            </a:r>
            <a:r>
              <a:rPr lang="es-ES" sz="2000" dirty="0" smtClean="0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omeprazol + </a:t>
            </a:r>
            <a:r>
              <a:rPr lang="es-ES" sz="2000" dirty="0" err="1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alginato</a:t>
            </a:r>
            <a:r>
              <a:rPr lang="es-ES" sz="2000" dirty="0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 </a:t>
            </a:r>
            <a:r>
              <a:rPr lang="es-ES" sz="2000" dirty="0">
                <a:latin typeface="+mj-lt"/>
                <a:ea typeface="ＭＳ Ｐゴシック" pitchFamily="34" charset="-128"/>
                <a:cs typeface="Arial" charset="0"/>
              </a:rPr>
              <a:t>nocturno, permaneciendo asintomático.</a:t>
            </a:r>
          </a:p>
          <a:p>
            <a:pPr marL="542925" indent="0">
              <a:buNone/>
            </a:pPr>
            <a:endParaRPr lang="ca-ES" dirty="0"/>
          </a:p>
          <a:p>
            <a:endParaRPr lang="ca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  <p:pic>
        <p:nvPicPr>
          <p:cNvPr id="5" name="Picture 2" descr="Resultat d'imatges de hombre 69 años sobrepe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158751"/>
            <a:ext cx="157003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6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Exploración física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s-ES" altLang="ca-ES" dirty="0">
                <a:ea typeface="ＭＳ Ｐゴシック" pitchFamily="34" charset="-128"/>
              </a:rPr>
              <a:t>Consciente y orientado. </a:t>
            </a:r>
            <a:endParaRPr lang="es-ES" altLang="ca-ES" dirty="0" smtClean="0">
              <a:ea typeface="ＭＳ Ｐゴシック" pitchFamily="34" charset="-128"/>
            </a:endParaRPr>
          </a:p>
          <a:p>
            <a:pPr>
              <a:lnSpc>
                <a:spcPct val="110000"/>
              </a:lnSpc>
            </a:pPr>
            <a:r>
              <a:rPr lang="es-ES" altLang="ca-ES" dirty="0" smtClean="0">
                <a:ea typeface="ＭＳ Ｐゴシック" pitchFamily="34" charset="-128"/>
              </a:rPr>
              <a:t>Buena </a:t>
            </a:r>
            <a:r>
              <a:rPr lang="es-ES" altLang="ca-ES" dirty="0">
                <a:ea typeface="ＭＳ Ｐゴシック" pitchFamily="34" charset="-128"/>
              </a:rPr>
              <a:t>coloración piel y mucosas</a:t>
            </a:r>
          </a:p>
          <a:p>
            <a:pPr>
              <a:lnSpc>
                <a:spcPct val="110000"/>
              </a:lnSpc>
            </a:pPr>
            <a:r>
              <a:rPr lang="es-ES" altLang="ca-ES" dirty="0">
                <a:ea typeface="ＭＳ Ｐゴシック" pitchFamily="34" charset="-128"/>
              </a:rPr>
              <a:t>TA </a:t>
            </a:r>
            <a:r>
              <a:rPr lang="es-ES" altLang="ca-ES" dirty="0" smtClean="0">
                <a:ea typeface="ＭＳ Ｐゴシック" pitchFamily="34" charset="-128"/>
              </a:rPr>
              <a:t>144/92. FC</a:t>
            </a:r>
            <a:r>
              <a:rPr lang="es-ES" altLang="ca-ES" dirty="0">
                <a:ea typeface="ＭＳ Ｐゴシック" pitchFamily="34" charset="-128"/>
              </a:rPr>
              <a:t>. </a:t>
            </a:r>
            <a:r>
              <a:rPr lang="es-ES" altLang="ca-ES" dirty="0" smtClean="0">
                <a:ea typeface="ＭＳ Ｐゴシック" pitchFamily="34" charset="-128"/>
              </a:rPr>
              <a:t>75 </a:t>
            </a:r>
            <a:r>
              <a:rPr lang="es-ES" altLang="ca-ES" dirty="0" err="1">
                <a:ea typeface="ＭＳ Ｐゴシック" pitchFamily="34" charset="-128"/>
              </a:rPr>
              <a:t>lpm</a:t>
            </a:r>
            <a:r>
              <a:rPr lang="es-ES" altLang="ca-ES" dirty="0">
                <a:ea typeface="ＭＳ Ｐゴシック" pitchFamily="34" charset="-128"/>
              </a:rPr>
              <a:t>. </a:t>
            </a:r>
            <a:r>
              <a:rPr lang="es-ES" altLang="ca-ES" dirty="0" smtClean="0">
                <a:ea typeface="ＭＳ Ｐゴシック" pitchFamily="34" charset="-128"/>
              </a:rPr>
              <a:t>IMC  35 </a:t>
            </a:r>
            <a:r>
              <a:rPr lang="es-ES" altLang="ca-ES" dirty="0">
                <a:ea typeface="ＭＳ Ｐゴシック" pitchFamily="34" charset="-128"/>
              </a:rPr>
              <a:t>kg/m2. </a:t>
            </a:r>
          </a:p>
          <a:p>
            <a:pPr>
              <a:lnSpc>
                <a:spcPct val="110000"/>
              </a:lnSpc>
            </a:pPr>
            <a:r>
              <a:rPr lang="es-ES" altLang="ca-ES" dirty="0">
                <a:ea typeface="ＭＳ Ｐゴシック" pitchFamily="34" charset="-128"/>
              </a:rPr>
              <a:t> Auscultación cardíaca normal. </a:t>
            </a:r>
            <a:endParaRPr lang="es-ES" altLang="ca-ES" dirty="0" smtClean="0">
              <a:ea typeface="ＭＳ Ｐゴシック" pitchFamily="34" charset="-128"/>
            </a:endParaRPr>
          </a:p>
          <a:p>
            <a:pPr>
              <a:lnSpc>
                <a:spcPct val="110000"/>
              </a:lnSpc>
            </a:pPr>
            <a:r>
              <a:rPr lang="es-ES" altLang="ca-ES" dirty="0" smtClean="0">
                <a:ea typeface="ＭＳ Ｐゴシック" pitchFamily="34" charset="-128"/>
              </a:rPr>
              <a:t>Auscultación pulmonar con leve </a:t>
            </a:r>
            <a:r>
              <a:rPr lang="es-ES" altLang="ca-ES" dirty="0" err="1" smtClean="0">
                <a:ea typeface="ＭＳ Ｐゴシック" pitchFamily="34" charset="-128"/>
              </a:rPr>
              <a:t>hipofonesis</a:t>
            </a:r>
            <a:r>
              <a:rPr lang="es-ES" altLang="ca-ES" dirty="0" smtClean="0">
                <a:ea typeface="ＭＳ Ｐゴシック" pitchFamily="34" charset="-128"/>
              </a:rPr>
              <a:t> </a:t>
            </a:r>
            <a:r>
              <a:rPr lang="es-ES" altLang="ca-ES" dirty="0" err="1" smtClean="0">
                <a:ea typeface="ＭＳ Ｐゴシック" pitchFamily="34" charset="-128"/>
              </a:rPr>
              <a:t>bibasal</a:t>
            </a:r>
            <a:r>
              <a:rPr lang="es-ES" altLang="ca-ES" dirty="0" smtClean="0">
                <a:ea typeface="ＭＳ Ｐゴシック" pitchFamily="34" charset="-128"/>
              </a:rPr>
              <a:t> y algún </a:t>
            </a:r>
            <a:r>
              <a:rPr lang="es-ES" altLang="ca-ES" dirty="0" err="1" smtClean="0">
                <a:ea typeface="ＭＳ Ｐゴシック" pitchFamily="34" charset="-128"/>
              </a:rPr>
              <a:t>roncus</a:t>
            </a:r>
            <a:r>
              <a:rPr lang="es-ES" altLang="ca-ES" dirty="0" smtClean="0">
                <a:ea typeface="ＭＳ Ｐゴシック" pitchFamily="34" charset="-128"/>
              </a:rPr>
              <a:t>.</a:t>
            </a:r>
            <a:endParaRPr lang="es-ES" altLang="ca-ES" dirty="0">
              <a:ea typeface="ＭＳ Ｐゴシック" pitchFamily="34" charset="-128"/>
            </a:endParaRPr>
          </a:p>
          <a:p>
            <a:pPr>
              <a:lnSpc>
                <a:spcPct val="110000"/>
              </a:lnSpc>
            </a:pPr>
            <a:r>
              <a:rPr lang="es-ES" altLang="ca-ES" dirty="0" smtClean="0">
                <a:ea typeface="ＭＳ Ｐゴシック" pitchFamily="34" charset="-128"/>
              </a:rPr>
              <a:t>Abdomen:</a:t>
            </a:r>
          </a:p>
          <a:p>
            <a:pPr lvl="1">
              <a:lnSpc>
                <a:spcPct val="110000"/>
              </a:lnSpc>
            </a:pPr>
            <a:r>
              <a:rPr lang="es-ES" altLang="ca-ES" sz="2400" dirty="0" smtClean="0">
                <a:solidFill>
                  <a:srgbClr val="C00000"/>
                </a:solidFill>
                <a:ea typeface="ＭＳ Ｐゴシック" pitchFamily="34" charset="-128"/>
              </a:rPr>
              <a:t>Leve </a:t>
            </a:r>
            <a:r>
              <a:rPr lang="es-ES" altLang="ca-ES" sz="2400" dirty="0">
                <a:solidFill>
                  <a:srgbClr val="C00000"/>
                </a:solidFill>
                <a:ea typeface="ＭＳ Ｐゴシック" pitchFamily="34" charset="-128"/>
              </a:rPr>
              <a:t>dolorimiento a la palpación </a:t>
            </a:r>
            <a:r>
              <a:rPr lang="es-ES" altLang="ca-ES" sz="2400" dirty="0" smtClean="0">
                <a:solidFill>
                  <a:srgbClr val="C00000"/>
                </a:solidFill>
                <a:ea typeface="ＭＳ Ｐゴシック" pitchFamily="34" charset="-128"/>
              </a:rPr>
              <a:t>hipogástrica.</a:t>
            </a:r>
            <a:endParaRPr lang="es-ES" altLang="ca-ES" sz="2400" dirty="0">
              <a:solidFill>
                <a:srgbClr val="C00000"/>
              </a:solidFill>
              <a:ea typeface="ＭＳ Ｐゴシック" pitchFamily="34" charset="-128"/>
            </a:endParaRPr>
          </a:p>
          <a:p>
            <a:pPr lvl="1">
              <a:lnSpc>
                <a:spcPct val="110000"/>
              </a:lnSpc>
            </a:pPr>
            <a:r>
              <a:rPr lang="es-ES" altLang="ca-ES" sz="2400" dirty="0">
                <a:solidFill>
                  <a:srgbClr val="C00000"/>
                </a:solidFill>
                <a:ea typeface="ＭＳ Ｐゴシック" pitchFamily="34" charset="-128"/>
              </a:rPr>
              <a:t>Abdomen globuloso con dolorimiento a palpación en hipocondrio derecho </a:t>
            </a:r>
            <a:r>
              <a:rPr lang="es-ES" altLang="ca-ES" sz="2400" dirty="0">
                <a:ea typeface="ＭＳ Ｐゴシック" pitchFamily="34" charset="-128"/>
              </a:rPr>
              <a:t>sin objetivarse masas ni </a:t>
            </a:r>
            <a:r>
              <a:rPr lang="es-ES" altLang="ca-ES" sz="2400" dirty="0" err="1">
                <a:ea typeface="ＭＳ Ｐゴシック" pitchFamily="34" charset="-128"/>
              </a:rPr>
              <a:t>megalias</a:t>
            </a:r>
            <a:r>
              <a:rPr lang="es-ES" altLang="ca-ES" sz="2400" dirty="0">
                <a:ea typeface="ＭＳ Ｐゴシック" pitchFamily="34" charset="-128"/>
              </a:rPr>
              <a:t>. </a:t>
            </a:r>
            <a:endParaRPr lang="es-ES" altLang="ca-ES" sz="2400" dirty="0" smtClean="0">
              <a:ea typeface="ＭＳ Ｐゴシック" pitchFamily="34" charset="-128"/>
            </a:endParaRPr>
          </a:p>
          <a:p>
            <a:pPr lvl="1">
              <a:lnSpc>
                <a:spcPct val="110000"/>
              </a:lnSpc>
            </a:pPr>
            <a:r>
              <a:rPr lang="es-ES" altLang="ca-ES" sz="2400" dirty="0" err="1" smtClean="0">
                <a:ea typeface="ＭＳ Ｐゴシック" pitchFamily="34" charset="-128"/>
              </a:rPr>
              <a:t>Blumberg</a:t>
            </a:r>
            <a:r>
              <a:rPr lang="es-ES" altLang="ca-ES" sz="2400" dirty="0" smtClean="0">
                <a:ea typeface="ＭＳ Ｐゴシック" pitchFamily="34" charset="-128"/>
              </a:rPr>
              <a:t> negativo.</a:t>
            </a:r>
          </a:p>
          <a:p>
            <a:pPr lvl="1">
              <a:lnSpc>
                <a:spcPct val="110000"/>
              </a:lnSpc>
            </a:pPr>
            <a:r>
              <a:rPr lang="es-ES" altLang="ca-ES" sz="2400" dirty="0" smtClean="0">
                <a:ea typeface="ＭＳ Ｐゴシック" pitchFamily="34" charset="-128"/>
              </a:rPr>
              <a:t>PPLB negativa.</a:t>
            </a:r>
            <a:endParaRPr lang="ca-ES" sz="24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5" name="Picture 2" descr="Resultat d'imatges de hombre 69 años sobrepe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750380"/>
            <a:ext cx="157003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6395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Conclusiones</a:t>
            </a:r>
            <a:endParaRPr lang="ca-ES" dirty="0"/>
          </a:p>
        </p:txBody>
      </p:sp>
      <p:sp>
        <p:nvSpPr>
          <p:cNvPr id="5" name="Contenidor de contingut 2"/>
          <p:cNvSpPr>
            <a:spLocks noGrp="1"/>
          </p:cNvSpPr>
          <p:nvPr>
            <p:ph idx="1"/>
          </p:nvPr>
        </p:nvSpPr>
        <p:spPr>
          <a:xfrm>
            <a:off x="0" y="908720"/>
            <a:ext cx="11582400" cy="514962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a-ES" altLang="ca-ES" sz="1400" b="1" dirty="0"/>
              <a:t>ERGE </a:t>
            </a:r>
            <a:r>
              <a:rPr lang="ca-ES" altLang="ca-ES" sz="1400" b="1" dirty="0" err="1"/>
              <a:t>muy</a:t>
            </a:r>
            <a:r>
              <a:rPr lang="ca-ES" altLang="ca-ES" sz="1400" b="1" dirty="0"/>
              <a:t> </a:t>
            </a:r>
            <a:r>
              <a:rPr lang="ca-ES" altLang="ca-ES" sz="1400" b="1" dirty="0" err="1" smtClean="0"/>
              <a:t>frecuente</a:t>
            </a:r>
            <a:r>
              <a:rPr lang="ca-ES" altLang="ca-ES" sz="1400" b="1" dirty="0" smtClean="0"/>
              <a:t> en AP</a:t>
            </a:r>
            <a:r>
              <a:rPr lang="ca-ES" altLang="ca-ES" sz="1400" dirty="0" smtClean="0"/>
              <a:t>. </a:t>
            </a:r>
          </a:p>
          <a:p>
            <a:pPr lvl="1">
              <a:lnSpc>
                <a:spcPct val="120000"/>
              </a:lnSpc>
            </a:pPr>
            <a:r>
              <a:rPr lang="ca-ES" altLang="ca-ES" sz="1400" dirty="0" err="1" smtClean="0"/>
              <a:t>Síntomas</a:t>
            </a:r>
            <a:r>
              <a:rPr lang="ca-ES" altLang="ca-ES" sz="1400" dirty="0" smtClean="0"/>
              <a:t> </a:t>
            </a:r>
            <a:r>
              <a:rPr lang="ca-ES" altLang="ca-ES" sz="1400" dirty="0" err="1"/>
              <a:t>típicos</a:t>
            </a:r>
            <a:r>
              <a:rPr lang="ca-ES" altLang="ca-ES" sz="1400" dirty="0"/>
              <a:t> y </a:t>
            </a:r>
            <a:r>
              <a:rPr lang="ca-ES" altLang="ca-ES" sz="1400" dirty="0" err="1"/>
              <a:t>atípicos</a:t>
            </a:r>
            <a:r>
              <a:rPr lang="ca-ES" altLang="ca-ES" sz="1400" dirty="0"/>
              <a:t>. Factores </a:t>
            </a:r>
            <a:r>
              <a:rPr lang="ca-ES" altLang="ca-ES" sz="1400" dirty="0" err="1"/>
              <a:t>riesgo</a:t>
            </a:r>
            <a:r>
              <a:rPr lang="ca-ES" altLang="ca-ES" sz="1400" dirty="0"/>
              <a:t>. </a:t>
            </a:r>
            <a:endParaRPr lang="ca-ES" altLang="ca-ES" sz="1400" dirty="0" smtClean="0"/>
          </a:p>
          <a:p>
            <a:pPr lvl="1">
              <a:lnSpc>
                <a:spcPct val="120000"/>
              </a:lnSpc>
            </a:pPr>
            <a:r>
              <a:rPr lang="ca-ES" altLang="ca-ES" sz="1400" dirty="0" err="1" smtClean="0"/>
              <a:t>Mecanismos</a:t>
            </a:r>
            <a:r>
              <a:rPr lang="ca-ES" altLang="ca-ES" sz="1400" dirty="0" smtClean="0"/>
              <a:t> ERGE. </a:t>
            </a:r>
            <a:r>
              <a:rPr lang="ca-ES" altLang="ca-ES" sz="1400" dirty="0" err="1" smtClean="0"/>
              <a:t>Concepto</a:t>
            </a:r>
            <a:r>
              <a:rPr lang="ca-ES" altLang="ca-ES" sz="1400" dirty="0" smtClean="0"/>
              <a:t> del </a:t>
            </a:r>
            <a:r>
              <a:rPr lang="ca-ES" altLang="ca-ES" sz="1400" dirty="0" err="1" smtClean="0"/>
              <a:t>bolsillo</a:t>
            </a:r>
            <a:r>
              <a:rPr lang="ca-ES" altLang="ca-ES" sz="1400" dirty="0" smtClean="0"/>
              <a:t> </a:t>
            </a:r>
            <a:r>
              <a:rPr lang="ca-ES" altLang="ca-ES" sz="1400" dirty="0" err="1" smtClean="0"/>
              <a:t>ácido</a:t>
            </a:r>
            <a:r>
              <a:rPr lang="ca-ES" altLang="ca-ES" sz="1400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ca-ES" altLang="ca-ES" sz="1400" dirty="0" err="1" smtClean="0"/>
              <a:t>Potenciales</a:t>
            </a:r>
            <a:r>
              <a:rPr lang="ca-ES" altLang="ca-ES" sz="1400" dirty="0" smtClean="0"/>
              <a:t> complicacions.</a:t>
            </a:r>
          </a:p>
          <a:p>
            <a:pPr>
              <a:lnSpc>
                <a:spcPct val="120000"/>
              </a:lnSpc>
            </a:pPr>
            <a:r>
              <a:rPr lang="ca-ES" altLang="ca-ES" sz="1400" b="1" dirty="0" err="1" smtClean="0"/>
              <a:t>Diagnóstico</a:t>
            </a:r>
            <a:r>
              <a:rPr lang="ca-ES" altLang="ca-ES" sz="1400" b="1" dirty="0" smtClean="0"/>
              <a:t> </a:t>
            </a:r>
            <a:r>
              <a:rPr lang="ca-ES" altLang="ca-ES" sz="1400" b="1" dirty="0" err="1" smtClean="0"/>
              <a:t>clínico</a:t>
            </a:r>
            <a:r>
              <a:rPr lang="ca-ES" altLang="ca-ES" sz="1400" dirty="0" smtClean="0"/>
              <a:t>. </a:t>
            </a:r>
          </a:p>
          <a:p>
            <a:pPr lvl="1">
              <a:lnSpc>
                <a:spcPct val="120000"/>
              </a:lnSpc>
            </a:pPr>
            <a:r>
              <a:rPr lang="ca-ES" altLang="ca-ES" sz="1400" dirty="0" err="1" smtClean="0"/>
              <a:t>Papel</a:t>
            </a:r>
            <a:r>
              <a:rPr lang="ca-ES" altLang="ca-ES" sz="1400" dirty="0" smtClean="0"/>
              <a:t> </a:t>
            </a:r>
            <a:r>
              <a:rPr lang="ca-ES" altLang="ca-ES" sz="1400" dirty="0" err="1" smtClean="0"/>
              <a:t>endoscopia</a:t>
            </a:r>
            <a:r>
              <a:rPr lang="ca-ES" altLang="ca-ES" sz="1400" dirty="0" smtClean="0"/>
              <a:t> y </a:t>
            </a:r>
            <a:r>
              <a:rPr lang="ca-ES" altLang="ca-ES" sz="1400" dirty="0" err="1" smtClean="0"/>
              <a:t>otras</a:t>
            </a:r>
            <a:r>
              <a:rPr lang="ca-ES" altLang="ca-ES" sz="1400" dirty="0" smtClean="0"/>
              <a:t> </a:t>
            </a:r>
            <a:r>
              <a:rPr lang="ca-ES" altLang="ca-ES" sz="1400" dirty="0" err="1" smtClean="0"/>
              <a:t>exploraciones</a:t>
            </a:r>
            <a:r>
              <a:rPr lang="ca-ES" altLang="ca-ES" sz="1400" dirty="0" smtClean="0"/>
              <a:t>. </a:t>
            </a:r>
            <a:r>
              <a:rPr lang="ca-ES" altLang="ca-ES" sz="1400" dirty="0" err="1" smtClean="0"/>
              <a:t>Criterios</a:t>
            </a:r>
            <a:r>
              <a:rPr lang="ca-ES" altLang="ca-ES" sz="1400" dirty="0" smtClean="0"/>
              <a:t> de </a:t>
            </a:r>
            <a:r>
              <a:rPr lang="ca-ES" altLang="ca-ES" sz="1400" dirty="0" err="1" smtClean="0"/>
              <a:t>derivación</a:t>
            </a:r>
            <a:r>
              <a:rPr lang="ca-ES" altLang="ca-ES" sz="1400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ca-ES" altLang="ca-ES" sz="1400" dirty="0" err="1" smtClean="0"/>
              <a:t>Fenotipos</a:t>
            </a:r>
            <a:r>
              <a:rPr lang="ca-ES" altLang="ca-ES" sz="1400" dirty="0" smtClean="0"/>
              <a:t> de ERGE. </a:t>
            </a:r>
            <a:r>
              <a:rPr lang="ca-ES" altLang="ca-ES" sz="1400" dirty="0" err="1" smtClean="0"/>
              <a:t>Hipersensibilidad</a:t>
            </a:r>
            <a:r>
              <a:rPr lang="ca-ES" altLang="ca-ES" sz="1400" dirty="0" smtClean="0"/>
              <a:t> </a:t>
            </a:r>
            <a:r>
              <a:rPr lang="ca-ES" altLang="ca-ES" sz="1400" dirty="0" err="1" smtClean="0"/>
              <a:t>esofágica</a:t>
            </a:r>
            <a:r>
              <a:rPr lang="ca-ES" altLang="ca-ES" sz="1400" dirty="0" smtClean="0"/>
              <a:t>. </a:t>
            </a:r>
            <a:endParaRPr lang="ca-ES" altLang="ca-ES" sz="1400" dirty="0"/>
          </a:p>
          <a:p>
            <a:pPr>
              <a:lnSpc>
                <a:spcPct val="120000"/>
              </a:lnSpc>
            </a:pPr>
            <a:r>
              <a:rPr lang="ca-ES" altLang="ca-ES" sz="1400" b="1" dirty="0"/>
              <a:t>IBP no </a:t>
            </a:r>
            <a:r>
              <a:rPr lang="ca-ES" altLang="ca-ES" sz="1400" b="1" dirty="0" err="1"/>
              <a:t>siempre</a:t>
            </a:r>
            <a:r>
              <a:rPr lang="ca-ES" altLang="ca-ES" sz="1400" b="1" dirty="0"/>
              <a:t> </a:t>
            </a:r>
            <a:r>
              <a:rPr lang="ca-ES" altLang="ca-ES" sz="1400" b="1" dirty="0" err="1" smtClean="0"/>
              <a:t>respuesta</a:t>
            </a:r>
            <a:r>
              <a:rPr lang="ca-ES" altLang="ca-ES" sz="1400" b="1" dirty="0"/>
              <a:t>.</a:t>
            </a:r>
            <a:endParaRPr lang="ca-ES" altLang="ca-ES" sz="1400" b="1" dirty="0" smtClean="0"/>
          </a:p>
          <a:p>
            <a:pPr lvl="1">
              <a:lnSpc>
                <a:spcPct val="120000"/>
              </a:lnSpc>
            </a:pPr>
            <a:r>
              <a:rPr lang="ca-ES" altLang="ca-ES" sz="1400" dirty="0" err="1"/>
              <a:t>R</a:t>
            </a:r>
            <a:r>
              <a:rPr lang="ca-ES" altLang="ca-ES" sz="1400" dirty="0" err="1" smtClean="0"/>
              <a:t>eflujo</a:t>
            </a:r>
            <a:r>
              <a:rPr lang="ca-ES" altLang="ca-ES" sz="1400" dirty="0" smtClean="0"/>
              <a:t> </a:t>
            </a:r>
            <a:r>
              <a:rPr lang="ca-ES" altLang="ca-ES" sz="1400" dirty="0"/>
              <a:t>no </a:t>
            </a:r>
            <a:r>
              <a:rPr lang="ca-ES" altLang="ca-ES" sz="1400" dirty="0" err="1" smtClean="0"/>
              <a:t>ácido</a:t>
            </a:r>
            <a:r>
              <a:rPr lang="ca-ES" altLang="ca-ES" sz="1400" dirty="0" smtClean="0"/>
              <a:t>.</a:t>
            </a:r>
            <a:endParaRPr lang="ca-ES" altLang="ca-ES" sz="1400" dirty="0"/>
          </a:p>
          <a:p>
            <a:pPr lvl="1">
              <a:lnSpc>
                <a:spcPct val="120000"/>
              </a:lnSpc>
            </a:pPr>
            <a:r>
              <a:rPr lang="ca-ES" altLang="ca-ES" sz="1400" dirty="0" err="1"/>
              <a:t>Papel</a:t>
            </a:r>
            <a:r>
              <a:rPr lang="ca-ES" altLang="ca-ES" sz="1400" dirty="0"/>
              <a:t> </a:t>
            </a:r>
            <a:r>
              <a:rPr lang="ca-ES" altLang="ca-ES" sz="1400" dirty="0" smtClean="0"/>
              <a:t>de los IBP en la ERGE y </a:t>
            </a:r>
            <a:r>
              <a:rPr lang="ca-ES" altLang="ca-ES" sz="1400" dirty="0" err="1" smtClean="0"/>
              <a:t>otros</a:t>
            </a:r>
            <a:r>
              <a:rPr lang="ca-ES" altLang="ca-ES" sz="1400" dirty="0" smtClean="0"/>
              <a:t> </a:t>
            </a:r>
            <a:r>
              <a:rPr lang="ca-ES" altLang="ca-ES" sz="1400" dirty="0" err="1" smtClean="0"/>
              <a:t>fármacos</a:t>
            </a:r>
            <a:r>
              <a:rPr lang="ca-ES" altLang="ca-ES" sz="1400" dirty="0" smtClean="0"/>
              <a:t>.</a:t>
            </a:r>
            <a:endParaRPr lang="ca-ES" altLang="ca-ES" sz="1400" dirty="0"/>
          </a:p>
          <a:p>
            <a:pPr>
              <a:lnSpc>
                <a:spcPct val="120000"/>
              </a:lnSpc>
            </a:pPr>
            <a:r>
              <a:rPr lang="ca-ES" altLang="ca-ES" sz="1400" b="1" dirty="0" err="1"/>
              <a:t>Papel</a:t>
            </a:r>
            <a:r>
              <a:rPr lang="ca-ES" altLang="ca-ES" sz="1400" b="1" dirty="0"/>
              <a:t> </a:t>
            </a:r>
            <a:r>
              <a:rPr lang="ca-ES" altLang="ca-ES" sz="1400" b="1" dirty="0" smtClean="0"/>
              <a:t>alginato.</a:t>
            </a:r>
            <a:endParaRPr lang="ca-ES" altLang="ca-ES" sz="1400" b="1" dirty="0"/>
          </a:p>
          <a:p>
            <a:pPr lvl="1">
              <a:lnSpc>
                <a:spcPct val="120000"/>
              </a:lnSpc>
            </a:pPr>
            <a:r>
              <a:rPr lang="ca-ES" altLang="ca-ES" sz="1400" dirty="0" err="1"/>
              <a:t>Sólo</a:t>
            </a:r>
            <a:r>
              <a:rPr lang="ca-ES" altLang="ca-ES" sz="1400" dirty="0"/>
              <a:t> o </a:t>
            </a:r>
            <a:r>
              <a:rPr lang="ca-ES" altLang="ca-ES" sz="1400" dirty="0" err="1"/>
              <a:t>asociado</a:t>
            </a:r>
            <a:r>
              <a:rPr lang="ca-ES" altLang="ca-ES" sz="1400" dirty="0"/>
              <a:t> ( </a:t>
            </a:r>
            <a:r>
              <a:rPr lang="ca-ES" altLang="ca-ES" sz="1400" dirty="0" err="1"/>
              <a:t>antiácido</a:t>
            </a:r>
            <a:r>
              <a:rPr lang="ca-ES" altLang="ca-ES" sz="1400" dirty="0"/>
              <a:t> o IBP</a:t>
            </a:r>
            <a:r>
              <a:rPr lang="ca-ES" altLang="ca-ES" sz="1400" dirty="0" smtClean="0"/>
              <a:t>).</a:t>
            </a:r>
            <a:endParaRPr lang="ca-ES" altLang="ca-ES" sz="1400" dirty="0"/>
          </a:p>
          <a:p>
            <a:pPr lvl="1">
              <a:lnSpc>
                <a:spcPct val="120000"/>
              </a:lnSpc>
            </a:pPr>
            <a:r>
              <a:rPr lang="ca-ES" altLang="ca-ES" sz="1400" dirty="0"/>
              <a:t>Seguridad </a:t>
            </a:r>
            <a:r>
              <a:rPr lang="ca-ES" altLang="ca-ES" sz="1400" dirty="0" smtClean="0"/>
              <a:t>(no </a:t>
            </a:r>
            <a:r>
              <a:rPr lang="ca-ES" altLang="ca-ES" sz="1400" dirty="0" err="1"/>
              <a:t>absorción</a:t>
            </a:r>
            <a:r>
              <a:rPr lang="ca-ES" altLang="ca-ES" sz="1400" dirty="0"/>
              <a:t>)  y </a:t>
            </a:r>
            <a:r>
              <a:rPr lang="ca-ES" altLang="ca-ES" sz="1400" dirty="0" err="1" smtClean="0"/>
              <a:t>tolerabilidad</a:t>
            </a:r>
            <a:r>
              <a:rPr lang="ca-ES" altLang="ca-ES" sz="1400" dirty="0"/>
              <a:t>.</a:t>
            </a:r>
          </a:p>
          <a:p>
            <a:pPr lvl="1">
              <a:lnSpc>
                <a:spcPct val="120000"/>
              </a:lnSpc>
            </a:pPr>
            <a:r>
              <a:rPr lang="ca-ES" altLang="ca-ES" sz="1400" dirty="0"/>
              <a:t>ERGE de la </a:t>
            </a:r>
            <a:r>
              <a:rPr lang="ca-ES" altLang="ca-ES" sz="1400" dirty="0" err="1" smtClean="0"/>
              <a:t>embarazada</a:t>
            </a:r>
            <a:r>
              <a:rPr lang="ca-ES" altLang="ca-ES" sz="14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ca-ES" altLang="ca-ES" sz="1400" b="1" dirty="0" smtClean="0"/>
              <a:t>ERGE y </a:t>
            </a:r>
            <a:r>
              <a:rPr lang="ca-ES" altLang="ca-ES" sz="1400" b="1" dirty="0" err="1" smtClean="0"/>
              <a:t>epitelio</a:t>
            </a:r>
            <a:r>
              <a:rPr lang="ca-ES" altLang="ca-ES" sz="1400" b="1" dirty="0" smtClean="0"/>
              <a:t> </a:t>
            </a:r>
            <a:r>
              <a:rPr lang="ca-ES" altLang="ca-ES" sz="1400" b="1" dirty="0" err="1" smtClean="0"/>
              <a:t>esofágico</a:t>
            </a:r>
            <a:r>
              <a:rPr lang="ca-ES" altLang="ca-ES" sz="1400" b="1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ca-ES" altLang="ca-ES" sz="1400" dirty="0" err="1" smtClean="0"/>
              <a:t>Papel</a:t>
            </a:r>
            <a:r>
              <a:rPr lang="ca-ES" altLang="ca-ES" sz="1400" dirty="0" smtClean="0"/>
              <a:t> de </a:t>
            </a:r>
            <a:r>
              <a:rPr lang="ca-ES" altLang="ca-ES" sz="1400" dirty="0" err="1" smtClean="0"/>
              <a:t>nuevos</a:t>
            </a:r>
            <a:r>
              <a:rPr lang="ca-ES" altLang="ca-ES" sz="1400" dirty="0" smtClean="0"/>
              <a:t> </a:t>
            </a:r>
            <a:r>
              <a:rPr lang="ca-ES" altLang="ca-ES" sz="1400" dirty="0" err="1" smtClean="0"/>
              <a:t>fármacos</a:t>
            </a:r>
            <a:r>
              <a:rPr lang="ca-ES" altLang="ca-ES" sz="1400" dirty="0" smtClean="0"/>
              <a:t> reparadores.</a:t>
            </a:r>
            <a:endParaRPr lang="ca-ES" altLang="ca-ES" sz="1400" dirty="0"/>
          </a:p>
          <a:p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21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ES" altLang="ca-ES" b="1" dirty="0" smtClean="0">
                <a:ea typeface="ＭＳ Ｐゴシック" pitchFamily="34" charset="-128"/>
                <a:cs typeface="Arial" charset="0"/>
              </a:rPr>
              <a:t>Hernia </a:t>
            </a:r>
            <a:r>
              <a:rPr lang="es-ES" altLang="ca-ES" b="1" dirty="0">
                <a:ea typeface="ＭＳ Ｐゴシック" pitchFamily="34" charset="-128"/>
                <a:cs typeface="Arial" charset="0"/>
              </a:rPr>
              <a:t>de </a:t>
            </a:r>
            <a:r>
              <a:rPr lang="es-ES" altLang="ca-ES" b="1" dirty="0" smtClean="0">
                <a:ea typeface="ＭＳ Ｐゴシック" pitchFamily="34" charset="-128"/>
                <a:cs typeface="Arial" charset="0"/>
              </a:rPr>
              <a:t>hiato.</a:t>
            </a:r>
            <a:endParaRPr lang="es-ES" altLang="ca-ES" b="1" dirty="0">
              <a:ea typeface="ＭＳ Ｐゴシック" pitchFamily="34" charset="-128"/>
              <a:cs typeface="Arial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altLang="ca-ES" b="1" dirty="0">
                <a:ea typeface="ＭＳ Ｐゴシック" pitchFamily="34" charset="-128"/>
                <a:cs typeface="Arial" charset="0"/>
              </a:rPr>
              <a:t>Reflujo </a:t>
            </a:r>
            <a:r>
              <a:rPr lang="es-ES" altLang="ca-ES" b="1" dirty="0" smtClean="0">
                <a:ea typeface="ＭＳ Ｐゴシック" pitchFamily="34" charset="-128"/>
                <a:cs typeface="Arial" charset="0"/>
              </a:rPr>
              <a:t>gastroesofágico.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altLang="ca-ES" b="1" dirty="0" smtClean="0">
                <a:ea typeface="ＭＳ Ｐゴシック" pitchFamily="34" charset="-128"/>
                <a:cs typeface="Arial" charset="0"/>
              </a:rPr>
              <a:t>Dispepsia.</a:t>
            </a:r>
            <a:endParaRPr lang="es-ES" altLang="ca-ES" b="1" dirty="0">
              <a:ea typeface="ＭＳ Ｐゴシック" pitchFamily="34" charset="-128"/>
              <a:cs typeface="Arial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altLang="ca-ES" b="1" dirty="0" smtClean="0">
                <a:ea typeface="ＭＳ Ｐゴシック" pitchFamily="34" charset="-128"/>
                <a:cs typeface="Arial" charset="0"/>
              </a:rPr>
              <a:t>Esofagitis.</a:t>
            </a:r>
            <a:endParaRPr lang="es-ES" altLang="ca-ES" b="1" dirty="0">
              <a:ea typeface="ＭＳ Ｐゴシック" pitchFamily="34" charset="-128"/>
              <a:cs typeface="Arial" charset="0"/>
            </a:endParaRPr>
          </a:p>
          <a:p>
            <a:endParaRPr lang="ca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 smtClean="0"/>
              <a:t>¿Cuál </a:t>
            </a:r>
            <a:r>
              <a:rPr lang="es-ES" dirty="0"/>
              <a:t>sería el diagnóstico más probable del caso </a:t>
            </a:r>
            <a:r>
              <a:rPr lang="es-ES" dirty="0" smtClean="0"/>
              <a:t>descrito?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Pregunta 1 </a:t>
            </a:r>
          </a:p>
        </p:txBody>
      </p:sp>
    </p:spTree>
    <p:extLst>
      <p:ext uri="{BB962C8B-B14F-4D97-AF65-F5344CB8AC3E}">
        <p14:creationId xmlns:p14="http://schemas.microsoft.com/office/powerpoint/2010/main" val="361873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s-ES" altLang="ca-ES" dirty="0" smtClean="0">
                <a:ea typeface="ＭＳ Ｐゴシック" pitchFamily="34" charset="-128"/>
              </a:rPr>
              <a:t>«</a:t>
            </a:r>
            <a:r>
              <a:rPr lang="ca-ES" altLang="ca-ES" b="1" dirty="0" smtClean="0">
                <a:ea typeface="ＭＳ Ｐゴシック" pitchFamily="34" charset="-128"/>
              </a:rPr>
              <a:t>                        </a:t>
            </a:r>
            <a:endParaRPr lang="ca-ES" altLang="ca-ES" b="1" dirty="0">
              <a:ea typeface="ＭＳ Ｐゴシック" pitchFamily="34" charset="-128"/>
            </a:endParaRPr>
          </a:p>
          <a:p>
            <a:pPr marL="457200" lvl="1" indent="0">
              <a:buFont typeface="Arial" charset="0"/>
              <a:buNone/>
            </a:pPr>
            <a:r>
              <a:rPr lang="ca-ES" altLang="ca-ES" b="1" dirty="0">
                <a:ea typeface="ＭＳ Ｐゴシック" pitchFamily="34" charset="-128"/>
              </a:rPr>
              <a:t>				</a:t>
            </a:r>
            <a:endParaRPr lang="ca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Definición ERGE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343472" y="2189182"/>
            <a:ext cx="964907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/>
              <a:t>Condición que aparece cuando el reflujo del contenido del estómago hacia el esófago, la cavidad oral (incluyendo la laringe) o el pulmón produce síntomas molestos y/o </a:t>
            </a:r>
            <a:r>
              <a:rPr lang="es-ES" sz="2800" b="1" dirty="0" smtClean="0"/>
              <a:t>complicaciones.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9270420" y="5888305"/>
            <a:ext cx="2658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i="1" dirty="0">
                <a:solidFill>
                  <a:schemeClr val="bg1">
                    <a:lumMod val="50000"/>
                  </a:schemeClr>
                </a:solidFill>
              </a:rPr>
              <a:t>	Consenso Montreal 2006</a:t>
            </a:r>
          </a:p>
        </p:txBody>
      </p:sp>
    </p:spTree>
    <p:extLst>
      <p:ext uri="{BB962C8B-B14F-4D97-AF65-F5344CB8AC3E}">
        <p14:creationId xmlns:p14="http://schemas.microsoft.com/office/powerpoint/2010/main" val="74577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Síndrome típico de la ERGE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-240704" y="1717296"/>
            <a:ext cx="11582400" cy="4592024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Pirosis.</a:t>
            </a:r>
          </a:p>
          <a:p>
            <a:pPr lvl="1"/>
            <a:r>
              <a:rPr lang="es-ES" sz="2400" dirty="0" smtClean="0"/>
              <a:t>Sensación de ardor o quemazón en el área </a:t>
            </a:r>
            <a:r>
              <a:rPr lang="es-ES" sz="2400" dirty="0" err="1" smtClean="0"/>
              <a:t>retroesternal</a:t>
            </a:r>
            <a:r>
              <a:rPr lang="es-ES" sz="2400" dirty="0" smtClean="0"/>
              <a:t> y suele ser más frecuente después de la ingesta.</a:t>
            </a:r>
          </a:p>
          <a:p>
            <a:r>
              <a:rPr lang="es-ES" sz="2800" b="1" dirty="0" smtClean="0"/>
              <a:t>Regurgitación.</a:t>
            </a:r>
          </a:p>
          <a:p>
            <a:pPr lvl="1"/>
            <a:r>
              <a:rPr lang="es-ES" sz="2400" dirty="0" smtClean="0"/>
              <a:t>Es la sensación de retorno del contenido gástrico a la </a:t>
            </a:r>
            <a:r>
              <a:rPr lang="es-ES" sz="2400" dirty="0" err="1" smtClean="0"/>
              <a:t>hipofaringe</a:t>
            </a:r>
            <a:r>
              <a:rPr lang="es-ES" sz="2400" dirty="0" smtClean="0"/>
              <a:t> y a la boca sin náuseas.</a:t>
            </a:r>
            <a:endParaRPr lang="es-ES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74197" y="5589240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Documento Clínico. Enfermedad por Reflujo Gastroesofágico. Barcelona: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</a:rPr>
              <a:t>semFYC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; 2014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310" y="980728"/>
            <a:ext cx="1701297" cy="202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8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Prevalencia de la ERGE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600" y="916097"/>
            <a:ext cx="7431087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3E0CCEFF-F69F-40FA-BB56-42E0F057B681}" vid="{B7E05B0C-E15F-408B-BFF6-DB1A5671A9BF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3044</Words>
  <Application>Microsoft Office PowerPoint</Application>
  <PresentationFormat>Panorámica</PresentationFormat>
  <Paragraphs>347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7" baseType="lpstr">
      <vt:lpstr>ＭＳ Ｐゴシック</vt:lpstr>
      <vt:lpstr>Arial</vt:lpstr>
      <vt:lpstr>Calibri</vt:lpstr>
      <vt:lpstr>Times New Roman</vt:lpstr>
      <vt:lpstr>Wingdings</vt:lpstr>
      <vt:lpstr>Wingdings 2</vt:lpstr>
      <vt:lpstr>1_Tema de Office</vt:lpstr>
      <vt:lpstr>Controversias en el manejo de la ERGE. Aproximación práctica desde la AP.</vt:lpstr>
      <vt:lpstr>Objetivos</vt:lpstr>
      <vt:lpstr>Caso clínico 1 “Dr.  Ya no puedo más… necesito que me mire el estómago“</vt:lpstr>
      <vt:lpstr>Situación clínica </vt:lpstr>
      <vt:lpstr>Exploración física</vt:lpstr>
      <vt:lpstr>Pregunta 1 </vt:lpstr>
      <vt:lpstr>Definición ERGE</vt:lpstr>
      <vt:lpstr>Síndrome típico de la ERGE</vt:lpstr>
      <vt:lpstr>Prevalencia de la ERGE</vt:lpstr>
      <vt:lpstr>Otros síntomas digestivos en la ERGE (I)</vt:lpstr>
      <vt:lpstr>Otros síntomas digestivos en la ERGE (II)</vt:lpstr>
      <vt:lpstr>Síntomas extradigestivos ERGE</vt:lpstr>
      <vt:lpstr>Clasificación ERGE según síndromes</vt:lpstr>
      <vt:lpstr>Factores asociados a ERGE: aspectos de estilo de vida</vt:lpstr>
      <vt:lpstr>Efecto de diversas variables en la pirosis</vt:lpstr>
      <vt:lpstr>Pregunta 2</vt:lpstr>
      <vt:lpstr>Beneficio de los IBP en la ERGE</vt:lpstr>
      <vt:lpstr>Pregunta 3</vt:lpstr>
      <vt:lpstr>Efecto de cambios de dosis o tipo de IBP en pacientes no respondedores</vt:lpstr>
      <vt:lpstr>Cuando tomar el IBP en la ERGE</vt:lpstr>
      <vt:lpstr>Algoritmo del manejo de la ERGE en AP</vt:lpstr>
      <vt:lpstr>Los IBP en el tratamiento de la ERGE </vt:lpstr>
      <vt:lpstr>Otros fármacos en la ERGE: alginatos y antiácidos</vt:lpstr>
      <vt:lpstr>Otros fármacos en la ERGE: anti H2</vt:lpstr>
      <vt:lpstr>Otros preparados en la ERGE: reparar el esófago </vt:lpstr>
      <vt:lpstr>Evolución del caso clínico </vt:lpstr>
      <vt:lpstr>Esofagitis según la clasificación de Los Ángeles</vt:lpstr>
      <vt:lpstr>Esofagitis según la clasificación de Savary-Miller </vt:lpstr>
      <vt:lpstr>Pregunta 4</vt:lpstr>
      <vt:lpstr>ERGE y fisiopatología</vt:lpstr>
      <vt:lpstr>Novedad fisiopatológica en ERGE: el bolsillo ácido</vt:lpstr>
      <vt:lpstr>Bolsillo ácido (acid pocket): su evidencia </vt:lpstr>
      <vt:lpstr>Bolsillo ácido y hernia de hiato: evidencias de imagen </vt:lpstr>
      <vt:lpstr>Mecanismo de acción del alginato</vt:lpstr>
      <vt:lpstr>Alginato asociado a IBP</vt:lpstr>
      <vt:lpstr>Alginato + antiácido asociado a IBP</vt:lpstr>
      <vt:lpstr>Estudio de la pirosis </vt:lpstr>
      <vt:lpstr>Endoscopia por ERGE en AP </vt:lpstr>
      <vt:lpstr>Síntomas y reflujo no siempre coinciden</vt:lpstr>
      <vt:lpstr>Pirosis fisiológica y patológica: fenotipos</vt:lpstr>
      <vt:lpstr> Tratamiento del esógafo hipersensible o irritable </vt:lpstr>
      <vt:lpstr>¿Antidepresivos también en la ERGE? </vt:lpstr>
      <vt:lpstr>Y mientras tanto nuestro paciente...</vt:lpstr>
      <vt:lpstr>Pregunta 5</vt:lpstr>
      <vt:lpstr>Reflujo no ácido en la ERGE: el IBP no siempre funciona Efecto farmacológcio de los IBP en la ERGE</vt:lpstr>
      <vt:lpstr>Pregunta 6</vt:lpstr>
      <vt:lpstr>Fármacos que pueden interferir en la ERGE </vt:lpstr>
      <vt:lpstr>ERGE y sus complicaciones </vt:lpstr>
      <vt:lpstr>Y nuestro paciente...</vt:lpstr>
      <vt:lpstr>Conclusiones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tratar las patologías mas prevalentes de la piel</dc:title>
  <dc:creator>Live Med</dc:creator>
  <cp:lastModifiedBy>Live Med</cp:lastModifiedBy>
  <cp:revision>117</cp:revision>
  <dcterms:created xsi:type="dcterms:W3CDTF">2016-01-21T12:27:52Z</dcterms:created>
  <dcterms:modified xsi:type="dcterms:W3CDTF">2017-03-07T17:50:55Z</dcterms:modified>
</cp:coreProperties>
</file>