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4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5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67" r:id="rId3"/>
    <p:sldId id="264" r:id="rId4"/>
    <p:sldId id="258" r:id="rId5"/>
    <p:sldId id="272" r:id="rId6"/>
    <p:sldId id="278" r:id="rId7"/>
    <p:sldId id="276" r:id="rId8"/>
    <p:sldId id="259" r:id="rId9"/>
    <p:sldId id="281" r:id="rId10"/>
    <p:sldId id="384" r:id="rId11"/>
    <p:sldId id="352" r:id="rId12"/>
    <p:sldId id="280" r:id="rId13"/>
    <p:sldId id="284" r:id="rId14"/>
    <p:sldId id="319" r:id="rId15"/>
    <p:sldId id="354" r:id="rId16"/>
    <p:sldId id="359" r:id="rId17"/>
    <p:sldId id="287" r:id="rId18"/>
    <p:sldId id="382" r:id="rId19"/>
    <p:sldId id="365" r:id="rId20"/>
    <p:sldId id="308" r:id="rId21"/>
    <p:sldId id="358" r:id="rId22"/>
    <p:sldId id="298" r:id="rId23"/>
    <p:sldId id="313" r:id="rId24"/>
    <p:sldId id="387" r:id="rId25"/>
    <p:sldId id="314" r:id="rId26"/>
    <p:sldId id="392" r:id="rId27"/>
    <p:sldId id="393" r:id="rId28"/>
    <p:sldId id="370" r:id="rId29"/>
    <p:sldId id="386" r:id="rId30"/>
    <p:sldId id="388" r:id="rId31"/>
    <p:sldId id="389" r:id="rId32"/>
    <p:sldId id="376" r:id="rId33"/>
    <p:sldId id="374" r:id="rId34"/>
    <p:sldId id="390" r:id="rId35"/>
    <p:sldId id="375" r:id="rId36"/>
    <p:sldId id="391" r:id="rId37"/>
    <p:sldId id="302" r:id="rId38"/>
    <p:sldId id="296" r:id="rId3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86"/>
    <a:srgbClr val="808080"/>
    <a:srgbClr val="FFFFFF"/>
    <a:srgbClr val="ACF40C"/>
    <a:srgbClr val="91EA72"/>
    <a:srgbClr val="4DCF1F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167" autoAdjust="0"/>
  </p:normalViewPr>
  <p:slideViewPr>
    <p:cSldViewPr>
      <p:cViewPr varScale="1">
        <p:scale>
          <a:sx n="66" d="100"/>
          <a:sy n="66" d="100"/>
        </p:scale>
        <p:origin x="81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dirty="0"/>
              <a:t>Francia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resistencia primaria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claritromicina</c:v>
                </c:pt>
                <c:pt idx="1">
                  <c:v>levofloxacino</c:v>
                </c:pt>
                <c:pt idx="2">
                  <c:v>metronidazol</c:v>
                </c:pt>
                <c:pt idx="3">
                  <c:v>tetraciclina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resistencia secundaria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claritromicina</c:v>
                </c:pt>
                <c:pt idx="1">
                  <c:v>levofloxacino</c:v>
                </c:pt>
                <c:pt idx="2">
                  <c:v>metronidazol</c:v>
                </c:pt>
                <c:pt idx="3">
                  <c:v>tetraciclina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73.900000000000006</c:v>
                </c:pt>
                <c:pt idx="1">
                  <c:v>14.8</c:v>
                </c:pt>
                <c:pt idx="2">
                  <c:v>78.3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1623015312"/>
        <c:axId val="-1623020752"/>
      </c:barChart>
      <c:catAx>
        <c:axId val="-16230153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1623020752"/>
        <c:crosses val="autoZero"/>
        <c:auto val="1"/>
        <c:lblAlgn val="ctr"/>
        <c:lblOffset val="100"/>
        <c:noMultiLvlLbl val="0"/>
      </c:catAx>
      <c:valAx>
        <c:axId val="-16230207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-16230153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solidFill>
            <a:schemeClr val="accent1"/>
          </a:solidFill>
        </a:defRPr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2662610468626"/>
          <c:y val="0.21801942861668908"/>
          <c:w val="0.81762571183678245"/>
          <c:h val="0.58278122666687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cat>
            <c:strRef>
              <c:f>Hoja1!$A$2:$A$3</c:f>
              <c:strCache>
                <c:ptCount val="2"/>
                <c:pt idx="0">
                  <c:v>claritromicina</c:v>
                </c:pt>
                <c:pt idx="1">
                  <c:v>metronidazol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17.12</c:v>
                </c:pt>
                <c:pt idx="1">
                  <c:v>43.45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axId val="-1623022384"/>
        <c:axId val="-1623027280"/>
      </c:barChart>
      <c:catAx>
        <c:axId val="-16230223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1623027280"/>
        <c:crosses val="autoZero"/>
        <c:auto val="1"/>
        <c:lblAlgn val="ctr"/>
        <c:lblOffset val="100"/>
        <c:noMultiLvlLbl val="0"/>
      </c:catAx>
      <c:valAx>
        <c:axId val="-16230272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% resistencias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1623022384"/>
        <c:crosses val="autoZero"/>
        <c:crossBetween val="between"/>
      </c:valAx>
    </c:plotArea>
    <c:plotVisOnly val="1"/>
    <c:dispBlanksAs val="gap"/>
    <c:showDLblsOverMax val="0"/>
  </c:chart>
  <c:txPr>
    <a:bodyPr anchor="b" anchorCtr="0"/>
    <a:lstStyle/>
    <a:p>
      <a:pPr>
        <a:defRPr sz="1400"/>
      </a:pPr>
      <a:endParaRPr lang="es-ES"/>
    </a:p>
  </c:txPr>
  <c:externalData r:id="rId1">
    <c:autoUpdate val="0"/>
  </c:externalData>
</c:chartSpace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4F5B43-D4F4-4401-9230-B6633F9B550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E8C6B66-0D8B-4ABA-B66B-5F27006F13E0}">
      <dgm:prSet custT="1"/>
      <dgm:spPr/>
      <dgm:t>
        <a:bodyPr/>
        <a:lstStyle/>
        <a:p>
          <a:pPr rtl="0"/>
          <a:r>
            <a:rPr lang="es-ES" sz="1400" b="1" dirty="0" smtClean="0"/>
            <a:t>Bacteria  Gram negativa</a:t>
          </a:r>
          <a:endParaRPr lang="es-ES" sz="1400" b="1" dirty="0"/>
        </a:p>
      </dgm:t>
    </dgm:pt>
    <dgm:pt modelId="{CD25514B-8FDA-42B4-A6CD-EA5DA5BD6C6F}" type="parTrans" cxnId="{B924D72A-A794-420B-8E0E-F49B12D9B77F}">
      <dgm:prSet/>
      <dgm:spPr/>
      <dgm:t>
        <a:bodyPr/>
        <a:lstStyle/>
        <a:p>
          <a:endParaRPr lang="es-ES" sz="1400" b="1"/>
        </a:p>
      </dgm:t>
    </dgm:pt>
    <dgm:pt modelId="{C694C263-155B-4115-8754-7A7C7BE20EA4}" type="sibTrans" cxnId="{B924D72A-A794-420B-8E0E-F49B12D9B77F}">
      <dgm:prSet custT="1"/>
      <dgm:spPr/>
      <dgm:t>
        <a:bodyPr/>
        <a:lstStyle/>
        <a:p>
          <a:endParaRPr lang="es-ES" sz="1400" b="1"/>
        </a:p>
      </dgm:t>
    </dgm:pt>
    <dgm:pt modelId="{43D995FF-DEA1-4453-A07F-8175C6F292C3}">
      <dgm:prSet custT="1"/>
      <dgm:spPr/>
      <dgm:t>
        <a:bodyPr/>
        <a:lstStyle/>
        <a:p>
          <a:pPr rtl="0"/>
          <a:r>
            <a:rPr lang="es-ES" sz="1400" b="1" dirty="0" smtClean="0"/>
            <a:t>Capacidad de adaptación a medios inhóspitos</a:t>
          </a:r>
          <a:endParaRPr lang="es-ES" sz="1400" b="1" dirty="0"/>
        </a:p>
      </dgm:t>
    </dgm:pt>
    <dgm:pt modelId="{0EF9A53C-90B7-4A36-9259-D4FFC56DC357}" type="parTrans" cxnId="{399C24ED-C2E7-4B4E-9F13-AC70D6736A80}">
      <dgm:prSet/>
      <dgm:spPr/>
      <dgm:t>
        <a:bodyPr/>
        <a:lstStyle/>
        <a:p>
          <a:endParaRPr lang="es-ES" sz="1400" b="1"/>
        </a:p>
      </dgm:t>
    </dgm:pt>
    <dgm:pt modelId="{A2C576DF-AF7B-4214-941A-21B5B5E7B12F}" type="sibTrans" cxnId="{399C24ED-C2E7-4B4E-9F13-AC70D6736A80}">
      <dgm:prSet custT="1"/>
      <dgm:spPr/>
      <dgm:t>
        <a:bodyPr/>
        <a:lstStyle/>
        <a:p>
          <a:endParaRPr lang="es-ES" sz="1400" b="1"/>
        </a:p>
      </dgm:t>
    </dgm:pt>
    <dgm:pt modelId="{8FA04146-D332-452B-A5E1-A03353C90080}">
      <dgm:prSet custT="1"/>
      <dgm:spPr/>
      <dgm:t>
        <a:bodyPr/>
        <a:lstStyle/>
        <a:p>
          <a:pPr rtl="0"/>
          <a:r>
            <a:rPr lang="es-ES" sz="1400" b="1" dirty="0" err="1" smtClean="0"/>
            <a:t>Microaerofila</a:t>
          </a:r>
          <a:r>
            <a:rPr lang="es-ES" sz="1400" b="1" dirty="0" smtClean="0"/>
            <a:t> </a:t>
          </a:r>
          <a:endParaRPr lang="es-ES" sz="1400" b="1" dirty="0"/>
        </a:p>
      </dgm:t>
    </dgm:pt>
    <dgm:pt modelId="{56F14E63-F961-4565-B3D0-7EF86056077D}" type="parTrans" cxnId="{0AFA31C8-1342-4360-83F6-C473A1AC7A9F}">
      <dgm:prSet/>
      <dgm:spPr/>
      <dgm:t>
        <a:bodyPr/>
        <a:lstStyle/>
        <a:p>
          <a:endParaRPr lang="es-ES" sz="1400" b="1"/>
        </a:p>
      </dgm:t>
    </dgm:pt>
    <dgm:pt modelId="{D7A2E1A9-27E7-4A50-91D1-18F93440EC32}" type="sibTrans" cxnId="{0AFA31C8-1342-4360-83F6-C473A1AC7A9F}">
      <dgm:prSet custT="1"/>
      <dgm:spPr/>
      <dgm:t>
        <a:bodyPr/>
        <a:lstStyle/>
        <a:p>
          <a:endParaRPr lang="es-ES" sz="1400" b="1"/>
        </a:p>
      </dgm:t>
    </dgm:pt>
    <dgm:pt modelId="{ED8F05C6-C60C-4CF8-B92B-BFA1D0E53AF6}">
      <dgm:prSet custT="1"/>
      <dgm:spPr/>
      <dgm:t>
        <a:bodyPr/>
        <a:lstStyle/>
        <a:p>
          <a:pPr rtl="0"/>
          <a:r>
            <a:rPr lang="es-ES" sz="1400" b="1" smtClean="0"/>
            <a:t>2-6  flagelos</a:t>
          </a:r>
          <a:endParaRPr lang="es-ES" sz="1400" b="1"/>
        </a:p>
      </dgm:t>
    </dgm:pt>
    <dgm:pt modelId="{D3D47DE5-00AE-4BA7-9A28-F65F4D04A374}" type="parTrans" cxnId="{523F6FB1-CAAE-4DA0-BDC5-224363C717F2}">
      <dgm:prSet/>
      <dgm:spPr/>
      <dgm:t>
        <a:bodyPr/>
        <a:lstStyle/>
        <a:p>
          <a:endParaRPr lang="es-ES" sz="1400" b="1"/>
        </a:p>
      </dgm:t>
    </dgm:pt>
    <dgm:pt modelId="{770415C0-6CA7-46E2-989C-6B69F9214CE9}" type="sibTrans" cxnId="{523F6FB1-CAAE-4DA0-BDC5-224363C717F2}">
      <dgm:prSet custT="1"/>
      <dgm:spPr/>
      <dgm:t>
        <a:bodyPr/>
        <a:lstStyle/>
        <a:p>
          <a:endParaRPr lang="es-ES" sz="1400" b="1"/>
        </a:p>
      </dgm:t>
    </dgm:pt>
    <dgm:pt modelId="{26E32B26-6FB9-4E64-A699-DD9EF5FD7EC0}">
      <dgm:prSet custT="1"/>
      <dgm:spPr/>
      <dgm:t>
        <a:bodyPr/>
        <a:lstStyle/>
        <a:p>
          <a:pPr rtl="0"/>
          <a:r>
            <a:rPr lang="es-ES" sz="1400" b="1" smtClean="0"/>
            <a:t>1 micra de ancho y 3 micras de largo</a:t>
          </a:r>
          <a:endParaRPr lang="es-ES" sz="1400" b="1"/>
        </a:p>
      </dgm:t>
    </dgm:pt>
    <dgm:pt modelId="{68ECB79A-9A09-44D6-8F6E-C6E795833722}" type="parTrans" cxnId="{ACD261FC-6AF6-42A3-A940-50A9075658A7}">
      <dgm:prSet/>
      <dgm:spPr/>
      <dgm:t>
        <a:bodyPr/>
        <a:lstStyle/>
        <a:p>
          <a:endParaRPr lang="es-ES" sz="1400" b="1"/>
        </a:p>
      </dgm:t>
    </dgm:pt>
    <dgm:pt modelId="{3F3B914C-C592-4175-B8BB-E962DFBF026E}" type="sibTrans" cxnId="{ACD261FC-6AF6-42A3-A940-50A9075658A7}">
      <dgm:prSet custT="1"/>
      <dgm:spPr/>
      <dgm:t>
        <a:bodyPr/>
        <a:lstStyle/>
        <a:p>
          <a:endParaRPr lang="es-ES" sz="1400" b="1"/>
        </a:p>
      </dgm:t>
    </dgm:pt>
    <dgm:pt modelId="{8C173346-0CF7-46D6-BF06-E0CCC19720B6}">
      <dgm:prSet custT="1"/>
      <dgm:spPr/>
      <dgm:t>
        <a:bodyPr/>
        <a:lstStyle/>
        <a:p>
          <a:pPr rtl="0"/>
          <a:r>
            <a:rPr lang="es-ES" sz="1400" b="1" dirty="0" smtClean="0"/>
            <a:t>Morfología en espiral en forma de sacacorchos</a:t>
          </a:r>
          <a:endParaRPr lang="es-ES" sz="1400" b="1" dirty="0"/>
        </a:p>
      </dgm:t>
    </dgm:pt>
    <dgm:pt modelId="{75B2466F-E70C-4CC4-9643-4F4215CEFDEE}" type="parTrans" cxnId="{B89E290F-DB97-4036-9002-DBFFBEC353B4}">
      <dgm:prSet/>
      <dgm:spPr/>
      <dgm:t>
        <a:bodyPr/>
        <a:lstStyle/>
        <a:p>
          <a:endParaRPr lang="es-ES" sz="1400" b="1"/>
        </a:p>
      </dgm:t>
    </dgm:pt>
    <dgm:pt modelId="{96F9799E-054B-4BAE-A8CF-31EED1E1C6CC}" type="sibTrans" cxnId="{B89E290F-DB97-4036-9002-DBFFBEC353B4}">
      <dgm:prSet custT="1"/>
      <dgm:spPr/>
      <dgm:t>
        <a:bodyPr/>
        <a:lstStyle/>
        <a:p>
          <a:endParaRPr lang="es-ES" sz="1400" b="1"/>
        </a:p>
      </dgm:t>
    </dgm:pt>
    <dgm:pt modelId="{88079697-0899-4364-BF43-AB5EC1604FA6}" type="pres">
      <dgm:prSet presAssocID="{8E4F5B43-D4F4-4401-9230-B6633F9B550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868E519-943A-4CDF-A20E-2B17FD20F4F1}" type="pres">
      <dgm:prSet presAssocID="{AE8C6B66-0D8B-4ABA-B66B-5F27006F13E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F13B80-0453-4D23-99A6-E3E7B352F6A9}" type="pres">
      <dgm:prSet presAssocID="{C694C263-155B-4115-8754-7A7C7BE20EA4}" presName="sibTrans" presStyleLbl="sibTrans2D1" presStyleIdx="0" presStyleCnt="6"/>
      <dgm:spPr/>
      <dgm:t>
        <a:bodyPr/>
        <a:lstStyle/>
        <a:p>
          <a:endParaRPr lang="es-ES"/>
        </a:p>
      </dgm:t>
    </dgm:pt>
    <dgm:pt modelId="{B4A06C2B-1748-4059-929F-74D384D6D518}" type="pres">
      <dgm:prSet presAssocID="{C694C263-155B-4115-8754-7A7C7BE20EA4}" presName="connectorText" presStyleLbl="sibTrans2D1" presStyleIdx="0" presStyleCnt="6"/>
      <dgm:spPr/>
      <dgm:t>
        <a:bodyPr/>
        <a:lstStyle/>
        <a:p>
          <a:endParaRPr lang="es-ES"/>
        </a:p>
      </dgm:t>
    </dgm:pt>
    <dgm:pt modelId="{F14905A9-9815-4EB1-8CEB-230C1823FB79}" type="pres">
      <dgm:prSet presAssocID="{43D995FF-DEA1-4453-A07F-8175C6F292C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06C675-D1D8-46F2-A728-93B86C0BFCA1}" type="pres">
      <dgm:prSet presAssocID="{A2C576DF-AF7B-4214-941A-21B5B5E7B12F}" presName="sibTrans" presStyleLbl="sibTrans2D1" presStyleIdx="1" presStyleCnt="6"/>
      <dgm:spPr/>
      <dgm:t>
        <a:bodyPr/>
        <a:lstStyle/>
        <a:p>
          <a:endParaRPr lang="es-ES"/>
        </a:p>
      </dgm:t>
    </dgm:pt>
    <dgm:pt modelId="{FAD04366-B304-4CC9-A024-9C75C5AACD2D}" type="pres">
      <dgm:prSet presAssocID="{A2C576DF-AF7B-4214-941A-21B5B5E7B12F}" presName="connectorText" presStyleLbl="sibTrans2D1" presStyleIdx="1" presStyleCnt="6"/>
      <dgm:spPr/>
      <dgm:t>
        <a:bodyPr/>
        <a:lstStyle/>
        <a:p>
          <a:endParaRPr lang="es-ES"/>
        </a:p>
      </dgm:t>
    </dgm:pt>
    <dgm:pt modelId="{6BFB904E-CE47-4B5A-9714-2CDD16EF5E47}" type="pres">
      <dgm:prSet presAssocID="{8FA04146-D332-452B-A5E1-A03353C90080}" presName="node" presStyleLbl="node1" presStyleIdx="2" presStyleCnt="6" custScaleX="127736" custScaleY="1203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1BD141-B414-4B61-937E-C94808CE880E}" type="pres">
      <dgm:prSet presAssocID="{D7A2E1A9-27E7-4A50-91D1-18F93440EC32}" presName="sibTrans" presStyleLbl="sibTrans2D1" presStyleIdx="2" presStyleCnt="6"/>
      <dgm:spPr/>
      <dgm:t>
        <a:bodyPr/>
        <a:lstStyle/>
        <a:p>
          <a:endParaRPr lang="es-ES"/>
        </a:p>
      </dgm:t>
    </dgm:pt>
    <dgm:pt modelId="{AD0F6D0C-F8BC-4059-A9BE-2DAD7A37FD1D}" type="pres">
      <dgm:prSet presAssocID="{D7A2E1A9-27E7-4A50-91D1-18F93440EC32}" presName="connectorText" presStyleLbl="sibTrans2D1" presStyleIdx="2" presStyleCnt="6"/>
      <dgm:spPr/>
      <dgm:t>
        <a:bodyPr/>
        <a:lstStyle/>
        <a:p>
          <a:endParaRPr lang="es-ES"/>
        </a:p>
      </dgm:t>
    </dgm:pt>
    <dgm:pt modelId="{50C426B3-726A-4F54-9BF4-04EB4814D099}" type="pres">
      <dgm:prSet presAssocID="{ED8F05C6-C60C-4CF8-B92B-BFA1D0E53AF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066741-C4EB-4E1D-9CC9-45A5DC90A44D}" type="pres">
      <dgm:prSet presAssocID="{770415C0-6CA7-46E2-989C-6B69F9214CE9}" presName="sibTrans" presStyleLbl="sibTrans2D1" presStyleIdx="3" presStyleCnt="6"/>
      <dgm:spPr/>
      <dgm:t>
        <a:bodyPr/>
        <a:lstStyle/>
        <a:p>
          <a:endParaRPr lang="es-ES"/>
        </a:p>
      </dgm:t>
    </dgm:pt>
    <dgm:pt modelId="{3A46B1F9-6994-485D-867C-97AFF6AD37CD}" type="pres">
      <dgm:prSet presAssocID="{770415C0-6CA7-46E2-989C-6B69F9214CE9}" presName="connectorText" presStyleLbl="sibTrans2D1" presStyleIdx="3" presStyleCnt="6"/>
      <dgm:spPr/>
      <dgm:t>
        <a:bodyPr/>
        <a:lstStyle/>
        <a:p>
          <a:endParaRPr lang="es-ES"/>
        </a:p>
      </dgm:t>
    </dgm:pt>
    <dgm:pt modelId="{4F2B3C03-4CBE-4A1A-873D-7C72ACE1CE59}" type="pres">
      <dgm:prSet presAssocID="{26E32B26-6FB9-4E64-A699-DD9EF5FD7EC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87011C-0AB4-4401-A18F-5C73399054AA}" type="pres">
      <dgm:prSet presAssocID="{3F3B914C-C592-4175-B8BB-E962DFBF026E}" presName="sibTrans" presStyleLbl="sibTrans2D1" presStyleIdx="4" presStyleCnt="6"/>
      <dgm:spPr/>
      <dgm:t>
        <a:bodyPr/>
        <a:lstStyle/>
        <a:p>
          <a:endParaRPr lang="es-ES"/>
        </a:p>
      </dgm:t>
    </dgm:pt>
    <dgm:pt modelId="{D541FCBE-1C8A-45E3-92AB-EA20F7EC88E8}" type="pres">
      <dgm:prSet presAssocID="{3F3B914C-C592-4175-B8BB-E962DFBF026E}" presName="connectorText" presStyleLbl="sibTrans2D1" presStyleIdx="4" presStyleCnt="6"/>
      <dgm:spPr/>
      <dgm:t>
        <a:bodyPr/>
        <a:lstStyle/>
        <a:p>
          <a:endParaRPr lang="es-ES"/>
        </a:p>
      </dgm:t>
    </dgm:pt>
    <dgm:pt modelId="{9F21197F-2FFA-4E38-93A9-53B3324E66DE}" type="pres">
      <dgm:prSet presAssocID="{8C173346-0CF7-46D6-BF06-E0CCC19720B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046EC9-A385-4575-A8B1-D365EDFC6C49}" type="pres">
      <dgm:prSet presAssocID="{96F9799E-054B-4BAE-A8CF-31EED1E1C6CC}" presName="sibTrans" presStyleLbl="sibTrans2D1" presStyleIdx="5" presStyleCnt="6"/>
      <dgm:spPr/>
      <dgm:t>
        <a:bodyPr/>
        <a:lstStyle/>
        <a:p>
          <a:endParaRPr lang="es-ES"/>
        </a:p>
      </dgm:t>
    </dgm:pt>
    <dgm:pt modelId="{73747BCA-6A2A-4692-A439-A138B57470E1}" type="pres">
      <dgm:prSet presAssocID="{96F9799E-054B-4BAE-A8CF-31EED1E1C6CC}" presName="connectorText" presStyleLbl="sibTrans2D1" presStyleIdx="5" presStyleCnt="6"/>
      <dgm:spPr/>
      <dgm:t>
        <a:bodyPr/>
        <a:lstStyle/>
        <a:p>
          <a:endParaRPr lang="es-ES"/>
        </a:p>
      </dgm:t>
    </dgm:pt>
  </dgm:ptLst>
  <dgm:cxnLst>
    <dgm:cxn modelId="{8D9BB15A-7013-44EA-B875-BFACDFC9E954}" type="presOf" srcId="{C694C263-155B-4115-8754-7A7C7BE20EA4}" destId="{6CF13B80-0453-4D23-99A6-E3E7B352F6A9}" srcOrd="0" destOrd="0" presId="urn:microsoft.com/office/officeart/2005/8/layout/cycle2"/>
    <dgm:cxn modelId="{9322AFBF-B61A-41BF-85AB-A8677255A05B}" type="presOf" srcId="{8E4F5B43-D4F4-4401-9230-B6633F9B5506}" destId="{88079697-0899-4364-BF43-AB5EC1604FA6}" srcOrd="0" destOrd="0" presId="urn:microsoft.com/office/officeart/2005/8/layout/cycle2"/>
    <dgm:cxn modelId="{81DF06CA-36D5-4264-B836-89AF960C6270}" type="presOf" srcId="{D7A2E1A9-27E7-4A50-91D1-18F93440EC32}" destId="{AD0F6D0C-F8BC-4059-A9BE-2DAD7A37FD1D}" srcOrd="1" destOrd="0" presId="urn:microsoft.com/office/officeart/2005/8/layout/cycle2"/>
    <dgm:cxn modelId="{A2A672B8-9E9E-41E1-A20D-29BB7CD4AB53}" type="presOf" srcId="{8C173346-0CF7-46D6-BF06-E0CCC19720B6}" destId="{9F21197F-2FFA-4E38-93A9-53B3324E66DE}" srcOrd="0" destOrd="0" presId="urn:microsoft.com/office/officeart/2005/8/layout/cycle2"/>
    <dgm:cxn modelId="{24B26D98-EF4D-4FE9-8A92-8266157DBACE}" type="presOf" srcId="{43D995FF-DEA1-4453-A07F-8175C6F292C3}" destId="{F14905A9-9815-4EB1-8CEB-230C1823FB79}" srcOrd="0" destOrd="0" presId="urn:microsoft.com/office/officeart/2005/8/layout/cycle2"/>
    <dgm:cxn modelId="{DEE6B3F0-1192-4B54-BF58-45557CE8E5CA}" type="presOf" srcId="{D7A2E1A9-27E7-4A50-91D1-18F93440EC32}" destId="{221BD141-B414-4B61-937E-C94808CE880E}" srcOrd="0" destOrd="0" presId="urn:microsoft.com/office/officeart/2005/8/layout/cycle2"/>
    <dgm:cxn modelId="{E9E1A5BF-2723-4F83-B142-B0DE5FF8F120}" type="presOf" srcId="{770415C0-6CA7-46E2-989C-6B69F9214CE9}" destId="{3A46B1F9-6994-485D-867C-97AFF6AD37CD}" srcOrd="1" destOrd="0" presId="urn:microsoft.com/office/officeart/2005/8/layout/cycle2"/>
    <dgm:cxn modelId="{826B8A58-2B24-4483-852E-34DD8D1C39A4}" type="presOf" srcId="{A2C576DF-AF7B-4214-941A-21B5B5E7B12F}" destId="{FAD04366-B304-4CC9-A024-9C75C5AACD2D}" srcOrd="1" destOrd="0" presId="urn:microsoft.com/office/officeart/2005/8/layout/cycle2"/>
    <dgm:cxn modelId="{523F6FB1-CAAE-4DA0-BDC5-224363C717F2}" srcId="{8E4F5B43-D4F4-4401-9230-B6633F9B5506}" destId="{ED8F05C6-C60C-4CF8-B92B-BFA1D0E53AF6}" srcOrd="3" destOrd="0" parTransId="{D3D47DE5-00AE-4BA7-9A28-F65F4D04A374}" sibTransId="{770415C0-6CA7-46E2-989C-6B69F9214CE9}"/>
    <dgm:cxn modelId="{628C1650-E3B5-4A5F-B8DC-63AEE4968A15}" type="presOf" srcId="{8FA04146-D332-452B-A5E1-A03353C90080}" destId="{6BFB904E-CE47-4B5A-9714-2CDD16EF5E47}" srcOrd="0" destOrd="0" presId="urn:microsoft.com/office/officeart/2005/8/layout/cycle2"/>
    <dgm:cxn modelId="{2A8EACE3-5A7F-4F00-BE39-CDBF35F3CB9F}" type="presOf" srcId="{770415C0-6CA7-46E2-989C-6B69F9214CE9}" destId="{4C066741-C4EB-4E1D-9CC9-45A5DC90A44D}" srcOrd="0" destOrd="0" presId="urn:microsoft.com/office/officeart/2005/8/layout/cycle2"/>
    <dgm:cxn modelId="{91F60EE9-E621-4B20-B9E9-2738AF5E1C4D}" type="presOf" srcId="{26E32B26-6FB9-4E64-A699-DD9EF5FD7EC0}" destId="{4F2B3C03-4CBE-4A1A-873D-7C72ACE1CE59}" srcOrd="0" destOrd="0" presId="urn:microsoft.com/office/officeart/2005/8/layout/cycle2"/>
    <dgm:cxn modelId="{C07EB837-F0B1-4997-991E-BC2DC0298185}" type="presOf" srcId="{A2C576DF-AF7B-4214-941A-21B5B5E7B12F}" destId="{4006C675-D1D8-46F2-A728-93B86C0BFCA1}" srcOrd="0" destOrd="0" presId="urn:microsoft.com/office/officeart/2005/8/layout/cycle2"/>
    <dgm:cxn modelId="{399C24ED-C2E7-4B4E-9F13-AC70D6736A80}" srcId="{8E4F5B43-D4F4-4401-9230-B6633F9B5506}" destId="{43D995FF-DEA1-4453-A07F-8175C6F292C3}" srcOrd="1" destOrd="0" parTransId="{0EF9A53C-90B7-4A36-9259-D4FFC56DC357}" sibTransId="{A2C576DF-AF7B-4214-941A-21B5B5E7B12F}"/>
    <dgm:cxn modelId="{03449E90-9BDD-40F9-B349-D51C29FE21C1}" type="presOf" srcId="{96F9799E-054B-4BAE-A8CF-31EED1E1C6CC}" destId="{73747BCA-6A2A-4692-A439-A138B57470E1}" srcOrd="1" destOrd="0" presId="urn:microsoft.com/office/officeart/2005/8/layout/cycle2"/>
    <dgm:cxn modelId="{0AFA31C8-1342-4360-83F6-C473A1AC7A9F}" srcId="{8E4F5B43-D4F4-4401-9230-B6633F9B5506}" destId="{8FA04146-D332-452B-A5E1-A03353C90080}" srcOrd="2" destOrd="0" parTransId="{56F14E63-F961-4565-B3D0-7EF86056077D}" sibTransId="{D7A2E1A9-27E7-4A50-91D1-18F93440EC32}"/>
    <dgm:cxn modelId="{64E5E271-E3D7-41D4-ADBD-EB749491CC58}" type="presOf" srcId="{C694C263-155B-4115-8754-7A7C7BE20EA4}" destId="{B4A06C2B-1748-4059-929F-74D384D6D518}" srcOrd="1" destOrd="0" presId="urn:microsoft.com/office/officeart/2005/8/layout/cycle2"/>
    <dgm:cxn modelId="{A14682E5-D4B5-446C-A83E-A491FD8E3C4C}" type="presOf" srcId="{3F3B914C-C592-4175-B8BB-E962DFBF026E}" destId="{D541FCBE-1C8A-45E3-92AB-EA20F7EC88E8}" srcOrd="1" destOrd="0" presId="urn:microsoft.com/office/officeart/2005/8/layout/cycle2"/>
    <dgm:cxn modelId="{292D5AEC-02AF-4387-870B-862636AFB3B0}" type="presOf" srcId="{96F9799E-054B-4BAE-A8CF-31EED1E1C6CC}" destId="{F1046EC9-A385-4575-A8B1-D365EDFC6C49}" srcOrd="0" destOrd="0" presId="urn:microsoft.com/office/officeart/2005/8/layout/cycle2"/>
    <dgm:cxn modelId="{15B9A4DF-BCFB-4DE3-B02C-A4299A9C43EC}" type="presOf" srcId="{ED8F05C6-C60C-4CF8-B92B-BFA1D0E53AF6}" destId="{50C426B3-726A-4F54-9BF4-04EB4814D099}" srcOrd="0" destOrd="0" presId="urn:microsoft.com/office/officeart/2005/8/layout/cycle2"/>
    <dgm:cxn modelId="{67F558BA-9E14-4F99-8FA4-3BA7B8A07720}" type="presOf" srcId="{3F3B914C-C592-4175-B8BB-E962DFBF026E}" destId="{2087011C-0AB4-4401-A18F-5C73399054AA}" srcOrd="0" destOrd="0" presId="urn:microsoft.com/office/officeart/2005/8/layout/cycle2"/>
    <dgm:cxn modelId="{ACD261FC-6AF6-42A3-A940-50A9075658A7}" srcId="{8E4F5B43-D4F4-4401-9230-B6633F9B5506}" destId="{26E32B26-6FB9-4E64-A699-DD9EF5FD7EC0}" srcOrd="4" destOrd="0" parTransId="{68ECB79A-9A09-44D6-8F6E-C6E795833722}" sibTransId="{3F3B914C-C592-4175-B8BB-E962DFBF026E}"/>
    <dgm:cxn modelId="{B924D72A-A794-420B-8E0E-F49B12D9B77F}" srcId="{8E4F5B43-D4F4-4401-9230-B6633F9B5506}" destId="{AE8C6B66-0D8B-4ABA-B66B-5F27006F13E0}" srcOrd="0" destOrd="0" parTransId="{CD25514B-8FDA-42B4-A6CD-EA5DA5BD6C6F}" sibTransId="{C694C263-155B-4115-8754-7A7C7BE20EA4}"/>
    <dgm:cxn modelId="{B89E290F-DB97-4036-9002-DBFFBEC353B4}" srcId="{8E4F5B43-D4F4-4401-9230-B6633F9B5506}" destId="{8C173346-0CF7-46D6-BF06-E0CCC19720B6}" srcOrd="5" destOrd="0" parTransId="{75B2466F-E70C-4CC4-9643-4F4215CEFDEE}" sibTransId="{96F9799E-054B-4BAE-A8CF-31EED1E1C6CC}"/>
    <dgm:cxn modelId="{31C630A8-7BE9-40FF-8E0C-4C57F092A12D}" type="presOf" srcId="{AE8C6B66-0D8B-4ABA-B66B-5F27006F13E0}" destId="{6868E519-943A-4CDF-A20E-2B17FD20F4F1}" srcOrd="0" destOrd="0" presId="urn:microsoft.com/office/officeart/2005/8/layout/cycle2"/>
    <dgm:cxn modelId="{24FF3280-AA30-4E8F-89E3-686FB756BE46}" type="presParOf" srcId="{88079697-0899-4364-BF43-AB5EC1604FA6}" destId="{6868E519-943A-4CDF-A20E-2B17FD20F4F1}" srcOrd="0" destOrd="0" presId="urn:microsoft.com/office/officeart/2005/8/layout/cycle2"/>
    <dgm:cxn modelId="{CB73573A-DF3B-4C1B-9DF7-F3B53C5D0379}" type="presParOf" srcId="{88079697-0899-4364-BF43-AB5EC1604FA6}" destId="{6CF13B80-0453-4D23-99A6-E3E7B352F6A9}" srcOrd="1" destOrd="0" presId="urn:microsoft.com/office/officeart/2005/8/layout/cycle2"/>
    <dgm:cxn modelId="{0C51CE20-FD47-4B1F-B5E4-8D9BD7CF4825}" type="presParOf" srcId="{6CF13B80-0453-4D23-99A6-E3E7B352F6A9}" destId="{B4A06C2B-1748-4059-929F-74D384D6D518}" srcOrd="0" destOrd="0" presId="urn:microsoft.com/office/officeart/2005/8/layout/cycle2"/>
    <dgm:cxn modelId="{84B7DEE5-9C96-4BA5-8EFD-178CB6105AB2}" type="presParOf" srcId="{88079697-0899-4364-BF43-AB5EC1604FA6}" destId="{F14905A9-9815-4EB1-8CEB-230C1823FB79}" srcOrd="2" destOrd="0" presId="urn:microsoft.com/office/officeart/2005/8/layout/cycle2"/>
    <dgm:cxn modelId="{DD314A7C-0E9A-4695-937C-38E163266C34}" type="presParOf" srcId="{88079697-0899-4364-BF43-AB5EC1604FA6}" destId="{4006C675-D1D8-46F2-A728-93B86C0BFCA1}" srcOrd="3" destOrd="0" presId="urn:microsoft.com/office/officeart/2005/8/layout/cycle2"/>
    <dgm:cxn modelId="{C6366FF4-3470-4438-94FF-E962033507DB}" type="presParOf" srcId="{4006C675-D1D8-46F2-A728-93B86C0BFCA1}" destId="{FAD04366-B304-4CC9-A024-9C75C5AACD2D}" srcOrd="0" destOrd="0" presId="urn:microsoft.com/office/officeart/2005/8/layout/cycle2"/>
    <dgm:cxn modelId="{01F0C422-BBC6-41EE-82FF-F7C78694FB04}" type="presParOf" srcId="{88079697-0899-4364-BF43-AB5EC1604FA6}" destId="{6BFB904E-CE47-4B5A-9714-2CDD16EF5E47}" srcOrd="4" destOrd="0" presId="urn:microsoft.com/office/officeart/2005/8/layout/cycle2"/>
    <dgm:cxn modelId="{2DE354B0-C817-4F89-AE05-D580736BC190}" type="presParOf" srcId="{88079697-0899-4364-BF43-AB5EC1604FA6}" destId="{221BD141-B414-4B61-937E-C94808CE880E}" srcOrd="5" destOrd="0" presId="urn:microsoft.com/office/officeart/2005/8/layout/cycle2"/>
    <dgm:cxn modelId="{BFECDC3B-8239-4A52-AACE-303100E9EE34}" type="presParOf" srcId="{221BD141-B414-4B61-937E-C94808CE880E}" destId="{AD0F6D0C-F8BC-4059-A9BE-2DAD7A37FD1D}" srcOrd="0" destOrd="0" presId="urn:microsoft.com/office/officeart/2005/8/layout/cycle2"/>
    <dgm:cxn modelId="{B15E11F1-688E-45B7-AA39-2DB0201779E6}" type="presParOf" srcId="{88079697-0899-4364-BF43-AB5EC1604FA6}" destId="{50C426B3-726A-4F54-9BF4-04EB4814D099}" srcOrd="6" destOrd="0" presId="urn:microsoft.com/office/officeart/2005/8/layout/cycle2"/>
    <dgm:cxn modelId="{F5D9FD6D-1B02-451B-AB04-941877DC19B4}" type="presParOf" srcId="{88079697-0899-4364-BF43-AB5EC1604FA6}" destId="{4C066741-C4EB-4E1D-9CC9-45A5DC90A44D}" srcOrd="7" destOrd="0" presId="urn:microsoft.com/office/officeart/2005/8/layout/cycle2"/>
    <dgm:cxn modelId="{D51B6756-85E6-4DA5-9DB5-2CED4D1D4BD0}" type="presParOf" srcId="{4C066741-C4EB-4E1D-9CC9-45A5DC90A44D}" destId="{3A46B1F9-6994-485D-867C-97AFF6AD37CD}" srcOrd="0" destOrd="0" presId="urn:microsoft.com/office/officeart/2005/8/layout/cycle2"/>
    <dgm:cxn modelId="{0B7CB4F2-A7B9-4C67-9112-CAAA15863756}" type="presParOf" srcId="{88079697-0899-4364-BF43-AB5EC1604FA6}" destId="{4F2B3C03-4CBE-4A1A-873D-7C72ACE1CE59}" srcOrd="8" destOrd="0" presId="urn:microsoft.com/office/officeart/2005/8/layout/cycle2"/>
    <dgm:cxn modelId="{AE53E184-C30A-4119-9C90-7F646033F486}" type="presParOf" srcId="{88079697-0899-4364-BF43-AB5EC1604FA6}" destId="{2087011C-0AB4-4401-A18F-5C73399054AA}" srcOrd="9" destOrd="0" presId="urn:microsoft.com/office/officeart/2005/8/layout/cycle2"/>
    <dgm:cxn modelId="{10D3EFD2-3875-4E04-B594-60677EFF1541}" type="presParOf" srcId="{2087011C-0AB4-4401-A18F-5C73399054AA}" destId="{D541FCBE-1C8A-45E3-92AB-EA20F7EC88E8}" srcOrd="0" destOrd="0" presId="urn:microsoft.com/office/officeart/2005/8/layout/cycle2"/>
    <dgm:cxn modelId="{852ABBE0-9CC6-4268-BA89-98DC7A533B4B}" type="presParOf" srcId="{88079697-0899-4364-BF43-AB5EC1604FA6}" destId="{9F21197F-2FFA-4E38-93A9-53B3324E66DE}" srcOrd="10" destOrd="0" presId="urn:microsoft.com/office/officeart/2005/8/layout/cycle2"/>
    <dgm:cxn modelId="{6CF64FF2-567B-431C-AD80-DBAE3B655C16}" type="presParOf" srcId="{88079697-0899-4364-BF43-AB5EC1604FA6}" destId="{F1046EC9-A385-4575-A8B1-D365EDFC6C49}" srcOrd="11" destOrd="0" presId="urn:microsoft.com/office/officeart/2005/8/layout/cycle2"/>
    <dgm:cxn modelId="{4CA7B2D2-EF2E-463B-86EB-0430E5295991}" type="presParOf" srcId="{F1046EC9-A385-4575-A8B1-D365EDFC6C49}" destId="{73747BCA-6A2A-4692-A439-A138B57470E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46710CC-13A4-4311-833E-8A3ABBA004F8}" type="doc">
      <dgm:prSet loTypeId="urn:microsoft.com/office/officeart/2005/8/layout/vList3#4" loCatId="list" qsTypeId="urn:microsoft.com/office/officeart/2005/8/quickstyle/simple1" qsCatId="simple" csTypeId="urn:microsoft.com/office/officeart/2005/8/colors/accent1_2" csCatId="accent1" phldr="1"/>
      <dgm:spPr/>
    </dgm:pt>
    <dgm:pt modelId="{BBBAB429-2C59-432C-8267-54C234296441}">
      <dgm:prSet phldrT="[Texto]" custT="1"/>
      <dgm:spPr/>
      <dgm:t>
        <a:bodyPr/>
        <a:lstStyle/>
        <a:p>
          <a:pPr algn="l"/>
          <a:r>
            <a:rPr lang="es-ES" sz="1600" b="1" dirty="0" err="1" smtClean="0"/>
            <a:t>Metaplasia</a:t>
          </a:r>
          <a:r>
            <a:rPr lang="es-ES" sz="1600" b="1" dirty="0" smtClean="0"/>
            <a:t> intestinal</a:t>
          </a:r>
          <a:endParaRPr lang="es-ES" sz="1600" b="1" dirty="0"/>
        </a:p>
      </dgm:t>
    </dgm:pt>
    <dgm:pt modelId="{927A2FB2-4B4D-4BDA-8C32-4EA215328044}" type="parTrans" cxnId="{27CD30AF-095F-484A-867D-36ECA7C4BB78}">
      <dgm:prSet/>
      <dgm:spPr/>
      <dgm:t>
        <a:bodyPr/>
        <a:lstStyle/>
        <a:p>
          <a:endParaRPr lang="es-ES"/>
        </a:p>
      </dgm:t>
    </dgm:pt>
    <dgm:pt modelId="{A8D20796-C5F6-4610-AD4D-7C27DFE75935}" type="sibTrans" cxnId="{27CD30AF-095F-484A-867D-36ECA7C4BB78}">
      <dgm:prSet/>
      <dgm:spPr/>
      <dgm:t>
        <a:bodyPr/>
        <a:lstStyle/>
        <a:p>
          <a:endParaRPr lang="es-ES"/>
        </a:p>
      </dgm:t>
    </dgm:pt>
    <dgm:pt modelId="{E6588493-9773-4D5E-90F3-DA4288F1C3DA}" type="pres">
      <dgm:prSet presAssocID="{446710CC-13A4-4311-833E-8A3ABBA004F8}" presName="linearFlow" presStyleCnt="0">
        <dgm:presLayoutVars>
          <dgm:dir/>
          <dgm:resizeHandles val="exact"/>
        </dgm:presLayoutVars>
      </dgm:prSet>
      <dgm:spPr/>
    </dgm:pt>
    <dgm:pt modelId="{515BE943-70A6-48CB-A028-9BAE1B8C371D}" type="pres">
      <dgm:prSet presAssocID="{BBBAB429-2C59-432C-8267-54C234296441}" presName="composite" presStyleCnt="0"/>
      <dgm:spPr/>
    </dgm:pt>
    <dgm:pt modelId="{7C20B8E8-9C1D-4A2C-BF84-4BE095DFEDB4}" type="pres">
      <dgm:prSet presAssocID="{BBBAB429-2C59-432C-8267-54C234296441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E2217FB-F45E-4975-85FA-0ECF46A30D2A}" type="pres">
      <dgm:prSet presAssocID="{BBBAB429-2C59-432C-8267-54C234296441}" presName="txShp" presStyleLbl="node1" presStyleIdx="0" presStyleCnt="1" custScaleX="95382" custScaleY="73366" custLinFactNeighborX="147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652786A-B418-45E6-B252-16849011C457}" type="presOf" srcId="{446710CC-13A4-4311-833E-8A3ABBA004F8}" destId="{E6588493-9773-4D5E-90F3-DA4288F1C3DA}" srcOrd="0" destOrd="0" presId="urn:microsoft.com/office/officeart/2005/8/layout/vList3#4"/>
    <dgm:cxn modelId="{27CD30AF-095F-484A-867D-36ECA7C4BB78}" srcId="{446710CC-13A4-4311-833E-8A3ABBA004F8}" destId="{BBBAB429-2C59-432C-8267-54C234296441}" srcOrd="0" destOrd="0" parTransId="{927A2FB2-4B4D-4BDA-8C32-4EA215328044}" sibTransId="{A8D20796-C5F6-4610-AD4D-7C27DFE75935}"/>
    <dgm:cxn modelId="{2C6667BA-4D1E-49AC-8DD7-CC48854E6335}" type="presOf" srcId="{BBBAB429-2C59-432C-8267-54C234296441}" destId="{6E2217FB-F45E-4975-85FA-0ECF46A30D2A}" srcOrd="0" destOrd="0" presId="urn:microsoft.com/office/officeart/2005/8/layout/vList3#4"/>
    <dgm:cxn modelId="{00C3ADA2-3503-4778-9892-C9F4D6293A73}" type="presParOf" srcId="{E6588493-9773-4D5E-90F3-DA4288F1C3DA}" destId="{515BE943-70A6-48CB-A028-9BAE1B8C371D}" srcOrd="0" destOrd="0" presId="urn:microsoft.com/office/officeart/2005/8/layout/vList3#4"/>
    <dgm:cxn modelId="{F5FBA1AB-57F5-4ED8-A95A-F986F0682AA3}" type="presParOf" srcId="{515BE943-70A6-48CB-A028-9BAE1B8C371D}" destId="{7C20B8E8-9C1D-4A2C-BF84-4BE095DFEDB4}" srcOrd="0" destOrd="0" presId="urn:microsoft.com/office/officeart/2005/8/layout/vList3#4"/>
    <dgm:cxn modelId="{6F091BAA-A9A1-4AA9-A98F-038299C0AE0B}" type="presParOf" srcId="{515BE943-70A6-48CB-A028-9BAE1B8C371D}" destId="{6E2217FB-F45E-4975-85FA-0ECF46A30D2A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46710CC-13A4-4311-833E-8A3ABBA004F8}" type="doc">
      <dgm:prSet loTypeId="urn:microsoft.com/office/officeart/2005/8/layout/vList3#5" loCatId="list" qsTypeId="urn:microsoft.com/office/officeart/2005/8/quickstyle/simple1" qsCatId="simple" csTypeId="urn:microsoft.com/office/officeart/2005/8/colors/accent1_2" csCatId="accent1" phldr="1"/>
      <dgm:spPr/>
    </dgm:pt>
    <dgm:pt modelId="{BBBAB429-2C59-432C-8267-54C234296441}">
      <dgm:prSet phldrT="[Texto]" custT="1"/>
      <dgm:spPr/>
      <dgm:t>
        <a:bodyPr/>
        <a:lstStyle/>
        <a:p>
          <a:r>
            <a:rPr lang="es-ES" sz="1600" b="1" dirty="0" smtClean="0"/>
            <a:t>Displasia</a:t>
          </a:r>
        </a:p>
        <a:p>
          <a:r>
            <a:rPr lang="es-ES" sz="1600" b="1" dirty="0" smtClean="0"/>
            <a:t>Bajo/alto grado </a:t>
          </a:r>
          <a:endParaRPr lang="es-ES" sz="1600" b="1" dirty="0"/>
        </a:p>
      </dgm:t>
    </dgm:pt>
    <dgm:pt modelId="{927A2FB2-4B4D-4BDA-8C32-4EA215328044}" type="parTrans" cxnId="{27CD30AF-095F-484A-867D-36ECA7C4BB78}">
      <dgm:prSet/>
      <dgm:spPr/>
      <dgm:t>
        <a:bodyPr/>
        <a:lstStyle/>
        <a:p>
          <a:endParaRPr lang="es-ES" sz="2000" b="1"/>
        </a:p>
      </dgm:t>
    </dgm:pt>
    <dgm:pt modelId="{A8D20796-C5F6-4610-AD4D-7C27DFE75935}" type="sibTrans" cxnId="{27CD30AF-095F-484A-867D-36ECA7C4BB78}">
      <dgm:prSet/>
      <dgm:spPr/>
      <dgm:t>
        <a:bodyPr/>
        <a:lstStyle/>
        <a:p>
          <a:endParaRPr lang="es-ES" sz="2000" b="1"/>
        </a:p>
      </dgm:t>
    </dgm:pt>
    <dgm:pt modelId="{E6588493-9773-4D5E-90F3-DA4288F1C3DA}" type="pres">
      <dgm:prSet presAssocID="{446710CC-13A4-4311-833E-8A3ABBA004F8}" presName="linearFlow" presStyleCnt="0">
        <dgm:presLayoutVars>
          <dgm:dir/>
          <dgm:resizeHandles val="exact"/>
        </dgm:presLayoutVars>
      </dgm:prSet>
      <dgm:spPr/>
    </dgm:pt>
    <dgm:pt modelId="{515BE943-70A6-48CB-A028-9BAE1B8C371D}" type="pres">
      <dgm:prSet presAssocID="{BBBAB429-2C59-432C-8267-54C234296441}" presName="composite" presStyleCnt="0"/>
      <dgm:spPr/>
    </dgm:pt>
    <dgm:pt modelId="{7C20B8E8-9C1D-4A2C-BF84-4BE095DFEDB4}" type="pres">
      <dgm:prSet presAssocID="{BBBAB429-2C59-432C-8267-54C234296441}" presName="imgShp" presStyleLbl="fgImgPlace1" presStyleIdx="0" presStyleCnt="1" custLinFactNeighborX="2636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E2217FB-F45E-4975-85FA-0ECF46A30D2A}" type="pres">
      <dgm:prSet presAssocID="{BBBAB429-2C59-432C-8267-54C234296441}" presName="txShp" presStyleLbl="node1" presStyleIdx="0" presStyleCnt="1" custScaleX="117761" custScaleY="73366" custLinFactNeighborX="798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7CD30AF-095F-484A-867D-36ECA7C4BB78}" srcId="{446710CC-13A4-4311-833E-8A3ABBA004F8}" destId="{BBBAB429-2C59-432C-8267-54C234296441}" srcOrd="0" destOrd="0" parTransId="{927A2FB2-4B4D-4BDA-8C32-4EA215328044}" sibTransId="{A8D20796-C5F6-4610-AD4D-7C27DFE75935}"/>
    <dgm:cxn modelId="{E2CED5D0-7A15-4BC9-89A6-F0874DF3C53A}" type="presOf" srcId="{446710CC-13A4-4311-833E-8A3ABBA004F8}" destId="{E6588493-9773-4D5E-90F3-DA4288F1C3DA}" srcOrd="0" destOrd="0" presId="urn:microsoft.com/office/officeart/2005/8/layout/vList3#5"/>
    <dgm:cxn modelId="{A8FFC47D-FF2F-4B5A-A39E-8FF917CA0B20}" type="presOf" srcId="{BBBAB429-2C59-432C-8267-54C234296441}" destId="{6E2217FB-F45E-4975-85FA-0ECF46A30D2A}" srcOrd="0" destOrd="0" presId="urn:microsoft.com/office/officeart/2005/8/layout/vList3#5"/>
    <dgm:cxn modelId="{6630CD04-72F5-4A55-B32A-ED43053772F9}" type="presParOf" srcId="{E6588493-9773-4D5E-90F3-DA4288F1C3DA}" destId="{515BE943-70A6-48CB-A028-9BAE1B8C371D}" srcOrd="0" destOrd="0" presId="urn:microsoft.com/office/officeart/2005/8/layout/vList3#5"/>
    <dgm:cxn modelId="{2853FA64-475C-443A-9E39-49FB740DABD1}" type="presParOf" srcId="{515BE943-70A6-48CB-A028-9BAE1B8C371D}" destId="{7C20B8E8-9C1D-4A2C-BF84-4BE095DFEDB4}" srcOrd="0" destOrd="0" presId="urn:microsoft.com/office/officeart/2005/8/layout/vList3#5"/>
    <dgm:cxn modelId="{F968A155-D153-43C6-B938-AC1CC9F1CD0A}" type="presParOf" srcId="{515BE943-70A6-48CB-A028-9BAE1B8C371D}" destId="{6E2217FB-F45E-4975-85FA-0ECF46A30D2A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46710CC-13A4-4311-833E-8A3ABBA004F8}" type="doc">
      <dgm:prSet loTypeId="urn:microsoft.com/office/officeart/2005/8/layout/vList3#6" loCatId="list" qsTypeId="urn:microsoft.com/office/officeart/2005/8/quickstyle/simple1" qsCatId="simple" csTypeId="urn:microsoft.com/office/officeart/2005/8/colors/accent1_2" csCatId="accent1" phldr="1"/>
      <dgm:spPr/>
    </dgm:pt>
    <dgm:pt modelId="{BBBAB429-2C59-432C-8267-54C234296441}">
      <dgm:prSet phldrT="[Texto]" custT="1"/>
      <dgm:spPr>
        <a:solidFill>
          <a:schemeClr val="tx2"/>
        </a:solidFill>
      </dgm:spPr>
      <dgm:t>
        <a:bodyPr/>
        <a:lstStyle/>
        <a:p>
          <a:r>
            <a:rPr lang="es-ES" sz="2000" b="1" dirty="0" smtClean="0"/>
            <a:t>Cáncer gástrico</a:t>
          </a:r>
          <a:endParaRPr lang="es-ES" sz="2000" b="1" dirty="0"/>
        </a:p>
      </dgm:t>
    </dgm:pt>
    <dgm:pt modelId="{927A2FB2-4B4D-4BDA-8C32-4EA215328044}" type="parTrans" cxnId="{27CD30AF-095F-484A-867D-36ECA7C4BB78}">
      <dgm:prSet/>
      <dgm:spPr/>
      <dgm:t>
        <a:bodyPr/>
        <a:lstStyle/>
        <a:p>
          <a:endParaRPr lang="es-ES"/>
        </a:p>
      </dgm:t>
    </dgm:pt>
    <dgm:pt modelId="{A8D20796-C5F6-4610-AD4D-7C27DFE75935}" type="sibTrans" cxnId="{27CD30AF-095F-484A-867D-36ECA7C4BB78}">
      <dgm:prSet/>
      <dgm:spPr/>
      <dgm:t>
        <a:bodyPr/>
        <a:lstStyle/>
        <a:p>
          <a:endParaRPr lang="es-ES"/>
        </a:p>
      </dgm:t>
    </dgm:pt>
    <dgm:pt modelId="{E6588493-9773-4D5E-90F3-DA4288F1C3DA}" type="pres">
      <dgm:prSet presAssocID="{446710CC-13A4-4311-833E-8A3ABBA004F8}" presName="linearFlow" presStyleCnt="0">
        <dgm:presLayoutVars>
          <dgm:dir/>
          <dgm:resizeHandles val="exact"/>
        </dgm:presLayoutVars>
      </dgm:prSet>
      <dgm:spPr/>
    </dgm:pt>
    <dgm:pt modelId="{515BE943-70A6-48CB-A028-9BAE1B8C371D}" type="pres">
      <dgm:prSet presAssocID="{BBBAB429-2C59-432C-8267-54C234296441}" presName="composite" presStyleCnt="0"/>
      <dgm:spPr/>
    </dgm:pt>
    <dgm:pt modelId="{7C20B8E8-9C1D-4A2C-BF84-4BE095DFEDB4}" type="pres">
      <dgm:prSet presAssocID="{BBBAB429-2C59-432C-8267-54C234296441}" presName="imgShp" presStyleLbl="fgImgPlace1" presStyleIdx="0" presStyleCnt="1" custLinFactNeighborX="61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E2217FB-F45E-4975-85FA-0ECF46A30D2A}" type="pres">
      <dgm:prSet presAssocID="{BBBAB429-2C59-432C-8267-54C234296441}" presName="txShp" presStyleLbl="node1" presStyleIdx="0" presStyleCnt="1" custScaleX="100289" custScaleY="733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2FA7E0F-6A0F-4DA1-9D93-ED7DE0476F97}" type="presOf" srcId="{446710CC-13A4-4311-833E-8A3ABBA004F8}" destId="{E6588493-9773-4D5E-90F3-DA4288F1C3DA}" srcOrd="0" destOrd="0" presId="urn:microsoft.com/office/officeart/2005/8/layout/vList3#6"/>
    <dgm:cxn modelId="{408C3029-1566-4EEB-ABCF-90DF5FC797E9}" type="presOf" srcId="{BBBAB429-2C59-432C-8267-54C234296441}" destId="{6E2217FB-F45E-4975-85FA-0ECF46A30D2A}" srcOrd="0" destOrd="0" presId="urn:microsoft.com/office/officeart/2005/8/layout/vList3#6"/>
    <dgm:cxn modelId="{27CD30AF-095F-484A-867D-36ECA7C4BB78}" srcId="{446710CC-13A4-4311-833E-8A3ABBA004F8}" destId="{BBBAB429-2C59-432C-8267-54C234296441}" srcOrd="0" destOrd="0" parTransId="{927A2FB2-4B4D-4BDA-8C32-4EA215328044}" sibTransId="{A8D20796-C5F6-4610-AD4D-7C27DFE75935}"/>
    <dgm:cxn modelId="{CBAB3079-7FCA-464F-8058-1CA84ED345E4}" type="presParOf" srcId="{E6588493-9773-4D5E-90F3-DA4288F1C3DA}" destId="{515BE943-70A6-48CB-A028-9BAE1B8C371D}" srcOrd="0" destOrd="0" presId="urn:microsoft.com/office/officeart/2005/8/layout/vList3#6"/>
    <dgm:cxn modelId="{664E0CE6-A414-4F37-A6DA-0EA8EBE11D21}" type="presParOf" srcId="{515BE943-70A6-48CB-A028-9BAE1B8C371D}" destId="{7C20B8E8-9C1D-4A2C-BF84-4BE095DFEDB4}" srcOrd="0" destOrd="0" presId="urn:microsoft.com/office/officeart/2005/8/layout/vList3#6"/>
    <dgm:cxn modelId="{C53BEBBA-D588-4546-B333-46FF5F17549B}" type="presParOf" srcId="{515BE943-70A6-48CB-A028-9BAE1B8C371D}" destId="{6E2217FB-F45E-4975-85FA-0ECF46A30D2A}" srcOrd="1" destOrd="0" presId="urn:microsoft.com/office/officeart/2005/8/layout/vList3#6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46710CC-13A4-4311-833E-8A3ABBA004F8}" type="doc">
      <dgm:prSet loTypeId="urn:microsoft.com/office/officeart/2005/8/layout/vList3#7" loCatId="list" qsTypeId="urn:microsoft.com/office/officeart/2005/8/quickstyle/simple1" qsCatId="simple" csTypeId="urn:microsoft.com/office/officeart/2005/8/colors/accent1_2" csCatId="accent1" phldr="1"/>
      <dgm:spPr/>
    </dgm:pt>
    <dgm:pt modelId="{BBBAB429-2C59-432C-8267-54C234296441}">
      <dgm:prSet phldrT="[Texto]" custT="1"/>
      <dgm:spPr>
        <a:solidFill>
          <a:schemeClr val="tx2"/>
        </a:solidFill>
      </dgm:spPr>
      <dgm:t>
        <a:bodyPr/>
        <a:lstStyle/>
        <a:p>
          <a:r>
            <a:rPr lang="es-ES" sz="2000" b="1" dirty="0" smtClean="0"/>
            <a:t>Linfoma de MALT</a:t>
          </a:r>
          <a:endParaRPr lang="es-ES" sz="2000" b="1" dirty="0"/>
        </a:p>
      </dgm:t>
    </dgm:pt>
    <dgm:pt modelId="{927A2FB2-4B4D-4BDA-8C32-4EA215328044}" type="parTrans" cxnId="{27CD30AF-095F-484A-867D-36ECA7C4BB78}">
      <dgm:prSet/>
      <dgm:spPr/>
      <dgm:t>
        <a:bodyPr/>
        <a:lstStyle/>
        <a:p>
          <a:endParaRPr lang="es-ES"/>
        </a:p>
      </dgm:t>
    </dgm:pt>
    <dgm:pt modelId="{A8D20796-C5F6-4610-AD4D-7C27DFE75935}" type="sibTrans" cxnId="{27CD30AF-095F-484A-867D-36ECA7C4BB78}">
      <dgm:prSet/>
      <dgm:spPr/>
      <dgm:t>
        <a:bodyPr/>
        <a:lstStyle/>
        <a:p>
          <a:endParaRPr lang="es-ES"/>
        </a:p>
      </dgm:t>
    </dgm:pt>
    <dgm:pt modelId="{E6588493-9773-4D5E-90F3-DA4288F1C3DA}" type="pres">
      <dgm:prSet presAssocID="{446710CC-13A4-4311-833E-8A3ABBA004F8}" presName="linearFlow" presStyleCnt="0">
        <dgm:presLayoutVars>
          <dgm:dir/>
          <dgm:resizeHandles val="exact"/>
        </dgm:presLayoutVars>
      </dgm:prSet>
      <dgm:spPr/>
    </dgm:pt>
    <dgm:pt modelId="{515BE943-70A6-48CB-A028-9BAE1B8C371D}" type="pres">
      <dgm:prSet presAssocID="{BBBAB429-2C59-432C-8267-54C234296441}" presName="composite" presStyleCnt="0"/>
      <dgm:spPr/>
    </dgm:pt>
    <dgm:pt modelId="{7C20B8E8-9C1D-4A2C-BF84-4BE095DFEDB4}" type="pres">
      <dgm:prSet presAssocID="{BBBAB429-2C59-432C-8267-54C234296441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E2217FB-F45E-4975-85FA-0ECF46A30D2A}" type="pres">
      <dgm:prSet presAssocID="{BBBAB429-2C59-432C-8267-54C234296441}" presName="txShp" presStyleLbl="node1" presStyleIdx="0" presStyleCnt="1" custScaleX="101864" custScaleY="733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1AC0595-AD5F-4985-874D-BEFEB280F449}" type="presOf" srcId="{446710CC-13A4-4311-833E-8A3ABBA004F8}" destId="{E6588493-9773-4D5E-90F3-DA4288F1C3DA}" srcOrd="0" destOrd="0" presId="urn:microsoft.com/office/officeart/2005/8/layout/vList3#7"/>
    <dgm:cxn modelId="{3424E62B-ED3C-4402-A521-746F68C70FA4}" type="presOf" srcId="{BBBAB429-2C59-432C-8267-54C234296441}" destId="{6E2217FB-F45E-4975-85FA-0ECF46A30D2A}" srcOrd="0" destOrd="0" presId="urn:microsoft.com/office/officeart/2005/8/layout/vList3#7"/>
    <dgm:cxn modelId="{27CD30AF-095F-484A-867D-36ECA7C4BB78}" srcId="{446710CC-13A4-4311-833E-8A3ABBA004F8}" destId="{BBBAB429-2C59-432C-8267-54C234296441}" srcOrd="0" destOrd="0" parTransId="{927A2FB2-4B4D-4BDA-8C32-4EA215328044}" sibTransId="{A8D20796-C5F6-4610-AD4D-7C27DFE75935}"/>
    <dgm:cxn modelId="{CD0E3584-D47D-4E9F-BC60-86A63D521AF0}" type="presParOf" srcId="{E6588493-9773-4D5E-90F3-DA4288F1C3DA}" destId="{515BE943-70A6-48CB-A028-9BAE1B8C371D}" srcOrd="0" destOrd="0" presId="urn:microsoft.com/office/officeart/2005/8/layout/vList3#7"/>
    <dgm:cxn modelId="{88493175-5916-4DF8-8432-B582FAAEB245}" type="presParOf" srcId="{515BE943-70A6-48CB-A028-9BAE1B8C371D}" destId="{7C20B8E8-9C1D-4A2C-BF84-4BE095DFEDB4}" srcOrd="0" destOrd="0" presId="urn:microsoft.com/office/officeart/2005/8/layout/vList3#7"/>
    <dgm:cxn modelId="{4A9CD1D8-0C18-4E51-89DF-28A6E1F4E76A}" type="presParOf" srcId="{515BE943-70A6-48CB-A028-9BAE1B8C371D}" destId="{6E2217FB-F45E-4975-85FA-0ECF46A30D2A}" srcOrd="1" destOrd="0" presId="urn:microsoft.com/office/officeart/2005/8/layout/vList3#7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0D209FC-F896-48E0-BDC6-73080DF89FD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7CB38A9-C61E-4523-A104-F2159582893C}">
      <dgm:prSet phldrT="[Texto]"/>
      <dgm:spPr/>
      <dgm:t>
        <a:bodyPr/>
        <a:lstStyle/>
        <a:p>
          <a:r>
            <a:rPr lang="es-ES" dirty="0" smtClean="0"/>
            <a:t>RECOMENDADO</a:t>
          </a:r>
          <a:endParaRPr lang="es-ES" dirty="0"/>
        </a:p>
      </dgm:t>
    </dgm:pt>
    <dgm:pt modelId="{6C647552-18BC-4E5B-BE55-8846F1C4DB54}" type="parTrans" cxnId="{3AAC88FC-386A-4E3C-A955-CA0E3AD12E23}">
      <dgm:prSet/>
      <dgm:spPr/>
      <dgm:t>
        <a:bodyPr/>
        <a:lstStyle/>
        <a:p>
          <a:endParaRPr lang="es-ES"/>
        </a:p>
      </dgm:t>
    </dgm:pt>
    <dgm:pt modelId="{5757F448-3FE6-453C-9F98-8EF00265C7EF}" type="sibTrans" cxnId="{3AAC88FC-386A-4E3C-A955-CA0E3AD12E23}">
      <dgm:prSet/>
      <dgm:spPr/>
      <dgm:t>
        <a:bodyPr/>
        <a:lstStyle/>
        <a:p>
          <a:endParaRPr lang="es-ES"/>
        </a:p>
      </dgm:t>
    </dgm:pt>
    <dgm:pt modelId="{A527EA39-759A-4C6C-B85F-7E8D60B26468}">
      <dgm:prSet phldrT="[Texto]" custT="1"/>
      <dgm:spPr/>
      <dgm:t>
        <a:bodyPr/>
        <a:lstStyle/>
        <a:p>
          <a:r>
            <a:rPr lang="es-ES" sz="2000" b="1" dirty="0" smtClean="0">
              <a:solidFill>
                <a:schemeClr val="tx2"/>
              </a:solidFill>
              <a:latin typeface="+mn-lt"/>
              <a:cs typeface="Calibri" panose="020F0502020204030204" pitchFamily="34" charset="0"/>
            </a:rPr>
            <a:t>Prueba del aliento con urea marcada con </a:t>
          </a:r>
          <a:r>
            <a:rPr lang="es-ES" sz="2000" b="1" baseline="30000" dirty="0" smtClean="0">
              <a:solidFill>
                <a:schemeClr val="tx2"/>
              </a:solidFill>
              <a:latin typeface="+mn-lt"/>
              <a:cs typeface="Calibri" panose="020F0502020204030204" pitchFamily="34" charset="0"/>
            </a:rPr>
            <a:t>13</a:t>
          </a:r>
          <a:r>
            <a:rPr lang="es-ES" sz="2000" b="1" dirty="0" smtClean="0">
              <a:solidFill>
                <a:schemeClr val="tx2"/>
              </a:solidFill>
              <a:latin typeface="+mn-lt"/>
              <a:cs typeface="Calibri" panose="020F0502020204030204" pitchFamily="34" charset="0"/>
            </a:rPr>
            <a:t>C.</a:t>
          </a:r>
          <a:endParaRPr lang="es-ES" sz="2000" b="1" dirty="0">
            <a:solidFill>
              <a:schemeClr val="tx2"/>
            </a:solidFill>
            <a:latin typeface="+mn-lt"/>
          </a:endParaRPr>
        </a:p>
      </dgm:t>
    </dgm:pt>
    <dgm:pt modelId="{CFD811E5-FDF4-40FB-9696-6E08885456CE}" type="parTrans" cxnId="{906E564F-FC07-4AB3-B509-8B4F74E78E81}">
      <dgm:prSet/>
      <dgm:spPr/>
      <dgm:t>
        <a:bodyPr/>
        <a:lstStyle/>
        <a:p>
          <a:endParaRPr lang="es-ES"/>
        </a:p>
      </dgm:t>
    </dgm:pt>
    <dgm:pt modelId="{03B4BC6D-731B-4C61-A1B8-3469654B1530}" type="sibTrans" cxnId="{906E564F-FC07-4AB3-B509-8B4F74E78E81}">
      <dgm:prSet/>
      <dgm:spPr/>
      <dgm:t>
        <a:bodyPr/>
        <a:lstStyle/>
        <a:p>
          <a:endParaRPr lang="es-ES"/>
        </a:p>
      </dgm:t>
    </dgm:pt>
    <dgm:pt modelId="{37A5EC16-CF62-4014-9B82-F83B38FFF2C4}">
      <dgm:prSet phldrT="[Texto]" custT="1"/>
      <dgm:spPr/>
      <dgm:t>
        <a:bodyPr/>
        <a:lstStyle/>
        <a:p>
          <a:r>
            <a:rPr lang="es-ES" sz="2000" b="1" dirty="0" smtClean="0">
              <a:solidFill>
                <a:schemeClr val="tx2"/>
              </a:solidFill>
              <a:latin typeface="+mn-lt"/>
              <a:cs typeface="Calibri" panose="020F0502020204030204" pitchFamily="34" charset="0"/>
            </a:rPr>
            <a:t>Prueba de antígeno en heces (método de ELISA monoclonal).</a:t>
          </a:r>
          <a:endParaRPr lang="es-ES" sz="2000" b="1" dirty="0">
            <a:solidFill>
              <a:schemeClr val="tx2"/>
            </a:solidFill>
            <a:latin typeface="+mn-lt"/>
          </a:endParaRPr>
        </a:p>
      </dgm:t>
    </dgm:pt>
    <dgm:pt modelId="{5A2E3119-1476-4445-A2E8-41DE4E53853B}" type="parTrans" cxnId="{4C799B16-4287-4317-AAA0-8C67B1C13209}">
      <dgm:prSet/>
      <dgm:spPr/>
      <dgm:t>
        <a:bodyPr/>
        <a:lstStyle/>
        <a:p>
          <a:endParaRPr lang="es-ES"/>
        </a:p>
      </dgm:t>
    </dgm:pt>
    <dgm:pt modelId="{3F3111F3-5253-4814-9205-85E5E6263505}" type="sibTrans" cxnId="{4C799B16-4287-4317-AAA0-8C67B1C13209}">
      <dgm:prSet/>
      <dgm:spPr/>
      <dgm:t>
        <a:bodyPr/>
        <a:lstStyle/>
        <a:p>
          <a:endParaRPr lang="es-ES"/>
        </a:p>
      </dgm:t>
    </dgm:pt>
    <dgm:pt modelId="{DE9A6312-090D-4A33-9413-9A993C753312}">
      <dgm:prSet phldrT="[Texto]"/>
      <dgm:spPr>
        <a:solidFill>
          <a:schemeClr val="tx2"/>
        </a:solidFill>
      </dgm:spPr>
      <dgm:t>
        <a:bodyPr/>
        <a:lstStyle/>
        <a:p>
          <a:r>
            <a:rPr lang="es-ES" dirty="0" smtClean="0"/>
            <a:t>NO RECOMENDADO</a:t>
          </a:r>
          <a:endParaRPr lang="es-ES" dirty="0"/>
        </a:p>
      </dgm:t>
    </dgm:pt>
    <dgm:pt modelId="{EE29A699-E493-4A03-A184-02635315936D}" type="parTrans" cxnId="{A78D6738-E789-4E5F-A35A-9BF2DB445024}">
      <dgm:prSet/>
      <dgm:spPr/>
      <dgm:t>
        <a:bodyPr/>
        <a:lstStyle/>
        <a:p>
          <a:endParaRPr lang="es-ES"/>
        </a:p>
      </dgm:t>
    </dgm:pt>
    <dgm:pt modelId="{F54741E5-7089-4E3B-A957-308314C615AD}" type="sibTrans" cxnId="{A78D6738-E789-4E5F-A35A-9BF2DB445024}">
      <dgm:prSet/>
      <dgm:spPr/>
      <dgm:t>
        <a:bodyPr/>
        <a:lstStyle/>
        <a:p>
          <a:endParaRPr lang="es-ES"/>
        </a:p>
      </dgm:t>
    </dgm:pt>
    <dgm:pt modelId="{BF724178-32B7-451E-AE3B-E0E7F5C2674D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000" b="1" dirty="0" smtClean="0">
              <a:solidFill>
                <a:schemeClr val="tx2"/>
              </a:solidFill>
            </a:rPr>
            <a:t>SEROLOGIA.</a:t>
          </a:r>
          <a:endParaRPr lang="es-ES" sz="2000" b="1" dirty="0">
            <a:solidFill>
              <a:schemeClr val="tx2"/>
            </a:solidFill>
          </a:endParaRPr>
        </a:p>
      </dgm:t>
    </dgm:pt>
    <dgm:pt modelId="{DCB64746-A26C-48AE-88BB-C02886EE89F4}" type="parTrans" cxnId="{2ECD263C-6215-4181-AD89-2FB58502A0AA}">
      <dgm:prSet/>
      <dgm:spPr/>
      <dgm:t>
        <a:bodyPr/>
        <a:lstStyle/>
        <a:p>
          <a:endParaRPr lang="es-ES"/>
        </a:p>
      </dgm:t>
    </dgm:pt>
    <dgm:pt modelId="{03E9694C-6A94-4FEA-BC04-902CE85FEE96}" type="sibTrans" cxnId="{2ECD263C-6215-4181-AD89-2FB58502A0AA}">
      <dgm:prSet/>
      <dgm:spPr/>
      <dgm:t>
        <a:bodyPr/>
        <a:lstStyle/>
        <a:p>
          <a:endParaRPr lang="es-ES"/>
        </a:p>
      </dgm:t>
    </dgm:pt>
    <dgm:pt modelId="{04A058BE-ADD3-4D6B-82B7-370D95CB1501}" type="pres">
      <dgm:prSet presAssocID="{70D209FC-F896-48E0-BDC6-73080DF89F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53E98E2-D55B-48E2-B6C5-C8218FAF16D3}" type="pres">
      <dgm:prSet presAssocID="{37CB38A9-C61E-4523-A104-F2159582893C}" presName="linNode" presStyleCnt="0"/>
      <dgm:spPr/>
      <dgm:t>
        <a:bodyPr/>
        <a:lstStyle/>
        <a:p>
          <a:endParaRPr lang="es-ES"/>
        </a:p>
      </dgm:t>
    </dgm:pt>
    <dgm:pt modelId="{50659B73-9C5D-4DFB-8BFB-8C5E515CE985}" type="pres">
      <dgm:prSet presAssocID="{37CB38A9-C61E-4523-A104-F2159582893C}" presName="parentText" presStyleLbl="node1" presStyleIdx="0" presStyleCnt="2" custScaleY="16095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181241-E974-4B20-9A9B-22122ECA1C85}" type="pres">
      <dgm:prSet presAssocID="{37CB38A9-C61E-4523-A104-F2159582893C}" presName="descendantText" presStyleLbl="alignAccFollowNode1" presStyleIdx="0" presStyleCnt="2" custScaleY="17630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5E3FF1-D14C-4963-9069-3835E11FA41C}" type="pres">
      <dgm:prSet presAssocID="{5757F448-3FE6-453C-9F98-8EF00265C7EF}" presName="sp" presStyleCnt="0"/>
      <dgm:spPr/>
      <dgm:t>
        <a:bodyPr/>
        <a:lstStyle/>
        <a:p>
          <a:endParaRPr lang="es-ES"/>
        </a:p>
      </dgm:t>
    </dgm:pt>
    <dgm:pt modelId="{85B1F31E-DFB0-4F92-B1BA-D9B031DB20D5}" type="pres">
      <dgm:prSet presAssocID="{DE9A6312-090D-4A33-9413-9A993C753312}" presName="linNode" presStyleCnt="0"/>
      <dgm:spPr/>
      <dgm:t>
        <a:bodyPr/>
        <a:lstStyle/>
        <a:p>
          <a:endParaRPr lang="es-ES"/>
        </a:p>
      </dgm:t>
    </dgm:pt>
    <dgm:pt modelId="{E3C47C52-8AFC-4E10-A532-A4A6EBC3CF35}" type="pres">
      <dgm:prSet presAssocID="{DE9A6312-090D-4A33-9413-9A993C753312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8440FC-6F1E-48E1-B7A6-83515162385B}" type="pres">
      <dgm:prSet presAssocID="{DE9A6312-090D-4A33-9413-9A993C753312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B057952-19B3-4427-8486-F48B48F90DB5}" type="presOf" srcId="{37A5EC16-CF62-4014-9B82-F83B38FFF2C4}" destId="{D3181241-E974-4B20-9A9B-22122ECA1C85}" srcOrd="0" destOrd="1" presId="urn:microsoft.com/office/officeart/2005/8/layout/vList5"/>
    <dgm:cxn modelId="{2ECD263C-6215-4181-AD89-2FB58502A0AA}" srcId="{DE9A6312-090D-4A33-9413-9A993C753312}" destId="{BF724178-32B7-451E-AE3B-E0E7F5C2674D}" srcOrd="0" destOrd="0" parTransId="{DCB64746-A26C-48AE-88BB-C02886EE89F4}" sibTransId="{03E9694C-6A94-4FEA-BC04-902CE85FEE96}"/>
    <dgm:cxn modelId="{906E564F-FC07-4AB3-B509-8B4F74E78E81}" srcId="{37CB38A9-C61E-4523-A104-F2159582893C}" destId="{A527EA39-759A-4C6C-B85F-7E8D60B26468}" srcOrd="0" destOrd="0" parTransId="{CFD811E5-FDF4-40FB-9696-6E08885456CE}" sibTransId="{03B4BC6D-731B-4C61-A1B8-3469654B1530}"/>
    <dgm:cxn modelId="{4C799B16-4287-4317-AAA0-8C67B1C13209}" srcId="{37CB38A9-C61E-4523-A104-F2159582893C}" destId="{37A5EC16-CF62-4014-9B82-F83B38FFF2C4}" srcOrd="1" destOrd="0" parTransId="{5A2E3119-1476-4445-A2E8-41DE4E53853B}" sibTransId="{3F3111F3-5253-4814-9205-85E5E6263505}"/>
    <dgm:cxn modelId="{A78D6738-E789-4E5F-A35A-9BF2DB445024}" srcId="{70D209FC-F896-48E0-BDC6-73080DF89FDA}" destId="{DE9A6312-090D-4A33-9413-9A993C753312}" srcOrd="1" destOrd="0" parTransId="{EE29A699-E493-4A03-A184-02635315936D}" sibTransId="{F54741E5-7089-4E3B-A957-308314C615AD}"/>
    <dgm:cxn modelId="{1403A29D-36DD-44B4-9F39-21398FB5900C}" type="presOf" srcId="{70D209FC-F896-48E0-BDC6-73080DF89FDA}" destId="{04A058BE-ADD3-4D6B-82B7-370D95CB1501}" srcOrd="0" destOrd="0" presId="urn:microsoft.com/office/officeart/2005/8/layout/vList5"/>
    <dgm:cxn modelId="{49C06052-B257-4A36-A998-D3BFAE9D080B}" type="presOf" srcId="{A527EA39-759A-4C6C-B85F-7E8D60B26468}" destId="{D3181241-E974-4B20-9A9B-22122ECA1C85}" srcOrd="0" destOrd="0" presId="urn:microsoft.com/office/officeart/2005/8/layout/vList5"/>
    <dgm:cxn modelId="{3AAC88FC-386A-4E3C-A955-CA0E3AD12E23}" srcId="{70D209FC-F896-48E0-BDC6-73080DF89FDA}" destId="{37CB38A9-C61E-4523-A104-F2159582893C}" srcOrd="0" destOrd="0" parTransId="{6C647552-18BC-4E5B-BE55-8846F1C4DB54}" sibTransId="{5757F448-3FE6-453C-9F98-8EF00265C7EF}"/>
    <dgm:cxn modelId="{BF24C98D-6501-4186-9C2B-F9D77DEFAD9D}" type="presOf" srcId="{BF724178-32B7-451E-AE3B-E0E7F5C2674D}" destId="{C78440FC-6F1E-48E1-B7A6-83515162385B}" srcOrd="0" destOrd="0" presId="urn:microsoft.com/office/officeart/2005/8/layout/vList5"/>
    <dgm:cxn modelId="{2BBEACB2-29C3-4D1D-9EA6-350BFA753DE3}" type="presOf" srcId="{DE9A6312-090D-4A33-9413-9A993C753312}" destId="{E3C47C52-8AFC-4E10-A532-A4A6EBC3CF35}" srcOrd="0" destOrd="0" presId="urn:microsoft.com/office/officeart/2005/8/layout/vList5"/>
    <dgm:cxn modelId="{ABAA0E6E-83FC-4C37-B1AD-41653812496C}" type="presOf" srcId="{37CB38A9-C61E-4523-A104-F2159582893C}" destId="{50659B73-9C5D-4DFB-8BFB-8C5E515CE985}" srcOrd="0" destOrd="0" presId="urn:microsoft.com/office/officeart/2005/8/layout/vList5"/>
    <dgm:cxn modelId="{E7986E9A-7CF3-4B2F-A422-2CDBEA1CFD95}" type="presParOf" srcId="{04A058BE-ADD3-4D6B-82B7-370D95CB1501}" destId="{B53E98E2-D55B-48E2-B6C5-C8218FAF16D3}" srcOrd="0" destOrd="0" presId="urn:microsoft.com/office/officeart/2005/8/layout/vList5"/>
    <dgm:cxn modelId="{4D5E4F5F-E09B-42ED-8FF9-309F155E2443}" type="presParOf" srcId="{B53E98E2-D55B-48E2-B6C5-C8218FAF16D3}" destId="{50659B73-9C5D-4DFB-8BFB-8C5E515CE985}" srcOrd="0" destOrd="0" presId="urn:microsoft.com/office/officeart/2005/8/layout/vList5"/>
    <dgm:cxn modelId="{51DF10CB-4EDE-4337-A07B-BBCD78BC4C62}" type="presParOf" srcId="{B53E98E2-D55B-48E2-B6C5-C8218FAF16D3}" destId="{D3181241-E974-4B20-9A9B-22122ECA1C85}" srcOrd="1" destOrd="0" presId="urn:microsoft.com/office/officeart/2005/8/layout/vList5"/>
    <dgm:cxn modelId="{D84BD0A7-9DDF-4D03-8DF8-CE41C01A5D85}" type="presParOf" srcId="{04A058BE-ADD3-4D6B-82B7-370D95CB1501}" destId="{985E3FF1-D14C-4963-9069-3835E11FA41C}" srcOrd="1" destOrd="0" presId="urn:microsoft.com/office/officeart/2005/8/layout/vList5"/>
    <dgm:cxn modelId="{7E800FB6-9BB4-4427-B0BF-2819CC631BA0}" type="presParOf" srcId="{04A058BE-ADD3-4D6B-82B7-370D95CB1501}" destId="{85B1F31E-DFB0-4F92-B1BA-D9B031DB20D5}" srcOrd="2" destOrd="0" presId="urn:microsoft.com/office/officeart/2005/8/layout/vList5"/>
    <dgm:cxn modelId="{6E51AC12-AEC4-4B53-A40C-99460DBC1926}" type="presParOf" srcId="{85B1F31E-DFB0-4F92-B1BA-D9B031DB20D5}" destId="{E3C47C52-8AFC-4E10-A532-A4A6EBC3CF35}" srcOrd="0" destOrd="0" presId="urn:microsoft.com/office/officeart/2005/8/layout/vList5"/>
    <dgm:cxn modelId="{6C101E9B-423B-4598-9001-AE2C8EA6AFD0}" type="presParOf" srcId="{85B1F31E-DFB0-4F92-B1BA-D9B031DB20D5}" destId="{C78440FC-6F1E-48E1-B7A6-83515162385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0D209FC-F896-48E0-BDC6-73080DF89FD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7CB38A9-C61E-4523-A104-F2159582893C}">
      <dgm:prSet phldrT="[Texto]" custT="1"/>
      <dgm:spPr/>
      <dgm:t>
        <a:bodyPr/>
        <a:lstStyle/>
        <a:p>
          <a:r>
            <a:rPr lang="es-ES" sz="1900" dirty="0" smtClean="0"/>
            <a:t>RECOMENDADO</a:t>
          </a:r>
          <a:endParaRPr lang="es-ES" sz="1900" dirty="0"/>
        </a:p>
      </dgm:t>
    </dgm:pt>
    <dgm:pt modelId="{6C647552-18BC-4E5B-BE55-8846F1C4DB54}" type="parTrans" cxnId="{3AAC88FC-386A-4E3C-A955-CA0E3AD12E23}">
      <dgm:prSet/>
      <dgm:spPr/>
      <dgm:t>
        <a:bodyPr/>
        <a:lstStyle/>
        <a:p>
          <a:endParaRPr lang="es-ES"/>
        </a:p>
      </dgm:t>
    </dgm:pt>
    <dgm:pt modelId="{5757F448-3FE6-453C-9F98-8EF00265C7EF}" type="sibTrans" cxnId="{3AAC88FC-386A-4E3C-A955-CA0E3AD12E23}">
      <dgm:prSet/>
      <dgm:spPr/>
      <dgm:t>
        <a:bodyPr/>
        <a:lstStyle/>
        <a:p>
          <a:endParaRPr lang="es-ES"/>
        </a:p>
      </dgm:t>
    </dgm:pt>
    <dgm:pt modelId="{A527EA39-759A-4C6C-B85F-7E8D60B26468}">
      <dgm:prSet phldrT="[Texto]" custT="1"/>
      <dgm:spPr/>
      <dgm:t>
        <a:bodyPr/>
        <a:lstStyle/>
        <a:p>
          <a:r>
            <a:rPr lang="es-ES" sz="2000" b="1" dirty="0" smtClean="0">
              <a:solidFill>
                <a:schemeClr val="accent1"/>
              </a:solidFill>
              <a:latin typeface="+mn-lt"/>
              <a:cs typeface="Calibri" panose="020F0502020204030204" pitchFamily="34" charset="0"/>
            </a:rPr>
            <a:t>Prueba del aliento con urea marcada con </a:t>
          </a:r>
          <a:r>
            <a:rPr lang="es-ES" sz="2000" b="1" baseline="30000" dirty="0" smtClean="0">
              <a:solidFill>
                <a:schemeClr val="accent1"/>
              </a:solidFill>
              <a:latin typeface="+mn-lt"/>
              <a:cs typeface="Calibri" panose="020F0502020204030204" pitchFamily="34" charset="0"/>
            </a:rPr>
            <a:t>13</a:t>
          </a:r>
          <a:r>
            <a:rPr lang="es-ES" sz="2000" b="1" dirty="0" smtClean="0">
              <a:solidFill>
                <a:schemeClr val="accent1"/>
              </a:solidFill>
              <a:latin typeface="+mn-lt"/>
              <a:cs typeface="Calibri" panose="020F0502020204030204" pitchFamily="34" charset="0"/>
            </a:rPr>
            <a:t>C.</a:t>
          </a:r>
          <a:endParaRPr lang="es-ES" sz="2000" b="1" dirty="0">
            <a:solidFill>
              <a:schemeClr val="accent1"/>
            </a:solidFill>
            <a:latin typeface="+mn-lt"/>
          </a:endParaRPr>
        </a:p>
      </dgm:t>
    </dgm:pt>
    <dgm:pt modelId="{CFD811E5-FDF4-40FB-9696-6E08885456CE}" type="parTrans" cxnId="{906E564F-FC07-4AB3-B509-8B4F74E78E81}">
      <dgm:prSet/>
      <dgm:spPr/>
      <dgm:t>
        <a:bodyPr/>
        <a:lstStyle/>
        <a:p>
          <a:endParaRPr lang="es-ES"/>
        </a:p>
      </dgm:t>
    </dgm:pt>
    <dgm:pt modelId="{03B4BC6D-731B-4C61-A1B8-3469654B1530}" type="sibTrans" cxnId="{906E564F-FC07-4AB3-B509-8B4F74E78E81}">
      <dgm:prSet/>
      <dgm:spPr/>
      <dgm:t>
        <a:bodyPr/>
        <a:lstStyle/>
        <a:p>
          <a:endParaRPr lang="es-ES"/>
        </a:p>
      </dgm:t>
    </dgm:pt>
    <dgm:pt modelId="{DE9A6312-090D-4A33-9413-9A993C753312}">
      <dgm:prSet phldrT="[Texto]" custT="1"/>
      <dgm:spPr>
        <a:solidFill>
          <a:schemeClr val="tx2"/>
        </a:solidFill>
      </dgm:spPr>
      <dgm:t>
        <a:bodyPr/>
        <a:lstStyle/>
        <a:p>
          <a:r>
            <a:rPr lang="es-ES" sz="1900" dirty="0" smtClean="0"/>
            <a:t>NO RECOMENDADO</a:t>
          </a:r>
          <a:endParaRPr lang="es-ES" sz="1900" dirty="0"/>
        </a:p>
      </dgm:t>
    </dgm:pt>
    <dgm:pt modelId="{EE29A699-E493-4A03-A184-02635315936D}" type="parTrans" cxnId="{A78D6738-E789-4E5F-A35A-9BF2DB445024}">
      <dgm:prSet/>
      <dgm:spPr/>
      <dgm:t>
        <a:bodyPr/>
        <a:lstStyle/>
        <a:p>
          <a:endParaRPr lang="es-ES"/>
        </a:p>
      </dgm:t>
    </dgm:pt>
    <dgm:pt modelId="{F54741E5-7089-4E3B-A957-308314C615AD}" type="sibTrans" cxnId="{A78D6738-E789-4E5F-A35A-9BF2DB445024}">
      <dgm:prSet/>
      <dgm:spPr/>
      <dgm:t>
        <a:bodyPr/>
        <a:lstStyle/>
        <a:p>
          <a:endParaRPr lang="es-ES"/>
        </a:p>
      </dgm:t>
    </dgm:pt>
    <dgm:pt modelId="{BF724178-32B7-451E-AE3B-E0E7F5C2674D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000" b="1" dirty="0" smtClean="0">
              <a:solidFill>
                <a:schemeClr val="tx2"/>
              </a:solidFill>
            </a:rPr>
            <a:t>SEROLOGIA.</a:t>
          </a:r>
          <a:endParaRPr lang="es-ES" sz="2000" b="1" dirty="0">
            <a:solidFill>
              <a:schemeClr val="tx2"/>
            </a:solidFill>
          </a:endParaRPr>
        </a:p>
      </dgm:t>
    </dgm:pt>
    <dgm:pt modelId="{DCB64746-A26C-48AE-88BB-C02886EE89F4}" type="parTrans" cxnId="{2ECD263C-6215-4181-AD89-2FB58502A0AA}">
      <dgm:prSet/>
      <dgm:spPr/>
      <dgm:t>
        <a:bodyPr/>
        <a:lstStyle/>
        <a:p>
          <a:endParaRPr lang="es-ES"/>
        </a:p>
      </dgm:t>
    </dgm:pt>
    <dgm:pt modelId="{03E9694C-6A94-4FEA-BC04-902CE85FEE96}" type="sibTrans" cxnId="{2ECD263C-6215-4181-AD89-2FB58502A0AA}">
      <dgm:prSet/>
      <dgm:spPr/>
      <dgm:t>
        <a:bodyPr/>
        <a:lstStyle/>
        <a:p>
          <a:endParaRPr lang="es-ES"/>
        </a:p>
      </dgm:t>
    </dgm:pt>
    <dgm:pt modelId="{04A058BE-ADD3-4D6B-82B7-370D95CB1501}" type="pres">
      <dgm:prSet presAssocID="{70D209FC-F896-48E0-BDC6-73080DF89F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53E98E2-D55B-48E2-B6C5-C8218FAF16D3}" type="pres">
      <dgm:prSet presAssocID="{37CB38A9-C61E-4523-A104-F2159582893C}" presName="linNode" presStyleCnt="0"/>
      <dgm:spPr/>
      <dgm:t>
        <a:bodyPr/>
        <a:lstStyle/>
        <a:p>
          <a:endParaRPr lang="es-ES"/>
        </a:p>
      </dgm:t>
    </dgm:pt>
    <dgm:pt modelId="{50659B73-9C5D-4DFB-8BFB-8C5E515CE985}" type="pres">
      <dgm:prSet presAssocID="{37CB38A9-C61E-4523-A104-F2159582893C}" presName="parentText" presStyleLbl="node1" presStyleIdx="0" presStyleCnt="2" custScaleY="88898" custLinFactNeighborX="-676" custLinFactNeighborY="-190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181241-E974-4B20-9A9B-22122ECA1C85}" type="pres">
      <dgm:prSet presAssocID="{37CB38A9-C61E-4523-A104-F2159582893C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5E3FF1-D14C-4963-9069-3835E11FA41C}" type="pres">
      <dgm:prSet presAssocID="{5757F448-3FE6-453C-9F98-8EF00265C7EF}" presName="sp" presStyleCnt="0"/>
      <dgm:spPr/>
      <dgm:t>
        <a:bodyPr/>
        <a:lstStyle/>
        <a:p>
          <a:endParaRPr lang="es-ES"/>
        </a:p>
      </dgm:t>
    </dgm:pt>
    <dgm:pt modelId="{85B1F31E-DFB0-4F92-B1BA-D9B031DB20D5}" type="pres">
      <dgm:prSet presAssocID="{DE9A6312-090D-4A33-9413-9A993C753312}" presName="linNode" presStyleCnt="0"/>
      <dgm:spPr/>
      <dgm:t>
        <a:bodyPr/>
        <a:lstStyle/>
        <a:p>
          <a:endParaRPr lang="es-ES"/>
        </a:p>
      </dgm:t>
    </dgm:pt>
    <dgm:pt modelId="{E3C47C52-8AFC-4E10-A532-A4A6EBC3CF35}" type="pres">
      <dgm:prSet presAssocID="{DE9A6312-090D-4A33-9413-9A993C753312}" presName="parentText" presStyleLbl="node1" presStyleIdx="1" presStyleCnt="2" custScaleY="64943" custLinFactNeighborX="-61" custLinFactNeighborY="1382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8440FC-6F1E-48E1-B7A6-83515162385B}" type="pres">
      <dgm:prSet presAssocID="{DE9A6312-090D-4A33-9413-9A993C753312}" presName="descendantText" presStyleLbl="alignAccFollowNode1" presStyleIdx="1" presStyleCnt="2" custScaleY="81503" custLinFactNeighborY="1099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06E564F-FC07-4AB3-B509-8B4F74E78E81}" srcId="{37CB38A9-C61E-4523-A104-F2159582893C}" destId="{A527EA39-759A-4C6C-B85F-7E8D60B26468}" srcOrd="0" destOrd="0" parTransId="{CFD811E5-FDF4-40FB-9696-6E08885456CE}" sibTransId="{03B4BC6D-731B-4C61-A1B8-3469654B1530}"/>
    <dgm:cxn modelId="{BFF9560E-D9E2-48D1-816C-D2B15BD68E47}" type="presOf" srcId="{DE9A6312-090D-4A33-9413-9A993C753312}" destId="{E3C47C52-8AFC-4E10-A532-A4A6EBC3CF35}" srcOrd="0" destOrd="0" presId="urn:microsoft.com/office/officeart/2005/8/layout/vList5"/>
    <dgm:cxn modelId="{809F2FE3-3319-4B6D-8939-872206EE4520}" type="presOf" srcId="{A527EA39-759A-4C6C-B85F-7E8D60B26468}" destId="{D3181241-E974-4B20-9A9B-22122ECA1C85}" srcOrd="0" destOrd="0" presId="urn:microsoft.com/office/officeart/2005/8/layout/vList5"/>
    <dgm:cxn modelId="{B3D6DEF7-9AE7-46D9-980F-1EC5EB5A928D}" type="presOf" srcId="{70D209FC-F896-48E0-BDC6-73080DF89FDA}" destId="{04A058BE-ADD3-4D6B-82B7-370D95CB1501}" srcOrd="0" destOrd="0" presId="urn:microsoft.com/office/officeart/2005/8/layout/vList5"/>
    <dgm:cxn modelId="{3AAC88FC-386A-4E3C-A955-CA0E3AD12E23}" srcId="{70D209FC-F896-48E0-BDC6-73080DF89FDA}" destId="{37CB38A9-C61E-4523-A104-F2159582893C}" srcOrd="0" destOrd="0" parTransId="{6C647552-18BC-4E5B-BE55-8846F1C4DB54}" sibTransId="{5757F448-3FE6-453C-9F98-8EF00265C7EF}"/>
    <dgm:cxn modelId="{4749CC71-E7C6-452B-B057-CBCC90DB9976}" type="presOf" srcId="{BF724178-32B7-451E-AE3B-E0E7F5C2674D}" destId="{C78440FC-6F1E-48E1-B7A6-83515162385B}" srcOrd="0" destOrd="0" presId="urn:microsoft.com/office/officeart/2005/8/layout/vList5"/>
    <dgm:cxn modelId="{705ACBE5-91AD-40DB-ADFA-EDDF189C7B88}" type="presOf" srcId="{37CB38A9-C61E-4523-A104-F2159582893C}" destId="{50659B73-9C5D-4DFB-8BFB-8C5E515CE985}" srcOrd="0" destOrd="0" presId="urn:microsoft.com/office/officeart/2005/8/layout/vList5"/>
    <dgm:cxn modelId="{A78D6738-E789-4E5F-A35A-9BF2DB445024}" srcId="{70D209FC-F896-48E0-BDC6-73080DF89FDA}" destId="{DE9A6312-090D-4A33-9413-9A993C753312}" srcOrd="1" destOrd="0" parTransId="{EE29A699-E493-4A03-A184-02635315936D}" sibTransId="{F54741E5-7089-4E3B-A957-308314C615AD}"/>
    <dgm:cxn modelId="{2ECD263C-6215-4181-AD89-2FB58502A0AA}" srcId="{DE9A6312-090D-4A33-9413-9A993C753312}" destId="{BF724178-32B7-451E-AE3B-E0E7F5C2674D}" srcOrd="0" destOrd="0" parTransId="{DCB64746-A26C-48AE-88BB-C02886EE89F4}" sibTransId="{03E9694C-6A94-4FEA-BC04-902CE85FEE96}"/>
    <dgm:cxn modelId="{FA2EB69E-BC4E-4205-8987-0379F10D55C1}" type="presParOf" srcId="{04A058BE-ADD3-4D6B-82B7-370D95CB1501}" destId="{B53E98E2-D55B-48E2-B6C5-C8218FAF16D3}" srcOrd="0" destOrd="0" presId="urn:microsoft.com/office/officeart/2005/8/layout/vList5"/>
    <dgm:cxn modelId="{94EB00DE-AD45-4318-8FC9-7420F99005E3}" type="presParOf" srcId="{B53E98E2-D55B-48E2-B6C5-C8218FAF16D3}" destId="{50659B73-9C5D-4DFB-8BFB-8C5E515CE985}" srcOrd="0" destOrd="0" presId="urn:microsoft.com/office/officeart/2005/8/layout/vList5"/>
    <dgm:cxn modelId="{3AF24360-FE1F-4C41-8708-11BE697F389F}" type="presParOf" srcId="{B53E98E2-D55B-48E2-B6C5-C8218FAF16D3}" destId="{D3181241-E974-4B20-9A9B-22122ECA1C85}" srcOrd="1" destOrd="0" presId="urn:microsoft.com/office/officeart/2005/8/layout/vList5"/>
    <dgm:cxn modelId="{BBB1971D-4F96-400B-8126-682CD9EBD6A4}" type="presParOf" srcId="{04A058BE-ADD3-4D6B-82B7-370D95CB1501}" destId="{985E3FF1-D14C-4963-9069-3835E11FA41C}" srcOrd="1" destOrd="0" presId="urn:microsoft.com/office/officeart/2005/8/layout/vList5"/>
    <dgm:cxn modelId="{2442063B-A95A-4B9E-B282-940E6FA2C9A5}" type="presParOf" srcId="{04A058BE-ADD3-4D6B-82B7-370D95CB1501}" destId="{85B1F31E-DFB0-4F92-B1BA-D9B031DB20D5}" srcOrd="2" destOrd="0" presId="urn:microsoft.com/office/officeart/2005/8/layout/vList5"/>
    <dgm:cxn modelId="{C4051D1C-348D-41B7-9C2B-5E0C49D0B95E}" type="presParOf" srcId="{85B1F31E-DFB0-4F92-B1BA-D9B031DB20D5}" destId="{E3C47C52-8AFC-4E10-A532-A4A6EBC3CF35}" srcOrd="0" destOrd="0" presId="urn:microsoft.com/office/officeart/2005/8/layout/vList5"/>
    <dgm:cxn modelId="{4193A0B7-3159-4F83-AE64-F489EE1230F3}" type="presParOf" srcId="{85B1F31E-DFB0-4F92-B1BA-D9B031DB20D5}" destId="{C78440FC-6F1E-48E1-B7A6-83515162385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254B30B-76F2-41C8-9BF7-2A7ACD871A73}" type="doc">
      <dgm:prSet loTypeId="urn:microsoft.com/office/officeart/2005/8/layout/chart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D0B25346-7AFF-412E-BBF1-924EC0F74F6D}">
      <dgm:prSet phldrT="[Texto]" custT="1"/>
      <dgm:spPr/>
      <dgm:t>
        <a:bodyPr/>
        <a:lstStyle/>
        <a:p>
          <a:r>
            <a:rPr lang="es-ES" sz="2400" b="1" dirty="0" smtClean="0">
              <a:solidFill>
                <a:schemeClr val="accent1"/>
              </a:solidFill>
              <a:effectLst/>
            </a:rPr>
            <a:t>PACIENTE</a:t>
          </a:r>
          <a:endParaRPr lang="es-ES" sz="2400" b="1" dirty="0">
            <a:solidFill>
              <a:schemeClr val="accent1"/>
            </a:solidFill>
            <a:effectLst/>
          </a:endParaRPr>
        </a:p>
      </dgm:t>
    </dgm:pt>
    <dgm:pt modelId="{DFF5E4AC-66E4-4E3E-8E1C-5A6EA0AF639D}" type="parTrans" cxnId="{7062B306-0D39-457B-A754-3EB8DF2C710D}">
      <dgm:prSet/>
      <dgm:spPr/>
      <dgm:t>
        <a:bodyPr/>
        <a:lstStyle/>
        <a:p>
          <a:endParaRPr lang="es-ES" sz="1400" b="1">
            <a:solidFill>
              <a:schemeClr val="accent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3D2CF6-03F5-4460-8790-0C5BFF1240E3}" type="sibTrans" cxnId="{7062B306-0D39-457B-A754-3EB8DF2C710D}">
      <dgm:prSet/>
      <dgm:spPr/>
      <dgm:t>
        <a:bodyPr/>
        <a:lstStyle/>
        <a:p>
          <a:endParaRPr lang="es-ES" sz="1400" b="1">
            <a:solidFill>
              <a:schemeClr val="accent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5535A9-C02B-483C-A822-1237525FB1D9}">
      <dgm:prSet phldrT="[Texto]" custT="1"/>
      <dgm:spPr>
        <a:solidFill>
          <a:srgbClr val="4DCF1F"/>
        </a:solidFill>
      </dgm:spPr>
      <dgm:t>
        <a:bodyPr/>
        <a:lstStyle/>
        <a:p>
          <a:r>
            <a:rPr lang="es-ES" sz="2400" b="1" dirty="0" smtClean="0">
              <a:solidFill>
                <a:schemeClr val="accent1"/>
              </a:solidFill>
              <a:effectLst/>
            </a:rPr>
            <a:t>Tratamiento</a:t>
          </a:r>
          <a:endParaRPr lang="es-ES" sz="2400" b="1" dirty="0">
            <a:solidFill>
              <a:schemeClr val="accent1"/>
            </a:solidFill>
            <a:effectLst/>
          </a:endParaRPr>
        </a:p>
      </dgm:t>
    </dgm:pt>
    <dgm:pt modelId="{868ECC45-693A-42F8-811F-1889C2F2B809}" type="parTrans" cxnId="{43D4DEE8-AD21-4825-8578-7C5CF03BF2E5}">
      <dgm:prSet/>
      <dgm:spPr/>
      <dgm:t>
        <a:bodyPr/>
        <a:lstStyle/>
        <a:p>
          <a:endParaRPr lang="es-ES" sz="1400" b="1">
            <a:solidFill>
              <a:schemeClr val="accent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CE8668-4648-4270-B56C-112C7DA003E4}" type="sibTrans" cxnId="{43D4DEE8-AD21-4825-8578-7C5CF03BF2E5}">
      <dgm:prSet/>
      <dgm:spPr/>
      <dgm:t>
        <a:bodyPr/>
        <a:lstStyle/>
        <a:p>
          <a:endParaRPr lang="es-ES" sz="1400" b="1">
            <a:solidFill>
              <a:schemeClr val="accent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88167C-3166-4544-A64D-12E25CAD4318}">
      <dgm:prSet phldrT="[Texto]" custT="1"/>
      <dgm:spPr>
        <a:solidFill>
          <a:srgbClr val="ACF40C"/>
        </a:solidFill>
      </dgm:spPr>
      <dgm:t>
        <a:bodyPr/>
        <a:lstStyle/>
        <a:p>
          <a:r>
            <a:rPr lang="es-ES" sz="2400" b="1" dirty="0" smtClean="0">
              <a:solidFill>
                <a:schemeClr val="accent1"/>
              </a:solidFill>
              <a:effectLst/>
            </a:rPr>
            <a:t>Ambiente</a:t>
          </a:r>
          <a:endParaRPr lang="es-ES" sz="2400" b="1" dirty="0">
            <a:solidFill>
              <a:schemeClr val="accent1"/>
            </a:solidFill>
            <a:effectLst/>
          </a:endParaRPr>
        </a:p>
      </dgm:t>
    </dgm:pt>
    <dgm:pt modelId="{2D33C14C-145E-45CC-B22E-8B5711E46BE1}" type="parTrans" cxnId="{17F8E2F1-7DE8-41BA-B9B5-F35C6CEBAAA9}">
      <dgm:prSet/>
      <dgm:spPr/>
      <dgm:t>
        <a:bodyPr/>
        <a:lstStyle/>
        <a:p>
          <a:endParaRPr lang="es-ES" sz="1400" b="1">
            <a:solidFill>
              <a:schemeClr val="accent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84D9A9-0AA1-4F11-9B66-2683D347F773}" type="sibTrans" cxnId="{17F8E2F1-7DE8-41BA-B9B5-F35C6CEBAAA9}">
      <dgm:prSet/>
      <dgm:spPr/>
      <dgm:t>
        <a:bodyPr/>
        <a:lstStyle/>
        <a:p>
          <a:endParaRPr lang="es-ES" sz="1400" b="1">
            <a:solidFill>
              <a:schemeClr val="accent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0E9F6B-2018-4FD6-A298-97ABA613D152}">
      <dgm:prSet phldrT="[Texto]" custT="1"/>
      <dgm:spPr/>
      <dgm:t>
        <a:bodyPr/>
        <a:lstStyle/>
        <a:p>
          <a:r>
            <a:rPr lang="es-ES" sz="2400" b="1" dirty="0" smtClean="0">
              <a:solidFill>
                <a:schemeClr val="accent1"/>
              </a:solidFill>
              <a:effectLst/>
            </a:rPr>
            <a:t>Cepa de H. </a:t>
          </a:r>
          <a:r>
            <a:rPr lang="es-ES" sz="2400" b="1" dirty="0" smtClean="0">
              <a:solidFill>
                <a:schemeClr val="accent1"/>
              </a:solidFill>
              <a:effectLst/>
            </a:rPr>
            <a:t>pylori</a:t>
          </a:r>
          <a:endParaRPr lang="es-ES" sz="2400" b="1" dirty="0">
            <a:solidFill>
              <a:schemeClr val="accent1"/>
            </a:solidFill>
            <a:effectLst/>
          </a:endParaRPr>
        </a:p>
      </dgm:t>
    </dgm:pt>
    <dgm:pt modelId="{4FCED2C5-9F42-49B4-8093-B79875496D5D}" type="parTrans" cxnId="{644D5D7B-FBD1-444A-9443-7495BB2817FB}">
      <dgm:prSet/>
      <dgm:spPr/>
      <dgm:t>
        <a:bodyPr/>
        <a:lstStyle/>
        <a:p>
          <a:endParaRPr lang="es-ES" b="1">
            <a:solidFill>
              <a:schemeClr val="accent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CFD9FA-FFB5-46C7-AB58-495387A2C8C4}" type="sibTrans" cxnId="{644D5D7B-FBD1-444A-9443-7495BB2817FB}">
      <dgm:prSet/>
      <dgm:spPr/>
      <dgm:t>
        <a:bodyPr/>
        <a:lstStyle/>
        <a:p>
          <a:endParaRPr lang="es-ES" b="1">
            <a:solidFill>
              <a:schemeClr val="accent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4E35DC-19F4-49FE-AED5-7CB0B84CEB2D}" type="pres">
      <dgm:prSet presAssocID="{3254B30B-76F2-41C8-9BF7-2A7ACD871A7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FE2CACE-2F05-48F4-AC18-5B38636DB5A1}" type="pres">
      <dgm:prSet presAssocID="{3254B30B-76F2-41C8-9BF7-2A7ACD871A73}" presName="wedge1" presStyleLbl="node1" presStyleIdx="0" presStyleCnt="4" custScaleX="125286" custScaleY="100202" custLinFactNeighborX="-3277" custLinFactNeighborY="4073"/>
      <dgm:spPr/>
      <dgm:t>
        <a:bodyPr/>
        <a:lstStyle/>
        <a:p>
          <a:endParaRPr lang="es-ES"/>
        </a:p>
      </dgm:t>
    </dgm:pt>
    <dgm:pt modelId="{BBBA9FE5-E978-4564-AB1F-3E327EF731B1}" type="pres">
      <dgm:prSet presAssocID="{3254B30B-76F2-41C8-9BF7-2A7ACD871A73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F7F1B1-28FE-4C6B-96A6-2BCA33E20B22}" type="pres">
      <dgm:prSet presAssocID="{3254B30B-76F2-41C8-9BF7-2A7ACD871A73}" presName="wedge2" presStyleLbl="node1" presStyleIdx="1" presStyleCnt="4" custScaleX="125605" custScaleY="94936" custLinFactNeighborX="938" custLinFactNeighborY="906"/>
      <dgm:spPr/>
      <dgm:t>
        <a:bodyPr/>
        <a:lstStyle/>
        <a:p>
          <a:endParaRPr lang="es-ES"/>
        </a:p>
      </dgm:t>
    </dgm:pt>
    <dgm:pt modelId="{4B5F276C-6CAC-456D-B51E-664B1849937C}" type="pres">
      <dgm:prSet presAssocID="{3254B30B-76F2-41C8-9BF7-2A7ACD871A73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73DBCA-D4D7-476B-AA20-8C7B56F48C2B}" type="pres">
      <dgm:prSet presAssocID="{3254B30B-76F2-41C8-9BF7-2A7ACD871A73}" presName="wedge3" presStyleLbl="node1" presStyleIdx="2" presStyleCnt="4" custScaleX="122802" custScaleY="96748"/>
      <dgm:spPr/>
      <dgm:t>
        <a:bodyPr/>
        <a:lstStyle/>
        <a:p>
          <a:endParaRPr lang="es-ES"/>
        </a:p>
      </dgm:t>
    </dgm:pt>
    <dgm:pt modelId="{6FA4AFDA-7E38-4D6C-A1C5-27A37348164F}" type="pres">
      <dgm:prSet presAssocID="{3254B30B-76F2-41C8-9BF7-2A7ACD871A73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27EFB0-FA71-4A34-8CDB-0A52C833124F}" type="pres">
      <dgm:prSet presAssocID="{3254B30B-76F2-41C8-9BF7-2A7ACD871A73}" presName="wedge4" presStyleLbl="node1" presStyleIdx="3" presStyleCnt="4" custScaleX="122802"/>
      <dgm:spPr/>
      <dgm:t>
        <a:bodyPr/>
        <a:lstStyle/>
        <a:p>
          <a:endParaRPr lang="es-ES"/>
        </a:p>
      </dgm:t>
    </dgm:pt>
    <dgm:pt modelId="{11A1C946-1DA6-432E-9A73-221EE2F5E27B}" type="pres">
      <dgm:prSet presAssocID="{3254B30B-76F2-41C8-9BF7-2A7ACD871A73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7EAF091-304B-45FD-9846-9F6AF732839B}" type="presOf" srcId="{D0B25346-7AFF-412E-BBF1-924EC0F74F6D}" destId="{BBBA9FE5-E978-4564-AB1F-3E327EF731B1}" srcOrd="1" destOrd="0" presId="urn:microsoft.com/office/officeart/2005/8/layout/chart3"/>
    <dgm:cxn modelId="{7062B306-0D39-457B-A754-3EB8DF2C710D}" srcId="{3254B30B-76F2-41C8-9BF7-2A7ACD871A73}" destId="{D0B25346-7AFF-412E-BBF1-924EC0F74F6D}" srcOrd="0" destOrd="0" parTransId="{DFF5E4AC-66E4-4E3E-8E1C-5A6EA0AF639D}" sibTransId="{F73D2CF6-03F5-4460-8790-0C5BFF1240E3}"/>
    <dgm:cxn modelId="{644D5D7B-FBD1-444A-9443-7495BB2817FB}" srcId="{3254B30B-76F2-41C8-9BF7-2A7ACD871A73}" destId="{B40E9F6B-2018-4FD6-A298-97ABA613D152}" srcOrd="3" destOrd="0" parTransId="{4FCED2C5-9F42-49B4-8093-B79875496D5D}" sibTransId="{BECFD9FA-FFB5-46C7-AB58-495387A2C8C4}"/>
    <dgm:cxn modelId="{050A4B44-BAD5-4A27-9053-AECB6E20D83D}" type="presOf" srcId="{B40E9F6B-2018-4FD6-A298-97ABA613D152}" destId="{11A1C946-1DA6-432E-9A73-221EE2F5E27B}" srcOrd="1" destOrd="0" presId="urn:microsoft.com/office/officeart/2005/8/layout/chart3"/>
    <dgm:cxn modelId="{6DF46FD8-7F9A-4FF0-97A1-7B2184EEBE68}" type="presOf" srcId="{BF5535A9-C02B-483C-A822-1237525FB1D9}" destId="{64F7F1B1-28FE-4C6B-96A6-2BCA33E20B22}" srcOrd="0" destOrd="0" presId="urn:microsoft.com/office/officeart/2005/8/layout/chart3"/>
    <dgm:cxn modelId="{43D4DEE8-AD21-4825-8578-7C5CF03BF2E5}" srcId="{3254B30B-76F2-41C8-9BF7-2A7ACD871A73}" destId="{BF5535A9-C02B-483C-A822-1237525FB1D9}" srcOrd="1" destOrd="0" parTransId="{868ECC45-693A-42F8-811F-1889C2F2B809}" sibTransId="{2ACE8668-4648-4270-B56C-112C7DA003E4}"/>
    <dgm:cxn modelId="{C26E1BC4-E7EE-4B13-8EB3-5B3604FA1D58}" type="presOf" srcId="{3254B30B-76F2-41C8-9BF7-2A7ACD871A73}" destId="{B64E35DC-19F4-49FE-AED5-7CB0B84CEB2D}" srcOrd="0" destOrd="0" presId="urn:microsoft.com/office/officeart/2005/8/layout/chart3"/>
    <dgm:cxn modelId="{DA7B3DED-D726-44F0-BDC6-A85FF4D24F15}" type="presOf" srcId="{B40E9F6B-2018-4FD6-A298-97ABA613D152}" destId="{2427EFB0-FA71-4A34-8CDB-0A52C833124F}" srcOrd="0" destOrd="0" presId="urn:microsoft.com/office/officeart/2005/8/layout/chart3"/>
    <dgm:cxn modelId="{323A6409-E5EC-47B7-859B-8006449ABF8D}" type="presOf" srcId="{D0B25346-7AFF-412E-BBF1-924EC0F74F6D}" destId="{5FE2CACE-2F05-48F4-AC18-5B38636DB5A1}" srcOrd="0" destOrd="0" presId="urn:microsoft.com/office/officeart/2005/8/layout/chart3"/>
    <dgm:cxn modelId="{417AE057-24F7-421F-A9D1-6FAB9E2BD43A}" type="presOf" srcId="{BF5535A9-C02B-483C-A822-1237525FB1D9}" destId="{4B5F276C-6CAC-456D-B51E-664B1849937C}" srcOrd="1" destOrd="0" presId="urn:microsoft.com/office/officeart/2005/8/layout/chart3"/>
    <dgm:cxn modelId="{8A34141B-0DBF-4CE5-B3CA-2B036791B3E5}" type="presOf" srcId="{6B88167C-3166-4544-A64D-12E25CAD4318}" destId="{6FA4AFDA-7E38-4D6C-A1C5-27A37348164F}" srcOrd="1" destOrd="0" presId="urn:microsoft.com/office/officeart/2005/8/layout/chart3"/>
    <dgm:cxn modelId="{17F8E2F1-7DE8-41BA-B9B5-F35C6CEBAAA9}" srcId="{3254B30B-76F2-41C8-9BF7-2A7ACD871A73}" destId="{6B88167C-3166-4544-A64D-12E25CAD4318}" srcOrd="2" destOrd="0" parTransId="{2D33C14C-145E-45CC-B22E-8B5711E46BE1}" sibTransId="{F184D9A9-0AA1-4F11-9B66-2683D347F773}"/>
    <dgm:cxn modelId="{3A68CC16-F303-420A-B55F-E6C043723E3A}" type="presOf" srcId="{6B88167C-3166-4544-A64D-12E25CAD4318}" destId="{C073DBCA-D4D7-476B-AA20-8C7B56F48C2B}" srcOrd="0" destOrd="0" presId="urn:microsoft.com/office/officeart/2005/8/layout/chart3"/>
    <dgm:cxn modelId="{50AAE10B-A56C-4281-8B77-6DF6A6F38D7D}" type="presParOf" srcId="{B64E35DC-19F4-49FE-AED5-7CB0B84CEB2D}" destId="{5FE2CACE-2F05-48F4-AC18-5B38636DB5A1}" srcOrd="0" destOrd="0" presId="urn:microsoft.com/office/officeart/2005/8/layout/chart3"/>
    <dgm:cxn modelId="{2A114EEF-A06B-4F40-8959-9401890428B7}" type="presParOf" srcId="{B64E35DC-19F4-49FE-AED5-7CB0B84CEB2D}" destId="{BBBA9FE5-E978-4564-AB1F-3E327EF731B1}" srcOrd="1" destOrd="0" presId="urn:microsoft.com/office/officeart/2005/8/layout/chart3"/>
    <dgm:cxn modelId="{3F639939-B391-41C3-8C2F-80553000C8F4}" type="presParOf" srcId="{B64E35DC-19F4-49FE-AED5-7CB0B84CEB2D}" destId="{64F7F1B1-28FE-4C6B-96A6-2BCA33E20B22}" srcOrd="2" destOrd="0" presId="urn:microsoft.com/office/officeart/2005/8/layout/chart3"/>
    <dgm:cxn modelId="{C56C5B14-B73C-4103-BA52-42E699E7330D}" type="presParOf" srcId="{B64E35DC-19F4-49FE-AED5-7CB0B84CEB2D}" destId="{4B5F276C-6CAC-456D-B51E-664B1849937C}" srcOrd="3" destOrd="0" presId="urn:microsoft.com/office/officeart/2005/8/layout/chart3"/>
    <dgm:cxn modelId="{79A2C1E6-B530-4AA8-AC17-D55E8A8102BA}" type="presParOf" srcId="{B64E35DC-19F4-49FE-AED5-7CB0B84CEB2D}" destId="{C073DBCA-D4D7-476B-AA20-8C7B56F48C2B}" srcOrd="4" destOrd="0" presId="urn:microsoft.com/office/officeart/2005/8/layout/chart3"/>
    <dgm:cxn modelId="{C8BC1D15-F358-4396-AEC5-7B65B15D9E9E}" type="presParOf" srcId="{B64E35DC-19F4-49FE-AED5-7CB0B84CEB2D}" destId="{6FA4AFDA-7E38-4D6C-A1C5-27A37348164F}" srcOrd="5" destOrd="0" presId="urn:microsoft.com/office/officeart/2005/8/layout/chart3"/>
    <dgm:cxn modelId="{0BCEEC8A-161D-4931-BF5C-382FFA8EEC92}" type="presParOf" srcId="{B64E35DC-19F4-49FE-AED5-7CB0B84CEB2D}" destId="{2427EFB0-FA71-4A34-8CDB-0A52C833124F}" srcOrd="6" destOrd="0" presId="urn:microsoft.com/office/officeart/2005/8/layout/chart3"/>
    <dgm:cxn modelId="{C7C3B67C-66A4-4826-8E87-1F0FA4F17ACC}" type="presParOf" srcId="{B64E35DC-19F4-49FE-AED5-7CB0B84CEB2D}" destId="{11A1C946-1DA6-432E-9A73-221EE2F5E27B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3920D16-3F36-4561-9111-AB37A6C6EC4A}" type="doc">
      <dgm:prSet loTypeId="urn:microsoft.com/office/officeart/2005/8/layout/arrow3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C6CC92EE-15CD-4729-830C-2F298AEC440E}">
      <dgm:prSet phldrT="[Texto]" custT="1"/>
      <dgm:spPr/>
      <dgm:t>
        <a:bodyPr/>
        <a:lstStyle/>
        <a:p>
          <a:r>
            <a:rPr lang="es-ES" sz="2400" b="1" dirty="0" err="1" smtClean="0">
              <a:solidFill>
                <a:schemeClr val="accent1"/>
              </a:solidFill>
            </a:rPr>
            <a:t>Amoxiclina</a:t>
          </a:r>
          <a:r>
            <a:rPr lang="es-ES" sz="2400" b="1" dirty="0" smtClean="0">
              <a:solidFill>
                <a:schemeClr val="accent1"/>
              </a:solidFill>
            </a:rPr>
            <a:t> y Tetraciclina </a:t>
          </a:r>
        </a:p>
      </dgm:t>
    </dgm:pt>
    <dgm:pt modelId="{CF7FE63F-EEC6-4206-B526-AB1219132ECA}" type="parTrans" cxnId="{BBDA2F92-4D90-45C5-90E7-272FD5CEA742}">
      <dgm:prSet/>
      <dgm:spPr/>
      <dgm:t>
        <a:bodyPr/>
        <a:lstStyle/>
        <a:p>
          <a:endParaRPr lang="es-ES" sz="1400">
            <a:solidFill>
              <a:srgbClr val="C00000"/>
            </a:solidFill>
          </a:endParaRPr>
        </a:p>
      </dgm:t>
    </dgm:pt>
    <dgm:pt modelId="{DD905EAC-DA15-4639-AF5B-FA0056CAE29F}" type="sibTrans" cxnId="{BBDA2F92-4D90-45C5-90E7-272FD5CEA742}">
      <dgm:prSet/>
      <dgm:spPr/>
      <dgm:t>
        <a:bodyPr/>
        <a:lstStyle/>
        <a:p>
          <a:endParaRPr lang="es-ES" sz="1400">
            <a:solidFill>
              <a:srgbClr val="C00000"/>
            </a:solidFill>
          </a:endParaRPr>
        </a:p>
      </dgm:t>
    </dgm:pt>
    <dgm:pt modelId="{8CEA0FEB-894C-4E70-B967-7DDF50CA5704}">
      <dgm:prSet phldrT="[Texto]" custT="1"/>
      <dgm:spPr/>
      <dgm:t>
        <a:bodyPr/>
        <a:lstStyle/>
        <a:p>
          <a:r>
            <a:rPr lang="es-ES" sz="2400" b="1" dirty="0" err="1" smtClean="0">
              <a:solidFill>
                <a:srgbClr val="C00000"/>
              </a:solidFill>
            </a:rPr>
            <a:t>Claritromicina</a:t>
          </a:r>
          <a:endParaRPr lang="es-ES" sz="2400" b="1" dirty="0" smtClean="0">
            <a:solidFill>
              <a:srgbClr val="C00000"/>
            </a:solidFill>
          </a:endParaRPr>
        </a:p>
        <a:p>
          <a:r>
            <a:rPr lang="es-ES" sz="2400" b="1" dirty="0" err="1" smtClean="0">
              <a:solidFill>
                <a:srgbClr val="C00000"/>
              </a:solidFill>
            </a:rPr>
            <a:t>Metronidazol</a:t>
          </a:r>
          <a:endParaRPr lang="es-ES" sz="2400" b="1" dirty="0" smtClean="0">
            <a:solidFill>
              <a:srgbClr val="C00000"/>
            </a:solidFill>
          </a:endParaRPr>
        </a:p>
        <a:p>
          <a:r>
            <a:rPr lang="es-ES" sz="2400" b="1" dirty="0" err="1" smtClean="0">
              <a:solidFill>
                <a:srgbClr val="C00000"/>
              </a:solidFill>
            </a:rPr>
            <a:t>Levofloxacino</a:t>
          </a:r>
          <a:endParaRPr lang="es-ES" sz="2400" b="1" dirty="0">
            <a:solidFill>
              <a:srgbClr val="C00000"/>
            </a:solidFill>
          </a:endParaRPr>
        </a:p>
      </dgm:t>
    </dgm:pt>
    <dgm:pt modelId="{25C113A1-321B-4954-B645-9034B73CC936}" type="parTrans" cxnId="{2863238E-E24D-4349-BA89-6C63973CA133}">
      <dgm:prSet/>
      <dgm:spPr/>
      <dgm:t>
        <a:bodyPr/>
        <a:lstStyle/>
        <a:p>
          <a:endParaRPr lang="es-ES" sz="1400">
            <a:solidFill>
              <a:srgbClr val="C00000"/>
            </a:solidFill>
          </a:endParaRPr>
        </a:p>
      </dgm:t>
    </dgm:pt>
    <dgm:pt modelId="{47DA3305-8FE4-4CDF-8F88-1B905E07224A}" type="sibTrans" cxnId="{2863238E-E24D-4349-BA89-6C63973CA133}">
      <dgm:prSet/>
      <dgm:spPr/>
      <dgm:t>
        <a:bodyPr/>
        <a:lstStyle/>
        <a:p>
          <a:endParaRPr lang="es-ES" sz="1400">
            <a:solidFill>
              <a:srgbClr val="C00000"/>
            </a:solidFill>
          </a:endParaRPr>
        </a:p>
      </dgm:t>
    </dgm:pt>
    <dgm:pt modelId="{E520971D-CF80-4667-BD34-B7DECE0F0877}">
      <dgm:prSet/>
      <dgm:spPr/>
      <dgm:t>
        <a:bodyPr/>
        <a:lstStyle/>
        <a:p>
          <a:endParaRPr lang="es-ES" dirty="0"/>
        </a:p>
      </dgm:t>
    </dgm:pt>
    <dgm:pt modelId="{0BB5F51B-9775-4048-A7A6-F0A3624E3692}" type="parTrans" cxnId="{EB461E26-2512-419D-B8C5-876B3B983F78}">
      <dgm:prSet/>
      <dgm:spPr/>
      <dgm:t>
        <a:bodyPr/>
        <a:lstStyle/>
        <a:p>
          <a:endParaRPr lang="es-ES" sz="1400">
            <a:solidFill>
              <a:srgbClr val="C00000"/>
            </a:solidFill>
          </a:endParaRPr>
        </a:p>
      </dgm:t>
    </dgm:pt>
    <dgm:pt modelId="{4DDDE176-D769-4C3E-B1C9-01BA46464912}" type="sibTrans" cxnId="{EB461E26-2512-419D-B8C5-876B3B983F78}">
      <dgm:prSet/>
      <dgm:spPr/>
      <dgm:t>
        <a:bodyPr/>
        <a:lstStyle/>
        <a:p>
          <a:endParaRPr lang="es-ES" sz="1400">
            <a:solidFill>
              <a:srgbClr val="C00000"/>
            </a:solidFill>
          </a:endParaRPr>
        </a:p>
      </dgm:t>
    </dgm:pt>
    <dgm:pt modelId="{E26C0E10-109B-4859-92A3-16CD26CAE4CA}">
      <dgm:prSet/>
      <dgm:spPr/>
      <dgm:t>
        <a:bodyPr/>
        <a:lstStyle/>
        <a:p>
          <a:endParaRPr lang="es-ES" dirty="0"/>
        </a:p>
      </dgm:t>
    </dgm:pt>
    <dgm:pt modelId="{7263080A-D35D-4FA0-94C9-4B38E3A9EDC6}" type="parTrans" cxnId="{D9C5D24F-E409-4607-B40C-36FA15AF386F}">
      <dgm:prSet/>
      <dgm:spPr/>
      <dgm:t>
        <a:bodyPr/>
        <a:lstStyle/>
        <a:p>
          <a:endParaRPr lang="es-ES" sz="1400">
            <a:solidFill>
              <a:srgbClr val="C00000"/>
            </a:solidFill>
          </a:endParaRPr>
        </a:p>
      </dgm:t>
    </dgm:pt>
    <dgm:pt modelId="{1F048097-8954-4CF3-8483-649977B2FE15}" type="sibTrans" cxnId="{D9C5D24F-E409-4607-B40C-36FA15AF386F}">
      <dgm:prSet/>
      <dgm:spPr/>
      <dgm:t>
        <a:bodyPr/>
        <a:lstStyle/>
        <a:p>
          <a:endParaRPr lang="es-ES" sz="1400">
            <a:solidFill>
              <a:srgbClr val="C00000"/>
            </a:solidFill>
          </a:endParaRPr>
        </a:p>
      </dgm:t>
    </dgm:pt>
    <dgm:pt modelId="{DE082685-8AAD-4B36-A276-600FB2C84606}">
      <dgm:prSet/>
      <dgm:spPr/>
      <dgm:t>
        <a:bodyPr/>
        <a:lstStyle/>
        <a:p>
          <a:endParaRPr lang="es-ES" dirty="0"/>
        </a:p>
      </dgm:t>
    </dgm:pt>
    <dgm:pt modelId="{36CEFF1F-111F-4842-AA80-0956EBD1A651}" type="parTrans" cxnId="{1FEFB095-1049-498C-BD1E-BE00F0CEB09C}">
      <dgm:prSet/>
      <dgm:spPr/>
      <dgm:t>
        <a:bodyPr/>
        <a:lstStyle/>
        <a:p>
          <a:endParaRPr lang="es-ES" sz="1400">
            <a:solidFill>
              <a:srgbClr val="C00000"/>
            </a:solidFill>
          </a:endParaRPr>
        </a:p>
      </dgm:t>
    </dgm:pt>
    <dgm:pt modelId="{F4955B6C-32EB-4028-B7F3-430E6BB28119}" type="sibTrans" cxnId="{1FEFB095-1049-498C-BD1E-BE00F0CEB09C}">
      <dgm:prSet/>
      <dgm:spPr/>
      <dgm:t>
        <a:bodyPr/>
        <a:lstStyle/>
        <a:p>
          <a:endParaRPr lang="es-ES" sz="1400">
            <a:solidFill>
              <a:srgbClr val="C00000"/>
            </a:solidFill>
          </a:endParaRPr>
        </a:p>
      </dgm:t>
    </dgm:pt>
    <dgm:pt modelId="{1883EBB6-0ED0-455A-A3A2-188FB57356A1}">
      <dgm:prSet/>
      <dgm:spPr/>
      <dgm:t>
        <a:bodyPr/>
        <a:lstStyle/>
        <a:p>
          <a:endParaRPr lang="es-ES" sz="1400" dirty="0">
            <a:solidFill>
              <a:srgbClr val="C00000"/>
            </a:solidFill>
          </a:endParaRPr>
        </a:p>
      </dgm:t>
    </dgm:pt>
    <dgm:pt modelId="{41742267-78A8-46D3-A8FB-68005A9696CF}" type="parTrans" cxnId="{9A9C32F5-C2EB-4C03-B854-4C37C92926CD}">
      <dgm:prSet/>
      <dgm:spPr/>
      <dgm:t>
        <a:bodyPr/>
        <a:lstStyle/>
        <a:p>
          <a:endParaRPr lang="es-ES" sz="1400">
            <a:solidFill>
              <a:srgbClr val="C00000"/>
            </a:solidFill>
          </a:endParaRPr>
        </a:p>
      </dgm:t>
    </dgm:pt>
    <dgm:pt modelId="{3856375D-1B8B-4B18-A88C-32FC73D00C45}" type="sibTrans" cxnId="{9A9C32F5-C2EB-4C03-B854-4C37C92926CD}">
      <dgm:prSet/>
      <dgm:spPr/>
      <dgm:t>
        <a:bodyPr/>
        <a:lstStyle/>
        <a:p>
          <a:endParaRPr lang="es-ES" sz="1400">
            <a:solidFill>
              <a:srgbClr val="C00000"/>
            </a:solidFill>
          </a:endParaRPr>
        </a:p>
      </dgm:t>
    </dgm:pt>
    <dgm:pt modelId="{BE675730-3571-458F-AFD4-5EC0891CEF83}">
      <dgm:prSet/>
      <dgm:spPr/>
      <dgm:t>
        <a:bodyPr/>
        <a:lstStyle/>
        <a:p>
          <a:endParaRPr lang="es-ES" dirty="0"/>
        </a:p>
      </dgm:t>
    </dgm:pt>
    <dgm:pt modelId="{8B48C987-593E-4B4D-8BBF-CA12415A9D9F}" type="parTrans" cxnId="{7F1CE37C-6065-421B-A305-8D6C17D056AA}">
      <dgm:prSet/>
      <dgm:spPr/>
      <dgm:t>
        <a:bodyPr/>
        <a:lstStyle/>
        <a:p>
          <a:endParaRPr lang="es-ES" sz="1400">
            <a:solidFill>
              <a:srgbClr val="C00000"/>
            </a:solidFill>
          </a:endParaRPr>
        </a:p>
      </dgm:t>
    </dgm:pt>
    <dgm:pt modelId="{46E55134-868D-4441-9088-EB1AB638519F}" type="sibTrans" cxnId="{7F1CE37C-6065-421B-A305-8D6C17D056AA}">
      <dgm:prSet/>
      <dgm:spPr/>
      <dgm:t>
        <a:bodyPr/>
        <a:lstStyle/>
        <a:p>
          <a:endParaRPr lang="es-ES" sz="1400">
            <a:solidFill>
              <a:srgbClr val="C00000"/>
            </a:solidFill>
          </a:endParaRPr>
        </a:p>
      </dgm:t>
    </dgm:pt>
    <dgm:pt modelId="{7A48463C-5C5D-4CF2-9C1B-439ACB21525C}">
      <dgm:prSet/>
      <dgm:spPr/>
      <dgm:t>
        <a:bodyPr/>
        <a:lstStyle/>
        <a:p>
          <a:endParaRPr lang="es-ES" dirty="0"/>
        </a:p>
      </dgm:t>
    </dgm:pt>
    <dgm:pt modelId="{3930AC33-4E87-4299-A5F9-B1CAF654F081}" type="parTrans" cxnId="{5A973B70-D436-4C24-A211-A795096FC27F}">
      <dgm:prSet/>
      <dgm:spPr/>
      <dgm:t>
        <a:bodyPr/>
        <a:lstStyle/>
        <a:p>
          <a:endParaRPr lang="es-ES" sz="1400">
            <a:solidFill>
              <a:srgbClr val="C00000"/>
            </a:solidFill>
          </a:endParaRPr>
        </a:p>
      </dgm:t>
    </dgm:pt>
    <dgm:pt modelId="{6435BA7D-0A04-4753-B147-2DA0D782514F}" type="sibTrans" cxnId="{5A973B70-D436-4C24-A211-A795096FC27F}">
      <dgm:prSet/>
      <dgm:spPr/>
      <dgm:t>
        <a:bodyPr/>
        <a:lstStyle/>
        <a:p>
          <a:endParaRPr lang="es-ES" sz="1400">
            <a:solidFill>
              <a:srgbClr val="C00000"/>
            </a:solidFill>
          </a:endParaRPr>
        </a:p>
      </dgm:t>
    </dgm:pt>
    <dgm:pt modelId="{0B8144B7-1511-461F-A9AC-4FAD53052B45}">
      <dgm:prSet/>
      <dgm:spPr/>
      <dgm:t>
        <a:bodyPr/>
        <a:lstStyle/>
        <a:p>
          <a:endParaRPr lang="es-ES" dirty="0"/>
        </a:p>
      </dgm:t>
    </dgm:pt>
    <dgm:pt modelId="{29FEC141-1968-48FF-98E1-49109C6A570D}" type="parTrans" cxnId="{72A41E79-0DB1-480B-82B1-3E2EC4306F55}">
      <dgm:prSet/>
      <dgm:spPr/>
      <dgm:t>
        <a:bodyPr/>
        <a:lstStyle/>
        <a:p>
          <a:endParaRPr lang="es-ES" sz="1400">
            <a:solidFill>
              <a:srgbClr val="C00000"/>
            </a:solidFill>
          </a:endParaRPr>
        </a:p>
      </dgm:t>
    </dgm:pt>
    <dgm:pt modelId="{AF5673DA-F20D-4BBC-B852-A32E22C24636}" type="sibTrans" cxnId="{72A41E79-0DB1-480B-82B1-3E2EC4306F55}">
      <dgm:prSet/>
      <dgm:spPr/>
      <dgm:t>
        <a:bodyPr/>
        <a:lstStyle/>
        <a:p>
          <a:endParaRPr lang="es-ES" sz="1400">
            <a:solidFill>
              <a:srgbClr val="C00000"/>
            </a:solidFill>
          </a:endParaRPr>
        </a:p>
      </dgm:t>
    </dgm:pt>
    <dgm:pt modelId="{E77D6F16-E7FA-4C91-A470-FA06754BF1BF}">
      <dgm:prSet/>
      <dgm:spPr/>
      <dgm:t>
        <a:bodyPr/>
        <a:lstStyle/>
        <a:p>
          <a:endParaRPr lang="es-ES" sz="1400" dirty="0">
            <a:solidFill>
              <a:srgbClr val="C00000"/>
            </a:solidFill>
          </a:endParaRPr>
        </a:p>
      </dgm:t>
    </dgm:pt>
    <dgm:pt modelId="{4A84C357-6687-40B2-9C15-956B2456EDD5}" type="parTrans" cxnId="{F73E5E40-8E0B-4A99-B1D5-2B3D446A1C86}">
      <dgm:prSet/>
      <dgm:spPr/>
      <dgm:t>
        <a:bodyPr/>
        <a:lstStyle/>
        <a:p>
          <a:endParaRPr lang="es-ES" sz="1400">
            <a:solidFill>
              <a:srgbClr val="C00000"/>
            </a:solidFill>
          </a:endParaRPr>
        </a:p>
      </dgm:t>
    </dgm:pt>
    <dgm:pt modelId="{0F6A9782-35A8-4EAE-86EA-8075817592B6}" type="sibTrans" cxnId="{F73E5E40-8E0B-4A99-B1D5-2B3D446A1C86}">
      <dgm:prSet/>
      <dgm:spPr/>
      <dgm:t>
        <a:bodyPr/>
        <a:lstStyle/>
        <a:p>
          <a:endParaRPr lang="es-ES" sz="1400">
            <a:solidFill>
              <a:srgbClr val="C00000"/>
            </a:solidFill>
          </a:endParaRPr>
        </a:p>
      </dgm:t>
    </dgm:pt>
    <dgm:pt modelId="{09A51521-AAAC-4AC3-8693-2611268942D5}" type="pres">
      <dgm:prSet presAssocID="{43920D16-3F36-4561-9111-AB37A6C6EC4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FA679FB-B73B-4F8D-A3EB-7C58A571BA4F}" type="pres">
      <dgm:prSet presAssocID="{43920D16-3F36-4561-9111-AB37A6C6EC4A}" presName="divider" presStyleLbl="fgShp" presStyleIdx="0" presStyleCnt="1" custAng="20995331" custLinFactNeighborX="1590" custLinFactNeighborY="6955"/>
      <dgm:spPr>
        <a:solidFill>
          <a:srgbClr val="002060"/>
        </a:solidFill>
        <a:ln>
          <a:solidFill>
            <a:schemeClr val="tx1">
              <a:lumMod val="75000"/>
            </a:schemeClr>
          </a:solidFill>
        </a:ln>
      </dgm:spPr>
    </dgm:pt>
    <dgm:pt modelId="{268072D7-1C96-40CB-8FD3-CC772942F811}" type="pres">
      <dgm:prSet presAssocID="{C6CC92EE-15CD-4729-830C-2F298AEC440E}" presName="downArrow" presStyleLbl="node1" presStyleIdx="0" presStyleCnt="2" custScaleX="73965" custScaleY="54400"/>
      <dgm:spPr>
        <a:noFill/>
        <a:ln>
          <a:noFill/>
        </a:ln>
      </dgm:spPr>
    </dgm:pt>
    <dgm:pt modelId="{FF8C513C-0479-4230-92ED-3F8063BAC711}" type="pres">
      <dgm:prSet presAssocID="{C6CC92EE-15CD-4729-830C-2F298AEC440E}" presName="downArrowText" presStyleLbl="revTx" presStyleIdx="0" presStyleCnt="2" custScaleX="1253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20842A-9176-4012-B1AB-920FE99B0E55}" type="pres">
      <dgm:prSet presAssocID="{8CEA0FEB-894C-4E70-B967-7DDF50CA5704}" presName="upArrow" presStyleLbl="node1" presStyleIdx="1" presStyleCnt="2"/>
      <dgm:spPr/>
    </dgm:pt>
    <dgm:pt modelId="{4918ED4E-FB31-4D03-835F-B123FBA31816}" type="pres">
      <dgm:prSet presAssocID="{8CEA0FEB-894C-4E70-B967-7DDF50CA5704}" presName="upArrowText" presStyleLbl="revTx" presStyleIdx="1" presStyleCnt="2" custScaleX="1639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9C5D24F-E409-4607-B40C-36FA15AF386F}" srcId="{43920D16-3F36-4561-9111-AB37A6C6EC4A}" destId="{E26C0E10-109B-4859-92A3-16CD26CAE4CA}" srcOrd="3" destOrd="0" parTransId="{7263080A-D35D-4FA0-94C9-4B38E3A9EDC6}" sibTransId="{1F048097-8954-4CF3-8483-649977B2FE15}"/>
    <dgm:cxn modelId="{5A973B70-D436-4C24-A211-A795096FC27F}" srcId="{43920D16-3F36-4561-9111-AB37A6C6EC4A}" destId="{7A48463C-5C5D-4CF2-9C1B-439ACB21525C}" srcOrd="7" destOrd="0" parTransId="{3930AC33-4E87-4299-A5F9-B1CAF654F081}" sibTransId="{6435BA7D-0A04-4753-B147-2DA0D782514F}"/>
    <dgm:cxn modelId="{9A9C32F5-C2EB-4C03-B854-4C37C92926CD}" srcId="{43920D16-3F36-4561-9111-AB37A6C6EC4A}" destId="{1883EBB6-0ED0-455A-A3A2-188FB57356A1}" srcOrd="5" destOrd="0" parTransId="{41742267-78A8-46D3-A8FB-68005A9696CF}" sibTransId="{3856375D-1B8B-4B18-A88C-32FC73D00C45}"/>
    <dgm:cxn modelId="{EB461E26-2512-419D-B8C5-876B3B983F78}" srcId="{43920D16-3F36-4561-9111-AB37A6C6EC4A}" destId="{E520971D-CF80-4667-BD34-B7DECE0F0877}" srcOrd="2" destOrd="0" parTransId="{0BB5F51B-9775-4048-A7A6-F0A3624E3692}" sibTransId="{4DDDE176-D769-4C3E-B1C9-01BA46464912}"/>
    <dgm:cxn modelId="{7F1CE37C-6065-421B-A305-8D6C17D056AA}" srcId="{43920D16-3F36-4561-9111-AB37A6C6EC4A}" destId="{BE675730-3571-458F-AFD4-5EC0891CEF83}" srcOrd="6" destOrd="0" parTransId="{8B48C987-593E-4B4D-8BBF-CA12415A9D9F}" sibTransId="{46E55134-868D-4441-9088-EB1AB638519F}"/>
    <dgm:cxn modelId="{96304401-A7EF-4F6E-926F-43D91102121F}" type="presOf" srcId="{C6CC92EE-15CD-4729-830C-2F298AEC440E}" destId="{FF8C513C-0479-4230-92ED-3F8063BAC711}" srcOrd="0" destOrd="0" presId="urn:microsoft.com/office/officeart/2005/8/layout/arrow3"/>
    <dgm:cxn modelId="{2863238E-E24D-4349-BA89-6C63973CA133}" srcId="{43920D16-3F36-4561-9111-AB37A6C6EC4A}" destId="{8CEA0FEB-894C-4E70-B967-7DDF50CA5704}" srcOrd="1" destOrd="0" parTransId="{25C113A1-321B-4954-B645-9034B73CC936}" sibTransId="{47DA3305-8FE4-4CDF-8F88-1B905E07224A}"/>
    <dgm:cxn modelId="{72A41E79-0DB1-480B-82B1-3E2EC4306F55}" srcId="{43920D16-3F36-4561-9111-AB37A6C6EC4A}" destId="{0B8144B7-1511-461F-A9AC-4FAD53052B45}" srcOrd="8" destOrd="0" parTransId="{29FEC141-1968-48FF-98E1-49109C6A570D}" sibTransId="{AF5673DA-F20D-4BBC-B852-A32E22C24636}"/>
    <dgm:cxn modelId="{BBDA2F92-4D90-45C5-90E7-272FD5CEA742}" srcId="{43920D16-3F36-4561-9111-AB37A6C6EC4A}" destId="{C6CC92EE-15CD-4729-830C-2F298AEC440E}" srcOrd="0" destOrd="0" parTransId="{CF7FE63F-EEC6-4206-B526-AB1219132ECA}" sibTransId="{DD905EAC-DA15-4639-AF5B-FA0056CAE29F}"/>
    <dgm:cxn modelId="{1FEFB095-1049-498C-BD1E-BE00F0CEB09C}" srcId="{43920D16-3F36-4561-9111-AB37A6C6EC4A}" destId="{DE082685-8AAD-4B36-A276-600FB2C84606}" srcOrd="4" destOrd="0" parTransId="{36CEFF1F-111F-4842-AA80-0956EBD1A651}" sibTransId="{F4955B6C-32EB-4028-B7F3-430E6BB28119}"/>
    <dgm:cxn modelId="{CE29316D-6508-45E1-95A7-81BD868BA7B7}" type="presOf" srcId="{8CEA0FEB-894C-4E70-B967-7DDF50CA5704}" destId="{4918ED4E-FB31-4D03-835F-B123FBA31816}" srcOrd="0" destOrd="0" presId="urn:microsoft.com/office/officeart/2005/8/layout/arrow3"/>
    <dgm:cxn modelId="{2ED66254-0822-4E04-AE15-1DD8562009F5}" type="presOf" srcId="{43920D16-3F36-4561-9111-AB37A6C6EC4A}" destId="{09A51521-AAAC-4AC3-8693-2611268942D5}" srcOrd="0" destOrd="0" presId="urn:microsoft.com/office/officeart/2005/8/layout/arrow3"/>
    <dgm:cxn modelId="{F73E5E40-8E0B-4A99-B1D5-2B3D446A1C86}" srcId="{43920D16-3F36-4561-9111-AB37A6C6EC4A}" destId="{E77D6F16-E7FA-4C91-A470-FA06754BF1BF}" srcOrd="9" destOrd="0" parTransId="{4A84C357-6687-40B2-9C15-956B2456EDD5}" sibTransId="{0F6A9782-35A8-4EAE-86EA-8075817592B6}"/>
    <dgm:cxn modelId="{AAF70CDD-C6BF-4BB8-A9FC-DD57401C38B3}" type="presParOf" srcId="{09A51521-AAAC-4AC3-8693-2611268942D5}" destId="{AFA679FB-B73B-4F8D-A3EB-7C58A571BA4F}" srcOrd="0" destOrd="0" presId="urn:microsoft.com/office/officeart/2005/8/layout/arrow3"/>
    <dgm:cxn modelId="{AF687048-062F-46D1-8434-07DDA918699F}" type="presParOf" srcId="{09A51521-AAAC-4AC3-8693-2611268942D5}" destId="{268072D7-1C96-40CB-8FD3-CC772942F811}" srcOrd="1" destOrd="0" presId="urn:microsoft.com/office/officeart/2005/8/layout/arrow3"/>
    <dgm:cxn modelId="{EB894268-A2CE-4A91-961C-BBC883000FD8}" type="presParOf" srcId="{09A51521-AAAC-4AC3-8693-2611268942D5}" destId="{FF8C513C-0479-4230-92ED-3F8063BAC711}" srcOrd="2" destOrd="0" presId="urn:microsoft.com/office/officeart/2005/8/layout/arrow3"/>
    <dgm:cxn modelId="{03E2C1D5-917E-47F6-B460-DE62E99081EB}" type="presParOf" srcId="{09A51521-AAAC-4AC3-8693-2611268942D5}" destId="{6220842A-9176-4012-B1AB-920FE99B0E55}" srcOrd="3" destOrd="0" presId="urn:microsoft.com/office/officeart/2005/8/layout/arrow3"/>
    <dgm:cxn modelId="{BAFC8AF9-B849-459E-8D2B-8B8D4E7F9F35}" type="presParOf" srcId="{09A51521-AAAC-4AC3-8693-2611268942D5}" destId="{4918ED4E-FB31-4D03-835F-B123FBA31816}" srcOrd="4" destOrd="0" presId="urn:microsoft.com/office/officeart/2005/8/layout/arrow3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927C6E-5154-43BC-BBE7-2186E7C49DA4}" type="doc">
      <dgm:prSet loTypeId="urn:microsoft.com/office/officeart/2005/8/layout/default#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D3F6603-D6B4-4F12-A81C-D31E02BB8436}">
      <dgm:prSet phldrT="[Texto]" custT="1"/>
      <dgm:spPr/>
      <dgm:t>
        <a:bodyPr/>
        <a:lstStyle/>
        <a:p>
          <a:r>
            <a:rPr lang="es-ES" sz="3200" dirty="0" smtClean="0"/>
            <a:t>A todo paciente con diagnóstico de infección por </a:t>
          </a:r>
          <a:r>
            <a:rPr lang="es-ES" sz="3200" dirty="0" smtClean="0"/>
            <a:t>Hp </a:t>
          </a:r>
          <a:r>
            <a:rPr lang="es-ES" sz="3200" dirty="0" smtClean="0"/>
            <a:t>se recomienda ofrecer tratamiento </a:t>
          </a:r>
          <a:r>
            <a:rPr lang="es-ES" sz="3200" dirty="0" err="1" smtClean="0"/>
            <a:t>erradicador</a:t>
          </a:r>
          <a:r>
            <a:rPr lang="es-ES" sz="3200" dirty="0" smtClean="0"/>
            <a:t>.</a:t>
          </a:r>
          <a:endParaRPr lang="es-ES" sz="2400" dirty="0"/>
        </a:p>
      </dgm:t>
    </dgm:pt>
    <dgm:pt modelId="{18D318C9-E67B-48F7-B733-201CA786F147}" type="sibTrans" cxnId="{39B7B732-29BE-45C0-9918-30E7F05AB7C5}">
      <dgm:prSet/>
      <dgm:spPr/>
      <dgm:t>
        <a:bodyPr/>
        <a:lstStyle/>
        <a:p>
          <a:endParaRPr lang="es-ES"/>
        </a:p>
      </dgm:t>
    </dgm:pt>
    <dgm:pt modelId="{FCE221A7-D070-4BD4-8651-09900E7EAEFD}" type="parTrans" cxnId="{39B7B732-29BE-45C0-9918-30E7F05AB7C5}">
      <dgm:prSet/>
      <dgm:spPr/>
      <dgm:t>
        <a:bodyPr/>
        <a:lstStyle/>
        <a:p>
          <a:endParaRPr lang="es-ES"/>
        </a:p>
      </dgm:t>
    </dgm:pt>
    <dgm:pt modelId="{D5358DBF-2D4A-4824-B9EC-DF6F8561BA88}" type="pres">
      <dgm:prSet presAssocID="{4C927C6E-5154-43BC-BBE7-2186E7C49DA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9D0A2A4-2A83-4A04-832B-0A66BC9AF405}" type="pres">
      <dgm:prSet presAssocID="{2D3F6603-D6B4-4F12-A81C-D31E02BB8436}" presName="node" presStyleLbl="node1" presStyleIdx="0" presStyleCnt="1" custScaleY="75943" custLinFactNeighborY="1265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9B7B732-29BE-45C0-9918-30E7F05AB7C5}" srcId="{4C927C6E-5154-43BC-BBE7-2186E7C49DA4}" destId="{2D3F6603-D6B4-4F12-A81C-D31E02BB8436}" srcOrd="0" destOrd="0" parTransId="{FCE221A7-D070-4BD4-8651-09900E7EAEFD}" sibTransId="{18D318C9-E67B-48F7-B733-201CA786F147}"/>
    <dgm:cxn modelId="{F758DF50-28A0-442A-97A3-0396E186DE0F}" type="presOf" srcId="{2D3F6603-D6B4-4F12-A81C-D31E02BB8436}" destId="{99D0A2A4-2A83-4A04-832B-0A66BC9AF405}" srcOrd="0" destOrd="0" presId="urn:microsoft.com/office/officeart/2005/8/layout/default#1"/>
    <dgm:cxn modelId="{B28C0A3B-96CB-4CCE-B4B0-FA675B20B54E}" type="presOf" srcId="{4C927C6E-5154-43BC-BBE7-2186E7C49DA4}" destId="{D5358DBF-2D4A-4824-B9EC-DF6F8561BA88}" srcOrd="0" destOrd="0" presId="urn:microsoft.com/office/officeart/2005/8/layout/default#1"/>
    <dgm:cxn modelId="{678B69A2-3278-4D87-A3E1-AB11B1FA1F8F}" type="presParOf" srcId="{D5358DBF-2D4A-4824-B9EC-DF6F8561BA88}" destId="{99D0A2A4-2A83-4A04-832B-0A66BC9AF405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927C6E-5154-43BC-BBE7-2186E7C49DA4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B32335F-81AA-4CFD-8C36-FC4DF43C8753}">
      <dgm:prSet phldrT="[Texto]" custT="1"/>
      <dgm:spPr/>
      <dgm:t>
        <a:bodyPr/>
        <a:lstStyle/>
        <a:p>
          <a:r>
            <a:rPr lang="es-ES" sz="1800" b="1" dirty="0" smtClean="0">
              <a:solidFill>
                <a:schemeClr val="accent1"/>
              </a:solidFill>
            </a:rPr>
            <a:t>Pacientes con Linfoma MALT gástrico de bajo grado </a:t>
          </a:r>
          <a:r>
            <a:rPr lang="es-ES" sz="1800" b="0" dirty="0" smtClean="0">
              <a:solidFill>
                <a:schemeClr val="accent1"/>
              </a:solidFill>
            </a:rPr>
            <a:t>se recomienda test y tratamiento </a:t>
          </a:r>
          <a:r>
            <a:rPr lang="es-ES" sz="1800" b="0" dirty="0" err="1" smtClean="0">
              <a:solidFill>
                <a:schemeClr val="accent1"/>
              </a:solidFill>
            </a:rPr>
            <a:t>erradicador</a:t>
          </a:r>
          <a:r>
            <a:rPr lang="es-ES" sz="1800" b="0" dirty="0" smtClean="0">
              <a:solidFill>
                <a:schemeClr val="accent1"/>
              </a:solidFill>
            </a:rPr>
            <a:t>.</a:t>
          </a:r>
          <a:endParaRPr lang="es-ES" sz="1800" b="0" dirty="0">
            <a:solidFill>
              <a:schemeClr val="accent1"/>
            </a:solidFill>
          </a:endParaRPr>
        </a:p>
      </dgm:t>
    </dgm:pt>
    <dgm:pt modelId="{CAEB121B-9489-40A2-97FE-E5F1FBE38132}" type="parTrans" cxnId="{5FB992C7-1DA4-43E6-88E8-DEF447754AEC}">
      <dgm:prSet/>
      <dgm:spPr/>
      <dgm:t>
        <a:bodyPr/>
        <a:lstStyle/>
        <a:p>
          <a:endParaRPr lang="es-ES" b="1">
            <a:solidFill>
              <a:schemeClr val="accent1"/>
            </a:solidFill>
          </a:endParaRPr>
        </a:p>
      </dgm:t>
    </dgm:pt>
    <dgm:pt modelId="{1A4A91D7-755F-43E7-8825-F9AAFA9CA28D}" type="sibTrans" cxnId="{5FB992C7-1DA4-43E6-88E8-DEF447754AEC}">
      <dgm:prSet/>
      <dgm:spPr/>
      <dgm:t>
        <a:bodyPr/>
        <a:lstStyle/>
        <a:p>
          <a:endParaRPr lang="es-ES" b="1">
            <a:solidFill>
              <a:schemeClr val="accent1"/>
            </a:solidFill>
          </a:endParaRPr>
        </a:p>
      </dgm:t>
    </dgm:pt>
    <dgm:pt modelId="{E78AD735-8387-4FA2-AF02-7C0F4FE85962}">
      <dgm:prSet phldrT="[Texto]"/>
      <dgm:spPr/>
      <dgm:t>
        <a:bodyPr/>
        <a:lstStyle/>
        <a:p>
          <a:endParaRPr lang="es-ES" b="1" dirty="0">
            <a:solidFill>
              <a:schemeClr val="accent1"/>
            </a:solidFill>
          </a:endParaRPr>
        </a:p>
      </dgm:t>
    </dgm:pt>
    <dgm:pt modelId="{3949ECB5-BFCA-4E2B-8519-E9E82C85A05B}" type="parTrans" cxnId="{9638C780-6ED8-4B53-B440-6BCBF0FFB7DD}">
      <dgm:prSet/>
      <dgm:spPr/>
      <dgm:t>
        <a:bodyPr/>
        <a:lstStyle/>
        <a:p>
          <a:endParaRPr lang="es-ES" b="1">
            <a:solidFill>
              <a:schemeClr val="accent1"/>
            </a:solidFill>
          </a:endParaRPr>
        </a:p>
      </dgm:t>
    </dgm:pt>
    <dgm:pt modelId="{825E9825-F512-42C4-AAE7-2884203597E2}" type="sibTrans" cxnId="{9638C780-6ED8-4B53-B440-6BCBF0FFB7DD}">
      <dgm:prSet/>
      <dgm:spPr/>
      <dgm:t>
        <a:bodyPr/>
        <a:lstStyle/>
        <a:p>
          <a:endParaRPr lang="es-ES" b="1">
            <a:solidFill>
              <a:schemeClr val="accent1"/>
            </a:solidFill>
          </a:endParaRPr>
        </a:p>
      </dgm:t>
    </dgm:pt>
    <dgm:pt modelId="{2DF42501-EC74-4A47-98A8-858522596184}">
      <dgm:prSet phldrT="[Texto]" custT="1"/>
      <dgm:spPr/>
      <dgm:t>
        <a:bodyPr/>
        <a:lstStyle/>
        <a:p>
          <a:r>
            <a:rPr lang="es-ES" sz="1800" b="1" smtClean="0">
              <a:solidFill>
                <a:schemeClr val="accent1"/>
              </a:solidFill>
            </a:rPr>
            <a:t>Pacientes con resección quirúrgica o endoscópica de cáncer </a:t>
          </a:r>
          <a:r>
            <a:rPr lang="es-ES" sz="1800" b="0" smtClean="0">
              <a:solidFill>
                <a:schemeClr val="accent1"/>
              </a:solidFill>
            </a:rPr>
            <a:t>gástrico se recomienda test y tratamiento.</a:t>
          </a:r>
          <a:endParaRPr lang="es-ES" sz="1800" b="0" dirty="0">
            <a:solidFill>
              <a:schemeClr val="accent1"/>
            </a:solidFill>
          </a:endParaRPr>
        </a:p>
      </dgm:t>
    </dgm:pt>
    <dgm:pt modelId="{42578801-6211-474A-9EC0-E9F1E3D6A394}" type="parTrans" cxnId="{D23E2DE2-D2CA-4E31-B673-F73B9523D172}">
      <dgm:prSet/>
      <dgm:spPr/>
      <dgm:t>
        <a:bodyPr/>
        <a:lstStyle/>
        <a:p>
          <a:endParaRPr lang="es-ES" b="1">
            <a:solidFill>
              <a:schemeClr val="accent1"/>
            </a:solidFill>
          </a:endParaRPr>
        </a:p>
      </dgm:t>
    </dgm:pt>
    <dgm:pt modelId="{F9713400-FE18-4372-B1D0-78C4F89B57D1}" type="sibTrans" cxnId="{D23E2DE2-D2CA-4E31-B673-F73B9523D172}">
      <dgm:prSet/>
      <dgm:spPr/>
      <dgm:t>
        <a:bodyPr/>
        <a:lstStyle/>
        <a:p>
          <a:endParaRPr lang="es-ES" b="1">
            <a:solidFill>
              <a:schemeClr val="accent1"/>
            </a:solidFill>
          </a:endParaRPr>
        </a:p>
      </dgm:t>
    </dgm:pt>
    <dgm:pt modelId="{42E069B3-B7DD-4E8A-901E-5CC72A9521F8}">
      <dgm:prSet phldrT="[Texto]"/>
      <dgm:spPr/>
      <dgm:t>
        <a:bodyPr/>
        <a:lstStyle/>
        <a:p>
          <a:endParaRPr lang="es-ES" b="1" dirty="0">
            <a:solidFill>
              <a:schemeClr val="accent1"/>
            </a:solidFill>
          </a:endParaRPr>
        </a:p>
      </dgm:t>
    </dgm:pt>
    <dgm:pt modelId="{07406F5B-4CB7-46CB-81D8-3FD7F1AEF6FD}" type="parTrans" cxnId="{E22B8F92-84E2-4E86-9E82-61C7F6718282}">
      <dgm:prSet/>
      <dgm:spPr/>
      <dgm:t>
        <a:bodyPr/>
        <a:lstStyle/>
        <a:p>
          <a:endParaRPr lang="es-ES" b="1">
            <a:solidFill>
              <a:schemeClr val="accent1"/>
            </a:solidFill>
          </a:endParaRPr>
        </a:p>
      </dgm:t>
    </dgm:pt>
    <dgm:pt modelId="{1AA12434-73A7-401E-BA6C-07BFFDCD5EB4}" type="sibTrans" cxnId="{E22B8F92-84E2-4E86-9E82-61C7F6718282}">
      <dgm:prSet/>
      <dgm:spPr/>
      <dgm:t>
        <a:bodyPr/>
        <a:lstStyle/>
        <a:p>
          <a:endParaRPr lang="es-ES" b="1">
            <a:solidFill>
              <a:schemeClr val="accent1"/>
            </a:solidFill>
          </a:endParaRPr>
        </a:p>
      </dgm:t>
    </dgm:pt>
    <dgm:pt modelId="{8ED33370-0D15-49D4-ADE7-58F86157A2BF}">
      <dgm:prSet phldrT="[Texto]" custT="1"/>
      <dgm:spPr/>
      <dgm:t>
        <a:bodyPr/>
        <a:lstStyle/>
        <a:p>
          <a:r>
            <a:rPr lang="es-ES" sz="1800" b="1" smtClean="0">
              <a:solidFill>
                <a:schemeClr val="accent1"/>
              </a:solidFill>
            </a:rPr>
            <a:t>Pacientes con atrofia de mucosa gástrica o metaplasia intestinal asociada a infección por HP </a:t>
          </a:r>
          <a:r>
            <a:rPr lang="es-ES" sz="1800" b="0" smtClean="0">
              <a:solidFill>
                <a:schemeClr val="accent1"/>
              </a:solidFill>
            </a:rPr>
            <a:t>se recomienda tratamiento erradicador.</a:t>
          </a:r>
          <a:endParaRPr lang="es-ES" sz="1800" b="0" dirty="0">
            <a:solidFill>
              <a:schemeClr val="accent1"/>
            </a:solidFill>
          </a:endParaRPr>
        </a:p>
      </dgm:t>
    </dgm:pt>
    <dgm:pt modelId="{6CB1759F-D110-47E3-A708-04D6ED226446}" type="parTrans" cxnId="{CDAA2A1D-9517-4CC7-BF6F-1DD7297D5274}">
      <dgm:prSet/>
      <dgm:spPr/>
      <dgm:t>
        <a:bodyPr/>
        <a:lstStyle/>
        <a:p>
          <a:endParaRPr lang="es-ES" b="1">
            <a:solidFill>
              <a:schemeClr val="accent1"/>
            </a:solidFill>
          </a:endParaRPr>
        </a:p>
      </dgm:t>
    </dgm:pt>
    <dgm:pt modelId="{D0822708-CA4E-41DA-BB5B-E2D332DC87C0}" type="sibTrans" cxnId="{CDAA2A1D-9517-4CC7-BF6F-1DD7297D5274}">
      <dgm:prSet/>
      <dgm:spPr/>
      <dgm:t>
        <a:bodyPr/>
        <a:lstStyle/>
        <a:p>
          <a:endParaRPr lang="es-ES" b="1">
            <a:solidFill>
              <a:schemeClr val="accent1"/>
            </a:solidFill>
          </a:endParaRPr>
        </a:p>
      </dgm:t>
    </dgm:pt>
    <dgm:pt modelId="{2D3F6603-D6B4-4F12-A81C-D31E02BB8436}">
      <dgm:prSet phldrT="[Texto]"/>
      <dgm:spPr/>
      <dgm:t>
        <a:bodyPr/>
        <a:lstStyle/>
        <a:p>
          <a:endParaRPr lang="es-ES" b="1" dirty="0">
            <a:solidFill>
              <a:schemeClr val="accent1"/>
            </a:solidFill>
          </a:endParaRPr>
        </a:p>
      </dgm:t>
    </dgm:pt>
    <dgm:pt modelId="{FCE221A7-D070-4BD4-8651-09900E7EAEFD}" type="parTrans" cxnId="{39B7B732-29BE-45C0-9918-30E7F05AB7C5}">
      <dgm:prSet/>
      <dgm:spPr/>
      <dgm:t>
        <a:bodyPr/>
        <a:lstStyle/>
        <a:p>
          <a:endParaRPr lang="es-ES" b="1">
            <a:solidFill>
              <a:schemeClr val="accent1"/>
            </a:solidFill>
          </a:endParaRPr>
        </a:p>
      </dgm:t>
    </dgm:pt>
    <dgm:pt modelId="{18D318C9-E67B-48F7-B733-201CA786F147}" type="sibTrans" cxnId="{39B7B732-29BE-45C0-9918-30E7F05AB7C5}">
      <dgm:prSet/>
      <dgm:spPr/>
      <dgm:t>
        <a:bodyPr/>
        <a:lstStyle/>
        <a:p>
          <a:endParaRPr lang="es-ES" b="1">
            <a:solidFill>
              <a:schemeClr val="accent1"/>
            </a:solidFill>
          </a:endParaRPr>
        </a:p>
      </dgm:t>
    </dgm:pt>
    <dgm:pt modelId="{0A433C06-0804-4235-9C4E-D9882C275C0B}">
      <dgm:prSet custT="1"/>
      <dgm:spPr/>
      <dgm:t>
        <a:bodyPr/>
        <a:lstStyle/>
        <a:p>
          <a:r>
            <a:rPr lang="es-ES" sz="1800" b="1" smtClean="0">
              <a:solidFill>
                <a:schemeClr val="accent1"/>
              </a:solidFill>
            </a:rPr>
            <a:t>En familiares de primer grado de pacientes con cáncer gástrico </a:t>
          </a:r>
          <a:r>
            <a:rPr lang="es-ES" sz="1800" b="0" smtClean="0">
              <a:solidFill>
                <a:schemeClr val="accent1"/>
              </a:solidFill>
            </a:rPr>
            <a:t>se recomienda test y tratamiento.</a:t>
          </a:r>
          <a:endParaRPr lang="es-ES" sz="1800" b="0" dirty="0">
            <a:solidFill>
              <a:schemeClr val="accent1"/>
            </a:solidFill>
          </a:endParaRPr>
        </a:p>
      </dgm:t>
    </dgm:pt>
    <dgm:pt modelId="{536A94E4-656A-466A-B60A-B57F21996115}" type="parTrans" cxnId="{0ABD3C54-97C7-4BE6-91BB-322E22742497}">
      <dgm:prSet/>
      <dgm:spPr/>
      <dgm:t>
        <a:bodyPr/>
        <a:lstStyle/>
        <a:p>
          <a:endParaRPr lang="es-ES" b="1">
            <a:solidFill>
              <a:schemeClr val="accent1"/>
            </a:solidFill>
          </a:endParaRPr>
        </a:p>
      </dgm:t>
    </dgm:pt>
    <dgm:pt modelId="{285C1B67-B4DA-4CA6-877A-2CA6A4921586}" type="sibTrans" cxnId="{0ABD3C54-97C7-4BE6-91BB-322E22742497}">
      <dgm:prSet/>
      <dgm:spPr/>
      <dgm:t>
        <a:bodyPr/>
        <a:lstStyle/>
        <a:p>
          <a:endParaRPr lang="es-ES" b="1">
            <a:solidFill>
              <a:schemeClr val="accent1"/>
            </a:solidFill>
          </a:endParaRPr>
        </a:p>
      </dgm:t>
    </dgm:pt>
    <dgm:pt modelId="{B08DAD4D-DFA0-4CBA-9DAD-04D2C0669C7E}">
      <dgm:prSet phldrT="[Texto]"/>
      <dgm:spPr/>
      <dgm:t>
        <a:bodyPr/>
        <a:lstStyle/>
        <a:p>
          <a:endParaRPr lang="es-ES" b="1" dirty="0">
            <a:solidFill>
              <a:schemeClr val="accent1"/>
            </a:solidFill>
          </a:endParaRPr>
        </a:p>
      </dgm:t>
    </dgm:pt>
    <dgm:pt modelId="{632CB69B-F341-4462-AED0-E9CB9211A337}" type="sibTrans" cxnId="{081A4587-571F-4557-BB88-F03BA764608C}">
      <dgm:prSet/>
      <dgm:spPr/>
      <dgm:t>
        <a:bodyPr/>
        <a:lstStyle/>
        <a:p>
          <a:endParaRPr lang="es-ES" b="1">
            <a:solidFill>
              <a:schemeClr val="accent1"/>
            </a:solidFill>
          </a:endParaRPr>
        </a:p>
      </dgm:t>
    </dgm:pt>
    <dgm:pt modelId="{CEC9BA83-2AF6-4FBA-9160-42149BE53A6C}" type="parTrans" cxnId="{081A4587-571F-4557-BB88-F03BA764608C}">
      <dgm:prSet/>
      <dgm:spPr/>
      <dgm:t>
        <a:bodyPr/>
        <a:lstStyle/>
        <a:p>
          <a:endParaRPr lang="es-ES" b="1">
            <a:solidFill>
              <a:schemeClr val="accent1"/>
            </a:solidFill>
          </a:endParaRPr>
        </a:p>
      </dgm:t>
    </dgm:pt>
    <dgm:pt modelId="{C689B8DA-B80D-450A-8967-D80B5F1976D3}" type="pres">
      <dgm:prSet presAssocID="{4C927C6E-5154-43BC-BBE7-2186E7C49D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8F76094-1BB1-42DB-8D2F-CD0B5D06D5C6}" type="pres">
      <dgm:prSet presAssocID="{B08DAD4D-DFA0-4CBA-9DAD-04D2C0669C7E}" presName="composite" presStyleCnt="0"/>
      <dgm:spPr/>
      <dgm:t>
        <a:bodyPr/>
        <a:lstStyle/>
        <a:p>
          <a:endParaRPr lang="es-ES"/>
        </a:p>
      </dgm:t>
    </dgm:pt>
    <dgm:pt modelId="{C9DC3C21-8CB8-4F1A-852E-1D029D1B49DE}" type="pres">
      <dgm:prSet presAssocID="{B08DAD4D-DFA0-4CBA-9DAD-04D2C0669C7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51471F-633D-449A-81CE-9D744D29B0A9}" type="pres">
      <dgm:prSet presAssocID="{B08DAD4D-DFA0-4CBA-9DAD-04D2C0669C7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F857E2-ABE7-4D3F-9ADB-C80BD325C069}" type="pres">
      <dgm:prSet presAssocID="{632CB69B-F341-4462-AED0-E9CB9211A337}" presName="sp" presStyleCnt="0"/>
      <dgm:spPr/>
      <dgm:t>
        <a:bodyPr/>
        <a:lstStyle/>
        <a:p>
          <a:endParaRPr lang="es-ES"/>
        </a:p>
      </dgm:t>
    </dgm:pt>
    <dgm:pt modelId="{B554D930-519F-45C8-89B5-87EB9D9C1ED4}" type="pres">
      <dgm:prSet presAssocID="{E78AD735-8387-4FA2-AF02-7C0F4FE85962}" presName="composite" presStyleCnt="0"/>
      <dgm:spPr/>
      <dgm:t>
        <a:bodyPr/>
        <a:lstStyle/>
        <a:p>
          <a:endParaRPr lang="es-ES"/>
        </a:p>
      </dgm:t>
    </dgm:pt>
    <dgm:pt modelId="{1BE48D93-D88E-4C7E-A4CD-2630F1C7F7B4}" type="pres">
      <dgm:prSet presAssocID="{E78AD735-8387-4FA2-AF02-7C0F4FE8596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29B27A-53F2-4FF6-8BC1-E4278172BE5A}" type="pres">
      <dgm:prSet presAssocID="{E78AD735-8387-4FA2-AF02-7C0F4FE8596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874BD3-D904-4418-99C3-D901A6A95C09}" type="pres">
      <dgm:prSet presAssocID="{825E9825-F512-42C4-AAE7-2884203597E2}" presName="sp" presStyleCnt="0"/>
      <dgm:spPr/>
      <dgm:t>
        <a:bodyPr/>
        <a:lstStyle/>
        <a:p>
          <a:endParaRPr lang="es-ES"/>
        </a:p>
      </dgm:t>
    </dgm:pt>
    <dgm:pt modelId="{4C468AA2-193B-432E-81AD-A999C9E3D71A}" type="pres">
      <dgm:prSet presAssocID="{42E069B3-B7DD-4E8A-901E-5CC72A9521F8}" presName="composite" presStyleCnt="0"/>
      <dgm:spPr/>
      <dgm:t>
        <a:bodyPr/>
        <a:lstStyle/>
        <a:p>
          <a:endParaRPr lang="es-ES"/>
        </a:p>
      </dgm:t>
    </dgm:pt>
    <dgm:pt modelId="{F3A08146-A7CC-4D68-8461-5192E9E0494B}" type="pres">
      <dgm:prSet presAssocID="{42E069B3-B7DD-4E8A-901E-5CC72A9521F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525949-7321-46F5-87E3-955919F6B68F}" type="pres">
      <dgm:prSet presAssocID="{42E069B3-B7DD-4E8A-901E-5CC72A9521F8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3A4D6F-0E4F-4207-AAEC-E066043CF5B6}" type="pres">
      <dgm:prSet presAssocID="{1AA12434-73A7-401E-BA6C-07BFFDCD5EB4}" presName="sp" presStyleCnt="0"/>
      <dgm:spPr/>
      <dgm:t>
        <a:bodyPr/>
        <a:lstStyle/>
        <a:p>
          <a:endParaRPr lang="es-ES"/>
        </a:p>
      </dgm:t>
    </dgm:pt>
    <dgm:pt modelId="{2D3BD2A5-6224-4554-AC04-3DE993075634}" type="pres">
      <dgm:prSet presAssocID="{2D3F6603-D6B4-4F12-A81C-D31E02BB8436}" presName="composite" presStyleCnt="0"/>
      <dgm:spPr/>
      <dgm:t>
        <a:bodyPr/>
        <a:lstStyle/>
        <a:p>
          <a:endParaRPr lang="es-ES"/>
        </a:p>
      </dgm:t>
    </dgm:pt>
    <dgm:pt modelId="{A0D8B0F7-4495-4D93-95C2-56C706EEAF74}" type="pres">
      <dgm:prSet presAssocID="{2D3F6603-D6B4-4F12-A81C-D31E02BB843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27AB59-15C8-4F7F-B2A2-434D652C046E}" type="pres">
      <dgm:prSet presAssocID="{2D3F6603-D6B4-4F12-A81C-D31E02BB8436}" presName="descendantText" presStyleLbl="alignAcc1" presStyleIdx="3" presStyleCnt="4" custScaleY="1486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638C780-6ED8-4B53-B440-6BCBF0FFB7DD}" srcId="{4C927C6E-5154-43BC-BBE7-2186E7C49DA4}" destId="{E78AD735-8387-4FA2-AF02-7C0F4FE85962}" srcOrd="1" destOrd="0" parTransId="{3949ECB5-BFCA-4E2B-8519-E9E82C85A05B}" sibTransId="{825E9825-F512-42C4-AAE7-2884203597E2}"/>
    <dgm:cxn modelId="{39B7B732-29BE-45C0-9918-30E7F05AB7C5}" srcId="{4C927C6E-5154-43BC-BBE7-2186E7C49DA4}" destId="{2D3F6603-D6B4-4F12-A81C-D31E02BB8436}" srcOrd="3" destOrd="0" parTransId="{FCE221A7-D070-4BD4-8651-09900E7EAEFD}" sibTransId="{18D318C9-E67B-48F7-B733-201CA786F147}"/>
    <dgm:cxn modelId="{18D3448B-D999-4DE2-B108-BF2A9416465F}" type="presOf" srcId="{B08DAD4D-DFA0-4CBA-9DAD-04D2C0669C7E}" destId="{C9DC3C21-8CB8-4F1A-852E-1D029D1B49DE}" srcOrd="0" destOrd="0" presId="urn:microsoft.com/office/officeart/2005/8/layout/chevron2"/>
    <dgm:cxn modelId="{3E52876C-41DD-44BF-A013-8F0318382E7E}" type="presOf" srcId="{2D3F6603-D6B4-4F12-A81C-D31E02BB8436}" destId="{A0D8B0F7-4495-4D93-95C2-56C706EEAF74}" srcOrd="0" destOrd="0" presId="urn:microsoft.com/office/officeart/2005/8/layout/chevron2"/>
    <dgm:cxn modelId="{16F1A26E-CD2B-44EF-9283-0A6FC4E88A07}" type="presOf" srcId="{2DF42501-EC74-4A47-98A8-858522596184}" destId="{4629B27A-53F2-4FF6-8BC1-E4278172BE5A}" srcOrd="0" destOrd="0" presId="urn:microsoft.com/office/officeart/2005/8/layout/chevron2"/>
    <dgm:cxn modelId="{5FB992C7-1DA4-43E6-88E8-DEF447754AEC}" srcId="{B08DAD4D-DFA0-4CBA-9DAD-04D2C0669C7E}" destId="{6B32335F-81AA-4CFD-8C36-FC4DF43C8753}" srcOrd="0" destOrd="0" parTransId="{CAEB121B-9489-40A2-97FE-E5F1FBE38132}" sibTransId="{1A4A91D7-755F-43E7-8825-F9AAFA9CA28D}"/>
    <dgm:cxn modelId="{CDAA2A1D-9517-4CC7-BF6F-1DD7297D5274}" srcId="{2D3F6603-D6B4-4F12-A81C-D31E02BB8436}" destId="{8ED33370-0D15-49D4-ADE7-58F86157A2BF}" srcOrd="0" destOrd="0" parTransId="{6CB1759F-D110-47E3-A708-04D6ED226446}" sibTransId="{D0822708-CA4E-41DA-BB5B-E2D332DC87C0}"/>
    <dgm:cxn modelId="{98911C9B-9CCB-443E-A268-97A385626746}" type="presOf" srcId="{E78AD735-8387-4FA2-AF02-7C0F4FE85962}" destId="{1BE48D93-D88E-4C7E-A4CD-2630F1C7F7B4}" srcOrd="0" destOrd="0" presId="urn:microsoft.com/office/officeart/2005/8/layout/chevron2"/>
    <dgm:cxn modelId="{EDFADD9E-B25D-40AD-A79E-0117B6EAF9AC}" type="presOf" srcId="{6B32335F-81AA-4CFD-8C36-FC4DF43C8753}" destId="{7A51471F-633D-449A-81CE-9D744D29B0A9}" srcOrd="0" destOrd="0" presId="urn:microsoft.com/office/officeart/2005/8/layout/chevron2"/>
    <dgm:cxn modelId="{856F89E6-9999-461A-8F73-B58BA0EFAB56}" type="presOf" srcId="{42E069B3-B7DD-4E8A-901E-5CC72A9521F8}" destId="{F3A08146-A7CC-4D68-8461-5192E9E0494B}" srcOrd="0" destOrd="0" presId="urn:microsoft.com/office/officeart/2005/8/layout/chevron2"/>
    <dgm:cxn modelId="{E22B8F92-84E2-4E86-9E82-61C7F6718282}" srcId="{4C927C6E-5154-43BC-BBE7-2186E7C49DA4}" destId="{42E069B3-B7DD-4E8A-901E-5CC72A9521F8}" srcOrd="2" destOrd="0" parTransId="{07406F5B-4CB7-46CB-81D8-3FD7F1AEF6FD}" sibTransId="{1AA12434-73A7-401E-BA6C-07BFFDCD5EB4}"/>
    <dgm:cxn modelId="{3E781D98-98D8-42E0-98EA-A9E59E48D25A}" type="presOf" srcId="{8ED33370-0D15-49D4-ADE7-58F86157A2BF}" destId="{D927AB59-15C8-4F7F-B2A2-434D652C046E}" srcOrd="0" destOrd="0" presId="urn:microsoft.com/office/officeart/2005/8/layout/chevron2"/>
    <dgm:cxn modelId="{8159199F-F7D1-4B5B-B25B-A5AB6F3C689E}" type="presOf" srcId="{4C927C6E-5154-43BC-BBE7-2186E7C49DA4}" destId="{C689B8DA-B80D-450A-8967-D80B5F1976D3}" srcOrd="0" destOrd="0" presId="urn:microsoft.com/office/officeart/2005/8/layout/chevron2"/>
    <dgm:cxn modelId="{081A4587-571F-4557-BB88-F03BA764608C}" srcId="{4C927C6E-5154-43BC-BBE7-2186E7C49DA4}" destId="{B08DAD4D-DFA0-4CBA-9DAD-04D2C0669C7E}" srcOrd="0" destOrd="0" parTransId="{CEC9BA83-2AF6-4FBA-9160-42149BE53A6C}" sibTransId="{632CB69B-F341-4462-AED0-E9CB9211A337}"/>
    <dgm:cxn modelId="{D23E2DE2-D2CA-4E31-B673-F73B9523D172}" srcId="{E78AD735-8387-4FA2-AF02-7C0F4FE85962}" destId="{2DF42501-EC74-4A47-98A8-858522596184}" srcOrd="0" destOrd="0" parTransId="{42578801-6211-474A-9EC0-E9F1E3D6A394}" sibTransId="{F9713400-FE18-4372-B1D0-78C4F89B57D1}"/>
    <dgm:cxn modelId="{D80F9F84-AA76-43A4-A33B-3500DF56B675}" type="presOf" srcId="{0A433C06-0804-4235-9C4E-D9882C275C0B}" destId="{5A525949-7321-46F5-87E3-955919F6B68F}" srcOrd="0" destOrd="0" presId="urn:microsoft.com/office/officeart/2005/8/layout/chevron2"/>
    <dgm:cxn modelId="{0ABD3C54-97C7-4BE6-91BB-322E22742497}" srcId="{42E069B3-B7DD-4E8A-901E-5CC72A9521F8}" destId="{0A433C06-0804-4235-9C4E-D9882C275C0B}" srcOrd="0" destOrd="0" parTransId="{536A94E4-656A-466A-B60A-B57F21996115}" sibTransId="{285C1B67-B4DA-4CA6-877A-2CA6A4921586}"/>
    <dgm:cxn modelId="{E88BB131-8EFA-4062-971A-87C63D495C5B}" type="presParOf" srcId="{C689B8DA-B80D-450A-8967-D80B5F1976D3}" destId="{E8F76094-1BB1-42DB-8D2F-CD0B5D06D5C6}" srcOrd="0" destOrd="0" presId="urn:microsoft.com/office/officeart/2005/8/layout/chevron2"/>
    <dgm:cxn modelId="{7F0C10F2-778D-4301-A4F0-96F2BFD3CBC4}" type="presParOf" srcId="{E8F76094-1BB1-42DB-8D2F-CD0B5D06D5C6}" destId="{C9DC3C21-8CB8-4F1A-852E-1D029D1B49DE}" srcOrd="0" destOrd="0" presId="urn:microsoft.com/office/officeart/2005/8/layout/chevron2"/>
    <dgm:cxn modelId="{D9BC28DA-1DDD-47AA-93EE-60EBA66EE067}" type="presParOf" srcId="{E8F76094-1BB1-42DB-8D2F-CD0B5D06D5C6}" destId="{7A51471F-633D-449A-81CE-9D744D29B0A9}" srcOrd="1" destOrd="0" presId="urn:microsoft.com/office/officeart/2005/8/layout/chevron2"/>
    <dgm:cxn modelId="{4D82AB59-1ACC-4929-9CFC-BBEC70A07279}" type="presParOf" srcId="{C689B8DA-B80D-450A-8967-D80B5F1976D3}" destId="{A1F857E2-ABE7-4D3F-9ADB-C80BD325C069}" srcOrd="1" destOrd="0" presId="urn:microsoft.com/office/officeart/2005/8/layout/chevron2"/>
    <dgm:cxn modelId="{FFA22887-4CD2-46BF-9192-56975A198C01}" type="presParOf" srcId="{C689B8DA-B80D-450A-8967-D80B5F1976D3}" destId="{B554D930-519F-45C8-89B5-87EB9D9C1ED4}" srcOrd="2" destOrd="0" presId="urn:microsoft.com/office/officeart/2005/8/layout/chevron2"/>
    <dgm:cxn modelId="{35658C9D-61FC-4A85-95BC-535B1F20E217}" type="presParOf" srcId="{B554D930-519F-45C8-89B5-87EB9D9C1ED4}" destId="{1BE48D93-D88E-4C7E-A4CD-2630F1C7F7B4}" srcOrd="0" destOrd="0" presId="urn:microsoft.com/office/officeart/2005/8/layout/chevron2"/>
    <dgm:cxn modelId="{EC7422D8-2106-4D9D-8BF7-EF7D6DEE5185}" type="presParOf" srcId="{B554D930-519F-45C8-89B5-87EB9D9C1ED4}" destId="{4629B27A-53F2-4FF6-8BC1-E4278172BE5A}" srcOrd="1" destOrd="0" presId="urn:microsoft.com/office/officeart/2005/8/layout/chevron2"/>
    <dgm:cxn modelId="{85B09BA8-BE6C-4B93-AD38-745F1B837189}" type="presParOf" srcId="{C689B8DA-B80D-450A-8967-D80B5F1976D3}" destId="{12874BD3-D904-4418-99C3-D901A6A95C09}" srcOrd="3" destOrd="0" presId="urn:microsoft.com/office/officeart/2005/8/layout/chevron2"/>
    <dgm:cxn modelId="{54663F8A-F204-464F-BD53-6CE56FEC0A55}" type="presParOf" srcId="{C689B8DA-B80D-450A-8967-D80B5F1976D3}" destId="{4C468AA2-193B-432E-81AD-A999C9E3D71A}" srcOrd="4" destOrd="0" presId="urn:microsoft.com/office/officeart/2005/8/layout/chevron2"/>
    <dgm:cxn modelId="{B0B6BE1E-9CCD-4893-99F5-EBCA24FE05BB}" type="presParOf" srcId="{4C468AA2-193B-432E-81AD-A999C9E3D71A}" destId="{F3A08146-A7CC-4D68-8461-5192E9E0494B}" srcOrd="0" destOrd="0" presId="urn:microsoft.com/office/officeart/2005/8/layout/chevron2"/>
    <dgm:cxn modelId="{D19694A1-D92C-4AAC-9310-0F936D861758}" type="presParOf" srcId="{4C468AA2-193B-432E-81AD-A999C9E3D71A}" destId="{5A525949-7321-46F5-87E3-955919F6B68F}" srcOrd="1" destOrd="0" presId="urn:microsoft.com/office/officeart/2005/8/layout/chevron2"/>
    <dgm:cxn modelId="{7ECA0FF7-D296-42D5-B793-152BA4241E78}" type="presParOf" srcId="{C689B8DA-B80D-450A-8967-D80B5F1976D3}" destId="{FA3A4D6F-0E4F-4207-AAEC-E066043CF5B6}" srcOrd="5" destOrd="0" presId="urn:microsoft.com/office/officeart/2005/8/layout/chevron2"/>
    <dgm:cxn modelId="{4D258B49-D6A8-4B06-B314-81B0CD5FE7A6}" type="presParOf" srcId="{C689B8DA-B80D-450A-8967-D80B5F1976D3}" destId="{2D3BD2A5-6224-4554-AC04-3DE993075634}" srcOrd="6" destOrd="0" presId="urn:microsoft.com/office/officeart/2005/8/layout/chevron2"/>
    <dgm:cxn modelId="{0E81E4E5-602E-4F23-BEF5-067E4E01B0CC}" type="presParOf" srcId="{2D3BD2A5-6224-4554-AC04-3DE993075634}" destId="{A0D8B0F7-4495-4D93-95C2-56C706EEAF74}" srcOrd="0" destOrd="0" presId="urn:microsoft.com/office/officeart/2005/8/layout/chevron2"/>
    <dgm:cxn modelId="{470C8D13-2F41-419A-B53E-3C1C726D8456}" type="presParOf" srcId="{2D3BD2A5-6224-4554-AC04-3DE993075634}" destId="{D927AB59-15C8-4F7F-B2A2-434D652C046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927C6E-5154-43BC-BBE7-2186E7C49DA4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08DAD4D-DFA0-4CBA-9DAD-04D2C0669C7E}">
      <dgm:prSet phldrT="[Texto]"/>
      <dgm:spPr/>
      <dgm:t>
        <a:bodyPr/>
        <a:lstStyle/>
        <a:p>
          <a:endParaRPr lang="es-ES" b="1" dirty="0">
            <a:solidFill>
              <a:schemeClr val="accent1"/>
            </a:solidFill>
          </a:endParaRPr>
        </a:p>
      </dgm:t>
    </dgm:pt>
    <dgm:pt modelId="{CEC9BA83-2AF6-4FBA-9160-42149BE53A6C}" type="parTrans" cxnId="{081A4587-571F-4557-BB88-F03BA764608C}">
      <dgm:prSet/>
      <dgm:spPr/>
      <dgm:t>
        <a:bodyPr/>
        <a:lstStyle/>
        <a:p>
          <a:endParaRPr lang="es-ES" b="1">
            <a:solidFill>
              <a:schemeClr val="accent1"/>
            </a:solidFill>
          </a:endParaRPr>
        </a:p>
      </dgm:t>
    </dgm:pt>
    <dgm:pt modelId="{632CB69B-F341-4462-AED0-E9CB9211A337}" type="sibTrans" cxnId="{081A4587-571F-4557-BB88-F03BA764608C}">
      <dgm:prSet/>
      <dgm:spPr/>
      <dgm:t>
        <a:bodyPr/>
        <a:lstStyle/>
        <a:p>
          <a:endParaRPr lang="es-ES" b="1">
            <a:solidFill>
              <a:schemeClr val="accent1"/>
            </a:solidFill>
          </a:endParaRPr>
        </a:p>
      </dgm:t>
    </dgm:pt>
    <dgm:pt modelId="{6B32335F-81AA-4CFD-8C36-FC4DF43C8753}">
      <dgm:prSet phldrT="[Texto]" custT="1"/>
      <dgm:spPr/>
      <dgm:t>
        <a:bodyPr/>
        <a:lstStyle/>
        <a:p>
          <a:r>
            <a:rPr lang="es-ES" sz="1800" b="1" dirty="0" smtClean="0">
              <a:solidFill>
                <a:schemeClr val="accent1"/>
              </a:solidFill>
            </a:rPr>
            <a:t>Úlcera péptica </a:t>
          </a:r>
          <a:r>
            <a:rPr lang="es-ES" sz="1800" b="0" dirty="0" smtClean="0">
              <a:solidFill>
                <a:schemeClr val="accent1"/>
              </a:solidFill>
            </a:rPr>
            <a:t>e infección por H. pylori</a:t>
          </a:r>
          <a:endParaRPr lang="es-ES" sz="1800" b="0" dirty="0">
            <a:solidFill>
              <a:schemeClr val="accent1"/>
            </a:solidFill>
          </a:endParaRPr>
        </a:p>
      </dgm:t>
    </dgm:pt>
    <dgm:pt modelId="{CAEB121B-9489-40A2-97FE-E5F1FBE38132}" type="parTrans" cxnId="{5FB992C7-1DA4-43E6-88E8-DEF447754AEC}">
      <dgm:prSet/>
      <dgm:spPr/>
      <dgm:t>
        <a:bodyPr/>
        <a:lstStyle/>
        <a:p>
          <a:endParaRPr lang="es-ES" b="1">
            <a:solidFill>
              <a:schemeClr val="accent1"/>
            </a:solidFill>
          </a:endParaRPr>
        </a:p>
      </dgm:t>
    </dgm:pt>
    <dgm:pt modelId="{1A4A91D7-755F-43E7-8825-F9AAFA9CA28D}" type="sibTrans" cxnId="{5FB992C7-1DA4-43E6-88E8-DEF447754AEC}">
      <dgm:prSet/>
      <dgm:spPr/>
      <dgm:t>
        <a:bodyPr/>
        <a:lstStyle/>
        <a:p>
          <a:endParaRPr lang="es-ES" b="1">
            <a:solidFill>
              <a:schemeClr val="accent1"/>
            </a:solidFill>
          </a:endParaRPr>
        </a:p>
      </dgm:t>
    </dgm:pt>
    <dgm:pt modelId="{E78AD735-8387-4FA2-AF02-7C0F4FE85962}">
      <dgm:prSet phldrT="[Texto]" custT="1"/>
      <dgm:spPr/>
      <dgm:t>
        <a:bodyPr/>
        <a:lstStyle/>
        <a:p>
          <a:endParaRPr lang="es-ES" sz="1800" b="1" dirty="0">
            <a:solidFill>
              <a:schemeClr val="accent1"/>
            </a:solidFill>
          </a:endParaRPr>
        </a:p>
      </dgm:t>
    </dgm:pt>
    <dgm:pt modelId="{3949ECB5-BFCA-4E2B-8519-E9E82C85A05B}" type="parTrans" cxnId="{9638C780-6ED8-4B53-B440-6BCBF0FFB7DD}">
      <dgm:prSet/>
      <dgm:spPr/>
      <dgm:t>
        <a:bodyPr/>
        <a:lstStyle/>
        <a:p>
          <a:endParaRPr lang="es-ES" b="1">
            <a:solidFill>
              <a:schemeClr val="accent1"/>
            </a:solidFill>
          </a:endParaRPr>
        </a:p>
      </dgm:t>
    </dgm:pt>
    <dgm:pt modelId="{825E9825-F512-42C4-AAE7-2884203597E2}" type="sibTrans" cxnId="{9638C780-6ED8-4B53-B440-6BCBF0FFB7DD}">
      <dgm:prSet/>
      <dgm:spPr/>
      <dgm:t>
        <a:bodyPr/>
        <a:lstStyle/>
        <a:p>
          <a:endParaRPr lang="es-ES" b="1">
            <a:solidFill>
              <a:schemeClr val="accent1"/>
            </a:solidFill>
          </a:endParaRPr>
        </a:p>
      </dgm:t>
    </dgm:pt>
    <dgm:pt modelId="{2DF42501-EC74-4A47-98A8-858522596184}">
      <dgm:prSet phldrT="[Texto]" custT="1"/>
      <dgm:spPr/>
      <dgm:t>
        <a:bodyPr/>
        <a:lstStyle/>
        <a:p>
          <a:r>
            <a:rPr lang="es-ES" sz="1800" b="1" dirty="0" smtClean="0">
              <a:solidFill>
                <a:schemeClr val="accent1"/>
              </a:solidFill>
            </a:rPr>
            <a:t>Dispepsia no investigada menores de 55 años sin signos de alarma </a:t>
          </a:r>
          <a:r>
            <a:rPr lang="es-ES" sz="1800" b="0" dirty="0" smtClean="0">
              <a:solidFill>
                <a:schemeClr val="accent1"/>
              </a:solidFill>
            </a:rPr>
            <a:t>se recomienda test and </a:t>
          </a:r>
          <a:r>
            <a:rPr lang="es-ES" sz="1800" b="0" dirty="0" err="1" smtClean="0">
              <a:solidFill>
                <a:schemeClr val="accent1"/>
              </a:solidFill>
            </a:rPr>
            <a:t>treat</a:t>
          </a:r>
          <a:r>
            <a:rPr lang="es-ES" sz="1800" b="0" dirty="0" smtClean="0">
              <a:solidFill>
                <a:schemeClr val="accent1"/>
              </a:solidFill>
            </a:rPr>
            <a:t> como primera opción antes que tratamiento </a:t>
          </a:r>
          <a:r>
            <a:rPr lang="es-ES" sz="1800" b="0" dirty="0" err="1" smtClean="0">
              <a:solidFill>
                <a:schemeClr val="accent1"/>
              </a:solidFill>
            </a:rPr>
            <a:t>antisecretor</a:t>
          </a:r>
          <a:r>
            <a:rPr lang="es-ES" sz="1800" b="0" dirty="0" smtClean="0">
              <a:solidFill>
                <a:schemeClr val="accent1"/>
              </a:solidFill>
            </a:rPr>
            <a:t> empírico o endoscopia.</a:t>
          </a:r>
          <a:endParaRPr lang="es-ES" sz="1800" b="0" dirty="0">
            <a:solidFill>
              <a:schemeClr val="accent1"/>
            </a:solidFill>
          </a:endParaRPr>
        </a:p>
      </dgm:t>
    </dgm:pt>
    <dgm:pt modelId="{42578801-6211-474A-9EC0-E9F1E3D6A394}" type="parTrans" cxnId="{D23E2DE2-D2CA-4E31-B673-F73B9523D172}">
      <dgm:prSet/>
      <dgm:spPr/>
      <dgm:t>
        <a:bodyPr/>
        <a:lstStyle/>
        <a:p>
          <a:endParaRPr lang="es-ES" b="1">
            <a:solidFill>
              <a:schemeClr val="accent1"/>
            </a:solidFill>
          </a:endParaRPr>
        </a:p>
      </dgm:t>
    </dgm:pt>
    <dgm:pt modelId="{F9713400-FE18-4372-B1D0-78C4F89B57D1}" type="sibTrans" cxnId="{D23E2DE2-D2CA-4E31-B673-F73B9523D172}">
      <dgm:prSet/>
      <dgm:spPr/>
      <dgm:t>
        <a:bodyPr/>
        <a:lstStyle/>
        <a:p>
          <a:endParaRPr lang="es-ES" b="1">
            <a:solidFill>
              <a:schemeClr val="accent1"/>
            </a:solidFill>
          </a:endParaRPr>
        </a:p>
      </dgm:t>
    </dgm:pt>
    <dgm:pt modelId="{8ED33370-0D15-49D4-ADE7-58F86157A2BF}">
      <dgm:prSet phldrT="[Texto]" custT="1"/>
      <dgm:spPr/>
      <dgm:t>
        <a:bodyPr/>
        <a:lstStyle/>
        <a:p>
          <a:r>
            <a:rPr lang="es-ES" sz="1800" b="1" smtClean="0">
              <a:solidFill>
                <a:schemeClr val="accent1"/>
              </a:solidFill>
            </a:rPr>
            <a:t>Pacientes que van a requerir AINE o AAS de forma crónica </a:t>
          </a:r>
          <a:r>
            <a:rPr lang="es-ES" sz="1800" b="0" smtClean="0">
              <a:solidFill>
                <a:schemeClr val="accent1"/>
              </a:solidFill>
            </a:rPr>
            <a:t>no se recomienda test ni tratamiento de HP. En pacientes con antecedentes de úlcera péptica se recomienda test y tratamiento.</a:t>
          </a:r>
          <a:endParaRPr lang="es-ES" sz="1800" b="0" dirty="0">
            <a:solidFill>
              <a:schemeClr val="accent1"/>
            </a:solidFill>
          </a:endParaRPr>
        </a:p>
      </dgm:t>
    </dgm:pt>
    <dgm:pt modelId="{6CB1759F-D110-47E3-A708-04D6ED226446}" type="parTrans" cxnId="{CDAA2A1D-9517-4CC7-BF6F-1DD7297D5274}">
      <dgm:prSet/>
      <dgm:spPr/>
      <dgm:t>
        <a:bodyPr/>
        <a:lstStyle/>
        <a:p>
          <a:endParaRPr lang="es-ES" b="1">
            <a:solidFill>
              <a:schemeClr val="accent1"/>
            </a:solidFill>
          </a:endParaRPr>
        </a:p>
      </dgm:t>
    </dgm:pt>
    <dgm:pt modelId="{D0822708-CA4E-41DA-BB5B-E2D332DC87C0}" type="sibTrans" cxnId="{CDAA2A1D-9517-4CC7-BF6F-1DD7297D5274}">
      <dgm:prSet/>
      <dgm:spPr/>
      <dgm:t>
        <a:bodyPr/>
        <a:lstStyle/>
        <a:p>
          <a:endParaRPr lang="es-ES" b="1">
            <a:solidFill>
              <a:schemeClr val="accent1"/>
            </a:solidFill>
          </a:endParaRPr>
        </a:p>
      </dgm:t>
    </dgm:pt>
    <dgm:pt modelId="{2D3F6603-D6B4-4F12-A81C-D31E02BB8436}">
      <dgm:prSet phldrT="[Texto]" custT="1"/>
      <dgm:spPr/>
      <dgm:t>
        <a:bodyPr/>
        <a:lstStyle/>
        <a:p>
          <a:endParaRPr lang="es-ES" sz="1800" b="1" dirty="0">
            <a:solidFill>
              <a:schemeClr val="accent1"/>
            </a:solidFill>
          </a:endParaRPr>
        </a:p>
      </dgm:t>
    </dgm:pt>
    <dgm:pt modelId="{FCE221A7-D070-4BD4-8651-09900E7EAEFD}" type="parTrans" cxnId="{39B7B732-29BE-45C0-9918-30E7F05AB7C5}">
      <dgm:prSet/>
      <dgm:spPr/>
      <dgm:t>
        <a:bodyPr/>
        <a:lstStyle/>
        <a:p>
          <a:endParaRPr lang="es-ES" b="1">
            <a:solidFill>
              <a:schemeClr val="accent1"/>
            </a:solidFill>
          </a:endParaRPr>
        </a:p>
      </dgm:t>
    </dgm:pt>
    <dgm:pt modelId="{18D318C9-E67B-48F7-B733-201CA786F147}" type="sibTrans" cxnId="{39B7B732-29BE-45C0-9918-30E7F05AB7C5}">
      <dgm:prSet/>
      <dgm:spPr/>
      <dgm:t>
        <a:bodyPr/>
        <a:lstStyle/>
        <a:p>
          <a:endParaRPr lang="es-ES" b="1">
            <a:solidFill>
              <a:schemeClr val="accent1"/>
            </a:solidFill>
          </a:endParaRPr>
        </a:p>
      </dgm:t>
    </dgm:pt>
    <dgm:pt modelId="{0A433C06-0804-4235-9C4E-D9882C275C0B}">
      <dgm:prSet custT="1"/>
      <dgm:spPr/>
      <dgm:t>
        <a:bodyPr/>
        <a:lstStyle/>
        <a:p>
          <a:r>
            <a:rPr lang="es-ES" sz="1800" b="1" smtClean="0">
              <a:solidFill>
                <a:schemeClr val="accent1"/>
              </a:solidFill>
            </a:rPr>
            <a:t>Dispepsia funcional e infección por H. pylori.</a:t>
          </a:r>
          <a:endParaRPr lang="es-ES" sz="1800" b="1" dirty="0">
            <a:solidFill>
              <a:schemeClr val="accent1"/>
            </a:solidFill>
          </a:endParaRPr>
        </a:p>
      </dgm:t>
    </dgm:pt>
    <dgm:pt modelId="{285C1B67-B4DA-4CA6-877A-2CA6A4921586}" type="sibTrans" cxnId="{0ABD3C54-97C7-4BE6-91BB-322E22742497}">
      <dgm:prSet/>
      <dgm:spPr/>
      <dgm:t>
        <a:bodyPr/>
        <a:lstStyle/>
        <a:p>
          <a:endParaRPr lang="es-ES" b="1">
            <a:solidFill>
              <a:schemeClr val="accent1"/>
            </a:solidFill>
          </a:endParaRPr>
        </a:p>
      </dgm:t>
    </dgm:pt>
    <dgm:pt modelId="{536A94E4-656A-466A-B60A-B57F21996115}" type="parTrans" cxnId="{0ABD3C54-97C7-4BE6-91BB-322E22742497}">
      <dgm:prSet/>
      <dgm:spPr/>
      <dgm:t>
        <a:bodyPr/>
        <a:lstStyle/>
        <a:p>
          <a:endParaRPr lang="es-ES" b="1">
            <a:solidFill>
              <a:schemeClr val="accent1"/>
            </a:solidFill>
          </a:endParaRPr>
        </a:p>
      </dgm:t>
    </dgm:pt>
    <dgm:pt modelId="{42E069B3-B7DD-4E8A-901E-5CC72A9521F8}">
      <dgm:prSet phldrT="[Texto]" custT="1"/>
      <dgm:spPr/>
      <dgm:t>
        <a:bodyPr/>
        <a:lstStyle/>
        <a:p>
          <a:endParaRPr lang="es-ES" sz="1800" b="1" dirty="0">
            <a:solidFill>
              <a:schemeClr val="accent1"/>
            </a:solidFill>
          </a:endParaRPr>
        </a:p>
      </dgm:t>
    </dgm:pt>
    <dgm:pt modelId="{1AA12434-73A7-401E-BA6C-07BFFDCD5EB4}" type="sibTrans" cxnId="{E22B8F92-84E2-4E86-9E82-61C7F6718282}">
      <dgm:prSet/>
      <dgm:spPr/>
      <dgm:t>
        <a:bodyPr/>
        <a:lstStyle/>
        <a:p>
          <a:endParaRPr lang="es-ES" b="1">
            <a:solidFill>
              <a:schemeClr val="accent1"/>
            </a:solidFill>
          </a:endParaRPr>
        </a:p>
      </dgm:t>
    </dgm:pt>
    <dgm:pt modelId="{07406F5B-4CB7-46CB-81D8-3FD7F1AEF6FD}" type="parTrans" cxnId="{E22B8F92-84E2-4E86-9E82-61C7F6718282}">
      <dgm:prSet/>
      <dgm:spPr/>
      <dgm:t>
        <a:bodyPr/>
        <a:lstStyle/>
        <a:p>
          <a:endParaRPr lang="es-ES" b="1">
            <a:solidFill>
              <a:schemeClr val="accent1"/>
            </a:solidFill>
          </a:endParaRPr>
        </a:p>
      </dgm:t>
    </dgm:pt>
    <dgm:pt modelId="{C689B8DA-B80D-450A-8967-D80B5F1976D3}" type="pres">
      <dgm:prSet presAssocID="{4C927C6E-5154-43BC-BBE7-2186E7C49D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8F76094-1BB1-42DB-8D2F-CD0B5D06D5C6}" type="pres">
      <dgm:prSet presAssocID="{B08DAD4D-DFA0-4CBA-9DAD-04D2C0669C7E}" presName="composite" presStyleCnt="0"/>
      <dgm:spPr/>
      <dgm:t>
        <a:bodyPr/>
        <a:lstStyle/>
        <a:p>
          <a:endParaRPr lang="es-ES"/>
        </a:p>
      </dgm:t>
    </dgm:pt>
    <dgm:pt modelId="{C9DC3C21-8CB8-4F1A-852E-1D029D1B49DE}" type="pres">
      <dgm:prSet presAssocID="{B08DAD4D-DFA0-4CBA-9DAD-04D2C0669C7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51471F-633D-449A-81CE-9D744D29B0A9}" type="pres">
      <dgm:prSet presAssocID="{B08DAD4D-DFA0-4CBA-9DAD-04D2C0669C7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F857E2-ABE7-4D3F-9ADB-C80BD325C069}" type="pres">
      <dgm:prSet presAssocID="{632CB69B-F341-4462-AED0-E9CB9211A337}" presName="sp" presStyleCnt="0"/>
      <dgm:spPr/>
      <dgm:t>
        <a:bodyPr/>
        <a:lstStyle/>
        <a:p>
          <a:endParaRPr lang="es-ES"/>
        </a:p>
      </dgm:t>
    </dgm:pt>
    <dgm:pt modelId="{B554D930-519F-45C8-89B5-87EB9D9C1ED4}" type="pres">
      <dgm:prSet presAssocID="{E78AD735-8387-4FA2-AF02-7C0F4FE85962}" presName="composite" presStyleCnt="0"/>
      <dgm:spPr/>
      <dgm:t>
        <a:bodyPr/>
        <a:lstStyle/>
        <a:p>
          <a:endParaRPr lang="es-ES"/>
        </a:p>
      </dgm:t>
    </dgm:pt>
    <dgm:pt modelId="{1BE48D93-D88E-4C7E-A4CD-2630F1C7F7B4}" type="pres">
      <dgm:prSet presAssocID="{E78AD735-8387-4FA2-AF02-7C0F4FE8596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29B27A-53F2-4FF6-8BC1-E4278172BE5A}" type="pres">
      <dgm:prSet presAssocID="{E78AD735-8387-4FA2-AF02-7C0F4FE85962}" presName="descendantText" presStyleLbl="alignAcc1" presStyleIdx="1" presStyleCnt="4" custScaleY="1804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874BD3-D904-4418-99C3-D901A6A95C09}" type="pres">
      <dgm:prSet presAssocID="{825E9825-F512-42C4-AAE7-2884203597E2}" presName="sp" presStyleCnt="0"/>
      <dgm:spPr/>
      <dgm:t>
        <a:bodyPr/>
        <a:lstStyle/>
        <a:p>
          <a:endParaRPr lang="es-ES"/>
        </a:p>
      </dgm:t>
    </dgm:pt>
    <dgm:pt modelId="{4C468AA2-193B-432E-81AD-A999C9E3D71A}" type="pres">
      <dgm:prSet presAssocID="{42E069B3-B7DD-4E8A-901E-5CC72A9521F8}" presName="composite" presStyleCnt="0"/>
      <dgm:spPr/>
      <dgm:t>
        <a:bodyPr/>
        <a:lstStyle/>
        <a:p>
          <a:endParaRPr lang="es-ES"/>
        </a:p>
      </dgm:t>
    </dgm:pt>
    <dgm:pt modelId="{F3A08146-A7CC-4D68-8461-5192E9E0494B}" type="pres">
      <dgm:prSet presAssocID="{42E069B3-B7DD-4E8A-901E-5CC72A9521F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525949-7321-46F5-87E3-955919F6B68F}" type="pres">
      <dgm:prSet presAssocID="{42E069B3-B7DD-4E8A-901E-5CC72A9521F8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3A4D6F-0E4F-4207-AAEC-E066043CF5B6}" type="pres">
      <dgm:prSet presAssocID="{1AA12434-73A7-401E-BA6C-07BFFDCD5EB4}" presName="sp" presStyleCnt="0"/>
      <dgm:spPr/>
      <dgm:t>
        <a:bodyPr/>
        <a:lstStyle/>
        <a:p>
          <a:endParaRPr lang="es-ES"/>
        </a:p>
      </dgm:t>
    </dgm:pt>
    <dgm:pt modelId="{2D3BD2A5-6224-4554-AC04-3DE993075634}" type="pres">
      <dgm:prSet presAssocID="{2D3F6603-D6B4-4F12-A81C-D31E02BB8436}" presName="composite" presStyleCnt="0"/>
      <dgm:spPr/>
      <dgm:t>
        <a:bodyPr/>
        <a:lstStyle/>
        <a:p>
          <a:endParaRPr lang="es-ES"/>
        </a:p>
      </dgm:t>
    </dgm:pt>
    <dgm:pt modelId="{A0D8B0F7-4495-4D93-95C2-56C706EEAF74}" type="pres">
      <dgm:prSet presAssocID="{2D3F6603-D6B4-4F12-A81C-D31E02BB843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27AB59-15C8-4F7F-B2A2-434D652C046E}" type="pres">
      <dgm:prSet presAssocID="{2D3F6603-D6B4-4F12-A81C-D31E02BB8436}" presName="descendantText" presStyleLbl="alignAcc1" presStyleIdx="3" presStyleCnt="4" custScaleY="15434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859655A-9A5F-47F6-A529-9AA44E2C6917}" type="presOf" srcId="{42E069B3-B7DD-4E8A-901E-5CC72A9521F8}" destId="{F3A08146-A7CC-4D68-8461-5192E9E0494B}" srcOrd="0" destOrd="0" presId="urn:microsoft.com/office/officeart/2005/8/layout/chevron2"/>
    <dgm:cxn modelId="{9638C780-6ED8-4B53-B440-6BCBF0FFB7DD}" srcId="{4C927C6E-5154-43BC-BBE7-2186E7C49DA4}" destId="{E78AD735-8387-4FA2-AF02-7C0F4FE85962}" srcOrd="1" destOrd="0" parTransId="{3949ECB5-BFCA-4E2B-8519-E9E82C85A05B}" sibTransId="{825E9825-F512-42C4-AAE7-2884203597E2}"/>
    <dgm:cxn modelId="{5FB992C7-1DA4-43E6-88E8-DEF447754AEC}" srcId="{B08DAD4D-DFA0-4CBA-9DAD-04D2C0669C7E}" destId="{6B32335F-81AA-4CFD-8C36-FC4DF43C8753}" srcOrd="0" destOrd="0" parTransId="{CAEB121B-9489-40A2-97FE-E5F1FBE38132}" sibTransId="{1A4A91D7-755F-43E7-8825-F9AAFA9CA28D}"/>
    <dgm:cxn modelId="{5D99D5BD-6E7A-4DBC-A21C-D6D3FE67B463}" type="presOf" srcId="{2D3F6603-D6B4-4F12-A81C-D31E02BB8436}" destId="{A0D8B0F7-4495-4D93-95C2-56C706EEAF74}" srcOrd="0" destOrd="0" presId="urn:microsoft.com/office/officeart/2005/8/layout/chevron2"/>
    <dgm:cxn modelId="{E9634C8F-111F-427F-B619-3ED3167F3D5C}" type="presOf" srcId="{8ED33370-0D15-49D4-ADE7-58F86157A2BF}" destId="{D927AB59-15C8-4F7F-B2A2-434D652C046E}" srcOrd="0" destOrd="0" presId="urn:microsoft.com/office/officeart/2005/8/layout/chevron2"/>
    <dgm:cxn modelId="{02B227B2-85BC-46CF-A072-CE87C7D6B043}" type="presOf" srcId="{E78AD735-8387-4FA2-AF02-7C0F4FE85962}" destId="{1BE48D93-D88E-4C7E-A4CD-2630F1C7F7B4}" srcOrd="0" destOrd="0" presId="urn:microsoft.com/office/officeart/2005/8/layout/chevron2"/>
    <dgm:cxn modelId="{EB7EB216-5E64-4617-AA9C-8DA89D86EE5B}" type="presOf" srcId="{0A433C06-0804-4235-9C4E-D9882C275C0B}" destId="{5A525949-7321-46F5-87E3-955919F6B68F}" srcOrd="0" destOrd="0" presId="urn:microsoft.com/office/officeart/2005/8/layout/chevron2"/>
    <dgm:cxn modelId="{A77B4FD2-F24D-4CCF-9102-3A0903F71472}" type="presOf" srcId="{6B32335F-81AA-4CFD-8C36-FC4DF43C8753}" destId="{7A51471F-633D-449A-81CE-9D744D29B0A9}" srcOrd="0" destOrd="0" presId="urn:microsoft.com/office/officeart/2005/8/layout/chevron2"/>
    <dgm:cxn modelId="{CDAA2A1D-9517-4CC7-BF6F-1DD7297D5274}" srcId="{2D3F6603-D6B4-4F12-A81C-D31E02BB8436}" destId="{8ED33370-0D15-49D4-ADE7-58F86157A2BF}" srcOrd="0" destOrd="0" parTransId="{6CB1759F-D110-47E3-A708-04D6ED226446}" sibTransId="{D0822708-CA4E-41DA-BB5B-E2D332DC87C0}"/>
    <dgm:cxn modelId="{39B7B732-29BE-45C0-9918-30E7F05AB7C5}" srcId="{4C927C6E-5154-43BC-BBE7-2186E7C49DA4}" destId="{2D3F6603-D6B4-4F12-A81C-D31E02BB8436}" srcOrd="3" destOrd="0" parTransId="{FCE221A7-D070-4BD4-8651-09900E7EAEFD}" sibTransId="{18D318C9-E67B-48F7-B733-201CA786F147}"/>
    <dgm:cxn modelId="{081A4587-571F-4557-BB88-F03BA764608C}" srcId="{4C927C6E-5154-43BC-BBE7-2186E7C49DA4}" destId="{B08DAD4D-DFA0-4CBA-9DAD-04D2C0669C7E}" srcOrd="0" destOrd="0" parTransId="{CEC9BA83-2AF6-4FBA-9160-42149BE53A6C}" sibTransId="{632CB69B-F341-4462-AED0-E9CB9211A337}"/>
    <dgm:cxn modelId="{B9705A7A-F7B6-4261-9253-12B35EED5870}" type="presOf" srcId="{4C927C6E-5154-43BC-BBE7-2186E7C49DA4}" destId="{C689B8DA-B80D-450A-8967-D80B5F1976D3}" srcOrd="0" destOrd="0" presId="urn:microsoft.com/office/officeart/2005/8/layout/chevron2"/>
    <dgm:cxn modelId="{E22B8F92-84E2-4E86-9E82-61C7F6718282}" srcId="{4C927C6E-5154-43BC-BBE7-2186E7C49DA4}" destId="{42E069B3-B7DD-4E8A-901E-5CC72A9521F8}" srcOrd="2" destOrd="0" parTransId="{07406F5B-4CB7-46CB-81D8-3FD7F1AEF6FD}" sibTransId="{1AA12434-73A7-401E-BA6C-07BFFDCD5EB4}"/>
    <dgm:cxn modelId="{0ABD3C54-97C7-4BE6-91BB-322E22742497}" srcId="{42E069B3-B7DD-4E8A-901E-5CC72A9521F8}" destId="{0A433C06-0804-4235-9C4E-D9882C275C0B}" srcOrd="0" destOrd="0" parTransId="{536A94E4-656A-466A-B60A-B57F21996115}" sibTransId="{285C1B67-B4DA-4CA6-877A-2CA6A4921586}"/>
    <dgm:cxn modelId="{D23E2DE2-D2CA-4E31-B673-F73B9523D172}" srcId="{E78AD735-8387-4FA2-AF02-7C0F4FE85962}" destId="{2DF42501-EC74-4A47-98A8-858522596184}" srcOrd="0" destOrd="0" parTransId="{42578801-6211-474A-9EC0-E9F1E3D6A394}" sibTransId="{F9713400-FE18-4372-B1D0-78C4F89B57D1}"/>
    <dgm:cxn modelId="{EE39C3F0-61A9-4D7E-8E75-9F8CABA06763}" type="presOf" srcId="{2DF42501-EC74-4A47-98A8-858522596184}" destId="{4629B27A-53F2-4FF6-8BC1-E4278172BE5A}" srcOrd="0" destOrd="0" presId="urn:microsoft.com/office/officeart/2005/8/layout/chevron2"/>
    <dgm:cxn modelId="{952F85DD-709A-48FD-86F7-D26A3D8DE41B}" type="presOf" srcId="{B08DAD4D-DFA0-4CBA-9DAD-04D2C0669C7E}" destId="{C9DC3C21-8CB8-4F1A-852E-1D029D1B49DE}" srcOrd="0" destOrd="0" presId="urn:microsoft.com/office/officeart/2005/8/layout/chevron2"/>
    <dgm:cxn modelId="{9076D9C8-05F6-47CC-8DBE-34DF382B492C}" type="presParOf" srcId="{C689B8DA-B80D-450A-8967-D80B5F1976D3}" destId="{E8F76094-1BB1-42DB-8D2F-CD0B5D06D5C6}" srcOrd="0" destOrd="0" presId="urn:microsoft.com/office/officeart/2005/8/layout/chevron2"/>
    <dgm:cxn modelId="{FCBC508C-DA2A-40CA-BA77-570F7C19AC23}" type="presParOf" srcId="{E8F76094-1BB1-42DB-8D2F-CD0B5D06D5C6}" destId="{C9DC3C21-8CB8-4F1A-852E-1D029D1B49DE}" srcOrd="0" destOrd="0" presId="urn:microsoft.com/office/officeart/2005/8/layout/chevron2"/>
    <dgm:cxn modelId="{CF424A17-C6FC-4D23-835B-C375E5026487}" type="presParOf" srcId="{E8F76094-1BB1-42DB-8D2F-CD0B5D06D5C6}" destId="{7A51471F-633D-449A-81CE-9D744D29B0A9}" srcOrd="1" destOrd="0" presId="urn:microsoft.com/office/officeart/2005/8/layout/chevron2"/>
    <dgm:cxn modelId="{2C0B4B62-BF5A-4104-8CB8-48D2BDFFF8D9}" type="presParOf" srcId="{C689B8DA-B80D-450A-8967-D80B5F1976D3}" destId="{A1F857E2-ABE7-4D3F-9ADB-C80BD325C069}" srcOrd="1" destOrd="0" presId="urn:microsoft.com/office/officeart/2005/8/layout/chevron2"/>
    <dgm:cxn modelId="{FFB9EDCE-E242-4661-B474-6F1151664196}" type="presParOf" srcId="{C689B8DA-B80D-450A-8967-D80B5F1976D3}" destId="{B554D930-519F-45C8-89B5-87EB9D9C1ED4}" srcOrd="2" destOrd="0" presId="urn:microsoft.com/office/officeart/2005/8/layout/chevron2"/>
    <dgm:cxn modelId="{3AAC404E-CB78-44B0-A28B-E5BD322D4EAE}" type="presParOf" srcId="{B554D930-519F-45C8-89B5-87EB9D9C1ED4}" destId="{1BE48D93-D88E-4C7E-A4CD-2630F1C7F7B4}" srcOrd="0" destOrd="0" presId="urn:microsoft.com/office/officeart/2005/8/layout/chevron2"/>
    <dgm:cxn modelId="{764BAFFB-AB0E-41D0-A36D-33B2C50F8D51}" type="presParOf" srcId="{B554D930-519F-45C8-89B5-87EB9D9C1ED4}" destId="{4629B27A-53F2-4FF6-8BC1-E4278172BE5A}" srcOrd="1" destOrd="0" presId="urn:microsoft.com/office/officeart/2005/8/layout/chevron2"/>
    <dgm:cxn modelId="{1D0226DD-693F-4849-A75D-E75CA7104B21}" type="presParOf" srcId="{C689B8DA-B80D-450A-8967-D80B5F1976D3}" destId="{12874BD3-D904-4418-99C3-D901A6A95C09}" srcOrd="3" destOrd="0" presId="urn:microsoft.com/office/officeart/2005/8/layout/chevron2"/>
    <dgm:cxn modelId="{DD698D37-0008-44E6-A1DA-F01823603A01}" type="presParOf" srcId="{C689B8DA-B80D-450A-8967-D80B5F1976D3}" destId="{4C468AA2-193B-432E-81AD-A999C9E3D71A}" srcOrd="4" destOrd="0" presId="urn:microsoft.com/office/officeart/2005/8/layout/chevron2"/>
    <dgm:cxn modelId="{0681F226-9EFB-4575-89A4-75CE3B1847BD}" type="presParOf" srcId="{4C468AA2-193B-432E-81AD-A999C9E3D71A}" destId="{F3A08146-A7CC-4D68-8461-5192E9E0494B}" srcOrd="0" destOrd="0" presId="urn:microsoft.com/office/officeart/2005/8/layout/chevron2"/>
    <dgm:cxn modelId="{4C9AEA51-C2E5-4277-B866-674982F93655}" type="presParOf" srcId="{4C468AA2-193B-432E-81AD-A999C9E3D71A}" destId="{5A525949-7321-46F5-87E3-955919F6B68F}" srcOrd="1" destOrd="0" presId="urn:microsoft.com/office/officeart/2005/8/layout/chevron2"/>
    <dgm:cxn modelId="{65BC1612-5F39-4D65-A555-C790075724CC}" type="presParOf" srcId="{C689B8DA-B80D-450A-8967-D80B5F1976D3}" destId="{FA3A4D6F-0E4F-4207-AAEC-E066043CF5B6}" srcOrd="5" destOrd="0" presId="urn:microsoft.com/office/officeart/2005/8/layout/chevron2"/>
    <dgm:cxn modelId="{DB82632E-33DA-4081-8283-89A07923123D}" type="presParOf" srcId="{C689B8DA-B80D-450A-8967-D80B5F1976D3}" destId="{2D3BD2A5-6224-4554-AC04-3DE993075634}" srcOrd="6" destOrd="0" presId="urn:microsoft.com/office/officeart/2005/8/layout/chevron2"/>
    <dgm:cxn modelId="{9E94B55D-74BF-497F-944E-0BCE972CE3D2}" type="presParOf" srcId="{2D3BD2A5-6224-4554-AC04-3DE993075634}" destId="{A0D8B0F7-4495-4D93-95C2-56C706EEAF74}" srcOrd="0" destOrd="0" presId="urn:microsoft.com/office/officeart/2005/8/layout/chevron2"/>
    <dgm:cxn modelId="{5BD6DE99-8631-4BAB-817D-4C2CAF659A5D}" type="presParOf" srcId="{2D3BD2A5-6224-4554-AC04-3DE993075634}" destId="{D927AB59-15C8-4F7F-B2A2-434D652C046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927C6E-5154-43BC-BBE7-2186E7C49DA4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78AD735-8387-4FA2-AF02-7C0F4FE85962}">
      <dgm:prSet phldrT="[Texto]" custT="1"/>
      <dgm:spPr/>
      <dgm:t>
        <a:bodyPr/>
        <a:lstStyle/>
        <a:p>
          <a:r>
            <a:rPr lang="es-ES" sz="2000" dirty="0" smtClean="0"/>
            <a:t>sí</a:t>
          </a:r>
          <a:endParaRPr lang="es-ES" sz="2000" dirty="0"/>
        </a:p>
      </dgm:t>
    </dgm:pt>
    <dgm:pt modelId="{3949ECB5-BFCA-4E2B-8519-E9E82C85A05B}" type="parTrans" cxnId="{9638C780-6ED8-4B53-B440-6BCBF0FFB7DD}">
      <dgm:prSet/>
      <dgm:spPr/>
      <dgm:t>
        <a:bodyPr/>
        <a:lstStyle/>
        <a:p>
          <a:endParaRPr lang="es-ES" sz="2000"/>
        </a:p>
      </dgm:t>
    </dgm:pt>
    <dgm:pt modelId="{825E9825-F512-42C4-AAE7-2884203597E2}" type="sibTrans" cxnId="{9638C780-6ED8-4B53-B440-6BCBF0FFB7DD}">
      <dgm:prSet/>
      <dgm:spPr/>
      <dgm:t>
        <a:bodyPr/>
        <a:lstStyle/>
        <a:p>
          <a:endParaRPr lang="es-ES" sz="2000"/>
        </a:p>
      </dgm:t>
    </dgm:pt>
    <dgm:pt modelId="{2DF42501-EC74-4A47-98A8-858522596184}">
      <dgm:prSet phldrT="[Texto]" custT="1"/>
      <dgm:spPr/>
      <dgm:t>
        <a:bodyPr/>
        <a:lstStyle/>
        <a:p>
          <a:r>
            <a:rPr lang="es-ES" sz="2000" dirty="0" smtClean="0"/>
            <a:t>Pacientes con </a:t>
          </a:r>
          <a:r>
            <a:rPr lang="es-ES" sz="2000" b="1" dirty="0" smtClean="0"/>
            <a:t>anemia </a:t>
          </a:r>
          <a:r>
            <a:rPr lang="es-ES" sz="2000" b="1" dirty="0" err="1" smtClean="0"/>
            <a:t>ferropénica</a:t>
          </a:r>
          <a:r>
            <a:rPr lang="es-ES" sz="2000" b="1" dirty="0" smtClean="0"/>
            <a:t> </a:t>
          </a:r>
          <a:r>
            <a:rPr lang="es-ES" sz="2000" dirty="0" smtClean="0"/>
            <a:t>de causa no aclarada se recomienda test y tratamiento.</a:t>
          </a:r>
          <a:endParaRPr lang="es-ES" sz="2000" dirty="0"/>
        </a:p>
      </dgm:t>
    </dgm:pt>
    <dgm:pt modelId="{42578801-6211-474A-9EC0-E9F1E3D6A394}" type="parTrans" cxnId="{D23E2DE2-D2CA-4E31-B673-F73B9523D172}">
      <dgm:prSet/>
      <dgm:spPr/>
      <dgm:t>
        <a:bodyPr/>
        <a:lstStyle/>
        <a:p>
          <a:endParaRPr lang="es-ES" sz="2000"/>
        </a:p>
      </dgm:t>
    </dgm:pt>
    <dgm:pt modelId="{F9713400-FE18-4372-B1D0-78C4F89B57D1}" type="sibTrans" cxnId="{D23E2DE2-D2CA-4E31-B673-F73B9523D172}">
      <dgm:prSet/>
      <dgm:spPr/>
      <dgm:t>
        <a:bodyPr/>
        <a:lstStyle/>
        <a:p>
          <a:endParaRPr lang="es-ES" sz="2000"/>
        </a:p>
      </dgm:t>
    </dgm:pt>
    <dgm:pt modelId="{0A433C06-0804-4235-9C4E-D9882C275C0B}">
      <dgm:prSet custT="1"/>
      <dgm:spPr/>
      <dgm:t>
        <a:bodyPr/>
        <a:lstStyle/>
        <a:p>
          <a:r>
            <a:rPr lang="es-ES" sz="2000" dirty="0" smtClean="0"/>
            <a:t>Pacientes con </a:t>
          </a:r>
          <a:r>
            <a:rPr lang="es-ES" sz="2000" b="1" dirty="0" smtClean="0"/>
            <a:t>púrpura </a:t>
          </a:r>
          <a:r>
            <a:rPr lang="es-ES" sz="2000" b="1" dirty="0" err="1" smtClean="0"/>
            <a:t>trombocitopénica</a:t>
          </a:r>
          <a:r>
            <a:rPr lang="es-ES" sz="2000" b="1" dirty="0" smtClean="0"/>
            <a:t> idiopática</a:t>
          </a:r>
          <a:r>
            <a:rPr lang="es-ES" sz="2000" dirty="0" smtClean="0"/>
            <a:t> se recomienda test  y tratamiento.</a:t>
          </a:r>
          <a:endParaRPr lang="es-ES" sz="2000" dirty="0"/>
        </a:p>
      </dgm:t>
    </dgm:pt>
    <dgm:pt modelId="{536A94E4-656A-466A-B60A-B57F21996115}" type="parTrans" cxnId="{0ABD3C54-97C7-4BE6-91BB-322E22742497}">
      <dgm:prSet/>
      <dgm:spPr/>
      <dgm:t>
        <a:bodyPr/>
        <a:lstStyle/>
        <a:p>
          <a:endParaRPr lang="es-ES" sz="2000"/>
        </a:p>
      </dgm:t>
    </dgm:pt>
    <dgm:pt modelId="{285C1B67-B4DA-4CA6-877A-2CA6A4921586}" type="sibTrans" cxnId="{0ABD3C54-97C7-4BE6-91BB-322E22742497}">
      <dgm:prSet/>
      <dgm:spPr/>
      <dgm:t>
        <a:bodyPr/>
        <a:lstStyle/>
        <a:p>
          <a:endParaRPr lang="es-ES" sz="2000"/>
        </a:p>
      </dgm:t>
    </dgm:pt>
    <dgm:pt modelId="{5E376C30-D2AB-48BA-8925-FC238539DC86}">
      <dgm:prSet phldrT="[Texto]" custT="1"/>
      <dgm:spPr/>
      <dgm:t>
        <a:bodyPr/>
        <a:lstStyle/>
        <a:p>
          <a:r>
            <a:rPr lang="es-ES" sz="2000" dirty="0" smtClean="0"/>
            <a:t>sí</a:t>
          </a:r>
          <a:endParaRPr lang="es-ES" sz="2000" dirty="0"/>
        </a:p>
      </dgm:t>
    </dgm:pt>
    <dgm:pt modelId="{C21C7BDD-6407-4B63-8F0C-9D9FF39BE74D}" type="parTrans" cxnId="{60DBE66C-4CF1-4944-8189-63AA60145E88}">
      <dgm:prSet/>
      <dgm:spPr/>
      <dgm:t>
        <a:bodyPr/>
        <a:lstStyle/>
        <a:p>
          <a:endParaRPr lang="es-ES" sz="2000"/>
        </a:p>
      </dgm:t>
    </dgm:pt>
    <dgm:pt modelId="{C850C3E4-B061-434C-8785-7644C7A78DA1}" type="sibTrans" cxnId="{60DBE66C-4CF1-4944-8189-63AA60145E88}">
      <dgm:prSet/>
      <dgm:spPr/>
      <dgm:t>
        <a:bodyPr/>
        <a:lstStyle/>
        <a:p>
          <a:endParaRPr lang="es-ES" sz="2000"/>
        </a:p>
      </dgm:t>
    </dgm:pt>
    <dgm:pt modelId="{70DAC634-4EF5-473C-A436-95F7C469E90A}">
      <dgm:prSet custT="1"/>
      <dgm:spPr/>
      <dgm:t>
        <a:bodyPr/>
        <a:lstStyle/>
        <a:p>
          <a:r>
            <a:rPr lang="es-ES" sz="2000" dirty="0" smtClean="0"/>
            <a:t>Pacientes con </a:t>
          </a:r>
          <a:r>
            <a:rPr lang="es-ES" sz="2000" b="1" dirty="0" smtClean="0"/>
            <a:t>déficit de B12 no explicable </a:t>
          </a:r>
          <a:r>
            <a:rPr lang="es-ES" sz="2000" dirty="0" smtClean="0"/>
            <a:t>por otras causas se recomienda test y tratamiento.</a:t>
          </a:r>
          <a:endParaRPr lang="es-ES" sz="2000" dirty="0"/>
        </a:p>
      </dgm:t>
    </dgm:pt>
    <dgm:pt modelId="{FB454B86-3203-4FF7-805F-1157F19A3F08}" type="parTrans" cxnId="{3453CDBC-363E-4498-944B-0A4902BB4613}">
      <dgm:prSet/>
      <dgm:spPr/>
      <dgm:t>
        <a:bodyPr/>
        <a:lstStyle/>
        <a:p>
          <a:endParaRPr lang="es-ES" sz="2000"/>
        </a:p>
      </dgm:t>
    </dgm:pt>
    <dgm:pt modelId="{99A524C0-D380-41E1-9892-363EEAB99F8C}" type="sibTrans" cxnId="{3453CDBC-363E-4498-944B-0A4902BB4613}">
      <dgm:prSet/>
      <dgm:spPr/>
      <dgm:t>
        <a:bodyPr/>
        <a:lstStyle/>
        <a:p>
          <a:endParaRPr lang="es-ES" sz="2000"/>
        </a:p>
      </dgm:t>
    </dgm:pt>
    <dgm:pt modelId="{42E069B3-B7DD-4E8A-901E-5CC72A9521F8}">
      <dgm:prSet phldrT="[Texto]" custT="1"/>
      <dgm:spPr/>
      <dgm:t>
        <a:bodyPr/>
        <a:lstStyle/>
        <a:p>
          <a:r>
            <a:rPr lang="es-ES" sz="2000" dirty="0" smtClean="0"/>
            <a:t>sí</a:t>
          </a:r>
          <a:endParaRPr lang="es-ES" sz="2000" dirty="0"/>
        </a:p>
      </dgm:t>
    </dgm:pt>
    <dgm:pt modelId="{1AA12434-73A7-401E-BA6C-07BFFDCD5EB4}" type="sibTrans" cxnId="{E22B8F92-84E2-4E86-9E82-61C7F6718282}">
      <dgm:prSet/>
      <dgm:spPr/>
      <dgm:t>
        <a:bodyPr/>
        <a:lstStyle/>
        <a:p>
          <a:endParaRPr lang="es-ES" sz="2000"/>
        </a:p>
      </dgm:t>
    </dgm:pt>
    <dgm:pt modelId="{07406F5B-4CB7-46CB-81D8-3FD7F1AEF6FD}" type="parTrans" cxnId="{E22B8F92-84E2-4E86-9E82-61C7F6718282}">
      <dgm:prSet/>
      <dgm:spPr/>
      <dgm:t>
        <a:bodyPr/>
        <a:lstStyle/>
        <a:p>
          <a:endParaRPr lang="es-ES" sz="2000"/>
        </a:p>
      </dgm:t>
    </dgm:pt>
    <dgm:pt modelId="{C689B8DA-B80D-450A-8967-D80B5F1976D3}" type="pres">
      <dgm:prSet presAssocID="{4C927C6E-5154-43BC-BBE7-2186E7C49D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554D930-519F-45C8-89B5-87EB9D9C1ED4}" type="pres">
      <dgm:prSet presAssocID="{E78AD735-8387-4FA2-AF02-7C0F4FE85962}" presName="composite" presStyleCnt="0"/>
      <dgm:spPr/>
      <dgm:t>
        <a:bodyPr/>
        <a:lstStyle/>
        <a:p>
          <a:endParaRPr lang="es-ES"/>
        </a:p>
      </dgm:t>
    </dgm:pt>
    <dgm:pt modelId="{1BE48D93-D88E-4C7E-A4CD-2630F1C7F7B4}" type="pres">
      <dgm:prSet presAssocID="{E78AD735-8387-4FA2-AF02-7C0F4FE8596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29B27A-53F2-4FF6-8BC1-E4278172BE5A}" type="pres">
      <dgm:prSet presAssocID="{E78AD735-8387-4FA2-AF02-7C0F4FE8596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874BD3-D904-4418-99C3-D901A6A95C09}" type="pres">
      <dgm:prSet presAssocID="{825E9825-F512-42C4-AAE7-2884203597E2}" presName="sp" presStyleCnt="0"/>
      <dgm:spPr/>
      <dgm:t>
        <a:bodyPr/>
        <a:lstStyle/>
        <a:p>
          <a:endParaRPr lang="es-ES"/>
        </a:p>
      </dgm:t>
    </dgm:pt>
    <dgm:pt modelId="{4C468AA2-193B-432E-81AD-A999C9E3D71A}" type="pres">
      <dgm:prSet presAssocID="{42E069B3-B7DD-4E8A-901E-5CC72A9521F8}" presName="composite" presStyleCnt="0"/>
      <dgm:spPr/>
      <dgm:t>
        <a:bodyPr/>
        <a:lstStyle/>
        <a:p>
          <a:endParaRPr lang="es-ES"/>
        </a:p>
      </dgm:t>
    </dgm:pt>
    <dgm:pt modelId="{F3A08146-A7CC-4D68-8461-5192E9E0494B}" type="pres">
      <dgm:prSet presAssocID="{42E069B3-B7DD-4E8A-901E-5CC72A9521F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525949-7321-46F5-87E3-955919F6B68F}" type="pres">
      <dgm:prSet presAssocID="{42E069B3-B7DD-4E8A-901E-5CC72A9521F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3A4D6F-0E4F-4207-AAEC-E066043CF5B6}" type="pres">
      <dgm:prSet presAssocID="{1AA12434-73A7-401E-BA6C-07BFFDCD5EB4}" presName="sp" presStyleCnt="0"/>
      <dgm:spPr/>
      <dgm:t>
        <a:bodyPr/>
        <a:lstStyle/>
        <a:p>
          <a:endParaRPr lang="es-ES"/>
        </a:p>
      </dgm:t>
    </dgm:pt>
    <dgm:pt modelId="{DD4CFC66-CC9F-4CAF-9A03-3E3FF8018837}" type="pres">
      <dgm:prSet presAssocID="{5E376C30-D2AB-48BA-8925-FC238539DC86}" presName="composite" presStyleCnt="0"/>
      <dgm:spPr/>
      <dgm:t>
        <a:bodyPr/>
        <a:lstStyle/>
        <a:p>
          <a:endParaRPr lang="es-ES"/>
        </a:p>
      </dgm:t>
    </dgm:pt>
    <dgm:pt modelId="{6E630512-8EBC-43B9-A088-BDA77DDD3146}" type="pres">
      <dgm:prSet presAssocID="{5E376C30-D2AB-48BA-8925-FC238539DC8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29E34D-4FF1-473B-959A-A004A9D48A20}" type="pres">
      <dgm:prSet presAssocID="{5E376C30-D2AB-48BA-8925-FC238539DC8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638C780-6ED8-4B53-B440-6BCBF0FFB7DD}" srcId="{4C927C6E-5154-43BC-BBE7-2186E7C49DA4}" destId="{E78AD735-8387-4FA2-AF02-7C0F4FE85962}" srcOrd="0" destOrd="0" parTransId="{3949ECB5-BFCA-4E2B-8519-E9E82C85A05B}" sibTransId="{825E9825-F512-42C4-AAE7-2884203597E2}"/>
    <dgm:cxn modelId="{DBCC7B99-8193-4548-AA1F-929A17F3E27C}" type="presOf" srcId="{E78AD735-8387-4FA2-AF02-7C0F4FE85962}" destId="{1BE48D93-D88E-4C7E-A4CD-2630F1C7F7B4}" srcOrd="0" destOrd="0" presId="urn:microsoft.com/office/officeart/2005/8/layout/chevron2"/>
    <dgm:cxn modelId="{5A6D81D2-EDAF-481A-B2B3-D4747F77CD4A}" type="presOf" srcId="{2DF42501-EC74-4A47-98A8-858522596184}" destId="{4629B27A-53F2-4FF6-8BC1-E4278172BE5A}" srcOrd="0" destOrd="0" presId="urn:microsoft.com/office/officeart/2005/8/layout/chevron2"/>
    <dgm:cxn modelId="{60DBE66C-4CF1-4944-8189-63AA60145E88}" srcId="{4C927C6E-5154-43BC-BBE7-2186E7C49DA4}" destId="{5E376C30-D2AB-48BA-8925-FC238539DC86}" srcOrd="2" destOrd="0" parTransId="{C21C7BDD-6407-4B63-8F0C-9D9FF39BE74D}" sibTransId="{C850C3E4-B061-434C-8785-7644C7A78DA1}"/>
    <dgm:cxn modelId="{8DE5CA72-72CB-4946-9D3C-5226A593C6B9}" type="presOf" srcId="{5E376C30-D2AB-48BA-8925-FC238539DC86}" destId="{6E630512-8EBC-43B9-A088-BDA77DDD3146}" srcOrd="0" destOrd="0" presId="urn:microsoft.com/office/officeart/2005/8/layout/chevron2"/>
    <dgm:cxn modelId="{839E012E-1AD4-470A-957A-E1C270140AC5}" type="presOf" srcId="{70DAC634-4EF5-473C-A436-95F7C469E90A}" destId="{1529E34D-4FF1-473B-959A-A004A9D48A20}" srcOrd="0" destOrd="0" presId="urn:microsoft.com/office/officeart/2005/8/layout/chevron2"/>
    <dgm:cxn modelId="{E22B8F92-84E2-4E86-9E82-61C7F6718282}" srcId="{4C927C6E-5154-43BC-BBE7-2186E7C49DA4}" destId="{42E069B3-B7DD-4E8A-901E-5CC72A9521F8}" srcOrd="1" destOrd="0" parTransId="{07406F5B-4CB7-46CB-81D8-3FD7F1AEF6FD}" sibTransId="{1AA12434-73A7-401E-BA6C-07BFFDCD5EB4}"/>
    <dgm:cxn modelId="{3EC546E2-2253-49CE-9E77-E959CDF99660}" type="presOf" srcId="{4C927C6E-5154-43BC-BBE7-2186E7C49DA4}" destId="{C689B8DA-B80D-450A-8967-D80B5F1976D3}" srcOrd="0" destOrd="0" presId="urn:microsoft.com/office/officeart/2005/8/layout/chevron2"/>
    <dgm:cxn modelId="{D23E2DE2-D2CA-4E31-B673-F73B9523D172}" srcId="{E78AD735-8387-4FA2-AF02-7C0F4FE85962}" destId="{2DF42501-EC74-4A47-98A8-858522596184}" srcOrd="0" destOrd="0" parTransId="{42578801-6211-474A-9EC0-E9F1E3D6A394}" sibTransId="{F9713400-FE18-4372-B1D0-78C4F89B57D1}"/>
    <dgm:cxn modelId="{60D5E71D-86B3-4211-A598-2E3DAE16ABD6}" type="presOf" srcId="{0A433C06-0804-4235-9C4E-D9882C275C0B}" destId="{5A525949-7321-46F5-87E3-955919F6B68F}" srcOrd="0" destOrd="0" presId="urn:microsoft.com/office/officeart/2005/8/layout/chevron2"/>
    <dgm:cxn modelId="{3453CDBC-363E-4498-944B-0A4902BB4613}" srcId="{5E376C30-D2AB-48BA-8925-FC238539DC86}" destId="{70DAC634-4EF5-473C-A436-95F7C469E90A}" srcOrd="0" destOrd="0" parTransId="{FB454B86-3203-4FF7-805F-1157F19A3F08}" sibTransId="{99A524C0-D380-41E1-9892-363EEAB99F8C}"/>
    <dgm:cxn modelId="{0ABD3C54-97C7-4BE6-91BB-322E22742497}" srcId="{42E069B3-B7DD-4E8A-901E-5CC72A9521F8}" destId="{0A433C06-0804-4235-9C4E-D9882C275C0B}" srcOrd="0" destOrd="0" parTransId="{536A94E4-656A-466A-B60A-B57F21996115}" sibTransId="{285C1B67-B4DA-4CA6-877A-2CA6A4921586}"/>
    <dgm:cxn modelId="{9BB5A977-9DB9-4A16-894B-3FC2D76DBF9F}" type="presOf" srcId="{42E069B3-B7DD-4E8A-901E-5CC72A9521F8}" destId="{F3A08146-A7CC-4D68-8461-5192E9E0494B}" srcOrd="0" destOrd="0" presId="urn:microsoft.com/office/officeart/2005/8/layout/chevron2"/>
    <dgm:cxn modelId="{DBF23A1F-0345-4126-8B31-BAEFF638318E}" type="presParOf" srcId="{C689B8DA-B80D-450A-8967-D80B5F1976D3}" destId="{B554D930-519F-45C8-89B5-87EB9D9C1ED4}" srcOrd="0" destOrd="0" presId="urn:microsoft.com/office/officeart/2005/8/layout/chevron2"/>
    <dgm:cxn modelId="{6A38C928-D51C-44B9-868E-8CD0E5422D3A}" type="presParOf" srcId="{B554D930-519F-45C8-89B5-87EB9D9C1ED4}" destId="{1BE48D93-D88E-4C7E-A4CD-2630F1C7F7B4}" srcOrd="0" destOrd="0" presId="urn:microsoft.com/office/officeart/2005/8/layout/chevron2"/>
    <dgm:cxn modelId="{727EBE0E-AAB6-4247-8F00-DE6914927C46}" type="presParOf" srcId="{B554D930-519F-45C8-89B5-87EB9D9C1ED4}" destId="{4629B27A-53F2-4FF6-8BC1-E4278172BE5A}" srcOrd="1" destOrd="0" presId="urn:microsoft.com/office/officeart/2005/8/layout/chevron2"/>
    <dgm:cxn modelId="{C73B11A5-EB19-4F18-8A23-F9D330182FE5}" type="presParOf" srcId="{C689B8DA-B80D-450A-8967-D80B5F1976D3}" destId="{12874BD3-D904-4418-99C3-D901A6A95C09}" srcOrd="1" destOrd="0" presId="urn:microsoft.com/office/officeart/2005/8/layout/chevron2"/>
    <dgm:cxn modelId="{2EBA5862-3D79-4443-B485-BFE67414D6A2}" type="presParOf" srcId="{C689B8DA-B80D-450A-8967-D80B5F1976D3}" destId="{4C468AA2-193B-432E-81AD-A999C9E3D71A}" srcOrd="2" destOrd="0" presId="urn:microsoft.com/office/officeart/2005/8/layout/chevron2"/>
    <dgm:cxn modelId="{4B6CFF7B-F27F-48C7-BBF1-A1D04DF96736}" type="presParOf" srcId="{4C468AA2-193B-432E-81AD-A999C9E3D71A}" destId="{F3A08146-A7CC-4D68-8461-5192E9E0494B}" srcOrd="0" destOrd="0" presId="urn:microsoft.com/office/officeart/2005/8/layout/chevron2"/>
    <dgm:cxn modelId="{459E6236-85B8-4C57-AEF9-923F392FBF5D}" type="presParOf" srcId="{4C468AA2-193B-432E-81AD-A999C9E3D71A}" destId="{5A525949-7321-46F5-87E3-955919F6B68F}" srcOrd="1" destOrd="0" presId="urn:microsoft.com/office/officeart/2005/8/layout/chevron2"/>
    <dgm:cxn modelId="{92225DEB-C3FE-4862-8217-C5A7ADFCCE42}" type="presParOf" srcId="{C689B8DA-B80D-450A-8967-D80B5F1976D3}" destId="{FA3A4D6F-0E4F-4207-AAEC-E066043CF5B6}" srcOrd="3" destOrd="0" presId="urn:microsoft.com/office/officeart/2005/8/layout/chevron2"/>
    <dgm:cxn modelId="{02E06ED8-467C-4870-877C-19890EED069B}" type="presParOf" srcId="{C689B8DA-B80D-450A-8967-D80B5F1976D3}" destId="{DD4CFC66-CC9F-4CAF-9A03-3E3FF8018837}" srcOrd="4" destOrd="0" presId="urn:microsoft.com/office/officeart/2005/8/layout/chevron2"/>
    <dgm:cxn modelId="{9F0614EB-443F-43BA-B265-35EB1C886DE0}" type="presParOf" srcId="{DD4CFC66-CC9F-4CAF-9A03-3E3FF8018837}" destId="{6E630512-8EBC-43B9-A088-BDA77DDD3146}" srcOrd="0" destOrd="0" presId="urn:microsoft.com/office/officeart/2005/8/layout/chevron2"/>
    <dgm:cxn modelId="{6B08E760-D6E2-43A4-843A-E88AF131D8A6}" type="presParOf" srcId="{DD4CFC66-CC9F-4CAF-9A03-3E3FF8018837}" destId="{1529E34D-4FF1-473B-959A-A004A9D48A2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927C6E-5154-43BC-BBE7-2186E7C49DA4}" type="doc">
      <dgm:prSet loTypeId="urn:microsoft.com/office/officeart/2005/8/layout/chevron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0A433C06-0804-4235-9C4E-D9882C275C0B}">
      <dgm:prSet custT="1"/>
      <dgm:spPr/>
      <dgm:t>
        <a:bodyPr/>
        <a:lstStyle/>
        <a:p>
          <a:r>
            <a:rPr lang="es-ES" sz="2000" dirty="0" smtClean="0"/>
            <a:t>Pacientes con </a:t>
          </a:r>
          <a:r>
            <a:rPr lang="es-ES" sz="2000" b="1" dirty="0" smtClean="0"/>
            <a:t>rosácea.</a:t>
          </a:r>
          <a:endParaRPr lang="es-ES" sz="2000" b="1" dirty="0"/>
        </a:p>
      </dgm:t>
    </dgm:pt>
    <dgm:pt modelId="{536A94E4-656A-466A-B60A-B57F21996115}" type="parTrans" cxnId="{0ABD3C54-97C7-4BE6-91BB-322E22742497}">
      <dgm:prSet/>
      <dgm:spPr/>
      <dgm:t>
        <a:bodyPr/>
        <a:lstStyle/>
        <a:p>
          <a:endParaRPr lang="es-ES" sz="2000"/>
        </a:p>
      </dgm:t>
    </dgm:pt>
    <dgm:pt modelId="{285C1B67-B4DA-4CA6-877A-2CA6A4921586}" type="sibTrans" cxnId="{0ABD3C54-97C7-4BE6-91BB-322E22742497}">
      <dgm:prSet/>
      <dgm:spPr/>
      <dgm:t>
        <a:bodyPr/>
        <a:lstStyle/>
        <a:p>
          <a:endParaRPr lang="es-ES" sz="2000"/>
        </a:p>
      </dgm:t>
    </dgm:pt>
    <dgm:pt modelId="{5E376C30-D2AB-48BA-8925-FC238539DC86}">
      <dgm:prSet phldrT="[Texto]" custT="1"/>
      <dgm:spPr/>
      <dgm:t>
        <a:bodyPr/>
        <a:lstStyle/>
        <a:p>
          <a:r>
            <a:rPr lang="es-ES" sz="2000" dirty="0" smtClean="0"/>
            <a:t>no</a:t>
          </a:r>
          <a:endParaRPr lang="es-ES" sz="2000" dirty="0"/>
        </a:p>
      </dgm:t>
    </dgm:pt>
    <dgm:pt modelId="{C21C7BDD-6407-4B63-8F0C-9D9FF39BE74D}" type="parTrans" cxnId="{60DBE66C-4CF1-4944-8189-63AA60145E88}">
      <dgm:prSet/>
      <dgm:spPr/>
      <dgm:t>
        <a:bodyPr/>
        <a:lstStyle/>
        <a:p>
          <a:endParaRPr lang="es-ES" sz="2000"/>
        </a:p>
      </dgm:t>
    </dgm:pt>
    <dgm:pt modelId="{C850C3E4-B061-434C-8785-7644C7A78DA1}" type="sibTrans" cxnId="{60DBE66C-4CF1-4944-8189-63AA60145E88}">
      <dgm:prSet/>
      <dgm:spPr/>
      <dgm:t>
        <a:bodyPr/>
        <a:lstStyle/>
        <a:p>
          <a:endParaRPr lang="es-ES" sz="2000"/>
        </a:p>
      </dgm:t>
    </dgm:pt>
    <dgm:pt modelId="{70DAC634-4EF5-473C-A436-95F7C469E90A}">
      <dgm:prSet custT="1"/>
      <dgm:spPr/>
      <dgm:t>
        <a:bodyPr/>
        <a:lstStyle/>
        <a:p>
          <a:r>
            <a:rPr lang="es-ES" sz="2000" dirty="0" smtClean="0"/>
            <a:t>Pacientes con </a:t>
          </a:r>
          <a:r>
            <a:rPr lang="es-ES" sz="2000" b="1" dirty="0" smtClean="0"/>
            <a:t>urticaria crónica.</a:t>
          </a:r>
          <a:endParaRPr lang="es-ES" sz="2000" b="1" dirty="0"/>
        </a:p>
      </dgm:t>
    </dgm:pt>
    <dgm:pt modelId="{FB454B86-3203-4FF7-805F-1157F19A3F08}" type="parTrans" cxnId="{3453CDBC-363E-4498-944B-0A4902BB4613}">
      <dgm:prSet/>
      <dgm:spPr/>
      <dgm:t>
        <a:bodyPr/>
        <a:lstStyle/>
        <a:p>
          <a:endParaRPr lang="es-ES" sz="2000"/>
        </a:p>
      </dgm:t>
    </dgm:pt>
    <dgm:pt modelId="{99A524C0-D380-41E1-9892-363EEAB99F8C}" type="sibTrans" cxnId="{3453CDBC-363E-4498-944B-0A4902BB4613}">
      <dgm:prSet/>
      <dgm:spPr/>
      <dgm:t>
        <a:bodyPr/>
        <a:lstStyle/>
        <a:p>
          <a:endParaRPr lang="es-ES" sz="2000"/>
        </a:p>
      </dgm:t>
    </dgm:pt>
    <dgm:pt modelId="{42E069B3-B7DD-4E8A-901E-5CC72A9521F8}">
      <dgm:prSet phldrT="[Texto]" custT="1"/>
      <dgm:spPr/>
      <dgm:t>
        <a:bodyPr/>
        <a:lstStyle/>
        <a:p>
          <a:r>
            <a:rPr lang="es-ES" sz="2000" dirty="0" smtClean="0"/>
            <a:t>no</a:t>
          </a:r>
          <a:endParaRPr lang="es-ES" sz="2000" dirty="0"/>
        </a:p>
      </dgm:t>
    </dgm:pt>
    <dgm:pt modelId="{1AA12434-73A7-401E-BA6C-07BFFDCD5EB4}" type="sibTrans" cxnId="{E22B8F92-84E2-4E86-9E82-61C7F6718282}">
      <dgm:prSet/>
      <dgm:spPr/>
      <dgm:t>
        <a:bodyPr/>
        <a:lstStyle/>
        <a:p>
          <a:endParaRPr lang="es-ES" sz="2000"/>
        </a:p>
      </dgm:t>
    </dgm:pt>
    <dgm:pt modelId="{07406F5B-4CB7-46CB-81D8-3FD7F1AEF6FD}" type="parTrans" cxnId="{E22B8F92-84E2-4E86-9E82-61C7F6718282}">
      <dgm:prSet/>
      <dgm:spPr/>
      <dgm:t>
        <a:bodyPr/>
        <a:lstStyle/>
        <a:p>
          <a:endParaRPr lang="es-ES" sz="2000"/>
        </a:p>
      </dgm:t>
    </dgm:pt>
    <dgm:pt modelId="{F54162F0-9FF3-4D6E-B01E-F91EB2EDBC97}">
      <dgm:prSet custT="1"/>
      <dgm:spPr/>
      <dgm:t>
        <a:bodyPr/>
        <a:lstStyle/>
        <a:p>
          <a:r>
            <a:rPr lang="es-ES" sz="2000" dirty="0" smtClean="0"/>
            <a:t>no</a:t>
          </a:r>
          <a:endParaRPr lang="es-ES" sz="2000" dirty="0"/>
        </a:p>
      </dgm:t>
    </dgm:pt>
    <dgm:pt modelId="{A887A136-55EE-4E5C-A0ED-1A081A1829E6}" type="parTrans" cxnId="{131769A9-B726-41E8-BB72-1AFE1C526FF0}">
      <dgm:prSet/>
      <dgm:spPr/>
      <dgm:t>
        <a:bodyPr/>
        <a:lstStyle/>
        <a:p>
          <a:endParaRPr lang="es-ES" sz="2000"/>
        </a:p>
      </dgm:t>
    </dgm:pt>
    <dgm:pt modelId="{7EED1390-C0A8-4214-92BF-99E4FCBBF6D7}" type="sibTrans" cxnId="{131769A9-B726-41E8-BB72-1AFE1C526FF0}">
      <dgm:prSet/>
      <dgm:spPr/>
      <dgm:t>
        <a:bodyPr/>
        <a:lstStyle/>
        <a:p>
          <a:endParaRPr lang="es-ES" sz="2000"/>
        </a:p>
      </dgm:t>
    </dgm:pt>
    <dgm:pt modelId="{56979579-3C22-471D-A79B-1B9CCBF461A9}">
      <dgm:prSet custT="1"/>
      <dgm:spPr/>
      <dgm:t>
        <a:bodyPr/>
        <a:lstStyle/>
        <a:p>
          <a:r>
            <a:rPr lang="es-ES" sz="2000" dirty="0" smtClean="0"/>
            <a:t>En pacientes que van a requerir </a:t>
          </a:r>
          <a:r>
            <a:rPr lang="es-ES" sz="2000" b="1" dirty="0" smtClean="0"/>
            <a:t>tratamiento con IBP de manera continuada </a:t>
          </a:r>
          <a:r>
            <a:rPr lang="es-ES" sz="2000" dirty="0" smtClean="0"/>
            <a:t>no se recomienda investigar sistemáticamente la infección por H. pylori</a:t>
          </a:r>
          <a:endParaRPr lang="es-ES" sz="2000" dirty="0"/>
        </a:p>
      </dgm:t>
    </dgm:pt>
    <dgm:pt modelId="{0467F4FA-DA28-4ABB-B798-6847D2FFC046}" type="parTrans" cxnId="{946734EF-0A5E-4B08-957B-518708BF638C}">
      <dgm:prSet/>
      <dgm:spPr/>
      <dgm:t>
        <a:bodyPr/>
        <a:lstStyle/>
        <a:p>
          <a:endParaRPr lang="es-ES" sz="2000"/>
        </a:p>
      </dgm:t>
    </dgm:pt>
    <dgm:pt modelId="{F8DE4A15-DADA-4689-A3EC-FB4A6C13C89C}" type="sibTrans" cxnId="{946734EF-0A5E-4B08-957B-518708BF638C}">
      <dgm:prSet/>
      <dgm:spPr/>
      <dgm:t>
        <a:bodyPr/>
        <a:lstStyle/>
        <a:p>
          <a:endParaRPr lang="es-ES" sz="2000"/>
        </a:p>
      </dgm:t>
    </dgm:pt>
    <dgm:pt modelId="{C689B8DA-B80D-450A-8967-D80B5F1976D3}" type="pres">
      <dgm:prSet presAssocID="{4C927C6E-5154-43BC-BBE7-2186E7C49D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C468AA2-193B-432E-81AD-A999C9E3D71A}" type="pres">
      <dgm:prSet presAssocID="{42E069B3-B7DD-4E8A-901E-5CC72A9521F8}" presName="composite" presStyleCnt="0"/>
      <dgm:spPr/>
      <dgm:t>
        <a:bodyPr/>
        <a:lstStyle/>
        <a:p>
          <a:endParaRPr lang="es-ES"/>
        </a:p>
      </dgm:t>
    </dgm:pt>
    <dgm:pt modelId="{F3A08146-A7CC-4D68-8461-5192E9E0494B}" type="pres">
      <dgm:prSet presAssocID="{42E069B3-B7DD-4E8A-901E-5CC72A9521F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525949-7321-46F5-87E3-955919F6B68F}" type="pres">
      <dgm:prSet presAssocID="{42E069B3-B7DD-4E8A-901E-5CC72A9521F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3A4D6F-0E4F-4207-AAEC-E066043CF5B6}" type="pres">
      <dgm:prSet presAssocID="{1AA12434-73A7-401E-BA6C-07BFFDCD5EB4}" presName="sp" presStyleCnt="0"/>
      <dgm:spPr/>
      <dgm:t>
        <a:bodyPr/>
        <a:lstStyle/>
        <a:p>
          <a:endParaRPr lang="es-ES"/>
        </a:p>
      </dgm:t>
    </dgm:pt>
    <dgm:pt modelId="{DD4CFC66-CC9F-4CAF-9A03-3E3FF8018837}" type="pres">
      <dgm:prSet presAssocID="{5E376C30-D2AB-48BA-8925-FC238539DC86}" presName="composite" presStyleCnt="0"/>
      <dgm:spPr/>
      <dgm:t>
        <a:bodyPr/>
        <a:lstStyle/>
        <a:p>
          <a:endParaRPr lang="es-ES"/>
        </a:p>
      </dgm:t>
    </dgm:pt>
    <dgm:pt modelId="{6E630512-8EBC-43B9-A088-BDA77DDD3146}" type="pres">
      <dgm:prSet presAssocID="{5E376C30-D2AB-48BA-8925-FC238539DC8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29E34D-4FF1-473B-959A-A004A9D48A20}" type="pres">
      <dgm:prSet presAssocID="{5E376C30-D2AB-48BA-8925-FC238539DC8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19DD5B-4733-4B9E-BEA1-FD59E4F07574}" type="pres">
      <dgm:prSet presAssocID="{C850C3E4-B061-434C-8785-7644C7A78DA1}" presName="sp" presStyleCnt="0"/>
      <dgm:spPr/>
      <dgm:t>
        <a:bodyPr/>
        <a:lstStyle/>
        <a:p>
          <a:endParaRPr lang="es-ES"/>
        </a:p>
      </dgm:t>
    </dgm:pt>
    <dgm:pt modelId="{42A2823C-E025-4661-A15C-188F7350CE88}" type="pres">
      <dgm:prSet presAssocID="{F54162F0-9FF3-4D6E-B01E-F91EB2EDBC97}" presName="composite" presStyleCnt="0"/>
      <dgm:spPr/>
      <dgm:t>
        <a:bodyPr/>
        <a:lstStyle/>
        <a:p>
          <a:endParaRPr lang="es-ES"/>
        </a:p>
      </dgm:t>
    </dgm:pt>
    <dgm:pt modelId="{8E353E83-C270-4A87-BAD0-501F2BE01B90}" type="pres">
      <dgm:prSet presAssocID="{F54162F0-9FF3-4D6E-B01E-F91EB2EDBC9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B62CB7-AB3D-4DEF-B657-582C2F2D0E3B}" type="pres">
      <dgm:prSet presAssocID="{F54162F0-9FF3-4D6E-B01E-F91EB2EDBC97}" presName="descendantText" presStyleLbl="alignAcc1" presStyleIdx="2" presStyleCnt="3" custScaleY="162277" custLinFactNeighborX="-174" custLinFactNeighborY="-49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44DFF7F-CDF9-4C64-A63B-4DDC20B21E3F}" type="presOf" srcId="{56979579-3C22-471D-A79B-1B9CCBF461A9}" destId="{A3B62CB7-AB3D-4DEF-B657-582C2F2D0E3B}" srcOrd="0" destOrd="0" presId="urn:microsoft.com/office/officeart/2005/8/layout/chevron2"/>
    <dgm:cxn modelId="{3B8EAAEF-441D-4C0B-8658-CF01ADB9788F}" type="presOf" srcId="{4C927C6E-5154-43BC-BBE7-2186E7C49DA4}" destId="{C689B8DA-B80D-450A-8967-D80B5F1976D3}" srcOrd="0" destOrd="0" presId="urn:microsoft.com/office/officeart/2005/8/layout/chevron2"/>
    <dgm:cxn modelId="{131769A9-B726-41E8-BB72-1AFE1C526FF0}" srcId="{4C927C6E-5154-43BC-BBE7-2186E7C49DA4}" destId="{F54162F0-9FF3-4D6E-B01E-F91EB2EDBC97}" srcOrd="2" destOrd="0" parTransId="{A887A136-55EE-4E5C-A0ED-1A081A1829E6}" sibTransId="{7EED1390-C0A8-4214-92BF-99E4FCBBF6D7}"/>
    <dgm:cxn modelId="{D3CE9CD8-FBFC-46C9-8FE2-6533432DF695}" type="presOf" srcId="{70DAC634-4EF5-473C-A436-95F7C469E90A}" destId="{1529E34D-4FF1-473B-959A-A004A9D48A20}" srcOrd="0" destOrd="0" presId="urn:microsoft.com/office/officeart/2005/8/layout/chevron2"/>
    <dgm:cxn modelId="{60DBE66C-4CF1-4944-8189-63AA60145E88}" srcId="{4C927C6E-5154-43BC-BBE7-2186E7C49DA4}" destId="{5E376C30-D2AB-48BA-8925-FC238539DC86}" srcOrd="1" destOrd="0" parTransId="{C21C7BDD-6407-4B63-8F0C-9D9FF39BE74D}" sibTransId="{C850C3E4-B061-434C-8785-7644C7A78DA1}"/>
    <dgm:cxn modelId="{210BD47E-29D7-400A-A9A8-E5E8A9C78DFF}" type="presOf" srcId="{0A433C06-0804-4235-9C4E-D9882C275C0B}" destId="{5A525949-7321-46F5-87E3-955919F6B68F}" srcOrd="0" destOrd="0" presId="urn:microsoft.com/office/officeart/2005/8/layout/chevron2"/>
    <dgm:cxn modelId="{3453CDBC-363E-4498-944B-0A4902BB4613}" srcId="{5E376C30-D2AB-48BA-8925-FC238539DC86}" destId="{70DAC634-4EF5-473C-A436-95F7C469E90A}" srcOrd="0" destOrd="0" parTransId="{FB454B86-3203-4FF7-805F-1157F19A3F08}" sibTransId="{99A524C0-D380-41E1-9892-363EEAB99F8C}"/>
    <dgm:cxn modelId="{946734EF-0A5E-4B08-957B-518708BF638C}" srcId="{F54162F0-9FF3-4D6E-B01E-F91EB2EDBC97}" destId="{56979579-3C22-471D-A79B-1B9CCBF461A9}" srcOrd="0" destOrd="0" parTransId="{0467F4FA-DA28-4ABB-B798-6847D2FFC046}" sibTransId="{F8DE4A15-DADA-4689-A3EC-FB4A6C13C89C}"/>
    <dgm:cxn modelId="{21F5CDCC-6CA0-4047-8117-E15CE3C69D29}" type="presOf" srcId="{5E376C30-D2AB-48BA-8925-FC238539DC86}" destId="{6E630512-8EBC-43B9-A088-BDA77DDD3146}" srcOrd="0" destOrd="0" presId="urn:microsoft.com/office/officeart/2005/8/layout/chevron2"/>
    <dgm:cxn modelId="{317A9970-B4A1-4193-8C4E-158938A14591}" type="presOf" srcId="{F54162F0-9FF3-4D6E-B01E-F91EB2EDBC97}" destId="{8E353E83-C270-4A87-BAD0-501F2BE01B90}" srcOrd="0" destOrd="0" presId="urn:microsoft.com/office/officeart/2005/8/layout/chevron2"/>
    <dgm:cxn modelId="{E22B8F92-84E2-4E86-9E82-61C7F6718282}" srcId="{4C927C6E-5154-43BC-BBE7-2186E7C49DA4}" destId="{42E069B3-B7DD-4E8A-901E-5CC72A9521F8}" srcOrd="0" destOrd="0" parTransId="{07406F5B-4CB7-46CB-81D8-3FD7F1AEF6FD}" sibTransId="{1AA12434-73A7-401E-BA6C-07BFFDCD5EB4}"/>
    <dgm:cxn modelId="{0ABD3C54-97C7-4BE6-91BB-322E22742497}" srcId="{42E069B3-B7DD-4E8A-901E-5CC72A9521F8}" destId="{0A433C06-0804-4235-9C4E-D9882C275C0B}" srcOrd="0" destOrd="0" parTransId="{536A94E4-656A-466A-B60A-B57F21996115}" sibTransId="{285C1B67-B4DA-4CA6-877A-2CA6A4921586}"/>
    <dgm:cxn modelId="{E8F65E6E-F528-43D5-AA2B-74C1C535B2DA}" type="presOf" srcId="{42E069B3-B7DD-4E8A-901E-5CC72A9521F8}" destId="{F3A08146-A7CC-4D68-8461-5192E9E0494B}" srcOrd="0" destOrd="0" presId="urn:microsoft.com/office/officeart/2005/8/layout/chevron2"/>
    <dgm:cxn modelId="{84D38213-9EA6-4E5A-B2B7-7806281C0ED8}" type="presParOf" srcId="{C689B8DA-B80D-450A-8967-D80B5F1976D3}" destId="{4C468AA2-193B-432E-81AD-A999C9E3D71A}" srcOrd="0" destOrd="0" presId="urn:microsoft.com/office/officeart/2005/8/layout/chevron2"/>
    <dgm:cxn modelId="{E8F0909F-2023-408A-818A-850E3B39F084}" type="presParOf" srcId="{4C468AA2-193B-432E-81AD-A999C9E3D71A}" destId="{F3A08146-A7CC-4D68-8461-5192E9E0494B}" srcOrd="0" destOrd="0" presId="urn:microsoft.com/office/officeart/2005/8/layout/chevron2"/>
    <dgm:cxn modelId="{1A7CB3A2-FE4C-4442-B2F5-5E76DA21F477}" type="presParOf" srcId="{4C468AA2-193B-432E-81AD-A999C9E3D71A}" destId="{5A525949-7321-46F5-87E3-955919F6B68F}" srcOrd="1" destOrd="0" presId="urn:microsoft.com/office/officeart/2005/8/layout/chevron2"/>
    <dgm:cxn modelId="{8CA222C8-C3EE-4F73-8CFB-360068CE0B63}" type="presParOf" srcId="{C689B8DA-B80D-450A-8967-D80B5F1976D3}" destId="{FA3A4D6F-0E4F-4207-AAEC-E066043CF5B6}" srcOrd="1" destOrd="0" presId="urn:microsoft.com/office/officeart/2005/8/layout/chevron2"/>
    <dgm:cxn modelId="{7F65967D-B9A8-4D59-9066-30A0EABBF337}" type="presParOf" srcId="{C689B8DA-B80D-450A-8967-D80B5F1976D3}" destId="{DD4CFC66-CC9F-4CAF-9A03-3E3FF8018837}" srcOrd="2" destOrd="0" presId="urn:microsoft.com/office/officeart/2005/8/layout/chevron2"/>
    <dgm:cxn modelId="{E664E562-D0D8-428B-BB56-F01E8D3CF22E}" type="presParOf" srcId="{DD4CFC66-CC9F-4CAF-9A03-3E3FF8018837}" destId="{6E630512-8EBC-43B9-A088-BDA77DDD3146}" srcOrd="0" destOrd="0" presId="urn:microsoft.com/office/officeart/2005/8/layout/chevron2"/>
    <dgm:cxn modelId="{F45C6217-77E8-487F-99FE-F80CBD9724F7}" type="presParOf" srcId="{DD4CFC66-CC9F-4CAF-9A03-3E3FF8018837}" destId="{1529E34D-4FF1-473B-959A-A004A9D48A20}" srcOrd="1" destOrd="0" presId="urn:microsoft.com/office/officeart/2005/8/layout/chevron2"/>
    <dgm:cxn modelId="{07AA1FEB-64D1-4632-9F9F-37BC203A5E74}" type="presParOf" srcId="{C689B8DA-B80D-450A-8967-D80B5F1976D3}" destId="{6019DD5B-4733-4B9E-BEA1-FD59E4F07574}" srcOrd="3" destOrd="0" presId="urn:microsoft.com/office/officeart/2005/8/layout/chevron2"/>
    <dgm:cxn modelId="{23B7D835-FEF1-4208-9AD8-7687058772FB}" type="presParOf" srcId="{C689B8DA-B80D-450A-8967-D80B5F1976D3}" destId="{42A2823C-E025-4661-A15C-188F7350CE88}" srcOrd="4" destOrd="0" presId="urn:microsoft.com/office/officeart/2005/8/layout/chevron2"/>
    <dgm:cxn modelId="{F7078BF4-BAFB-47F8-A331-48CC8B2DD7DD}" type="presParOf" srcId="{42A2823C-E025-4661-A15C-188F7350CE88}" destId="{8E353E83-C270-4A87-BAD0-501F2BE01B90}" srcOrd="0" destOrd="0" presId="urn:microsoft.com/office/officeart/2005/8/layout/chevron2"/>
    <dgm:cxn modelId="{ED043D86-A4A1-47FF-9774-F30E4F163F7F}" type="presParOf" srcId="{42A2823C-E025-4661-A15C-188F7350CE88}" destId="{A3B62CB7-AB3D-4DEF-B657-582C2F2D0E3B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6710CC-13A4-4311-833E-8A3ABBA004F8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BBBAB429-2C59-432C-8267-54C234296441}">
      <dgm:prSet phldrT="[Texto]" custT="1"/>
      <dgm:spPr/>
      <dgm:t>
        <a:bodyPr/>
        <a:lstStyle/>
        <a:p>
          <a:r>
            <a:rPr lang="es-ES" sz="1600" b="1" dirty="0" smtClean="0"/>
            <a:t>Infección</a:t>
          </a:r>
          <a:endParaRPr lang="es-ES" sz="1600" b="1" dirty="0"/>
        </a:p>
      </dgm:t>
    </dgm:pt>
    <dgm:pt modelId="{927A2FB2-4B4D-4BDA-8C32-4EA215328044}" type="parTrans" cxnId="{27CD30AF-095F-484A-867D-36ECA7C4BB78}">
      <dgm:prSet/>
      <dgm:spPr/>
      <dgm:t>
        <a:bodyPr/>
        <a:lstStyle/>
        <a:p>
          <a:endParaRPr lang="es-ES"/>
        </a:p>
      </dgm:t>
    </dgm:pt>
    <dgm:pt modelId="{A8D20796-C5F6-4610-AD4D-7C27DFE75935}" type="sibTrans" cxnId="{27CD30AF-095F-484A-867D-36ECA7C4BB78}">
      <dgm:prSet/>
      <dgm:spPr/>
      <dgm:t>
        <a:bodyPr/>
        <a:lstStyle/>
        <a:p>
          <a:endParaRPr lang="es-ES"/>
        </a:p>
      </dgm:t>
    </dgm:pt>
    <dgm:pt modelId="{E6588493-9773-4D5E-90F3-DA4288F1C3DA}" type="pres">
      <dgm:prSet presAssocID="{446710CC-13A4-4311-833E-8A3ABBA004F8}" presName="linearFlow" presStyleCnt="0">
        <dgm:presLayoutVars>
          <dgm:dir/>
          <dgm:resizeHandles val="exact"/>
        </dgm:presLayoutVars>
      </dgm:prSet>
      <dgm:spPr/>
    </dgm:pt>
    <dgm:pt modelId="{515BE943-70A6-48CB-A028-9BAE1B8C371D}" type="pres">
      <dgm:prSet presAssocID="{BBBAB429-2C59-432C-8267-54C234296441}" presName="composite" presStyleCnt="0"/>
      <dgm:spPr/>
    </dgm:pt>
    <dgm:pt modelId="{7C20B8E8-9C1D-4A2C-BF84-4BE095DFEDB4}" type="pres">
      <dgm:prSet presAssocID="{BBBAB429-2C59-432C-8267-54C234296441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E2217FB-F45E-4975-85FA-0ECF46A30D2A}" type="pres">
      <dgm:prSet presAssocID="{BBBAB429-2C59-432C-8267-54C234296441}" presName="txShp" presStyleLbl="node1" presStyleIdx="0" presStyleCnt="1" custScaleX="123693" custScaleY="733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6267DAF-B916-4CFC-917A-EB586B4CD574}" type="presOf" srcId="{BBBAB429-2C59-432C-8267-54C234296441}" destId="{6E2217FB-F45E-4975-85FA-0ECF46A30D2A}" srcOrd="0" destOrd="0" presId="urn:microsoft.com/office/officeart/2005/8/layout/vList3#1"/>
    <dgm:cxn modelId="{27CD30AF-095F-484A-867D-36ECA7C4BB78}" srcId="{446710CC-13A4-4311-833E-8A3ABBA004F8}" destId="{BBBAB429-2C59-432C-8267-54C234296441}" srcOrd="0" destOrd="0" parTransId="{927A2FB2-4B4D-4BDA-8C32-4EA215328044}" sibTransId="{A8D20796-C5F6-4610-AD4D-7C27DFE75935}"/>
    <dgm:cxn modelId="{EB7F2B2C-F4F8-440C-A91A-11A4DB1D9CFB}" type="presOf" srcId="{446710CC-13A4-4311-833E-8A3ABBA004F8}" destId="{E6588493-9773-4D5E-90F3-DA4288F1C3DA}" srcOrd="0" destOrd="0" presId="urn:microsoft.com/office/officeart/2005/8/layout/vList3#1"/>
    <dgm:cxn modelId="{62F8B813-8128-42C9-A0EF-4D6AAEE7A2CA}" type="presParOf" srcId="{E6588493-9773-4D5E-90F3-DA4288F1C3DA}" destId="{515BE943-70A6-48CB-A028-9BAE1B8C371D}" srcOrd="0" destOrd="0" presId="urn:microsoft.com/office/officeart/2005/8/layout/vList3#1"/>
    <dgm:cxn modelId="{7B31C53A-CE5E-4AB5-8EFC-B48976F19C6A}" type="presParOf" srcId="{515BE943-70A6-48CB-A028-9BAE1B8C371D}" destId="{7C20B8E8-9C1D-4A2C-BF84-4BE095DFEDB4}" srcOrd="0" destOrd="0" presId="urn:microsoft.com/office/officeart/2005/8/layout/vList3#1"/>
    <dgm:cxn modelId="{CD85B9B7-40D2-4C6A-B51E-F59C2E8CCB9C}" type="presParOf" srcId="{515BE943-70A6-48CB-A028-9BAE1B8C371D}" destId="{6E2217FB-F45E-4975-85FA-0ECF46A30D2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46710CC-13A4-4311-833E-8A3ABBA004F8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BBBAB429-2C59-432C-8267-54C234296441}">
      <dgm:prSet phldrT="[Texto]" custT="1"/>
      <dgm:spPr/>
      <dgm:t>
        <a:bodyPr/>
        <a:lstStyle/>
        <a:p>
          <a:r>
            <a:rPr lang="es-ES" sz="1600" b="1" dirty="0" smtClean="0"/>
            <a:t>Gastritis crónica no atrófica</a:t>
          </a:r>
          <a:endParaRPr lang="es-ES" sz="1600" b="1" dirty="0"/>
        </a:p>
      </dgm:t>
    </dgm:pt>
    <dgm:pt modelId="{927A2FB2-4B4D-4BDA-8C32-4EA215328044}" type="parTrans" cxnId="{27CD30AF-095F-484A-867D-36ECA7C4BB78}">
      <dgm:prSet/>
      <dgm:spPr/>
      <dgm:t>
        <a:bodyPr/>
        <a:lstStyle/>
        <a:p>
          <a:endParaRPr lang="es-ES"/>
        </a:p>
      </dgm:t>
    </dgm:pt>
    <dgm:pt modelId="{A8D20796-C5F6-4610-AD4D-7C27DFE75935}" type="sibTrans" cxnId="{27CD30AF-095F-484A-867D-36ECA7C4BB78}">
      <dgm:prSet/>
      <dgm:spPr/>
      <dgm:t>
        <a:bodyPr/>
        <a:lstStyle/>
        <a:p>
          <a:endParaRPr lang="es-ES"/>
        </a:p>
      </dgm:t>
    </dgm:pt>
    <dgm:pt modelId="{E6588493-9773-4D5E-90F3-DA4288F1C3DA}" type="pres">
      <dgm:prSet presAssocID="{446710CC-13A4-4311-833E-8A3ABBA004F8}" presName="linearFlow" presStyleCnt="0">
        <dgm:presLayoutVars>
          <dgm:dir/>
          <dgm:resizeHandles val="exact"/>
        </dgm:presLayoutVars>
      </dgm:prSet>
      <dgm:spPr/>
    </dgm:pt>
    <dgm:pt modelId="{515BE943-70A6-48CB-A028-9BAE1B8C371D}" type="pres">
      <dgm:prSet presAssocID="{BBBAB429-2C59-432C-8267-54C234296441}" presName="composite" presStyleCnt="0"/>
      <dgm:spPr/>
    </dgm:pt>
    <dgm:pt modelId="{7C20B8E8-9C1D-4A2C-BF84-4BE095DFEDB4}" type="pres">
      <dgm:prSet presAssocID="{BBBAB429-2C59-432C-8267-54C234296441}" presName="imgShp" presStyleLbl="fgImgPlace1" presStyleIdx="0" presStyleCnt="1" custLinFactNeighborX="61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E2217FB-F45E-4975-85FA-0ECF46A30D2A}" type="pres">
      <dgm:prSet presAssocID="{BBBAB429-2C59-432C-8267-54C234296441}" presName="txShp" presStyleLbl="node1" presStyleIdx="0" presStyleCnt="1" custScaleX="123693" custScaleY="733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449DB76-2F04-467F-AE71-904E16AFCBF0}" type="presOf" srcId="{BBBAB429-2C59-432C-8267-54C234296441}" destId="{6E2217FB-F45E-4975-85FA-0ECF46A30D2A}" srcOrd="0" destOrd="0" presId="urn:microsoft.com/office/officeart/2005/8/layout/vList3#2"/>
    <dgm:cxn modelId="{27CD30AF-095F-484A-867D-36ECA7C4BB78}" srcId="{446710CC-13A4-4311-833E-8A3ABBA004F8}" destId="{BBBAB429-2C59-432C-8267-54C234296441}" srcOrd="0" destOrd="0" parTransId="{927A2FB2-4B4D-4BDA-8C32-4EA215328044}" sibTransId="{A8D20796-C5F6-4610-AD4D-7C27DFE75935}"/>
    <dgm:cxn modelId="{1C172B28-EDFD-446C-B5DA-4AD9974BD7C4}" type="presOf" srcId="{446710CC-13A4-4311-833E-8A3ABBA004F8}" destId="{E6588493-9773-4D5E-90F3-DA4288F1C3DA}" srcOrd="0" destOrd="0" presId="urn:microsoft.com/office/officeart/2005/8/layout/vList3#2"/>
    <dgm:cxn modelId="{4C5F412F-313D-404B-8D12-BD4E881DC5EB}" type="presParOf" srcId="{E6588493-9773-4D5E-90F3-DA4288F1C3DA}" destId="{515BE943-70A6-48CB-A028-9BAE1B8C371D}" srcOrd="0" destOrd="0" presId="urn:microsoft.com/office/officeart/2005/8/layout/vList3#2"/>
    <dgm:cxn modelId="{A87D4B1B-C4CC-4B58-BB12-FBE03DCCABC9}" type="presParOf" srcId="{515BE943-70A6-48CB-A028-9BAE1B8C371D}" destId="{7C20B8E8-9C1D-4A2C-BF84-4BE095DFEDB4}" srcOrd="0" destOrd="0" presId="urn:microsoft.com/office/officeart/2005/8/layout/vList3#2"/>
    <dgm:cxn modelId="{976CC434-D391-4555-AE59-413CDB6FAD62}" type="presParOf" srcId="{515BE943-70A6-48CB-A028-9BAE1B8C371D}" destId="{6E2217FB-F45E-4975-85FA-0ECF46A30D2A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46710CC-13A4-4311-833E-8A3ABBA004F8}" type="doc">
      <dgm:prSet loTypeId="urn:microsoft.com/office/officeart/2005/8/layout/vList3#3" loCatId="list" qsTypeId="urn:microsoft.com/office/officeart/2005/8/quickstyle/simple1" qsCatId="simple" csTypeId="urn:microsoft.com/office/officeart/2005/8/colors/accent1_2" csCatId="accent1" phldr="1"/>
      <dgm:spPr/>
    </dgm:pt>
    <dgm:pt modelId="{BBBAB429-2C59-432C-8267-54C234296441}">
      <dgm:prSet phldrT="[Texto]" custT="1"/>
      <dgm:spPr/>
      <dgm:t>
        <a:bodyPr/>
        <a:lstStyle/>
        <a:p>
          <a:r>
            <a:rPr lang="es-ES" sz="1600" b="1" dirty="0" smtClean="0"/>
            <a:t>Gastritis crónica </a:t>
          </a:r>
          <a:r>
            <a:rPr lang="es-ES" sz="1600" b="1" dirty="0" err="1" smtClean="0"/>
            <a:t>atrofica</a:t>
          </a:r>
          <a:endParaRPr lang="es-ES" sz="1600" b="1" dirty="0"/>
        </a:p>
      </dgm:t>
    </dgm:pt>
    <dgm:pt modelId="{927A2FB2-4B4D-4BDA-8C32-4EA215328044}" type="parTrans" cxnId="{27CD30AF-095F-484A-867D-36ECA7C4BB78}">
      <dgm:prSet/>
      <dgm:spPr/>
      <dgm:t>
        <a:bodyPr/>
        <a:lstStyle/>
        <a:p>
          <a:endParaRPr lang="es-ES"/>
        </a:p>
      </dgm:t>
    </dgm:pt>
    <dgm:pt modelId="{A8D20796-C5F6-4610-AD4D-7C27DFE75935}" type="sibTrans" cxnId="{27CD30AF-095F-484A-867D-36ECA7C4BB78}">
      <dgm:prSet/>
      <dgm:spPr/>
      <dgm:t>
        <a:bodyPr/>
        <a:lstStyle/>
        <a:p>
          <a:endParaRPr lang="es-ES"/>
        </a:p>
      </dgm:t>
    </dgm:pt>
    <dgm:pt modelId="{E6588493-9773-4D5E-90F3-DA4288F1C3DA}" type="pres">
      <dgm:prSet presAssocID="{446710CC-13A4-4311-833E-8A3ABBA004F8}" presName="linearFlow" presStyleCnt="0">
        <dgm:presLayoutVars>
          <dgm:dir/>
          <dgm:resizeHandles val="exact"/>
        </dgm:presLayoutVars>
      </dgm:prSet>
      <dgm:spPr/>
    </dgm:pt>
    <dgm:pt modelId="{515BE943-70A6-48CB-A028-9BAE1B8C371D}" type="pres">
      <dgm:prSet presAssocID="{BBBAB429-2C59-432C-8267-54C234296441}" presName="composite" presStyleCnt="0"/>
      <dgm:spPr/>
    </dgm:pt>
    <dgm:pt modelId="{7C20B8E8-9C1D-4A2C-BF84-4BE095DFEDB4}" type="pres">
      <dgm:prSet presAssocID="{BBBAB429-2C59-432C-8267-54C234296441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E2217FB-F45E-4975-85FA-0ECF46A30D2A}" type="pres">
      <dgm:prSet presAssocID="{BBBAB429-2C59-432C-8267-54C234296441}" presName="txShp" presStyleLbl="node1" presStyleIdx="0" presStyleCnt="1" custScaleX="104674" custScaleY="733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D0D7997-11E8-4843-B7E9-37D2D1217568}" type="presOf" srcId="{446710CC-13A4-4311-833E-8A3ABBA004F8}" destId="{E6588493-9773-4D5E-90F3-DA4288F1C3DA}" srcOrd="0" destOrd="0" presId="urn:microsoft.com/office/officeart/2005/8/layout/vList3#3"/>
    <dgm:cxn modelId="{5FF2A8AB-BD28-4786-A443-AF4F40B6C4DD}" type="presOf" srcId="{BBBAB429-2C59-432C-8267-54C234296441}" destId="{6E2217FB-F45E-4975-85FA-0ECF46A30D2A}" srcOrd="0" destOrd="0" presId="urn:microsoft.com/office/officeart/2005/8/layout/vList3#3"/>
    <dgm:cxn modelId="{27CD30AF-095F-484A-867D-36ECA7C4BB78}" srcId="{446710CC-13A4-4311-833E-8A3ABBA004F8}" destId="{BBBAB429-2C59-432C-8267-54C234296441}" srcOrd="0" destOrd="0" parTransId="{927A2FB2-4B4D-4BDA-8C32-4EA215328044}" sibTransId="{A8D20796-C5F6-4610-AD4D-7C27DFE75935}"/>
    <dgm:cxn modelId="{2CBAC9B2-B532-49E4-BCA1-40BFE76DDDAC}" type="presParOf" srcId="{E6588493-9773-4D5E-90F3-DA4288F1C3DA}" destId="{515BE943-70A6-48CB-A028-9BAE1B8C371D}" srcOrd="0" destOrd="0" presId="urn:microsoft.com/office/officeart/2005/8/layout/vList3#3"/>
    <dgm:cxn modelId="{5D0467BA-0379-4B8E-9143-4BA76263EECE}" type="presParOf" srcId="{515BE943-70A6-48CB-A028-9BAE1B8C371D}" destId="{7C20B8E8-9C1D-4A2C-BF84-4BE095DFEDB4}" srcOrd="0" destOrd="0" presId="urn:microsoft.com/office/officeart/2005/8/layout/vList3#3"/>
    <dgm:cxn modelId="{3DB5B216-41B7-4B9C-8B04-F0CB52A0683C}" type="presParOf" srcId="{515BE943-70A6-48CB-A028-9BAE1B8C371D}" destId="{6E2217FB-F45E-4975-85FA-0ECF46A30D2A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8E519-943A-4CDF-A20E-2B17FD20F4F1}">
      <dsp:nvSpPr>
        <dsp:cNvPr id="0" name=""/>
        <dsp:cNvSpPr/>
      </dsp:nvSpPr>
      <dsp:spPr>
        <a:xfrm>
          <a:off x="3440622" y="1366"/>
          <a:ext cx="1418923" cy="14189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Bacteria  Gram negativa</a:t>
          </a:r>
          <a:endParaRPr lang="es-ES" sz="1400" b="1" kern="1200" dirty="0"/>
        </a:p>
      </dsp:txBody>
      <dsp:txXfrm>
        <a:off x="3648418" y="209162"/>
        <a:ext cx="1003331" cy="1003331"/>
      </dsp:txXfrm>
    </dsp:sp>
    <dsp:sp modelId="{6CF13B80-0453-4D23-99A6-E3E7B352F6A9}">
      <dsp:nvSpPr>
        <dsp:cNvPr id="0" name=""/>
        <dsp:cNvSpPr/>
      </dsp:nvSpPr>
      <dsp:spPr>
        <a:xfrm rot="1800000">
          <a:off x="4875269" y="999397"/>
          <a:ext cx="378719" cy="4788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1" kern="1200"/>
        </a:p>
      </dsp:txBody>
      <dsp:txXfrm>
        <a:off x="4882880" y="1066770"/>
        <a:ext cx="265103" cy="287332"/>
      </dsp:txXfrm>
    </dsp:sp>
    <dsp:sp modelId="{F14905A9-9815-4EB1-8CEB-230C1823FB79}">
      <dsp:nvSpPr>
        <dsp:cNvPr id="0" name=""/>
        <dsp:cNvSpPr/>
      </dsp:nvSpPr>
      <dsp:spPr>
        <a:xfrm>
          <a:off x="5288276" y="1068110"/>
          <a:ext cx="1418923" cy="14189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Capacidad de adaptación a medios inhóspitos</a:t>
          </a:r>
          <a:endParaRPr lang="es-ES" sz="1400" b="1" kern="1200" dirty="0"/>
        </a:p>
      </dsp:txBody>
      <dsp:txXfrm>
        <a:off x="5496072" y="1275906"/>
        <a:ext cx="1003331" cy="1003331"/>
      </dsp:txXfrm>
    </dsp:sp>
    <dsp:sp modelId="{4006C675-D1D8-46F2-A728-93B86C0BFCA1}">
      <dsp:nvSpPr>
        <dsp:cNvPr id="0" name=""/>
        <dsp:cNvSpPr/>
      </dsp:nvSpPr>
      <dsp:spPr>
        <a:xfrm rot="5400000">
          <a:off x="5846641" y="2524125"/>
          <a:ext cx="302192" cy="4788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1" kern="1200"/>
        </a:p>
      </dsp:txBody>
      <dsp:txXfrm>
        <a:off x="5891970" y="2574573"/>
        <a:ext cx="211534" cy="287332"/>
      </dsp:txXfrm>
    </dsp:sp>
    <dsp:sp modelId="{6BFB904E-CE47-4B5A-9714-2CDD16EF5E47}">
      <dsp:nvSpPr>
        <dsp:cNvPr id="0" name=""/>
        <dsp:cNvSpPr/>
      </dsp:nvSpPr>
      <dsp:spPr>
        <a:xfrm>
          <a:off x="5091500" y="3057208"/>
          <a:ext cx="1812475" cy="17077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err="1" smtClean="0"/>
            <a:t>Microaerofila</a:t>
          </a:r>
          <a:r>
            <a:rPr lang="es-ES" sz="1400" b="1" kern="1200" dirty="0" smtClean="0"/>
            <a:t> </a:t>
          </a:r>
          <a:endParaRPr lang="es-ES" sz="1400" b="1" kern="1200" dirty="0"/>
        </a:p>
      </dsp:txBody>
      <dsp:txXfrm>
        <a:off x="5356931" y="3307295"/>
        <a:ext cx="1281613" cy="1207528"/>
      </dsp:txXfrm>
    </dsp:sp>
    <dsp:sp modelId="{221BD141-B414-4B61-937E-C94808CE880E}">
      <dsp:nvSpPr>
        <dsp:cNvPr id="0" name=""/>
        <dsp:cNvSpPr/>
      </dsp:nvSpPr>
      <dsp:spPr>
        <a:xfrm rot="9000000">
          <a:off x="4860750" y="4246695"/>
          <a:ext cx="281845" cy="4788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1" kern="1200"/>
        </a:p>
      </dsp:txBody>
      <dsp:txXfrm rot="10800000">
        <a:off x="4939639" y="4321334"/>
        <a:ext cx="197292" cy="287332"/>
      </dsp:txXfrm>
    </dsp:sp>
    <dsp:sp modelId="{50C426B3-726A-4F54-9BF4-04EB4814D099}">
      <dsp:nvSpPr>
        <dsp:cNvPr id="0" name=""/>
        <dsp:cNvSpPr/>
      </dsp:nvSpPr>
      <dsp:spPr>
        <a:xfrm>
          <a:off x="3440622" y="4268341"/>
          <a:ext cx="1418923" cy="14189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mtClean="0"/>
            <a:t>2-6  flagelos</a:t>
          </a:r>
          <a:endParaRPr lang="es-ES" sz="1400" b="1" kern="1200"/>
        </a:p>
      </dsp:txBody>
      <dsp:txXfrm>
        <a:off x="3648418" y="4476137"/>
        <a:ext cx="1003331" cy="1003331"/>
      </dsp:txXfrm>
    </dsp:sp>
    <dsp:sp modelId="{4C066741-C4EB-4E1D-9CC9-45A5DC90A44D}">
      <dsp:nvSpPr>
        <dsp:cNvPr id="0" name=""/>
        <dsp:cNvSpPr/>
      </dsp:nvSpPr>
      <dsp:spPr>
        <a:xfrm rot="12600000">
          <a:off x="3046179" y="4210347"/>
          <a:ext cx="378719" cy="4788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1" kern="1200"/>
        </a:p>
      </dsp:txBody>
      <dsp:txXfrm rot="10800000">
        <a:off x="3152184" y="4334528"/>
        <a:ext cx="265103" cy="287332"/>
      </dsp:txXfrm>
    </dsp:sp>
    <dsp:sp modelId="{4F2B3C03-4CBE-4A1A-873D-7C72ACE1CE59}">
      <dsp:nvSpPr>
        <dsp:cNvPr id="0" name=""/>
        <dsp:cNvSpPr/>
      </dsp:nvSpPr>
      <dsp:spPr>
        <a:xfrm>
          <a:off x="1592967" y="3201598"/>
          <a:ext cx="1418923" cy="14189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mtClean="0"/>
            <a:t>1 micra de ancho y 3 micras de largo</a:t>
          </a:r>
          <a:endParaRPr lang="es-ES" sz="1400" b="1" kern="1200"/>
        </a:p>
      </dsp:txBody>
      <dsp:txXfrm>
        <a:off x="1800763" y="3409394"/>
        <a:ext cx="1003331" cy="1003331"/>
      </dsp:txXfrm>
    </dsp:sp>
    <dsp:sp modelId="{2087011C-0AB4-4401-A18F-5C73399054AA}">
      <dsp:nvSpPr>
        <dsp:cNvPr id="0" name=""/>
        <dsp:cNvSpPr/>
      </dsp:nvSpPr>
      <dsp:spPr>
        <a:xfrm rot="16200000">
          <a:off x="2113069" y="2615591"/>
          <a:ext cx="378719" cy="4788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1" kern="1200"/>
        </a:p>
      </dsp:txBody>
      <dsp:txXfrm>
        <a:off x="2169877" y="2768176"/>
        <a:ext cx="265103" cy="287332"/>
      </dsp:txXfrm>
    </dsp:sp>
    <dsp:sp modelId="{9F21197F-2FFA-4E38-93A9-53B3324E66DE}">
      <dsp:nvSpPr>
        <dsp:cNvPr id="0" name=""/>
        <dsp:cNvSpPr/>
      </dsp:nvSpPr>
      <dsp:spPr>
        <a:xfrm>
          <a:off x="1592967" y="1068110"/>
          <a:ext cx="1418923" cy="14189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Morfología en espiral en forma de sacacorchos</a:t>
          </a:r>
          <a:endParaRPr lang="es-ES" sz="1400" b="1" kern="1200" dirty="0"/>
        </a:p>
      </dsp:txBody>
      <dsp:txXfrm>
        <a:off x="1800763" y="1275906"/>
        <a:ext cx="1003331" cy="1003331"/>
      </dsp:txXfrm>
    </dsp:sp>
    <dsp:sp modelId="{F1046EC9-A385-4575-A8B1-D365EDFC6C49}">
      <dsp:nvSpPr>
        <dsp:cNvPr id="0" name=""/>
        <dsp:cNvSpPr/>
      </dsp:nvSpPr>
      <dsp:spPr>
        <a:xfrm rot="19800000">
          <a:off x="3027614" y="1010116"/>
          <a:ext cx="378719" cy="4788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1" kern="1200"/>
        </a:p>
      </dsp:txBody>
      <dsp:txXfrm>
        <a:off x="3035225" y="1134297"/>
        <a:ext cx="265103" cy="28733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217FB-F45E-4975-85FA-0ECF46A30D2A}">
      <dsp:nvSpPr>
        <dsp:cNvPr id="0" name=""/>
        <dsp:cNvSpPr/>
      </dsp:nvSpPr>
      <dsp:spPr>
        <a:xfrm rot="10800000">
          <a:off x="965662" y="149837"/>
          <a:ext cx="2166689" cy="82548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163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err="1" smtClean="0"/>
            <a:t>Metaplasia</a:t>
          </a:r>
          <a:r>
            <a:rPr lang="es-ES" sz="1600" b="1" kern="1200" dirty="0" smtClean="0"/>
            <a:t> intestinal</a:t>
          </a:r>
          <a:endParaRPr lang="es-ES" sz="1600" b="1" kern="1200" dirty="0"/>
        </a:p>
      </dsp:txBody>
      <dsp:txXfrm rot="10800000">
        <a:off x="1172032" y="149837"/>
        <a:ext cx="1960319" cy="825482"/>
      </dsp:txXfrm>
    </dsp:sp>
    <dsp:sp modelId="{7C20B8E8-9C1D-4A2C-BF84-4BE095DFEDB4}">
      <dsp:nvSpPr>
        <dsp:cNvPr id="0" name=""/>
        <dsp:cNvSpPr/>
      </dsp:nvSpPr>
      <dsp:spPr>
        <a:xfrm>
          <a:off x="317104" y="0"/>
          <a:ext cx="1125157" cy="112515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217FB-F45E-4975-85FA-0ECF46A30D2A}">
      <dsp:nvSpPr>
        <dsp:cNvPr id="0" name=""/>
        <dsp:cNvSpPr/>
      </dsp:nvSpPr>
      <dsp:spPr>
        <a:xfrm rot="10800000">
          <a:off x="817753" y="149837"/>
          <a:ext cx="3182561" cy="82548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163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Displasia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Bajo/alto grado </a:t>
          </a:r>
          <a:endParaRPr lang="es-ES" sz="1600" b="1" kern="1200" dirty="0"/>
        </a:p>
      </dsp:txBody>
      <dsp:txXfrm rot="10800000">
        <a:off x="1024123" y="149837"/>
        <a:ext cx="2976191" cy="825482"/>
      </dsp:txXfrm>
    </dsp:sp>
    <dsp:sp modelId="{7C20B8E8-9C1D-4A2C-BF84-4BE095DFEDB4}">
      <dsp:nvSpPr>
        <dsp:cNvPr id="0" name=""/>
        <dsp:cNvSpPr/>
      </dsp:nvSpPr>
      <dsp:spPr>
        <a:xfrm>
          <a:off x="576066" y="0"/>
          <a:ext cx="1125157" cy="112515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217FB-F45E-4975-85FA-0ECF46A30D2A}">
      <dsp:nvSpPr>
        <dsp:cNvPr id="0" name=""/>
        <dsp:cNvSpPr/>
      </dsp:nvSpPr>
      <dsp:spPr>
        <a:xfrm rot="10800000">
          <a:off x="1159429" y="149837"/>
          <a:ext cx="3526773" cy="825482"/>
        </a:xfrm>
        <a:prstGeom prst="homePlat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16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Cáncer gástrico</a:t>
          </a:r>
          <a:endParaRPr lang="es-ES" sz="2000" b="1" kern="1200" dirty="0"/>
        </a:p>
      </dsp:txBody>
      <dsp:txXfrm rot="10800000">
        <a:off x="1365799" y="149837"/>
        <a:ext cx="3320403" cy="825482"/>
      </dsp:txXfrm>
    </dsp:sp>
    <dsp:sp modelId="{7C20B8E8-9C1D-4A2C-BF84-4BE095DFEDB4}">
      <dsp:nvSpPr>
        <dsp:cNvPr id="0" name=""/>
        <dsp:cNvSpPr/>
      </dsp:nvSpPr>
      <dsp:spPr>
        <a:xfrm>
          <a:off x="608863" y="0"/>
          <a:ext cx="1125157" cy="112515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217FB-F45E-4975-85FA-0ECF46A30D2A}">
      <dsp:nvSpPr>
        <dsp:cNvPr id="0" name=""/>
        <dsp:cNvSpPr/>
      </dsp:nvSpPr>
      <dsp:spPr>
        <a:xfrm rot="10800000">
          <a:off x="1112898" y="149837"/>
          <a:ext cx="3560786" cy="825482"/>
        </a:xfrm>
        <a:prstGeom prst="homePlat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16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Linfoma de MALT</a:t>
          </a:r>
          <a:endParaRPr lang="es-ES" sz="2000" b="1" kern="1200" dirty="0"/>
        </a:p>
      </dsp:txBody>
      <dsp:txXfrm rot="10800000">
        <a:off x="1319268" y="149837"/>
        <a:ext cx="3354416" cy="825482"/>
      </dsp:txXfrm>
    </dsp:sp>
    <dsp:sp modelId="{7C20B8E8-9C1D-4A2C-BF84-4BE095DFEDB4}">
      <dsp:nvSpPr>
        <dsp:cNvPr id="0" name=""/>
        <dsp:cNvSpPr/>
      </dsp:nvSpPr>
      <dsp:spPr>
        <a:xfrm>
          <a:off x="582898" y="0"/>
          <a:ext cx="1125157" cy="112515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81241-E974-4B20-9A9B-22122ECA1C85}">
      <dsp:nvSpPr>
        <dsp:cNvPr id="0" name=""/>
        <dsp:cNvSpPr/>
      </dsp:nvSpPr>
      <dsp:spPr>
        <a:xfrm rot="5400000">
          <a:off x="3052803" y="-957597"/>
          <a:ext cx="1428414" cy="354542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kern="1200" dirty="0" smtClean="0">
              <a:solidFill>
                <a:schemeClr val="tx2"/>
              </a:solidFill>
              <a:latin typeface="+mn-lt"/>
              <a:cs typeface="Calibri" panose="020F0502020204030204" pitchFamily="34" charset="0"/>
            </a:rPr>
            <a:t>Prueba del aliento con urea marcada con </a:t>
          </a:r>
          <a:r>
            <a:rPr lang="es-ES" sz="2000" b="1" kern="1200" baseline="30000" dirty="0" smtClean="0">
              <a:solidFill>
                <a:schemeClr val="tx2"/>
              </a:solidFill>
              <a:latin typeface="+mn-lt"/>
              <a:cs typeface="Calibri" panose="020F0502020204030204" pitchFamily="34" charset="0"/>
            </a:rPr>
            <a:t>13</a:t>
          </a:r>
          <a:r>
            <a:rPr lang="es-ES" sz="2000" b="1" kern="1200" dirty="0" smtClean="0">
              <a:solidFill>
                <a:schemeClr val="tx2"/>
              </a:solidFill>
              <a:latin typeface="+mn-lt"/>
              <a:cs typeface="Calibri" panose="020F0502020204030204" pitchFamily="34" charset="0"/>
            </a:rPr>
            <a:t>C.</a:t>
          </a:r>
          <a:endParaRPr lang="es-ES" sz="2000" b="1" kern="1200" dirty="0">
            <a:solidFill>
              <a:schemeClr val="tx2"/>
            </a:solidFill>
            <a:latin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kern="1200" dirty="0" smtClean="0">
              <a:solidFill>
                <a:schemeClr val="tx2"/>
              </a:solidFill>
              <a:latin typeface="+mn-lt"/>
              <a:cs typeface="Calibri" panose="020F0502020204030204" pitchFamily="34" charset="0"/>
            </a:rPr>
            <a:t>Prueba de antígeno en heces (método de ELISA monoclonal).</a:t>
          </a:r>
          <a:endParaRPr lang="es-ES" sz="2000" b="1" kern="1200" dirty="0">
            <a:solidFill>
              <a:schemeClr val="tx2"/>
            </a:solidFill>
            <a:latin typeface="+mn-lt"/>
          </a:endParaRPr>
        </a:p>
      </dsp:txBody>
      <dsp:txXfrm rot="-5400000">
        <a:off x="1994300" y="170635"/>
        <a:ext cx="3475692" cy="1288956"/>
      </dsp:txXfrm>
    </dsp:sp>
    <dsp:sp modelId="{50659B73-9C5D-4DFB-8BFB-8C5E515CE985}">
      <dsp:nvSpPr>
        <dsp:cNvPr id="0" name=""/>
        <dsp:cNvSpPr/>
      </dsp:nvSpPr>
      <dsp:spPr>
        <a:xfrm>
          <a:off x="0" y="96"/>
          <a:ext cx="1994299" cy="16300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RECOMENDADO</a:t>
          </a:r>
          <a:endParaRPr lang="es-ES" sz="1900" kern="1200" dirty="0"/>
        </a:p>
      </dsp:txBody>
      <dsp:txXfrm>
        <a:off x="79572" y="79668"/>
        <a:ext cx="1835155" cy="1470890"/>
      </dsp:txXfrm>
    </dsp:sp>
    <dsp:sp modelId="{C78440FC-6F1E-48E1-B7A6-83515162385B}">
      <dsp:nvSpPr>
        <dsp:cNvPr id="0" name=""/>
        <dsp:cNvSpPr/>
      </dsp:nvSpPr>
      <dsp:spPr>
        <a:xfrm rot="5400000">
          <a:off x="3365602" y="412686"/>
          <a:ext cx="810181" cy="3548887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kern="1200" dirty="0" smtClean="0">
              <a:solidFill>
                <a:schemeClr val="tx2"/>
              </a:solidFill>
            </a:rPr>
            <a:t>SEROLOGIA.</a:t>
          </a:r>
          <a:endParaRPr lang="es-ES" sz="2000" b="1" kern="1200" dirty="0">
            <a:solidFill>
              <a:schemeClr val="tx2"/>
            </a:solidFill>
          </a:endParaRPr>
        </a:p>
      </dsp:txBody>
      <dsp:txXfrm rot="-5400000">
        <a:off x="1996249" y="1821589"/>
        <a:ext cx="3509337" cy="731081"/>
      </dsp:txXfrm>
    </dsp:sp>
    <dsp:sp modelId="{E3C47C52-8AFC-4E10-A532-A4A6EBC3CF35}">
      <dsp:nvSpPr>
        <dsp:cNvPr id="0" name=""/>
        <dsp:cNvSpPr/>
      </dsp:nvSpPr>
      <dsp:spPr>
        <a:xfrm>
          <a:off x="0" y="1680766"/>
          <a:ext cx="1996249" cy="1012726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NO RECOMENDADO</a:t>
          </a:r>
          <a:endParaRPr lang="es-ES" sz="1900" kern="1200" dirty="0"/>
        </a:p>
      </dsp:txBody>
      <dsp:txXfrm>
        <a:off x="49437" y="1730203"/>
        <a:ext cx="1897375" cy="91385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81241-E974-4B20-9A9B-22122ECA1C85}">
      <dsp:nvSpPr>
        <dsp:cNvPr id="0" name=""/>
        <dsp:cNvSpPr/>
      </dsp:nvSpPr>
      <dsp:spPr>
        <a:xfrm rot="5400000">
          <a:off x="2986223" y="-971277"/>
          <a:ext cx="1350880" cy="34462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kern="1200" dirty="0" smtClean="0">
              <a:solidFill>
                <a:schemeClr val="accent1"/>
              </a:solidFill>
              <a:latin typeface="+mn-lt"/>
              <a:cs typeface="Calibri" panose="020F0502020204030204" pitchFamily="34" charset="0"/>
            </a:rPr>
            <a:t>Prueba del aliento con urea marcada con </a:t>
          </a:r>
          <a:r>
            <a:rPr lang="es-ES" sz="2000" b="1" kern="1200" baseline="30000" dirty="0" smtClean="0">
              <a:solidFill>
                <a:schemeClr val="accent1"/>
              </a:solidFill>
              <a:latin typeface="+mn-lt"/>
              <a:cs typeface="Calibri" panose="020F0502020204030204" pitchFamily="34" charset="0"/>
            </a:rPr>
            <a:t>13</a:t>
          </a:r>
          <a:r>
            <a:rPr lang="es-ES" sz="2000" b="1" kern="1200" dirty="0" smtClean="0">
              <a:solidFill>
                <a:schemeClr val="accent1"/>
              </a:solidFill>
              <a:latin typeface="+mn-lt"/>
              <a:cs typeface="Calibri" panose="020F0502020204030204" pitchFamily="34" charset="0"/>
            </a:rPr>
            <a:t>C.</a:t>
          </a:r>
          <a:endParaRPr lang="es-ES" sz="2000" b="1" kern="1200" dirty="0">
            <a:solidFill>
              <a:schemeClr val="accent1"/>
            </a:solidFill>
            <a:latin typeface="+mn-lt"/>
          </a:endParaRPr>
        </a:p>
      </dsp:txBody>
      <dsp:txXfrm rot="-5400000">
        <a:off x="1938528" y="142363"/>
        <a:ext cx="3380327" cy="1218990"/>
      </dsp:txXfrm>
    </dsp:sp>
    <dsp:sp modelId="{50659B73-9C5D-4DFB-8BFB-8C5E515CE985}">
      <dsp:nvSpPr>
        <dsp:cNvPr id="0" name=""/>
        <dsp:cNvSpPr/>
      </dsp:nvSpPr>
      <dsp:spPr>
        <a:xfrm>
          <a:off x="0" y="0"/>
          <a:ext cx="1938528" cy="15011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RECOMENDADO</a:t>
          </a:r>
          <a:endParaRPr lang="es-ES" sz="1900" kern="1200" dirty="0"/>
        </a:p>
      </dsp:txBody>
      <dsp:txXfrm>
        <a:off x="73279" y="73279"/>
        <a:ext cx="1791970" cy="1354573"/>
      </dsp:txXfrm>
    </dsp:sp>
    <dsp:sp modelId="{C78440FC-6F1E-48E1-B7A6-83515162385B}">
      <dsp:nvSpPr>
        <dsp:cNvPr id="0" name=""/>
        <dsp:cNvSpPr/>
      </dsp:nvSpPr>
      <dsp:spPr>
        <a:xfrm rot="5400000">
          <a:off x="3111160" y="415515"/>
          <a:ext cx="1101007" cy="3446272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kern="1200" dirty="0" smtClean="0">
              <a:solidFill>
                <a:schemeClr val="tx2"/>
              </a:solidFill>
            </a:rPr>
            <a:t>SEROLOGIA.</a:t>
          </a:r>
          <a:endParaRPr lang="es-ES" sz="2000" b="1" kern="1200" dirty="0">
            <a:solidFill>
              <a:schemeClr val="tx2"/>
            </a:solidFill>
          </a:endParaRPr>
        </a:p>
      </dsp:txBody>
      <dsp:txXfrm rot="-5400000">
        <a:off x="1938528" y="1641895"/>
        <a:ext cx="3392525" cy="993513"/>
      </dsp:txXfrm>
    </dsp:sp>
    <dsp:sp modelId="{E3C47C52-8AFC-4E10-A532-A4A6EBC3CF35}">
      <dsp:nvSpPr>
        <dsp:cNvPr id="0" name=""/>
        <dsp:cNvSpPr/>
      </dsp:nvSpPr>
      <dsp:spPr>
        <a:xfrm>
          <a:off x="0" y="1592527"/>
          <a:ext cx="1938528" cy="1096627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NO RECOMENDADO</a:t>
          </a:r>
          <a:endParaRPr lang="es-ES" sz="1900" kern="1200" dirty="0"/>
        </a:p>
      </dsp:txBody>
      <dsp:txXfrm>
        <a:off x="53533" y="1646060"/>
        <a:ext cx="1831462" cy="98956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2CACE-2F05-48F4-AC18-5B38636DB5A1}">
      <dsp:nvSpPr>
        <dsp:cNvPr id="0" name=""/>
        <dsp:cNvSpPr/>
      </dsp:nvSpPr>
      <dsp:spPr>
        <a:xfrm>
          <a:off x="1578717" y="408097"/>
          <a:ext cx="4469640" cy="3574756"/>
        </a:xfrm>
        <a:prstGeom prst="pie">
          <a:avLst>
            <a:gd name="adj1" fmla="val 162000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accent1"/>
              </a:solidFill>
              <a:effectLst/>
            </a:rPr>
            <a:t>PACIENTE</a:t>
          </a:r>
          <a:endParaRPr lang="es-ES" sz="2400" b="1" kern="1200" dirty="0">
            <a:solidFill>
              <a:schemeClr val="accent1"/>
            </a:solidFill>
            <a:effectLst/>
          </a:endParaRPr>
        </a:p>
      </dsp:txBody>
      <dsp:txXfrm>
        <a:off x="3864619" y="1069427"/>
        <a:ext cx="1649510" cy="1063915"/>
      </dsp:txXfrm>
    </dsp:sp>
    <dsp:sp modelId="{64F7F1B1-28FE-4C6B-96A6-2BCA33E20B22}">
      <dsp:nvSpPr>
        <dsp:cNvPr id="0" name=""/>
        <dsp:cNvSpPr/>
      </dsp:nvSpPr>
      <dsp:spPr>
        <a:xfrm>
          <a:off x="1573052" y="539393"/>
          <a:ext cx="4481020" cy="3386889"/>
        </a:xfrm>
        <a:prstGeom prst="pie">
          <a:avLst>
            <a:gd name="adj1" fmla="val 0"/>
            <a:gd name="adj2" fmla="val 5400000"/>
          </a:avLst>
        </a:prstGeom>
        <a:solidFill>
          <a:srgbClr val="4DCF1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accent1"/>
              </a:solidFill>
              <a:effectLst/>
            </a:rPr>
            <a:t>Tratamiento</a:t>
          </a:r>
          <a:endParaRPr lang="es-ES" sz="2400" b="1" kern="1200" dirty="0">
            <a:solidFill>
              <a:schemeClr val="accent1"/>
            </a:solidFill>
            <a:effectLst/>
          </a:endParaRPr>
        </a:p>
      </dsp:txBody>
      <dsp:txXfrm>
        <a:off x="3893581" y="2293318"/>
        <a:ext cx="1653710" cy="1008002"/>
      </dsp:txXfrm>
    </dsp:sp>
    <dsp:sp modelId="{C073DBCA-D4D7-476B-AA20-8C7B56F48C2B}">
      <dsp:nvSpPr>
        <dsp:cNvPr id="0" name=""/>
        <dsp:cNvSpPr/>
      </dsp:nvSpPr>
      <dsp:spPr>
        <a:xfrm>
          <a:off x="1589588" y="474749"/>
          <a:ext cx="4381022" cy="3451533"/>
        </a:xfrm>
        <a:prstGeom prst="pie">
          <a:avLst>
            <a:gd name="adj1" fmla="val 5400000"/>
            <a:gd name="adj2" fmla="val 10800000"/>
          </a:avLst>
        </a:prstGeom>
        <a:solidFill>
          <a:srgbClr val="ACF40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accent1"/>
              </a:solidFill>
              <a:effectLst/>
            </a:rPr>
            <a:t>Ambiente</a:t>
          </a:r>
          <a:endParaRPr lang="es-ES" sz="2400" b="1" kern="1200" dirty="0">
            <a:solidFill>
              <a:schemeClr val="accent1"/>
            </a:solidFill>
            <a:effectLst/>
          </a:endParaRPr>
        </a:p>
      </dsp:txBody>
      <dsp:txXfrm>
        <a:off x="2085061" y="2262150"/>
        <a:ext cx="1616805" cy="1027241"/>
      </dsp:txXfrm>
    </dsp:sp>
    <dsp:sp modelId="{2427EFB0-FA71-4A34-8CDB-0A52C833124F}">
      <dsp:nvSpPr>
        <dsp:cNvPr id="0" name=""/>
        <dsp:cNvSpPr/>
      </dsp:nvSpPr>
      <dsp:spPr>
        <a:xfrm>
          <a:off x="1589588" y="416741"/>
          <a:ext cx="4381022" cy="3567549"/>
        </a:xfrm>
        <a:prstGeom prst="pie">
          <a:avLst>
            <a:gd name="adj1" fmla="val 108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accent1"/>
              </a:solidFill>
              <a:effectLst/>
            </a:rPr>
            <a:t>Cepa de H. </a:t>
          </a:r>
          <a:r>
            <a:rPr lang="es-ES" sz="2400" b="1" kern="1200" dirty="0" smtClean="0">
              <a:solidFill>
                <a:schemeClr val="accent1"/>
              </a:solidFill>
              <a:effectLst/>
            </a:rPr>
            <a:t>pylori</a:t>
          </a:r>
          <a:endParaRPr lang="es-ES" sz="2400" b="1" kern="1200" dirty="0">
            <a:solidFill>
              <a:schemeClr val="accent1"/>
            </a:solidFill>
            <a:effectLst/>
          </a:endParaRPr>
        </a:p>
      </dsp:txBody>
      <dsp:txXfrm>
        <a:off x="2085061" y="1075039"/>
        <a:ext cx="1616805" cy="106177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A679FB-B73B-4F8D-A3EB-7C58A571BA4F}">
      <dsp:nvSpPr>
        <dsp:cNvPr id="0" name=""/>
        <dsp:cNvSpPr/>
      </dsp:nvSpPr>
      <dsp:spPr>
        <a:xfrm rot="20695331">
          <a:off x="13893" y="2006091"/>
          <a:ext cx="4499812" cy="515296"/>
        </a:xfrm>
        <a:prstGeom prst="mathMinus">
          <a:avLst/>
        </a:prstGeom>
        <a:solidFill>
          <a:srgbClr val="002060"/>
        </a:solidFill>
        <a:ln w="25400" cap="flat" cmpd="sng" algn="ctr">
          <a:solidFill>
            <a:schemeClr val="tx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8072D7-1C96-40CB-8FD3-CC772942F811}">
      <dsp:nvSpPr>
        <dsp:cNvPr id="0" name=""/>
        <dsp:cNvSpPr/>
      </dsp:nvSpPr>
      <dsp:spPr>
        <a:xfrm>
          <a:off x="720126" y="621494"/>
          <a:ext cx="1004651" cy="957770"/>
        </a:xfrm>
        <a:prstGeom prst="down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8C513C-0479-4230-92ED-3F8063BAC711}">
      <dsp:nvSpPr>
        <dsp:cNvPr id="0" name=""/>
        <dsp:cNvSpPr/>
      </dsp:nvSpPr>
      <dsp:spPr>
        <a:xfrm>
          <a:off x="2215640" y="0"/>
          <a:ext cx="1816806" cy="1848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err="1" smtClean="0">
              <a:solidFill>
                <a:schemeClr val="accent1"/>
              </a:solidFill>
            </a:rPr>
            <a:t>Amoxiclina</a:t>
          </a:r>
          <a:r>
            <a:rPr lang="es-ES" sz="2400" b="1" kern="1200" dirty="0" smtClean="0">
              <a:solidFill>
                <a:schemeClr val="accent1"/>
              </a:solidFill>
            </a:rPr>
            <a:t> y Tetraciclina </a:t>
          </a:r>
        </a:p>
      </dsp:txBody>
      <dsp:txXfrm>
        <a:off x="2215640" y="0"/>
        <a:ext cx="1816806" cy="1848638"/>
      </dsp:txXfrm>
    </dsp:sp>
    <dsp:sp modelId="{6220842A-9176-4012-B1AB-920FE99B0E55}">
      <dsp:nvSpPr>
        <dsp:cNvPr id="0" name=""/>
        <dsp:cNvSpPr/>
      </dsp:nvSpPr>
      <dsp:spPr>
        <a:xfrm>
          <a:off x="2626008" y="2420836"/>
          <a:ext cx="1358280" cy="1760608"/>
        </a:xfrm>
        <a:prstGeom prst="upArrow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18ED4E-FB31-4D03-835F-B123FBA31816}">
      <dsp:nvSpPr>
        <dsp:cNvPr id="0" name=""/>
        <dsp:cNvSpPr/>
      </dsp:nvSpPr>
      <dsp:spPr>
        <a:xfrm>
          <a:off x="216020" y="2552882"/>
          <a:ext cx="2375070" cy="1848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err="1" smtClean="0">
              <a:solidFill>
                <a:srgbClr val="C00000"/>
              </a:solidFill>
            </a:rPr>
            <a:t>Claritromicina</a:t>
          </a:r>
          <a:endParaRPr lang="es-ES" sz="2400" b="1" kern="1200" dirty="0" smtClean="0">
            <a:solidFill>
              <a:srgbClr val="C00000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err="1" smtClean="0">
              <a:solidFill>
                <a:srgbClr val="C00000"/>
              </a:solidFill>
            </a:rPr>
            <a:t>Metronidazol</a:t>
          </a:r>
          <a:endParaRPr lang="es-ES" sz="2400" b="1" kern="1200" dirty="0" smtClean="0">
            <a:solidFill>
              <a:srgbClr val="C00000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err="1" smtClean="0">
              <a:solidFill>
                <a:srgbClr val="C00000"/>
              </a:solidFill>
            </a:rPr>
            <a:t>Levofloxacino</a:t>
          </a:r>
          <a:endParaRPr lang="es-ES" sz="2400" b="1" kern="1200" dirty="0">
            <a:solidFill>
              <a:srgbClr val="C00000"/>
            </a:solidFill>
          </a:endParaRPr>
        </a:p>
      </dsp:txBody>
      <dsp:txXfrm>
        <a:off x="216020" y="2552882"/>
        <a:ext cx="2375070" cy="18486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0A2A4-2A83-4A04-832B-0A66BC9AF405}">
      <dsp:nvSpPr>
        <dsp:cNvPr id="0" name=""/>
        <dsp:cNvSpPr/>
      </dsp:nvSpPr>
      <dsp:spPr>
        <a:xfrm>
          <a:off x="0" y="1368124"/>
          <a:ext cx="5688012" cy="25917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A todo paciente con diagnóstico de infección por </a:t>
          </a:r>
          <a:r>
            <a:rPr lang="es-ES" sz="3200" kern="1200" dirty="0" smtClean="0"/>
            <a:t>Hp </a:t>
          </a:r>
          <a:r>
            <a:rPr lang="es-ES" sz="3200" kern="1200" dirty="0" smtClean="0"/>
            <a:t>se recomienda ofrecer tratamiento </a:t>
          </a:r>
          <a:r>
            <a:rPr lang="es-ES" sz="3200" kern="1200" dirty="0" err="1" smtClean="0"/>
            <a:t>erradicador</a:t>
          </a:r>
          <a:r>
            <a:rPr lang="es-ES" sz="3200" kern="1200" dirty="0" smtClean="0"/>
            <a:t>.</a:t>
          </a:r>
          <a:endParaRPr lang="es-ES" sz="2400" kern="1200" dirty="0"/>
        </a:p>
      </dsp:txBody>
      <dsp:txXfrm>
        <a:off x="0" y="1368124"/>
        <a:ext cx="5688012" cy="25917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DC3C21-8CB8-4F1A-852E-1D029D1B49DE}">
      <dsp:nvSpPr>
        <dsp:cNvPr id="0" name=""/>
        <dsp:cNvSpPr/>
      </dsp:nvSpPr>
      <dsp:spPr>
        <a:xfrm rot="5400000">
          <a:off x="-192319" y="218245"/>
          <a:ext cx="1282127" cy="89748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500" b="1" kern="1200" dirty="0">
            <a:solidFill>
              <a:schemeClr val="accent1"/>
            </a:solidFill>
          </a:endParaRPr>
        </a:p>
      </dsp:txBody>
      <dsp:txXfrm rot="-5400000">
        <a:off x="1" y="474671"/>
        <a:ext cx="897489" cy="384638"/>
      </dsp:txXfrm>
    </dsp:sp>
    <dsp:sp modelId="{7A51471F-633D-449A-81CE-9D744D29B0A9}">
      <dsp:nvSpPr>
        <dsp:cNvPr id="0" name=""/>
        <dsp:cNvSpPr/>
      </dsp:nvSpPr>
      <dsp:spPr>
        <a:xfrm rot="5400000">
          <a:off x="2684547" y="-1761131"/>
          <a:ext cx="833382" cy="44074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>
              <a:solidFill>
                <a:schemeClr val="accent1"/>
              </a:solidFill>
            </a:rPr>
            <a:t>Pacientes con Linfoma MALT gástrico de bajo grado </a:t>
          </a:r>
          <a:r>
            <a:rPr lang="es-ES" sz="1800" b="0" kern="1200" dirty="0" smtClean="0">
              <a:solidFill>
                <a:schemeClr val="accent1"/>
              </a:solidFill>
            </a:rPr>
            <a:t>se recomienda test y tratamiento </a:t>
          </a:r>
          <a:r>
            <a:rPr lang="es-ES" sz="1800" b="0" kern="1200" dirty="0" err="1" smtClean="0">
              <a:solidFill>
                <a:schemeClr val="accent1"/>
              </a:solidFill>
            </a:rPr>
            <a:t>erradicador</a:t>
          </a:r>
          <a:r>
            <a:rPr lang="es-ES" sz="1800" b="0" kern="1200" dirty="0" smtClean="0">
              <a:solidFill>
                <a:schemeClr val="accent1"/>
              </a:solidFill>
            </a:rPr>
            <a:t>.</a:t>
          </a:r>
          <a:endParaRPr lang="es-ES" sz="1800" b="0" kern="1200" dirty="0">
            <a:solidFill>
              <a:schemeClr val="accent1"/>
            </a:solidFill>
          </a:endParaRPr>
        </a:p>
      </dsp:txBody>
      <dsp:txXfrm rot="-5400000">
        <a:off x="897489" y="66609"/>
        <a:ext cx="4366816" cy="752018"/>
      </dsp:txXfrm>
    </dsp:sp>
    <dsp:sp modelId="{1BE48D93-D88E-4C7E-A4CD-2630F1C7F7B4}">
      <dsp:nvSpPr>
        <dsp:cNvPr id="0" name=""/>
        <dsp:cNvSpPr/>
      </dsp:nvSpPr>
      <dsp:spPr>
        <a:xfrm rot="5400000">
          <a:off x="-192319" y="1362141"/>
          <a:ext cx="1282127" cy="89748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500" b="1" kern="1200" dirty="0">
            <a:solidFill>
              <a:schemeClr val="accent1"/>
            </a:solidFill>
          </a:endParaRPr>
        </a:p>
      </dsp:txBody>
      <dsp:txXfrm rot="-5400000">
        <a:off x="1" y="1618567"/>
        <a:ext cx="897489" cy="384638"/>
      </dsp:txXfrm>
    </dsp:sp>
    <dsp:sp modelId="{4629B27A-53F2-4FF6-8BC1-E4278172BE5A}">
      <dsp:nvSpPr>
        <dsp:cNvPr id="0" name=""/>
        <dsp:cNvSpPr/>
      </dsp:nvSpPr>
      <dsp:spPr>
        <a:xfrm rot="5400000">
          <a:off x="2684547" y="-617235"/>
          <a:ext cx="833382" cy="44074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smtClean="0">
              <a:solidFill>
                <a:schemeClr val="accent1"/>
              </a:solidFill>
            </a:rPr>
            <a:t>Pacientes con resección quirúrgica o endoscópica de cáncer </a:t>
          </a:r>
          <a:r>
            <a:rPr lang="es-ES" sz="1800" b="0" kern="1200" smtClean="0">
              <a:solidFill>
                <a:schemeClr val="accent1"/>
              </a:solidFill>
            </a:rPr>
            <a:t>gástrico se recomienda test y tratamiento.</a:t>
          </a:r>
          <a:endParaRPr lang="es-ES" sz="1800" b="0" kern="1200" dirty="0">
            <a:solidFill>
              <a:schemeClr val="accent1"/>
            </a:solidFill>
          </a:endParaRPr>
        </a:p>
      </dsp:txBody>
      <dsp:txXfrm rot="-5400000">
        <a:off x="897489" y="1210505"/>
        <a:ext cx="4366816" cy="752018"/>
      </dsp:txXfrm>
    </dsp:sp>
    <dsp:sp modelId="{F3A08146-A7CC-4D68-8461-5192E9E0494B}">
      <dsp:nvSpPr>
        <dsp:cNvPr id="0" name=""/>
        <dsp:cNvSpPr/>
      </dsp:nvSpPr>
      <dsp:spPr>
        <a:xfrm rot="5400000">
          <a:off x="-192319" y="2506037"/>
          <a:ext cx="1282127" cy="89748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500" b="1" kern="1200" dirty="0">
            <a:solidFill>
              <a:schemeClr val="accent1"/>
            </a:solidFill>
          </a:endParaRPr>
        </a:p>
      </dsp:txBody>
      <dsp:txXfrm rot="-5400000">
        <a:off x="1" y="2762463"/>
        <a:ext cx="897489" cy="384638"/>
      </dsp:txXfrm>
    </dsp:sp>
    <dsp:sp modelId="{5A525949-7321-46F5-87E3-955919F6B68F}">
      <dsp:nvSpPr>
        <dsp:cNvPr id="0" name=""/>
        <dsp:cNvSpPr/>
      </dsp:nvSpPr>
      <dsp:spPr>
        <a:xfrm rot="5400000">
          <a:off x="2684547" y="526660"/>
          <a:ext cx="833382" cy="44074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smtClean="0">
              <a:solidFill>
                <a:schemeClr val="accent1"/>
              </a:solidFill>
            </a:rPr>
            <a:t>En familiares de primer grado de pacientes con cáncer gástrico </a:t>
          </a:r>
          <a:r>
            <a:rPr lang="es-ES" sz="1800" b="0" kern="1200" smtClean="0">
              <a:solidFill>
                <a:schemeClr val="accent1"/>
              </a:solidFill>
            </a:rPr>
            <a:t>se recomienda test y tratamiento.</a:t>
          </a:r>
          <a:endParaRPr lang="es-ES" sz="1800" b="0" kern="1200" dirty="0">
            <a:solidFill>
              <a:schemeClr val="accent1"/>
            </a:solidFill>
          </a:endParaRPr>
        </a:p>
      </dsp:txBody>
      <dsp:txXfrm rot="-5400000">
        <a:off x="897489" y="2354400"/>
        <a:ext cx="4366816" cy="752018"/>
      </dsp:txXfrm>
    </dsp:sp>
    <dsp:sp modelId="{A0D8B0F7-4495-4D93-95C2-56C706EEAF74}">
      <dsp:nvSpPr>
        <dsp:cNvPr id="0" name=""/>
        <dsp:cNvSpPr/>
      </dsp:nvSpPr>
      <dsp:spPr>
        <a:xfrm rot="5400000">
          <a:off x="-192319" y="3852816"/>
          <a:ext cx="1282127" cy="89748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500" b="1" kern="1200" dirty="0">
            <a:solidFill>
              <a:schemeClr val="accent1"/>
            </a:solidFill>
          </a:endParaRPr>
        </a:p>
      </dsp:txBody>
      <dsp:txXfrm rot="-5400000">
        <a:off x="1" y="4109242"/>
        <a:ext cx="897489" cy="384638"/>
      </dsp:txXfrm>
    </dsp:sp>
    <dsp:sp modelId="{D927AB59-15C8-4F7F-B2A2-434D652C046E}">
      <dsp:nvSpPr>
        <dsp:cNvPr id="0" name=""/>
        <dsp:cNvSpPr/>
      </dsp:nvSpPr>
      <dsp:spPr>
        <a:xfrm rot="5400000">
          <a:off x="2481664" y="1873439"/>
          <a:ext cx="1239148" cy="44074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smtClean="0">
              <a:solidFill>
                <a:schemeClr val="accent1"/>
              </a:solidFill>
            </a:rPr>
            <a:t>Pacientes con atrofia de mucosa gástrica o metaplasia intestinal asociada a infección por HP </a:t>
          </a:r>
          <a:r>
            <a:rPr lang="es-ES" sz="1800" b="0" kern="1200" smtClean="0">
              <a:solidFill>
                <a:schemeClr val="accent1"/>
              </a:solidFill>
            </a:rPr>
            <a:t>se recomienda tratamiento erradicador.</a:t>
          </a:r>
          <a:endParaRPr lang="es-ES" sz="1800" b="0" kern="1200" dirty="0">
            <a:solidFill>
              <a:schemeClr val="accent1"/>
            </a:solidFill>
          </a:endParaRPr>
        </a:p>
      </dsp:txBody>
      <dsp:txXfrm rot="-5400000">
        <a:off x="897489" y="3518104"/>
        <a:ext cx="4347008" cy="11181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DC3C21-8CB8-4F1A-852E-1D029D1B49DE}">
      <dsp:nvSpPr>
        <dsp:cNvPr id="0" name=""/>
        <dsp:cNvSpPr/>
      </dsp:nvSpPr>
      <dsp:spPr>
        <a:xfrm rot="5400000">
          <a:off x="-175927" y="280532"/>
          <a:ext cx="1172851" cy="82099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b="1" kern="1200" dirty="0">
            <a:solidFill>
              <a:schemeClr val="accent1"/>
            </a:solidFill>
          </a:endParaRPr>
        </a:p>
      </dsp:txBody>
      <dsp:txXfrm rot="-5400000">
        <a:off x="2" y="515102"/>
        <a:ext cx="820995" cy="351856"/>
      </dsp:txXfrm>
    </dsp:sp>
    <dsp:sp modelId="{7A51471F-633D-449A-81CE-9D744D29B0A9}">
      <dsp:nvSpPr>
        <dsp:cNvPr id="0" name=""/>
        <dsp:cNvSpPr/>
      </dsp:nvSpPr>
      <dsp:spPr>
        <a:xfrm rot="5400000">
          <a:off x="2849847" y="-1924246"/>
          <a:ext cx="762353" cy="48200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>
              <a:solidFill>
                <a:schemeClr val="accent1"/>
              </a:solidFill>
            </a:rPr>
            <a:t>Úlcera péptica </a:t>
          </a:r>
          <a:r>
            <a:rPr lang="es-ES" sz="1800" b="0" kern="1200" dirty="0" smtClean="0">
              <a:solidFill>
                <a:schemeClr val="accent1"/>
              </a:solidFill>
            </a:rPr>
            <a:t>e infección por H. pylori</a:t>
          </a:r>
          <a:endParaRPr lang="es-ES" sz="1800" b="0" kern="1200" dirty="0">
            <a:solidFill>
              <a:schemeClr val="accent1"/>
            </a:solidFill>
          </a:endParaRPr>
        </a:p>
      </dsp:txBody>
      <dsp:txXfrm rot="-5400000">
        <a:off x="820996" y="141820"/>
        <a:ext cx="4782841" cy="687923"/>
      </dsp:txXfrm>
    </dsp:sp>
    <dsp:sp modelId="{1BE48D93-D88E-4C7E-A4CD-2630F1C7F7B4}">
      <dsp:nvSpPr>
        <dsp:cNvPr id="0" name=""/>
        <dsp:cNvSpPr/>
      </dsp:nvSpPr>
      <dsp:spPr>
        <a:xfrm rot="5400000">
          <a:off x="-175927" y="1635473"/>
          <a:ext cx="1172851" cy="82099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b="1" kern="1200" dirty="0">
            <a:solidFill>
              <a:schemeClr val="accent1"/>
            </a:solidFill>
          </a:endParaRPr>
        </a:p>
      </dsp:txBody>
      <dsp:txXfrm rot="-5400000">
        <a:off x="2" y="1870043"/>
        <a:ext cx="820995" cy="351856"/>
      </dsp:txXfrm>
    </dsp:sp>
    <dsp:sp modelId="{4629B27A-53F2-4FF6-8BC1-E4278172BE5A}">
      <dsp:nvSpPr>
        <dsp:cNvPr id="0" name=""/>
        <dsp:cNvSpPr/>
      </dsp:nvSpPr>
      <dsp:spPr>
        <a:xfrm rot="5400000">
          <a:off x="2543114" y="-569305"/>
          <a:ext cx="1375818" cy="48200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>
              <a:solidFill>
                <a:schemeClr val="accent1"/>
              </a:solidFill>
            </a:rPr>
            <a:t>Dispepsia no investigada menores de 55 años sin signos de alarma </a:t>
          </a:r>
          <a:r>
            <a:rPr lang="es-ES" sz="1800" b="0" kern="1200" dirty="0" smtClean="0">
              <a:solidFill>
                <a:schemeClr val="accent1"/>
              </a:solidFill>
            </a:rPr>
            <a:t>se recomienda test and </a:t>
          </a:r>
          <a:r>
            <a:rPr lang="es-ES" sz="1800" b="0" kern="1200" dirty="0" err="1" smtClean="0">
              <a:solidFill>
                <a:schemeClr val="accent1"/>
              </a:solidFill>
            </a:rPr>
            <a:t>treat</a:t>
          </a:r>
          <a:r>
            <a:rPr lang="es-ES" sz="1800" b="0" kern="1200" dirty="0" smtClean="0">
              <a:solidFill>
                <a:schemeClr val="accent1"/>
              </a:solidFill>
            </a:rPr>
            <a:t> como primera opción antes que tratamiento </a:t>
          </a:r>
          <a:r>
            <a:rPr lang="es-ES" sz="1800" b="0" kern="1200" dirty="0" err="1" smtClean="0">
              <a:solidFill>
                <a:schemeClr val="accent1"/>
              </a:solidFill>
            </a:rPr>
            <a:t>antisecretor</a:t>
          </a:r>
          <a:r>
            <a:rPr lang="es-ES" sz="1800" b="0" kern="1200" dirty="0" smtClean="0">
              <a:solidFill>
                <a:schemeClr val="accent1"/>
              </a:solidFill>
            </a:rPr>
            <a:t> empírico o endoscopia.</a:t>
          </a:r>
          <a:endParaRPr lang="es-ES" sz="1800" b="0" kern="1200" dirty="0">
            <a:solidFill>
              <a:schemeClr val="accent1"/>
            </a:solidFill>
          </a:endParaRPr>
        </a:p>
      </dsp:txBody>
      <dsp:txXfrm rot="-5400000">
        <a:off x="820995" y="1219976"/>
        <a:ext cx="4752894" cy="1241494"/>
      </dsp:txXfrm>
    </dsp:sp>
    <dsp:sp modelId="{F3A08146-A7CC-4D68-8461-5192E9E0494B}">
      <dsp:nvSpPr>
        <dsp:cNvPr id="0" name=""/>
        <dsp:cNvSpPr/>
      </dsp:nvSpPr>
      <dsp:spPr>
        <a:xfrm rot="5400000">
          <a:off x="-175927" y="2683680"/>
          <a:ext cx="1172851" cy="82099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b="1" kern="1200" dirty="0">
            <a:solidFill>
              <a:schemeClr val="accent1"/>
            </a:solidFill>
          </a:endParaRPr>
        </a:p>
      </dsp:txBody>
      <dsp:txXfrm rot="-5400000">
        <a:off x="2" y="2918250"/>
        <a:ext cx="820995" cy="351856"/>
      </dsp:txXfrm>
    </dsp:sp>
    <dsp:sp modelId="{5A525949-7321-46F5-87E3-955919F6B68F}">
      <dsp:nvSpPr>
        <dsp:cNvPr id="0" name=""/>
        <dsp:cNvSpPr/>
      </dsp:nvSpPr>
      <dsp:spPr>
        <a:xfrm rot="5400000">
          <a:off x="2849847" y="478901"/>
          <a:ext cx="762353" cy="48200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smtClean="0">
              <a:solidFill>
                <a:schemeClr val="accent1"/>
              </a:solidFill>
            </a:rPr>
            <a:t>Dispepsia funcional e infección por H. pylori.</a:t>
          </a:r>
          <a:endParaRPr lang="es-ES" sz="1800" b="1" kern="1200" dirty="0">
            <a:solidFill>
              <a:schemeClr val="accent1"/>
            </a:solidFill>
          </a:endParaRPr>
        </a:p>
      </dsp:txBody>
      <dsp:txXfrm rot="-5400000">
        <a:off x="820996" y="2544968"/>
        <a:ext cx="4782841" cy="687923"/>
      </dsp:txXfrm>
    </dsp:sp>
    <dsp:sp modelId="{A0D8B0F7-4495-4D93-95C2-56C706EEAF74}">
      <dsp:nvSpPr>
        <dsp:cNvPr id="0" name=""/>
        <dsp:cNvSpPr/>
      </dsp:nvSpPr>
      <dsp:spPr>
        <a:xfrm rot="5400000">
          <a:off x="-175927" y="3939031"/>
          <a:ext cx="1172851" cy="82099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b="1" kern="1200" dirty="0">
            <a:solidFill>
              <a:schemeClr val="accent1"/>
            </a:solidFill>
          </a:endParaRPr>
        </a:p>
      </dsp:txBody>
      <dsp:txXfrm rot="-5400000">
        <a:off x="2" y="4173601"/>
        <a:ext cx="820995" cy="351856"/>
      </dsp:txXfrm>
    </dsp:sp>
    <dsp:sp modelId="{D927AB59-15C8-4F7F-B2A2-434D652C046E}">
      <dsp:nvSpPr>
        <dsp:cNvPr id="0" name=""/>
        <dsp:cNvSpPr/>
      </dsp:nvSpPr>
      <dsp:spPr>
        <a:xfrm rot="5400000">
          <a:off x="2642704" y="1734252"/>
          <a:ext cx="1176638" cy="48200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smtClean="0">
              <a:solidFill>
                <a:schemeClr val="accent1"/>
              </a:solidFill>
            </a:rPr>
            <a:t>Pacientes que van a requerir AINE o AAS de forma crónica </a:t>
          </a:r>
          <a:r>
            <a:rPr lang="es-ES" sz="1800" b="0" kern="1200" smtClean="0">
              <a:solidFill>
                <a:schemeClr val="accent1"/>
              </a:solidFill>
            </a:rPr>
            <a:t>no se recomienda test ni tratamiento de HP. En pacientes con antecedentes de úlcera péptica se recomienda test y tratamiento.</a:t>
          </a:r>
          <a:endParaRPr lang="es-ES" sz="1800" b="0" kern="1200" dirty="0">
            <a:solidFill>
              <a:schemeClr val="accent1"/>
            </a:solidFill>
          </a:endParaRPr>
        </a:p>
      </dsp:txBody>
      <dsp:txXfrm rot="-5400000">
        <a:off x="820996" y="3613400"/>
        <a:ext cx="4762617" cy="10617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E48D93-D88E-4C7E-A4CD-2630F1C7F7B4}">
      <dsp:nvSpPr>
        <dsp:cNvPr id="0" name=""/>
        <dsp:cNvSpPr/>
      </dsp:nvSpPr>
      <dsp:spPr>
        <a:xfrm rot="5400000">
          <a:off x="-236966" y="238885"/>
          <a:ext cx="1579776" cy="110584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sí</a:t>
          </a:r>
          <a:endParaRPr lang="es-ES" sz="2000" kern="1200" dirty="0"/>
        </a:p>
      </dsp:txBody>
      <dsp:txXfrm rot="-5400000">
        <a:off x="1" y="554841"/>
        <a:ext cx="1105843" cy="473933"/>
      </dsp:txXfrm>
    </dsp:sp>
    <dsp:sp modelId="{4629B27A-53F2-4FF6-8BC1-E4278172BE5A}">
      <dsp:nvSpPr>
        <dsp:cNvPr id="0" name=""/>
        <dsp:cNvSpPr/>
      </dsp:nvSpPr>
      <dsp:spPr>
        <a:xfrm rot="5400000">
          <a:off x="2698437" y="-1590675"/>
          <a:ext cx="1026854" cy="42120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Pacientes con </a:t>
          </a:r>
          <a:r>
            <a:rPr lang="es-ES" sz="2000" b="1" kern="1200" dirty="0" smtClean="0"/>
            <a:t>anemia </a:t>
          </a:r>
          <a:r>
            <a:rPr lang="es-ES" sz="2000" b="1" kern="1200" dirty="0" err="1" smtClean="0"/>
            <a:t>ferropénica</a:t>
          </a:r>
          <a:r>
            <a:rPr lang="es-ES" sz="2000" b="1" kern="1200" dirty="0" smtClean="0"/>
            <a:t> </a:t>
          </a:r>
          <a:r>
            <a:rPr lang="es-ES" sz="2000" kern="1200" dirty="0" smtClean="0"/>
            <a:t>de causa no aclarada se recomienda test y tratamiento.</a:t>
          </a:r>
          <a:endParaRPr lang="es-ES" sz="2000" kern="1200" dirty="0"/>
        </a:p>
      </dsp:txBody>
      <dsp:txXfrm rot="-5400000">
        <a:off x="1105844" y="52045"/>
        <a:ext cx="4161915" cy="926600"/>
      </dsp:txXfrm>
    </dsp:sp>
    <dsp:sp modelId="{F3A08146-A7CC-4D68-8461-5192E9E0494B}">
      <dsp:nvSpPr>
        <dsp:cNvPr id="0" name=""/>
        <dsp:cNvSpPr/>
      </dsp:nvSpPr>
      <dsp:spPr>
        <a:xfrm rot="5400000">
          <a:off x="-236966" y="1624321"/>
          <a:ext cx="1579776" cy="110584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sí</a:t>
          </a:r>
          <a:endParaRPr lang="es-ES" sz="2000" kern="1200" dirty="0"/>
        </a:p>
      </dsp:txBody>
      <dsp:txXfrm rot="-5400000">
        <a:off x="1" y="1940277"/>
        <a:ext cx="1105843" cy="473933"/>
      </dsp:txXfrm>
    </dsp:sp>
    <dsp:sp modelId="{5A525949-7321-46F5-87E3-955919F6B68F}">
      <dsp:nvSpPr>
        <dsp:cNvPr id="0" name=""/>
        <dsp:cNvSpPr/>
      </dsp:nvSpPr>
      <dsp:spPr>
        <a:xfrm rot="5400000">
          <a:off x="2698437" y="-205239"/>
          <a:ext cx="1026854" cy="42120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Pacientes con </a:t>
          </a:r>
          <a:r>
            <a:rPr lang="es-ES" sz="2000" b="1" kern="1200" dirty="0" smtClean="0"/>
            <a:t>púrpura </a:t>
          </a:r>
          <a:r>
            <a:rPr lang="es-ES" sz="2000" b="1" kern="1200" dirty="0" err="1" smtClean="0"/>
            <a:t>trombocitopénica</a:t>
          </a:r>
          <a:r>
            <a:rPr lang="es-ES" sz="2000" b="1" kern="1200" dirty="0" smtClean="0"/>
            <a:t> idiopática</a:t>
          </a:r>
          <a:r>
            <a:rPr lang="es-ES" sz="2000" kern="1200" dirty="0" smtClean="0"/>
            <a:t> se recomienda test  y tratamiento.</a:t>
          </a:r>
          <a:endParaRPr lang="es-ES" sz="2000" kern="1200" dirty="0"/>
        </a:p>
      </dsp:txBody>
      <dsp:txXfrm rot="-5400000">
        <a:off x="1105844" y="1437481"/>
        <a:ext cx="4161915" cy="926600"/>
      </dsp:txXfrm>
    </dsp:sp>
    <dsp:sp modelId="{6E630512-8EBC-43B9-A088-BDA77DDD3146}">
      <dsp:nvSpPr>
        <dsp:cNvPr id="0" name=""/>
        <dsp:cNvSpPr/>
      </dsp:nvSpPr>
      <dsp:spPr>
        <a:xfrm rot="5400000">
          <a:off x="-236966" y="3009757"/>
          <a:ext cx="1579776" cy="110584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sí</a:t>
          </a:r>
          <a:endParaRPr lang="es-ES" sz="2000" kern="1200" dirty="0"/>
        </a:p>
      </dsp:txBody>
      <dsp:txXfrm rot="-5400000">
        <a:off x="1" y="3325713"/>
        <a:ext cx="1105843" cy="473933"/>
      </dsp:txXfrm>
    </dsp:sp>
    <dsp:sp modelId="{1529E34D-4FF1-473B-959A-A004A9D48A20}">
      <dsp:nvSpPr>
        <dsp:cNvPr id="0" name=""/>
        <dsp:cNvSpPr/>
      </dsp:nvSpPr>
      <dsp:spPr>
        <a:xfrm rot="5400000">
          <a:off x="2698437" y="1180196"/>
          <a:ext cx="1026854" cy="42120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Pacientes con </a:t>
          </a:r>
          <a:r>
            <a:rPr lang="es-ES" sz="2000" b="1" kern="1200" dirty="0" smtClean="0"/>
            <a:t>déficit de B12 no explicable </a:t>
          </a:r>
          <a:r>
            <a:rPr lang="es-ES" sz="2000" kern="1200" dirty="0" smtClean="0"/>
            <a:t>por otras causas se recomienda test y tratamiento.</a:t>
          </a:r>
          <a:endParaRPr lang="es-ES" sz="2000" kern="1200" dirty="0"/>
        </a:p>
      </dsp:txBody>
      <dsp:txXfrm rot="-5400000">
        <a:off x="1105844" y="2822917"/>
        <a:ext cx="4161915" cy="9266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08146-A7CC-4D68-8461-5192E9E0494B}">
      <dsp:nvSpPr>
        <dsp:cNvPr id="0" name=""/>
        <dsp:cNvSpPr/>
      </dsp:nvSpPr>
      <dsp:spPr>
        <a:xfrm rot="5400000">
          <a:off x="-216539" y="244176"/>
          <a:ext cx="1443596" cy="1010517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no</a:t>
          </a:r>
          <a:endParaRPr lang="es-ES" sz="2000" kern="1200" dirty="0"/>
        </a:p>
      </dsp:txBody>
      <dsp:txXfrm rot="-5400000">
        <a:off x="1" y="532896"/>
        <a:ext cx="1010517" cy="433079"/>
      </dsp:txXfrm>
    </dsp:sp>
    <dsp:sp modelId="{5A525949-7321-46F5-87E3-955919F6B68F}">
      <dsp:nvSpPr>
        <dsp:cNvPr id="0" name=""/>
        <dsp:cNvSpPr/>
      </dsp:nvSpPr>
      <dsp:spPr>
        <a:xfrm rot="5400000">
          <a:off x="2633264" y="-1595110"/>
          <a:ext cx="938337" cy="4183831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Pacientes con </a:t>
          </a:r>
          <a:r>
            <a:rPr lang="es-ES" sz="2000" b="1" kern="1200" dirty="0" smtClean="0"/>
            <a:t>rosácea.</a:t>
          </a:r>
          <a:endParaRPr lang="es-ES" sz="2000" b="1" kern="1200" dirty="0"/>
        </a:p>
      </dsp:txBody>
      <dsp:txXfrm rot="-5400000">
        <a:off x="1010517" y="73443"/>
        <a:ext cx="4138025" cy="846725"/>
      </dsp:txXfrm>
    </dsp:sp>
    <dsp:sp modelId="{6E630512-8EBC-43B9-A088-BDA77DDD3146}">
      <dsp:nvSpPr>
        <dsp:cNvPr id="0" name=""/>
        <dsp:cNvSpPr/>
      </dsp:nvSpPr>
      <dsp:spPr>
        <a:xfrm rot="5400000">
          <a:off x="-216539" y="1508777"/>
          <a:ext cx="1443596" cy="1010517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no</a:t>
          </a:r>
          <a:endParaRPr lang="es-ES" sz="2000" kern="1200" dirty="0"/>
        </a:p>
      </dsp:txBody>
      <dsp:txXfrm rot="-5400000">
        <a:off x="1" y="1797497"/>
        <a:ext cx="1010517" cy="433079"/>
      </dsp:txXfrm>
    </dsp:sp>
    <dsp:sp modelId="{1529E34D-4FF1-473B-959A-A004A9D48A20}">
      <dsp:nvSpPr>
        <dsp:cNvPr id="0" name=""/>
        <dsp:cNvSpPr/>
      </dsp:nvSpPr>
      <dsp:spPr>
        <a:xfrm rot="5400000">
          <a:off x="2633264" y="-330508"/>
          <a:ext cx="938337" cy="4183831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Pacientes con </a:t>
          </a:r>
          <a:r>
            <a:rPr lang="es-ES" sz="2000" b="1" kern="1200" dirty="0" smtClean="0"/>
            <a:t>urticaria crónica.</a:t>
          </a:r>
          <a:endParaRPr lang="es-ES" sz="2000" b="1" kern="1200" dirty="0"/>
        </a:p>
      </dsp:txBody>
      <dsp:txXfrm rot="-5400000">
        <a:off x="1010517" y="1338045"/>
        <a:ext cx="4138025" cy="846725"/>
      </dsp:txXfrm>
    </dsp:sp>
    <dsp:sp modelId="{8E353E83-C270-4A87-BAD0-501F2BE01B90}">
      <dsp:nvSpPr>
        <dsp:cNvPr id="0" name=""/>
        <dsp:cNvSpPr/>
      </dsp:nvSpPr>
      <dsp:spPr>
        <a:xfrm rot="5400000">
          <a:off x="-216539" y="3065563"/>
          <a:ext cx="1443596" cy="1010517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no</a:t>
          </a:r>
          <a:endParaRPr lang="es-ES" sz="2000" kern="1200" dirty="0"/>
        </a:p>
      </dsp:txBody>
      <dsp:txXfrm rot="-5400000">
        <a:off x="1" y="3354283"/>
        <a:ext cx="1010517" cy="433079"/>
      </dsp:txXfrm>
    </dsp:sp>
    <dsp:sp modelId="{A3B62CB7-AB3D-4DEF-B657-582C2F2D0E3B}">
      <dsp:nvSpPr>
        <dsp:cNvPr id="0" name=""/>
        <dsp:cNvSpPr/>
      </dsp:nvSpPr>
      <dsp:spPr>
        <a:xfrm rot="5400000">
          <a:off x="2333800" y="1180101"/>
          <a:ext cx="1522706" cy="4183831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En pacientes que van a requerir </a:t>
          </a:r>
          <a:r>
            <a:rPr lang="es-ES" sz="2000" b="1" kern="1200" dirty="0" smtClean="0"/>
            <a:t>tratamiento con IBP de manera continuada </a:t>
          </a:r>
          <a:r>
            <a:rPr lang="es-ES" sz="2000" kern="1200" dirty="0" smtClean="0"/>
            <a:t>no se recomienda investigar sistemáticamente la infección por H. pylori</a:t>
          </a:r>
          <a:endParaRPr lang="es-ES" sz="2000" kern="1200" dirty="0"/>
        </a:p>
      </dsp:txBody>
      <dsp:txXfrm rot="-5400000">
        <a:off x="1003238" y="2584995"/>
        <a:ext cx="4109499" cy="13740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217FB-F45E-4975-85FA-0ECF46A30D2A}">
      <dsp:nvSpPr>
        <dsp:cNvPr id="0" name=""/>
        <dsp:cNvSpPr/>
      </dsp:nvSpPr>
      <dsp:spPr>
        <a:xfrm rot="10800000">
          <a:off x="449800" y="149837"/>
          <a:ext cx="2809800" cy="82548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163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Infección</a:t>
          </a:r>
          <a:endParaRPr lang="es-ES" sz="1600" b="1" kern="1200" dirty="0"/>
        </a:p>
      </dsp:txBody>
      <dsp:txXfrm rot="10800000">
        <a:off x="656170" y="149837"/>
        <a:ext cx="2603430" cy="825482"/>
      </dsp:txXfrm>
    </dsp:sp>
    <dsp:sp modelId="{7C20B8E8-9C1D-4A2C-BF84-4BE095DFEDB4}">
      <dsp:nvSpPr>
        <dsp:cNvPr id="0" name=""/>
        <dsp:cNvSpPr/>
      </dsp:nvSpPr>
      <dsp:spPr>
        <a:xfrm>
          <a:off x="156326" y="0"/>
          <a:ext cx="1125157" cy="112515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217FB-F45E-4975-85FA-0ECF46A30D2A}">
      <dsp:nvSpPr>
        <dsp:cNvPr id="0" name=""/>
        <dsp:cNvSpPr/>
      </dsp:nvSpPr>
      <dsp:spPr>
        <a:xfrm rot="10800000">
          <a:off x="449800" y="149837"/>
          <a:ext cx="2809800" cy="82548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163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Gastritis crónica no atrófica</a:t>
          </a:r>
          <a:endParaRPr lang="es-ES" sz="1600" b="1" kern="1200" dirty="0"/>
        </a:p>
      </dsp:txBody>
      <dsp:txXfrm rot="10800000">
        <a:off x="656170" y="149837"/>
        <a:ext cx="2603430" cy="825482"/>
      </dsp:txXfrm>
    </dsp:sp>
    <dsp:sp modelId="{7C20B8E8-9C1D-4A2C-BF84-4BE095DFEDB4}">
      <dsp:nvSpPr>
        <dsp:cNvPr id="0" name=""/>
        <dsp:cNvSpPr/>
      </dsp:nvSpPr>
      <dsp:spPr>
        <a:xfrm>
          <a:off x="163257" y="0"/>
          <a:ext cx="1125157" cy="112515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217FB-F45E-4975-85FA-0ECF46A30D2A}">
      <dsp:nvSpPr>
        <dsp:cNvPr id="0" name=""/>
        <dsp:cNvSpPr/>
      </dsp:nvSpPr>
      <dsp:spPr>
        <a:xfrm rot="10800000">
          <a:off x="773826" y="149837"/>
          <a:ext cx="2377766" cy="82548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163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Gastritis crónica </a:t>
          </a:r>
          <a:r>
            <a:rPr lang="es-ES" sz="1600" b="1" kern="1200" dirty="0" err="1" smtClean="0"/>
            <a:t>atrofica</a:t>
          </a:r>
          <a:endParaRPr lang="es-ES" sz="1600" b="1" kern="1200" dirty="0"/>
        </a:p>
      </dsp:txBody>
      <dsp:txXfrm rot="10800000">
        <a:off x="980196" y="149837"/>
        <a:ext cx="2171396" cy="825482"/>
      </dsp:txXfrm>
    </dsp:sp>
    <dsp:sp modelId="{7C20B8E8-9C1D-4A2C-BF84-4BE095DFEDB4}">
      <dsp:nvSpPr>
        <dsp:cNvPr id="0" name=""/>
        <dsp:cNvSpPr/>
      </dsp:nvSpPr>
      <dsp:spPr>
        <a:xfrm>
          <a:off x="264335" y="0"/>
          <a:ext cx="1125157" cy="112515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#7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A477A-B921-47CF-9400-8560EC40542A}" type="datetimeFigureOut">
              <a:rPr lang="es-ES" smtClean="0"/>
              <a:pPr/>
              <a:t>08/03/2017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13448-57F7-4C78-BE20-4D182A6E8A8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3037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13448-57F7-4C78-BE20-4D182A6E8A8A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1216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13448-57F7-4C78-BE20-4D182A6E8A8A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2691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93595-23E8-4969-A6F0-A7D57D88E73E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6231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13448-57F7-4C78-BE20-4D182A6E8A8A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6545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13448-57F7-4C78-BE20-4D182A6E8A8A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8021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13448-57F7-4C78-BE20-4D182A6E8A8A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5506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9E8AA-65DD-4F24-8BC1-D343C9054015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11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13448-57F7-4C78-BE20-4D182A6E8A8A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19941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13448-57F7-4C78-BE20-4D182A6E8A8A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18395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13448-57F7-4C78-BE20-4D182A6E8A8A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78325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13448-57F7-4C78-BE20-4D182A6E8A8A}" type="slidenum">
              <a:rPr lang="es-ES" smtClean="0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5506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13448-57F7-4C78-BE20-4D182A6E8A8A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4076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13448-57F7-4C78-BE20-4D182A6E8A8A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08738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Respuesta</a:t>
            </a:r>
            <a:r>
              <a:rPr lang="es-ES" baseline="0" dirty="0" smtClean="0"/>
              <a:t> 2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13448-57F7-4C78-BE20-4D182A6E8A8A}" type="slidenum">
              <a:rPr lang="es-ES" smtClean="0"/>
              <a:pPr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67669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† Existe una nueva formulación con todos los antibióticos incluidos en una única cápsula.</a:t>
            </a:r>
          </a:p>
          <a:p>
            <a:r>
              <a:rPr lang="es-ES" dirty="0" smtClean="0"/>
              <a:t># La tetraciclina clorhidrato/</a:t>
            </a:r>
            <a:r>
              <a:rPr lang="es-ES" dirty="0" err="1" smtClean="0"/>
              <a:t>hidrocloruro</a:t>
            </a:r>
            <a:r>
              <a:rPr lang="es-ES" dirty="0" smtClean="0"/>
              <a:t> por separado no está comercializada en </a:t>
            </a:r>
            <a:r>
              <a:rPr lang="es-ES" dirty="0" err="1" smtClean="0"/>
              <a:t>Espa˜na</a:t>
            </a:r>
            <a:r>
              <a:rPr lang="es-ES" dirty="0" smtClean="0"/>
              <a:t>; se puede emplear en su lugar doxiciclina</a:t>
            </a:r>
          </a:p>
          <a:p>
            <a:r>
              <a:rPr lang="es-ES" dirty="0" smtClean="0"/>
              <a:t>(100 mg/12 h), aunque la experiencia es mucho más limitada y existen dudas sobre su equivalencia terapéutica.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13448-57F7-4C78-BE20-4D182A6E8A8A}" type="slidenum">
              <a:rPr lang="es-ES" smtClean="0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26541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Respuesta</a:t>
            </a:r>
            <a:r>
              <a:rPr lang="es-ES" baseline="0" dirty="0" smtClean="0"/>
              <a:t> 2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13448-57F7-4C78-BE20-4D182A6E8A8A}" type="slidenum">
              <a:rPr lang="es-ES" smtClean="0"/>
              <a:pPr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05252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5105" indent="-2865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6315" indent="-229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4841" indent="-229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63366" indent="-229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21892" indent="-22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80418" indent="-22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38944" indent="-22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97470" indent="-22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D58D17A-007E-4762-BC70-22C049FA7CC2}" type="slidenum">
              <a:rPr lang="de-DE" altLang="de-DE" smtClean="0">
                <a:cs typeface="Arial" charset="0"/>
              </a:rPr>
              <a:pPr eaLnBrk="1" hangingPunct="1">
                <a:spcBef>
                  <a:spcPct val="0"/>
                </a:spcBef>
              </a:pPr>
              <a:t>32</a:t>
            </a:fld>
            <a:endParaRPr lang="de-DE" altLang="de-DE" smtClean="0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4634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Respuesta 2, 3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13448-57F7-4C78-BE20-4D182A6E8A8A}" type="slidenum">
              <a:rPr lang="es-ES" smtClean="0"/>
              <a:pPr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71101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Respuesta 4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13448-57F7-4C78-BE20-4D182A6E8A8A}" type="slidenum">
              <a:rPr lang="es-ES" smtClean="0"/>
              <a:pPr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49755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§ Se sugiere reevaluar cuidadosamente la necesidad de erradicar la infección.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13448-57F7-4C78-BE20-4D182A6E8A8A}" type="slidenum">
              <a:rPr lang="es-ES" smtClean="0"/>
              <a:pPr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91905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13448-57F7-4C78-BE20-4D182A6E8A8A}" type="slidenum">
              <a:rPr lang="es-ES" smtClean="0"/>
              <a:pPr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5408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Bacteria  Gram negativa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 smtClean="0"/>
              <a:t>Capacidad de adaptación a medios inhóspitos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 err="1" smtClean="0"/>
              <a:t>Microaerofila</a:t>
            </a:r>
            <a:r>
              <a:rPr lang="es-ES" b="1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 smtClean="0"/>
              <a:t>2-6 </a:t>
            </a:r>
            <a:r>
              <a:rPr lang="es-ES" b="1" baseline="0" dirty="0" smtClean="0"/>
              <a:t> flagelos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baseline="0" dirty="0" smtClean="0"/>
              <a:t>1 micra de ancho y 3 micras de largo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 smtClean="0"/>
              <a:t>Morfología en espiral en forma de sacacorchos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1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1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13448-57F7-4C78-BE20-4D182A6E8A8A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1369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13448-57F7-4C78-BE20-4D182A6E8A8A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669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13448-57F7-4C78-BE20-4D182A6E8A8A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0551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Respuesta</a:t>
            </a:r>
            <a:r>
              <a:rPr lang="es-ES" baseline="0" dirty="0" smtClean="0"/>
              <a:t> 3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13448-57F7-4C78-BE20-4D182A6E8A8A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6966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Selección activa de pacientes,</a:t>
            </a:r>
            <a:r>
              <a:rPr lang="es-ES" baseline="0" dirty="0" smtClean="0"/>
              <a:t> no </a:t>
            </a:r>
            <a:r>
              <a:rPr lang="es-ES" baseline="0" dirty="0" err="1" smtClean="0"/>
              <a:t>screening</a:t>
            </a:r>
            <a:r>
              <a:rPr lang="es-ES" baseline="0" dirty="0" smtClean="0"/>
              <a:t> poblacional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13448-57F7-4C78-BE20-4D182A6E8A8A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7795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Respuesta 1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13448-57F7-4C78-BE20-4D182A6E8A8A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9221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Respuesta 2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13448-57F7-4C78-BE20-4D182A6E8A8A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2892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portada">
    <p:bg>
      <p:bgPr>
        <a:blipFill dpi="0" rotWithShape="1">
          <a:blip r:embed="rId2" cstate="print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3789040"/>
            <a:ext cx="10534651" cy="1285884"/>
          </a:xfrm>
          <a:solidFill>
            <a:srgbClr val="FFFFFF">
              <a:alpha val="50196"/>
            </a:srgbClr>
          </a:solidFill>
        </p:spPr>
        <p:txBody>
          <a:bodyPr>
            <a:noAutofit/>
          </a:bodyPr>
          <a:lstStyle>
            <a:lvl1pPr algn="l"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5350" y="5146330"/>
            <a:ext cx="10553701" cy="914420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  <p:cxnSp>
        <p:nvCxnSpPr>
          <p:cNvPr id="12" name="11 Conector recto"/>
          <p:cNvCxnSpPr/>
          <p:nvPr userDrawn="1"/>
        </p:nvCxnSpPr>
        <p:spPr>
          <a:xfrm rot="5400000">
            <a:off x="298684" y="4417949"/>
            <a:ext cx="1116000" cy="1059"/>
          </a:xfrm>
          <a:prstGeom prst="line">
            <a:avLst/>
          </a:prstGeom>
          <a:ln w="123825" cap="rnd" cmpd="thickThin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 userDrawn="1"/>
        </p:nvCxnSpPr>
        <p:spPr>
          <a:xfrm rot="5400000">
            <a:off x="497780" y="5585923"/>
            <a:ext cx="720000" cy="1059"/>
          </a:xfrm>
          <a:prstGeom prst="line">
            <a:avLst/>
          </a:prstGeom>
          <a:ln w="123825" cap="rnd" cmpd="thickThin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568" y="6132300"/>
            <a:ext cx="2088232" cy="60906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" y="115200"/>
            <a:ext cx="5803200" cy="93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102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 AAP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graphicFrame>
        <p:nvGraphicFramePr>
          <p:cNvPr id="9" name="4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04415832"/>
              </p:ext>
            </p:extLst>
          </p:nvPr>
        </p:nvGraphicFramePr>
        <p:xfrm>
          <a:off x="1775520" y="908720"/>
          <a:ext cx="8724031" cy="4705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6760"/>
                <a:gridCol w="4877271"/>
              </a:tblGrid>
              <a:tr h="365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Clase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Principio activo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chemeClr val="tx1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 ( muy alta)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Propionato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clobetasol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0,05%</a:t>
                      </a: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II (potencia alta)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Prednicarbato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0,25%  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Mometasona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0,1%</a:t>
                      </a: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Metilprednisolona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0,1%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Betametasona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Beclometasona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Propionato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fluticasona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III (potencia intermedia)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Clobetasona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0,05%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aceponato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butirato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fluocinolona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IV (potencia baja)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acetato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4798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9D2D0-0B9D-4FE6-B6AE-2245DB3F5592}" type="datetimeFigureOut">
              <a:rPr lang="es-ES" smtClean="0"/>
              <a:pPr/>
              <a:t>08/03/2017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6C3E-EAC3-43D7-A64C-7FDE638E98E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60" y="1428737"/>
            <a:ext cx="11430080" cy="4786347"/>
          </a:xfrm>
        </p:spPr>
        <p:txBody>
          <a:bodyPr/>
          <a:lstStyle>
            <a:lvl1pPr>
              <a:buClr>
                <a:srgbClr val="0073AE"/>
              </a:buClr>
              <a:defRPr>
                <a:solidFill>
                  <a:srgbClr val="646464"/>
                </a:solidFill>
              </a:defRPr>
            </a:lvl1pPr>
            <a:lvl2pPr>
              <a:buClr>
                <a:srgbClr val="0073AE"/>
              </a:buClr>
              <a:defRPr>
                <a:solidFill>
                  <a:srgbClr val="646464"/>
                </a:solidFill>
              </a:defRPr>
            </a:lvl2pPr>
            <a:lvl3pPr>
              <a:buClr>
                <a:srgbClr val="0073AE"/>
              </a:buClr>
              <a:defRPr>
                <a:solidFill>
                  <a:srgbClr val="646464"/>
                </a:solidFill>
              </a:defRPr>
            </a:lvl3pPr>
            <a:lvl4pPr>
              <a:buClr>
                <a:srgbClr val="0073AE"/>
              </a:buClr>
              <a:defRPr>
                <a:solidFill>
                  <a:srgbClr val="646464"/>
                </a:solidFill>
              </a:defRPr>
            </a:lvl4pPr>
            <a:lvl5pPr>
              <a:buClr>
                <a:srgbClr val="0073AE"/>
              </a:buClr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597" y="6525344"/>
            <a:ext cx="719403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0F744824-31CB-45F5-B943-8E02F3687B86}" type="slidenum">
              <a:rPr lang="en-GB" smtClean="0">
                <a:solidFill>
                  <a:prstClr val="white"/>
                </a:solidFill>
              </a:rPr>
              <a:pPr/>
              <a:t>‹Nº›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0964" y="6254797"/>
            <a:ext cx="11434273" cy="230832"/>
          </a:xfrm>
        </p:spPr>
        <p:txBody>
          <a:bodyPr wrap="square" anchor="b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aseline="0"/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en-US" dirty="0" smtClean="0"/>
              <a:t>Abbreviations &amp; 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5983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os y subnivele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15675"/>
            <a:ext cx="11582400" cy="4592024"/>
          </a:xfrm>
        </p:spPr>
        <p:txBody>
          <a:bodyPr>
            <a:norm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 interactiv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63084" y="2276872"/>
            <a:ext cx="10363200" cy="3330826"/>
          </a:xfrm>
        </p:spPr>
        <p:txBody>
          <a:bodyPr anchor="t"/>
          <a:lstStyle>
            <a:lvl1pPr marL="457200" indent="-457200"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  <a:defRPr sz="2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Respuesta 1</a:t>
            </a:r>
          </a:p>
          <a:p>
            <a:pPr lvl="0"/>
            <a:r>
              <a:rPr lang="es-ES" dirty="0" smtClean="0"/>
              <a:t>Respuesta 2</a:t>
            </a:r>
          </a:p>
          <a:p>
            <a:pPr lvl="0"/>
            <a:r>
              <a:rPr lang="es-ES" dirty="0" smtClean="0"/>
              <a:t>Respuesta 3</a:t>
            </a:r>
          </a:p>
          <a:p>
            <a:pPr lvl="0"/>
            <a:r>
              <a:rPr lang="es-ES" dirty="0" smtClean="0"/>
              <a:t>Respuesta 4</a:t>
            </a:r>
          </a:p>
        </p:txBody>
      </p:sp>
      <p:sp>
        <p:nvSpPr>
          <p:cNvPr id="13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963084" y="908721"/>
            <a:ext cx="10363200" cy="1035465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Enunciado de la pregunta X</a:t>
            </a:r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Pregunta X</a:t>
            </a:r>
            <a:endParaRPr lang="es-ES" dirty="0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2 Marcador de contenido"/>
          <p:cNvSpPr>
            <a:spLocks noGrp="1"/>
          </p:cNvSpPr>
          <p:nvPr>
            <p:ph idx="10"/>
          </p:nvPr>
        </p:nvSpPr>
        <p:spPr>
          <a:xfrm>
            <a:off x="0" y="1015674"/>
            <a:ext cx="5999989" cy="4645574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5" name="2 Marcador de contenido"/>
          <p:cNvSpPr>
            <a:spLocks noGrp="1"/>
          </p:cNvSpPr>
          <p:nvPr>
            <p:ph idx="13"/>
          </p:nvPr>
        </p:nvSpPr>
        <p:spPr>
          <a:xfrm>
            <a:off x="6183808" y="1015674"/>
            <a:ext cx="5384800" cy="4645574"/>
          </a:xfrm>
        </p:spPr>
        <p:txBody>
          <a:bodyPr/>
          <a:lstStyle>
            <a:lvl1pPr marL="265113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981075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1709738" indent="-279400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332038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048000" indent="-1730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 con cabecera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908721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7" name="2 Marcador de texto"/>
          <p:cNvSpPr>
            <a:spLocks noGrp="1"/>
          </p:cNvSpPr>
          <p:nvPr>
            <p:ph type="body" idx="10"/>
          </p:nvPr>
        </p:nvSpPr>
        <p:spPr>
          <a:xfrm>
            <a:off x="6192011" y="908722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2 Marcador de contenido"/>
          <p:cNvSpPr>
            <a:spLocks noGrp="1"/>
          </p:cNvSpPr>
          <p:nvPr>
            <p:ph idx="11"/>
          </p:nvPr>
        </p:nvSpPr>
        <p:spPr>
          <a:xfrm>
            <a:off x="-43" y="1886844"/>
            <a:ext cx="6000032" cy="3774405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6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21" name="2 Marcador de contenido"/>
          <p:cNvSpPr>
            <a:spLocks noGrp="1"/>
          </p:cNvSpPr>
          <p:nvPr>
            <p:ph idx="14"/>
          </p:nvPr>
        </p:nvSpPr>
        <p:spPr>
          <a:xfrm>
            <a:off x="6192011" y="1886844"/>
            <a:ext cx="5384800" cy="3774405"/>
          </a:xfrm>
        </p:spPr>
        <p:txBody>
          <a:bodyPr/>
          <a:lstStyle>
            <a:lvl1pPr marL="265113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chemeClr val="accent1"/>
                </a:solidFill>
              </a:defRPr>
            </a:lvl1pPr>
            <a:lvl2pPr marL="981075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1709738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332038" indent="-184150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048000" indent="-173038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2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11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ierta sin estructur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5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7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enzo en blanc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6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 asimétrica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Marcador de texto"/>
          <p:cNvSpPr>
            <a:spLocks noGrp="1"/>
          </p:cNvSpPr>
          <p:nvPr>
            <p:ph type="body" idx="10"/>
          </p:nvPr>
        </p:nvSpPr>
        <p:spPr>
          <a:xfrm>
            <a:off x="609600" y="1484784"/>
            <a:ext cx="4085547" cy="69009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2 Marcador de contenido"/>
          <p:cNvSpPr>
            <a:spLocks noGrp="1"/>
          </p:cNvSpPr>
          <p:nvPr>
            <p:ph idx="11"/>
          </p:nvPr>
        </p:nvSpPr>
        <p:spPr>
          <a:xfrm>
            <a:off x="1" y="2174876"/>
            <a:ext cx="4659993" cy="3486706"/>
          </a:xfrm>
        </p:spPr>
        <p:txBody>
          <a:bodyPr>
            <a:normAutofit/>
          </a:bodyPr>
          <a:lstStyle>
            <a:lvl1pPr marL="715963" indent="-185738">
              <a:spcBef>
                <a:spcPts val="600"/>
              </a:spcBef>
              <a:buFontTx/>
              <a:buBlip>
                <a:blip r:embed="rId3"/>
              </a:buBlip>
              <a:defRPr sz="1800">
                <a:solidFill>
                  <a:schemeClr val="accent1"/>
                </a:solidFill>
              </a:defRPr>
            </a:lvl1pPr>
            <a:lvl2pPr marL="1073150" indent="-173038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1600">
                <a:solidFill>
                  <a:schemeClr val="accent1"/>
                </a:solidFill>
              </a:defRPr>
            </a:lvl2pPr>
            <a:lvl3pPr marL="1431925" indent="-173038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chemeClr val="accent1"/>
                </a:solidFill>
              </a:defRPr>
            </a:lvl3pPr>
            <a:lvl4pPr marL="1789113" indent="-173038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4pPr>
            <a:lvl5pPr marL="2146300" indent="-173038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7" name="2 Marcador de contenido"/>
          <p:cNvSpPr>
            <a:spLocks noGrp="1"/>
          </p:cNvSpPr>
          <p:nvPr>
            <p:ph idx="1"/>
          </p:nvPr>
        </p:nvSpPr>
        <p:spPr>
          <a:xfrm>
            <a:off x="4695147" y="274640"/>
            <a:ext cx="6887253" cy="5386608"/>
          </a:xfrm>
        </p:spPr>
        <p:txBody>
          <a:bodyPr/>
          <a:lstStyle>
            <a:lvl1pPr marL="450850" indent="-266700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16681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1881188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517775" indent="-173038">
              <a:spcBef>
                <a:spcPts val="60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4pPr>
            <a:lvl5pPr marL="3233738" indent="-185738">
              <a:spcBef>
                <a:spcPts val="60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609601" y="274639"/>
            <a:ext cx="4050393" cy="121014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sp>
        <p:nvSpPr>
          <p:cNvPr id="18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y explicació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503712" y="908720"/>
            <a:ext cx="5183221" cy="21645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6" name="2 Marcador de texto"/>
          <p:cNvSpPr>
            <a:spLocks noGrp="1"/>
          </p:cNvSpPr>
          <p:nvPr>
            <p:ph type="body" idx="10"/>
          </p:nvPr>
        </p:nvSpPr>
        <p:spPr>
          <a:xfrm>
            <a:off x="911424" y="3140968"/>
            <a:ext cx="10271787" cy="41705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2 Marcador de contenido"/>
          <p:cNvSpPr>
            <a:spLocks noGrp="1"/>
          </p:cNvSpPr>
          <p:nvPr>
            <p:ph idx="11"/>
          </p:nvPr>
        </p:nvSpPr>
        <p:spPr>
          <a:xfrm>
            <a:off x="0" y="3573016"/>
            <a:ext cx="11183211" cy="2088232"/>
          </a:xfrm>
        </p:spPr>
        <p:txBody>
          <a:bodyPr>
            <a:no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6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9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4764A-3372-4F92-A04B-C6D954743B17}" type="datetimeFigureOut">
              <a:rPr lang="es-ES" smtClean="0"/>
              <a:pPr/>
              <a:t>08/03/2017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386E7-29ED-41AB-9506-B1B1EB43D00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1" r:id="rId11"/>
    <p:sldLayoutId id="214748366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diagramData" Target="../diagrams/data9.xml"/><Relationship Id="rId18" Type="http://schemas.openxmlformats.org/officeDocument/2006/relationships/diagramData" Target="../diagrams/data10.xml"/><Relationship Id="rId26" Type="http://schemas.openxmlformats.org/officeDocument/2006/relationships/diagramColors" Target="../diagrams/colors11.xml"/><Relationship Id="rId21" Type="http://schemas.openxmlformats.org/officeDocument/2006/relationships/diagramColors" Target="../diagrams/colors10.xml"/><Relationship Id="rId34" Type="http://schemas.openxmlformats.org/officeDocument/2006/relationships/diagramLayout" Target="../diagrams/layout13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5" Type="http://schemas.openxmlformats.org/officeDocument/2006/relationships/diagramQuickStyle" Target="../diagrams/quickStyle11.xml"/><Relationship Id="rId33" Type="http://schemas.openxmlformats.org/officeDocument/2006/relationships/diagramData" Target="../diagrams/data13.xml"/><Relationship Id="rId2" Type="http://schemas.openxmlformats.org/officeDocument/2006/relationships/notesSlide" Target="../notesSlides/notesSlide11.xml"/><Relationship Id="rId16" Type="http://schemas.openxmlformats.org/officeDocument/2006/relationships/diagramColors" Target="../diagrams/colors9.xml"/><Relationship Id="rId20" Type="http://schemas.openxmlformats.org/officeDocument/2006/relationships/diagramQuickStyle" Target="../diagrams/quickStyle10.xml"/><Relationship Id="rId29" Type="http://schemas.openxmlformats.org/officeDocument/2006/relationships/diagramLayout" Target="../diagrams/layout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24" Type="http://schemas.openxmlformats.org/officeDocument/2006/relationships/diagramLayout" Target="../diagrams/layout11.xml"/><Relationship Id="rId32" Type="http://schemas.microsoft.com/office/2007/relationships/diagramDrawing" Target="../diagrams/drawing12.xml"/><Relationship Id="rId37" Type="http://schemas.microsoft.com/office/2007/relationships/diagramDrawing" Target="../diagrams/drawing13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23" Type="http://schemas.openxmlformats.org/officeDocument/2006/relationships/diagramData" Target="../diagrams/data11.xml"/><Relationship Id="rId28" Type="http://schemas.openxmlformats.org/officeDocument/2006/relationships/diagramData" Target="../diagrams/data12.xml"/><Relationship Id="rId36" Type="http://schemas.openxmlformats.org/officeDocument/2006/relationships/diagramColors" Target="../diagrams/colors13.xml"/><Relationship Id="rId10" Type="http://schemas.openxmlformats.org/officeDocument/2006/relationships/diagramQuickStyle" Target="../diagrams/quickStyle8.xml"/><Relationship Id="rId19" Type="http://schemas.openxmlformats.org/officeDocument/2006/relationships/diagramLayout" Target="../diagrams/layout10.xml"/><Relationship Id="rId31" Type="http://schemas.openxmlformats.org/officeDocument/2006/relationships/diagramColors" Target="../diagrams/colors12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Relationship Id="rId22" Type="http://schemas.microsoft.com/office/2007/relationships/diagramDrawing" Target="../diagrams/drawing10.xml"/><Relationship Id="rId27" Type="http://schemas.microsoft.com/office/2007/relationships/diagramDrawing" Target="../diagrams/drawing11.xml"/><Relationship Id="rId30" Type="http://schemas.openxmlformats.org/officeDocument/2006/relationships/diagramQuickStyle" Target="../diagrams/quickStyle12.xml"/><Relationship Id="rId35" Type="http://schemas.openxmlformats.org/officeDocument/2006/relationships/diagramQuickStyle" Target="../diagrams/quickStyle13.xml"/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7.xml"/><Relationship Id="rId3" Type="http://schemas.openxmlformats.org/officeDocument/2006/relationships/image" Target="../media/image22.png"/><Relationship Id="rId7" Type="http://schemas.openxmlformats.org/officeDocument/2006/relationships/diagramQuickStyle" Target="../diagrams/quickStyle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7.xml"/><Relationship Id="rId11" Type="http://schemas.openxmlformats.org/officeDocument/2006/relationships/image" Target="../media/image25.png"/><Relationship Id="rId5" Type="http://schemas.openxmlformats.org/officeDocument/2006/relationships/diagramData" Target="../diagrams/data17.xml"/><Relationship Id="rId10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microsoft.com/office/2007/relationships/diagramDrawing" Target="../diagrams/drawin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3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4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914400" y="3789040"/>
            <a:ext cx="9718103" cy="1285884"/>
          </a:xfrm>
        </p:spPr>
        <p:txBody>
          <a:bodyPr/>
          <a:lstStyle/>
          <a:p>
            <a:r>
              <a:rPr lang="es-ES" dirty="0" err="1" smtClean="0"/>
              <a:t>Helicobacter</a:t>
            </a:r>
            <a:r>
              <a:rPr lang="es-ES" dirty="0" smtClean="0"/>
              <a:t> pylori. Nuevos consensos de tratamiento</a:t>
            </a:r>
            <a:endParaRPr lang="es-ES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Mercedes Ricote </a:t>
            </a:r>
            <a:r>
              <a:rPr lang="es-ES" dirty="0" err="1" smtClean="0"/>
              <a:t>Belinchón</a:t>
            </a:r>
            <a:r>
              <a:rPr lang="es-ES" dirty="0" smtClean="0"/>
              <a:t>. </a:t>
            </a:r>
            <a:r>
              <a:rPr lang="es-ES" dirty="0" smtClean="0"/>
              <a:t>Medico de familia centro de salud Mar Báltico. Madrid.</a:t>
            </a:r>
            <a:endParaRPr lang="es-E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623392" y="2636912"/>
            <a:ext cx="10959008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todo paciente con diagnóstico de infección por HP,</a:t>
            </a:r>
          </a:p>
          <a:p>
            <a:pPr algn="ctr"/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recomienda ofrecer tratamiento </a:t>
            </a:r>
            <a:r>
              <a:rPr lang="es-E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erradicador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004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>
          <a:xfrm>
            <a:off x="963084" y="2276872"/>
            <a:ext cx="10363200" cy="2664296"/>
          </a:xfrm>
        </p:spPr>
        <p:txBody>
          <a:bodyPr/>
          <a:lstStyle/>
          <a:p>
            <a:pPr lvl="0"/>
            <a:r>
              <a:rPr lang="es-ES" dirty="0" smtClean="0"/>
              <a:t>Pacientes con anemia ferropénica de causa no aclarada.</a:t>
            </a:r>
          </a:p>
          <a:p>
            <a:r>
              <a:rPr lang="es-ES" dirty="0" smtClean="0"/>
              <a:t>Pacientes con urticaria crónica.</a:t>
            </a:r>
          </a:p>
          <a:p>
            <a:pPr lvl="0"/>
            <a:r>
              <a:rPr lang="es-ES" dirty="0" smtClean="0"/>
              <a:t>Pacientes con púrpura </a:t>
            </a:r>
            <a:r>
              <a:rPr lang="es-ES" dirty="0" err="1" smtClean="0"/>
              <a:t>trombocitopénica</a:t>
            </a:r>
            <a:r>
              <a:rPr lang="es-ES" dirty="0" smtClean="0"/>
              <a:t> idiopática.</a:t>
            </a:r>
          </a:p>
          <a:p>
            <a:r>
              <a:rPr lang="es-ES" dirty="0" smtClean="0"/>
              <a:t>Pacientes con déficit de B12 no explicable por otras causas. </a:t>
            </a:r>
          </a:p>
          <a:p>
            <a:pPr lvl="0"/>
            <a:endParaRPr lang="es-ES" dirty="0" smtClean="0"/>
          </a:p>
          <a:p>
            <a:endParaRPr lang="es-ES" dirty="0" smtClean="0"/>
          </a:p>
          <a:p>
            <a:pPr lvl="0"/>
            <a:endParaRPr lang="es-ES" dirty="0" smtClean="0"/>
          </a:p>
          <a:p>
            <a:endParaRPr lang="es-ES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s-ES" dirty="0" smtClean="0"/>
              <a:t>¿En cuál de estos pacientes no está indicado buscar un </a:t>
            </a:r>
            <a:r>
              <a:rPr lang="es-ES" dirty="0" smtClean="0"/>
              <a:t>Hp?</a:t>
            </a:r>
            <a:endParaRPr lang="es-ES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Pregunta 4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>
          <a:xfrm>
            <a:off x="191344" y="5661024"/>
            <a:ext cx="11582443" cy="576064"/>
          </a:xfrm>
        </p:spPr>
        <p:txBody>
          <a:bodyPr>
            <a:normAutofit/>
          </a:bodyPr>
          <a:lstStyle/>
          <a:p>
            <a:r>
              <a:rPr lang="es-ES" sz="1200" dirty="0" err="1"/>
              <a:t>Gisbert</a:t>
            </a:r>
            <a:r>
              <a:rPr lang="es-ES" sz="1200" dirty="0"/>
              <a:t> JP et al. IV Conferencia Española de Consenso sobre el tratamiento de la infección por </a:t>
            </a:r>
            <a:r>
              <a:rPr lang="es-ES" sz="1200" dirty="0" err="1"/>
              <a:t>Helicobacter</a:t>
            </a:r>
            <a:r>
              <a:rPr lang="es-ES" sz="1200" dirty="0"/>
              <a:t> pylori. </a:t>
            </a:r>
          </a:p>
          <a:p>
            <a:r>
              <a:rPr lang="es-ES" sz="1200" dirty="0"/>
              <a:t>Gastroenterol </a:t>
            </a:r>
            <a:r>
              <a:rPr lang="es-ES" sz="1200" dirty="0" err="1"/>
              <a:t>Hepatol</a:t>
            </a:r>
            <a:r>
              <a:rPr lang="es-ES" sz="1200" dirty="0"/>
              <a:t>. 2016;39(10):697-721</a:t>
            </a:r>
          </a:p>
        </p:txBody>
      </p:sp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¿Cuándo buscar el </a:t>
            </a:r>
            <a:r>
              <a:rPr lang="es-ES" dirty="0" smtClean="0"/>
              <a:t>Hp?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graphicFrame>
        <p:nvGraphicFramePr>
          <p:cNvPr id="8" name="4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99452856"/>
              </p:ext>
            </p:extLst>
          </p:nvPr>
        </p:nvGraphicFramePr>
        <p:xfrm>
          <a:off x="360041" y="1306539"/>
          <a:ext cx="5317886" cy="4354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4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64453334"/>
              </p:ext>
            </p:extLst>
          </p:nvPr>
        </p:nvGraphicFramePr>
        <p:xfrm>
          <a:off x="6878315" y="1340767"/>
          <a:ext cx="5194349" cy="4320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¿Por qué erradicar el </a:t>
            </a:r>
            <a:r>
              <a:rPr lang="es-ES" dirty="0" smtClean="0"/>
              <a:t>Hp?</a:t>
            </a:r>
            <a:endParaRPr lang="es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 dirty="0"/>
          </a:p>
        </p:txBody>
      </p: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3715748780"/>
              </p:ext>
            </p:extLst>
          </p:nvPr>
        </p:nvGraphicFramePr>
        <p:xfrm>
          <a:off x="407368" y="836712"/>
          <a:ext cx="3415928" cy="1125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2895269468"/>
              </p:ext>
            </p:extLst>
          </p:nvPr>
        </p:nvGraphicFramePr>
        <p:xfrm>
          <a:off x="767408" y="2132856"/>
          <a:ext cx="3415928" cy="1125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384687940"/>
              </p:ext>
            </p:extLst>
          </p:nvPr>
        </p:nvGraphicFramePr>
        <p:xfrm>
          <a:off x="1127448" y="3501008"/>
          <a:ext cx="3415928" cy="1125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4292429810"/>
              </p:ext>
            </p:extLst>
          </p:nvPr>
        </p:nvGraphicFramePr>
        <p:xfrm>
          <a:off x="4655840" y="3501008"/>
          <a:ext cx="3415928" cy="1125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5" name="14 Diagrama"/>
          <p:cNvGraphicFramePr/>
          <p:nvPr>
            <p:extLst>
              <p:ext uri="{D42A27DB-BD31-4B8C-83A1-F6EECF244321}">
                <p14:modId xmlns:p14="http://schemas.microsoft.com/office/powerpoint/2010/main" val="2465284752"/>
              </p:ext>
            </p:extLst>
          </p:nvPr>
        </p:nvGraphicFramePr>
        <p:xfrm>
          <a:off x="7680176" y="3501008"/>
          <a:ext cx="4064000" cy="1125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6" name="15 Diagrama"/>
          <p:cNvGraphicFramePr/>
          <p:nvPr>
            <p:extLst>
              <p:ext uri="{D42A27DB-BD31-4B8C-83A1-F6EECF244321}">
                <p14:modId xmlns:p14="http://schemas.microsoft.com/office/powerpoint/2010/main" val="3834231651"/>
              </p:ext>
            </p:extLst>
          </p:nvPr>
        </p:nvGraphicFramePr>
        <p:xfrm>
          <a:off x="6456040" y="5085184"/>
          <a:ext cx="5288136" cy="1125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sp>
        <p:nvSpPr>
          <p:cNvPr id="17" name="16 CuadroTexto"/>
          <p:cNvSpPr txBox="1"/>
          <p:nvPr/>
        </p:nvSpPr>
        <p:spPr>
          <a:xfrm>
            <a:off x="7032104" y="1196751"/>
            <a:ext cx="4392488" cy="189472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400" dirty="0" smtClean="0">
                <a:solidFill>
                  <a:schemeClr val="accent1"/>
                </a:solidFill>
              </a:rPr>
              <a:t>Factores ambientales (dieta).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400" dirty="0" smtClean="0">
                <a:solidFill>
                  <a:schemeClr val="accent1"/>
                </a:solidFill>
              </a:rPr>
              <a:t>Factores genéticos del paciente.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400" dirty="0" smtClean="0">
                <a:solidFill>
                  <a:schemeClr val="accent1"/>
                </a:solidFill>
              </a:rPr>
              <a:t>Factores del H. </a:t>
            </a:r>
            <a:r>
              <a:rPr lang="es-ES" sz="2400" dirty="0" smtClean="0">
                <a:solidFill>
                  <a:schemeClr val="accent1"/>
                </a:solidFill>
              </a:rPr>
              <a:t>pylori </a:t>
            </a:r>
            <a:r>
              <a:rPr lang="es-ES" sz="2400" dirty="0" smtClean="0">
                <a:solidFill>
                  <a:schemeClr val="accent1"/>
                </a:solidFill>
              </a:rPr>
              <a:t>(</a:t>
            </a:r>
            <a:r>
              <a:rPr lang="es-ES" sz="2400" dirty="0" err="1" smtClean="0">
                <a:solidFill>
                  <a:schemeClr val="accent1"/>
                </a:solidFill>
              </a:rPr>
              <a:t>Cag</a:t>
            </a:r>
            <a:r>
              <a:rPr lang="es-ES" sz="2400" dirty="0" smtClean="0">
                <a:solidFill>
                  <a:schemeClr val="accent1"/>
                </a:solidFill>
              </a:rPr>
              <a:t> A).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400" dirty="0" err="1" smtClean="0">
                <a:solidFill>
                  <a:schemeClr val="accent1"/>
                </a:solidFill>
              </a:rPr>
              <a:t>Microbiota</a:t>
            </a:r>
            <a:r>
              <a:rPr lang="es-ES" sz="2400" dirty="0" smtClean="0">
                <a:solidFill>
                  <a:schemeClr val="accent1"/>
                </a:solidFill>
              </a:rPr>
              <a:t> gástrica.</a:t>
            </a:r>
          </a:p>
        </p:txBody>
      </p:sp>
      <p:graphicFrame>
        <p:nvGraphicFramePr>
          <p:cNvPr id="18" name="17 Diagrama"/>
          <p:cNvGraphicFramePr/>
          <p:nvPr>
            <p:extLst>
              <p:ext uri="{D42A27DB-BD31-4B8C-83A1-F6EECF244321}">
                <p14:modId xmlns:p14="http://schemas.microsoft.com/office/powerpoint/2010/main" val="1576085645"/>
              </p:ext>
            </p:extLst>
          </p:nvPr>
        </p:nvGraphicFramePr>
        <p:xfrm>
          <a:off x="407368" y="5085184"/>
          <a:ext cx="5256584" cy="1125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cxnSp>
        <p:nvCxnSpPr>
          <p:cNvPr id="20" name="19 Conector recto de flecha"/>
          <p:cNvCxnSpPr/>
          <p:nvPr/>
        </p:nvCxnSpPr>
        <p:spPr>
          <a:xfrm>
            <a:off x="2747628" y="1833878"/>
            <a:ext cx="288032" cy="488031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3200915" y="3091479"/>
            <a:ext cx="216024" cy="57606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>
            <a:off x="4295800" y="4077072"/>
            <a:ext cx="792088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>
            <a:off x="7752184" y="4077072"/>
            <a:ext cx="504056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>
            <a:off x="9696400" y="4509120"/>
            <a:ext cx="0" cy="72008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>
            <a:off x="3647728" y="4473116"/>
            <a:ext cx="288032" cy="75608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Forma libre"/>
          <p:cNvSpPr/>
          <p:nvPr/>
        </p:nvSpPr>
        <p:spPr>
          <a:xfrm>
            <a:off x="7752184" y="5373216"/>
            <a:ext cx="4046705" cy="1189157"/>
          </a:xfrm>
          <a:custGeom>
            <a:avLst/>
            <a:gdLst>
              <a:gd name="connsiteX0" fmla="*/ 1857983 w 3035029"/>
              <a:gd name="connsiteY0" fmla="*/ 165370 h 3900791"/>
              <a:gd name="connsiteX1" fmla="*/ 0 w 3035029"/>
              <a:gd name="connsiteY1" fmla="*/ 3180944 h 3900791"/>
              <a:gd name="connsiteX2" fmla="*/ 593387 w 3035029"/>
              <a:gd name="connsiteY2" fmla="*/ 3891063 h 3900791"/>
              <a:gd name="connsiteX3" fmla="*/ 1264595 w 3035029"/>
              <a:gd name="connsiteY3" fmla="*/ 3638144 h 3900791"/>
              <a:gd name="connsiteX4" fmla="*/ 1507787 w 3035029"/>
              <a:gd name="connsiteY4" fmla="*/ 3900791 h 3900791"/>
              <a:gd name="connsiteX5" fmla="*/ 1945531 w 3035029"/>
              <a:gd name="connsiteY5" fmla="*/ 3686783 h 3900791"/>
              <a:gd name="connsiteX6" fmla="*/ 2227634 w 3035029"/>
              <a:gd name="connsiteY6" fmla="*/ 3346314 h 3900791"/>
              <a:gd name="connsiteX7" fmla="*/ 2801565 w 3035029"/>
              <a:gd name="connsiteY7" fmla="*/ 3492229 h 3900791"/>
              <a:gd name="connsiteX8" fmla="*/ 3035029 w 3035029"/>
              <a:gd name="connsiteY8" fmla="*/ 3531140 h 3900791"/>
              <a:gd name="connsiteX9" fmla="*/ 3035029 w 3035029"/>
              <a:gd name="connsiteY9" fmla="*/ 817123 h 3900791"/>
              <a:gd name="connsiteX10" fmla="*/ 2149812 w 3035029"/>
              <a:gd name="connsiteY10" fmla="*/ 0 h 3900791"/>
              <a:gd name="connsiteX11" fmla="*/ 1857983 w 3035029"/>
              <a:gd name="connsiteY11" fmla="*/ 165370 h 390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35029" h="3900791">
                <a:moveTo>
                  <a:pt x="1857983" y="165370"/>
                </a:moveTo>
                <a:lnTo>
                  <a:pt x="0" y="3180944"/>
                </a:lnTo>
                <a:lnTo>
                  <a:pt x="593387" y="3891063"/>
                </a:lnTo>
                <a:lnTo>
                  <a:pt x="1264595" y="3638144"/>
                </a:lnTo>
                <a:lnTo>
                  <a:pt x="1507787" y="3900791"/>
                </a:lnTo>
                <a:lnTo>
                  <a:pt x="1945531" y="3686783"/>
                </a:lnTo>
                <a:lnTo>
                  <a:pt x="2227634" y="3346314"/>
                </a:lnTo>
                <a:lnTo>
                  <a:pt x="2801565" y="3492229"/>
                </a:lnTo>
                <a:lnTo>
                  <a:pt x="3035029" y="3531140"/>
                </a:lnTo>
                <a:lnTo>
                  <a:pt x="3035029" y="817123"/>
                </a:lnTo>
                <a:lnTo>
                  <a:pt x="2149812" y="0"/>
                </a:lnTo>
                <a:lnTo>
                  <a:pt x="1857983" y="1653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83790" y="5305619"/>
            <a:ext cx="3754434" cy="939310"/>
          </a:xfrm>
        </p:spPr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GB" sz="1200" dirty="0" err="1" smtClean="0"/>
              <a:t>Malfertheiner</a:t>
            </a:r>
            <a:r>
              <a:rPr lang="en-GB" sz="1200" dirty="0" smtClean="0"/>
              <a:t> </a:t>
            </a:r>
            <a:r>
              <a:rPr lang="en-GB" sz="1200" dirty="0"/>
              <a:t>P, et al. </a:t>
            </a:r>
            <a:r>
              <a:rPr lang="en-US" sz="1200" dirty="0"/>
              <a:t>Gut 2016; doi: </a:t>
            </a:r>
            <a:r>
              <a:rPr lang="en-US" sz="1200" dirty="0" smtClean="0"/>
              <a:t>10.1136/gutjnl-2016-31228</a:t>
            </a:r>
            <a:r>
              <a:rPr lang="de-DE" sz="1200" dirty="0" smtClean="0"/>
              <a:t> </a:t>
            </a:r>
          </a:p>
          <a:p>
            <a:pPr marL="228600" indent="-228600">
              <a:buAutoNum type="arabicPeriod"/>
            </a:pPr>
            <a:r>
              <a:rPr lang="en-GB" sz="1200" dirty="0" smtClean="0"/>
              <a:t>Sugano </a:t>
            </a:r>
            <a:r>
              <a:rPr lang="en-GB" sz="1200" dirty="0"/>
              <a:t>K, et al. </a:t>
            </a:r>
            <a:r>
              <a:rPr lang="en-GB" sz="1200" dirty="0" smtClean="0"/>
              <a:t>Gut 2015;64:1353–1367</a:t>
            </a:r>
            <a:r>
              <a:rPr lang="en-GB" sz="12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72863" y="6524625"/>
            <a:ext cx="719137" cy="333375"/>
          </a:xfrm>
        </p:spPr>
        <p:txBody>
          <a:bodyPr/>
          <a:lstStyle/>
          <a:p>
            <a:fld id="{0F744824-31CB-45F5-B943-8E02F3687B86}" type="slidenum">
              <a:rPr lang="en-GB" smtClean="0">
                <a:solidFill>
                  <a:prstClr val="white"/>
                </a:solidFill>
              </a:rPr>
              <a:pPr/>
              <a:t>14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3691" y="2501213"/>
            <a:ext cx="10869167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s-ES" sz="21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ES" sz="21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gastritis por </a:t>
            </a:r>
            <a:r>
              <a:rPr lang="es-ES" sz="2100" b="1" i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H. pylori </a:t>
            </a:r>
            <a:r>
              <a:rPr lang="es-ES" sz="21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debería considerarse una enfermedad infecciosa.</a:t>
            </a:r>
            <a:endParaRPr lang="es-ES" sz="2100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s-ES" sz="21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ES" sz="21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gastritis por </a:t>
            </a:r>
            <a:r>
              <a:rPr lang="es-ES" sz="2100" b="1" i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H. pylori </a:t>
            </a:r>
            <a:r>
              <a:rPr lang="es-ES" sz="21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requiere tratamiento independientemente de si tiene o no síntomas </a:t>
            </a:r>
            <a:r>
              <a:rPr lang="es-ES" sz="2100" baseline="300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s-ES" sz="21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3691" y="2039548"/>
            <a:ext cx="10869167" cy="461665"/>
          </a:xfrm>
          <a:prstGeom prst="rect">
            <a:avLst/>
          </a:prstGeom>
          <a:solidFill>
            <a:schemeClr val="tx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s-ES" sz="2400" b="1" dirty="0" smtClean="0">
                <a:solidFill>
                  <a:schemeClr val="bg1"/>
                </a:solidFill>
              </a:rPr>
              <a:t>Consenso </a:t>
            </a:r>
            <a:r>
              <a:rPr lang="es-ES" sz="2400" b="1" dirty="0" err="1" smtClean="0">
                <a:solidFill>
                  <a:schemeClr val="bg1"/>
                </a:solidFill>
              </a:rPr>
              <a:t>Kyoto</a:t>
            </a:r>
            <a:r>
              <a:rPr lang="es-E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3691" y="201625"/>
            <a:ext cx="10869167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s-ES" sz="2400" b="1" dirty="0" smtClean="0">
                <a:solidFill>
                  <a:schemeClr val="bg1"/>
                </a:solidFill>
              </a:rPr>
              <a:t>Consenso Maastricht</a:t>
            </a:r>
            <a:r>
              <a:rPr lang="es-ES" sz="2400" b="1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s-ES" sz="2400" b="1" dirty="0" smtClean="0">
                <a:solidFill>
                  <a:schemeClr val="bg1"/>
                </a:solidFill>
              </a:rPr>
              <a:t>  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3696" y="654553"/>
            <a:ext cx="10869167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s-ES" sz="21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gastritis por </a:t>
            </a:r>
            <a:r>
              <a:rPr lang="es-ES" sz="2100" b="1" i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H. pylori</a:t>
            </a:r>
            <a:r>
              <a:rPr lang="es-ES" sz="21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 una enfermedad infecciosa, independientemente de los síntomas y complicaciones como úlceras pépticas y cáncer gástrico</a:t>
            </a:r>
            <a:r>
              <a:rPr lang="es-ES" sz="2100" b="1" baseline="300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s-ES" sz="21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erradicación  HP cura la gastritis y altera la progresión a complicaciones a largo plazo o la recurrencia de la enfermedad.</a:t>
            </a:r>
          </a:p>
        </p:txBody>
      </p:sp>
      <p:pic>
        <p:nvPicPr>
          <p:cNvPr id="14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8205" y="3255202"/>
            <a:ext cx="6149901" cy="2843421"/>
          </a:xfrm>
          <a:prstGeom prst="rect">
            <a:avLst/>
          </a:prstGeom>
        </p:spPr>
      </p:pic>
      <p:sp>
        <p:nvSpPr>
          <p:cNvPr id="3" name="Flecha izquierda 2"/>
          <p:cNvSpPr/>
          <p:nvPr/>
        </p:nvSpPr>
        <p:spPr>
          <a:xfrm>
            <a:off x="7248128" y="3520365"/>
            <a:ext cx="3240360" cy="1785254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Casos anuales de cáncer asociado a infección por </a:t>
            </a:r>
            <a:r>
              <a:rPr lang="es-E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Helicobacter</a:t>
            </a:r>
            <a:r>
              <a:rPr lang="es-ES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pylori-</a:t>
            </a: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2012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01822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8" grpId="0" animBg="1"/>
      <p:bldP spid="9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235608" y="630550"/>
            <a:ext cx="5386917" cy="906115"/>
          </a:xfrm>
        </p:spPr>
        <p:txBody>
          <a:bodyPr>
            <a:normAutofit/>
          </a:bodyPr>
          <a:lstStyle/>
          <a:p>
            <a:r>
              <a:rPr lang="es-ES" sz="2800" dirty="0" smtClean="0"/>
              <a:t>Diagnóstico</a:t>
            </a:r>
            <a:endParaRPr lang="es-ES" sz="320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0"/>
          </p:nvPr>
        </p:nvSpPr>
        <p:spPr>
          <a:xfrm>
            <a:off x="6191250" y="620688"/>
            <a:ext cx="5386917" cy="906115"/>
          </a:xfrm>
        </p:spPr>
        <p:txBody>
          <a:bodyPr>
            <a:normAutofit/>
          </a:bodyPr>
          <a:lstStyle/>
          <a:p>
            <a:r>
              <a:rPr lang="es-ES" sz="2800" dirty="0" smtClean="0"/>
              <a:t>Comprobar erradicación</a:t>
            </a:r>
            <a:endParaRPr lang="es-ES" sz="2800" dirty="0"/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3374976935"/>
              </p:ext>
            </p:extLst>
          </p:nvPr>
        </p:nvGraphicFramePr>
        <p:xfrm>
          <a:off x="550863" y="1753385"/>
          <a:ext cx="5545137" cy="2693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Marcador de texto"/>
          <p:cNvSpPr>
            <a:spLocks noGrp="1"/>
          </p:cNvSpPr>
          <p:nvPr>
            <p:ph type="body" sz="quarter" idx="13"/>
          </p:nvPr>
        </p:nvSpPr>
        <p:spPr>
          <a:xfrm>
            <a:off x="-168696" y="5796392"/>
            <a:ext cx="11582443" cy="295162"/>
          </a:xfrm>
        </p:spPr>
        <p:txBody>
          <a:bodyPr>
            <a:noAutofit/>
          </a:bodyPr>
          <a:lstStyle/>
          <a:p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Gisbert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J.P et al. </a:t>
            </a:r>
            <a:r>
              <a:rPr lang="es-ES" sz="1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Gastroenterol</a:t>
            </a:r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Hepatol</a:t>
            </a:r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2013; 36(5):340-374</a:t>
            </a:r>
          </a:p>
          <a:p>
            <a:endParaRPr lang="es-E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Pruebas diagnósticas</a:t>
            </a:r>
            <a:endParaRPr lang="es-ES" dirty="0"/>
          </a:p>
        </p:txBody>
      </p:sp>
      <p:sp>
        <p:nvSpPr>
          <p:cNvPr id="10" name="9 Rectángulo redondeado"/>
          <p:cNvSpPr/>
          <p:nvPr/>
        </p:nvSpPr>
        <p:spPr>
          <a:xfrm>
            <a:off x="1055440" y="4589248"/>
            <a:ext cx="4152461" cy="136815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rgbClr val="C00000"/>
                </a:solidFill>
              </a:rPr>
              <a:t>Confirmar que no han tomado:  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s-ES" sz="2000" b="1" dirty="0" smtClean="0">
                <a:solidFill>
                  <a:srgbClr val="004586"/>
                </a:solidFill>
              </a:rPr>
              <a:t>IBP </a:t>
            </a:r>
            <a:r>
              <a:rPr lang="es-ES" sz="2000" b="1" dirty="0">
                <a:solidFill>
                  <a:srgbClr val="004586"/>
                </a:solidFill>
              </a:rPr>
              <a:t>en las 2 ultimas </a:t>
            </a:r>
            <a:r>
              <a:rPr lang="es-ES" sz="2000" b="1" dirty="0" smtClean="0">
                <a:solidFill>
                  <a:srgbClr val="004586"/>
                </a:solidFill>
              </a:rPr>
              <a:t>semanas.</a:t>
            </a:r>
            <a:endParaRPr lang="es-ES" sz="2000" b="1" dirty="0">
              <a:solidFill>
                <a:srgbClr val="004586"/>
              </a:solidFill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s-ES" sz="2000" b="1" dirty="0" smtClean="0">
                <a:solidFill>
                  <a:srgbClr val="004586"/>
                </a:solidFill>
              </a:rPr>
              <a:t>ATB </a:t>
            </a:r>
            <a:r>
              <a:rPr lang="es-ES" sz="2000" b="1" dirty="0">
                <a:solidFill>
                  <a:srgbClr val="004586"/>
                </a:solidFill>
              </a:rPr>
              <a:t>en las 4 últimas </a:t>
            </a:r>
            <a:r>
              <a:rPr lang="es-ES" sz="2000" b="1" dirty="0" smtClean="0">
                <a:solidFill>
                  <a:srgbClr val="004586"/>
                </a:solidFill>
              </a:rPr>
              <a:t>semanas.</a:t>
            </a:r>
            <a:endParaRPr lang="es-ES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11" name="8 Marcador de contenido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3301115603"/>
              </p:ext>
            </p:extLst>
          </p:nvPr>
        </p:nvGraphicFramePr>
        <p:xfrm>
          <a:off x="6193367" y="1757819"/>
          <a:ext cx="5384800" cy="2689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11 Rectángulo"/>
          <p:cNvSpPr/>
          <p:nvPr/>
        </p:nvSpPr>
        <p:spPr>
          <a:xfrm>
            <a:off x="6960096" y="4662998"/>
            <a:ext cx="4223792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 algn="ctr">
              <a:spcAft>
                <a:spcPts val="1800"/>
              </a:spcAft>
            </a:pPr>
            <a:r>
              <a:rPr lang="es-ES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Realizar prueba diagnóstica </a:t>
            </a:r>
            <a:r>
              <a:rPr lang="es-ES" sz="2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≥ 4 </a:t>
            </a:r>
            <a:r>
              <a:rPr lang="es-ES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semanas tras finalizar tratamiento.</a:t>
            </a:r>
            <a:endParaRPr lang="es-ES" sz="2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Triple terapia con </a:t>
            </a:r>
            <a:r>
              <a:rPr lang="it-IT" dirty="0" smtClean="0"/>
              <a:t>claritromicina.</a:t>
            </a:r>
            <a:endParaRPr lang="it-IT" dirty="0"/>
          </a:p>
          <a:p>
            <a:r>
              <a:rPr lang="it-IT" dirty="0"/>
              <a:t>Terapia cuádruple con </a:t>
            </a:r>
            <a:r>
              <a:rPr lang="it-IT" dirty="0" smtClean="0"/>
              <a:t>bismuto.</a:t>
            </a:r>
            <a:endParaRPr lang="it-IT" dirty="0"/>
          </a:p>
          <a:p>
            <a:r>
              <a:rPr lang="it-IT" dirty="0"/>
              <a:t>Terapia cuádruple sin </a:t>
            </a:r>
            <a:r>
              <a:rPr lang="it-IT" dirty="0" smtClean="0"/>
              <a:t>bismuto.</a:t>
            </a:r>
            <a:endParaRPr lang="it-IT" dirty="0"/>
          </a:p>
          <a:p>
            <a:r>
              <a:rPr lang="it-IT" dirty="0"/>
              <a:t>Triple terapia con </a:t>
            </a:r>
            <a:r>
              <a:rPr lang="it-IT" dirty="0" smtClean="0"/>
              <a:t>levofloxacino.</a:t>
            </a:r>
            <a:endParaRPr lang="it-IT" dirty="0"/>
          </a:p>
          <a:p>
            <a:endParaRPr lang="es-ES" dirty="0" smtClean="0"/>
          </a:p>
          <a:p>
            <a:endParaRPr lang="es-ES" dirty="0" smtClean="0"/>
          </a:p>
        </p:txBody>
      </p:sp>
      <p:sp>
        <p:nvSpPr>
          <p:cNvPr id="7" name="6 Marcador de texto"/>
          <p:cNvSpPr>
            <a:spLocks noGrp="1"/>
          </p:cNvSpPr>
          <p:nvPr>
            <p:ph type="body" idx="10"/>
          </p:nvPr>
        </p:nvSpPr>
        <p:spPr>
          <a:noFill/>
        </p:spPr>
        <p:txBody>
          <a:bodyPr/>
          <a:lstStyle/>
          <a:p>
            <a:r>
              <a:rPr lang="es-ES" dirty="0" smtClean="0"/>
              <a:t>¿Qué pauta de tratamiento ponemos a Antonio?</a:t>
            </a:r>
            <a:endParaRPr lang="es-ES" dirty="0"/>
          </a:p>
        </p:txBody>
      </p:sp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Pregunta 5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6305865"/>
              </p:ext>
            </p:extLst>
          </p:nvPr>
        </p:nvGraphicFramePr>
        <p:xfrm>
          <a:off x="2207568" y="1052735"/>
          <a:ext cx="7704856" cy="4247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Marcador de texto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10" name="9 Llamada de flecha a la derecha"/>
          <p:cNvSpPr/>
          <p:nvPr/>
        </p:nvSpPr>
        <p:spPr>
          <a:xfrm rot="1116190">
            <a:off x="1866821" y="1022320"/>
            <a:ext cx="2286501" cy="1289792"/>
          </a:xfrm>
          <a:prstGeom prst="rightArrow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Virulencia de la cepa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Llamada de flecha a la izquierda"/>
          <p:cNvSpPr/>
          <p:nvPr/>
        </p:nvSpPr>
        <p:spPr>
          <a:xfrm rot="20019528">
            <a:off x="7892512" y="950923"/>
            <a:ext cx="2943449" cy="1370169"/>
          </a:xfrm>
          <a:prstGeom prst="leftArrowCallou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accent1"/>
                </a:solidFill>
              </a:rPr>
              <a:t>Predisposición genética</a:t>
            </a:r>
          </a:p>
          <a:p>
            <a:pPr algn="ctr"/>
            <a:r>
              <a:rPr lang="es-ES" sz="2000" b="1" dirty="0" smtClean="0">
                <a:solidFill>
                  <a:srgbClr val="C00000"/>
                </a:solidFill>
              </a:rPr>
              <a:t>Consumo previo de </a:t>
            </a:r>
            <a:r>
              <a:rPr lang="es-ES" sz="2000" b="1" dirty="0" err="1" smtClean="0">
                <a:solidFill>
                  <a:srgbClr val="C00000"/>
                </a:solidFill>
              </a:rPr>
              <a:t>antibioticos</a:t>
            </a:r>
            <a:endParaRPr lang="es-ES" sz="2000" b="1" dirty="0">
              <a:solidFill>
                <a:srgbClr val="C00000"/>
              </a:solidFill>
            </a:endParaRPr>
          </a:p>
        </p:txBody>
      </p:sp>
      <p:sp>
        <p:nvSpPr>
          <p:cNvPr id="9" name="8 Llamada de flecha a la derecha"/>
          <p:cNvSpPr/>
          <p:nvPr/>
        </p:nvSpPr>
        <p:spPr>
          <a:xfrm rot="20091071">
            <a:off x="1772014" y="4280076"/>
            <a:ext cx="2476117" cy="1203932"/>
          </a:xfrm>
          <a:prstGeom prst="rightArrowCallout">
            <a:avLst/>
          </a:prstGeom>
          <a:solidFill>
            <a:srgbClr val="ACF40C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Tasas de resistencia </a:t>
            </a:r>
            <a:r>
              <a:rPr lang="es-E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antibiotica</a:t>
            </a:r>
            <a:endParaRPr lang="es-E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Llamada de flecha a la izquierda"/>
          <p:cNvSpPr/>
          <p:nvPr/>
        </p:nvSpPr>
        <p:spPr>
          <a:xfrm rot="1108328">
            <a:off x="7844606" y="4224615"/>
            <a:ext cx="2655212" cy="1314854"/>
          </a:xfrm>
          <a:prstGeom prst="leftArrowCallou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C00000"/>
                </a:solidFill>
              </a:rPr>
              <a:t>Número de fármacos</a:t>
            </a:r>
          </a:p>
          <a:p>
            <a:pPr algn="ctr"/>
            <a:r>
              <a:rPr lang="es-ES" sz="2000" b="1" dirty="0" smtClean="0">
                <a:solidFill>
                  <a:srgbClr val="C00000"/>
                </a:solidFill>
              </a:rPr>
              <a:t>Y tiempo del tratamiento</a:t>
            </a:r>
            <a:endParaRPr lang="es-ES" sz="2000" b="1" dirty="0">
              <a:solidFill>
                <a:srgbClr val="C00000"/>
              </a:solidFill>
            </a:endParaRPr>
          </a:p>
        </p:txBody>
      </p:sp>
      <p:sp>
        <p:nvSpPr>
          <p:cNvPr id="14" name="5 Título"/>
          <p:cNvSpPr>
            <a:spLocks noGrp="1"/>
          </p:cNvSpPr>
          <p:nvPr>
            <p:ph type="title"/>
          </p:nvPr>
        </p:nvSpPr>
        <p:spPr>
          <a:xfrm>
            <a:off x="609600" y="159904"/>
            <a:ext cx="10972800" cy="892832"/>
          </a:xfrm>
        </p:spPr>
        <p:txBody>
          <a:bodyPr>
            <a:noAutofit/>
          </a:bodyPr>
          <a:lstStyle/>
          <a:p>
            <a:r>
              <a:rPr lang="es-ES" dirty="0" smtClean="0"/>
              <a:t>Tratamiento del </a:t>
            </a:r>
            <a:r>
              <a:rPr lang="es-ES" dirty="0" err="1"/>
              <a:t>H</a:t>
            </a:r>
            <a:r>
              <a:rPr lang="es-ES" dirty="0" err="1" smtClean="0"/>
              <a:t>elicobacter</a:t>
            </a:r>
            <a:r>
              <a:rPr lang="es-ES" dirty="0" smtClean="0"/>
              <a:t> </a:t>
            </a:r>
            <a:r>
              <a:rPr lang="es-ES" dirty="0" smtClean="0"/>
              <a:t>pylori.</a:t>
            </a:r>
            <a:br>
              <a:rPr lang="es-ES" dirty="0" smtClean="0"/>
            </a:br>
            <a:r>
              <a:rPr lang="es-ES" dirty="0" smtClean="0"/>
              <a:t>¿Qué ha cambiado?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32051" r="8263" b="41234"/>
          <a:stretch/>
        </p:blipFill>
        <p:spPr bwMode="auto">
          <a:xfrm>
            <a:off x="6111989" y="3501008"/>
            <a:ext cx="5312603" cy="69030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9" t="25268" r="20139" b="49115"/>
          <a:stretch/>
        </p:blipFill>
        <p:spPr bwMode="auto">
          <a:xfrm>
            <a:off x="6096000" y="4339854"/>
            <a:ext cx="5362549" cy="97038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6 Marcador de texto"/>
          <p:cNvSpPr>
            <a:spLocks noGrp="1"/>
          </p:cNvSpPr>
          <p:nvPr>
            <p:ph type="body" sz="quarter" idx="13"/>
          </p:nvPr>
        </p:nvSpPr>
        <p:spPr>
          <a:xfrm>
            <a:off x="1760093" y="5458785"/>
            <a:ext cx="10094912" cy="576064"/>
          </a:xfrm>
        </p:spPr>
        <p:txBody>
          <a:bodyPr>
            <a:normAutofit/>
          </a:bodyPr>
          <a:lstStyle/>
          <a:p>
            <a:r>
              <a:rPr lang="es-ES" sz="1200" dirty="0" err="1"/>
              <a:t>Gisbert</a:t>
            </a:r>
            <a:r>
              <a:rPr lang="es-ES" sz="1200" dirty="0"/>
              <a:t> JP et al. IV Conferencia Española de Consenso sobre el tratamiento de la infección por </a:t>
            </a:r>
            <a:r>
              <a:rPr lang="es-ES" sz="1200" dirty="0" err="1"/>
              <a:t>Helicobacter</a:t>
            </a:r>
            <a:r>
              <a:rPr lang="es-ES" sz="1200" dirty="0"/>
              <a:t> pylori. </a:t>
            </a:r>
          </a:p>
          <a:p>
            <a:r>
              <a:rPr lang="es-ES" sz="1200" dirty="0"/>
              <a:t>Gastroenterol </a:t>
            </a:r>
            <a:r>
              <a:rPr lang="es-ES" sz="1200" dirty="0" err="1"/>
              <a:t>Hepatol</a:t>
            </a:r>
            <a:r>
              <a:rPr lang="es-ES" sz="1200" dirty="0"/>
              <a:t>. 2016;39(10):697-721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 idx="4294967295"/>
          </p:nvPr>
        </p:nvSpPr>
        <p:spPr>
          <a:xfrm>
            <a:off x="767431" y="188672"/>
            <a:ext cx="10945167" cy="685800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chemeClr val="accent1"/>
                </a:solidFill>
              </a:rPr>
              <a:t>Incremento de la resistencias a antibióticos</a:t>
            </a:r>
            <a:endParaRPr lang="es-ES" sz="3200" b="1" dirty="0">
              <a:solidFill>
                <a:schemeClr val="accent1"/>
              </a:solidFill>
            </a:endParaRPr>
          </a:p>
        </p:txBody>
      </p:sp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1394725095"/>
              </p:ext>
            </p:extLst>
          </p:nvPr>
        </p:nvGraphicFramePr>
        <p:xfrm>
          <a:off x="911424" y="908720"/>
          <a:ext cx="4527600" cy="4401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13 Igual que"/>
          <p:cNvSpPr/>
          <p:nvPr/>
        </p:nvSpPr>
        <p:spPr>
          <a:xfrm>
            <a:off x="1847528" y="1988840"/>
            <a:ext cx="1224136" cy="936104"/>
          </a:xfrm>
          <a:prstGeom prst="mathEqual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1"/>
              </a:solidFill>
            </a:endParaRP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10" cstate="print"/>
          <a:srcRect l="10429" t="40349" r="37006" b="47081"/>
          <a:stretch>
            <a:fillRect/>
          </a:stretch>
        </p:blipFill>
        <p:spPr bwMode="auto">
          <a:xfrm>
            <a:off x="5591944" y="908720"/>
            <a:ext cx="6263061" cy="93610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11" cstate="print"/>
          <a:srcRect l="8657" t="30825" r="37597" b="41770"/>
          <a:stretch>
            <a:fillRect/>
          </a:stretch>
        </p:blipFill>
        <p:spPr bwMode="auto">
          <a:xfrm>
            <a:off x="6545429" y="1913648"/>
            <a:ext cx="4519123" cy="14401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9584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3954283"/>
              </p:ext>
            </p:extLst>
          </p:nvPr>
        </p:nvGraphicFramePr>
        <p:xfrm>
          <a:off x="479376" y="818510"/>
          <a:ext cx="525658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1926242636"/>
              </p:ext>
            </p:extLst>
          </p:nvPr>
        </p:nvGraphicFramePr>
        <p:xfrm>
          <a:off x="6124661" y="816861"/>
          <a:ext cx="5428826" cy="2565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3 Rectángulo"/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4530800" y="5717323"/>
            <a:ext cx="73564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ts val="2000"/>
              </a:lnSpc>
              <a:spcBef>
                <a:spcPts val="1600"/>
              </a:spcBef>
              <a:buClr>
                <a:schemeClr val="tx2"/>
              </a:buClr>
              <a:buSzPct val="100000"/>
              <a:buFont typeface="Lucida Grande"/>
              <a:buChar char="&gt;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000"/>
              </a:lnSpc>
              <a:spcBef>
                <a:spcPts val="800"/>
              </a:spcBef>
              <a:buClr>
                <a:schemeClr val="tx2"/>
              </a:buClr>
              <a:buFont typeface="M Arial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2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ts val="400"/>
              </a:spcBef>
              <a:buClr>
                <a:srgbClr val="7F7F7F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400"/>
              </a:spcBef>
              <a:buClr>
                <a:srgbClr val="7F7F7F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Clr>
                <a:srgbClr val="7F7F7F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Clr>
                <a:srgbClr val="7F7F7F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Clr>
                <a:srgbClr val="7F7F7F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Clr>
                <a:srgbClr val="7F7F7F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es-ES" sz="12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Ducournau</a:t>
            </a:r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et al, 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Clinical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Microbiology and Infection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(2016),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doi: 10.1016/j.cmi.2016.06.003 </a:t>
            </a:r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Verdana" pitchFamily="34" charset="0"/>
                <a:cs typeface="Calibri" panose="020F0502020204030204" pitchFamily="34" charset="0"/>
              </a:rPr>
              <a:t>Molina-Infante J, </a:t>
            </a:r>
            <a:r>
              <a:rPr lang="es-ES" sz="12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ea typeface="Verdana" pitchFamily="34" charset="0"/>
                <a:cs typeface="Calibri" panose="020F0502020204030204" pitchFamily="34" charset="0"/>
              </a:rPr>
              <a:t>Gisbert</a:t>
            </a:r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Verdana" pitchFamily="34" charset="0"/>
                <a:cs typeface="Calibri" panose="020F0502020204030204" pitchFamily="34" charset="0"/>
              </a:rPr>
              <a:t> J.P. </a:t>
            </a:r>
            <a:r>
              <a:rPr lang="es-ES" sz="12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ea typeface="Verdana" pitchFamily="34" charset="0"/>
                <a:cs typeface="Calibri" panose="020F0502020204030204" pitchFamily="34" charset="0"/>
              </a:rPr>
              <a:t>Gastroenterol</a:t>
            </a:r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es-ES" sz="12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ea typeface="Verdana" pitchFamily="34" charset="0"/>
                <a:cs typeface="Calibri" panose="020F0502020204030204" pitchFamily="34" charset="0"/>
              </a:rPr>
              <a:t>Hepatol</a:t>
            </a:r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Verdana" pitchFamily="34" charset="0"/>
                <a:cs typeface="Calibri" panose="020F0502020204030204" pitchFamily="34" charset="0"/>
              </a:rPr>
              <a:t>. 2013; 36(6):375-381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.</a:t>
            </a:r>
            <a:endParaRPr lang="fr-FR" altLang="es-ES" sz="1200" dirty="0">
              <a:solidFill>
                <a:schemeClr val="bg1">
                  <a:lumMod val="50000"/>
                </a:schemeClr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8544272" y="838521"/>
            <a:ext cx="1368152" cy="43204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s-ES" sz="1600" b="1" dirty="0" smtClean="0">
                <a:solidFill>
                  <a:schemeClr val="accent1"/>
                </a:solidFill>
              </a:rPr>
              <a:t>España</a:t>
            </a:r>
          </a:p>
        </p:txBody>
      </p:sp>
      <p:pic>
        <p:nvPicPr>
          <p:cNvPr id="14" name="Picture 2" descr="http://actagastro.org/wp-content/uploads/2017/01/REV-16-087-IMG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3891" y="3544957"/>
            <a:ext cx="4925414" cy="2071162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</p:pic>
      <p:sp>
        <p:nvSpPr>
          <p:cNvPr id="15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Incremento de la resistencias a </a:t>
            </a:r>
            <a:r>
              <a:rPr lang="es-ES" b="1" dirty="0" err="1" smtClean="0"/>
              <a:t>antibiticos</a:t>
            </a:r>
            <a:endParaRPr lang="es-ES" b="1" dirty="0"/>
          </a:p>
        </p:txBody>
      </p:sp>
      <p:pic>
        <p:nvPicPr>
          <p:cNvPr id="16" name="Picture 2" descr="Resultado de imagen de resistencia antibioticos helicobacter pylori españ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34710" y="3987424"/>
            <a:ext cx="3184323" cy="2221415"/>
          </a:xfrm>
          <a:prstGeom prst="rect">
            <a:avLst/>
          </a:prstGeom>
          <a:noFill/>
        </p:spPr>
      </p:pic>
      <p:sp>
        <p:nvSpPr>
          <p:cNvPr id="17" name="CuadroTexto 9"/>
          <p:cNvSpPr txBox="1"/>
          <p:nvPr/>
        </p:nvSpPr>
        <p:spPr>
          <a:xfrm>
            <a:off x="10368474" y="1442346"/>
            <a:ext cx="960107" cy="369332"/>
          </a:xfrm>
          <a:prstGeom prst="rect">
            <a:avLst/>
          </a:prstGeom>
          <a:gradFill rotWithShape="1">
            <a:gsLst>
              <a:gs pos="0">
                <a:srgbClr val="C32D2E">
                  <a:tint val="92000"/>
                  <a:satMod val="170000"/>
                </a:srgbClr>
              </a:gs>
              <a:gs pos="15000">
                <a:srgbClr val="C32D2E">
                  <a:tint val="92000"/>
                  <a:shade val="99000"/>
                  <a:satMod val="170000"/>
                </a:srgbClr>
              </a:gs>
              <a:gs pos="62000">
                <a:srgbClr val="C32D2E">
                  <a:tint val="96000"/>
                  <a:shade val="80000"/>
                  <a:satMod val="170000"/>
                </a:srgbClr>
              </a:gs>
              <a:gs pos="97000">
                <a:srgbClr val="C32D2E">
                  <a:tint val="98000"/>
                  <a:shade val="63000"/>
                  <a:satMod val="170000"/>
                </a:srgbClr>
              </a:gs>
              <a:gs pos="100000">
                <a:srgbClr val="C32D2E">
                  <a:shade val="62000"/>
                  <a:satMod val="170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solidFill>
              <a:srgbClr val="C32D2E"/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rgbClr val="C32D2E">
                <a:shade val="80000"/>
              </a:srgbClr>
            </a:contourClr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kern="0" dirty="0" smtClean="0">
                <a:solidFill>
                  <a:prstClr val="white"/>
                </a:solidFill>
                <a:latin typeface="Gill Sans MT"/>
              </a:rPr>
              <a:t>43,45</a:t>
            </a: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</a:rPr>
              <a:t>%</a:t>
            </a:r>
          </a:p>
        </p:txBody>
      </p:sp>
      <p:sp>
        <p:nvSpPr>
          <p:cNvPr id="18" name="CuadroTexto 9"/>
          <p:cNvSpPr txBox="1"/>
          <p:nvPr/>
        </p:nvSpPr>
        <p:spPr>
          <a:xfrm>
            <a:off x="8360815" y="2105173"/>
            <a:ext cx="867533" cy="369332"/>
          </a:xfrm>
          <a:prstGeom prst="rect">
            <a:avLst/>
          </a:prstGeom>
          <a:gradFill rotWithShape="1">
            <a:gsLst>
              <a:gs pos="0">
                <a:srgbClr val="C32D2E">
                  <a:tint val="92000"/>
                  <a:satMod val="170000"/>
                </a:srgbClr>
              </a:gs>
              <a:gs pos="15000">
                <a:srgbClr val="C32D2E">
                  <a:tint val="92000"/>
                  <a:shade val="99000"/>
                  <a:satMod val="170000"/>
                </a:srgbClr>
              </a:gs>
              <a:gs pos="62000">
                <a:srgbClr val="C32D2E">
                  <a:tint val="96000"/>
                  <a:shade val="80000"/>
                  <a:satMod val="170000"/>
                </a:srgbClr>
              </a:gs>
              <a:gs pos="97000">
                <a:srgbClr val="C32D2E">
                  <a:tint val="98000"/>
                  <a:shade val="63000"/>
                  <a:satMod val="170000"/>
                </a:srgbClr>
              </a:gs>
              <a:gs pos="100000">
                <a:srgbClr val="C32D2E">
                  <a:shade val="62000"/>
                  <a:satMod val="170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solidFill>
              <a:srgbClr val="C32D2E"/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rgbClr val="C32D2E">
                <a:shade val="80000"/>
              </a:srgbClr>
            </a:contourClr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</a:rPr>
              <a:t>17,12%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874561" y="2786779"/>
            <a:ext cx="6319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altLang="es-E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22,2%</a:t>
            </a:r>
            <a:endParaRPr lang="es-ES" sz="1400" dirty="0"/>
          </a:p>
        </p:txBody>
      </p:sp>
      <p:sp>
        <p:nvSpPr>
          <p:cNvPr id="20" name="19 Rectángulo"/>
          <p:cNvSpPr/>
          <p:nvPr/>
        </p:nvSpPr>
        <p:spPr>
          <a:xfrm>
            <a:off x="1359640" y="1538474"/>
            <a:ext cx="6319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altLang="es-E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73,9%</a:t>
            </a:r>
            <a:endParaRPr lang="es-ES" sz="1400" dirty="0"/>
          </a:p>
        </p:txBody>
      </p:sp>
      <p:sp>
        <p:nvSpPr>
          <p:cNvPr id="21" name="20 Rectángulo"/>
          <p:cNvSpPr/>
          <p:nvPr/>
        </p:nvSpPr>
        <p:spPr>
          <a:xfrm>
            <a:off x="1990685" y="2824966"/>
            <a:ext cx="631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altLang="es-E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15,4%</a:t>
            </a:r>
            <a:endParaRPr lang="es-ES" sz="1400" dirty="0"/>
          </a:p>
        </p:txBody>
      </p:sp>
      <p:sp>
        <p:nvSpPr>
          <p:cNvPr id="22" name="21 Rectángulo"/>
          <p:cNvSpPr/>
          <p:nvPr/>
        </p:nvSpPr>
        <p:spPr>
          <a:xfrm>
            <a:off x="2430817" y="2548693"/>
            <a:ext cx="6319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altLang="es-E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14,8%</a:t>
            </a:r>
            <a:endParaRPr lang="es-ES" sz="1400" dirty="0"/>
          </a:p>
        </p:txBody>
      </p:sp>
      <p:sp>
        <p:nvSpPr>
          <p:cNvPr id="23" name="22 Rectángulo"/>
          <p:cNvSpPr/>
          <p:nvPr/>
        </p:nvSpPr>
        <p:spPr>
          <a:xfrm>
            <a:off x="3237751" y="2748989"/>
            <a:ext cx="6319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altLang="es-E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45,9%</a:t>
            </a:r>
            <a:endParaRPr lang="es-ES" sz="1400" dirty="0"/>
          </a:p>
        </p:txBody>
      </p:sp>
      <p:sp>
        <p:nvSpPr>
          <p:cNvPr id="24" name="23 Rectángulo"/>
          <p:cNvSpPr/>
          <p:nvPr/>
        </p:nvSpPr>
        <p:spPr>
          <a:xfrm>
            <a:off x="3547800" y="1503901"/>
            <a:ext cx="6319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altLang="es-E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78,3%</a:t>
            </a:r>
            <a:endParaRPr lang="es-ES" sz="1400" dirty="0"/>
          </a:p>
        </p:txBody>
      </p:sp>
      <p:sp>
        <p:nvSpPr>
          <p:cNvPr id="25" name="24 Rectángulo"/>
          <p:cNvSpPr/>
          <p:nvPr/>
        </p:nvSpPr>
        <p:spPr>
          <a:xfrm>
            <a:off x="4430873" y="2533546"/>
            <a:ext cx="470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_tradnl" altLang="es-E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0%</a:t>
            </a:r>
            <a:endParaRPr lang="es-ES" dirty="0"/>
          </a:p>
        </p:txBody>
      </p:sp>
      <p:sp>
        <p:nvSpPr>
          <p:cNvPr id="26" name="25 Elipse"/>
          <p:cNvSpPr/>
          <p:nvPr/>
        </p:nvSpPr>
        <p:spPr>
          <a:xfrm>
            <a:off x="9455369" y="4045695"/>
            <a:ext cx="288032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8" name="27 Conector recto"/>
          <p:cNvCxnSpPr>
            <a:stCxn id="18" idx="2"/>
            <a:endCxn id="26" idx="0"/>
          </p:cNvCxnSpPr>
          <p:nvPr/>
        </p:nvCxnSpPr>
        <p:spPr>
          <a:xfrm>
            <a:off x="8794582" y="2474505"/>
            <a:ext cx="804803" cy="1571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>
            <a:stCxn id="17" idx="2"/>
            <a:endCxn id="26" idx="0"/>
          </p:cNvCxnSpPr>
          <p:nvPr/>
        </p:nvCxnSpPr>
        <p:spPr>
          <a:xfrm flipH="1">
            <a:off x="9599385" y="1811678"/>
            <a:ext cx="1249143" cy="2234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lecha izquierda 1"/>
          <p:cNvSpPr/>
          <p:nvPr/>
        </p:nvSpPr>
        <p:spPr>
          <a:xfrm>
            <a:off x="4861649" y="4324925"/>
            <a:ext cx="1532718" cy="1008112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1" name="30 Conector recto"/>
          <p:cNvCxnSpPr/>
          <p:nvPr/>
        </p:nvCxnSpPr>
        <p:spPr>
          <a:xfrm>
            <a:off x="4590005" y="3425721"/>
            <a:ext cx="86409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7448" y="1220234"/>
            <a:ext cx="5588719" cy="38884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2" descr="Resultado de imagen de helicobacter pylori"/>
          <p:cNvPicPr>
            <a:picLocks noChangeAspect="1" noChangeArrowheads="1"/>
          </p:cNvPicPr>
          <p:nvPr/>
        </p:nvPicPr>
        <p:blipFill>
          <a:blip r:embed="rId4" cstate="print"/>
          <a:srcRect l="49367"/>
          <a:stretch>
            <a:fillRect/>
          </a:stretch>
        </p:blipFill>
        <p:spPr bwMode="auto">
          <a:xfrm>
            <a:off x="7320136" y="1220234"/>
            <a:ext cx="3820910" cy="38884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Helicobacter</a:t>
            </a:r>
            <a:r>
              <a:rPr lang="es-ES" dirty="0"/>
              <a:t> </a:t>
            </a:r>
            <a:r>
              <a:rPr lang="es-ES" dirty="0" smtClean="0"/>
              <a:t>pylori</a:t>
            </a:r>
            <a:endParaRPr lang="es-ES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 dirty="0"/>
          </a:p>
        </p:txBody>
      </p:sp>
      <p:sp>
        <p:nvSpPr>
          <p:cNvPr id="79874" name="AutoShape 2" descr="Resultado de imagen de helicobacter pylori dando las graci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9876" name="AutoShape 4" descr="Resultado de imagen de helicobacter pylori dando las graci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3200" b="1" dirty="0" smtClean="0"/>
              <a:t>A la vista de todo esto, ¿qué nos dicen las guías?</a:t>
            </a:r>
            <a:endParaRPr lang="es-ES" sz="32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8560" t="11340" r="9935" b="37851"/>
          <a:stretch>
            <a:fillRect/>
          </a:stretch>
        </p:blipFill>
        <p:spPr bwMode="auto">
          <a:xfrm>
            <a:off x="194115" y="1117001"/>
            <a:ext cx="7116663" cy="252802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print"/>
          <a:srcRect l="32281" t="17955" r="31100" b="12116"/>
          <a:stretch>
            <a:fillRect/>
          </a:stretch>
        </p:blipFill>
        <p:spPr bwMode="auto">
          <a:xfrm>
            <a:off x="7310778" y="1117001"/>
            <a:ext cx="4576422" cy="504399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115" y="3645024"/>
            <a:ext cx="7100327" cy="2515967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74273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sz="quarter" idx="13"/>
          </p:nvPr>
        </p:nvSpPr>
        <p:spPr>
          <a:xfrm>
            <a:off x="0" y="6027015"/>
            <a:ext cx="11582443" cy="295162"/>
          </a:xfrm>
        </p:spPr>
        <p:txBody>
          <a:bodyPr>
            <a:noAutofit/>
          </a:bodyPr>
          <a:lstStyle/>
          <a:p>
            <a:r>
              <a:rPr lang="da-DK" altLang="es-ES" sz="1200" dirty="0" smtClean="0">
                <a:solidFill>
                  <a:schemeClr val="bg1">
                    <a:lumMod val="50000"/>
                  </a:schemeClr>
                </a:solidFill>
              </a:rPr>
              <a:t>Malfertheiner, et al. Gut 2016; </a:t>
            </a:r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</a:rPr>
              <a:t>0:1-25. doi:10.1136/gutjnl-2016-312288</a:t>
            </a:r>
            <a:endParaRPr lang="en-US" altLang="es-ES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s-E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44" y="335330"/>
            <a:ext cx="4896544" cy="186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7" t="16025" r="7332" b="11586"/>
          <a:stretch/>
        </p:blipFill>
        <p:spPr bwMode="auto">
          <a:xfrm>
            <a:off x="5087888" y="364879"/>
            <a:ext cx="6886575" cy="547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335360" y="2668884"/>
            <a:ext cx="436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1"/>
                </a:solidFill>
                <a:latin typeface="Calibri" panose="020F0502020204030204"/>
              </a:rPr>
              <a:t>Incremento resistencias</a:t>
            </a:r>
            <a:endParaRPr lang="es-ES" sz="2400" b="1" dirty="0">
              <a:solidFill>
                <a:schemeClr val="accent1"/>
              </a:solidFill>
              <a:latin typeface="Calibri" panose="020F0502020204030204"/>
            </a:endParaRPr>
          </a:p>
        </p:txBody>
      </p:sp>
      <p:sp>
        <p:nvSpPr>
          <p:cNvPr id="11" name="10 Flecha abajo"/>
          <p:cNvSpPr/>
          <p:nvPr/>
        </p:nvSpPr>
        <p:spPr>
          <a:xfrm>
            <a:off x="1991544" y="3356992"/>
            <a:ext cx="1152128" cy="936104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35360" y="4293096"/>
            <a:ext cx="436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/>
                </a:solidFill>
                <a:latin typeface="Calibri" panose="020F0502020204030204"/>
              </a:rPr>
              <a:t>Necesidad de nuevas estrategias terapéuticas</a:t>
            </a:r>
            <a:endParaRPr lang="es-ES" sz="2400" b="1" dirty="0">
              <a:solidFill>
                <a:schemeClr val="tx2"/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1464" y="1124744"/>
            <a:ext cx="9414264" cy="15036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4F81BD"/>
            </a:solidFill>
            <a:miter lim="800000"/>
            <a:headEnd/>
            <a:tailEnd/>
          </a:ln>
        </p:spPr>
      </p:pic>
      <p:sp>
        <p:nvSpPr>
          <p:cNvPr id="14" name="13 Rectángulo redondeado"/>
          <p:cNvSpPr/>
          <p:nvPr/>
        </p:nvSpPr>
        <p:spPr>
          <a:xfrm>
            <a:off x="1271464" y="4168217"/>
            <a:ext cx="9447237" cy="1277007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  <a:alpha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TRIPLE TERAPIA OLA </a:t>
            </a:r>
          </a:p>
          <a:p>
            <a:pPr algn="ctr"/>
            <a:r>
              <a:rPr lang="es-ES" sz="2400" b="1" dirty="0" smtClean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Tasa de erradicación de </a:t>
            </a:r>
            <a:r>
              <a:rPr lang="es-ES" sz="2400" b="1" i="1" dirty="0" smtClean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H. pylori </a:t>
            </a:r>
            <a:r>
              <a:rPr lang="es-ES" sz="2400" b="1" dirty="0" smtClean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población 73,8%</a:t>
            </a:r>
            <a:endParaRPr lang="en-US" sz="2400" b="1" dirty="0">
              <a:solidFill>
                <a:srgbClr val="00458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978596" y="5547749"/>
            <a:ext cx="6079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J. Molina-Infante, J.P. </a:t>
            </a:r>
            <a:r>
              <a:rPr lang="es-ES" sz="1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Gisbert</a:t>
            </a:r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. </a:t>
            </a:r>
            <a:r>
              <a:rPr lang="es-ES" sz="1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Gastroenterol</a:t>
            </a:r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es-ES" sz="1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Hepatol</a:t>
            </a:r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. 2013; 36(6):375-381</a:t>
            </a:r>
            <a:endParaRPr lang="es-ES" sz="12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s-ES" sz="1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Gisbert</a:t>
            </a:r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J.P. et al. </a:t>
            </a:r>
            <a:r>
              <a:rPr lang="es-ES" sz="12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 </a:t>
            </a:r>
            <a:r>
              <a:rPr lang="es-ES" sz="1200" i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</a:t>
            </a:r>
            <a:r>
              <a:rPr lang="es-ES" sz="12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200" i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Gastroenterol</a:t>
            </a:r>
            <a:r>
              <a:rPr lang="es-ES" sz="12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2013; 47:130-135</a:t>
            </a:r>
            <a:endParaRPr lang="es-E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1271464" y="2730936"/>
            <a:ext cx="9414264" cy="1277007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  <a:alpha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TRIPLE TERAPIA OCA </a:t>
            </a:r>
          </a:p>
          <a:p>
            <a:pPr algn="ctr"/>
            <a:r>
              <a:rPr lang="es-ES" sz="2400" b="1" dirty="0" smtClean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Tasa de erradicación de </a:t>
            </a:r>
            <a:r>
              <a:rPr lang="es-ES" sz="2400" b="1" i="1" dirty="0" smtClean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H. pylori </a:t>
            </a:r>
            <a:r>
              <a:rPr lang="es-ES" sz="2400" b="1" dirty="0" smtClean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población 74,75%</a:t>
            </a:r>
            <a:endParaRPr lang="en-US" sz="2400" b="1" dirty="0">
              <a:solidFill>
                <a:srgbClr val="00458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8560" t="11340" r="9935" b="37851"/>
          <a:stretch>
            <a:fillRect/>
          </a:stretch>
        </p:blipFill>
        <p:spPr bwMode="auto">
          <a:xfrm>
            <a:off x="695400" y="192587"/>
            <a:ext cx="4189265" cy="12241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13" name="12 Título"/>
          <p:cNvSpPr>
            <a:spLocks noGrp="1"/>
          </p:cNvSpPr>
          <p:nvPr>
            <p:ph type="title" idx="4294967295"/>
          </p:nvPr>
        </p:nvSpPr>
        <p:spPr>
          <a:xfrm>
            <a:off x="983432" y="0"/>
            <a:ext cx="10081120" cy="1324024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ES" sz="2800" b="1" dirty="0">
                <a:solidFill>
                  <a:srgbClr val="004586"/>
                </a:solidFill>
              </a:rPr>
              <a:t>Algoritmo para el tratamiento inicial y de rescate de la infección por </a:t>
            </a:r>
            <a:r>
              <a:rPr lang="es-ES" sz="2800" b="1" dirty="0" err="1">
                <a:solidFill>
                  <a:srgbClr val="004586"/>
                </a:solidFill>
              </a:rPr>
              <a:t>Helicobacter</a:t>
            </a:r>
            <a:r>
              <a:rPr lang="es-ES" sz="2800" b="1" dirty="0">
                <a:solidFill>
                  <a:srgbClr val="004586"/>
                </a:solidFill>
              </a:rPr>
              <a:t> </a:t>
            </a:r>
            <a:r>
              <a:rPr lang="es-ES" sz="2800" b="1" dirty="0" smtClean="0">
                <a:solidFill>
                  <a:srgbClr val="004586"/>
                </a:solidFill>
              </a:rPr>
              <a:t>pylori</a:t>
            </a:r>
            <a:endParaRPr lang="es-ES" sz="2800" b="1" dirty="0">
              <a:solidFill>
                <a:srgbClr val="004586"/>
              </a:solidFill>
            </a:endParaRPr>
          </a:p>
        </p:txBody>
      </p:sp>
      <p:sp>
        <p:nvSpPr>
          <p:cNvPr id="5" name="3 Rectángulo"/>
          <p:cNvSpPr>
            <a:spLocks noChangeArrowheads="1"/>
          </p:cNvSpPr>
          <p:nvPr/>
        </p:nvSpPr>
        <p:spPr bwMode="auto">
          <a:xfrm>
            <a:off x="3028163" y="5929654"/>
            <a:ext cx="87771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ts val="2000"/>
              </a:lnSpc>
              <a:spcBef>
                <a:spcPts val="1600"/>
              </a:spcBef>
              <a:buClr>
                <a:schemeClr val="tx2"/>
              </a:buClr>
              <a:buSzPct val="100000"/>
              <a:buFont typeface="Lucida Grande"/>
              <a:buChar char="&gt;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000"/>
              </a:lnSpc>
              <a:spcBef>
                <a:spcPts val="800"/>
              </a:spcBef>
              <a:buClr>
                <a:schemeClr val="tx2"/>
              </a:buClr>
              <a:buFont typeface="M Arial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2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ts val="400"/>
              </a:spcBef>
              <a:buClr>
                <a:srgbClr val="7F7F7F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400"/>
              </a:spcBef>
              <a:buClr>
                <a:srgbClr val="7F7F7F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Clr>
                <a:srgbClr val="7F7F7F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Clr>
                <a:srgbClr val="7F7F7F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Clr>
                <a:srgbClr val="7F7F7F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Clr>
                <a:srgbClr val="7F7F7F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a-DK" altLang="es-ES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ES" altLang="es-ES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Gisbert</a:t>
            </a:r>
            <a:r>
              <a:rPr lang="es-ES" altLang="es-E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JP et al. </a:t>
            </a:r>
            <a:r>
              <a:rPr lang="es-ES" altLang="es-ES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 Gastroenterol </a:t>
            </a:r>
            <a:r>
              <a:rPr lang="es-ES" altLang="es-ES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Hepatol</a:t>
            </a:r>
            <a:r>
              <a:rPr lang="es-ES" altLang="es-E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 2016;39(10):697-721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7448" y="1929984"/>
            <a:ext cx="9793088" cy="402642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Rectángulo 2"/>
          <p:cNvSpPr/>
          <p:nvPr/>
        </p:nvSpPr>
        <p:spPr>
          <a:xfrm>
            <a:off x="574200" y="1141764"/>
            <a:ext cx="1110995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600" b="1" i="1" dirty="0">
                <a:solidFill>
                  <a:schemeClr val="tx2"/>
                </a:solidFill>
                <a:latin typeface="TrebuchetMS-Italic"/>
              </a:rPr>
              <a:t>Recomendación 2</a:t>
            </a:r>
            <a:r>
              <a:rPr lang="es-ES" sz="1600" i="1" dirty="0">
                <a:solidFill>
                  <a:schemeClr val="accent1"/>
                </a:solidFill>
                <a:latin typeface="TrebuchetMS-Italic"/>
              </a:rPr>
              <a:t>. </a:t>
            </a:r>
            <a:r>
              <a:rPr lang="es-ES" sz="1600" dirty="0">
                <a:solidFill>
                  <a:schemeClr val="accent1"/>
                </a:solidFill>
                <a:latin typeface="TrebuchetMS"/>
              </a:rPr>
              <a:t>Como tratamiento de </a:t>
            </a:r>
            <a:r>
              <a:rPr lang="es-ES" sz="1600" b="1" dirty="0">
                <a:solidFill>
                  <a:schemeClr val="accent1"/>
                </a:solidFill>
                <a:latin typeface="TrebuchetMS"/>
              </a:rPr>
              <a:t>primera </a:t>
            </a:r>
            <a:r>
              <a:rPr lang="es-ES" sz="1600" b="1" dirty="0" smtClean="0">
                <a:solidFill>
                  <a:schemeClr val="accent1"/>
                </a:solidFill>
                <a:latin typeface="TrebuchetMS"/>
              </a:rPr>
              <a:t>línea </a:t>
            </a:r>
            <a:r>
              <a:rPr lang="es-ES" sz="1600" dirty="0" smtClean="0">
                <a:solidFill>
                  <a:schemeClr val="accent1"/>
                </a:solidFill>
                <a:latin typeface="TrebuchetMS"/>
              </a:rPr>
              <a:t>de </a:t>
            </a:r>
            <a:r>
              <a:rPr lang="es-ES" sz="1600" dirty="0">
                <a:solidFill>
                  <a:schemeClr val="accent1"/>
                </a:solidFill>
                <a:latin typeface="TrebuchetMS"/>
              </a:rPr>
              <a:t>la infección por </a:t>
            </a:r>
            <a:r>
              <a:rPr lang="es-ES" sz="1600" i="1" dirty="0">
                <a:solidFill>
                  <a:schemeClr val="accent1"/>
                </a:solidFill>
                <a:latin typeface="TrebuchetMS-Italic"/>
              </a:rPr>
              <a:t>H. pylori </a:t>
            </a:r>
            <a:r>
              <a:rPr lang="es-ES" sz="1600" dirty="0">
                <a:solidFill>
                  <a:schemeClr val="accent1"/>
                </a:solidFill>
                <a:latin typeface="TrebuchetMS"/>
              </a:rPr>
              <a:t>se recomienda una </a:t>
            </a:r>
            <a:r>
              <a:rPr lang="es-ES" sz="1600" b="1" dirty="0" smtClean="0">
                <a:solidFill>
                  <a:schemeClr val="accent1"/>
                </a:solidFill>
                <a:latin typeface="TrebuchetMS"/>
              </a:rPr>
              <a:t>pauta </a:t>
            </a:r>
            <a:r>
              <a:rPr lang="it-IT" sz="1600" b="1" dirty="0" smtClean="0">
                <a:solidFill>
                  <a:schemeClr val="accent1"/>
                </a:solidFill>
                <a:latin typeface="TrebuchetMS"/>
              </a:rPr>
              <a:t>cuádruple </a:t>
            </a:r>
            <a:r>
              <a:rPr lang="it-IT" sz="1600" b="1" dirty="0">
                <a:solidFill>
                  <a:schemeClr val="accent1"/>
                </a:solidFill>
                <a:latin typeface="TrebuchetMS"/>
              </a:rPr>
              <a:t>concomitante sin bismuto</a:t>
            </a:r>
            <a:r>
              <a:rPr lang="it-IT" sz="1600" dirty="0">
                <a:solidFill>
                  <a:schemeClr val="accent1"/>
                </a:solidFill>
                <a:latin typeface="TrebuchetMS"/>
              </a:rPr>
              <a:t> (IBP, claritromicina</a:t>
            </a:r>
            <a:r>
              <a:rPr lang="it-IT" sz="1600" dirty="0" smtClean="0">
                <a:solidFill>
                  <a:schemeClr val="accent1"/>
                </a:solidFill>
                <a:latin typeface="TrebuchetMS"/>
              </a:rPr>
              <a:t>, </a:t>
            </a:r>
            <a:r>
              <a:rPr lang="es-ES" sz="1600" dirty="0" smtClean="0">
                <a:solidFill>
                  <a:schemeClr val="accent1"/>
                </a:solidFill>
                <a:latin typeface="TrebuchetMS"/>
              </a:rPr>
              <a:t>amoxicilina </a:t>
            </a:r>
            <a:r>
              <a:rPr lang="es-ES" sz="1600" dirty="0">
                <a:solidFill>
                  <a:schemeClr val="accent1"/>
                </a:solidFill>
                <a:latin typeface="TrebuchetMS"/>
              </a:rPr>
              <a:t>y </a:t>
            </a:r>
            <a:r>
              <a:rPr lang="es-ES" sz="1600" dirty="0" err="1">
                <a:solidFill>
                  <a:schemeClr val="accent1"/>
                </a:solidFill>
                <a:latin typeface="TrebuchetMS"/>
              </a:rPr>
              <a:t>metronidazol</a:t>
            </a:r>
            <a:r>
              <a:rPr lang="es-ES" sz="1600" dirty="0">
                <a:solidFill>
                  <a:schemeClr val="accent1"/>
                </a:solidFill>
                <a:latin typeface="TrebuchetMS"/>
              </a:rPr>
              <a:t>).</a:t>
            </a:r>
          </a:p>
          <a:p>
            <a:pPr algn="ctr"/>
            <a:r>
              <a:rPr lang="es-ES" sz="1600" b="1" dirty="0">
                <a:solidFill>
                  <a:schemeClr val="accent1"/>
                </a:solidFill>
                <a:latin typeface="TrebuchetMS"/>
              </a:rPr>
              <a:t>Acuerdo: </a:t>
            </a:r>
            <a:r>
              <a:rPr lang="es-ES" sz="1600" dirty="0">
                <a:solidFill>
                  <a:schemeClr val="accent1"/>
                </a:solidFill>
                <a:latin typeface="TrebuchetMS"/>
              </a:rPr>
              <a:t>100%; votos: totalmente de acuerdo: (100</a:t>
            </a:r>
            <a:r>
              <a:rPr lang="es-ES" sz="1600" dirty="0" smtClean="0">
                <a:solidFill>
                  <a:schemeClr val="accent1"/>
                </a:solidFill>
                <a:latin typeface="TrebuchetMS"/>
              </a:rPr>
              <a:t>%). GR</a:t>
            </a:r>
            <a:r>
              <a:rPr lang="es-ES" sz="1600" dirty="0">
                <a:solidFill>
                  <a:schemeClr val="accent1"/>
                </a:solidFill>
                <a:latin typeface="TrebuchetMS"/>
              </a:rPr>
              <a:t>: fuerte. CE: moderada.</a:t>
            </a:r>
            <a:endParaRPr lang="es-ES" sz="1600" dirty="0">
              <a:solidFill>
                <a:schemeClr val="accent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040216" y="4970310"/>
            <a:ext cx="2808312" cy="93871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100" dirty="0" smtClean="0">
                <a:solidFill>
                  <a:srgbClr val="002060"/>
                </a:solidFill>
              </a:rPr>
              <a:t>* La terapia cuádruple con bismuto (IBP, bismuto, tetraciclina y </a:t>
            </a:r>
            <a:r>
              <a:rPr lang="es-ES" sz="1100" dirty="0" err="1" smtClean="0">
                <a:solidFill>
                  <a:srgbClr val="002060"/>
                </a:solidFill>
              </a:rPr>
              <a:t>metronidazol</a:t>
            </a:r>
            <a:r>
              <a:rPr lang="es-ES" sz="1100" dirty="0" smtClean="0">
                <a:solidFill>
                  <a:srgbClr val="002060"/>
                </a:solidFill>
              </a:rPr>
              <a:t>) podría ser </a:t>
            </a:r>
            <a:r>
              <a:rPr lang="es-ES" sz="1100" b="1" dirty="0" smtClean="0">
                <a:solidFill>
                  <a:srgbClr val="002060"/>
                </a:solidFill>
              </a:rPr>
              <a:t>una alternativa como tratamiento </a:t>
            </a:r>
            <a:r>
              <a:rPr lang="es-ES" sz="1100" b="1" dirty="0" err="1" smtClean="0">
                <a:solidFill>
                  <a:srgbClr val="002060"/>
                </a:solidFill>
              </a:rPr>
              <a:t>erradicador</a:t>
            </a:r>
            <a:r>
              <a:rPr lang="es-ES" sz="1100" b="1" dirty="0" smtClean="0">
                <a:solidFill>
                  <a:srgbClr val="002060"/>
                </a:solidFill>
              </a:rPr>
              <a:t> de primera línea</a:t>
            </a:r>
            <a:r>
              <a:rPr lang="es-ES" sz="1100" dirty="0" smtClean="0">
                <a:solidFill>
                  <a:srgbClr val="002060"/>
                </a:solidFill>
              </a:rPr>
              <a:t>, una vez que su eficacia sea confirmada en nuestro medio.</a:t>
            </a:r>
            <a:endParaRPr lang="es-ES" sz="1100" dirty="0">
              <a:solidFill>
                <a:srgbClr val="002060"/>
              </a:solidFill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7572164" y="2674701"/>
            <a:ext cx="1836204" cy="22749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7042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3"/>
          </p:nvPr>
        </p:nvSpPr>
        <p:spPr>
          <a:xfrm>
            <a:off x="-2328936" y="5805264"/>
            <a:ext cx="14257584" cy="511186"/>
          </a:xfrm>
        </p:spPr>
        <p:txBody>
          <a:bodyPr>
            <a:normAutofit/>
          </a:bodyPr>
          <a:lstStyle/>
          <a:p>
            <a:r>
              <a:rPr lang="es-ES" sz="1200" dirty="0" err="1"/>
              <a:t>Gisbert</a:t>
            </a:r>
            <a:r>
              <a:rPr lang="es-ES" sz="1200" dirty="0"/>
              <a:t> JP et al. IV Conferencia Española de Consenso sobre el tratamiento de la infección por </a:t>
            </a:r>
            <a:r>
              <a:rPr lang="es-ES" sz="1200" dirty="0" err="1"/>
              <a:t>Helicobacter</a:t>
            </a:r>
            <a:r>
              <a:rPr lang="es-ES" sz="1200" dirty="0"/>
              <a:t> pylori</a:t>
            </a:r>
            <a:r>
              <a:rPr lang="es-ES" sz="1200" dirty="0" smtClean="0"/>
              <a:t>. Gastroenterol </a:t>
            </a:r>
            <a:r>
              <a:rPr lang="es-ES" sz="1200" dirty="0" err="1"/>
              <a:t>Hepatol</a:t>
            </a:r>
            <a:r>
              <a:rPr lang="es-ES" sz="1200" dirty="0"/>
              <a:t>. 2016;39(10):697-721</a:t>
            </a:r>
          </a:p>
          <a:p>
            <a:endParaRPr lang="es-ES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611222"/>
              </p:ext>
            </p:extLst>
          </p:nvPr>
        </p:nvGraphicFramePr>
        <p:xfrm>
          <a:off x="911424" y="476672"/>
          <a:ext cx="8622888" cy="519363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155722"/>
                <a:gridCol w="2596806"/>
                <a:gridCol w="2304256"/>
                <a:gridCol w="1566104"/>
              </a:tblGrid>
              <a:tr h="341078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</a:rPr>
                        <a:t>Tratamiento </a:t>
                      </a:r>
                    </a:p>
                  </a:txBody>
                  <a:tcPr marL="64657" marR="64657" marT="32328" marB="32328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</a:rPr>
                        <a:t>Fármacos </a:t>
                      </a:r>
                    </a:p>
                  </a:txBody>
                  <a:tcPr marL="64657" marR="64657" marT="32328" marB="32328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</a:rPr>
                        <a:t>Posología </a:t>
                      </a:r>
                    </a:p>
                  </a:txBody>
                  <a:tcPr marL="64657" marR="64657" marT="32328" marB="32328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</a:rPr>
                        <a:t>Duración (días) </a:t>
                      </a:r>
                    </a:p>
                  </a:txBody>
                  <a:tcPr marL="64657" marR="64657" marT="32328" marB="32328" anchor="ctr">
                    <a:solidFill>
                      <a:schemeClr val="accent1"/>
                    </a:solidFill>
                  </a:tcPr>
                </a:tc>
              </a:tr>
              <a:tr h="947663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</a:rPr>
                        <a:t>Terapia cuádruple sin bismuto (concomitante) </a:t>
                      </a:r>
                    </a:p>
                  </a:txBody>
                  <a:tcPr marL="33675" marR="33675" marT="32328" marB="32328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accent1"/>
                          </a:solidFill>
                          <a:effectLst/>
                        </a:rPr>
                        <a:t>IBP</a:t>
                      </a:r>
                      <a:br>
                        <a:rPr lang="es-ES" sz="1400" b="1" dirty="0">
                          <a:solidFill>
                            <a:schemeClr val="accent1"/>
                          </a:solidFill>
                          <a:effectLst/>
                        </a:rPr>
                      </a:br>
                      <a:r>
                        <a:rPr lang="es-ES" sz="1400" b="1" dirty="0">
                          <a:solidFill>
                            <a:schemeClr val="accent1"/>
                          </a:solidFill>
                          <a:effectLst/>
                        </a:rPr>
                        <a:t>Amoxicilina</a:t>
                      </a:r>
                      <a:br>
                        <a:rPr lang="es-ES" sz="1400" b="1" dirty="0">
                          <a:solidFill>
                            <a:schemeClr val="accent1"/>
                          </a:solidFill>
                          <a:effectLst/>
                        </a:rPr>
                      </a:br>
                      <a:r>
                        <a:rPr lang="es-ES" sz="1400" b="1" dirty="0">
                          <a:solidFill>
                            <a:schemeClr val="accent1"/>
                          </a:solidFill>
                          <a:effectLst/>
                        </a:rPr>
                        <a:t>Claritromicina</a:t>
                      </a:r>
                      <a:br>
                        <a:rPr lang="es-ES" sz="1400" b="1" dirty="0">
                          <a:solidFill>
                            <a:schemeClr val="accent1"/>
                          </a:solidFill>
                          <a:effectLst/>
                        </a:rPr>
                      </a:br>
                      <a:r>
                        <a:rPr lang="es-ES" sz="1400" b="1" dirty="0" err="1">
                          <a:solidFill>
                            <a:schemeClr val="accent1"/>
                          </a:solidFill>
                          <a:effectLst/>
                        </a:rPr>
                        <a:t>Metronidazol</a:t>
                      </a:r>
                      <a:r>
                        <a:rPr lang="es-ES" sz="1400" b="1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</a:p>
                  </a:txBody>
                  <a:tcPr marL="33675" marR="33675" marT="32328" marB="323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err="1">
                          <a:solidFill>
                            <a:schemeClr val="accent1"/>
                          </a:solidFill>
                          <a:effectLst/>
                        </a:rPr>
                        <a:t>Dosis</a:t>
                      </a:r>
                      <a:r>
                        <a:rPr lang="pt-BR" sz="1400" b="1" dirty="0">
                          <a:solidFill>
                            <a:schemeClr val="accent1"/>
                          </a:solidFill>
                          <a:effectLst/>
                        </a:rPr>
                        <a:t> </a:t>
                      </a:r>
                      <a:r>
                        <a:rPr lang="pt-BR" sz="1400" b="1" dirty="0" err="1" smtClean="0">
                          <a:solidFill>
                            <a:schemeClr val="accent1"/>
                          </a:solidFill>
                          <a:effectLst/>
                        </a:rPr>
                        <a:t>estándar</a:t>
                      </a:r>
                      <a:r>
                        <a:rPr lang="pt-BR" sz="1400" b="1" dirty="0" smtClean="0">
                          <a:solidFill>
                            <a:schemeClr val="accent1"/>
                          </a:solidFill>
                          <a:effectLst/>
                        </a:rPr>
                        <a:t>/12 </a:t>
                      </a:r>
                      <a:r>
                        <a:rPr lang="pt-BR" sz="1400" b="1" dirty="0">
                          <a:solidFill>
                            <a:schemeClr val="accent1"/>
                          </a:solidFill>
                          <a:effectLst/>
                        </a:rPr>
                        <a:t>h</a:t>
                      </a:r>
                      <a:br>
                        <a:rPr lang="pt-BR" sz="1400" b="1" dirty="0">
                          <a:solidFill>
                            <a:schemeClr val="accent1"/>
                          </a:solidFill>
                          <a:effectLst/>
                        </a:rPr>
                      </a:br>
                      <a:r>
                        <a:rPr lang="pt-BR" sz="1400" b="1" dirty="0">
                          <a:solidFill>
                            <a:schemeClr val="accent1"/>
                          </a:solidFill>
                          <a:effectLst/>
                        </a:rPr>
                        <a:t>1 g/12 h</a:t>
                      </a:r>
                      <a:br>
                        <a:rPr lang="pt-BR" sz="1400" b="1" dirty="0">
                          <a:solidFill>
                            <a:schemeClr val="accent1"/>
                          </a:solidFill>
                          <a:effectLst/>
                        </a:rPr>
                      </a:br>
                      <a:r>
                        <a:rPr lang="pt-BR" sz="1400" b="1" dirty="0">
                          <a:solidFill>
                            <a:schemeClr val="accent1"/>
                          </a:solidFill>
                          <a:effectLst/>
                        </a:rPr>
                        <a:t>500 mg/12 h</a:t>
                      </a:r>
                      <a:br>
                        <a:rPr lang="pt-BR" sz="1400" b="1" dirty="0">
                          <a:solidFill>
                            <a:schemeClr val="accent1"/>
                          </a:solidFill>
                          <a:effectLst/>
                        </a:rPr>
                      </a:br>
                      <a:r>
                        <a:rPr lang="pt-BR" sz="1400" b="1" dirty="0">
                          <a:solidFill>
                            <a:schemeClr val="accent1"/>
                          </a:solidFill>
                          <a:effectLst/>
                        </a:rPr>
                        <a:t>500 mg/12h </a:t>
                      </a:r>
                    </a:p>
                  </a:txBody>
                  <a:tcPr marL="33675" marR="33675" marT="32328" marB="323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>
                          <a:solidFill>
                            <a:schemeClr val="accent1"/>
                          </a:solidFill>
                          <a:effectLst/>
                        </a:rPr>
                        <a:t>14 </a:t>
                      </a:r>
                    </a:p>
                  </a:txBody>
                  <a:tcPr marL="33675" marR="33675" marT="32328" marB="32328" anchor="ctr"/>
                </a:tc>
              </a:tr>
              <a:tr h="543273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</a:rPr>
                        <a:t>Terapia cuádruple con bismuto Pylera</a:t>
                      </a:r>
                      <a:r>
                        <a:rPr lang="it-IT" sz="1600" b="1" baseline="30000" dirty="0">
                          <a:solidFill>
                            <a:schemeClr val="bg1"/>
                          </a:solidFill>
                          <a:effectLst/>
                        </a:rPr>
                        <a:t>®</a:t>
                      </a: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33675" marR="33675" marT="32328" marB="32328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accent1"/>
                          </a:solidFill>
                          <a:effectLst/>
                        </a:rPr>
                        <a:t>IBP</a:t>
                      </a:r>
                      <a:br>
                        <a:rPr lang="es-ES" sz="1400" b="1" dirty="0">
                          <a:solidFill>
                            <a:schemeClr val="accent1"/>
                          </a:solidFill>
                          <a:effectLst/>
                        </a:rPr>
                      </a:br>
                      <a:r>
                        <a:rPr lang="es-ES" sz="1400" b="1" dirty="0" err="1">
                          <a:solidFill>
                            <a:schemeClr val="accent1"/>
                          </a:solidFill>
                          <a:effectLst/>
                        </a:rPr>
                        <a:t>Pylera</a:t>
                      </a:r>
                      <a:r>
                        <a:rPr lang="es-ES" sz="1400" b="1" baseline="30000" dirty="0">
                          <a:solidFill>
                            <a:schemeClr val="accent1"/>
                          </a:solidFill>
                          <a:effectLst/>
                        </a:rPr>
                        <a:t>®</a:t>
                      </a:r>
                      <a:r>
                        <a:rPr lang="es-ES" sz="1400" b="1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</a:p>
                  </a:txBody>
                  <a:tcPr marL="33675" marR="33675" marT="32328" marB="323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>
                          <a:solidFill>
                            <a:schemeClr val="accent1"/>
                          </a:solidFill>
                          <a:effectLst/>
                        </a:rPr>
                        <a:t>Dosis estándar/12 h</a:t>
                      </a:r>
                      <a:br>
                        <a:rPr lang="pt-BR" sz="1400" b="1">
                          <a:solidFill>
                            <a:schemeClr val="accent1"/>
                          </a:solidFill>
                          <a:effectLst/>
                        </a:rPr>
                      </a:br>
                      <a:r>
                        <a:rPr lang="pt-BR" sz="1400" b="1">
                          <a:solidFill>
                            <a:schemeClr val="accent1"/>
                          </a:solidFill>
                          <a:effectLst/>
                        </a:rPr>
                        <a:t>3 cápsulas/6 h </a:t>
                      </a:r>
                    </a:p>
                  </a:txBody>
                  <a:tcPr marL="33675" marR="33675" marT="32328" marB="323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accent1"/>
                          </a:solidFill>
                          <a:effectLst/>
                        </a:rPr>
                        <a:t>10 </a:t>
                      </a:r>
                    </a:p>
                  </a:txBody>
                  <a:tcPr marL="33675" marR="33675" marT="32328" marB="32328" anchor="ctr"/>
                </a:tc>
              </a:tr>
              <a:tr h="947663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</a:rPr>
                        <a:t>Terapia cuádruple con bismuto clásica </a:t>
                      </a:r>
                    </a:p>
                  </a:txBody>
                  <a:tcPr marL="33675" marR="33675" marT="32328" marB="32328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accent1"/>
                          </a:solidFill>
                          <a:effectLst/>
                        </a:rPr>
                        <a:t>IBP</a:t>
                      </a:r>
                      <a:br>
                        <a:rPr lang="es-ES" sz="1400" b="1" dirty="0">
                          <a:solidFill>
                            <a:schemeClr val="accent1"/>
                          </a:solidFill>
                          <a:effectLst/>
                        </a:rPr>
                      </a:br>
                      <a:r>
                        <a:rPr lang="es-ES" sz="1400" b="1" dirty="0" err="1">
                          <a:solidFill>
                            <a:schemeClr val="accent1"/>
                          </a:solidFill>
                          <a:effectLst/>
                        </a:rPr>
                        <a:t>Subcitrato</a:t>
                      </a:r>
                      <a:r>
                        <a:rPr lang="es-ES" sz="1400" b="1" dirty="0">
                          <a:solidFill>
                            <a:schemeClr val="accent1"/>
                          </a:solidFill>
                          <a:effectLst/>
                        </a:rPr>
                        <a:t> de bismuto</a:t>
                      </a:r>
                      <a:br>
                        <a:rPr lang="es-ES" sz="1400" b="1" dirty="0">
                          <a:solidFill>
                            <a:schemeClr val="accent1"/>
                          </a:solidFill>
                          <a:effectLst/>
                        </a:rPr>
                      </a:br>
                      <a:r>
                        <a:rPr lang="es-ES" sz="1400" b="1" dirty="0" smtClean="0">
                          <a:solidFill>
                            <a:schemeClr val="accent1"/>
                          </a:solidFill>
                          <a:effectLst/>
                        </a:rPr>
                        <a:t>Doxiciclina</a:t>
                      </a:r>
                      <a:r>
                        <a:rPr lang="es-ES" sz="1400" b="1" dirty="0">
                          <a:solidFill>
                            <a:schemeClr val="accent1"/>
                          </a:solidFill>
                          <a:effectLst/>
                        </a:rPr>
                        <a:t/>
                      </a:r>
                      <a:br>
                        <a:rPr lang="es-ES" sz="1400" b="1" dirty="0">
                          <a:solidFill>
                            <a:schemeClr val="accent1"/>
                          </a:solidFill>
                          <a:effectLst/>
                        </a:rPr>
                      </a:br>
                      <a:r>
                        <a:rPr lang="es-ES" sz="1400" b="1" dirty="0" err="1">
                          <a:solidFill>
                            <a:schemeClr val="accent1"/>
                          </a:solidFill>
                          <a:effectLst/>
                        </a:rPr>
                        <a:t>Metronidazol</a:t>
                      </a:r>
                      <a:r>
                        <a:rPr lang="es-ES" sz="1400" b="1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</a:p>
                  </a:txBody>
                  <a:tcPr marL="33675" marR="33675" marT="32328" marB="323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>
                          <a:solidFill>
                            <a:schemeClr val="accent1"/>
                          </a:solidFill>
                          <a:effectLst/>
                        </a:rPr>
                        <a:t>Dosis estándar/12 h</a:t>
                      </a:r>
                      <a:br>
                        <a:rPr lang="pt-BR" sz="1400" b="1">
                          <a:solidFill>
                            <a:schemeClr val="accent1"/>
                          </a:solidFill>
                          <a:effectLst/>
                        </a:rPr>
                      </a:br>
                      <a:r>
                        <a:rPr lang="pt-BR" sz="1400" b="1">
                          <a:solidFill>
                            <a:schemeClr val="accent1"/>
                          </a:solidFill>
                          <a:effectLst/>
                        </a:rPr>
                        <a:t>120 mg/6 h o 240 mg/12 h</a:t>
                      </a:r>
                      <a:br>
                        <a:rPr lang="pt-BR" sz="1400" b="1">
                          <a:solidFill>
                            <a:schemeClr val="accent1"/>
                          </a:solidFill>
                          <a:effectLst/>
                        </a:rPr>
                      </a:br>
                      <a:r>
                        <a:rPr lang="pt-BR" sz="1400" b="1">
                          <a:solidFill>
                            <a:schemeClr val="accent1"/>
                          </a:solidFill>
                          <a:effectLst/>
                        </a:rPr>
                        <a:t>100 mg/12 h</a:t>
                      </a:r>
                      <a:br>
                        <a:rPr lang="pt-BR" sz="1400" b="1">
                          <a:solidFill>
                            <a:schemeClr val="accent1"/>
                          </a:solidFill>
                          <a:effectLst/>
                        </a:rPr>
                      </a:br>
                      <a:r>
                        <a:rPr lang="pt-BR" sz="1400" b="1">
                          <a:solidFill>
                            <a:schemeClr val="accent1"/>
                          </a:solidFill>
                          <a:effectLst/>
                        </a:rPr>
                        <a:t>500 mg/8 h </a:t>
                      </a:r>
                    </a:p>
                  </a:txBody>
                  <a:tcPr marL="33675" marR="33675" marT="32328" marB="323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accent1"/>
                          </a:solidFill>
                          <a:effectLst/>
                        </a:rPr>
                        <a:t>10-14 </a:t>
                      </a:r>
                    </a:p>
                  </a:txBody>
                  <a:tcPr marL="33675" marR="33675" marT="32328" marB="32328" anchor="ctr"/>
                </a:tc>
              </a:tr>
              <a:tr h="947663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</a:rPr>
                        <a:t>Terapia cuádruple con levofloxacino y bismuto </a:t>
                      </a:r>
                    </a:p>
                  </a:txBody>
                  <a:tcPr marL="33675" marR="33675" marT="32328" marB="32328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>
                          <a:solidFill>
                            <a:schemeClr val="accent1"/>
                          </a:solidFill>
                          <a:effectLst/>
                        </a:rPr>
                        <a:t>IBP</a:t>
                      </a:r>
                      <a:br>
                        <a:rPr lang="es-ES" sz="1400" b="1">
                          <a:solidFill>
                            <a:schemeClr val="accent1"/>
                          </a:solidFill>
                          <a:effectLst/>
                        </a:rPr>
                      </a:br>
                      <a:r>
                        <a:rPr lang="es-ES" sz="1400" b="1">
                          <a:solidFill>
                            <a:schemeClr val="accent1"/>
                          </a:solidFill>
                          <a:effectLst/>
                        </a:rPr>
                        <a:t>Amoxicilina</a:t>
                      </a:r>
                      <a:br>
                        <a:rPr lang="es-ES" sz="1400" b="1">
                          <a:solidFill>
                            <a:schemeClr val="accent1"/>
                          </a:solidFill>
                          <a:effectLst/>
                        </a:rPr>
                      </a:br>
                      <a:r>
                        <a:rPr lang="es-ES" sz="1400" b="1">
                          <a:solidFill>
                            <a:schemeClr val="accent1"/>
                          </a:solidFill>
                          <a:effectLst/>
                        </a:rPr>
                        <a:t>Levofloxacino</a:t>
                      </a:r>
                      <a:br>
                        <a:rPr lang="es-ES" sz="1400" b="1">
                          <a:solidFill>
                            <a:schemeClr val="accent1"/>
                          </a:solidFill>
                          <a:effectLst/>
                        </a:rPr>
                      </a:br>
                      <a:r>
                        <a:rPr lang="es-ES" sz="1400" b="1">
                          <a:solidFill>
                            <a:schemeClr val="accent1"/>
                          </a:solidFill>
                          <a:effectLst/>
                        </a:rPr>
                        <a:t>Subcitrato de bismuto </a:t>
                      </a:r>
                    </a:p>
                  </a:txBody>
                  <a:tcPr marL="33675" marR="33675" marT="32328" marB="323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err="1">
                          <a:solidFill>
                            <a:schemeClr val="accent1"/>
                          </a:solidFill>
                          <a:effectLst/>
                        </a:rPr>
                        <a:t>Dosis</a:t>
                      </a:r>
                      <a:r>
                        <a:rPr lang="pt-BR" sz="1400" b="1" dirty="0">
                          <a:solidFill>
                            <a:schemeClr val="accent1"/>
                          </a:solidFill>
                          <a:effectLst/>
                        </a:rPr>
                        <a:t> </a:t>
                      </a:r>
                      <a:r>
                        <a:rPr lang="pt-BR" sz="1400" b="1" dirty="0" err="1" smtClean="0">
                          <a:solidFill>
                            <a:schemeClr val="accent1"/>
                          </a:solidFill>
                          <a:effectLst/>
                        </a:rPr>
                        <a:t>estándar</a:t>
                      </a:r>
                      <a:r>
                        <a:rPr lang="pt-BR" sz="1400" b="1" u="none" strike="noStrike" baseline="30000" dirty="0" smtClean="0">
                          <a:solidFill>
                            <a:schemeClr val="accent1"/>
                          </a:solidFill>
                          <a:effectLst/>
                        </a:rPr>
                        <a:t>/</a:t>
                      </a:r>
                      <a:r>
                        <a:rPr lang="pt-BR" sz="1400" b="1" dirty="0" smtClean="0">
                          <a:solidFill>
                            <a:schemeClr val="accent1"/>
                          </a:solidFill>
                          <a:effectLst/>
                        </a:rPr>
                        <a:t>12 </a:t>
                      </a:r>
                      <a:r>
                        <a:rPr lang="pt-BR" sz="1400" b="1" dirty="0">
                          <a:solidFill>
                            <a:schemeClr val="accent1"/>
                          </a:solidFill>
                          <a:effectLst/>
                        </a:rPr>
                        <a:t>h</a:t>
                      </a:r>
                      <a:br>
                        <a:rPr lang="pt-BR" sz="1400" b="1" dirty="0">
                          <a:solidFill>
                            <a:schemeClr val="accent1"/>
                          </a:solidFill>
                          <a:effectLst/>
                        </a:rPr>
                      </a:br>
                      <a:r>
                        <a:rPr lang="pt-BR" sz="1400" b="1" dirty="0">
                          <a:solidFill>
                            <a:schemeClr val="accent1"/>
                          </a:solidFill>
                          <a:effectLst/>
                        </a:rPr>
                        <a:t>1 g/12 h</a:t>
                      </a:r>
                      <a:br>
                        <a:rPr lang="pt-BR" sz="1400" b="1" dirty="0">
                          <a:solidFill>
                            <a:schemeClr val="accent1"/>
                          </a:solidFill>
                          <a:effectLst/>
                        </a:rPr>
                      </a:br>
                      <a:r>
                        <a:rPr lang="pt-BR" sz="1400" b="1" dirty="0">
                          <a:solidFill>
                            <a:schemeClr val="accent1"/>
                          </a:solidFill>
                          <a:effectLst/>
                        </a:rPr>
                        <a:t>500 mg/24 h</a:t>
                      </a:r>
                      <a:br>
                        <a:rPr lang="pt-BR" sz="1400" b="1" dirty="0">
                          <a:solidFill>
                            <a:schemeClr val="accent1"/>
                          </a:solidFill>
                          <a:effectLst/>
                        </a:rPr>
                      </a:br>
                      <a:r>
                        <a:rPr lang="pt-BR" sz="1400" b="1" dirty="0">
                          <a:solidFill>
                            <a:schemeClr val="accent1"/>
                          </a:solidFill>
                          <a:effectLst/>
                        </a:rPr>
                        <a:t>240 mg/12 h </a:t>
                      </a:r>
                    </a:p>
                  </a:txBody>
                  <a:tcPr marL="33675" marR="33675" marT="32328" marB="323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accent1"/>
                          </a:solidFill>
                          <a:effectLst/>
                        </a:rPr>
                        <a:t>14 </a:t>
                      </a:r>
                    </a:p>
                  </a:txBody>
                  <a:tcPr marL="33675" marR="33675" marT="32328" marB="32328" anchor="ctr"/>
                </a:tc>
              </a:tr>
              <a:tr h="728618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</a:rPr>
                        <a:t>Terapia triple con levofloxacino </a:t>
                      </a:r>
                    </a:p>
                  </a:txBody>
                  <a:tcPr marL="33675" marR="33675" marT="32328" marB="32328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>
                          <a:solidFill>
                            <a:schemeClr val="accent1"/>
                          </a:solidFill>
                          <a:effectLst/>
                        </a:rPr>
                        <a:t>IBP</a:t>
                      </a:r>
                      <a:br>
                        <a:rPr lang="es-ES" sz="1400" b="1">
                          <a:solidFill>
                            <a:schemeClr val="accent1"/>
                          </a:solidFill>
                          <a:effectLst/>
                        </a:rPr>
                      </a:br>
                      <a:r>
                        <a:rPr lang="es-ES" sz="1400" b="1">
                          <a:solidFill>
                            <a:schemeClr val="accent1"/>
                          </a:solidFill>
                          <a:effectLst/>
                        </a:rPr>
                        <a:t>Amoxicilina</a:t>
                      </a:r>
                      <a:br>
                        <a:rPr lang="es-ES" sz="1400" b="1">
                          <a:solidFill>
                            <a:schemeClr val="accent1"/>
                          </a:solidFill>
                          <a:effectLst/>
                        </a:rPr>
                      </a:br>
                      <a:r>
                        <a:rPr lang="es-ES" sz="1400" b="1">
                          <a:solidFill>
                            <a:schemeClr val="accent1"/>
                          </a:solidFill>
                          <a:effectLst/>
                        </a:rPr>
                        <a:t>Levofloxacino </a:t>
                      </a:r>
                    </a:p>
                  </a:txBody>
                  <a:tcPr marL="33675" marR="33675" marT="32328" marB="323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err="1">
                          <a:solidFill>
                            <a:schemeClr val="accent1"/>
                          </a:solidFill>
                          <a:effectLst/>
                        </a:rPr>
                        <a:t>Dosis</a:t>
                      </a:r>
                      <a:r>
                        <a:rPr lang="pt-BR" sz="1400" b="1" dirty="0">
                          <a:solidFill>
                            <a:schemeClr val="accent1"/>
                          </a:solidFill>
                          <a:effectLst/>
                        </a:rPr>
                        <a:t> </a:t>
                      </a:r>
                      <a:r>
                        <a:rPr lang="pt-BR" sz="1400" b="1" dirty="0" err="1">
                          <a:solidFill>
                            <a:schemeClr val="accent1"/>
                          </a:solidFill>
                          <a:effectLst/>
                        </a:rPr>
                        <a:t>estándar</a:t>
                      </a:r>
                      <a:r>
                        <a:rPr lang="pt-BR" sz="1400" b="1" dirty="0">
                          <a:solidFill>
                            <a:schemeClr val="accent1"/>
                          </a:solidFill>
                          <a:effectLst/>
                        </a:rPr>
                        <a:t>/12 h</a:t>
                      </a:r>
                      <a:br>
                        <a:rPr lang="pt-BR" sz="1400" b="1" dirty="0">
                          <a:solidFill>
                            <a:schemeClr val="accent1"/>
                          </a:solidFill>
                          <a:effectLst/>
                        </a:rPr>
                      </a:br>
                      <a:r>
                        <a:rPr lang="pt-BR" sz="1400" b="1" dirty="0">
                          <a:solidFill>
                            <a:schemeClr val="accent1"/>
                          </a:solidFill>
                          <a:effectLst/>
                        </a:rPr>
                        <a:t>1 g/12 h</a:t>
                      </a:r>
                      <a:br>
                        <a:rPr lang="pt-BR" sz="1400" b="1" dirty="0">
                          <a:solidFill>
                            <a:schemeClr val="accent1"/>
                          </a:solidFill>
                          <a:effectLst/>
                        </a:rPr>
                      </a:br>
                      <a:r>
                        <a:rPr lang="pt-BR" sz="1400" b="1" dirty="0">
                          <a:solidFill>
                            <a:schemeClr val="accent1"/>
                          </a:solidFill>
                          <a:effectLst/>
                        </a:rPr>
                        <a:t>500 mg/24 h </a:t>
                      </a:r>
                    </a:p>
                  </a:txBody>
                  <a:tcPr marL="33675" marR="33675" marT="32328" marB="323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accent1"/>
                          </a:solidFill>
                          <a:effectLst/>
                        </a:rPr>
                        <a:t>14 </a:t>
                      </a:r>
                    </a:p>
                  </a:txBody>
                  <a:tcPr marL="33675" marR="33675" marT="32328" marB="32328" anchor="ctr"/>
                </a:tc>
              </a:tr>
              <a:tr h="728618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</a:rPr>
                        <a:t>Terapia triple con </a:t>
                      </a:r>
                      <a:r>
                        <a:rPr lang="es-ES" sz="1600" b="1" dirty="0" err="1">
                          <a:solidFill>
                            <a:schemeClr val="bg1"/>
                          </a:solidFill>
                          <a:effectLst/>
                        </a:rPr>
                        <a:t>rifabutina</a:t>
                      </a: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33675" marR="33675" marT="32328" marB="32328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>
                          <a:solidFill>
                            <a:schemeClr val="accent1"/>
                          </a:solidFill>
                          <a:effectLst/>
                        </a:rPr>
                        <a:t>IBP</a:t>
                      </a:r>
                      <a:br>
                        <a:rPr lang="es-ES" sz="1400" b="1">
                          <a:solidFill>
                            <a:schemeClr val="accent1"/>
                          </a:solidFill>
                          <a:effectLst/>
                        </a:rPr>
                      </a:br>
                      <a:r>
                        <a:rPr lang="es-ES" sz="1400" b="1">
                          <a:solidFill>
                            <a:schemeClr val="accent1"/>
                          </a:solidFill>
                          <a:effectLst/>
                        </a:rPr>
                        <a:t>Amoxicilina</a:t>
                      </a:r>
                      <a:br>
                        <a:rPr lang="es-ES" sz="1400" b="1">
                          <a:solidFill>
                            <a:schemeClr val="accent1"/>
                          </a:solidFill>
                          <a:effectLst/>
                        </a:rPr>
                      </a:br>
                      <a:r>
                        <a:rPr lang="es-ES" sz="1400" b="1">
                          <a:solidFill>
                            <a:schemeClr val="accent1"/>
                          </a:solidFill>
                          <a:effectLst/>
                        </a:rPr>
                        <a:t>Rifabutina </a:t>
                      </a:r>
                    </a:p>
                  </a:txBody>
                  <a:tcPr marL="33675" marR="33675" marT="32328" marB="323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>
                          <a:solidFill>
                            <a:schemeClr val="accent1"/>
                          </a:solidFill>
                          <a:effectLst/>
                        </a:rPr>
                        <a:t>Dosis estándar/12 h</a:t>
                      </a:r>
                      <a:br>
                        <a:rPr lang="pt-BR" sz="1400" b="1">
                          <a:solidFill>
                            <a:schemeClr val="accent1"/>
                          </a:solidFill>
                          <a:effectLst/>
                        </a:rPr>
                      </a:br>
                      <a:r>
                        <a:rPr lang="pt-BR" sz="1400" b="1">
                          <a:solidFill>
                            <a:schemeClr val="accent1"/>
                          </a:solidFill>
                          <a:effectLst/>
                        </a:rPr>
                        <a:t>1 g/12 h</a:t>
                      </a:r>
                      <a:br>
                        <a:rPr lang="pt-BR" sz="1400" b="1">
                          <a:solidFill>
                            <a:schemeClr val="accent1"/>
                          </a:solidFill>
                          <a:effectLst/>
                        </a:rPr>
                      </a:br>
                      <a:r>
                        <a:rPr lang="pt-BR" sz="1400" b="1">
                          <a:solidFill>
                            <a:schemeClr val="accent1"/>
                          </a:solidFill>
                          <a:effectLst/>
                        </a:rPr>
                        <a:t>150 mg/12 h </a:t>
                      </a:r>
                    </a:p>
                  </a:txBody>
                  <a:tcPr marL="33675" marR="33675" marT="32328" marB="323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accent1"/>
                          </a:solidFill>
                          <a:effectLst/>
                        </a:rPr>
                        <a:t>10 </a:t>
                      </a:r>
                    </a:p>
                  </a:txBody>
                  <a:tcPr marL="33675" marR="33675" marT="32328" marB="32328" anchor="ctr"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8560" t="11340" r="9935" b="37851"/>
          <a:stretch>
            <a:fillRect/>
          </a:stretch>
        </p:blipFill>
        <p:spPr bwMode="auto">
          <a:xfrm>
            <a:off x="9696400" y="4758028"/>
            <a:ext cx="2160453" cy="66351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946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sz="quarter" idx="13"/>
          </p:nvPr>
        </p:nvSpPr>
        <p:spPr>
          <a:xfrm>
            <a:off x="407368" y="5949280"/>
            <a:ext cx="11582443" cy="432048"/>
          </a:xfrm>
        </p:spPr>
        <p:txBody>
          <a:bodyPr>
            <a:normAutofit/>
          </a:bodyPr>
          <a:lstStyle/>
          <a:p>
            <a:r>
              <a:rPr lang="es-ES" sz="1200" dirty="0" smtClean="0"/>
              <a:t>Sánchez-Delgado</a:t>
            </a:r>
            <a:r>
              <a:rPr lang="es-ES" sz="1200" dirty="0"/>
              <a:t>, et al. </a:t>
            </a:r>
            <a:r>
              <a:rPr lang="es-ES" sz="1200" dirty="0" err="1"/>
              <a:t>Societat</a:t>
            </a:r>
            <a:r>
              <a:rPr lang="es-ES" sz="1200" dirty="0"/>
              <a:t> Catalana de </a:t>
            </a:r>
            <a:r>
              <a:rPr lang="es-ES" sz="1200" dirty="0" err="1"/>
              <a:t>Digestologia</a:t>
            </a:r>
            <a:r>
              <a:rPr lang="es-ES" sz="1200" dirty="0"/>
              <a:t> 2017</a:t>
            </a:r>
          </a:p>
          <a:p>
            <a:pPr algn="l"/>
            <a:endParaRPr lang="es-ES" dirty="0"/>
          </a:p>
        </p:txBody>
      </p:sp>
      <p:sp>
        <p:nvSpPr>
          <p:cNvPr id="5" name="3 Rectángulo"/>
          <p:cNvSpPr>
            <a:spLocks noChangeArrowheads="1"/>
          </p:cNvSpPr>
          <p:nvPr/>
        </p:nvSpPr>
        <p:spPr bwMode="auto">
          <a:xfrm>
            <a:off x="-1752872" y="6094194"/>
            <a:ext cx="87771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ts val="2000"/>
              </a:lnSpc>
              <a:spcBef>
                <a:spcPts val="1600"/>
              </a:spcBef>
              <a:buClr>
                <a:schemeClr val="tx2"/>
              </a:buClr>
              <a:buSzPct val="100000"/>
              <a:buFont typeface="Lucida Grande"/>
              <a:buChar char="&gt;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000"/>
              </a:lnSpc>
              <a:spcBef>
                <a:spcPts val="800"/>
              </a:spcBef>
              <a:buClr>
                <a:schemeClr val="tx2"/>
              </a:buClr>
              <a:buFont typeface="M Arial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2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ts val="400"/>
              </a:spcBef>
              <a:buClr>
                <a:srgbClr val="7F7F7F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400"/>
              </a:spcBef>
              <a:buClr>
                <a:srgbClr val="7F7F7F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Clr>
                <a:srgbClr val="7F7F7F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Clr>
                <a:srgbClr val="7F7F7F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Clr>
                <a:srgbClr val="7F7F7F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Clr>
                <a:srgbClr val="7F7F7F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s-ES" sz="1200" dirty="0">
              <a:solidFill>
                <a:srgbClr val="000000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143052"/>
              </p:ext>
            </p:extLst>
          </p:nvPr>
        </p:nvGraphicFramePr>
        <p:xfrm>
          <a:off x="5951984" y="687447"/>
          <a:ext cx="5303770" cy="5302220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5303770"/>
              </a:tblGrid>
              <a:tr h="182572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S" sz="1400" dirty="0" smtClean="0">
                          <a:solidFill>
                            <a:schemeClr val="bg1"/>
                          </a:solidFill>
                          <a:effectLst/>
                        </a:rPr>
                        <a:t>TERAPIA CUÀDRUPLE CLÁSICA </a:t>
                      </a: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</a:rPr>
                        <a:t>(PYLERA®)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564621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>
                          <a:solidFill>
                            <a:schemeClr val="accent1"/>
                          </a:solidFill>
                          <a:effectLst/>
                        </a:rPr>
                        <a:t>IBP a dosis altas/12 </a:t>
                      </a:r>
                      <a:r>
                        <a:rPr lang="es-ES" sz="1400" dirty="0" smtClean="0">
                          <a:solidFill>
                            <a:schemeClr val="accent1"/>
                          </a:solidFill>
                          <a:effectLst/>
                        </a:rPr>
                        <a:t>h.</a:t>
                      </a:r>
                      <a:endParaRPr lang="es-ES" sz="140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 err="1">
                          <a:solidFill>
                            <a:schemeClr val="accent1"/>
                          </a:solidFill>
                          <a:effectLst/>
                        </a:rPr>
                        <a:t>Pylera</a:t>
                      </a:r>
                      <a:r>
                        <a:rPr lang="es-ES" sz="1400" dirty="0">
                          <a:solidFill>
                            <a:schemeClr val="accent1"/>
                          </a:solidFill>
                          <a:effectLst/>
                        </a:rPr>
                        <a:t>® 3 cápsulas/6 </a:t>
                      </a:r>
                      <a:r>
                        <a:rPr lang="es-ES" sz="1400" dirty="0" smtClean="0">
                          <a:solidFill>
                            <a:schemeClr val="accent1"/>
                          </a:solidFill>
                          <a:effectLst/>
                        </a:rPr>
                        <a:t>h.</a:t>
                      </a:r>
                      <a:endParaRPr lang="es-ES" sz="140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>
                          <a:solidFill>
                            <a:schemeClr val="accent1"/>
                          </a:solidFill>
                          <a:effectLst/>
                        </a:rPr>
                        <a:t>10 </a:t>
                      </a:r>
                      <a:r>
                        <a:rPr lang="es-ES" sz="1400" dirty="0" smtClean="0">
                          <a:solidFill>
                            <a:schemeClr val="accent1"/>
                          </a:solidFill>
                          <a:effectLst/>
                        </a:rPr>
                        <a:t>días.</a:t>
                      </a:r>
                      <a:endParaRPr lang="es-ES" sz="1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5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chemeClr val="bg1"/>
                          </a:solidFill>
                          <a:effectLst/>
                        </a:rPr>
                        <a:t>TERAPIA CUÀDRUPLE </a:t>
                      </a: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</a:rPr>
                        <a:t>“</a:t>
                      </a:r>
                      <a:r>
                        <a:rPr lang="es-ES" sz="1400" dirty="0" smtClean="0">
                          <a:solidFill>
                            <a:schemeClr val="bg1"/>
                          </a:solidFill>
                          <a:effectLst/>
                        </a:rPr>
                        <a:t>CONCOMITANTE”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1193132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>
                          <a:solidFill>
                            <a:schemeClr val="accent1"/>
                          </a:solidFill>
                          <a:effectLst/>
                        </a:rPr>
                        <a:t>IBP a dosis altas/12 </a:t>
                      </a:r>
                      <a:r>
                        <a:rPr lang="es-ES" sz="1400" dirty="0" smtClean="0">
                          <a:solidFill>
                            <a:schemeClr val="accent1"/>
                          </a:solidFill>
                          <a:effectLst/>
                        </a:rPr>
                        <a:t>h.</a:t>
                      </a:r>
                      <a:endParaRPr lang="es-ES" sz="140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>
                          <a:solidFill>
                            <a:schemeClr val="accent1"/>
                          </a:solidFill>
                          <a:effectLst/>
                        </a:rPr>
                        <a:t>Amoxicilina 1 g/12 </a:t>
                      </a:r>
                      <a:r>
                        <a:rPr lang="es-ES" sz="1400" dirty="0" smtClean="0">
                          <a:solidFill>
                            <a:schemeClr val="accent1"/>
                          </a:solidFill>
                          <a:effectLst/>
                        </a:rPr>
                        <a:t>h.</a:t>
                      </a:r>
                      <a:endParaRPr lang="es-ES" sz="140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 err="1">
                          <a:solidFill>
                            <a:schemeClr val="accent1"/>
                          </a:solidFill>
                          <a:effectLst/>
                        </a:rPr>
                        <a:t>Claritromicina</a:t>
                      </a:r>
                      <a:r>
                        <a:rPr lang="es-ES" sz="1400" dirty="0">
                          <a:solidFill>
                            <a:schemeClr val="accent1"/>
                          </a:solidFill>
                          <a:effectLst/>
                        </a:rPr>
                        <a:t> 500 mg/12 </a:t>
                      </a:r>
                      <a:r>
                        <a:rPr lang="es-ES" sz="1400" dirty="0" smtClean="0">
                          <a:solidFill>
                            <a:schemeClr val="accent1"/>
                          </a:solidFill>
                          <a:effectLst/>
                        </a:rPr>
                        <a:t>h.</a:t>
                      </a:r>
                      <a:endParaRPr lang="es-ES" sz="140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 err="1">
                          <a:solidFill>
                            <a:schemeClr val="accent1"/>
                          </a:solidFill>
                          <a:effectLst/>
                        </a:rPr>
                        <a:t>Metronidazol</a:t>
                      </a:r>
                      <a:r>
                        <a:rPr lang="es-ES" sz="1400" dirty="0">
                          <a:solidFill>
                            <a:schemeClr val="accent1"/>
                          </a:solidFill>
                          <a:effectLst/>
                        </a:rPr>
                        <a:t> 500 mg/12 </a:t>
                      </a:r>
                      <a:r>
                        <a:rPr lang="es-ES" sz="1400" dirty="0" smtClean="0">
                          <a:solidFill>
                            <a:schemeClr val="accent1"/>
                          </a:solidFill>
                          <a:effectLst/>
                        </a:rPr>
                        <a:t>h.</a:t>
                      </a:r>
                      <a:endParaRPr lang="es-ES" sz="140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>
                          <a:solidFill>
                            <a:schemeClr val="accent1"/>
                          </a:solidFill>
                          <a:effectLst/>
                        </a:rPr>
                        <a:t>14 </a:t>
                      </a:r>
                      <a:r>
                        <a:rPr lang="es-ES" sz="1400" dirty="0" smtClean="0">
                          <a:solidFill>
                            <a:schemeClr val="accent1"/>
                          </a:solidFill>
                          <a:effectLst/>
                        </a:rPr>
                        <a:t>días.</a:t>
                      </a:r>
                      <a:endParaRPr lang="es-ES" sz="1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5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chemeClr val="bg1"/>
                          </a:solidFill>
                          <a:effectLst/>
                        </a:rPr>
                        <a:t>TERAPIA CUÁDRUPLE  CON  </a:t>
                      </a: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</a:rPr>
                        <a:t>LEVOFLOXACINO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946669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>
                          <a:solidFill>
                            <a:schemeClr val="accent1"/>
                          </a:solidFill>
                          <a:effectLst/>
                        </a:rPr>
                        <a:t>IBP a dosis altas/12 </a:t>
                      </a:r>
                      <a:r>
                        <a:rPr lang="es-ES" sz="1400" dirty="0" smtClean="0">
                          <a:solidFill>
                            <a:schemeClr val="accent1"/>
                          </a:solidFill>
                          <a:effectLst/>
                        </a:rPr>
                        <a:t>h.</a:t>
                      </a:r>
                      <a:endParaRPr lang="es-ES" sz="140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 err="1">
                          <a:solidFill>
                            <a:schemeClr val="accent1"/>
                          </a:solidFill>
                          <a:effectLst/>
                        </a:rPr>
                        <a:t>Levofloxacino</a:t>
                      </a:r>
                      <a:r>
                        <a:rPr lang="es-ES" sz="1400" dirty="0">
                          <a:solidFill>
                            <a:schemeClr val="accent1"/>
                          </a:solidFill>
                          <a:effectLst/>
                        </a:rPr>
                        <a:t> 500 mg/24 </a:t>
                      </a:r>
                      <a:r>
                        <a:rPr lang="es-ES" sz="1400" dirty="0" smtClean="0">
                          <a:solidFill>
                            <a:schemeClr val="accent1"/>
                          </a:solidFill>
                          <a:effectLst/>
                        </a:rPr>
                        <a:t>h.</a:t>
                      </a:r>
                      <a:endParaRPr lang="es-ES" sz="140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>
                          <a:solidFill>
                            <a:schemeClr val="accent1"/>
                          </a:solidFill>
                          <a:effectLst/>
                        </a:rPr>
                        <a:t>Amoxicilina 1 g/12 </a:t>
                      </a:r>
                      <a:r>
                        <a:rPr lang="es-ES" sz="1400" dirty="0" smtClean="0">
                          <a:solidFill>
                            <a:schemeClr val="accent1"/>
                          </a:solidFill>
                          <a:effectLst/>
                        </a:rPr>
                        <a:t>h.</a:t>
                      </a:r>
                      <a:endParaRPr lang="es-ES" sz="140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 err="1">
                          <a:solidFill>
                            <a:schemeClr val="accent1"/>
                          </a:solidFill>
                          <a:effectLst/>
                        </a:rPr>
                        <a:t>Subcitrato</a:t>
                      </a:r>
                      <a:r>
                        <a:rPr lang="es-ES" sz="1400" dirty="0">
                          <a:solidFill>
                            <a:schemeClr val="accent1"/>
                          </a:solidFill>
                          <a:effectLst/>
                        </a:rPr>
                        <a:t> de bismuto120 mg, 2 </a:t>
                      </a:r>
                      <a:r>
                        <a:rPr lang="es-ES" sz="1400" dirty="0" err="1">
                          <a:solidFill>
                            <a:schemeClr val="accent1"/>
                          </a:solidFill>
                          <a:effectLst/>
                        </a:rPr>
                        <a:t>comprimits</a:t>
                      </a:r>
                      <a:r>
                        <a:rPr lang="es-ES" sz="1400" dirty="0">
                          <a:solidFill>
                            <a:schemeClr val="accent1"/>
                          </a:solidFill>
                          <a:effectLst/>
                        </a:rPr>
                        <a:t>/12 h (</a:t>
                      </a:r>
                      <a:r>
                        <a:rPr lang="es-ES" sz="1400" dirty="0" err="1">
                          <a:solidFill>
                            <a:schemeClr val="accent1"/>
                          </a:solidFill>
                          <a:effectLst/>
                        </a:rPr>
                        <a:t>Gastrodenol</a:t>
                      </a:r>
                      <a:r>
                        <a:rPr lang="es-ES" sz="1400" dirty="0" smtClean="0">
                          <a:solidFill>
                            <a:schemeClr val="accent1"/>
                          </a:solidFill>
                          <a:effectLst/>
                        </a:rPr>
                        <a:t>®).</a:t>
                      </a:r>
                      <a:endParaRPr lang="es-ES" sz="140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>
                          <a:solidFill>
                            <a:schemeClr val="accent1"/>
                          </a:solidFill>
                          <a:effectLst/>
                        </a:rPr>
                        <a:t>14 </a:t>
                      </a:r>
                      <a:r>
                        <a:rPr lang="es-ES" sz="1400" dirty="0" smtClean="0">
                          <a:solidFill>
                            <a:schemeClr val="accent1"/>
                          </a:solidFill>
                          <a:effectLst/>
                        </a:rPr>
                        <a:t>días.</a:t>
                      </a:r>
                      <a:endParaRPr lang="es-ES" sz="1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5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chemeClr val="bg1"/>
                          </a:solidFill>
                          <a:effectLst/>
                        </a:rPr>
                        <a:t>TERAPIA CUÁDRUPLE CON RIFABUTINA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1315344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>
                          <a:solidFill>
                            <a:schemeClr val="accent1"/>
                          </a:solidFill>
                          <a:effectLst/>
                        </a:rPr>
                        <a:t>IBP a dosis altas/12 </a:t>
                      </a:r>
                      <a:r>
                        <a:rPr lang="es-ES" sz="1400" dirty="0" smtClean="0">
                          <a:solidFill>
                            <a:schemeClr val="accent1"/>
                          </a:solidFill>
                          <a:effectLst/>
                        </a:rPr>
                        <a:t>h.</a:t>
                      </a:r>
                      <a:endParaRPr lang="es-ES" sz="140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 err="1">
                          <a:solidFill>
                            <a:schemeClr val="accent1"/>
                          </a:solidFill>
                          <a:effectLst/>
                        </a:rPr>
                        <a:t>Rifabutina</a:t>
                      </a:r>
                      <a:r>
                        <a:rPr lang="es-ES" sz="1400" dirty="0">
                          <a:solidFill>
                            <a:schemeClr val="accent1"/>
                          </a:solidFill>
                          <a:effectLst/>
                        </a:rPr>
                        <a:t> 150 mg/12 </a:t>
                      </a:r>
                      <a:r>
                        <a:rPr lang="es-ES" sz="1400" dirty="0" smtClean="0">
                          <a:solidFill>
                            <a:schemeClr val="accent1"/>
                          </a:solidFill>
                          <a:effectLst/>
                        </a:rPr>
                        <a:t>h.</a:t>
                      </a:r>
                      <a:endParaRPr lang="es-ES" sz="140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>
                          <a:solidFill>
                            <a:schemeClr val="accent1"/>
                          </a:solidFill>
                          <a:effectLst/>
                        </a:rPr>
                        <a:t>Amoxicilina 1 g/12 </a:t>
                      </a:r>
                      <a:r>
                        <a:rPr lang="es-ES" sz="1400" dirty="0" smtClean="0">
                          <a:solidFill>
                            <a:schemeClr val="accent1"/>
                          </a:solidFill>
                          <a:effectLst/>
                        </a:rPr>
                        <a:t>h.</a:t>
                      </a:r>
                      <a:endParaRPr lang="es-ES" sz="140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 err="1">
                          <a:solidFill>
                            <a:schemeClr val="accent1"/>
                          </a:solidFill>
                          <a:effectLst/>
                        </a:rPr>
                        <a:t>Subcitrato</a:t>
                      </a:r>
                      <a:r>
                        <a:rPr lang="es-ES" sz="1400" dirty="0">
                          <a:solidFill>
                            <a:schemeClr val="accent1"/>
                          </a:solidFill>
                          <a:effectLst/>
                        </a:rPr>
                        <a:t> de bismuto 120 mg, 2 </a:t>
                      </a:r>
                      <a:r>
                        <a:rPr lang="es-ES" sz="1400" dirty="0" err="1">
                          <a:solidFill>
                            <a:schemeClr val="accent1"/>
                          </a:solidFill>
                          <a:effectLst/>
                        </a:rPr>
                        <a:t>comprimidoss</a:t>
                      </a:r>
                      <a:r>
                        <a:rPr lang="es-ES" sz="1400" dirty="0">
                          <a:solidFill>
                            <a:schemeClr val="accent1"/>
                          </a:solidFill>
                          <a:effectLst/>
                        </a:rPr>
                        <a:t>/12 h (</a:t>
                      </a:r>
                      <a:r>
                        <a:rPr lang="es-ES" sz="1400" dirty="0" err="1">
                          <a:solidFill>
                            <a:schemeClr val="accent1"/>
                          </a:solidFill>
                          <a:effectLst/>
                        </a:rPr>
                        <a:t>Gastrodenol</a:t>
                      </a:r>
                      <a:r>
                        <a:rPr lang="es-ES" sz="1400" dirty="0" smtClean="0">
                          <a:solidFill>
                            <a:schemeClr val="accent1"/>
                          </a:solidFill>
                          <a:effectLst/>
                        </a:rPr>
                        <a:t>®).</a:t>
                      </a:r>
                      <a:endParaRPr lang="es-ES" sz="140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>
                          <a:solidFill>
                            <a:schemeClr val="accent1"/>
                          </a:solidFill>
                          <a:effectLst/>
                        </a:rPr>
                        <a:t>14 </a:t>
                      </a:r>
                      <a:r>
                        <a:rPr lang="es-ES" sz="1400" dirty="0" smtClean="0">
                          <a:solidFill>
                            <a:schemeClr val="accent1"/>
                          </a:solidFill>
                          <a:effectLst/>
                        </a:rPr>
                        <a:t>días.</a:t>
                      </a:r>
                      <a:endParaRPr lang="es-ES" sz="1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52384" y="332656"/>
            <a:ext cx="2437427" cy="302364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3352" y="731702"/>
            <a:ext cx="5674655" cy="48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65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Triple terapia con </a:t>
            </a:r>
            <a:r>
              <a:rPr lang="it-IT" dirty="0" smtClean="0"/>
              <a:t>claritromicina.</a:t>
            </a:r>
            <a:endParaRPr lang="it-IT" dirty="0"/>
          </a:p>
          <a:p>
            <a:r>
              <a:rPr lang="it-IT" dirty="0"/>
              <a:t>Terapia cuádruple con </a:t>
            </a:r>
            <a:r>
              <a:rPr lang="it-IT" dirty="0" smtClean="0"/>
              <a:t>bismuto.</a:t>
            </a:r>
            <a:endParaRPr lang="it-IT" dirty="0"/>
          </a:p>
          <a:p>
            <a:r>
              <a:rPr lang="it-IT" dirty="0"/>
              <a:t>Terapia cuádruple sin </a:t>
            </a:r>
            <a:r>
              <a:rPr lang="it-IT" dirty="0" smtClean="0"/>
              <a:t>bismuto.</a:t>
            </a:r>
            <a:endParaRPr lang="it-IT" dirty="0"/>
          </a:p>
          <a:p>
            <a:r>
              <a:rPr lang="it-IT" dirty="0"/>
              <a:t>Triple terapia con </a:t>
            </a:r>
            <a:r>
              <a:rPr lang="it-IT" dirty="0" smtClean="0"/>
              <a:t>levofloxacino.</a:t>
            </a:r>
            <a:endParaRPr lang="it-IT" dirty="0"/>
          </a:p>
          <a:p>
            <a:endParaRPr lang="es-ES" dirty="0" smtClean="0"/>
          </a:p>
          <a:p>
            <a:endParaRPr lang="es-ES" dirty="0" smtClean="0"/>
          </a:p>
        </p:txBody>
      </p:sp>
      <p:sp>
        <p:nvSpPr>
          <p:cNvPr id="7" name="6 Marcador de texto"/>
          <p:cNvSpPr>
            <a:spLocks noGrp="1"/>
          </p:cNvSpPr>
          <p:nvPr>
            <p:ph type="body" idx="10"/>
          </p:nvPr>
        </p:nvSpPr>
        <p:spPr>
          <a:noFill/>
        </p:spPr>
        <p:txBody>
          <a:bodyPr/>
          <a:lstStyle/>
          <a:p>
            <a:r>
              <a:rPr lang="es-ES" dirty="0" smtClean="0"/>
              <a:t>¿Qué pauta de tratamiento ponemos a Antonio?</a:t>
            </a:r>
            <a:endParaRPr lang="es-ES" dirty="0"/>
          </a:p>
        </p:txBody>
      </p:sp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Pregunta 6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l="8560" t="11340" r="9935" b="37851"/>
          <a:stretch>
            <a:fillRect/>
          </a:stretch>
        </p:blipFill>
        <p:spPr bwMode="auto">
          <a:xfrm>
            <a:off x="1569141" y="1228574"/>
            <a:ext cx="4826136" cy="141023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004586"/>
                </a:solidFill>
              </a:rPr>
              <a:t>¿Qué pauta de tratamiento ponemos a Antonio</a:t>
            </a:r>
            <a:r>
              <a:rPr lang="es-ES" dirty="0" smtClean="0">
                <a:solidFill>
                  <a:srgbClr val="004586"/>
                </a:solidFill>
              </a:rPr>
              <a:t>?</a:t>
            </a:r>
            <a:endParaRPr lang="es-ES" dirty="0">
              <a:solidFill>
                <a:srgbClr val="004586"/>
              </a:solidFill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3" name="Flecha abajo 2"/>
          <p:cNvSpPr/>
          <p:nvPr/>
        </p:nvSpPr>
        <p:spPr>
          <a:xfrm>
            <a:off x="3406145" y="2689130"/>
            <a:ext cx="1152128" cy="94565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978" y="3759699"/>
            <a:ext cx="5688632" cy="96424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Imagen 3"/>
          <p:cNvPicPr>
            <a:picLocks noChangeAspect="1"/>
          </p:cNvPicPr>
          <p:nvPr/>
        </p:nvPicPr>
        <p:blipFill>
          <a:blip r:embed="rId5" cstate="print"/>
          <a:srcRect b="80025"/>
          <a:stretch>
            <a:fillRect/>
          </a:stretch>
        </p:blipFill>
        <p:spPr>
          <a:xfrm>
            <a:off x="6384032" y="3759699"/>
            <a:ext cx="5457825" cy="9654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 l="33462" t="19800" r="32872" b="58465"/>
          <a:stretch>
            <a:fillRect/>
          </a:stretch>
        </p:blipFill>
        <p:spPr bwMode="auto">
          <a:xfrm>
            <a:off x="6924606" y="1240773"/>
            <a:ext cx="4376676" cy="139803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4" name="Flecha abajo 2"/>
          <p:cNvSpPr/>
          <p:nvPr/>
        </p:nvSpPr>
        <p:spPr>
          <a:xfrm>
            <a:off x="8328248" y="2679066"/>
            <a:ext cx="1152128" cy="94565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496978" y="5103151"/>
            <a:ext cx="5688632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tx2"/>
                </a:solidFill>
              </a:rPr>
              <a:t>(*) </a:t>
            </a:r>
            <a:r>
              <a:rPr lang="es-ES" sz="1600" dirty="0" smtClean="0">
                <a:solidFill>
                  <a:srgbClr val="002060"/>
                </a:solidFill>
              </a:rPr>
              <a:t>La terapia cuádruple con bismuto (IBP, bismuto, tetraciclina y </a:t>
            </a:r>
            <a:r>
              <a:rPr lang="es-ES" sz="1600" dirty="0" err="1" smtClean="0">
                <a:solidFill>
                  <a:srgbClr val="002060"/>
                </a:solidFill>
              </a:rPr>
              <a:t>metronidazol</a:t>
            </a:r>
            <a:r>
              <a:rPr lang="es-ES" sz="1600" dirty="0" smtClean="0">
                <a:solidFill>
                  <a:srgbClr val="002060"/>
                </a:solidFill>
              </a:rPr>
              <a:t>) podría ser </a:t>
            </a:r>
            <a:r>
              <a:rPr lang="es-ES" sz="1600" dirty="0" smtClean="0">
                <a:solidFill>
                  <a:srgbClr val="C00000"/>
                </a:solidFill>
              </a:rPr>
              <a:t>una alternativa como tratamiento </a:t>
            </a:r>
            <a:r>
              <a:rPr lang="es-ES" sz="1600" dirty="0" err="1" smtClean="0">
                <a:solidFill>
                  <a:srgbClr val="C00000"/>
                </a:solidFill>
              </a:rPr>
              <a:t>erradicador</a:t>
            </a:r>
            <a:r>
              <a:rPr lang="es-ES" sz="1600" dirty="0" smtClean="0">
                <a:solidFill>
                  <a:srgbClr val="C00000"/>
                </a:solidFill>
              </a:rPr>
              <a:t> de primera línea</a:t>
            </a:r>
            <a:r>
              <a:rPr lang="es-ES" sz="1600" dirty="0" smtClean="0">
                <a:solidFill>
                  <a:srgbClr val="002060"/>
                </a:solidFill>
              </a:rPr>
              <a:t>, una vez que su eficacia sea confirmada en nuestro medio.</a:t>
            </a:r>
            <a:endParaRPr lang="es-ES" sz="1600" dirty="0">
              <a:solidFill>
                <a:srgbClr val="002060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91344" y="1228574"/>
            <a:ext cx="1235657" cy="1235657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ángulo redondeado 7"/>
          <p:cNvSpPr/>
          <p:nvPr/>
        </p:nvSpPr>
        <p:spPr>
          <a:xfrm>
            <a:off x="1241860" y="3759699"/>
            <a:ext cx="4926148" cy="96424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accent1"/>
                </a:solidFill>
              </a:rPr>
              <a:t>IBP/12 h</a:t>
            </a:r>
          </a:p>
          <a:p>
            <a:pPr algn="ctr"/>
            <a:r>
              <a:rPr lang="es-ES" sz="1200" dirty="0">
                <a:solidFill>
                  <a:schemeClr val="accent1"/>
                </a:solidFill>
              </a:rPr>
              <a:t>Amoxicilina 1 g/12 h</a:t>
            </a:r>
          </a:p>
          <a:p>
            <a:pPr algn="ctr"/>
            <a:r>
              <a:rPr lang="es-ES" sz="1200" dirty="0">
                <a:solidFill>
                  <a:schemeClr val="accent1"/>
                </a:solidFill>
              </a:rPr>
              <a:t>Claritromicina 500 mg/12 h</a:t>
            </a:r>
          </a:p>
          <a:p>
            <a:pPr algn="ctr"/>
            <a:r>
              <a:rPr lang="es-ES" sz="1200" dirty="0" err="1">
                <a:solidFill>
                  <a:schemeClr val="accent1"/>
                </a:solidFill>
              </a:rPr>
              <a:t>Metronidazol</a:t>
            </a:r>
            <a:r>
              <a:rPr lang="es-ES" sz="1200" dirty="0">
                <a:solidFill>
                  <a:schemeClr val="accent1"/>
                </a:solidFill>
              </a:rPr>
              <a:t> 500 mg/12 h</a:t>
            </a:r>
          </a:p>
          <a:p>
            <a:pPr algn="ctr"/>
            <a:r>
              <a:rPr lang="es-ES" sz="1200" dirty="0">
                <a:solidFill>
                  <a:schemeClr val="accent1"/>
                </a:solidFill>
              </a:rPr>
              <a:t>14 días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5555140" y="3858411"/>
            <a:ext cx="432048" cy="43204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s-ES" sz="2400" b="1" dirty="0" smtClean="0">
                <a:solidFill>
                  <a:schemeClr val="tx2"/>
                </a:solidFill>
              </a:rPr>
              <a:t>*</a:t>
            </a:r>
          </a:p>
        </p:txBody>
      </p:sp>
      <p:sp>
        <p:nvSpPr>
          <p:cNvPr id="20" name="Flecha a la derecha con bandas 19"/>
          <p:cNvSpPr/>
          <p:nvPr/>
        </p:nvSpPr>
        <p:spPr>
          <a:xfrm rot="5400000">
            <a:off x="5412277" y="4435916"/>
            <a:ext cx="756085" cy="576064"/>
          </a:xfrm>
          <a:prstGeom prst="striped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9512" y="2882790"/>
            <a:ext cx="1082345" cy="74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0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6" grpId="0" animBg="1"/>
      <p:bldP spid="8" grpId="0" animBg="1"/>
      <p:bldP spid="18" grpId="0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IBP + </a:t>
            </a:r>
            <a:r>
              <a:rPr lang="es-ES" dirty="0" err="1" smtClean="0"/>
              <a:t>claritromicina</a:t>
            </a:r>
            <a:r>
              <a:rPr lang="es-ES" dirty="0" smtClean="0"/>
              <a:t> + amoxicilina + </a:t>
            </a:r>
            <a:r>
              <a:rPr lang="es-ES" dirty="0" err="1"/>
              <a:t>m</a:t>
            </a:r>
            <a:r>
              <a:rPr lang="es-ES" dirty="0" err="1" smtClean="0"/>
              <a:t>metronidazol</a:t>
            </a:r>
            <a:r>
              <a:rPr lang="es-ES" dirty="0" smtClean="0"/>
              <a:t> (14 días).</a:t>
            </a:r>
          </a:p>
          <a:p>
            <a:r>
              <a:rPr lang="es-ES" dirty="0" smtClean="0"/>
              <a:t>IBP + [bismuto/</a:t>
            </a:r>
            <a:r>
              <a:rPr lang="es-ES" dirty="0" err="1" smtClean="0"/>
              <a:t>tetrataciclina</a:t>
            </a:r>
            <a:r>
              <a:rPr lang="es-ES" dirty="0" smtClean="0"/>
              <a:t>/</a:t>
            </a:r>
            <a:r>
              <a:rPr lang="es-ES" dirty="0" err="1" smtClean="0"/>
              <a:t>metronidazol</a:t>
            </a:r>
            <a:r>
              <a:rPr lang="es-ES" dirty="0" smtClean="0"/>
              <a:t>]</a:t>
            </a:r>
            <a:r>
              <a:rPr lang="es-ES" baseline="30000" dirty="0" smtClean="0"/>
              <a:t>R</a:t>
            </a:r>
            <a:r>
              <a:rPr lang="es-ES" dirty="0" smtClean="0"/>
              <a:t> (10 días).</a:t>
            </a:r>
          </a:p>
          <a:p>
            <a:r>
              <a:rPr lang="es-ES" dirty="0" smtClean="0"/>
              <a:t>IBP + </a:t>
            </a:r>
            <a:r>
              <a:rPr lang="es-ES" dirty="0" err="1" smtClean="0"/>
              <a:t>levofloxacino</a:t>
            </a:r>
            <a:r>
              <a:rPr lang="es-ES" dirty="0" smtClean="0"/>
              <a:t> + amoxicilina + bismuto (14 días).</a:t>
            </a:r>
          </a:p>
          <a:p>
            <a:r>
              <a:rPr lang="es-ES" dirty="0" smtClean="0"/>
              <a:t>IBP + </a:t>
            </a:r>
            <a:r>
              <a:rPr lang="es-ES" dirty="0" err="1" smtClean="0"/>
              <a:t>rifabutina</a:t>
            </a:r>
            <a:r>
              <a:rPr lang="es-ES" dirty="0" smtClean="0"/>
              <a:t> + </a:t>
            </a:r>
            <a:r>
              <a:rPr lang="es-ES" dirty="0" err="1" smtClean="0"/>
              <a:t>amoxiclina</a:t>
            </a:r>
            <a:r>
              <a:rPr lang="es-ES" dirty="0" smtClean="0"/>
              <a:t> + bismuto (14 días).</a:t>
            </a:r>
          </a:p>
          <a:p>
            <a:pPr>
              <a:buNone/>
            </a:pPr>
            <a:endParaRPr lang="es-ES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None/>
            </a:pPr>
            <a:endParaRPr lang="es-ES" dirty="0" smtClean="0"/>
          </a:p>
        </p:txBody>
      </p:sp>
      <p:sp>
        <p:nvSpPr>
          <p:cNvPr id="7" name="6 Marcador de texto"/>
          <p:cNvSpPr>
            <a:spLocks noGrp="1"/>
          </p:cNvSpPr>
          <p:nvPr>
            <p:ph type="body" idx="10"/>
          </p:nvPr>
        </p:nvSpPr>
        <p:spPr>
          <a:noFill/>
        </p:spPr>
        <p:txBody>
          <a:bodyPr/>
          <a:lstStyle/>
          <a:p>
            <a:r>
              <a:rPr lang="es-ES" dirty="0" smtClean="0"/>
              <a:t>¿Y a </a:t>
            </a:r>
            <a:r>
              <a:rPr lang="es-ES" dirty="0" smtClean="0"/>
              <a:t>Manuela, </a:t>
            </a:r>
            <a:r>
              <a:rPr lang="es-ES" dirty="0" smtClean="0"/>
              <a:t>que es alérgica a penicilina?</a:t>
            </a:r>
            <a:endParaRPr lang="es-ES" dirty="0"/>
          </a:p>
        </p:txBody>
      </p:sp>
      <p:sp>
        <p:nvSpPr>
          <p:cNvPr id="10" name="9 Marcador de texto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Pregunta 7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/>
          <p:cNvSpPr>
            <a:spLocks noGrp="1"/>
          </p:cNvSpPr>
          <p:nvPr>
            <p:ph type="body" sz="quarter" idx="13"/>
          </p:nvPr>
        </p:nvSpPr>
        <p:spPr>
          <a:xfrm>
            <a:off x="484798" y="5794360"/>
            <a:ext cx="11582443" cy="412740"/>
          </a:xfrm>
        </p:spPr>
        <p:txBody>
          <a:bodyPr>
            <a:noAutofit/>
          </a:bodyPr>
          <a:lstStyle/>
          <a:p>
            <a:r>
              <a:rPr lang="es-ES" sz="1200" dirty="0" err="1"/>
              <a:t>Gisbert</a:t>
            </a:r>
            <a:r>
              <a:rPr lang="es-ES" sz="1200" dirty="0"/>
              <a:t> JP et al. IV Conferencia Española de Consenso sobre el tratamiento de la infección por </a:t>
            </a:r>
            <a:r>
              <a:rPr lang="es-ES" sz="1200" dirty="0" err="1"/>
              <a:t>Helicobacter</a:t>
            </a:r>
            <a:r>
              <a:rPr lang="es-ES" sz="1200" dirty="0"/>
              <a:t> pylori. </a:t>
            </a:r>
          </a:p>
          <a:p>
            <a:r>
              <a:rPr lang="es-ES" sz="1200" dirty="0"/>
              <a:t>Gastroenterol </a:t>
            </a:r>
            <a:r>
              <a:rPr lang="es-ES" sz="1200" dirty="0" err="1"/>
              <a:t>Hepatol</a:t>
            </a:r>
            <a:r>
              <a:rPr lang="es-ES" sz="1200" dirty="0"/>
              <a:t>. 2016;39(10):697-721</a:t>
            </a:r>
          </a:p>
          <a:p>
            <a:endParaRPr lang="es-ES" sz="1200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609600" y="159904"/>
            <a:ext cx="10972800" cy="1108856"/>
          </a:xfrm>
        </p:spPr>
        <p:txBody>
          <a:bodyPr/>
          <a:lstStyle/>
          <a:p>
            <a:r>
              <a:rPr lang="es-ES" dirty="0" smtClean="0"/>
              <a:t>Tratamiento </a:t>
            </a:r>
            <a:r>
              <a:rPr lang="es-ES" dirty="0"/>
              <a:t>inicial y de rescate de la infección por </a:t>
            </a:r>
            <a:r>
              <a:rPr lang="es-ES" dirty="0" smtClean="0"/>
              <a:t>Hp.</a:t>
            </a:r>
            <a:br>
              <a:rPr lang="es-ES" dirty="0" smtClean="0"/>
            </a:br>
            <a:r>
              <a:rPr lang="es-ES" dirty="0" smtClean="0">
                <a:solidFill>
                  <a:schemeClr val="tx2"/>
                </a:solidFill>
              </a:rPr>
              <a:t>Alérgicos a penicilinas </a:t>
            </a:r>
            <a:endParaRPr lang="es-ES" dirty="0">
              <a:solidFill>
                <a:schemeClr val="tx2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l="8560" t="11340" r="9935" b="37851"/>
          <a:stretch>
            <a:fillRect/>
          </a:stretch>
        </p:blipFill>
        <p:spPr bwMode="auto">
          <a:xfrm>
            <a:off x="8437839" y="764704"/>
            <a:ext cx="3346793" cy="96970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CuadroTexto 1"/>
          <p:cNvSpPr txBox="1"/>
          <p:nvPr/>
        </p:nvSpPr>
        <p:spPr>
          <a:xfrm>
            <a:off x="767408" y="4370786"/>
            <a:ext cx="11017224" cy="162994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s-ES" sz="2000" b="1" dirty="0" smtClean="0">
                <a:solidFill>
                  <a:schemeClr val="tx2"/>
                </a:solidFill>
              </a:rPr>
              <a:t>(1) </a:t>
            </a:r>
            <a:r>
              <a:rPr lang="es-ES" sz="2000" dirty="0" err="1" smtClean="0">
                <a:solidFill>
                  <a:srgbClr val="C00000"/>
                </a:solidFill>
              </a:rPr>
              <a:t>Pylera</a:t>
            </a:r>
            <a:r>
              <a:rPr lang="es-ES" sz="2000" baseline="30000" dirty="0" err="1" smtClean="0">
                <a:solidFill>
                  <a:srgbClr val="C00000"/>
                </a:solidFill>
              </a:rPr>
              <a:t>R</a:t>
            </a:r>
            <a:r>
              <a:rPr lang="es-ES" sz="2000" dirty="0" smtClean="0">
                <a:solidFill>
                  <a:schemeClr val="accent1"/>
                </a:solidFill>
              </a:rPr>
              <a:t>:  </a:t>
            </a:r>
            <a:r>
              <a:rPr lang="es-ES" sz="2000" dirty="0">
                <a:solidFill>
                  <a:schemeClr val="accent1"/>
                </a:solidFill>
              </a:rPr>
              <a:t>nueva formulación con todos los antibióticos incluidos en una única cápsula (</a:t>
            </a:r>
            <a:r>
              <a:rPr lang="es-ES" sz="2000" dirty="0">
                <a:solidFill>
                  <a:srgbClr val="C00000"/>
                </a:solidFill>
              </a:rPr>
              <a:t>40 mg de óxido de </a:t>
            </a:r>
            <a:r>
              <a:rPr lang="es-ES" sz="2000" dirty="0" smtClean="0">
                <a:solidFill>
                  <a:srgbClr val="C00000"/>
                </a:solidFill>
              </a:rPr>
              <a:t>bismuto+ </a:t>
            </a:r>
            <a:r>
              <a:rPr lang="es-ES" sz="2000" dirty="0">
                <a:solidFill>
                  <a:srgbClr val="C00000"/>
                </a:solidFill>
              </a:rPr>
              <a:t>125 mg de </a:t>
            </a:r>
            <a:r>
              <a:rPr lang="es-ES" sz="2000" dirty="0" err="1">
                <a:solidFill>
                  <a:srgbClr val="C00000"/>
                </a:solidFill>
              </a:rPr>
              <a:t>metronidazol</a:t>
            </a:r>
            <a:r>
              <a:rPr lang="es-ES" sz="2000" dirty="0">
                <a:solidFill>
                  <a:srgbClr val="C00000"/>
                </a:solidFill>
              </a:rPr>
              <a:t> </a:t>
            </a:r>
            <a:r>
              <a:rPr lang="es-ES" sz="2000" dirty="0" smtClean="0">
                <a:solidFill>
                  <a:srgbClr val="C00000"/>
                </a:solidFill>
              </a:rPr>
              <a:t>+ </a:t>
            </a:r>
            <a:r>
              <a:rPr lang="es-ES" sz="2000" dirty="0">
                <a:solidFill>
                  <a:srgbClr val="C00000"/>
                </a:solidFill>
              </a:rPr>
              <a:t>125 mg </a:t>
            </a:r>
            <a:r>
              <a:rPr lang="es-ES" sz="2000" dirty="0" smtClean="0">
                <a:solidFill>
                  <a:srgbClr val="C00000"/>
                </a:solidFill>
              </a:rPr>
              <a:t>de tetraciclina</a:t>
            </a:r>
            <a:r>
              <a:rPr lang="es-ES" sz="2000" dirty="0">
                <a:solidFill>
                  <a:srgbClr val="C00000"/>
                </a:solidFill>
              </a:rPr>
              <a:t> clorhidrato</a:t>
            </a:r>
            <a:r>
              <a:rPr lang="es-ES" sz="2000" dirty="0" smtClean="0">
                <a:solidFill>
                  <a:schemeClr val="accent1"/>
                </a:solidFill>
              </a:rPr>
              <a:t>)</a:t>
            </a:r>
          </a:p>
          <a:p>
            <a:r>
              <a:rPr lang="es-ES" sz="2000" b="1" dirty="0" smtClean="0">
                <a:solidFill>
                  <a:schemeClr val="tx2"/>
                </a:solidFill>
              </a:rPr>
              <a:t>(2) </a:t>
            </a:r>
            <a:r>
              <a:rPr lang="es-ES" sz="2000" dirty="0">
                <a:solidFill>
                  <a:schemeClr val="accent1"/>
                </a:solidFill>
              </a:rPr>
              <a:t>La </a:t>
            </a:r>
            <a:r>
              <a:rPr lang="es-ES" sz="2000" dirty="0">
                <a:solidFill>
                  <a:srgbClr val="C00000"/>
                </a:solidFill>
              </a:rPr>
              <a:t>tetraciclina clorhidrato/</a:t>
            </a:r>
            <a:r>
              <a:rPr lang="es-ES" sz="2000" dirty="0" err="1">
                <a:solidFill>
                  <a:srgbClr val="C00000"/>
                </a:solidFill>
              </a:rPr>
              <a:t>hidrocloruro</a:t>
            </a:r>
            <a:r>
              <a:rPr lang="es-ES" sz="2000" dirty="0">
                <a:solidFill>
                  <a:srgbClr val="C00000"/>
                </a:solidFill>
              </a:rPr>
              <a:t> </a:t>
            </a:r>
            <a:r>
              <a:rPr lang="es-ES" sz="2000" dirty="0">
                <a:solidFill>
                  <a:schemeClr val="accent1"/>
                </a:solidFill>
              </a:rPr>
              <a:t>por separado no está comercializada en </a:t>
            </a:r>
            <a:r>
              <a:rPr lang="es-ES" sz="2000" dirty="0" smtClean="0">
                <a:solidFill>
                  <a:schemeClr val="accent1"/>
                </a:solidFill>
              </a:rPr>
              <a:t>España; </a:t>
            </a:r>
            <a:r>
              <a:rPr lang="es-ES" sz="2000" dirty="0">
                <a:solidFill>
                  <a:schemeClr val="accent1"/>
                </a:solidFill>
              </a:rPr>
              <a:t>se puede emplear en su lugar </a:t>
            </a:r>
            <a:r>
              <a:rPr lang="es-ES" sz="2000" dirty="0" smtClean="0">
                <a:solidFill>
                  <a:srgbClr val="C00000"/>
                </a:solidFill>
              </a:rPr>
              <a:t>doxiciclina (</a:t>
            </a:r>
            <a:r>
              <a:rPr lang="es-ES" sz="2000" dirty="0">
                <a:solidFill>
                  <a:srgbClr val="C00000"/>
                </a:solidFill>
              </a:rPr>
              <a:t>100 mg/12 h), </a:t>
            </a:r>
            <a:r>
              <a:rPr lang="es-ES" sz="2000" dirty="0">
                <a:solidFill>
                  <a:schemeClr val="accent1"/>
                </a:solidFill>
              </a:rPr>
              <a:t>aunque la experiencia es mucho más limitada y existen dudas sobre su equivalencia terapéutica</a:t>
            </a:r>
            <a:r>
              <a:rPr lang="es-ES" sz="2000" dirty="0" smtClean="0">
                <a:solidFill>
                  <a:schemeClr val="accent1"/>
                </a:solidFill>
              </a:rPr>
              <a:t>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6598" y="1789510"/>
            <a:ext cx="8391525" cy="258127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026419" y="2050603"/>
            <a:ext cx="288032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s-ES" sz="2400" dirty="0" smtClean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9120336" y="2021152"/>
            <a:ext cx="288032" cy="36003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s-ES" sz="2400" dirty="0" smtClean="0">
                <a:solidFill>
                  <a:schemeClr val="tx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8042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176693535"/>
              </p:ext>
            </p:extLst>
          </p:nvPr>
        </p:nvGraphicFramePr>
        <p:xfrm>
          <a:off x="-1104800" y="515808"/>
          <a:ext cx="849694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Marcador de texto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s-ES" dirty="0"/>
          </a:p>
        </p:txBody>
      </p:sp>
      <p:pic>
        <p:nvPicPr>
          <p:cNvPr id="57346" name="Picture 2" descr="Imagen relacionad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59496" y="1655319"/>
            <a:ext cx="3785739" cy="2557478"/>
          </a:xfrm>
          <a:prstGeom prst="rect">
            <a:avLst/>
          </a:prstGeom>
          <a:noFill/>
        </p:spPr>
      </p:pic>
      <p:pic>
        <p:nvPicPr>
          <p:cNvPr id="77826" name="Picture 2" descr="Imagen relacionad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99147" y="1655319"/>
            <a:ext cx="5083253" cy="38164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8" name="5 Título"/>
          <p:cNvSpPr>
            <a:spLocks noGrp="1"/>
          </p:cNvSpPr>
          <p:nvPr>
            <p:ph type="title"/>
          </p:nvPr>
        </p:nvSpPr>
        <p:spPr>
          <a:xfrm>
            <a:off x="609600" y="159904"/>
            <a:ext cx="10972800" cy="604800"/>
          </a:xfrm>
        </p:spPr>
        <p:txBody>
          <a:bodyPr/>
          <a:lstStyle/>
          <a:p>
            <a:r>
              <a:rPr lang="es-ES" dirty="0" err="1" smtClean="0"/>
              <a:t>Helicobacter</a:t>
            </a:r>
            <a:r>
              <a:rPr lang="es-ES" dirty="0"/>
              <a:t> </a:t>
            </a:r>
            <a:r>
              <a:rPr lang="es-ES" dirty="0" smtClean="0"/>
              <a:t>pylori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963084" y="2924944"/>
            <a:ext cx="10363200" cy="3330826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IBP + </a:t>
            </a:r>
            <a:r>
              <a:rPr lang="es-ES" dirty="0" err="1" smtClean="0">
                <a:solidFill>
                  <a:schemeClr val="tx1">
                    <a:lumMod val="75000"/>
                  </a:schemeClr>
                </a:solidFill>
              </a:rPr>
              <a:t>claritromicina</a:t>
            </a:r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 + amoxicilina + </a:t>
            </a:r>
            <a:r>
              <a:rPr lang="es-ES" dirty="0" err="1" smtClean="0">
                <a:solidFill>
                  <a:schemeClr val="tx1">
                    <a:lumMod val="75000"/>
                  </a:schemeClr>
                </a:solidFill>
              </a:rPr>
              <a:t>metronidazol</a:t>
            </a:r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 (14 días).</a:t>
            </a:r>
          </a:p>
          <a:p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IBP + [bismuto/tetraciclina/</a:t>
            </a:r>
            <a:r>
              <a:rPr lang="es-ES" dirty="0" err="1" smtClean="0">
                <a:solidFill>
                  <a:schemeClr val="tx1">
                    <a:lumMod val="75000"/>
                  </a:schemeClr>
                </a:solidFill>
              </a:rPr>
              <a:t>metronidazol</a:t>
            </a:r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]</a:t>
            </a:r>
            <a:r>
              <a:rPr lang="es-ES" baseline="30000" dirty="0" smtClean="0">
                <a:solidFill>
                  <a:schemeClr val="tx1">
                    <a:lumMod val="75000"/>
                  </a:schemeClr>
                </a:solidFill>
              </a:rPr>
              <a:t>R</a:t>
            </a:r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 (10 días).</a:t>
            </a:r>
          </a:p>
          <a:p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IBP + </a:t>
            </a:r>
            <a:r>
              <a:rPr lang="es-ES" dirty="0" err="1" smtClean="0">
                <a:solidFill>
                  <a:schemeClr val="tx1">
                    <a:lumMod val="75000"/>
                  </a:schemeClr>
                </a:solidFill>
              </a:rPr>
              <a:t>levofloxacino</a:t>
            </a:r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 + amoxicilina + </a:t>
            </a:r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bismuto </a:t>
            </a:r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(14 días).</a:t>
            </a:r>
          </a:p>
          <a:p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IBP + </a:t>
            </a:r>
            <a:r>
              <a:rPr lang="es-ES" dirty="0" err="1" smtClean="0">
                <a:solidFill>
                  <a:schemeClr val="tx1">
                    <a:lumMod val="75000"/>
                  </a:schemeClr>
                </a:solidFill>
              </a:rPr>
              <a:t>rifabutina</a:t>
            </a:r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 + </a:t>
            </a:r>
            <a:r>
              <a:rPr lang="es-ES" dirty="0" err="1" smtClean="0">
                <a:solidFill>
                  <a:schemeClr val="tx1">
                    <a:lumMod val="75000"/>
                  </a:schemeClr>
                </a:solidFill>
              </a:rPr>
              <a:t>amoxiclina</a:t>
            </a:r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 + </a:t>
            </a:r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bismuto </a:t>
            </a:r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(14 días).</a:t>
            </a:r>
          </a:p>
          <a:p>
            <a:pPr>
              <a:buNone/>
            </a:pPr>
            <a:endParaRPr lang="es-ES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None/>
            </a:pPr>
            <a:endParaRPr lang="es-ES" dirty="0" smtClean="0"/>
          </a:p>
        </p:txBody>
      </p:sp>
      <p:sp>
        <p:nvSpPr>
          <p:cNvPr id="7" name="6 Marcador de texto"/>
          <p:cNvSpPr>
            <a:spLocks noGrp="1"/>
          </p:cNvSpPr>
          <p:nvPr>
            <p:ph type="body" idx="10"/>
          </p:nvPr>
        </p:nvSpPr>
        <p:spPr>
          <a:xfrm>
            <a:off x="963084" y="764704"/>
            <a:ext cx="10363200" cy="1726091"/>
          </a:xfrm>
          <a:noFill/>
        </p:spPr>
        <p:txBody>
          <a:bodyPr>
            <a:noAutofit/>
          </a:bodyPr>
          <a:lstStyle/>
          <a:p>
            <a:r>
              <a:rPr lang="es-ES" dirty="0" smtClean="0"/>
              <a:t>Pedro,  acude a nuestra consulta para confirmar la </a:t>
            </a:r>
            <a:r>
              <a:rPr lang="es-ES" dirty="0" err="1" smtClean="0"/>
              <a:t>erradicacion</a:t>
            </a:r>
            <a:r>
              <a:rPr lang="es-ES" dirty="0" smtClean="0"/>
              <a:t> de </a:t>
            </a:r>
            <a:r>
              <a:rPr lang="es-ES" dirty="0" smtClean="0"/>
              <a:t>Hp. </a:t>
            </a:r>
            <a:r>
              <a:rPr lang="es-ES" dirty="0" smtClean="0"/>
              <a:t>Había realizado un tratamiento </a:t>
            </a:r>
            <a:r>
              <a:rPr lang="es-ES" dirty="0" err="1" smtClean="0"/>
              <a:t>erradicador</a:t>
            </a:r>
            <a:r>
              <a:rPr lang="es-ES" dirty="0" smtClean="0"/>
              <a:t> con </a:t>
            </a:r>
            <a:r>
              <a:rPr lang="es-ES" dirty="0" err="1" smtClean="0"/>
              <a:t>claritromicina</a:t>
            </a:r>
            <a:r>
              <a:rPr lang="es-ES" dirty="0" smtClean="0"/>
              <a:t>. Pero el tratamiento </a:t>
            </a:r>
            <a:r>
              <a:rPr lang="es-ES" dirty="0" err="1"/>
              <a:t>erradicador</a:t>
            </a:r>
            <a:r>
              <a:rPr lang="es-ES" dirty="0"/>
              <a:t> no ha sido efectivo</a:t>
            </a:r>
            <a:r>
              <a:rPr lang="es-ES" dirty="0" smtClean="0"/>
              <a:t>. ¿</a:t>
            </a:r>
            <a:r>
              <a:rPr lang="es-ES" dirty="0"/>
              <a:t>Qué pauta utilizaríamos </a:t>
            </a:r>
            <a:r>
              <a:rPr lang="es-ES" dirty="0" smtClean="0"/>
              <a:t>ahora?</a:t>
            </a:r>
            <a:endParaRPr lang="es-ES" dirty="0"/>
          </a:p>
        </p:txBody>
      </p:sp>
      <p:sp>
        <p:nvSpPr>
          <p:cNvPr id="10" name="9 Marcador de texto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 dirty="0"/>
          </a:p>
        </p:txBody>
      </p:sp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Pregunta 8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604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/>
          <p:cNvSpPr>
            <a:spLocks noGrp="1"/>
          </p:cNvSpPr>
          <p:nvPr>
            <p:ph type="body" sz="quarter" idx="13"/>
          </p:nvPr>
        </p:nvSpPr>
        <p:spPr>
          <a:xfrm>
            <a:off x="403405" y="5380767"/>
            <a:ext cx="11582443" cy="799218"/>
          </a:xfrm>
        </p:spPr>
        <p:txBody>
          <a:bodyPr>
            <a:normAutofit/>
          </a:bodyPr>
          <a:lstStyle/>
          <a:p>
            <a:r>
              <a:rPr lang="es-ES" sz="1200" dirty="0" err="1"/>
              <a:t>Gisbert</a:t>
            </a:r>
            <a:r>
              <a:rPr lang="es-ES" sz="1200" dirty="0"/>
              <a:t> JP et al. IV Conferencia Española de Consenso sobre el tratamiento de la infección por </a:t>
            </a:r>
            <a:r>
              <a:rPr lang="es-ES" sz="1200" dirty="0" err="1"/>
              <a:t>Helicobacter</a:t>
            </a:r>
            <a:r>
              <a:rPr lang="es-ES" sz="1200" dirty="0"/>
              <a:t> pylori. </a:t>
            </a:r>
          </a:p>
          <a:p>
            <a:r>
              <a:rPr lang="es-ES" sz="1200" dirty="0"/>
              <a:t>Gastroenterol </a:t>
            </a:r>
            <a:r>
              <a:rPr lang="es-ES" sz="1200" dirty="0" err="1"/>
              <a:t>Hepatol</a:t>
            </a:r>
            <a:r>
              <a:rPr lang="es-ES" sz="1200" dirty="0"/>
              <a:t>. 2016;39(10):697-721</a:t>
            </a:r>
          </a:p>
          <a:p>
            <a:endParaRPr lang="es-ES" sz="1200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Segunda </a:t>
            </a:r>
            <a:r>
              <a:rPr lang="es-ES" dirty="0" smtClean="0"/>
              <a:t>línea de tratamiento de </a:t>
            </a:r>
            <a:r>
              <a:rPr lang="es-ES" dirty="0"/>
              <a:t>la infección por </a:t>
            </a:r>
            <a:r>
              <a:rPr lang="es-ES" dirty="0" smtClean="0"/>
              <a:t>Hp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print"/>
          <a:srcRect t="11090"/>
          <a:stretch/>
        </p:blipFill>
        <p:spPr>
          <a:xfrm>
            <a:off x="206152" y="1444180"/>
            <a:ext cx="11779696" cy="17319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4 Rectángulo"/>
          <p:cNvSpPr/>
          <p:nvPr/>
        </p:nvSpPr>
        <p:spPr>
          <a:xfrm>
            <a:off x="609600" y="3717032"/>
            <a:ext cx="1097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rgbClr val="FF0000"/>
                </a:solidFill>
              </a:rPr>
              <a:t>†</a:t>
            </a:r>
            <a:r>
              <a:rPr lang="es-ES" sz="2000" b="1" dirty="0" smtClean="0">
                <a:solidFill>
                  <a:srgbClr val="FF0000"/>
                </a:solidFill>
              </a:rPr>
              <a:t> </a:t>
            </a:r>
            <a:r>
              <a:rPr lang="es-ES" sz="2000" b="1" dirty="0" err="1" smtClean="0">
                <a:solidFill>
                  <a:schemeClr val="accent1"/>
                </a:solidFill>
              </a:rPr>
              <a:t>Pylera</a:t>
            </a:r>
            <a:r>
              <a:rPr lang="es-ES" sz="2000" b="1" baseline="30000" dirty="0" err="1" smtClean="0">
                <a:solidFill>
                  <a:schemeClr val="accent1"/>
                </a:solidFill>
              </a:rPr>
              <a:t>R</a:t>
            </a:r>
            <a:r>
              <a:rPr lang="es-ES" sz="2000" dirty="0" smtClean="0">
                <a:solidFill>
                  <a:schemeClr val="accent1"/>
                </a:solidFill>
              </a:rPr>
              <a:t>:  nueva formulación con todos los antibióticos incluidos en una única cápsula (</a:t>
            </a:r>
            <a:r>
              <a:rPr lang="es-ES" sz="2000" b="1" dirty="0" smtClean="0">
                <a:solidFill>
                  <a:schemeClr val="accent1"/>
                </a:solidFill>
              </a:rPr>
              <a:t>40 mg de óxido de bismuto+ 125 mg de </a:t>
            </a:r>
            <a:r>
              <a:rPr lang="es-ES" sz="2000" b="1" dirty="0" err="1" smtClean="0">
                <a:solidFill>
                  <a:schemeClr val="accent1"/>
                </a:solidFill>
              </a:rPr>
              <a:t>metronidazol</a:t>
            </a:r>
            <a:r>
              <a:rPr lang="es-ES" sz="2000" b="1" dirty="0" smtClean="0">
                <a:solidFill>
                  <a:schemeClr val="accent1"/>
                </a:solidFill>
              </a:rPr>
              <a:t> + 125 mg de tetraciclina clorhidrato</a:t>
            </a:r>
            <a:r>
              <a:rPr lang="es-ES" sz="2000" dirty="0" smtClean="0">
                <a:solidFill>
                  <a:schemeClr val="accent1"/>
                </a:solidFill>
              </a:rPr>
              <a:t>).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609600" y="4365104"/>
            <a:ext cx="1097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rgbClr val="FF0000"/>
                </a:solidFill>
              </a:rPr>
              <a:t>#</a:t>
            </a:r>
            <a:r>
              <a:rPr lang="es-ES" sz="2000" dirty="0" smtClean="0">
                <a:solidFill>
                  <a:srgbClr val="002060"/>
                </a:solidFill>
              </a:rPr>
              <a:t> </a:t>
            </a:r>
            <a:r>
              <a:rPr lang="es-ES" sz="2000" dirty="0" smtClean="0">
                <a:solidFill>
                  <a:schemeClr val="accent1"/>
                </a:solidFill>
              </a:rPr>
              <a:t>La tetraciclina clorhidrato/</a:t>
            </a:r>
            <a:r>
              <a:rPr lang="es-ES" sz="2000" dirty="0" err="1" smtClean="0">
                <a:solidFill>
                  <a:schemeClr val="accent1"/>
                </a:solidFill>
              </a:rPr>
              <a:t>hidrocloruro</a:t>
            </a:r>
            <a:r>
              <a:rPr lang="es-ES" sz="2000" dirty="0" smtClean="0">
                <a:solidFill>
                  <a:schemeClr val="accent1"/>
                </a:solidFill>
              </a:rPr>
              <a:t> por separado no está comercializada en España; se puede emplear en su lugar </a:t>
            </a:r>
            <a:r>
              <a:rPr lang="es-ES" sz="2000" dirty="0" err="1" smtClean="0">
                <a:solidFill>
                  <a:schemeClr val="accent1"/>
                </a:solidFill>
              </a:rPr>
              <a:t>doxiciclina</a:t>
            </a:r>
            <a:r>
              <a:rPr lang="es-ES" sz="2000" dirty="0" smtClean="0">
                <a:solidFill>
                  <a:schemeClr val="accent1"/>
                </a:solidFill>
              </a:rPr>
              <a:t> (100 mg/12 h), aunque la experiencia es mucho más limitada y existen dudas sobre su equivalencia terapéutica.</a:t>
            </a:r>
            <a:endParaRPr lang="es-ES" sz="2000" dirty="0">
              <a:solidFill>
                <a:schemeClr val="accent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688288" y="1988840"/>
            <a:ext cx="364202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ES" sz="2800" b="1" i="1" dirty="0">
                <a:solidFill>
                  <a:srgbClr val="FF0000"/>
                </a:solidFill>
              </a:rPr>
              <a:t>†</a:t>
            </a:r>
            <a:endParaRPr lang="es-ES" sz="2800" b="1" dirty="0"/>
          </a:p>
        </p:txBody>
      </p:sp>
      <p:sp>
        <p:nvSpPr>
          <p:cNvPr id="3" name="Rectángulo 2"/>
          <p:cNvSpPr/>
          <p:nvPr/>
        </p:nvSpPr>
        <p:spPr>
          <a:xfrm>
            <a:off x="11208568" y="2071881"/>
            <a:ext cx="168316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es-ES" i="1" dirty="0">
                <a:solidFill>
                  <a:srgbClr val="FF0000"/>
                </a:solidFill>
              </a:rPr>
              <a:t>#</a:t>
            </a:r>
            <a:r>
              <a:rPr lang="es-ES" i="1" dirty="0">
                <a:solidFill>
                  <a:srgbClr val="002060"/>
                </a:solidFill>
              </a:rPr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753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10"/>
          <p:cNvGrpSpPr/>
          <p:nvPr/>
        </p:nvGrpSpPr>
        <p:grpSpPr>
          <a:xfrm>
            <a:off x="1847528" y="1541717"/>
            <a:ext cx="8466887" cy="3346054"/>
            <a:chOff x="429470" y="1474588"/>
            <a:chExt cx="8054127" cy="4587544"/>
          </a:xfrm>
        </p:grpSpPr>
        <p:pic>
          <p:nvPicPr>
            <p:cNvPr id="4" name="Bild 3"/>
            <p:cNvPicPr>
              <a:picLocks noChangeAspect="1"/>
            </p:cNvPicPr>
            <p:nvPr/>
          </p:nvPicPr>
          <p:blipFill rotWithShape="1">
            <a:blip r:embed="rId3" cstate="print"/>
            <a:srcRect b="5495"/>
            <a:stretch/>
          </p:blipFill>
          <p:spPr>
            <a:xfrm>
              <a:off x="429470" y="1474588"/>
              <a:ext cx="8054127" cy="4587544"/>
            </a:xfrm>
            <a:prstGeom prst="rect">
              <a:avLst/>
            </a:prstGeom>
          </p:spPr>
        </p:pic>
        <p:sp>
          <p:nvSpPr>
            <p:cNvPr id="8" name="Rechteck 7"/>
            <p:cNvSpPr/>
            <p:nvPr/>
          </p:nvSpPr>
          <p:spPr>
            <a:xfrm>
              <a:off x="1921928" y="5300133"/>
              <a:ext cx="330204" cy="259290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/>
            <p:cNvSpPr/>
            <p:nvPr/>
          </p:nvSpPr>
          <p:spPr>
            <a:xfrm>
              <a:off x="4277920" y="3327400"/>
              <a:ext cx="330204" cy="2237844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>
              <a:off x="6646424" y="2578100"/>
              <a:ext cx="330204" cy="2968623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2" name="Rectangle 2"/>
          <p:cNvSpPr/>
          <p:nvPr/>
        </p:nvSpPr>
        <p:spPr>
          <a:xfrm>
            <a:off x="7752184" y="5880280"/>
            <a:ext cx="45591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de-DE" sz="1400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Wüppenhorst</a:t>
            </a:r>
            <a:r>
              <a:rPr lang="de-DE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 et al, J </a:t>
            </a:r>
            <a:r>
              <a:rPr lang="de-DE" sz="1400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Antimicrob</a:t>
            </a:r>
            <a:r>
              <a:rPr lang="de-DE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Chemother</a:t>
            </a:r>
            <a:r>
              <a:rPr lang="de-DE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2014 </a:t>
            </a:r>
          </a:p>
          <a:p>
            <a:pPr defTabSz="914400"/>
            <a:endParaRPr lang="de-DE" sz="14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feld 8"/>
          <p:cNvSpPr txBox="1">
            <a:spLocks noChangeArrowheads="1"/>
          </p:cNvSpPr>
          <p:nvPr/>
        </p:nvSpPr>
        <p:spPr bwMode="auto">
          <a:xfrm>
            <a:off x="1193686" y="5128322"/>
            <a:ext cx="10345149" cy="705153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400">
              <a:spcBef>
                <a:spcPct val="0"/>
              </a:spcBef>
              <a:buNone/>
              <a:defRPr sz="2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de-DE" altLang="de-DE" dirty="0">
                <a:latin typeface="+mj-lt"/>
              </a:rPr>
              <a:t>L</a:t>
            </a:r>
            <a:r>
              <a:rPr lang="de-DE" altLang="de-DE" dirty="0" smtClean="0">
                <a:latin typeface="+mj-lt"/>
              </a:rPr>
              <a:t>a erradicación a la primera es clave para evitar fallos futuros al tratamiento.</a:t>
            </a:r>
            <a:endParaRPr lang="de-DE" altLang="de-DE" dirty="0">
              <a:latin typeface="+mj-lt"/>
            </a:endParaRPr>
          </a:p>
        </p:txBody>
      </p:sp>
      <p:sp>
        <p:nvSpPr>
          <p:cNvPr id="7" name="6 Triángulo rectángulo"/>
          <p:cNvSpPr/>
          <p:nvPr/>
        </p:nvSpPr>
        <p:spPr>
          <a:xfrm>
            <a:off x="2567608" y="620688"/>
            <a:ext cx="7746807" cy="946385"/>
          </a:xfrm>
          <a:prstGeom prst="rtTriangl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19799991" lon="10799999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6312024" y="1772816"/>
            <a:ext cx="326371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1600" b="1" dirty="0" err="1" smtClean="0">
                <a:solidFill>
                  <a:schemeClr val="bg1"/>
                </a:solidFill>
                <a:latin typeface="Verdana"/>
                <a:cs typeface="Verdana"/>
              </a:rPr>
              <a:t>Nºde</a:t>
            </a:r>
            <a:r>
              <a:rPr lang="es-ES" sz="1600" b="1" dirty="0" smtClean="0">
                <a:solidFill>
                  <a:schemeClr val="bg1"/>
                </a:solidFill>
                <a:latin typeface="Verdana"/>
                <a:cs typeface="Verdana"/>
              </a:rPr>
              <a:t> intentos </a:t>
            </a:r>
            <a:r>
              <a:rPr lang="es-ES" sz="1600" b="1" dirty="0" err="1" smtClean="0">
                <a:solidFill>
                  <a:schemeClr val="bg1"/>
                </a:solidFill>
                <a:latin typeface="Verdana"/>
                <a:cs typeface="Verdana"/>
              </a:rPr>
              <a:t>erradicadores</a:t>
            </a:r>
            <a:endParaRPr lang="es-ES" sz="1600" b="1" dirty="0" smtClean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17" name="Bild 3"/>
          <p:cNvPicPr>
            <a:picLocks noChangeAspect="1"/>
          </p:cNvPicPr>
          <p:nvPr/>
        </p:nvPicPr>
        <p:blipFill rotWithShape="1">
          <a:blip r:embed="rId3" cstate="print"/>
          <a:srcRect l="25751" t="96174" r="29110"/>
          <a:stretch/>
        </p:blipFill>
        <p:spPr>
          <a:xfrm>
            <a:off x="3215680" y="2297074"/>
            <a:ext cx="4064000" cy="143503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2741070" y="214249"/>
            <a:ext cx="69985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chemeClr val="accent1"/>
                </a:solidFill>
              </a:rPr>
              <a:t>¿Qué pasa cuando no conseguimos erradicar?</a:t>
            </a:r>
            <a:endParaRPr lang="es-E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7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ador de texto"/>
          <p:cNvSpPr>
            <a:spLocks noGrp="1"/>
          </p:cNvSpPr>
          <p:nvPr>
            <p:ph type="body" idx="1"/>
          </p:nvPr>
        </p:nvSpPr>
        <p:spPr>
          <a:xfrm>
            <a:off x="911424" y="2636912"/>
            <a:ext cx="10363200" cy="3330826"/>
          </a:xfrm>
        </p:spPr>
        <p:txBody>
          <a:bodyPr/>
          <a:lstStyle/>
          <a:p>
            <a:pPr>
              <a:buNone/>
            </a:pPr>
            <a:endParaRPr lang="es-ES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IBP + </a:t>
            </a:r>
            <a:r>
              <a:rPr lang="es-ES" dirty="0" err="1" smtClean="0">
                <a:solidFill>
                  <a:schemeClr val="tx1">
                    <a:lumMod val="75000"/>
                  </a:schemeClr>
                </a:solidFill>
              </a:rPr>
              <a:t>rifabutina</a:t>
            </a:r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+ </a:t>
            </a:r>
            <a:r>
              <a:rPr lang="es-ES" dirty="0" err="1" smtClean="0">
                <a:solidFill>
                  <a:schemeClr val="tx1">
                    <a:lumMod val="75000"/>
                  </a:schemeClr>
                </a:solidFill>
              </a:rPr>
              <a:t>amoxiclina</a:t>
            </a:r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 (</a:t>
            </a: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14 días</a:t>
            </a:r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).</a:t>
            </a:r>
            <a:endParaRPr lang="es-ES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IBP + </a:t>
            </a:r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[bismuto/tetraciclina/</a:t>
            </a:r>
            <a:r>
              <a:rPr lang="es-ES" dirty="0" err="1" smtClean="0">
                <a:solidFill>
                  <a:schemeClr val="tx1">
                    <a:lumMod val="75000"/>
                  </a:schemeClr>
                </a:solidFill>
              </a:rPr>
              <a:t>metronidazol</a:t>
            </a:r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]</a:t>
            </a:r>
            <a:r>
              <a:rPr lang="es-ES" baseline="30000" dirty="0" smtClean="0">
                <a:solidFill>
                  <a:schemeClr val="tx1">
                    <a:lumMod val="75000"/>
                  </a:schemeClr>
                </a:solidFill>
              </a:rPr>
              <a:t>R</a:t>
            </a:r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(10 días</a:t>
            </a:r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).</a:t>
            </a:r>
            <a:endParaRPr lang="es-ES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IBP + bismuto + </a:t>
            </a:r>
            <a:r>
              <a:rPr lang="es-ES" dirty="0" err="1" smtClean="0">
                <a:solidFill>
                  <a:schemeClr val="tx1">
                    <a:lumMod val="75000"/>
                  </a:schemeClr>
                </a:solidFill>
              </a:rPr>
              <a:t>doxiciclina</a:t>
            </a:r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 + </a:t>
            </a:r>
            <a:r>
              <a:rPr lang="es-ES" dirty="0" err="1" smtClean="0">
                <a:solidFill>
                  <a:schemeClr val="tx1">
                    <a:lumMod val="75000"/>
                  </a:schemeClr>
                </a:solidFill>
              </a:rPr>
              <a:t>metronidazol</a:t>
            </a:r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 (14 días).</a:t>
            </a:r>
            <a:endParaRPr lang="es-ES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IBP + </a:t>
            </a:r>
            <a:r>
              <a:rPr lang="es-ES" dirty="0" err="1" smtClean="0">
                <a:solidFill>
                  <a:schemeClr val="tx1">
                    <a:lumMod val="75000"/>
                  </a:schemeClr>
                </a:solidFill>
              </a:rPr>
              <a:t>claritromicina</a:t>
            </a:r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 + </a:t>
            </a:r>
            <a:r>
              <a:rPr lang="es-ES" dirty="0" err="1">
                <a:solidFill>
                  <a:schemeClr val="tx1">
                    <a:lumMod val="75000"/>
                  </a:schemeClr>
                </a:solidFill>
              </a:rPr>
              <a:t>l</a:t>
            </a:r>
            <a:r>
              <a:rPr lang="es-ES" dirty="0" err="1" smtClean="0">
                <a:solidFill>
                  <a:schemeClr val="tx1">
                    <a:lumMod val="75000"/>
                  </a:schemeClr>
                </a:solidFill>
              </a:rPr>
              <a:t>evofloxacino</a:t>
            </a:r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 (10 </a:t>
            </a: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días</a:t>
            </a:r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).</a:t>
            </a:r>
            <a:endParaRPr lang="es-ES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buNone/>
            </a:pPr>
            <a:endParaRPr lang="es-ES" dirty="0"/>
          </a:p>
        </p:txBody>
      </p:sp>
      <p:sp>
        <p:nvSpPr>
          <p:cNvPr id="11" name="10 Marcador de texto"/>
          <p:cNvSpPr>
            <a:spLocks noGrp="1"/>
          </p:cNvSpPr>
          <p:nvPr>
            <p:ph type="body" idx="10"/>
          </p:nvPr>
        </p:nvSpPr>
        <p:spPr>
          <a:xfrm>
            <a:off x="911424" y="764704"/>
            <a:ext cx="10363200" cy="1899561"/>
          </a:xfrm>
          <a:noFill/>
        </p:spPr>
        <p:txBody>
          <a:bodyPr>
            <a:noAutofit/>
          </a:bodyPr>
          <a:lstStyle/>
          <a:p>
            <a:r>
              <a:rPr lang="es-ES" dirty="0" smtClean="0"/>
              <a:t>Juan, es un paciente alérgico a penicilina, en el que el primer tratamiento </a:t>
            </a:r>
            <a:r>
              <a:rPr lang="es-ES" dirty="0" err="1"/>
              <a:t>erradicador</a:t>
            </a:r>
            <a:r>
              <a:rPr lang="es-ES" dirty="0"/>
              <a:t> no ha sido efectivo. Nos planteamos volver a intentar la erradicación. </a:t>
            </a:r>
            <a:r>
              <a:rPr lang="es-ES" dirty="0" smtClean="0"/>
              <a:t>¿</a:t>
            </a:r>
            <a:r>
              <a:rPr lang="es-ES" dirty="0"/>
              <a:t>Qué pauta utilizaríamos </a:t>
            </a:r>
            <a:r>
              <a:rPr lang="es-ES" dirty="0" smtClean="0"/>
              <a:t>ahora?</a:t>
            </a:r>
            <a:endParaRPr lang="es-ES" dirty="0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Pregunta 9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/>
          <p:cNvSpPr>
            <a:spLocks noGrp="1"/>
          </p:cNvSpPr>
          <p:nvPr>
            <p:ph type="body" sz="quarter" idx="13"/>
          </p:nvPr>
        </p:nvSpPr>
        <p:spPr>
          <a:xfrm>
            <a:off x="407368" y="5666072"/>
            <a:ext cx="11582443" cy="1080120"/>
          </a:xfrm>
        </p:spPr>
        <p:txBody>
          <a:bodyPr>
            <a:normAutofit/>
          </a:bodyPr>
          <a:lstStyle/>
          <a:p>
            <a:r>
              <a:rPr lang="es-ES" sz="1200" dirty="0" err="1"/>
              <a:t>Gisbert</a:t>
            </a:r>
            <a:r>
              <a:rPr lang="es-ES" sz="1200" dirty="0"/>
              <a:t> JP et al. IV Conferencia Española de Consenso sobre el tratamiento de la infección por </a:t>
            </a:r>
            <a:r>
              <a:rPr lang="es-ES" sz="1200" dirty="0" err="1"/>
              <a:t>Helicobacter</a:t>
            </a:r>
            <a:r>
              <a:rPr lang="es-ES" sz="1200" dirty="0"/>
              <a:t> pylori. </a:t>
            </a:r>
          </a:p>
          <a:p>
            <a:r>
              <a:rPr lang="es-ES" sz="1200" dirty="0"/>
              <a:t>Gastroenterol </a:t>
            </a:r>
            <a:r>
              <a:rPr lang="es-ES" sz="1200" dirty="0" err="1"/>
              <a:t>Hepatol</a:t>
            </a:r>
            <a:r>
              <a:rPr lang="es-ES" sz="1200" dirty="0"/>
              <a:t>. 2016;39(10):697-721</a:t>
            </a:r>
          </a:p>
          <a:p>
            <a:endParaRPr lang="es-E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609600" y="303920"/>
            <a:ext cx="10972800" cy="604800"/>
          </a:xfrm>
        </p:spPr>
        <p:txBody>
          <a:bodyPr/>
          <a:lstStyle/>
          <a:p>
            <a:r>
              <a:rPr lang="es-ES" dirty="0" smtClean="0">
                <a:solidFill>
                  <a:srgbClr val="004586"/>
                </a:solidFill>
              </a:rPr>
              <a:t>Segunda </a:t>
            </a:r>
            <a:r>
              <a:rPr lang="es-ES" dirty="0">
                <a:solidFill>
                  <a:srgbClr val="004586"/>
                </a:solidFill>
              </a:rPr>
              <a:t>línea de tratamiento de la infección por </a:t>
            </a:r>
            <a:r>
              <a:rPr lang="es-ES" dirty="0" smtClean="0">
                <a:solidFill>
                  <a:srgbClr val="004586"/>
                </a:solidFill>
              </a:rPr>
              <a:t>Hp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>
                <a:solidFill>
                  <a:schemeClr val="tx2"/>
                </a:solidFill>
              </a:rPr>
              <a:t>Alérgicos a </a:t>
            </a:r>
            <a:r>
              <a:rPr lang="es-ES" dirty="0" smtClean="0">
                <a:solidFill>
                  <a:schemeClr val="tx2"/>
                </a:solidFill>
              </a:rPr>
              <a:t>penicilinas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3752" y="1305978"/>
            <a:ext cx="6635080" cy="4139246"/>
          </a:xfrm>
          <a:prstGeom prst="rect">
            <a:avLst/>
          </a:prstGeom>
        </p:spPr>
      </p:pic>
      <p:sp>
        <p:nvSpPr>
          <p:cNvPr id="10" name="Flecha derecha 9"/>
          <p:cNvSpPr/>
          <p:nvPr/>
        </p:nvSpPr>
        <p:spPr>
          <a:xfrm>
            <a:off x="1776224" y="3789363"/>
            <a:ext cx="1656184" cy="147495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2ª línea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lecha derecha 10"/>
          <p:cNvSpPr/>
          <p:nvPr/>
        </p:nvSpPr>
        <p:spPr>
          <a:xfrm>
            <a:off x="1775520" y="1486889"/>
            <a:ext cx="1656184" cy="14749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ª línea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550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Marcador de texto"/>
          <p:cNvSpPr>
            <a:spLocks noGrp="1"/>
          </p:cNvSpPr>
          <p:nvPr>
            <p:ph type="body" idx="1"/>
          </p:nvPr>
        </p:nvSpPr>
        <p:spPr>
          <a:xfrm>
            <a:off x="963084" y="2276872"/>
            <a:ext cx="10363200" cy="2088232"/>
          </a:xfrm>
          <a:noFill/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004586"/>
                </a:solidFill>
              </a:rPr>
              <a:t>Dejar de poner tratamiento y decir que vuelva en unos años.</a:t>
            </a:r>
          </a:p>
          <a:p>
            <a:r>
              <a:rPr lang="es-ES" dirty="0" smtClean="0">
                <a:solidFill>
                  <a:srgbClr val="004586"/>
                </a:solidFill>
              </a:rPr>
              <a:t>Todavía nos queda otra pauta de tratamiento.</a:t>
            </a:r>
          </a:p>
          <a:p>
            <a:r>
              <a:rPr lang="es-ES" dirty="0" smtClean="0">
                <a:solidFill>
                  <a:srgbClr val="004586"/>
                </a:solidFill>
              </a:rPr>
              <a:t>Realizar otro test diagnostico, no es posible que quede </a:t>
            </a:r>
            <a:r>
              <a:rPr lang="es-ES" dirty="0" smtClean="0">
                <a:solidFill>
                  <a:srgbClr val="004586"/>
                </a:solidFill>
              </a:rPr>
              <a:t>Hp.</a:t>
            </a:r>
            <a:endParaRPr lang="es-ES" dirty="0" smtClean="0">
              <a:solidFill>
                <a:srgbClr val="004586"/>
              </a:solidFill>
            </a:endParaRPr>
          </a:p>
          <a:p>
            <a:r>
              <a:rPr lang="es-ES" dirty="0" smtClean="0">
                <a:solidFill>
                  <a:srgbClr val="004586"/>
                </a:solidFill>
              </a:rPr>
              <a:t>Reevaluar cuidadosamente la necesidad de erradicar.</a:t>
            </a:r>
            <a:endParaRPr lang="es-ES" dirty="0">
              <a:solidFill>
                <a:srgbClr val="004586"/>
              </a:solidFill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s-ES" dirty="0" smtClean="0"/>
              <a:t>Joaquina, lleva tres tratamientos </a:t>
            </a:r>
            <a:r>
              <a:rPr lang="es-ES" dirty="0" err="1" smtClean="0"/>
              <a:t>erradicadores</a:t>
            </a:r>
            <a:r>
              <a:rPr lang="es-ES" dirty="0" smtClean="0"/>
              <a:t> en AP no efectivos. ¿Qué haríamos  ahora?</a:t>
            </a: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Pregunta 10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3"/>
          </p:nvPr>
        </p:nvSpPr>
        <p:spPr>
          <a:xfrm>
            <a:off x="311671" y="5766169"/>
            <a:ext cx="11496643" cy="576064"/>
          </a:xfrm>
        </p:spPr>
        <p:txBody>
          <a:bodyPr>
            <a:normAutofit/>
          </a:bodyPr>
          <a:lstStyle/>
          <a:p>
            <a:r>
              <a:rPr lang="es-ES" sz="1200" dirty="0" err="1"/>
              <a:t>Gisbert</a:t>
            </a:r>
            <a:r>
              <a:rPr lang="es-ES" sz="1200" dirty="0"/>
              <a:t> JP et al. IV Conferencia Española de Consenso sobre el tratamiento de la infección por </a:t>
            </a:r>
            <a:r>
              <a:rPr lang="es-ES" sz="1200" dirty="0" err="1"/>
              <a:t>Helicobacter</a:t>
            </a:r>
            <a:r>
              <a:rPr lang="es-ES" sz="1200" dirty="0"/>
              <a:t> pylori. </a:t>
            </a:r>
          </a:p>
          <a:p>
            <a:r>
              <a:rPr lang="es-ES" sz="1200" dirty="0"/>
              <a:t>Gastroenterol </a:t>
            </a:r>
            <a:r>
              <a:rPr lang="es-ES" sz="1200" dirty="0" err="1"/>
              <a:t>Hepatol</a:t>
            </a:r>
            <a:r>
              <a:rPr lang="es-ES" sz="1200" dirty="0"/>
              <a:t>. 2016;39(10):697-721</a:t>
            </a:r>
          </a:p>
          <a:p>
            <a:endParaRPr lang="es-ES" sz="12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56" y="201887"/>
            <a:ext cx="10752877" cy="5041848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1487488" y="4000979"/>
            <a:ext cx="9145016" cy="129767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683555" y="5320286"/>
            <a:ext cx="10752877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dirty="0">
                <a:latin typeface="+mj-lt"/>
              </a:rPr>
              <a:t>§ Se sugiere reevaluar cuidadosamente la necesidad de erradicar la infección.</a:t>
            </a:r>
          </a:p>
        </p:txBody>
      </p:sp>
    </p:spTree>
    <p:extLst>
      <p:ext uri="{BB962C8B-B14F-4D97-AF65-F5344CB8AC3E}">
        <p14:creationId xmlns:p14="http://schemas.microsoft.com/office/powerpoint/2010/main" val="225601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s-E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Otras cuestiones</a:t>
            </a:r>
            <a:endParaRPr lang="es-ES" dirty="0"/>
          </a:p>
        </p:txBody>
      </p:sp>
      <p:sp>
        <p:nvSpPr>
          <p:cNvPr id="11" name="2 Marcador de contenido"/>
          <p:cNvSpPr>
            <a:spLocks noGrp="1"/>
          </p:cNvSpPr>
          <p:nvPr>
            <p:ph idx="13"/>
          </p:nvPr>
        </p:nvSpPr>
        <p:spPr>
          <a:xfrm>
            <a:off x="6168008" y="1015674"/>
            <a:ext cx="5677960" cy="4645574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Infección por </a:t>
            </a:r>
            <a:r>
              <a:rPr lang="es-ES" dirty="0" smtClean="0">
                <a:solidFill>
                  <a:srgbClr val="C00000"/>
                </a:solidFill>
              </a:rPr>
              <a:t>H. </a:t>
            </a:r>
            <a:r>
              <a:rPr lang="es-ES" dirty="0" smtClean="0">
                <a:solidFill>
                  <a:srgbClr val="C00000"/>
                </a:solidFill>
              </a:rPr>
              <a:t>pylori y úlcera péptica.</a:t>
            </a:r>
          </a:p>
          <a:p>
            <a:r>
              <a:rPr lang="es-ES" dirty="0" smtClean="0">
                <a:solidFill>
                  <a:srgbClr val="C00000"/>
                </a:solidFill>
              </a:rPr>
              <a:t>Infección por </a:t>
            </a:r>
            <a:r>
              <a:rPr lang="es-ES" dirty="0" smtClean="0">
                <a:solidFill>
                  <a:srgbClr val="C00000"/>
                </a:solidFill>
              </a:rPr>
              <a:t>H. </a:t>
            </a:r>
            <a:r>
              <a:rPr lang="es-ES" dirty="0" smtClean="0">
                <a:solidFill>
                  <a:srgbClr val="C00000"/>
                </a:solidFill>
              </a:rPr>
              <a:t>pylori y adenocarcinoma gástrico.</a:t>
            </a:r>
          </a:p>
          <a:p>
            <a:r>
              <a:rPr lang="es-ES" dirty="0" smtClean="0">
                <a:solidFill>
                  <a:srgbClr val="C00000"/>
                </a:solidFill>
              </a:rPr>
              <a:t>Infección por </a:t>
            </a:r>
            <a:r>
              <a:rPr lang="es-ES" dirty="0" smtClean="0">
                <a:solidFill>
                  <a:srgbClr val="C00000"/>
                </a:solidFill>
              </a:rPr>
              <a:t>H. </a:t>
            </a:r>
            <a:r>
              <a:rPr lang="es-ES" dirty="0" smtClean="0">
                <a:solidFill>
                  <a:srgbClr val="C00000"/>
                </a:solidFill>
              </a:rPr>
              <a:t>pylori y enfermedades </a:t>
            </a:r>
            <a:r>
              <a:rPr lang="es-ES" dirty="0" err="1" smtClean="0">
                <a:solidFill>
                  <a:srgbClr val="C00000"/>
                </a:solidFill>
              </a:rPr>
              <a:t>extragástricas</a:t>
            </a:r>
            <a:r>
              <a:rPr lang="es-ES" dirty="0" smtClean="0">
                <a:solidFill>
                  <a:srgbClr val="C00000"/>
                </a:solidFill>
              </a:rPr>
              <a:t>:</a:t>
            </a:r>
          </a:p>
          <a:p>
            <a:pPr lvl="1"/>
            <a:r>
              <a:rPr lang="es-ES" sz="2400" dirty="0"/>
              <a:t>E</a:t>
            </a:r>
            <a:r>
              <a:rPr lang="es-ES" sz="2400" dirty="0" smtClean="0"/>
              <a:t>nfermedad por reflujo gastroesofágico.</a:t>
            </a:r>
          </a:p>
          <a:p>
            <a:pPr lvl="1"/>
            <a:r>
              <a:rPr lang="es-ES" sz="2400" dirty="0"/>
              <a:t>E</a:t>
            </a:r>
            <a:r>
              <a:rPr lang="es-ES" sz="2400" dirty="0" smtClean="0"/>
              <a:t>nfermedad de Crohn.</a:t>
            </a:r>
          </a:p>
          <a:p>
            <a:pPr lvl="1"/>
            <a:r>
              <a:rPr lang="es-ES" sz="2400" dirty="0" smtClean="0"/>
              <a:t>Síndrome metabólico.</a:t>
            </a:r>
            <a:endParaRPr lang="es-ES" sz="2400" dirty="0"/>
          </a:p>
        </p:txBody>
      </p:sp>
      <p:sp>
        <p:nvSpPr>
          <p:cNvPr id="13" name="5 Marcador de contenido"/>
          <p:cNvSpPr>
            <a:spLocks noGrp="1"/>
          </p:cNvSpPr>
          <p:nvPr>
            <p:ph idx="10"/>
          </p:nvPr>
        </p:nvSpPr>
        <p:spPr>
          <a:xfrm>
            <a:off x="263525" y="1016000"/>
            <a:ext cx="5904483" cy="4645025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Úlcera duodenal no complicada </a:t>
            </a:r>
            <a:r>
              <a:rPr lang="es-ES" dirty="0" smtClean="0"/>
              <a:t>que no requieren AINE/aspirina no se recomienda mantener el tratamiento </a:t>
            </a:r>
            <a:r>
              <a:rPr lang="es-ES" dirty="0" err="1" smtClean="0"/>
              <a:t>antisecretor</a:t>
            </a:r>
            <a:r>
              <a:rPr lang="es-ES" dirty="0" smtClean="0"/>
              <a:t>.</a:t>
            </a:r>
          </a:p>
          <a:p>
            <a:r>
              <a:rPr lang="es-ES" dirty="0" smtClean="0">
                <a:solidFill>
                  <a:srgbClr val="C00000"/>
                </a:solidFill>
              </a:rPr>
              <a:t>Úlcera gástrica </a:t>
            </a:r>
            <a:r>
              <a:rPr lang="es-ES" dirty="0" smtClean="0"/>
              <a:t>que no requieren AINE/aspirina se recomienda mantener el tratamiento </a:t>
            </a:r>
            <a:r>
              <a:rPr lang="es-ES" dirty="0" err="1" smtClean="0"/>
              <a:t>antisecretor</a:t>
            </a:r>
            <a:r>
              <a:rPr lang="es-ES" dirty="0" smtClean="0"/>
              <a:t> durante 4 a 8 semanas.</a:t>
            </a:r>
          </a:p>
          <a:p>
            <a:r>
              <a:rPr lang="es-ES" dirty="0" smtClean="0">
                <a:solidFill>
                  <a:srgbClr val="C00000"/>
                </a:solidFill>
              </a:rPr>
              <a:t>Hemorragia digestiva por úlcera péptica </a:t>
            </a:r>
            <a:r>
              <a:rPr lang="es-ES" dirty="0" smtClean="0"/>
              <a:t>la erradicación de H. pylori elimina la práctica totalidad de las recidivas; no tratamiento de mantenimiento con </a:t>
            </a:r>
            <a:r>
              <a:rPr lang="es-ES" dirty="0" err="1" smtClean="0"/>
              <a:t>antisecretores</a:t>
            </a:r>
            <a:r>
              <a:rPr lang="es-ES" dirty="0" smtClean="0"/>
              <a:t>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0" y="836712"/>
            <a:ext cx="11988316" cy="5472328"/>
          </a:xfrm>
          <a:ln>
            <a:noFill/>
          </a:ln>
        </p:spPr>
        <p:txBody>
          <a:bodyPr>
            <a:noAutofit/>
          </a:bodyPr>
          <a:lstStyle/>
          <a:p>
            <a:r>
              <a:rPr lang="es-ES" sz="2000" dirty="0" smtClean="0">
                <a:solidFill>
                  <a:srgbClr val="004586"/>
                </a:solidFill>
              </a:rPr>
              <a:t>A </a:t>
            </a:r>
            <a:r>
              <a:rPr lang="es-ES" sz="2000" dirty="0">
                <a:solidFill>
                  <a:srgbClr val="004586"/>
                </a:solidFill>
              </a:rPr>
              <a:t>todo paciente con diagnóstico de infección por </a:t>
            </a:r>
            <a:r>
              <a:rPr lang="es-ES" sz="2000" dirty="0" smtClean="0">
                <a:solidFill>
                  <a:srgbClr val="004586"/>
                </a:solidFill>
              </a:rPr>
              <a:t>Hp, </a:t>
            </a:r>
            <a:r>
              <a:rPr lang="es-ES" sz="2000" dirty="0" smtClean="0">
                <a:solidFill>
                  <a:srgbClr val="004586"/>
                </a:solidFill>
              </a:rPr>
              <a:t>se </a:t>
            </a:r>
            <a:r>
              <a:rPr lang="es-ES" sz="2000" dirty="0">
                <a:solidFill>
                  <a:srgbClr val="004586"/>
                </a:solidFill>
              </a:rPr>
              <a:t>recomienda ofrecer tratamiento </a:t>
            </a:r>
            <a:r>
              <a:rPr lang="es-ES" sz="2000" dirty="0" err="1">
                <a:solidFill>
                  <a:srgbClr val="004586"/>
                </a:solidFill>
              </a:rPr>
              <a:t>erradicador</a:t>
            </a:r>
            <a:r>
              <a:rPr lang="es-ES" sz="2000" dirty="0" smtClean="0">
                <a:solidFill>
                  <a:srgbClr val="004586"/>
                </a:solidFill>
              </a:rPr>
              <a:t>.</a:t>
            </a:r>
          </a:p>
          <a:p>
            <a:r>
              <a:rPr lang="es-ES" sz="2000" dirty="0">
                <a:solidFill>
                  <a:srgbClr val="004586"/>
                </a:solidFill>
              </a:rPr>
              <a:t>Se considera un tratamiento </a:t>
            </a:r>
            <a:r>
              <a:rPr lang="es-ES" sz="2000" dirty="0" err="1">
                <a:solidFill>
                  <a:srgbClr val="004586"/>
                </a:solidFill>
              </a:rPr>
              <a:t>erradicador</a:t>
            </a:r>
            <a:r>
              <a:rPr lang="es-ES" sz="2000" dirty="0">
                <a:solidFill>
                  <a:srgbClr val="004586"/>
                </a:solidFill>
              </a:rPr>
              <a:t> efectivo cuando logra curar la infección por </a:t>
            </a:r>
            <a:r>
              <a:rPr lang="es-ES" sz="2000" dirty="0" smtClean="0">
                <a:solidFill>
                  <a:srgbClr val="004586"/>
                </a:solidFill>
              </a:rPr>
              <a:t>Hp en </a:t>
            </a:r>
            <a:r>
              <a:rPr lang="es-ES" sz="2000" dirty="0">
                <a:solidFill>
                  <a:srgbClr val="004586"/>
                </a:solidFill>
              </a:rPr>
              <a:t>un porcentaje al </a:t>
            </a:r>
            <a:r>
              <a:rPr lang="es-ES" sz="2000" dirty="0">
                <a:solidFill>
                  <a:srgbClr val="C00000"/>
                </a:solidFill>
              </a:rPr>
              <a:t>90% de los pacientes. </a:t>
            </a:r>
            <a:endParaRPr lang="es-ES" sz="2000" dirty="0" smtClean="0">
              <a:solidFill>
                <a:srgbClr val="C00000"/>
              </a:solidFill>
            </a:endParaRPr>
          </a:p>
          <a:p>
            <a:r>
              <a:rPr lang="es-ES" sz="2000" dirty="0" smtClean="0">
                <a:solidFill>
                  <a:srgbClr val="004586"/>
                </a:solidFill>
              </a:rPr>
              <a:t>La resistencia de </a:t>
            </a:r>
            <a:r>
              <a:rPr lang="es-ES" sz="2000" dirty="0" smtClean="0">
                <a:solidFill>
                  <a:srgbClr val="004586"/>
                </a:solidFill>
              </a:rPr>
              <a:t>Hp </a:t>
            </a:r>
            <a:r>
              <a:rPr lang="es-ES" sz="2000" dirty="0" smtClean="0">
                <a:solidFill>
                  <a:srgbClr val="004586"/>
                </a:solidFill>
              </a:rPr>
              <a:t>a </a:t>
            </a:r>
            <a:r>
              <a:rPr lang="es-ES" sz="2000" dirty="0" err="1" smtClean="0">
                <a:solidFill>
                  <a:srgbClr val="004586"/>
                </a:solidFill>
              </a:rPr>
              <a:t>claritromicia</a:t>
            </a:r>
            <a:r>
              <a:rPr lang="es-ES" sz="2000" dirty="0" smtClean="0">
                <a:solidFill>
                  <a:srgbClr val="004586"/>
                </a:solidFill>
              </a:rPr>
              <a:t> y </a:t>
            </a:r>
            <a:r>
              <a:rPr lang="es-ES" sz="2000" dirty="0" err="1" smtClean="0">
                <a:solidFill>
                  <a:srgbClr val="004586"/>
                </a:solidFill>
              </a:rPr>
              <a:t>metronidazol</a:t>
            </a:r>
            <a:r>
              <a:rPr lang="es-ES" sz="2000" dirty="0" smtClean="0">
                <a:solidFill>
                  <a:srgbClr val="004586"/>
                </a:solidFill>
              </a:rPr>
              <a:t> están aumentando en España.</a:t>
            </a:r>
          </a:p>
          <a:p>
            <a:r>
              <a:rPr lang="es-ES" sz="2000" dirty="0" smtClean="0">
                <a:solidFill>
                  <a:srgbClr val="004586"/>
                </a:solidFill>
              </a:rPr>
              <a:t>Tanto </a:t>
            </a:r>
            <a:r>
              <a:rPr lang="es-ES" sz="2000" dirty="0">
                <a:solidFill>
                  <a:srgbClr val="004586"/>
                </a:solidFill>
              </a:rPr>
              <a:t>en primera como en segunda línea se recomiendan </a:t>
            </a:r>
            <a:r>
              <a:rPr lang="es-ES" sz="2000" dirty="0">
                <a:solidFill>
                  <a:srgbClr val="C00000"/>
                </a:solidFill>
              </a:rPr>
              <a:t>tratamientos cuádruples con o sin bismuto</a:t>
            </a:r>
            <a:r>
              <a:rPr lang="es-ES" sz="2000" dirty="0">
                <a:solidFill>
                  <a:srgbClr val="004586"/>
                </a:solidFill>
              </a:rPr>
              <a:t>, generalmente prescritos durante </a:t>
            </a:r>
            <a:r>
              <a:rPr lang="es-ES" sz="2000" dirty="0" smtClean="0">
                <a:solidFill>
                  <a:srgbClr val="C00000"/>
                </a:solidFill>
              </a:rPr>
              <a:t>14 días</a:t>
            </a:r>
            <a:r>
              <a:rPr lang="es-ES" sz="2000" b="1" dirty="0" smtClean="0">
                <a:solidFill>
                  <a:srgbClr val="C00000"/>
                </a:solidFill>
              </a:rPr>
              <a:t>.</a:t>
            </a:r>
            <a:endParaRPr lang="es-ES" sz="2000" b="1" dirty="0">
              <a:solidFill>
                <a:srgbClr val="C00000"/>
              </a:solidFill>
            </a:endParaRPr>
          </a:p>
          <a:p>
            <a:r>
              <a:rPr lang="es-ES" sz="2000" dirty="0" smtClean="0">
                <a:solidFill>
                  <a:srgbClr val="004586"/>
                </a:solidFill>
              </a:rPr>
              <a:t>Como</a:t>
            </a:r>
            <a:r>
              <a:rPr lang="es-ES" sz="20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s-ES" sz="2000" dirty="0" smtClean="0">
                <a:solidFill>
                  <a:srgbClr val="C00000"/>
                </a:solidFill>
              </a:rPr>
              <a:t>primera línea </a:t>
            </a:r>
            <a:r>
              <a:rPr lang="es-ES" sz="2000" dirty="0" smtClean="0">
                <a:solidFill>
                  <a:srgbClr val="004586"/>
                </a:solidFill>
              </a:rPr>
              <a:t>de tratamiento empírico:</a:t>
            </a:r>
          </a:p>
          <a:p>
            <a:pPr lvl="1"/>
            <a:r>
              <a:rPr lang="es-ES" sz="2000" dirty="0" smtClean="0">
                <a:solidFill>
                  <a:schemeClr val="tx1">
                    <a:lumMod val="75000"/>
                  </a:schemeClr>
                </a:solidFill>
              </a:rPr>
              <a:t> </a:t>
            </a:r>
            <a:r>
              <a:rPr lang="es-ES" sz="2000" dirty="0" smtClean="0">
                <a:solidFill>
                  <a:srgbClr val="C00000"/>
                </a:solidFill>
              </a:rPr>
              <a:t>Pauta cuádruple concomitante sin bismuto</a:t>
            </a:r>
            <a:r>
              <a:rPr lang="es-ES" sz="2000" dirty="0" smtClean="0">
                <a:solidFill>
                  <a:srgbClr val="004586"/>
                </a:solidFill>
              </a:rPr>
              <a:t> (IBP</a:t>
            </a:r>
            <a:r>
              <a:rPr lang="es-ES" sz="2000" dirty="0">
                <a:solidFill>
                  <a:srgbClr val="004586"/>
                </a:solidFill>
              </a:rPr>
              <a:t>, </a:t>
            </a:r>
            <a:r>
              <a:rPr lang="es-ES" sz="2000" dirty="0" err="1">
                <a:solidFill>
                  <a:srgbClr val="004586"/>
                </a:solidFill>
              </a:rPr>
              <a:t>claritromicina</a:t>
            </a:r>
            <a:r>
              <a:rPr lang="es-ES" sz="2000" dirty="0">
                <a:solidFill>
                  <a:srgbClr val="004586"/>
                </a:solidFill>
              </a:rPr>
              <a:t>, amoxicilina y </a:t>
            </a:r>
            <a:r>
              <a:rPr lang="es-ES" sz="2000" dirty="0" err="1" smtClean="0">
                <a:solidFill>
                  <a:srgbClr val="004586"/>
                </a:solidFill>
              </a:rPr>
              <a:t>metronidazol</a:t>
            </a:r>
            <a:r>
              <a:rPr lang="es-ES" sz="2000" dirty="0" smtClean="0">
                <a:solidFill>
                  <a:srgbClr val="004586"/>
                </a:solidFill>
              </a:rPr>
              <a:t>)  14 días.</a:t>
            </a:r>
          </a:p>
          <a:p>
            <a:pPr lvl="1"/>
            <a:r>
              <a:rPr lang="es-ES" sz="2000" dirty="0" smtClean="0">
                <a:solidFill>
                  <a:srgbClr val="C00000"/>
                </a:solidFill>
              </a:rPr>
              <a:t>Pauta cuádruple con bismuto </a:t>
            </a:r>
            <a:r>
              <a:rPr lang="es-ES" sz="2000" dirty="0" smtClean="0">
                <a:solidFill>
                  <a:srgbClr val="004586"/>
                </a:solidFill>
              </a:rPr>
              <a:t>(IBP, bismuto, tetraciclina y </a:t>
            </a:r>
            <a:r>
              <a:rPr lang="es-ES" sz="2000" dirty="0" err="1" smtClean="0">
                <a:solidFill>
                  <a:srgbClr val="004586"/>
                </a:solidFill>
              </a:rPr>
              <a:t>metronidazol</a:t>
            </a:r>
            <a:r>
              <a:rPr lang="es-ES" sz="2000" dirty="0" smtClean="0">
                <a:solidFill>
                  <a:srgbClr val="004586"/>
                </a:solidFill>
              </a:rPr>
              <a:t>) podría ser una alternativa como tratamiento </a:t>
            </a:r>
            <a:r>
              <a:rPr lang="es-ES" sz="2000" dirty="0" err="1" smtClean="0">
                <a:solidFill>
                  <a:srgbClr val="004586"/>
                </a:solidFill>
              </a:rPr>
              <a:t>erradicador</a:t>
            </a:r>
            <a:r>
              <a:rPr lang="es-ES" sz="2000" dirty="0" smtClean="0">
                <a:solidFill>
                  <a:srgbClr val="004586"/>
                </a:solidFill>
              </a:rPr>
              <a:t> de primera línea, una vez que su eficacia sea confirmada en nuestro medio.</a:t>
            </a:r>
          </a:p>
          <a:p>
            <a:pPr lvl="1"/>
            <a:r>
              <a:rPr lang="es-ES" sz="2000" dirty="0" smtClean="0">
                <a:solidFill>
                  <a:srgbClr val="004586"/>
                </a:solidFill>
              </a:rPr>
              <a:t>En alérgicos a la penicilina:  </a:t>
            </a:r>
            <a:r>
              <a:rPr lang="es-ES" sz="2000" dirty="0" smtClean="0">
                <a:solidFill>
                  <a:srgbClr val="C00000"/>
                </a:solidFill>
              </a:rPr>
              <a:t>terapia cuádruple con bismuto</a:t>
            </a:r>
            <a:r>
              <a:rPr lang="es-ES" sz="2000" dirty="0" smtClean="0">
                <a:solidFill>
                  <a:srgbClr val="004586"/>
                </a:solidFill>
              </a:rPr>
              <a:t>.</a:t>
            </a:r>
          </a:p>
          <a:p>
            <a:r>
              <a:rPr lang="es-ES" sz="2000" dirty="0">
                <a:solidFill>
                  <a:srgbClr val="004586"/>
                </a:solidFill>
              </a:rPr>
              <a:t>Tras el </a:t>
            </a:r>
            <a:r>
              <a:rPr lang="es-ES" sz="2000" dirty="0">
                <a:solidFill>
                  <a:srgbClr val="C00000"/>
                </a:solidFill>
              </a:rPr>
              <a:t>fracaso de un primer tratamiento </a:t>
            </a:r>
            <a:r>
              <a:rPr lang="es-ES" sz="2000" dirty="0">
                <a:solidFill>
                  <a:srgbClr val="004586"/>
                </a:solidFill>
              </a:rPr>
              <a:t>que incluya </a:t>
            </a:r>
            <a:r>
              <a:rPr lang="es-ES" sz="2000" dirty="0" err="1">
                <a:solidFill>
                  <a:srgbClr val="004586"/>
                </a:solidFill>
              </a:rPr>
              <a:t>claritromicina</a:t>
            </a:r>
            <a:r>
              <a:rPr lang="es-ES" sz="2000" dirty="0">
                <a:solidFill>
                  <a:srgbClr val="004586"/>
                </a:solidFill>
              </a:rPr>
              <a:t> (triple o cuádruple) se recomienda una pauta con </a:t>
            </a:r>
            <a:r>
              <a:rPr lang="es-ES" sz="2000" dirty="0" smtClean="0">
                <a:solidFill>
                  <a:srgbClr val="C00000"/>
                </a:solidFill>
              </a:rPr>
              <a:t>levofloxacino</a:t>
            </a:r>
            <a:r>
              <a:rPr lang="es-ES" sz="2000" dirty="0" smtClean="0">
                <a:solidFill>
                  <a:srgbClr val="004586"/>
                </a:solidFill>
              </a:rPr>
              <a:t>, </a:t>
            </a:r>
            <a:r>
              <a:rPr lang="es-ES" sz="2000" dirty="0">
                <a:solidFill>
                  <a:srgbClr val="004586"/>
                </a:solidFill>
              </a:rPr>
              <a:t> preferiblemente cuádruple (</a:t>
            </a:r>
            <a:r>
              <a:rPr lang="es-ES" sz="2000" dirty="0" smtClean="0">
                <a:solidFill>
                  <a:srgbClr val="004586"/>
                </a:solidFill>
              </a:rPr>
              <a:t>IBP-A-L-BIS).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914400" y="2836780"/>
            <a:ext cx="10363200" cy="3330826"/>
          </a:xfrm>
        </p:spPr>
        <p:txBody>
          <a:bodyPr/>
          <a:lstStyle/>
          <a:p>
            <a:r>
              <a:rPr lang="es-ES" dirty="0" smtClean="0"/>
              <a:t>Solicitaría test del </a:t>
            </a:r>
            <a:r>
              <a:rPr lang="es-ES" dirty="0"/>
              <a:t>aliento  para </a:t>
            </a:r>
            <a:r>
              <a:rPr lang="es-ES" dirty="0" err="1"/>
              <a:t>H</a:t>
            </a:r>
            <a:r>
              <a:rPr lang="es-ES" dirty="0" err="1" smtClean="0"/>
              <a:t>elicobacter</a:t>
            </a:r>
            <a:r>
              <a:rPr lang="es-ES" dirty="0" smtClean="0"/>
              <a:t> </a:t>
            </a:r>
            <a:r>
              <a:rPr lang="es-ES" dirty="0" smtClean="0"/>
              <a:t>pylori </a:t>
            </a:r>
            <a:r>
              <a:rPr lang="es-ES" dirty="0"/>
              <a:t>(</a:t>
            </a:r>
            <a:r>
              <a:rPr lang="es-ES" dirty="0" smtClean="0"/>
              <a:t>Hp).</a:t>
            </a:r>
            <a:endParaRPr lang="es-ES" dirty="0" smtClean="0"/>
          </a:p>
          <a:p>
            <a:r>
              <a:rPr lang="es-ES" dirty="0" smtClean="0"/>
              <a:t>No realizaría el test pues </a:t>
            </a:r>
            <a:r>
              <a:rPr lang="es-ES" dirty="0" smtClean="0"/>
              <a:t>no </a:t>
            </a:r>
            <a:r>
              <a:rPr lang="es-ES" dirty="0" smtClean="0"/>
              <a:t>estaría indicado. </a:t>
            </a:r>
          </a:p>
          <a:p>
            <a:r>
              <a:rPr lang="es-ES" dirty="0" smtClean="0"/>
              <a:t>Es mejor remitir a especialista hospitalario en </a:t>
            </a:r>
            <a:r>
              <a:rPr lang="es-ES" dirty="0" smtClean="0"/>
              <a:t>digestivo </a:t>
            </a:r>
            <a:r>
              <a:rPr lang="es-ES" dirty="0" smtClean="0"/>
              <a:t>para que valore un estudio endoscópico con biopsia.</a:t>
            </a:r>
          </a:p>
          <a:p>
            <a:r>
              <a:rPr lang="es-ES" dirty="0" smtClean="0"/>
              <a:t>Solo si el paciente insiste.</a:t>
            </a:r>
          </a:p>
          <a:p>
            <a:pPr>
              <a:buNone/>
            </a:pPr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idx="10"/>
          </p:nvPr>
        </p:nvSpPr>
        <p:spPr>
          <a:xfrm>
            <a:off x="914400" y="1149170"/>
            <a:ext cx="10363200" cy="1361709"/>
          </a:xfrm>
        </p:spPr>
        <p:txBody>
          <a:bodyPr>
            <a:noAutofit/>
          </a:bodyPr>
          <a:lstStyle/>
          <a:p>
            <a:r>
              <a:rPr lang="es-ES" dirty="0" smtClean="0"/>
              <a:t>Antonio, es un varón de 30 años, sin AP de interés,  acude a nuestra consulta, porque un familiar tiene un HP + y le han dicho que tiene que realizarse la prueba para ver si lo tiene </a:t>
            </a:r>
            <a:r>
              <a:rPr lang="es-ES" dirty="0" smtClean="0"/>
              <a:t>él</a:t>
            </a:r>
            <a:r>
              <a:rPr lang="es-ES" dirty="0" smtClean="0"/>
              <a:t>. </a:t>
            </a:r>
            <a:r>
              <a:rPr lang="es-ES" dirty="0" smtClean="0">
                <a:solidFill>
                  <a:srgbClr val="C00000"/>
                </a:solidFill>
              </a:rPr>
              <a:t>¿Qué haría?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Pregunta 1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/>
          <p:nvPr/>
        </p:nvSpPr>
        <p:spPr>
          <a:xfrm>
            <a:off x="8076220" y="2143508"/>
            <a:ext cx="4046705" cy="3900791"/>
          </a:xfrm>
          <a:custGeom>
            <a:avLst/>
            <a:gdLst>
              <a:gd name="connsiteX0" fmla="*/ 1857983 w 3035029"/>
              <a:gd name="connsiteY0" fmla="*/ 165370 h 3900791"/>
              <a:gd name="connsiteX1" fmla="*/ 0 w 3035029"/>
              <a:gd name="connsiteY1" fmla="*/ 3180944 h 3900791"/>
              <a:gd name="connsiteX2" fmla="*/ 593387 w 3035029"/>
              <a:gd name="connsiteY2" fmla="*/ 3891063 h 3900791"/>
              <a:gd name="connsiteX3" fmla="*/ 1264595 w 3035029"/>
              <a:gd name="connsiteY3" fmla="*/ 3638144 h 3900791"/>
              <a:gd name="connsiteX4" fmla="*/ 1507787 w 3035029"/>
              <a:gd name="connsiteY4" fmla="*/ 3900791 h 3900791"/>
              <a:gd name="connsiteX5" fmla="*/ 1945531 w 3035029"/>
              <a:gd name="connsiteY5" fmla="*/ 3686783 h 3900791"/>
              <a:gd name="connsiteX6" fmla="*/ 2227634 w 3035029"/>
              <a:gd name="connsiteY6" fmla="*/ 3346314 h 3900791"/>
              <a:gd name="connsiteX7" fmla="*/ 2801565 w 3035029"/>
              <a:gd name="connsiteY7" fmla="*/ 3492229 h 3900791"/>
              <a:gd name="connsiteX8" fmla="*/ 3035029 w 3035029"/>
              <a:gd name="connsiteY8" fmla="*/ 3531140 h 3900791"/>
              <a:gd name="connsiteX9" fmla="*/ 3035029 w 3035029"/>
              <a:gd name="connsiteY9" fmla="*/ 817123 h 3900791"/>
              <a:gd name="connsiteX10" fmla="*/ 2149812 w 3035029"/>
              <a:gd name="connsiteY10" fmla="*/ 0 h 3900791"/>
              <a:gd name="connsiteX11" fmla="*/ 1857983 w 3035029"/>
              <a:gd name="connsiteY11" fmla="*/ 165370 h 390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35029" h="3900791">
                <a:moveTo>
                  <a:pt x="1857983" y="165370"/>
                </a:moveTo>
                <a:lnTo>
                  <a:pt x="0" y="3180944"/>
                </a:lnTo>
                <a:lnTo>
                  <a:pt x="593387" y="3891063"/>
                </a:lnTo>
                <a:lnTo>
                  <a:pt x="1264595" y="3638144"/>
                </a:lnTo>
                <a:lnTo>
                  <a:pt x="1507787" y="3900791"/>
                </a:lnTo>
                <a:lnTo>
                  <a:pt x="1945531" y="3686783"/>
                </a:lnTo>
                <a:lnTo>
                  <a:pt x="2227634" y="3346314"/>
                </a:lnTo>
                <a:lnTo>
                  <a:pt x="2801565" y="3492229"/>
                </a:lnTo>
                <a:lnTo>
                  <a:pt x="3035029" y="3531140"/>
                </a:lnTo>
                <a:lnTo>
                  <a:pt x="3035029" y="817123"/>
                </a:lnTo>
                <a:lnTo>
                  <a:pt x="2149812" y="0"/>
                </a:lnTo>
                <a:lnTo>
                  <a:pt x="1857983" y="1653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Prevalencia de infección </a:t>
            </a:r>
            <a:r>
              <a:rPr lang="es-ES" dirty="0" smtClean="0"/>
              <a:t>por </a:t>
            </a:r>
            <a:r>
              <a:rPr lang="es-ES" dirty="0" smtClean="0"/>
              <a:t>Hp</a:t>
            </a:r>
            <a:endParaRPr lang="es-ES" b="1" dirty="0"/>
          </a:p>
        </p:txBody>
      </p:sp>
      <p:sp>
        <p:nvSpPr>
          <p:cNvPr id="174" name="Text Box 163"/>
          <p:cNvSpPr txBox="1">
            <a:spLocks noChangeArrowheads="1"/>
          </p:cNvSpPr>
          <p:nvPr/>
        </p:nvSpPr>
        <p:spPr bwMode="auto">
          <a:xfrm>
            <a:off x="983432" y="3586073"/>
            <a:ext cx="3528392" cy="10156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ES_tradnl" altLang="es-ES" sz="60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 50 %</a:t>
            </a:r>
            <a:endParaRPr lang="es-ES_tradnl" altLang="es-ES" sz="6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5" name="174 Rectángulo"/>
          <p:cNvSpPr/>
          <p:nvPr/>
        </p:nvSpPr>
        <p:spPr>
          <a:xfrm>
            <a:off x="8768229" y="6011202"/>
            <a:ext cx="30884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s-ES" sz="1200" dirty="0">
                <a:solidFill>
                  <a:srgbClr val="808080"/>
                </a:solidFill>
                <a:latin typeface="+mj-lt"/>
                <a:cs typeface="Arial" pitchFamily="34" charset="0"/>
              </a:rPr>
              <a:t>World J </a:t>
            </a:r>
            <a:r>
              <a:rPr lang="en-US" altLang="es-ES" sz="1200" dirty="0" err="1">
                <a:solidFill>
                  <a:srgbClr val="808080"/>
                </a:solidFill>
                <a:latin typeface="+mj-lt"/>
                <a:cs typeface="Arial" pitchFamily="34" charset="0"/>
              </a:rPr>
              <a:t>Methodol</a:t>
            </a:r>
            <a:r>
              <a:rPr lang="en-US" altLang="es-ES" sz="1200" dirty="0">
                <a:solidFill>
                  <a:srgbClr val="808080"/>
                </a:solidFill>
                <a:latin typeface="+mj-lt"/>
                <a:cs typeface="Arial" pitchFamily="34" charset="0"/>
              </a:rPr>
              <a:t> 2015 June 26; 5(2): 101-107</a:t>
            </a:r>
          </a:p>
        </p:txBody>
      </p:sp>
      <p:graphicFrame>
        <p:nvGraphicFramePr>
          <p:cNvPr id="176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592343"/>
              </p:ext>
            </p:extLst>
          </p:nvPr>
        </p:nvGraphicFramePr>
        <p:xfrm>
          <a:off x="5314811" y="1001336"/>
          <a:ext cx="6613837" cy="36004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285245"/>
                <a:gridCol w="1296144"/>
                <a:gridCol w="1512168"/>
                <a:gridCol w="1296144"/>
                <a:gridCol w="1224136"/>
              </a:tblGrid>
              <a:tr h="1043893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Autor/Año</a:t>
                      </a:r>
                      <a:endParaRPr lang="es-E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Procedencia</a:t>
                      </a:r>
                      <a:endParaRPr lang="es-E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Población estudiada</a:t>
                      </a:r>
                      <a:endParaRPr lang="es-E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Método Diagnóstico</a:t>
                      </a:r>
                      <a:endParaRPr lang="es-E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Prevalencia</a:t>
                      </a:r>
                      <a:endParaRPr lang="es-E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/>
                </a:tc>
              </a:tr>
              <a:tr h="852169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err="1" smtClean="0">
                          <a:solidFill>
                            <a:srgbClr val="004586"/>
                          </a:solidFill>
                        </a:rPr>
                        <a:t>Mancelle</a:t>
                      </a:r>
                      <a:r>
                        <a:rPr lang="es-ES" sz="1600" dirty="0" smtClean="0">
                          <a:solidFill>
                            <a:srgbClr val="004586"/>
                          </a:solidFill>
                        </a:rPr>
                        <a:t>-García et al. 2006</a:t>
                      </a:r>
                      <a:endParaRPr lang="es-ES" sz="1600" b="1" dirty="0">
                        <a:solidFill>
                          <a:srgbClr val="00458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rgbClr val="004586"/>
                          </a:solidFill>
                        </a:rPr>
                        <a:t>Orense</a:t>
                      </a:r>
                      <a:endParaRPr lang="es-ES" sz="1600" b="1" dirty="0">
                        <a:solidFill>
                          <a:srgbClr val="00458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rgbClr val="004586"/>
                          </a:solidFill>
                        </a:rPr>
                        <a:t>General adulta</a:t>
                      </a:r>
                      <a:endParaRPr lang="es-ES" sz="1600" b="1" dirty="0">
                        <a:solidFill>
                          <a:srgbClr val="00458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rgbClr val="004586"/>
                          </a:solidFill>
                        </a:rPr>
                        <a:t>TAU</a:t>
                      </a:r>
                      <a:endParaRPr lang="es-ES" sz="1600" b="1" dirty="0">
                        <a:solidFill>
                          <a:srgbClr val="00458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rgbClr val="004586"/>
                          </a:solidFill>
                        </a:rPr>
                        <a:t>69.1%</a:t>
                      </a:r>
                      <a:endParaRPr lang="es-ES" sz="1600" b="1" dirty="0">
                        <a:solidFill>
                          <a:srgbClr val="00458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/>
                </a:tc>
              </a:tr>
              <a:tr h="852169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rgbClr val="004586"/>
                          </a:solidFill>
                        </a:rPr>
                        <a:t>Sánchez-Ceballos</a:t>
                      </a:r>
                      <a:r>
                        <a:rPr lang="es-ES" sz="1600" baseline="0" dirty="0" smtClean="0">
                          <a:solidFill>
                            <a:srgbClr val="004586"/>
                          </a:solidFill>
                        </a:rPr>
                        <a:t> et al.</a:t>
                      </a:r>
                      <a:r>
                        <a:rPr lang="es-ES" sz="1600" dirty="0" smtClean="0">
                          <a:solidFill>
                            <a:srgbClr val="004586"/>
                          </a:solidFill>
                        </a:rPr>
                        <a:t> 2007</a:t>
                      </a:r>
                      <a:endParaRPr lang="es-ES" sz="1600" b="1" dirty="0">
                        <a:solidFill>
                          <a:srgbClr val="00458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rgbClr val="004586"/>
                          </a:solidFill>
                        </a:rPr>
                        <a:t>Madrid</a:t>
                      </a:r>
                      <a:endParaRPr lang="es-ES" sz="1600" b="1" dirty="0">
                        <a:solidFill>
                          <a:srgbClr val="00458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rgbClr val="004586"/>
                          </a:solidFill>
                        </a:rPr>
                        <a:t>General sana</a:t>
                      </a:r>
                      <a:endParaRPr lang="es-ES" sz="1600" b="1" dirty="0">
                        <a:solidFill>
                          <a:srgbClr val="00458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rgbClr val="004586"/>
                          </a:solidFill>
                        </a:rPr>
                        <a:t>TAU</a:t>
                      </a:r>
                      <a:endParaRPr lang="es-ES" sz="1600" b="1" dirty="0">
                        <a:solidFill>
                          <a:srgbClr val="00458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rgbClr val="004586"/>
                          </a:solidFill>
                        </a:rPr>
                        <a:t>60.3%</a:t>
                      </a:r>
                      <a:endParaRPr lang="es-ES" sz="1600" b="1" dirty="0">
                        <a:solidFill>
                          <a:srgbClr val="00458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/>
                </a:tc>
              </a:tr>
              <a:tr h="852169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rgbClr val="004586"/>
                          </a:solidFill>
                        </a:rPr>
                        <a:t>Castro-</a:t>
                      </a:r>
                      <a:r>
                        <a:rPr lang="es-ES" sz="1600" dirty="0" err="1" smtClean="0">
                          <a:solidFill>
                            <a:srgbClr val="004586"/>
                          </a:solidFill>
                        </a:rPr>
                        <a:t>Fernandez</a:t>
                      </a:r>
                      <a:r>
                        <a:rPr lang="es-ES" sz="1600" baseline="0" dirty="0" smtClean="0">
                          <a:solidFill>
                            <a:srgbClr val="004586"/>
                          </a:solidFill>
                        </a:rPr>
                        <a:t> et al. </a:t>
                      </a:r>
                      <a:r>
                        <a:rPr lang="es-ES" sz="1600" dirty="0" smtClean="0">
                          <a:solidFill>
                            <a:srgbClr val="004586"/>
                          </a:solidFill>
                        </a:rPr>
                        <a:t>2012</a:t>
                      </a:r>
                      <a:endParaRPr lang="es-ES" sz="1600" b="1" dirty="0">
                        <a:solidFill>
                          <a:srgbClr val="00458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rgbClr val="004586"/>
                          </a:solidFill>
                        </a:rPr>
                        <a:t>Sevilla</a:t>
                      </a:r>
                      <a:endParaRPr lang="es-ES" sz="1600" b="1" dirty="0">
                        <a:solidFill>
                          <a:srgbClr val="00458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aseline="0" dirty="0" smtClean="0">
                          <a:solidFill>
                            <a:srgbClr val="004586"/>
                          </a:solidFill>
                        </a:rPr>
                        <a:t>Estudiantes  (18-23  años)</a:t>
                      </a:r>
                      <a:endParaRPr lang="es-ES" sz="1600" b="1" dirty="0">
                        <a:solidFill>
                          <a:srgbClr val="00458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rgbClr val="004586"/>
                          </a:solidFill>
                        </a:rPr>
                        <a:t>Serología </a:t>
                      </a:r>
                      <a:endParaRPr lang="es-ES" sz="1600" b="1" dirty="0">
                        <a:solidFill>
                          <a:srgbClr val="00458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rgbClr val="004586"/>
                          </a:solidFill>
                        </a:rPr>
                        <a:t>32.7%</a:t>
                      </a:r>
                      <a:endParaRPr lang="es-ES" sz="1600" b="1" dirty="0">
                        <a:solidFill>
                          <a:srgbClr val="00458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/>
                </a:tc>
              </a:tr>
            </a:tbl>
          </a:graphicData>
        </a:graphic>
      </p:graphicFrame>
      <p:pic>
        <p:nvPicPr>
          <p:cNvPr id="17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05507" y="980602"/>
            <a:ext cx="5084241" cy="2580717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3705212" y="5217006"/>
            <a:ext cx="8151428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accent1"/>
                </a:solidFill>
              </a:rPr>
              <a:t>La bacteria '</a:t>
            </a:r>
            <a:r>
              <a:rPr lang="es-ES" sz="2000" b="1" dirty="0" err="1" smtClean="0">
                <a:solidFill>
                  <a:schemeClr val="accent1"/>
                </a:solidFill>
              </a:rPr>
              <a:t>Helicobacter</a:t>
            </a:r>
            <a:r>
              <a:rPr lang="es-ES" sz="2000" b="1" dirty="0" smtClean="0">
                <a:solidFill>
                  <a:schemeClr val="accent1"/>
                </a:solidFill>
              </a:rPr>
              <a:t> pylori', causante de la gastritis, la úlcera péptica y el cáncer de estómago, afecta a 3.500 millones de personas en el mundo.</a:t>
            </a:r>
            <a:endParaRPr lang="es-ES" sz="2000" dirty="0">
              <a:solidFill>
                <a:schemeClr val="accent1"/>
              </a:solidFill>
            </a:endParaRPr>
          </a:p>
        </p:txBody>
      </p:sp>
      <p:sp>
        <p:nvSpPr>
          <p:cNvPr id="2" name="Flecha derecha 1"/>
          <p:cNvSpPr/>
          <p:nvPr/>
        </p:nvSpPr>
        <p:spPr>
          <a:xfrm>
            <a:off x="1358640" y="5217006"/>
            <a:ext cx="2289732" cy="86409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2"/>
                </a:solidFill>
              </a:rPr>
              <a:t>OMS    </a:t>
            </a:r>
            <a:r>
              <a:rPr lang="es-ES" sz="2400" b="1" dirty="0" smtClean="0">
                <a:solidFill>
                  <a:schemeClr val="tx2"/>
                </a:solidFill>
              </a:rPr>
              <a:t>2010</a:t>
            </a:r>
            <a:endParaRPr lang="es-E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2382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 autoUpdateAnimBg="0"/>
      <p:bldP spid="9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>
          <a:xfrm>
            <a:off x="263352" y="5800204"/>
            <a:ext cx="11582443" cy="723745"/>
          </a:xfrm>
        </p:spPr>
        <p:txBody>
          <a:bodyPr>
            <a:normAutofit/>
          </a:bodyPr>
          <a:lstStyle/>
          <a:p>
            <a:r>
              <a:rPr lang="es-ES" sz="1200" dirty="0" err="1"/>
              <a:t>Gisbert</a:t>
            </a:r>
            <a:r>
              <a:rPr lang="es-ES" sz="1200" dirty="0"/>
              <a:t> </a:t>
            </a:r>
            <a:r>
              <a:rPr lang="es-ES" sz="1200" dirty="0" smtClean="0"/>
              <a:t>JP et al</a:t>
            </a:r>
            <a:r>
              <a:rPr lang="es-ES" sz="1200" dirty="0"/>
              <a:t>. IV Conferencia Española de Consenso sobre el tratamiento de la infección por </a:t>
            </a:r>
            <a:r>
              <a:rPr lang="es-ES" sz="1200" dirty="0" err="1"/>
              <a:t>Helicobacter</a:t>
            </a:r>
            <a:r>
              <a:rPr lang="es-ES" sz="1200" dirty="0"/>
              <a:t> </a:t>
            </a:r>
            <a:r>
              <a:rPr lang="es-ES" sz="1200" dirty="0" smtClean="0"/>
              <a:t>pylori. </a:t>
            </a:r>
          </a:p>
          <a:p>
            <a:r>
              <a:rPr lang="es-ES" sz="1200" dirty="0" smtClean="0"/>
              <a:t>Gastroenterol </a:t>
            </a:r>
            <a:r>
              <a:rPr lang="es-ES" sz="1200" dirty="0" err="1"/>
              <a:t>Hepatol</a:t>
            </a:r>
            <a:r>
              <a:rPr lang="es-ES" sz="1200" dirty="0"/>
              <a:t>. </a:t>
            </a:r>
            <a:r>
              <a:rPr lang="es-ES" sz="1200" dirty="0" smtClean="0"/>
              <a:t>2016;39(10</a:t>
            </a:r>
            <a:r>
              <a:rPr lang="es-ES" sz="1200" dirty="0"/>
              <a:t>):697-721</a:t>
            </a:r>
            <a:r>
              <a:rPr lang="es-ES" dirty="0"/>
              <a:t>.</a:t>
            </a:r>
          </a:p>
        </p:txBody>
      </p:sp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¿A quién erradicar el </a:t>
            </a:r>
            <a:r>
              <a:rPr lang="es-ES" dirty="0" smtClean="0"/>
              <a:t>Hp?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graphicFrame>
        <p:nvGraphicFramePr>
          <p:cNvPr id="7" name="4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47748234"/>
              </p:ext>
            </p:extLst>
          </p:nvPr>
        </p:nvGraphicFramePr>
        <p:xfrm>
          <a:off x="6193036" y="1698027"/>
          <a:ext cx="5688012" cy="44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Rectángulo"/>
          <p:cNvSpPr/>
          <p:nvPr/>
        </p:nvSpPr>
        <p:spPr>
          <a:xfrm>
            <a:off x="263352" y="3356992"/>
            <a:ext cx="5112568" cy="206210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tx2"/>
                </a:solidFill>
              </a:rPr>
              <a:t>Solo esta indicado realizar el </a:t>
            </a:r>
            <a:r>
              <a:rPr lang="es-ES" sz="3200" b="1" dirty="0" smtClean="0">
                <a:solidFill>
                  <a:schemeClr val="tx2"/>
                </a:solidFill>
              </a:rPr>
              <a:t>diagnóstico </a:t>
            </a:r>
            <a:r>
              <a:rPr lang="es-ES" sz="3200" b="1" dirty="0" smtClean="0">
                <a:solidFill>
                  <a:schemeClr val="tx2"/>
                </a:solidFill>
              </a:rPr>
              <a:t>en aquellos pacientes que </a:t>
            </a:r>
            <a:r>
              <a:rPr lang="es-ES" sz="3200" b="1" dirty="0" smtClean="0">
                <a:solidFill>
                  <a:schemeClr val="tx2"/>
                </a:solidFill>
              </a:rPr>
              <a:t>está </a:t>
            </a:r>
            <a:r>
              <a:rPr lang="es-ES" sz="3200" b="1" dirty="0" smtClean="0">
                <a:solidFill>
                  <a:schemeClr val="tx2"/>
                </a:solidFill>
              </a:rPr>
              <a:t>indicado erradicar.</a:t>
            </a:r>
            <a:endParaRPr lang="es-ES" sz="3200" b="1" dirty="0">
              <a:solidFill>
                <a:schemeClr val="tx2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 l="8560" t="11340" r="9935" b="37851"/>
          <a:stretch>
            <a:fillRect/>
          </a:stretch>
        </p:blipFill>
        <p:spPr bwMode="auto">
          <a:xfrm>
            <a:off x="3035660" y="871326"/>
            <a:ext cx="6120680" cy="19442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926232" y="3429000"/>
            <a:ext cx="10363200" cy="2304256"/>
          </a:xfrm>
        </p:spPr>
        <p:txBody>
          <a:bodyPr/>
          <a:lstStyle/>
          <a:p>
            <a:pPr marL="514350" indent="-514350"/>
            <a:r>
              <a:rPr lang="es-ES" dirty="0" smtClean="0"/>
              <a:t>Un tío de su madre fue diagnosticado de un </a:t>
            </a:r>
            <a:r>
              <a:rPr lang="es-ES" dirty="0" smtClean="0"/>
              <a:t>linfoma </a:t>
            </a:r>
            <a:r>
              <a:rPr lang="es-ES" dirty="0" smtClean="0"/>
              <a:t>gástrico. </a:t>
            </a:r>
          </a:p>
          <a:p>
            <a:pPr marL="514350" indent="-514350"/>
            <a:r>
              <a:rPr lang="es-ES" dirty="0" smtClean="0"/>
              <a:t>A su abuelo materno le practicaron una gastrectomía por una </a:t>
            </a:r>
            <a:r>
              <a:rPr lang="es-ES" dirty="0"/>
              <a:t>ú</a:t>
            </a:r>
            <a:r>
              <a:rPr lang="es-ES" dirty="0" smtClean="0"/>
              <a:t>lcera.</a:t>
            </a:r>
          </a:p>
          <a:p>
            <a:pPr marL="514350" indent="-514350"/>
            <a:r>
              <a:rPr lang="es-ES" dirty="0" smtClean="0"/>
              <a:t>Su padre está operado de un cáncer gástrico.</a:t>
            </a:r>
          </a:p>
          <a:p>
            <a:pPr marL="514350" indent="-514350"/>
            <a:r>
              <a:rPr lang="es-ES" dirty="0" smtClean="0"/>
              <a:t>A su hermano se lo han diagnosticado, infección por Hp (test aliento +).</a:t>
            </a:r>
          </a:p>
        </p:txBody>
      </p:sp>
      <p:sp>
        <p:nvSpPr>
          <p:cNvPr id="7" name="6 Marcador de texto"/>
          <p:cNvSpPr>
            <a:spLocks noGrp="1"/>
          </p:cNvSpPr>
          <p:nvPr>
            <p:ph type="body" idx="10"/>
          </p:nvPr>
        </p:nvSpPr>
        <p:spPr>
          <a:xfrm>
            <a:off x="926232" y="1040218"/>
            <a:ext cx="10363200" cy="2016222"/>
          </a:xfrm>
        </p:spPr>
        <p:txBody>
          <a:bodyPr>
            <a:noAutofit/>
          </a:bodyPr>
          <a:lstStyle/>
          <a:p>
            <a:r>
              <a:rPr lang="es-ES" dirty="0" smtClean="0"/>
              <a:t>En la entrevista clínica con nuestro paciente, confirmamos que no tiene ninguna sintomatología gástrica ni ningún antecedente personal de interés, pero al preguntar por los antecedentes familiares nos cuenta que, ¿</a:t>
            </a:r>
            <a:r>
              <a:rPr lang="es-ES" dirty="0"/>
              <a:t>c</a:t>
            </a:r>
            <a:r>
              <a:rPr lang="es-ES" dirty="0" smtClean="0"/>
              <a:t>on cuál de estos antecedentes familiares estaría indicada la detección del </a:t>
            </a:r>
            <a:r>
              <a:rPr lang="es-ES" dirty="0" smtClean="0"/>
              <a:t>Hp?</a:t>
            </a:r>
            <a:endParaRPr lang="es-E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Pregunta 2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>
          <a:xfrm>
            <a:off x="313895" y="5805264"/>
            <a:ext cx="11582443" cy="648072"/>
          </a:xfrm>
        </p:spPr>
        <p:txBody>
          <a:bodyPr>
            <a:normAutofit/>
          </a:bodyPr>
          <a:lstStyle/>
          <a:p>
            <a:r>
              <a:rPr lang="es-ES" sz="1200" dirty="0" err="1"/>
              <a:t>Gisbert</a:t>
            </a:r>
            <a:r>
              <a:rPr lang="es-ES" sz="1200" dirty="0"/>
              <a:t> JP et al. IV Conferencia Española de Consenso sobre el tratamiento de la infección por </a:t>
            </a:r>
            <a:r>
              <a:rPr lang="es-ES" sz="1200" dirty="0" err="1"/>
              <a:t>Helicobacter</a:t>
            </a:r>
            <a:r>
              <a:rPr lang="es-ES" sz="1200" dirty="0"/>
              <a:t> pylori. </a:t>
            </a:r>
          </a:p>
          <a:p>
            <a:r>
              <a:rPr lang="es-ES" sz="1200" dirty="0"/>
              <a:t>Gastroenterol </a:t>
            </a:r>
            <a:r>
              <a:rPr lang="es-ES" sz="1200" dirty="0" err="1"/>
              <a:t>Hepatol</a:t>
            </a:r>
            <a:r>
              <a:rPr lang="es-ES" sz="1200" dirty="0"/>
              <a:t>. 2016;39(10):697-721.</a:t>
            </a:r>
          </a:p>
        </p:txBody>
      </p:sp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¿Cuándo buscar el </a:t>
            </a:r>
            <a:r>
              <a:rPr lang="es-ES" dirty="0" smtClean="0"/>
              <a:t>Hp?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graphicFrame>
        <p:nvGraphicFramePr>
          <p:cNvPr id="21" name="4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38087163"/>
              </p:ext>
            </p:extLst>
          </p:nvPr>
        </p:nvGraphicFramePr>
        <p:xfrm>
          <a:off x="6623660" y="908720"/>
          <a:ext cx="5304988" cy="496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3" name="4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67240424"/>
              </p:ext>
            </p:extLst>
          </p:nvPr>
        </p:nvGraphicFramePr>
        <p:xfrm>
          <a:off x="622588" y="908721"/>
          <a:ext cx="564105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911424" y="3576581"/>
            <a:ext cx="10363200" cy="2232248"/>
          </a:xfrm>
        </p:spPr>
        <p:txBody>
          <a:bodyPr/>
          <a:lstStyle/>
          <a:p>
            <a:r>
              <a:rPr lang="es-ES" dirty="0" smtClean="0"/>
              <a:t>Sí, porque tiene un test positivo.</a:t>
            </a:r>
          </a:p>
          <a:p>
            <a:r>
              <a:rPr lang="es-ES" dirty="0" smtClean="0"/>
              <a:t>Sí, porque está indicado por su anemia ferropénica.</a:t>
            </a:r>
          </a:p>
          <a:p>
            <a:r>
              <a:rPr lang="es-ES" dirty="0" smtClean="0"/>
              <a:t>Sí, porque está indicado por su atrofia.</a:t>
            </a:r>
          </a:p>
          <a:p>
            <a:r>
              <a:rPr lang="es-ES" dirty="0" smtClean="0"/>
              <a:t>No, porque no tiene síntomas.</a:t>
            </a:r>
            <a:endParaRPr lang="es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idx="10"/>
          </p:nvPr>
        </p:nvSpPr>
        <p:spPr>
          <a:xfrm>
            <a:off x="911424" y="1435562"/>
            <a:ext cx="10363200" cy="1800199"/>
          </a:xfrm>
        </p:spPr>
        <p:txBody>
          <a:bodyPr>
            <a:noAutofit/>
          </a:bodyPr>
          <a:lstStyle/>
          <a:p>
            <a:r>
              <a:rPr lang="es-ES" sz="2600" dirty="0" smtClean="0"/>
              <a:t>Manuela es una mujer de 65 años, con una HTA bien controlada que no tomas AINES y  que la has estado estudiando por una anemia ferropénica. Todas las pruebas realizadas han dado negativas, salvo que en la gastroscopia presenta signos de atrofia gástrica sin signos de </a:t>
            </a:r>
            <a:r>
              <a:rPr lang="es-ES" sz="2600" dirty="0" err="1" smtClean="0"/>
              <a:t>metaplasia</a:t>
            </a:r>
            <a:r>
              <a:rPr lang="es-ES" sz="2600" dirty="0" smtClean="0"/>
              <a:t> y un test de ureasa positivo para el </a:t>
            </a:r>
            <a:r>
              <a:rPr lang="es-ES" sz="2600" dirty="0" smtClean="0"/>
              <a:t>Hp. </a:t>
            </a:r>
            <a:r>
              <a:rPr lang="es-ES" sz="2600" dirty="0" smtClean="0"/>
              <a:t>¿A Manuela le ofrecería un  tratamiento </a:t>
            </a:r>
            <a:r>
              <a:rPr lang="es-ES" sz="2600" dirty="0" err="1" smtClean="0"/>
              <a:t>erradicador</a:t>
            </a:r>
            <a:r>
              <a:rPr lang="es-ES" sz="2600" dirty="0" smtClean="0"/>
              <a:t> del </a:t>
            </a:r>
            <a:r>
              <a:rPr lang="es-ES" sz="2600" dirty="0" smtClean="0"/>
              <a:t>Hp? </a:t>
            </a:r>
            <a:endParaRPr lang="es-ES" sz="2600" dirty="0" smtClean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Pregunta 3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aAAP2017Plantilla">
  <a:themeElements>
    <a:clrScheme name="LiveMed">
      <a:dk1>
        <a:srgbClr val="287AC8"/>
      </a:dk1>
      <a:lt1>
        <a:sysClr val="window" lastClr="FFFFFF"/>
      </a:lt1>
      <a:dk2>
        <a:srgbClr val="C5000B"/>
      </a:dk2>
      <a:lt2>
        <a:srgbClr val="EEECE1"/>
      </a:lt2>
      <a:accent1>
        <a:srgbClr val="004586"/>
      </a:accent1>
      <a:accent2>
        <a:srgbClr val="808080"/>
      </a:accent2>
      <a:accent3>
        <a:srgbClr val="58585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vert="horz" lIns="91440" tIns="45720" rIns="91440" bIns="45720" rtlCol="0" anchor="ctr">
        <a:noAutofit/>
      </a:bodyPr>
      <a:lstStyle>
        <a:defPPr algn="ctr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ción1" id="{DB3703F0-A6B8-46F9-B4A8-052571F311E0}" vid="{48F1D56D-FAD3-4DC2-96A7-77F88DA5108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ProgramaAAP2017Plantilla</Template>
  <TotalTime>1607</TotalTime>
  <Words>2684</Words>
  <Application>Microsoft Office PowerPoint</Application>
  <PresentationFormat>Panorámica</PresentationFormat>
  <Paragraphs>372</Paragraphs>
  <Slides>38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50" baseType="lpstr">
      <vt:lpstr>ＭＳ Ｐゴシック</vt:lpstr>
      <vt:lpstr>Arial</vt:lpstr>
      <vt:lpstr>Calibri</vt:lpstr>
      <vt:lpstr>Gill Sans MT</vt:lpstr>
      <vt:lpstr>Lucida Grande</vt:lpstr>
      <vt:lpstr>Symbol</vt:lpstr>
      <vt:lpstr>Times New Roman</vt:lpstr>
      <vt:lpstr>TrebuchetMS</vt:lpstr>
      <vt:lpstr>TrebuchetMS-Italic</vt:lpstr>
      <vt:lpstr>Verdana</vt:lpstr>
      <vt:lpstr>Wingdings</vt:lpstr>
      <vt:lpstr>ProgramaAAP2017Plantilla</vt:lpstr>
      <vt:lpstr>Helicobacter pylori. Nuevos consensos de tratamiento</vt:lpstr>
      <vt:lpstr>Helicobacter pylori</vt:lpstr>
      <vt:lpstr>Helicobacter pylori</vt:lpstr>
      <vt:lpstr>Pregunta 1</vt:lpstr>
      <vt:lpstr>Prevalencia de infección por Hp</vt:lpstr>
      <vt:lpstr> ¿A quién erradicar el Hp? </vt:lpstr>
      <vt:lpstr>Pregunta 2</vt:lpstr>
      <vt:lpstr> ¿Cuándo buscar el Hp? </vt:lpstr>
      <vt:lpstr>Pregunta 3</vt:lpstr>
      <vt:lpstr>Presentación de PowerPoint</vt:lpstr>
      <vt:lpstr>Pregunta 4</vt:lpstr>
      <vt:lpstr> ¿Cuándo buscar el Hp? </vt:lpstr>
      <vt:lpstr>¿Por qué erradicar el Hp?</vt:lpstr>
      <vt:lpstr>Presentación de PowerPoint</vt:lpstr>
      <vt:lpstr>Pruebas diagnósticas</vt:lpstr>
      <vt:lpstr>Pregunta 5</vt:lpstr>
      <vt:lpstr>Tratamiento del Helicobacter pylori. ¿Qué ha cambiado?</vt:lpstr>
      <vt:lpstr>Incremento de la resistencias a antibióticos</vt:lpstr>
      <vt:lpstr>Incremento de la resistencias a antibiticos</vt:lpstr>
      <vt:lpstr>A la vista de todo esto, ¿qué nos dicen las guías?</vt:lpstr>
      <vt:lpstr>Presentación de PowerPoint</vt:lpstr>
      <vt:lpstr>Presentación de PowerPoint</vt:lpstr>
      <vt:lpstr>Algoritmo para el tratamiento inicial y de rescate de la infección por Helicobacter pylori</vt:lpstr>
      <vt:lpstr>Presentación de PowerPoint</vt:lpstr>
      <vt:lpstr>Presentación de PowerPoint</vt:lpstr>
      <vt:lpstr>Pregunta 6</vt:lpstr>
      <vt:lpstr>¿Qué pauta de tratamiento ponemos a Antonio?</vt:lpstr>
      <vt:lpstr>Pregunta 7</vt:lpstr>
      <vt:lpstr>Tratamiento inicial y de rescate de la infección por Hp. Alérgicos a penicilinas </vt:lpstr>
      <vt:lpstr>Pregunta 8</vt:lpstr>
      <vt:lpstr>Segunda línea de tratamiento de la infección por Hp</vt:lpstr>
      <vt:lpstr>Presentación de PowerPoint</vt:lpstr>
      <vt:lpstr>Pregunta 9</vt:lpstr>
      <vt:lpstr>Segunda línea de tratamiento de la infección por Hp Alérgicos a penicilinas</vt:lpstr>
      <vt:lpstr>Pregunta 10</vt:lpstr>
      <vt:lpstr>Presentación de PowerPoint</vt:lpstr>
      <vt:lpstr>Otras cuestiones</vt:lpstr>
      <vt:lpstr>Conclusiones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Mercedes</dc:creator>
  <cp:lastModifiedBy>Live Med</cp:lastModifiedBy>
  <cp:revision>269</cp:revision>
  <dcterms:created xsi:type="dcterms:W3CDTF">2017-02-11T12:04:27Z</dcterms:created>
  <dcterms:modified xsi:type="dcterms:W3CDTF">2017-03-08T17:00:16Z</dcterms:modified>
</cp:coreProperties>
</file>